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381" r:id="rId10"/>
    <p:sldId id="399" r:id="rId11"/>
    <p:sldId id="400" r:id="rId12"/>
    <p:sldId id="304" r:id="rId13"/>
    <p:sldId id="305" r:id="rId14"/>
    <p:sldId id="406" r:id="rId15"/>
    <p:sldId id="410" r:id="rId16"/>
    <p:sldId id="411" r:id="rId17"/>
    <p:sldId id="307" r:id="rId18"/>
    <p:sldId id="310" r:id="rId19"/>
    <p:sldId id="319" r:id="rId20"/>
    <p:sldId id="402" r:id="rId21"/>
    <p:sldId id="404" r:id="rId22"/>
    <p:sldId id="412" r:id="rId23"/>
    <p:sldId id="407" r:id="rId24"/>
    <p:sldId id="408" r:id="rId25"/>
    <p:sldId id="413" r:id="rId26"/>
    <p:sldId id="384" r:id="rId27"/>
    <p:sldId id="414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B3"/>
    <a:srgbClr val="E21937"/>
    <a:srgbClr val="E6E6E6"/>
    <a:srgbClr val="DADA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97" d="100"/>
          <a:sy n="97" d="100"/>
        </p:scale>
        <p:origin x="12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tabl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tab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ta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tab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ne%20SBB\Downloads\Graph%20Comparaison%208%20cities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Respondent Sex Distribution</a:t>
            </a:r>
          </a:p>
        </c:rich>
      </c:tx>
      <c:layout>
        <c:manualLayout>
          <c:xMode val="edge"/>
          <c:yMode val="edge"/>
          <c:x val="0.41240398423269309"/>
          <c:y val="2.9472443265546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Feuil1!$A$114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Feuil1!$B$113:$F$113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Feuil1!$B$114:$F$114</c:f>
              <c:numCache>
                <c:formatCode>0%</c:formatCode>
                <c:ptCount val="5"/>
                <c:pt idx="0">
                  <c:v>0.68</c:v>
                </c:pt>
                <c:pt idx="1">
                  <c:v>0.38</c:v>
                </c:pt>
                <c:pt idx="2">
                  <c:v>0.18</c:v>
                </c:pt>
                <c:pt idx="3">
                  <c:v>0.13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4-4DD1-BFA4-781302C181A6}"/>
            </c:ext>
          </c:extLst>
        </c:ser>
        <c:ser>
          <c:idx val="1"/>
          <c:order val="1"/>
          <c:tx>
            <c:strRef>
              <c:f>Feuil1!$A$115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Feuil1!$B$113:$F$113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Feuil1!$B$115:$F$115</c:f>
              <c:numCache>
                <c:formatCode>0%</c:formatCode>
                <c:ptCount val="5"/>
                <c:pt idx="0">
                  <c:v>0.3</c:v>
                </c:pt>
                <c:pt idx="1">
                  <c:v>0.6</c:v>
                </c:pt>
                <c:pt idx="2">
                  <c:v>0.7</c:v>
                </c:pt>
                <c:pt idx="3">
                  <c:v>0.87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4-4DD1-BFA4-781302C181A6}"/>
            </c:ext>
          </c:extLst>
        </c:ser>
        <c:ser>
          <c:idx val="2"/>
          <c:order val="2"/>
          <c:tx>
            <c:strRef>
              <c:f>Feuil1!$A$116</c:f>
              <c:strCache>
                <c:ptCount val="1"/>
                <c:pt idx="0">
                  <c:v>Transgender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94-4DD1-BFA4-781302C181A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94-4DD1-BFA4-781302C18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Feuil1!$B$113:$F$113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Feuil1!$B$116:$F$116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0.11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94-4DD1-BFA4-781302C18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888272"/>
        <c:axId val="752885320"/>
      </c:barChart>
      <c:catAx>
        <c:axId val="75288827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52885320"/>
        <c:crosses val="autoZero"/>
        <c:auto val="1"/>
        <c:lblAlgn val="ctr"/>
        <c:lblOffset val="100"/>
        <c:noMultiLvlLbl val="0"/>
      </c:catAx>
      <c:valAx>
        <c:axId val="752885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5288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Asia/Pacific</a:t>
            </a:r>
          </a:p>
        </c:rich>
      </c:tx>
      <c:layout>
        <c:manualLayout>
          <c:xMode val="edge"/>
          <c:yMode val="edge"/>
          <c:x val="0.39306492684624578"/>
          <c:y val="4.0911192110260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Disclose!$E$12</c:f>
              <c:strCache>
                <c:ptCount val="1"/>
                <c:pt idx="0">
                  <c:v>Asia/Pacific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Disclose!$A$13:$A$18</c:f>
              <c:strCache>
                <c:ptCount val="6"/>
                <c:pt idx="0">
                  <c:v>Family members </c:v>
                </c:pt>
                <c:pt idx="1">
                  <c:v>Friends </c:v>
                </c:pt>
                <c:pt idx="2">
                  <c:v>Spouse/intimate </c:v>
                </c:pt>
                <c:pt idx="3">
                  <c:v>Community members </c:v>
                </c:pt>
                <c:pt idx="4">
                  <c:v>Employer/Colleagues</c:v>
                </c:pt>
                <c:pt idx="5">
                  <c:v>Never disclosed </c:v>
                </c:pt>
              </c:strCache>
            </c:strRef>
          </c:cat>
          <c:val>
            <c:numRef>
              <c:f>Disclose!$E$13:$E$18</c:f>
              <c:numCache>
                <c:formatCode>0%</c:formatCode>
                <c:ptCount val="6"/>
                <c:pt idx="0">
                  <c:v>0.37603305785123969</c:v>
                </c:pt>
                <c:pt idx="1">
                  <c:v>0.16115702479338842</c:v>
                </c:pt>
                <c:pt idx="2">
                  <c:v>0.20661157024793389</c:v>
                </c:pt>
                <c:pt idx="3">
                  <c:v>4.5454545454545456E-2</c:v>
                </c:pt>
                <c:pt idx="4">
                  <c:v>8.6776859504132234E-2</c:v>
                </c:pt>
                <c:pt idx="5">
                  <c:v>0.12396694214876033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C-4A2F-A9B6-C3419DD76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2984288"/>
        <c:axId val="642985272"/>
      </c:barChart>
      <c:catAx>
        <c:axId val="64298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42985272"/>
        <c:crosses val="autoZero"/>
        <c:auto val="1"/>
        <c:lblAlgn val="ctr"/>
        <c:lblOffset val="100"/>
        <c:noMultiLvlLbl val="0"/>
      </c:catAx>
      <c:valAx>
        <c:axId val="642985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429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+mj-lt"/>
              </a:rPr>
              <a:t>Respondents Experiencing Stigma and/or Discrimination By Their Community  </a:t>
            </a:r>
          </a:p>
        </c:rich>
      </c:tx>
      <c:layout>
        <c:manualLayout>
          <c:xMode val="edge"/>
          <c:yMode val="edge"/>
          <c:x val="0.1632222222222222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Regional!$A$13</c:f>
              <c:strCache>
                <c:ptCount val="1"/>
                <c:pt idx="0">
                  <c:v>Yes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Regional!$B$12:$F$12</c:f>
              <c:strCache>
                <c:ptCount val="5"/>
                <c:pt idx="0">
                  <c:v>Africa</c:v>
                </c:pt>
                <c:pt idx="1">
                  <c:v>North America</c:v>
                </c:pt>
                <c:pt idx="2">
                  <c:v>Asia/Pacific 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Regional!$B$13:$F$13</c:f>
              <c:numCache>
                <c:formatCode>0%</c:formatCode>
                <c:ptCount val="5"/>
                <c:pt idx="0">
                  <c:v>0.51</c:v>
                </c:pt>
                <c:pt idx="1">
                  <c:v>0.48</c:v>
                </c:pt>
                <c:pt idx="2">
                  <c:v>0.14000000000000001</c:v>
                </c:pt>
                <c:pt idx="3">
                  <c:v>0.28999999999999998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D-4370-BFDC-6AC66BA633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5298168"/>
        <c:axId val="605299480"/>
      </c:barChart>
      <c:catAx>
        <c:axId val="60529816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5299480"/>
        <c:crosses val="autoZero"/>
        <c:auto val="1"/>
        <c:lblAlgn val="ctr"/>
        <c:lblOffset val="100"/>
        <c:noMultiLvlLbl val="0"/>
      </c:catAx>
      <c:valAx>
        <c:axId val="605299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529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+mj-lt"/>
              </a:rPr>
              <a:t>Respondents Experiencing</a:t>
            </a:r>
            <a:r>
              <a:rPr lang="en-US" sz="1200" baseline="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Stigma and/or Discrimination By A Healthcare Facility Or Healthcare Worker  </a:t>
            </a:r>
          </a:p>
        </c:rich>
      </c:tx>
      <c:layout>
        <c:manualLayout>
          <c:xMode val="edge"/>
          <c:yMode val="edge"/>
          <c:x val="0.14027685460798198"/>
          <c:y val="1.9834277066630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Regional!$A$34</c:f>
              <c:strCache>
                <c:ptCount val="1"/>
                <c:pt idx="0">
                  <c:v>Yes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Regional!$B$33:$F$33</c:f>
              <c:strCache>
                <c:ptCount val="5"/>
                <c:pt idx="0">
                  <c:v>Africa</c:v>
                </c:pt>
                <c:pt idx="1">
                  <c:v>North America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Regional!$B$34:$F$34</c:f>
              <c:numCache>
                <c:formatCode>0%</c:formatCode>
                <c:ptCount val="5"/>
                <c:pt idx="0">
                  <c:v>0.36</c:v>
                </c:pt>
                <c:pt idx="1">
                  <c:v>0.15</c:v>
                </c:pt>
                <c:pt idx="2">
                  <c:v>0.15</c:v>
                </c:pt>
                <c:pt idx="3">
                  <c:v>0.2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D-4A9A-AA66-12CFC6DCCD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8702128"/>
        <c:axId val="598701800"/>
      </c:barChart>
      <c:catAx>
        <c:axId val="5987021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98701800"/>
        <c:crosses val="autoZero"/>
        <c:auto val="1"/>
        <c:lblAlgn val="ctr"/>
        <c:lblOffset val="100"/>
        <c:noMultiLvlLbl val="0"/>
      </c:catAx>
      <c:valAx>
        <c:axId val="598701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870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Respondents Reporting a Positive</a:t>
            </a:r>
            <a:r>
              <a:rPr lang="en-US" baseline="0" dirty="0">
                <a:latin typeface="+mj-lt"/>
              </a:rPr>
              <a:t> and "Moderately" Positive</a:t>
            </a:r>
            <a:r>
              <a:rPr lang="en-US" dirty="0">
                <a:latin typeface="+mj-lt"/>
              </a:rPr>
              <a:t> Outlook On Life</a:t>
            </a:r>
          </a:p>
        </c:rich>
      </c:tx>
      <c:layout>
        <c:manualLayout>
          <c:xMode val="edge"/>
          <c:yMode val="edge"/>
          <c:x val="0.12251846722068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Regional!$A$4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Regional!$B$2:$F$2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Regional!$B$4:$F$4</c:f>
              <c:numCache>
                <c:formatCode>0%</c:formatCode>
                <c:ptCount val="5"/>
                <c:pt idx="0">
                  <c:v>0.27</c:v>
                </c:pt>
                <c:pt idx="1">
                  <c:v>0.43</c:v>
                </c:pt>
                <c:pt idx="2">
                  <c:v>0.48</c:v>
                </c:pt>
                <c:pt idx="3">
                  <c:v>0.35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A-4332-90B3-1F39246E931A}"/>
            </c:ext>
          </c:extLst>
        </c:ser>
        <c:ser>
          <c:idx val="2"/>
          <c:order val="1"/>
          <c:tx>
            <c:strRef>
              <c:f>Regional!$A$5</c:f>
              <c:strCache>
                <c:ptCount val="1"/>
                <c:pt idx="0">
                  <c:v>Moderately positive 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Regional!$B$2:$F$2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Regional!$B$5:$F$5</c:f>
              <c:numCache>
                <c:formatCode>0%</c:formatCode>
                <c:ptCount val="5"/>
                <c:pt idx="0">
                  <c:v>0.31</c:v>
                </c:pt>
                <c:pt idx="1">
                  <c:v>0.25</c:v>
                </c:pt>
                <c:pt idx="2">
                  <c:v>0.24</c:v>
                </c:pt>
                <c:pt idx="3">
                  <c:v>0.28999999999999998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A-4332-90B3-1F39246E93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5295216"/>
        <c:axId val="605293248"/>
      </c:barChart>
      <c:catAx>
        <c:axId val="60529521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293248"/>
        <c:crosses val="autoZero"/>
        <c:auto val="1"/>
        <c:lblAlgn val="ctr"/>
        <c:lblOffset val="100"/>
        <c:noMultiLvlLbl val="0"/>
      </c:catAx>
      <c:valAx>
        <c:axId val="6052932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0529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Distribution</a:t>
            </a:r>
            <a:r>
              <a:rPr lang="en-US" baseline="0" dirty="0">
                <a:latin typeface="+mj-lt"/>
              </a:rPr>
              <a:t> of Respondent Overall Quality of Life</a:t>
            </a:r>
            <a:endParaRPr lang="en-US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Feuil1!$A$133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Feuil1!$B$132:$F$132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 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Feuil1!$B$133:$F$133</c:f>
              <c:numCache>
                <c:formatCode>0%</c:formatCode>
                <c:ptCount val="5"/>
                <c:pt idx="0">
                  <c:v>0.19</c:v>
                </c:pt>
                <c:pt idx="1">
                  <c:v>0.26</c:v>
                </c:pt>
                <c:pt idx="2">
                  <c:v>0.26</c:v>
                </c:pt>
                <c:pt idx="3">
                  <c:v>0.24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7-4343-A0AB-7D6FCB290FA3}"/>
            </c:ext>
          </c:extLst>
        </c:ser>
        <c:ser>
          <c:idx val="1"/>
          <c:order val="1"/>
          <c:tx>
            <c:strRef>
              <c:f>Feuil1!$A$134</c:f>
              <c:strCache>
                <c:ptCount val="1"/>
                <c:pt idx="0">
                  <c:v>Satisfied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Feuil1!$B$132:$F$132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 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Feuil1!$B$134:$F$134</c:f>
              <c:numCache>
                <c:formatCode>0%</c:formatCode>
                <c:ptCount val="5"/>
                <c:pt idx="0">
                  <c:v>0.42</c:v>
                </c:pt>
                <c:pt idx="1">
                  <c:v>0.49</c:v>
                </c:pt>
                <c:pt idx="2">
                  <c:v>0.45</c:v>
                </c:pt>
                <c:pt idx="3">
                  <c:v>0.37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7-4343-A0AB-7D6FCB290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850432"/>
        <c:axId val="447851744"/>
      </c:barChart>
      <c:catAx>
        <c:axId val="4478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47851744"/>
        <c:crosses val="autoZero"/>
        <c:auto val="1"/>
        <c:lblAlgn val="ctr"/>
        <c:lblOffset val="100"/>
        <c:noMultiLvlLbl val="0"/>
      </c:catAx>
      <c:valAx>
        <c:axId val="447851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785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2657733734646"/>
          <c:y val="0.91508448061350256"/>
          <c:w val="0.77407066190950524"/>
          <c:h val="7.3824546041512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+mj-lt"/>
              </a:rPr>
              <a:t>Proportion of PLHIV reported worrying about disclosing their HIV status to intimate partners or their spouse in the past 12 months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Regional!$H$51</c:f>
              <c:strCache>
                <c:ptCount val="1"/>
                <c:pt idx="0">
                  <c:v>Almost always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Regional!$I$50:$P$50</c:f>
              <c:strCache>
                <c:ptCount val="8"/>
                <c:pt idx="0">
                  <c:v>Athens</c:v>
                </c:pt>
                <c:pt idx="1">
                  <c:v>Bangkok</c:v>
                </c:pt>
                <c:pt idx="2">
                  <c:v>Buenos Aires</c:v>
                </c:pt>
                <c:pt idx="3">
                  <c:v>Dar Es Salaam</c:v>
                </c:pt>
                <c:pt idx="4">
                  <c:v>Durban</c:v>
                </c:pt>
                <c:pt idx="5">
                  <c:v>Miami</c:v>
                </c:pt>
                <c:pt idx="6">
                  <c:v>Salvador</c:v>
                </c:pt>
                <c:pt idx="7">
                  <c:v>Santiago</c:v>
                </c:pt>
              </c:strCache>
            </c:strRef>
          </c:cat>
          <c:val>
            <c:numRef>
              <c:f>Regional!$I$51:$P$51</c:f>
              <c:numCache>
                <c:formatCode>0%</c:formatCode>
                <c:ptCount val="8"/>
                <c:pt idx="0">
                  <c:v>0.26</c:v>
                </c:pt>
                <c:pt idx="1">
                  <c:v>0.2</c:v>
                </c:pt>
                <c:pt idx="2">
                  <c:v>0.25</c:v>
                </c:pt>
                <c:pt idx="3">
                  <c:v>0.26</c:v>
                </c:pt>
                <c:pt idx="4">
                  <c:v>0.27</c:v>
                </c:pt>
                <c:pt idx="5">
                  <c:v>0.19</c:v>
                </c:pt>
                <c:pt idx="6">
                  <c:v>0.26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B-4E17-B525-25C685BFFF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6173160"/>
        <c:axId val="606175128"/>
      </c:barChart>
      <c:catAx>
        <c:axId val="6061731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175128"/>
        <c:crosses val="autoZero"/>
        <c:auto val="1"/>
        <c:lblAlgn val="ctr"/>
        <c:lblOffset val="100"/>
        <c:noMultiLvlLbl val="0"/>
      </c:catAx>
      <c:valAx>
        <c:axId val="606175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61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Respondent</a:t>
            </a:r>
            <a:r>
              <a:rPr lang="en-US" sz="1600" baseline="0" dirty="0">
                <a:latin typeface="+mj-lt"/>
              </a:rPr>
              <a:t> Age Distribution</a:t>
            </a:r>
            <a:endParaRPr lang="en-US" sz="16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18-24 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DD-4869-B2C0-9D6EA3D3F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Sheet1!$B$12:$B$16</c:f>
              <c:numCache>
                <c:formatCode>0%</c:formatCode>
                <c:ptCount val="5"/>
                <c:pt idx="0">
                  <c:v>0.13</c:v>
                </c:pt>
                <c:pt idx="1">
                  <c:v>0.01</c:v>
                </c:pt>
                <c:pt idx="2">
                  <c:v>0.2</c:v>
                </c:pt>
                <c:pt idx="3">
                  <c:v>0.03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D-4869-B2C0-9D6EA3D3FE94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25-29 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Sheet1!$C$12:$C$16</c:f>
              <c:numCache>
                <c:formatCode>0%</c:formatCode>
                <c:ptCount val="5"/>
                <c:pt idx="0">
                  <c:v>0.2</c:v>
                </c:pt>
                <c:pt idx="1">
                  <c:v>0.04</c:v>
                </c:pt>
                <c:pt idx="2">
                  <c:v>0.21</c:v>
                </c:pt>
                <c:pt idx="3">
                  <c:v>0.1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D-4869-B2C0-9D6EA3D3FE94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30-39 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Sheet1!$D$12:$D$16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0.12</c:v>
                </c:pt>
                <c:pt idx="2">
                  <c:v>0.34</c:v>
                </c:pt>
                <c:pt idx="3">
                  <c:v>0.32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D-4869-B2C0-9D6EA3D3FE94}"/>
            </c:ext>
          </c:extLst>
        </c:ser>
        <c:ser>
          <c:idx val="3"/>
          <c:order val="3"/>
          <c:tx>
            <c:strRef>
              <c:f>Sheet1!$E$11</c:f>
              <c:strCache>
                <c:ptCount val="1"/>
                <c:pt idx="0">
                  <c:v>40-49 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Sheet1!$E$12:$E$16</c:f>
              <c:numCache>
                <c:formatCode>0%</c:formatCode>
                <c:ptCount val="5"/>
                <c:pt idx="0">
                  <c:v>0.26</c:v>
                </c:pt>
                <c:pt idx="1">
                  <c:v>0.17</c:v>
                </c:pt>
                <c:pt idx="2">
                  <c:v>0.16</c:v>
                </c:pt>
                <c:pt idx="3">
                  <c:v>0.28999999999999998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D-4869-B2C0-9D6EA3D3FE94}"/>
            </c:ext>
          </c:extLst>
        </c:ser>
        <c:ser>
          <c:idx val="4"/>
          <c:order val="4"/>
          <c:tx>
            <c:strRef>
              <c:f>Sheet1!$F$11</c:f>
              <c:strCache>
                <c:ptCount val="1"/>
                <c:pt idx="0">
                  <c:v>50-59 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Sheet1!$F$12:$F$16</c:f>
              <c:numCache>
                <c:formatCode>0%</c:formatCode>
                <c:ptCount val="5"/>
                <c:pt idx="0">
                  <c:v>0.1</c:v>
                </c:pt>
                <c:pt idx="1">
                  <c:v>0.47</c:v>
                </c:pt>
                <c:pt idx="2">
                  <c:v>7.0000000000000007E-2</c:v>
                </c:pt>
                <c:pt idx="3">
                  <c:v>0.23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D-4869-B2C0-9D6EA3D3FE94}"/>
            </c:ext>
          </c:extLst>
        </c:ser>
        <c:ser>
          <c:idx val="5"/>
          <c:order val="5"/>
          <c:tx>
            <c:strRef>
              <c:f>Sheet1!$G$11</c:f>
              <c:strCache>
                <c:ptCount val="1"/>
                <c:pt idx="0">
                  <c:v>60+ 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DD-4869-B2C0-9D6EA3D3FE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DD-4869-B2C0-9D6EA3D3FE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DD-4869-B2C0-9D6EA3D3F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Sheet1!$G$12:$G$16</c:f>
              <c:numCache>
                <c:formatCode>0%</c:formatCode>
                <c:ptCount val="5"/>
                <c:pt idx="0">
                  <c:v>0.02</c:v>
                </c:pt>
                <c:pt idx="1">
                  <c:v>0.19</c:v>
                </c:pt>
                <c:pt idx="2">
                  <c:v>0.01</c:v>
                </c:pt>
                <c:pt idx="3">
                  <c:v>0.03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DD-4869-B2C0-9D6EA3D3F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665240"/>
        <c:axId val="445658680"/>
      </c:barChart>
      <c:catAx>
        <c:axId val="44566524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45658680"/>
        <c:crosses val="autoZero"/>
        <c:auto val="1"/>
        <c:lblAlgn val="ctr"/>
        <c:lblOffset val="100"/>
        <c:noMultiLvlLbl val="0"/>
      </c:catAx>
      <c:valAx>
        <c:axId val="445658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566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702065414545668E-2"/>
          <c:y val="0.31030403577130178"/>
          <c:w val="0.10253681428315405"/>
          <c:h val="0.478958654652704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+mj-lt"/>
              </a:rPr>
              <a:t>Length of time since diagnosis of</a:t>
            </a:r>
            <a:r>
              <a:rPr lang="en-US" sz="1200" baseline="0" dirty="0">
                <a:latin typeface="+mj-lt"/>
              </a:rPr>
              <a:t> HIV</a:t>
            </a:r>
            <a:endParaRPr lang="en-US" sz="120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Feuil1!$A$85</c:f>
              <c:strCache>
                <c:ptCount val="1"/>
                <c:pt idx="0">
                  <c:v>&gt;  1 year ago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Feuil1!$B$84:$F$84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Feuil1!$B$85:$F$85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0.05</c:v>
                </c:pt>
                <c:pt idx="2">
                  <c:v>0.33</c:v>
                </c:pt>
                <c:pt idx="3">
                  <c:v>0.08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7-4B59-AAA8-14854217C83E}"/>
            </c:ext>
          </c:extLst>
        </c:ser>
        <c:ser>
          <c:idx val="1"/>
          <c:order val="1"/>
          <c:tx>
            <c:strRef>
              <c:f>Feuil1!$A$86</c:f>
              <c:strCache>
                <c:ptCount val="1"/>
                <c:pt idx="0">
                  <c:v>1-4 years ago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0725010725010725E-2"/>
                  <c:y val="-6.29280513666048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07-4B59-AAA8-14854217C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Feuil1!$B$84:$F$84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Feuil1!$B$86:$F$86</c:f>
              <c:numCache>
                <c:formatCode>0%</c:formatCode>
                <c:ptCount val="5"/>
                <c:pt idx="0">
                  <c:v>0.22</c:v>
                </c:pt>
                <c:pt idx="1">
                  <c:v>0.1</c:v>
                </c:pt>
                <c:pt idx="2">
                  <c:v>0.25</c:v>
                </c:pt>
                <c:pt idx="3">
                  <c:v>0.27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07-4B59-AAA8-14854217C83E}"/>
            </c:ext>
          </c:extLst>
        </c:ser>
        <c:ser>
          <c:idx val="2"/>
          <c:order val="2"/>
          <c:tx>
            <c:strRef>
              <c:f>Feuil1!$A$87</c:f>
              <c:strCache>
                <c:ptCount val="1"/>
                <c:pt idx="0">
                  <c:v>5-9 years ago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768768768768779E-2"/>
                  <c:y val="-6.8649576345626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07-4B59-AAA8-14854217C83E}"/>
                </c:ext>
              </c:extLst>
            </c:dLbl>
            <c:dLbl>
              <c:idx val="3"/>
              <c:layout>
                <c:manualLayout>
                  <c:x val="5.3625053625052646E-3"/>
                  <c:y val="-6.29280513666048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07-4B59-AAA8-14854217C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Feuil1!$B$84:$F$84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Feuil1!$B$87:$F$87</c:f>
              <c:numCache>
                <c:formatCode>0%</c:formatCode>
                <c:ptCount val="5"/>
                <c:pt idx="0">
                  <c:v>0.36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0.24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07-4B59-AAA8-14854217C83E}"/>
            </c:ext>
          </c:extLst>
        </c:ser>
        <c:ser>
          <c:idx val="3"/>
          <c:order val="3"/>
          <c:tx>
            <c:strRef>
              <c:f>Feuil1!$A$88</c:f>
              <c:strCache>
                <c:ptCount val="1"/>
                <c:pt idx="0">
                  <c:v>10+ years ago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Feuil1!$B$84:$F$84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Feuil1!$B$88:$F$88</c:f>
              <c:numCache>
                <c:formatCode>0%</c:formatCode>
                <c:ptCount val="5"/>
                <c:pt idx="0">
                  <c:v>0.34</c:v>
                </c:pt>
                <c:pt idx="1">
                  <c:v>0.59</c:v>
                </c:pt>
                <c:pt idx="2">
                  <c:v>0.28000000000000003</c:v>
                </c:pt>
                <c:pt idx="3">
                  <c:v>0.4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07-4B59-AAA8-14854217C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670160"/>
        <c:axId val="445671800"/>
      </c:barChart>
      <c:catAx>
        <c:axId val="44567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45671800"/>
        <c:crosses val="autoZero"/>
        <c:auto val="1"/>
        <c:lblAlgn val="ctr"/>
        <c:lblOffset val="100"/>
        <c:noMultiLvlLbl val="0"/>
      </c:catAx>
      <c:valAx>
        <c:axId val="445671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567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+mj-lt"/>
              </a:rPr>
              <a:t>Distribution</a:t>
            </a:r>
            <a:r>
              <a:rPr lang="en-US" sz="1200" baseline="0" dirty="0">
                <a:latin typeface="+mj-lt"/>
              </a:rPr>
              <a:t> of Respondents on ART</a:t>
            </a:r>
            <a:endParaRPr lang="en-US" sz="1200" dirty="0">
              <a:latin typeface="+mj-lt"/>
            </a:endParaRPr>
          </a:p>
        </c:rich>
      </c:tx>
      <c:layout>
        <c:manualLayout>
          <c:xMode val="edge"/>
          <c:yMode val="edge"/>
          <c:x val="0.31220693117203685"/>
          <c:y val="4.1189745807375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241748190567087"/>
          <c:y val="0.12831113984724257"/>
          <c:w val="0.65286029587210703"/>
          <c:h val="0.759543777618616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Feuil1!$A$96</c:f>
              <c:strCache>
                <c:ptCount val="1"/>
                <c:pt idx="0">
                  <c:v>Consistently on 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Feuil1!$B$95:$F$95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Feuil1!$B$96:$F$96</c:f>
              <c:numCache>
                <c:formatCode>0%</c:formatCode>
                <c:ptCount val="5"/>
                <c:pt idx="0">
                  <c:v>0.6</c:v>
                </c:pt>
                <c:pt idx="1">
                  <c:v>0.61</c:v>
                </c:pt>
                <c:pt idx="2">
                  <c:v>0.86</c:v>
                </c:pt>
                <c:pt idx="3">
                  <c:v>0.9</c:v>
                </c:pt>
                <c:pt idx="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E-46F9-91AF-F1704FD88214}"/>
            </c:ext>
          </c:extLst>
        </c:ser>
        <c:ser>
          <c:idx val="1"/>
          <c:order val="1"/>
          <c:tx>
            <c:strRef>
              <c:f>Feuil1!$A$97</c:f>
              <c:strCache>
                <c:ptCount val="1"/>
                <c:pt idx="0">
                  <c:v>Yes, but miss doses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Feuil1!$B$95:$F$95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Feuil1!$B$97:$F$97</c:f>
              <c:numCache>
                <c:formatCode>0%</c:formatCode>
                <c:ptCount val="5"/>
                <c:pt idx="0">
                  <c:v>0.33</c:v>
                </c:pt>
                <c:pt idx="1">
                  <c:v>0.35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E-46F9-91AF-F1704FD88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5648184"/>
        <c:axId val="445653104"/>
      </c:barChart>
      <c:catAx>
        <c:axId val="445648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653104"/>
        <c:crosses val="autoZero"/>
        <c:auto val="1"/>
        <c:lblAlgn val="ctr"/>
        <c:lblOffset val="100"/>
        <c:noMultiLvlLbl val="0"/>
      </c:catAx>
      <c:valAx>
        <c:axId val="4456531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564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48157689412922"/>
          <c:y val="0.89774375329396339"/>
          <c:w val="0.79750728266173532"/>
          <c:h val="6.4498979715942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latin typeface="+mj-lt"/>
              </a:rPr>
              <a:t>Distribution</a:t>
            </a:r>
            <a:r>
              <a:rPr lang="en-US" sz="1400" b="1" baseline="0" dirty="0">
                <a:latin typeface="+mj-lt"/>
              </a:rPr>
              <a:t> of Respondents Diagnosed with Anxiety and/or Depression</a:t>
            </a:r>
            <a:r>
              <a:rPr lang="en-US" sz="1400" b="1" dirty="0">
                <a:latin typeface="+mj-lt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Feuil1!$A$60</c:f>
              <c:strCache>
                <c:ptCount val="1"/>
                <c:pt idx="0">
                  <c:v>Anxiety and/or Depression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Feuil1!$B$59:$F$59</c:f>
              <c:strCache>
                <c:ptCount val="5"/>
                <c:pt idx="0">
                  <c:v>Africa</c:v>
                </c:pt>
                <c:pt idx="1">
                  <c:v>North America </c:v>
                </c:pt>
                <c:pt idx="2">
                  <c:v>Asia/Pacific</c:v>
                </c:pt>
                <c:pt idx="3">
                  <c:v>Europe </c:v>
                </c:pt>
                <c:pt idx="4">
                  <c:v>Latin America </c:v>
                </c:pt>
              </c:strCache>
            </c:strRef>
          </c:cat>
          <c:val>
            <c:numRef>
              <c:f>Feuil1!$B$60:$F$60</c:f>
              <c:numCache>
                <c:formatCode>0%</c:formatCode>
                <c:ptCount val="5"/>
                <c:pt idx="0">
                  <c:v>0.37</c:v>
                </c:pt>
                <c:pt idx="1">
                  <c:v>0.59</c:v>
                </c:pt>
                <c:pt idx="2">
                  <c:v>0.15</c:v>
                </c:pt>
                <c:pt idx="3">
                  <c:v>0.49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B-4294-8B60-1C2516B9A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6171520"/>
        <c:axId val="606174800"/>
      </c:barChart>
      <c:catAx>
        <c:axId val="60617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6174800"/>
        <c:crosses val="autoZero"/>
        <c:auto val="1"/>
        <c:lblAlgn val="ctr"/>
        <c:lblOffset val="100"/>
        <c:noMultiLvlLbl val="0"/>
      </c:catAx>
      <c:valAx>
        <c:axId val="6061748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617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Europe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Disclose!$B$12</c:f>
              <c:strCache>
                <c:ptCount val="1"/>
                <c:pt idx="0">
                  <c:v>Europe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Disclose!$A$13:$A$18</c:f>
              <c:strCache>
                <c:ptCount val="6"/>
                <c:pt idx="0">
                  <c:v>Family members </c:v>
                </c:pt>
                <c:pt idx="1">
                  <c:v>Friends </c:v>
                </c:pt>
                <c:pt idx="2">
                  <c:v>Spouse/intimate </c:v>
                </c:pt>
                <c:pt idx="3">
                  <c:v>Community members </c:v>
                </c:pt>
                <c:pt idx="4">
                  <c:v>Employer/Colleagues</c:v>
                </c:pt>
                <c:pt idx="5">
                  <c:v>Never disclosed </c:v>
                </c:pt>
              </c:strCache>
            </c:strRef>
          </c:cat>
          <c:val>
            <c:numRef>
              <c:f>Disclose!$B$13:$B$18</c:f>
              <c:numCache>
                <c:formatCode>0%</c:formatCode>
                <c:ptCount val="6"/>
                <c:pt idx="0">
                  <c:v>0.24907407407407409</c:v>
                </c:pt>
                <c:pt idx="1">
                  <c:v>0.33425925925925926</c:v>
                </c:pt>
                <c:pt idx="2">
                  <c:v>0.15</c:v>
                </c:pt>
                <c:pt idx="3">
                  <c:v>0.15462962962962962</c:v>
                </c:pt>
                <c:pt idx="4">
                  <c:v>9.2592592592592587E-2</c:v>
                </c:pt>
                <c:pt idx="5">
                  <c:v>1.9444444444444445E-2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0-4191-8AF4-386D2799E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7059080"/>
        <c:axId val="1037058096"/>
      </c:barChart>
      <c:catAx>
        <c:axId val="1037059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37058096"/>
        <c:crosses val="autoZero"/>
        <c:auto val="1"/>
        <c:lblAlgn val="ctr"/>
        <c:lblOffset val="100"/>
        <c:noMultiLvlLbl val="0"/>
      </c:catAx>
      <c:valAx>
        <c:axId val="10370580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3705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North America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Disclose!$D$12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Disclose!$A$13:$A$18</c:f>
              <c:strCache>
                <c:ptCount val="6"/>
                <c:pt idx="0">
                  <c:v>Family members </c:v>
                </c:pt>
                <c:pt idx="1">
                  <c:v>Friends </c:v>
                </c:pt>
                <c:pt idx="2">
                  <c:v>Spouse/intimate </c:v>
                </c:pt>
                <c:pt idx="3">
                  <c:v>Community members </c:v>
                </c:pt>
                <c:pt idx="4">
                  <c:v>Employer/Colleagues</c:v>
                </c:pt>
                <c:pt idx="5">
                  <c:v>Never disclosed </c:v>
                </c:pt>
              </c:strCache>
            </c:strRef>
          </c:cat>
          <c:val>
            <c:numRef>
              <c:f>Disclose!$D$13:$D$18</c:f>
              <c:numCache>
                <c:formatCode>0%</c:formatCode>
                <c:ptCount val="6"/>
                <c:pt idx="0">
                  <c:v>0.23566214807090718</c:v>
                </c:pt>
                <c:pt idx="1">
                  <c:v>0.27945776850886339</c:v>
                </c:pt>
                <c:pt idx="2">
                  <c:v>0.1480709071949948</c:v>
                </c:pt>
                <c:pt idx="3">
                  <c:v>0.2429614181438999</c:v>
                </c:pt>
                <c:pt idx="4">
                  <c:v>8.1334723670490092E-2</c:v>
                </c:pt>
                <c:pt idx="5">
                  <c:v>1.251303441084463E-2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B-48BE-BCCB-82AAAB5D7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6001200"/>
        <c:axId val="1046004808"/>
      </c:barChart>
      <c:catAx>
        <c:axId val="104600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46004808"/>
        <c:crosses val="autoZero"/>
        <c:auto val="1"/>
        <c:lblAlgn val="ctr"/>
        <c:lblOffset val="100"/>
        <c:noMultiLvlLbl val="0"/>
      </c:catAx>
      <c:valAx>
        <c:axId val="1046004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4600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Africa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Disclose!$C$12</c:f>
              <c:strCache>
                <c:ptCount val="1"/>
                <c:pt idx="0">
                  <c:v>Africa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Disclose!$A$13:$A$18</c:f>
              <c:strCache>
                <c:ptCount val="6"/>
                <c:pt idx="0">
                  <c:v>Family members </c:v>
                </c:pt>
                <c:pt idx="1">
                  <c:v>Friends </c:v>
                </c:pt>
                <c:pt idx="2">
                  <c:v>Spouse/intimate </c:v>
                </c:pt>
                <c:pt idx="3">
                  <c:v>Community members </c:v>
                </c:pt>
                <c:pt idx="4">
                  <c:v>Employer/Colleagues</c:v>
                </c:pt>
                <c:pt idx="5">
                  <c:v>Never disclosed </c:v>
                </c:pt>
              </c:strCache>
            </c:strRef>
          </c:cat>
          <c:val>
            <c:numRef>
              <c:f>Disclose!$C$13:$C$18</c:f>
              <c:numCache>
                <c:formatCode>0%</c:formatCode>
                <c:ptCount val="6"/>
                <c:pt idx="0">
                  <c:v>0.36238095238095236</c:v>
                </c:pt>
                <c:pt idx="1">
                  <c:v>0.20523809523809525</c:v>
                </c:pt>
                <c:pt idx="2">
                  <c:v>0.19238095238095237</c:v>
                </c:pt>
                <c:pt idx="3">
                  <c:v>9.9047619047619051E-2</c:v>
                </c:pt>
                <c:pt idx="4">
                  <c:v>9.1428571428571428E-2</c:v>
                </c:pt>
                <c:pt idx="5">
                  <c:v>4.9523809523809526E-2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8-4D6D-9348-3B0399578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5994312"/>
        <c:axId val="1045994640"/>
      </c:barChart>
      <c:catAx>
        <c:axId val="1045994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45994640"/>
        <c:crosses val="autoZero"/>
        <c:auto val="1"/>
        <c:lblAlgn val="ctr"/>
        <c:lblOffset val="100"/>
        <c:noMultiLvlLbl val="0"/>
      </c:catAx>
      <c:valAx>
        <c:axId val="1045994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4599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Disclose!$F$12</c:f>
              <c:strCache>
                <c:ptCount val="1"/>
                <c:pt idx="0">
                  <c:v>Latin America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Disclose!$A$13:$A$18</c:f>
              <c:strCache>
                <c:ptCount val="6"/>
                <c:pt idx="0">
                  <c:v>Family members </c:v>
                </c:pt>
                <c:pt idx="1">
                  <c:v>Friends </c:v>
                </c:pt>
                <c:pt idx="2">
                  <c:v>Spouse/intimate </c:v>
                </c:pt>
                <c:pt idx="3">
                  <c:v>Community members </c:v>
                </c:pt>
                <c:pt idx="4">
                  <c:v>Employer/Colleagues</c:v>
                </c:pt>
                <c:pt idx="5">
                  <c:v>Never disclosed </c:v>
                </c:pt>
              </c:strCache>
            </c:strRef>
          </c:cat>
          <c:val>
            <c:numRef>
              <c:f>Disclose!$F$13:$F$18</c:f>
              <c:numCache>
                <c:formatCode>0%</c:formatCode>
                <c:ptCount val="6"/>
                <c:pt idx="0">
                  <c:v>0.36447978793903246</c:v>
                </c:pt>
                <c:pt idx="1">
                  <c:v>0.29821073558648109</c:v>
                </c:pt>
                <c:pt idx="2">
                  <c:v>0.18157720344599071</c:v>
                </c:pt>
                <c:pt idx="3">
                  <c:v>6.0967528164347251E-2</c:v>
                </c:pt>
                <c:pt idx="4">
                  <c:v>5.3015241882041084E-2</c:v>
                </c:pt>
                <c:pt idx="5">
                  <c:v>4.1749502982107355E-2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9-4308-A319-3ABC347A6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7158000"/>
        <c:axId val="717156032"/>
      </c:barChart>
      <c:catAx>
        <c:axId val="71715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17156032"/>
        <c:crosses val="autoZero"/>
        <c:auto val="1"/>
        <c:lblAlgn val="ctr"/>
        <c:lblOffset val="100"/>
        <c:noMultiLvlLbl val="0"/>
      </c:catAx>
      <c:valAx>
        <c:axId val="717156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1715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9F1AC-A010-4EE4-8BC3-D82C9188772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8B13D-09CF-4D91-892B-5E35AFD7E2B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0" dirty="0">
              <a:latin typeface="+mj-lt"/>
            </a:rPr>
            <a:t>OVERALL WELLBEING </a:t>
          </a:r>
        </a:p>
      </dgm:t>
    </dgm:pt>
    <dgm:pt modelId="{B07DB46D-1A6A-463C-B0D6-A3493F2F6603}" type="parTrans" cxnId="{84F726F3-0CA8-4149-8AEA-348CD9CD3E58}">
      <dgm:prSet/>
      <dgm:spPr/>
      <dgm:t>
        <a:bodyPr/>
        <a:lstStyle/>
        <a:p>
          <a:endParaRPr lang="en-US"/>
        </a:p>
      </dgm:t>
    </dgm:pt>
    <dgm:pt modelId="{A7F2BFD1-566C-4AAC-A25D-F1164D7CA734}" type="sibTrans" cxnId="{84F726F3-0CA8-4149-8AEA-348CD9CD3E58}">
      <dgm:prSet/>
      <dgm:spPr/>
      <dgm:t>
        <a:bodyPr/>
        <a:lstStyle/>
        <a:p>
          <a:endParaRPr lang="en-US"/>
        </a:p>
      </dgm:t>
    </dgm:pt>
    <dgm:pt modelId="{A22D6C78-4F06-4FC3-AE88-7C925443C526}">
      <dgm:prSet phldrT="[Text]" custT="1"/>
      <dgm:spPr/>
      <dgm:t>
        <a:bodyPr/>
        <a:lstStyle/>
        <a:p>
          <a:r>
            <a:rPr lang="en-US" sz="1600" b="1" dirty="0"/>
            <a:t>Emotional wellbeing</a:t>
          </a:r>
          <a:r>
            <a:rPr lang="en-US" sz="1600" dirty="0"/>
            <a:t>: </a:t>
          </a:r>
          <a:r>
            <a:rPr lang="en-US" sz="1600" i="1" dirty="0"/>
            <a:t>mental health, contentment, self-concept, stress, outlook...</a:t>
          </a:r>
        </a:p>
      </dgm:t>
    </dgm:pt>
    <dgm:pt modelId="{92C57F9E-2959-4D2F-8564-6F8F95EA11C3}" type="parTrans" cxnId="{78F42D81-ED55-4DC9-8BA9-400E0434BEA7}">
      <dgm:prSet/>
      <dgm:spPr/>
      <dgm:t>
        <a:bodyPr/>
        <a:lstStyle/>
        <a:p>
          <a:endParaRPr lang="en-US"/>
        </a:p>
      </dgm:t>
    </dgm:pt>
    <dgm:pt modelId="{0890BD98-A60E-46A4-8F16-55A58C547960}" type="sibTrans" cxnId="{78F42D81-ED55-4DC9-8BA9-400E0434BEA7}">
      <dgm:prSet/>
      <dgm:spPr/>
      <dgm:t>
        <a:bodyPr/>
        <a:lstStyle/>
        <a:p>
          <a:endParaRPr lang="en-US"/>
        </a:p>
      </dgm:t>
    </dgm:pt>
    <dgm:pt modelId="{943F9E19-2651-4C71-9D56-AA32FF9FC3D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0" dirty="0">
              <a:latin typeface="+mj-lt"/>
            </a:rPr>
            <a:t>SOCIAL PARTICIPATION AND INTERPERSONAL RELATIONSHIPS</a:t>
          </a:r>
        </a:p>
      </dgm:t>
    </dgm:pt>
    <dgm:pt modelId="{C4DF4350-DCF0-4757-982F-C1C5B1928C4D}" type="parTrans" cxnId="{65B896C8-1BFC-4E59-8E73-F08565E13E8F}">
      <dgm:prSet/>
      <dgm:spPr/>
      <dgm:t>
        <a:bodyPr/>
        <a:lstStyle/>
        <a:p>
          <a:endParaRPr lang="en-US"/>
        </a:p>
      </dgm:t>
    </dgm:pt>
    <dgm:pt modelId="{D1F555CD-6D97-4DC4-BC7C-2EDF5680463F}" type="sibTrans" cxnId="{65B896C8-1BFC-4E59-8E73-F08565E13E8F}">
      <dgm:prSet/>
      <dgm:spPr/>
      <dgm:t>
        <a:bodyPr/>
        <a:lstStyle/>
        <a:p>
          <a:endParaRPr lang="en-US"/>
        </a:p>
      </dgm:t>
    </dgm:pt>
    <dgm:pt modelId="{A38EC826-D279-4BC7-80BE-BFA12C0AAB2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0" dirty="0">
              <a:latin typeface="+mj-lt"/>
            </a:rPr>
            <a:t>BASIC NEEDS AND QUALITY OF HEALTH SERVICES</a:t>
          </a:r>
        </a:p>
      </dgm:t>
    </dgm:pt>
    <dgm:pt modelId="{B409657C-AB2D-4B38-8057-772B19748A25}" type="parTrans" cxnId="{E5911709-282B-41A7-8838-FD7DE8A207CA}">
      <dgm:prSet/>
      <dgm:spPr/>
      <dgm:t>
        <a:bodyPr/>
        <a:lstStyle/>
        <a:p>
          <a:endParaRPr lang="en-US"/>
        </a:p>
      </dgm:t>
    </dgm:pt>
    <dgm:pt modelId="{8397E64F-6C81-49FB-A6CF-C0CB256FA694}" type="sibTrans" cxnId="{E5911709-282B-41A7-8838-FD7DE8A207CA}">
      <dgm:prSet/>
      <dgm:spPr/>
      <dgm:t>
        <a:bodyPr/>
        <a:lstStyle/>
        <a:p>
          <a:endParaRPr lang="en-US"/>
        </a:p>
      </dgm:t>
    </dgm:pt>
    <dgm:pt modelId="{6F23BCE7-10C6-411C-B18F-34080A066C38}">
      <dgm:prSet phldrT="[Text]" custT="1"/>
      <dgm:spPr/>
      <dgm:t>
        <a:bodyPr/>
        <a:lstStyle/>
        <a:p>
          <a:r>
            <a:rPr lang="en-US" sz="1600" b="1" dirty="0"/>
            <a:t>Economic/Structural:</a:t>
          </a:r>
        </a:p>
        <a:p>
          <a:r>
            <a:rPr lang="en-US" sz="1600" i="1" dirty="0"/>
            <a:t>employment, education, housing, financial, food security, access to healthcare</a:t>
          </a:r>
          <a:endParaRPr lang="en-US" sz="1600" dirty="0"/>
        </a:p>
      </dgm:t>
    </dgm:pt>
    <dgm:pt modelId="{E4FCE90C-29F2-4CC7-931E-DD6442DFD19C}" type="parTrans" cxnId="{9A018D9B-C41F-4543-BBDA-25E58B2EB1DF}">
      <dgm:prSet/>
      <dgm:spPr/>
      <dgm:t>
        <a:bodyPr/>
        <a:lstStyle/>
        <a:p>
          <a:endParaRPr lang="en-US"/>
        </a:p>
      </dgm:t>
    </dgm:pt>
    <dgm:pt modelId="{2C3DA203-2C49-4BB2-BAFA-F6850B2639B5}" type="sibTrans" cxnId="{9A018D9B-C41F-4543-BBDA-25E58B2EB1DF}">
      <dgm:prSet/>
      <dgm:spPr/>
      <dgm:t>
        <a:bodyPr/>
        <a:lstStyle/>
        <a:p>
          <a:endParaRPr lang="en-US"/>
        </a:p>
      </dgm:t>
    </dgm:pt>
    <dgm:pt modelId="{D4299D81-231C-4CB3-B846-9E741B32E5C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/>
            <a:t>Social inclusion: </a:t>
          </a:r>
          <a:r>
            <a:rPr lang="en-US" sz="1600" b="0" i="1" dirty="0"/>
            <a:t>engagement and roles in community, support networks/services, stigma and discrimination…</a:t>
          </a:r>
          <a:endParaRPr lang="en-US" sz="1600" i="1" dirty="0"/>
        </a:p>
      </dgm:t>
    </dgm:pt>
    <dgm:pt modelId="{BA9E8321-A1CE-4712-A758-E0A4D1C35FA0}" type="parTrans" cxnId="{2429BCA5-DBE4-4B2C-A535-E2330B1A43FA}">
      <dgm:prSet/>
      <dgm:spPr/>
      <dgm:t>
        <a:bodyPr/>
        <a:lstStyle/>
        <a:p>
          <a:endParaRPr lang="en-US"/>
        </a:p>
      </dgm:t>
    </dgm:pt>
    <dgm:pt modelId="{61021CD6-00EF-4DDD-AA30-DCBED5B0C983}" type="sibTrans" cxnId="{2429BCA5-DBE4-4B2C-A535-E2330B1A43FA}">
      <dgm:prSet/>
      <dgm:spPr/>
      <dgm:t>
        <a:bodyPr/>
        <a:lstStyle/>
        <a:p>
          <a:endParaRPr lang="en-US"/>
        </a:p>
      </dgm:t>
    </dgm:pt>
    <dgm:pt modelId="{4A610E48-2FED-4518-9EE4-9BA3B758D87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/>
            <a:t>Interpersonal relationships: </a:t>
          </a:r>
          <a:r>
            <a:rPr lang="en-US" sz="1600" i="1" dirty="0"/>
            <a:t>support, maintaining relationships, disclosure, sexual quality of life… </a:t>
          </a:r>
          <a:endParaRPr lang="en-US" sz="1800" b="0" i="1" dirty="0"/>
        </a:p>
      </dgm:t>
    </dgm:pt>
    <dgm:pt modelId="{8717C4CD-2469-400C-AE42-5D4D5DFA696A}" type="parTrans" cxnId="{7771A97E-00F5-485C-9BD7-73CE8B03108C}">
      <dgm:prSet/>
      <dgm:spPr/>
      <dgm:t>
        <a:bodyPr/>
        <a:lstStyle/>
        <a:p>
          <a:endParaRPr lang="en-US"/>
        </a:p>
      </dgm:t>
    </dgm:pt>
    <dgm:pt modelId="{842BC5A4-98D3-4A86-81A0-CFE234B9A141}" type="sibTrans" cxnId="{7771A97E-00F5-485C-9BD7-73CE8B03108C}">
      <dgm:prSet/>
      <dgm:spPr/>
      <dgm:t>
        <a:bodyPr/>
        <a:lstStyle/>
        <a:p>
          <a:endParaRPr lang="en-US"/>
        </a:p>
      </dgm:t>
    </dgm:pt>
    <dgm:pt modelId="{3DAB96D7-0878-46B0-85D0-5394D2AD1C96}">
      <dgm:prSet custT="1"/>
      <dgm:spPr/>
      <dgm:t>
        <a:bodyPr/>
        <a:lstStyle/>
        <a:p>
          <a:r>
            <a:rPr lang="en-US" sz="1600" b="1" dirty="0"/>
            <a:t>Physical wellbeing</a:t>
          </a:r>
          <a:r>
            <a:rPr lang="en-US" sz="1600" dirty="0"/>
            <a:t>: </a:t>
          </a:r>
          <a:r>
            <a:rPr lang="en-US" sz="1600" i="1" dirty="0"/>
            <a:t>overall health, activities of daily living, cognitive impairments…  </a:t>
          </a:r>
        </a:p>
      </dgm:t>
    </dgm:pt>
    <dgm:pt modelId="{323E543F-A777-4FCD-A54D-57731CF90ED3}" type="parTrans" cxnId="{552B0C2E-B132-4605-A8E9-FD51D47D6EED}">
      <dgm:prSet/>
      <dgm:spPr/>
      <dgm:t>
        <a:bodyPr/>
        <a:lstStyle/>
        <a:p>
          <a:endParaRPr lang="en-US"/>
        </a:p>
      </dgm:t>
    </dgm:pt>
    <dgm:pt modelId="{15C3AFFC-305B-462C-AD81-24388745E6FA}" type="sibTrans" cxnId="{552B0C2E-B132-4605-A8E9-FD51D47D6EED}">
      <dgm:prSet/>
      <dgm:spPr/>
      <dgm:t>
        <a:bodyPr/>
        <a:lstStyle/>
        <a:p>
          <a:endParaRPr lang="en-US"/>
        </a:p>
      </dgm:t>
    </dgm:pt>
    <dgm:pt modelId="{83BFEA2F-22D6-4CCA-B874-4109F84AE50A}" type="pres">
      <dgm:prSet presAssocID="{4549F1AC-A010-4EE4-8BC3-D82C918877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0DB314-57B4-4050-BF58-B01866D1066E}" type="pres">
      <dgm:prSet presAssocID="{4828B13D-09CF-4D91-892B-5E35AFD7E2B2}" presName="root" presStyleCnt="0"/>
      <dgm:spPr/>
    </dgm:pt>
    <dgm:pt modelId="{B4DB4028-C332-4FAA-A548-2C0FED5179EB}" type="pres">
      <dgm:prSet presAssocID="{4828B13D-09CF-4D91-892B-5E35AFD7E2B2}" presName="rootComposite" presStyleCnt="0"/>
      <dgm:spPr/>
    </dgm:pt>
    <dgm:pt modelId="{AADB71F2-300A-4EA6-9DEA-DFF27B12EE23}" type="pres">
      <dgm:prSet presAssocID="{4828B13D-09CF-4D91-892B-5E35AFD7E2B2}" presName="rootText" presStyleLbl="node1" presStyleIdx="0" presStyleCnt="3" custScaleX="137407" custScaleY="102450" custLinFactNeighborX="-26503" custLinFactNeighborY="13735"/>
      <dgm:spPr/>
    </dgm:pt>
    <dgm:pt modelId="{B15B7A71-5238-44B8-84D8-0C5F5A74EB14}" type="pres">
      <dgm:prSet presAssocID="{4828B13D-09CF-4D91-892B-5E35AFD7E2B2}" presName="rootConnector" presStyleLbl="node1" presStyleIdx="0" presStyleCnt="3"/>
      <dgm:spPr/>
    </dgm:pt>
    <dgm:pt modelId="{FF811FDA-1A91-4FF7-9F40-E34A35525AF6}" type="pres">
      <dgm:prSet presAssocID="{4828B13D-09CF-4D91-892B-5E35AFD7E2B2}" presName="childShape" presStyleCnt="0"/>
      <dgm:spPr/>
    </dgm:pt>
    <dgm:pt modelId="{E1387FA3-19C9-4B17-92D5-A637E1182AEF}" type="pres">
      <dgm:prSet presAssocID="{92C57F9E-2959-4D2F-8564-6F8F95EA11C3}" presName="Name13" presStyleLbl="parChTrans1D2" presStyleIdx="0" presStyleCnt="5"/>
      <dgm:spPr/>
    </dgm:pt>
    <dgm:pt modelId="{97130B28-B000-4F15-94D2-EAC4F7D8EC5B}" type="pres">
      <dgm:prSet presAssocID="{A22D6C78-4F06-4FC3-AE88-7C925443C526}" presName="childText" presStyleLbl="bgAcc1" presStyleIdx="0" presStyleCnt="5" custScaleX="157210" custScaleY="269988" custLinFactNeighborX="-539" custLinFactNeighborY="22637">
        <dgm:presLayoutVars>
          <dgm:bulletEnabled val="1"/>
        </dgm:presLayoutVars>
      </dgm:prSet>
      <dgm:spPr/>
    </dgm:pt>
    <dgm:pt modelId="{F1DE65A1-4280-466D-AB9F-B4F1A73B1DA1}" type="pres">
      <dgm:prSet presAssocID="{323E543F-A777-4FCD-A54D-57731CF90ED3}" presName="Name13" presStyleLbl="parChTrans1D2" presStyleIdx="1" presStyleCnt="5"/>
      <dgm:spPr/>
    </dgm:pt>
    <dgm:pt modelId="{7DA11FA8-BEF9-432A-8132-0B59F9012E93}" type="pres">
      <dgm:prSet presAssocID="{3DAB96D7-0878-46B0-85D0-5394D2AD1C96}" presName="childText" presStyleLbl="bgAcc1" presStyleIdx="1" presStyleCnt="5" custScaleX="166899" custScaleY="228714" custLinFactNeighborX="1928" custLinFactNeighborY="9871">
        <dgm:presLayoutVars>
          <dgm:bulletEnabled val="1"/>
        </dgm:presLayoutVars>
      </dgm:prSet>
      <dgm:spPr/>
    </dgm:pt>
    <dgm:pt modelId="{7F40B73F-E183-4045-82DE-A8293EBD6C04}" type="pres">
      <dgm:prSet presAssocID="{943F9E19-2651-4C71-9D56-AA32FF9FC3D5}" presName="root" presStyleCnt="0"/>
      <dgm:spPr/>
    </dgm:pt>
    <dgm:pt modelId="{AC0653CA-2894-42B9-B045-521BE6D21179}" type="pres">
      <dgm:prSet presAssocID="{943F9E19-2651-4C71-9D56-AA32FF9FC3D5}" presName="rootComposite" presStyleCnt="0"/>
      <dgm:spPr/>
    </dgm:pt>
    <dgm:pt modelId="{67420AB3-5F82-456A-A720-6FA83DE19BCB}" type="pres">
      <dgm:prSet presAssocID="{943F9E19-2651-4C71-9D56-AA32FF9FC3D5}" presName="rootText" presStyleLbl="node1" presStyleIdx="1" presStyleCnt="3" custScaleX="194469" custScaleY="133102" custLinFactNeighborX="-8384" custLinFactNeighborY="-237"/>
      <dgm:spPr/>
    </dgm:pt>
    <dgm:pt modelId="{B6FE58DB-C30C-44C9-A93F-CB79ACA019D9}" type="pres">
      <dgm:prSet presAssocID="{943F9E19-2651-4C71-9D56-AA32FF9FC3D5}" presName="rootConnector" presStyleLbl="node1" presStyleIdx="1" presStyleCnt="3"/>
      <dgm:spPr/>
    </dgm:pt>
    <dgm:pt modelId="{F502C72A-1523-467E-8D62-03CA9B9C0C0D}" type="pres">
      <dgm:prSet presAssocID="{943F9E19-2651-4C71-9D56-AA32FF9FC3D5}" presName="childShape" presStyleCnt="0"/>
      <dgm:spPr/>
    </dgm:pt>
    <dgm:pt modelId="{6A9F3D81-9386-4EF8-B838-F38702FB2122}" type="pres">
      <dgm:prSet presAssocID="{BA9E8321-A1CE-4712-A758-E0A4D1C35FA0}" presName="Name13" presStyleLbl="parChTrans1D2" presStyleIdx="2" presStyleCnt="5"/>
      <dgm:spPr/>
    </dgm:pt>
    <dgm:pt modelId="{AB42536A-4B61-43B1-A7CB-C5D2D009C2BF}" type="pres">
      <dgm:prSet presAssocID="{D4299D81-231C-4CB3-B846-9E741B32E5C5}" presName="childText" presStyleLbl="bgAcc1" presStyleIdx="2" presStyleCnt="5" custScaleX="193694" custScaleY="265435" custLinFactNeighborX="15444" custLinFactNeighborY="-6151">
        <dgm:presLayoutVars>
          <dgm:bulletEnabled val="1"/>
        </dgm:presLayoutVars>
      </dgm:prSet>
      <dgm:spPr/>
    </dgm:pt>
    <dgm:pt modelId="{0A78AF71-537C-448F-934B-2713939F9B2D}" type="pres">
      <dgm:prSet presAssocID="{8717C4CD-2469-400C-AE42-5D4D5DFA696A}" presName="Name13" presStyleLbl="parChTrans1D2" presStyleIdx="3" presStyleCnt="5"/>
      <dgm:spPr/>
    </dgm:pt>
    <dgm:pt modelId="{0C30F810-A5E5-44BD-9944-66046A0CF8CA}" type="pres">
      <dgm:prSet presAssocID="{4A610E48-2FED-4518-9EE4-9BA3B758D872}" presName="childText" presStyleLbl="bgAcc1" presStyleIdx="3" presStyleCnt="5" custScaleX="207548" custScaleY="223905" custLinFactNeighborX="8874" custLinFactNeighborY="-17362">
        <dgm:presLayoutVars>
          <dgm:bulletEnabled val="1"/>
        </dgm:presLayoutVars>
      </dgm:prSet>
      <dgm:spPr/>
    </dgm:pt>
    <dgm:pt modelId="{9F42CFBC-4BD9-480F-847C-2807FA118A65}" type="pres">
      <dgm:prSet presAssocID="{A38EC826-D279-4BC7-80BE-BFA12C0AAB28}" presName="root" presStyleCnt="0"/>
      <dgm:spPr/>
    </dgm:pt>
    <dgm:pt modelId="{411706A1-26D5-424C-98B9-2A98E00A2400}" type="pres">
      <dgm:prSet presAssocID="{A38EC826-D279-4BC7-80BE-BFA12C0AAB28}" presName="rootComposite" presStyleCnt="0"/>
      <dgm:spPr/>
    </dgm:pt>
    <dgm:pt modelId="{1EDCBF3C-D88F-49D8-86E0-ADB083381577}" type="pres">
      <dgm:prSet presAssocID="{A38EC826-D279-4BC7-80BE-BFA12C0AAB28}" presName="rootText" presStyleLbl="node1" presStyleIdx="2" presStyleCnt="3" custScaleX="188469" custScaleY="118806" custLinFactNeighborX="-2318" custLinFactNeighborY="13736"/>
      <dgm:spPr/>
    </dgm:pt>
    <dgm:pt modelId="{3D4BC064-2350-47FF-9CD7-BC547C7B40B8}" type="pres">
      <dgm:prSet presAssocID="{A38EC826-D279-4BC7-80BE-BFA12C0AAB28}" presName="rootConnector" presStyleLbl="node1" presStyleIdx="2" presStyleCnt="3"/>
      <dgm:spPr/>
    </dgm:pt>
    <dgm:pt modelId="{8818CF31-9ECE-4438-8ECA-7538DBAF068F}" type="pres">
      <dgm:prSet presAssocID="{A38EC826-D279-4BC7-80BE-BFA12C0AAB28}" presName="childShape" presStyleCnt="0"/>
      <dgm:spPr/>
    </dgm:pt>
    <dgm:pt modelId="{6C824873-4F55-49DD-AB74-F25BA83547F8}" type="pres">
      <dgm:prSet presAssocID="{E4FCE90C-29F2-4CC7-931E-DD6442DFD19C}" presName="Name13" presStyleLbl="parChTrans1D2" presStyleIdx="4" presStyleCnt="5"/>
      <dgm:spPr/>
    </dgm:pt>
    <dgm:pt modelId="{8A2D6DF4-B099-4065-A2D6-1A08E161F673}" type="pres">
      <dgm:prSet presAssocID="{6F23BCE7-10C6-411C-B18F-34080A066C38}" presName="childText" presStyleLbl="bgAcc1" presStyleIdx="4" presStyleCnt="5" custScaleX="237251" custScaleY="284730" custLinFactNeighborX="-8164" custLinFactNeighborY="40374">
        <dgm:presLayoutVars>
          <dgm:bulletEnabled val="1"/>
        </dgm:presLayoutVars>
      </dgm:prSet>
      <dgm:spPr/>
    </dgm:pt>
  </dgm:ptLst>
  <dgm:cxnLst>
    <dgm:cxn modelId="{DA444600-721F-40A9-BAF7-39B59621D09A}" type="presOf" srcId="{8717C4CD-2469-400C-AE42-5D4D5DFA696A}" destId="{0A78AF71-537C-448F-934B-2713939F9B2D}" srcOrd="0" destOrd="0" presId="urn:microsoft.com/office/officeart/2005/8/layout/hierarchy3"/>
    <dgm:cxn modelId="{EA4BD603-498F-4DD2-B8AC-229928D2E30B}" type="presOf" srcId="{943F9E19-2651-4C71-9D56-AA32FF9FC3D5}" destId="{B6FE58DB-C30C-44C9-A93F-CB79ACA019D9}" srcOrd="1" destOrd="0" presId="urn:microsoft.com/office/officeart/2005/8/layout/hierarchy3"/>
    <dgm:cxn modelId="{A79CFB06-C9FD-4506-A61A-1168196F9919}" type="presOf" srcId="{A38EC826-D279-4BC7-80BE-BFA12C0AAB28}" destId="{1EDCBF3C-D88F-49D8-86E0-ADB083381577}" srcOrd="0" destOrd="0" presId="urn:microsoft.com/office/officeart/2005/8/layout/hierarchy3"/>
    <dgm:cxn modelId="{DE1F1508-8837-472E-8CB4-E0226F590C92}" type="presOf" srcId="{D4299D81-231C-4CB3-B846-9E741B32E5C5}" destId="{AB42536A-4B61-43B1-A7CB-C5D2D009C2BF}" srcOrd="0" destOrd="0" presId="urn:microsoft.com/office/officeart/2005/8/layout/hierarchy3"/>
    <dgm:cxn modelId="{E5911709-282B-41A7-8838-FD7DE8A207CA}" srcId="{4549F1AC-A010-4EE4-8BC3-D82C9188772A}" destId="{A38EC826-D279-4BC7-80BE-BFA12C0AAB28}" srcOrd="2" destOrd="0" parTransId="{B409657C-AB2D-4B38-8057-772B19748A25}" sibTransId="{8397E64F-6C81-49FB-A6CF-C0CB256FA694}"/>
    <dgm:cxn modelId="{8A6E2811-2551-4273-BF68-4A79A43E0DB4}" type="presOf" srcId="{A38EC826-D279-4BC7-80BE-BFA12C0AAB28}" destId="{3D4BC064-2350-47FF-9CD7-BC547C7B40B8}" srcOrd="1" destOrd="0" presId="urn:microsoft.com/office/officeart/2005/8/layout/hierarchy3"/>
    <dgm:cxn modelId="{3F1D4A17-6C2D-4F39-9EE2-321893CFBCB4}" type="presOf" srcId="{323E543F-A777-4FCD-A54D-57731CF90ED3}" destId="{F1DE65A1-4280-466D-AB9F-B4F1A73B1DA1}" srcOrd="0" destOrd="0" presId="urn:microsoft.com/office/officeart/2005/8/layout/hierarchy3"/>
    <dgm:cxn modelId="{F1B8CD19-AB36-4C37-99E5-8C55C195D359}" type="presOf" srcId="{4828B13D-09CF-4D91-892B-5E35AFD7E2B2}" destId="{B15B7A71-5238-44B8-84D8-0C5F5A74EB14}" srcOrd="1" destOrd="0" presId="urn:microsoft.com/office/officeart/2005/8/layout/hierarchy3"/>
    <dgm:cxn modelId="{C4B98B1E-152A-4775-839A-900634623C0F}" type="presOf" srcId="{E4FCE90C-29F2-4CC7-931E-DD6442DFD19C}" destId="{6C824873-4F55-49DD-AB74-F25BA83547F8}" srcOrd="0" destOrd="0" presId="urn:microsoft.com/office/officeart/2005/8/layout/hierarchy3"/>
    <dgm:cxn modelId="{B5505C22-81BB-43DF-B9A2-A198C429850A}" type="presOf" srcId="{6F23BCE7-10C6-411C-B18F-34080A066C38}" destId="{8A2D6DF4-B099-4065-A2D6-1A08E161F673}" srcOrd="0" destOrd="0" presId="urn:microsoft.com/office/officeart/2005/8/layout/hierarchy3"/>
    <dgm:cxn modelId="{3D22D22B-6E51-42D3-A9FE-F3B8D970BB41}" type="presOf" srcId="{3DAB96D7-0878-46B0-85D0-5394D2AD1C96}" destId="{7DA11FA8-BEF9-432A-8132-0B59F9012E93}" srcOrd="0" destOrd="0" presId="urn:microsoft.com/office/officeart/2005/8/layout/hierarchy3"/>
    <dgm:cxn modelId="{552B0C2E-B132-4605-A8E9-FD51D47D6EED}" srcId="{4828B13D-09CF-4D91-892B-5E35AFD7E2B2}" destId="{3DAB96D7-0878-46B0-85D0-5394D2AD1C96}" srcOrd="1" destOrd="0" parTransId="{323E543F-A777-4FCD-A54D-57731CF90ED3}" sibTransId="{15C3AFFC-305B-462C-AD81-24388745E6FA}"/>
    <dgm:cxn modelId="{CC7A2C4B-8E90-4B30-BDD7-6EF0645A9030}" type="presOf" srcId="{92C57F9E-2959-4D2F-8564-6F8F95EA11C3}" destId="{E1387FA3-19C9-4B17-92D5-A637E1182AEF}" srcOrd="0" destOrd="0" presId="urn:microsoft.com/office/officeart/2005/8/layout/hierarchy3"/>
    <dgm:cxn modelId="{532F156F-D554-4D57-811E-34539FDF6ABE}" type="presOf" srcId="{4828B13D-09CF-4D91-892B-5E35AFD7E2B2}" destId="{AADB71F2-300A-4EA6-9DEA-DFF27B12EE23}" srcOrd="0" destOrd="0" presId="urn:microsoft.com/office/officeart/2005/8/layout/hierarchy3"/>
    <dgm:cxn modelId="{7771A97E-00F5-485C-9BD7-73CE8B03108C}" srcId="{943F9E19-2651-4C71-9D56-AA32FF9FC3D5}" destId="{4A610E48-2FED-4518-9EE4-9BA3B758D872}" srcOrd="1" destOrd="0" parTransId="{8717C4CD-2469-400C-AE42-5D4D5DFA696A}" sibTransId="{842BC5A4-98D3-4A86-81A0-CFE234B9A141}"/>
    <dgm:cxn modelId="{EAE75180-7225-44DA-8E71-0BD20CD9A21A}" type="presOf" srcId="{4549F1AC-A010-4EE4-8BC3-D82C9188772A}" destId="{83BFEA2F-22D6-4CCA-B874-4109F84AE50A}" srcOrd="0" destOrd="0" presId="urn:microsoft.com/office/officeart/2005/8/layout/hierarchy3"/>
    <dgm:cxn modelId="{78F42D81-ED55-4DC9-8BA9-400E0434BEA7}" srcId="{4828B13D-09CF-4D91-892B-5E35AFD7E2B2}" destId="{A22D6C78-4F06-4FC3-AE88-7C925443C526}" srcOrd="0" destOrd="0" parTransId="{92C57F9E-2959-4D2F-8564-6F8F95EA11C3}" sibTransId="{0890BD98-A60E-46A4-8F16-55A58C547960}"/>
    <dgm:cxn modelId="{F00E5B88-7519-4739-AC62-ED7D834E2EA8}" type="presOf" srcId="{4A610E48-2FED-4518-9EE4-9BA3B758D872}" destId="{0C30F810-A5E5-44BD-9944-66046A0CF8CA}" srcOrd="0" destOrd="0" presId="urn:microsoft.com/office/officeart/2005/8/layout/hierarchy3"/>
    <dgm:cxn modelId="{9A018D9B-C41F-4543-BBDA-25E58B2EB1DF}" srcId="{A38EC826-D279-4BC7-80BE-BFA12C0AAB28}" destId="{6F23BCE7-10C6-411C-B18F-34080A066C38}" srcOrd="0" destOrd="0" parTransId="{E4FCE90C-29F2-4CC7-931E-DD6442DFD19C}" sibTransId="{2C3DA203-2C49-4BB2-BAFA-F6850B2639B5}"/>
    <dgm:cxn modelId="{2429BCA5-DBE4-4B2C-A535-E2330B1A43FA}" srcId="{943F9E19-2651-4C71-9D56-AA32FF9FC3D5}" destId="{D4299D81-231C-4CB3-B846-9E741B32E5C5}" srcOrd="0" destOrd="0" parTransId="{BA9E8321-A1CE-4712-A758-E0A4D1C35FA0}" sibTransId="{61021CD6-00EF-4DDD-AA30-DCBED5B0C983}"/>
    <dgm:cxn modelId="{B97874AA-F5BC-46AE-8828-5DFC722A256D}" type="presOf" srcId="{943F9E19-2651-4C71-9D56-AA32FF9FC3D5}" destId="{67420AB3-5F82-456A-A720-6FA83DE19BCB}" srcOrd="0" destOrd="0" presId="urn:microsoft.com/office/officeart/2005/8/layout/hierarchy3"/>
    <dgm:cxn modelId="{65B896C8-1BFC-4E59-8E73-F08565E13E8F}" srcId="{4549F1AC-A010-4EE4-8BC3-D82C9188772A}" destId="{943F9E19-2651-4C71-9D56-AA32FF9FC3D5}" srcOrd="1" destOrd="0" parTransId="{C4DF4350-DCF0-4757-982F-C1C5B1928C4D}" sibTransId="{D1F555CD-6D97-4DC4-BC7C-2EDF5680463F}"/>
    <dgm:cxn modelId="{BAD10ED0-AD5A-411E-BF0D-B18E459F69E8}" type="presOf" srcId="{BA9E8321-A1CE-4712-A758-E0A4D1C35FA0}" destId="{6A9F3D81-9386-4EF8-B838-F38702FB2122}" srcOrd="0" destOrd="0" presId="urn:microsoft.com/office/officeart/2005/8/layout/hierarchy3"/>
    <dgm:cxn modelId="{62099ED8-53B9-4B5C-97FA-0AABD64A2F06}" type="presOf" srcId="{A22D6C78-4F06-4FC3-AE88-7C925443C526}" destId="{97130B28-B000-4F15-94D2-EAC4F7D8EC5B}" srcOrd="0" destOrd="0" presId="urn:microsoft.com/office/officeart/2005/8/layout/hierarchy3"/>
    <dgm:cxn modelId="{84F726F3-0CA8-4149-8AEA-348CD9CD3E58}" srcId="{4549F1AC-A010-4EE4-8BC3-D82C9188772A}" destId="{4828B13D-09CF-4D91-892B-5E35AFD7E2B2}" srcOrd="0" destOrd="0" parTransId="{B07DB46D-1A6A-463C-B0D6-A3493F2F6603}" sibTransId="{A7F2BFD1-566C-4AAC-A25D-F1164D7CA734}"/>
    <dgm:cxn modelId="{6A8F0BE3-7F71-4B8B-96F3-BD298296FCD0}" type="presParOf" srcId="{83BFEA2F-22D6-4CCA-B874-4109F84AE50A}" destId="{8C0DB314-57B4-4050-BF58-B01866D1066E}" srcOrd="0" destOrd="0" presId="urn:microsoft.com/office/officeart/2005/8/layout/hierarchy3"/>
    <dgm:cxn modelId="{98265413-B847-4A31-B39E-378D00EF0F44}" type="presParOf" srcId="{8C0DB314-57B4-4050-BF58-B01866D1066E}" destId="{B4DB4028-C332-4FAA-A548-2C0FED5179EB}" srcOrd="0" destOrd="0" presId="urn:microsoft.com/office/officeart/2005/8/layout/hierarchy3"/>
    <dgm:cxn modelId="{BC444F35-7787-49AC-9935-D4A1841AA38F}" type="presParOf" srcId="{B4DB4028-C332-4FAA-A548-2C0FED5179EB}" destId="{AADB71F2-300A-4EA6-9DEA-DFF27B12EE23}" srcOrd="0" destOrd="0" presId="urn:microsoft.com/office/officeart/2005/8/layout/hierarchy3"/>
    <dgm:cxn modelId="{90030EA5-1B7D-4D96-B1DD-77B731FABC37}" type="presParOf" srcId="{B4DB4028-C332-4FAA-A548-2C0FED5179EB}" destId="{B15B7A71-5238-44B8-84D8-0C5F5A74EB14}" srcOrd="1" destOrd="0" presId="urn:microsoft.com/office/officeart/2005/8/layout/hierarchy3"/>
    <dgm:cxn modelId="{C4E3D501-E47D-49A1-9A6F-29F6F817D3C7}" type="presParOf" srcId="{8C0DB314-57B4-4050-BF58-B01866D1066E}" destId="{FF811FDA-1A91-4FF7-9F40-E34A35525AF6}" srcOrd="1" destOrd="0" presId="urn:microsoft.com/office/officeart/2005/8/layout/hierarchy3"/>
    <dgm:cxn modelId="{806713DD-7F3D-482D-A49D-41414463E074}" type="presParOf" srcId="{FF811FDA-1A91-4FF7-9F40-E34A35525AF6}" destId="{E1387FA3-19C9-4B17-92D5-A637E1182AEF}" srcOrd="0" destOrd="0" presId="urn:microsoft.com/office/officeart/2005/8/layout/hierarchy3"/>
    <dgm:cxn modelId="{4E8C1C5D-3493-4231-86D2-3820AA53BE31}" type="presParOf" srcId="{FF811FDA-1A91-4FF7-9F40-E34A35525AF6}" destId="{97130B28-B000-4F15-94D2-EAC4F7D8EC5B}" srcOrd="1" destOrd="0" presId="urn:microsoft.com/office/officeart/2005/8/layout/hierarchy3"/>
    <dgm:cxn modelId="{9B72DD78-C5DB-44CE-9041-5895BC5BFEE3}" type="presParOf" srcId="{FF811FDA-1A91-4FF7-9F40-E34A35525AF6}" destId="{F1DE65A1-4280-466D-AB9F-B4F1A73B1DA1}" srcOrd="2" destOrd="0" presId="urn:microsoft.com/office/officeart/2005/8/layout/hierarchy3"/>
    <dgm:cxn modelId="{4F0E666F-319E-4973-9AA5-C3FABE07F11D}" type="presParOf" srcId="{FF811FDA-1A91-4FF7-9F40-E34A35525AF6}" destId="{7DA11FA8-BEF9-432A-8132-0B59F9012E93}" srcOrd="3" destOrd="0" presId="urn:microsoft.com/office/officeart/2005/8/layout/hierarchy3"/>
    <dgm:cxn modelId="{65C7EBFE-FACE-4882-B76E-20712DC44B95}" type="presParOf" srcId="{83BFEA2F-22D6-4CCA-B874-4109F84AE50A}" destId="{7F40B73F-E183-4045-82DE-A8293EBD6C04}" srcOrd="1" destOrd="0" presId="urn:microsoft.com/office/officeart/2005/8/layout/hierarchy3"/>
    <dgm:cxn modelId="{DFEA5A1A-8E36-4ACF-BC4B-50083032C971}" type="presParOf" srcId="{7F40B73F-E183-4045-82DE-A8293EBD6C04}" destId="{AC0653CA-2894-42B9-B045-521BE6D21179}" srcOrd="0" destOrd="0" presId="urn:microsoft.com/office/officeart/2005/8/layout/hierarchy3"/>
    <dgm:cxn modelId="{E36BF9C9-82CB-4DC4-9724-D1CD8273472E}" type="presParOf" srcId="{AC0653CA-2894-42B9-B045-521BE6D21179}" destId="{67420AB3-5F82-456A-A720-6FA83DE19BCB}" srcOrd="0" destOrd="0" presId="urn:microsoft.com/office/officeart/2005/8/layout/hierarchy3"/>
    <dgm:cxn modelId="{FD5F6795-E8D0-4201-8BE5-365016EBB894}" type="presParOf" srcId="{AC0653CA-2894-42B9-B045-521BE6D21179}" destId="{B6FE58DB-C30C-44C9-A93F-CB79ACA019D9}" srcOrd="1" destOrd="0" presId="urn:microsoft.com/office/officeart/2005/8/layout/hierarchy3"/>
    <dgm:cxn modelId="{CFCFF715-1F54-4282-84E0-669BCEC6D868}" type="presParOf" srcId="{7F40B73F-E183-4045-82DE-A8293EBD6C04}" destId="{F502C72A-1523-467E-8D62-03CA9B9C0C0D}" srcOrd="1" destOrd="0" presId="urn:microsoft.com/office/officeart/2005/8/layout/hierarchy3"/>
    <dgm:cxn modelId="{7B6B2E9E-E8B1-4FB1-8381-E9091C2AFDFB}" type="presParOf" srcId="{F502C72A-1523-467E-8D62-03CA9B9C0C0D}" destId="{6A9F3D81-9386-4EF8-B838-F38702FB2122}" srcOrd="0" destOrd="0" presId="urn:microsoft.com/office/officeart/2005/8/layout/hierarchy3"/>
    <dgm:cxn modelId="{B4CB273C-8F05-4619-98D7-E793990EA539}" type="presParOf" srcId="{F502C72A-1523-467E-8D62-03CA9B9C0C0D}" destId="{AB42536A-4B61-43B1-A7CB-C5D2D009C2BF}" srcOrd="1" destOrd="0" presId="urn:microsoft.com/office/officeart/2005/8/layout/hierarchy3"/>
    <dgm:cxn modelId="{DA7C819F-A92D-4662-9839-707B5E662791}" type="presParOf" srcId="{F502C72A-1523-467E-8D62-03CA9B9C0C0D}" destId="{0A78AF71-537C-448F-934B-2713939F9B2D}" srcOrd="2" destOrd="0" presId="urn:microsoft.com/office/officeart/2005/8/layout/hierarchy3"/>
    <dgm:cxn modelId="{FABF5B9F-58D6-41CE-8988-1254DABF3192}" type="presParOf" srcId="{F502C72A-1523-467E-8D62-03CA9B9C0C0D}" destId="{0C30F810-A5E5-44BD-9944-66046A0CF8CA}" srcOrd="3" destOrd="0" presId="urn:microsoft.com/office/officeart/2005/8/layout/hierarchy3"/>
    <dgm:cxn modelId="{9EC0D775-B4E8-4A74-9FDA-FD297E04D5F3}" type="presParOf" srcId="{83BFEA2F-22D6-4CCA-B874-4109F84AE50A}" destId="{9F42CFBC-4BD9-480F-847C-2807FA118A65}" srcOrd="2" destOrd="0" presId="urn:microsoft.com/office/officeart/2005/8/layout/hierarchy3"/>
    <dgm:cxn modelId="{98283101-C3A4-4808-9569-0B37C92EDF47}" type="presParOf" srcId="{9F42CFBC-4BD9-480F-847C-2807FA118A65}" destId="{411706A1-26D5-424C-98B9-2A98E00A2400}" srcOrd="0" destOrd="0" presId="urn:microsoft.com/office/officeart/2005/8/layout/hierarchy3"/>
    <dgm:cxn modelId="{8AACBF7C-3ECD-4EB7-9ECE-3C1E4BC90272}" type="presParOf" srcId="{411706A1-26D5-424C-98B9-2A98E00A2400}" destId="{1EDCBF3C-D88F-49D8-86E0-ADB083381577}" srcOrd="0" destOrd="0" presId="urn:microsoft.com/office/officeart/2005/8/layout/hierarchy3"/>
    <dgm:cxn modelId="{B12FDF5D-F4BF-4700-833F-E5F8508B69EA}" type="presParOf" srcId="{411706A1-26D5-424C-98B9-2A98E00A2400}" destId="{3D4BC064-2350-47FF-9CD7-BC547C7B40B8}" srcOrd="1" destOrd="0" presId="urn:microsoft.com/office/officeart/2005/8/layout/hierarchy3"/>
    <dgm:cxn modelId="{29642967-8C97-42A6-9EA3-CFC34FC4FF91}" type="presParOf" srcId="{9F42CFBC-4BD9-480F-847C-2807FA118A65}" destId="{8818CF31-9ECE-4438-8ECA-7538DBAF068F}" srcOrd="1" destOrd="0" presId="urn:microsoft.com/office/officeart/2005/8/layout/hierarchy3"/>
    <dgm:cxn modelId="{12706E31-6EEA-4C75-926B-FB788B0E5A57}" type="presParOf" srcId="{8818CF31-9ECE-4438-8ECA-7538DBAF068F}" destId="{6C824873-4F55-49DD-AB74-F25BA83547F8}" srcOrd="0" destOrd="0" presId="urn:microsoft.com/office/officeart/2005/8/layout/hierarchy3"/>
    <dgm:cxn modelId="{E877CA32-3926-42BE-ADA3-00657D31A332}" type="presParOf" srcId="{8818CF31-9ECE-4438-8ECA-7538DBAF068F}" destId="{8A2D6DF4-B099-4065-A2D6-1A08E161F673}" srcOrd="1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B71F2-300A-4EA6-9DEA-DFF27B12EE23}">
      <dsp:nvSpPr>
        <dsp:cNvPr id="0" name=""/>
        <dsp:cNvSpPr/>
      </dsp:nvSpPr>
      <dsp:spPr>
        <a:xfrm>
          <a:off x="0" y="90235"/>
          <a:ext cx="1775716" cy="66198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OVERALL WELLBEING </a:t>
          </a:r>
        </a:p>
      </dsp:txBody>
      <dsp:txXfrm>
        <a:off x="19389" y="109624"/>
        <a:ext cx="1736938" cy="623204"/>
      </dsp:txXfrm>
    </dsp:sp>
    <dsp:sp modelId="{E1387FA3-19C9-4B17-92D5-A637E1182AEF}">
      <dsp:nvSpPr>
        <dsp:cNvPr id="0" name=""/>
        <dsp:cNvSpPr/>
      </dsp:nvSpPr>
      <dsp:spPr>
        <a:xfrm>
          <a:off x="177571" y="752218"/>
          <a:ext cx="267545" cy="1091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325"/>
              </a:lnTo>
              <a:lnTo>
                <a:pt x="267545" y="1091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30B28-B000-4F15-94D2-EAC4F7D8EC5B}">
      <dsp:nvSpPr>
        <dsp:cNvPr id="0" name=""/>
        <dsp:cNvSpPr/>
      </dsp:nvSpPr>
      <dsp:spPr>
        <a:xfrm>
          <a:off x="445117" y="971277"/>
          <a:ext cx="1625305" cy="1744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Emotional wellbeing</a:t>
          </a:r>
          <a:r>
            <a:rPr lang="en-US" sz="1600" kern="1200" dirty="0"/>
            <a:t>: </a:t>
          </a:r>
          <a:r>
            <a:rPr lang="en-US" sz="1600" i="1" kern="1200" dirty="0"/>
            <a:t>mental health, contentment, self-concept, stress, outlook...</a:t>
          </a:r>
        </a:p>
      </dsp:txBody>
      <dsp:txXfrm>
        <a:off x="492721" y="1018881"/>
        <a:ext cx="1530097" cy="1649325"/>
      </dsp:txXfrm>
    </dsp:sp>
    <dsp:sp modelId="{F1DE65A1-4280-466D-AB9F-B4F1A73B1DA1}">
      <dsp:nvSpPr>
        <dsp:cNvPr id="0" name=""/>
        <dsp:cNvSpPr/>
      </dsp:nvSpPr>
      <dsp:spPr>
        <a:xfrm>
          <a:off x="177571" y="752218"/>
          <a:ext cx="293050" cy="278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562"/>
              </a:lnTo>
              <a:lnTo>
                <a:pt x="293050" y="2781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11FA8-BEF9-432A-8132-0B59F9012E93}">
      <dsp:nvSpPr>
        <dsp:cNvPr id="0" name=""/>
        <dsp:cNvSpPr/>
      </dsp:nvSpPr>
      <dsp:spPr>
        <a:xfrm>
          <a:off x="470622" y="2794860"/>
          <a:ext cx="1725474" cy="1477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Physical wellbeing</a:t>
          </a:r>
          <a:r>
            <a:rPr lang="en-US" sz="1600" kern="1200" dirty="0"/>
            <a:t>: </a:t>
          </a:r>
          <a:r>
            <a:rPr lang="en-US" sz="1600" i="1" kern="1200" dirty="0"/>
            <a:t>overall health, activities of daily living, cognitive impairments…  </a:t>
          </a:r>
        </a:p>
      </dsp:txBody>
      <dsp:txXfrm>
        <a:off x="513906" y="2838144"/>
        <a:ext cx="1638906" cy="1391272"/>
      </dsp:txXfrm>
    </dsp:sp>
    <dsp:sp modelId="{67420AB3-5F82-456A-A720-6FA83DE19BCB}">
      <dsp:nvSpPr>
        <dsp:cNvPr id="0" name=""/>
        <dsp:cNvSpPr/>
      </dsp:nvSpPr>
      <dsp:spPr>
        <a:xfrm>
          <a:off x="2290724" y="0"/>
          <a:ext cx="2513131" cy="86004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SOCIAL PARTICIPATION AND INTERPERSONAL RELATIONSHIPS</a:t>
          </a:r>
        </a:p>
      </dsp:txBody>
      <dsp:txXfrm>
        <a:off x="2315914" y="25190"/>
        <a:ext cx="2462751" cy="809661"/>
      </dsp:txXfrm>
    </dsp:sp>
    <dsp:sp modelId="{6A9F3D81-9386-4EF8-B838-F38702FB2122}">
      <dsp:nvSpPr>
        <dsp:cNvPr id="0" name=""/>
        <dsp:cNvSpPr/>
      </dsp:nvSpPr>
      <dsp:spPr>
        <a:xfrm>
          <a:off x="2542037" y="860041"/>
          <a:ext cx="519326" cy="98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836"/>
              </a:lnTo>
              <a:lnTo>
                <a:pt x="519326" y="980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2536A-4B61-43B1-A7CB-C5D2D009C2BF}">
      <dsp:nvSpPr>
        <dsp:cNvPr id="0" name=""/>
        <dsp:cNvSpPr/>
      </dsp:nvSpPr>
      <dsp:spPr>
        <a:xfrm>
          <a:off x="3061364" y="983321"/>
          <a:ext cx="2002492" cy="1715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Social inclusion: </a:t>
          </a:r>
          <a:r>
            <a:rPr lang="en-US" sz="1600" b="0" i="1" kern="1200" dirty="0"/>
            <a:t>engagement and roles in community, support networks/services, stigma and discrimination…</a:t>
          </a:r>
          <a:endParaRPr lang="en-US" sz="1600" i="1" kern="1200" dirty="0"/>
        </a:p>
      </dsp:txBody>
      <dsp:txXfrm>
        <a:off x="3111598" y="1033555"/>
        <a:ext cx="1902024" cy="1614646"/>
      </dsp:txXfrm>
    </dsp:sp>
    <dsp:sp modelId="{0A78AF71-537C-448F-934B-2713939F9B2D}">
      <dsp:nvSpPr>
        <dsp:cNvPr id="0" name=""/>
        <dsp:cNvSpPr/>
      </dsp:nvSpPr>
      <dsp:spPr>
        <a:xfrm>
          <a:off x="2542037" y="860041"/>
          <a:ext cx="451403" cy="265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875"/>
              </a:lnTo>
              <a:lnTo>
                <a:pt x="451403" y="2650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0F810-A5E5-44BD-9944-66046A0CF8CA}">
      <dsp:nvSpPr>
        <dsp:cNvPr id="0" name=""/>
        <dsp:cNvSpPr/>
      </dsp:nvSpPr>
      <dsp:spPr>
        <a:xfrm>
          <a:off x="2993440" y="2787533"/>
          <a:ext cx="2145721" cy="1446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Interpersonal relationships: </a:t>
          </a:r>
          <a:r>
            <a:rPr lang="en-US" sz="1600" i="1" kern="1200" dirty="0"/>
            <a:t>support, maintaining relationships, disclosure, sexual quality of life… </a:t>
          </a:r>
          <a:endParaRPr lang="en-US" sz="1800" b="0" i="1" kern="1200" dirty="0"/>
        </a:p>
      </dsp:txBody>
      <dsp:txXfrm>
        <a:off x="3035814" y="2829907"/>
        <a:ext cx="2060973" cy="1362019"/>
      </dsp:txXfrm>
    </dsp:sp>
    <dsp:sp modelId="{1EDCBF3C-D88F-49D8-86E0-ADB083381577}">
      <dsp:nvSpPr>
        <dsp:cNvPr id="0" name=""/>
        <dsp:cNvSpPr/>
      </dsp:nvSpPr>
      <dsp:spPr>
        <a:xfrm>
          <a:off x="5205323" y="90242"/>
          <a:ext cx="2435593" cy="76766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BASIC NEEDS AND QUALITY OF HEALTH SERVICES</a:t>
          </a:r>
        </a:p>
      </dsp:txBody>
      <dsp:txXfrm>
        <a:off x="5227807" y="112726"/>
        <a:ext cx="2390625" cy="722699"/>
      </dsp:txXfrm>
    </dsp:sp>
    <dsp:sp modelId="{6C824873-4F55-49DD-AB74-F25BA83547F8}">
      <dsp:nvSpPr>
        <dsp:cNvPr id="0" name=""/>
        <dsp:cNvSpPr/>
      </dsp:nvSpPr>
      <dsp:spPr>
        <a:xfrm>
          <a:off x="5448882" y="857909"/>
          <a:ext cx="189111" cy="125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554"/>
              </a:lnTo>
              <a:lnTo>
                <a:pt x="189111" y="1253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D6DF4-B099-4065-A2D6-1A08E161F673}">
      <dsp:nvSpPr>
        <dsp:cNvPr id="0" name=""/>
        <dsp:cNvSpPr/>
      </dsp:nvSpPr>
      <dsp:spPr>
        <a:xfrm>
          <a:off x="5637994" y="1191569"/>
          <a:ext cx="2452804" cy="1839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Economic/Structural: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employment, education, housing, financial, food security, access to healthcare</a:t>
          </a:r>
          <a:endParaRPr lang="en-US" sz="1600" kern="1200" dirty="0"/>
        </a:p>
      </dsp:txBody>
      <dsp:txXfrm>
        <a:off x="5691880" y="1245455"/>
        <a:ext cx="2345032" cy="173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0.0464</cdr:x>
      <cdr:y>0.30712</cdr:y>
    </cdr:from>
    <cdr:to>
      <cdr:x>0.09765</cdr:x>
      <cdr:y>0.83639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F0F0925D-D5C2-46F5-B314-741D70C2EA9E}"/>
            </a:ext>
          </a:extLst>
        </cdr:cNvPr>
        <cdr:cNvSpPr/>
      </cdr:nvSpPr>
      <cdr:spPr>
        <a:xfrm xmlns:a="http://schemas.openxmlformats.org/drawingml/2006/main">
          <a:off x="306324" y="1156716"/>
          <a:ext cx="338328" cy="1993392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98C24-E7D9-4CDC-8430-7880CCDB25BC}" type="datetimeFigureOut">
              <a:rPr lang="en-US" smtClean="0"/>
              <a:t>04-Sep-19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6C2C-ADA5-4A27-917D-721BBE40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algn="ctr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GOAL: </a:t>
            </a:r>
          </a:p>
          <a:p>
            <a:pPr marL="57150" algn="ctr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offer a snapshot of </a:t>
            </a:r>
            <a:r>
              <a:rPr lang="en-US" altLang="en-US" sz="1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HIVQoL</a:t>
            </a:r>
            <a:r>
              <a:rPr lang="en-US" altLang="en-US" sz="1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issues in the cities selected</a:t>
            </a:r>
            <a:endParaRPr lang="en-US" sz="12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76C2C-ADA5-4A27-917D-721BBE406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8D05BF-4D65-468F-A1A1-CDECCDFFD41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38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Efforts were made to try to recruit respondents from key populations including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In some countries we had more success than other especially with transgender….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76C2C-ADA5-4A27-917D-721BBE406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2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 doses reflects the need to address adherence issues to be able to reach the 3</a:t>
            </a:r>
            <a:r>
              <a:rPr lang="en-US" baseline="30000" dirty="0"/>
              <a:t>rd</a:t>
            </a:r>
            <a:r>
              <a:rPr lang="en-US" dirty="0"/>
              <a:t> 90.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76C2C-ADA5-4A27-917D-721BBE406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8D05BF-4D65-468F-A1A1-CDECCDFFD41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25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76C2C-ADA5-4A27-917D-721BBE406B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6154FCA-E8CD-46D5-9CA9-396708C85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FD39FAD-0594-4B3A-B361-9B4A94EA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437A51F-3B72-41A6-A453-FB4F8BA8C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806523-AE3C-41FD-93B9-B608F24728B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 descr="Footer 1.ai">
            <a:extLst>
              <a:ext uri="{FF2B5EF4-FFF2-40B4-BE49-F238E27FC236}">
                <a16:creationId xmlns:a16="http://schemas.microsoft.com/office/drawing/2014/main" id="{0AB384E4-54BE-49AE-A4BB-A995438015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940"/>
            <a:ext cx="9144000" cy="431800"/>
          </a:xfrm>
          <a:prstGeom prst="rect">
            <a:avLst/>
          </a:prstGeom>
        </p:spPr>
      </p:pic>
      <p:pic>
        <p:nvPicPr>
          <p:cNvPr id="14" name="Picture 13" descr="FTC-2019-London-final.ai">
            <a:extLst>
              <a:ext uri="{FF2B5EF4-FFF2-40B4-BE49-F238E27FC236}">
                <a16:creationId xmlns:a16="http://schemas.microsoft.com/office/drawing/2014/main" id="{E0E96364-F95F-4140-A853-B3432B7D86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38" y="224390"/>
            <a:ext cx="1188962" cy="5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0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EF90D-3A1A-4028-976F-293128306605}" type="datetime1">
              <a:rPr lang="en-US" altLang="en-US" smtClean="0"/>
              <a:pPr>
                <a:defRPr/>
              </a:pPr>
              <a:t>04-Sep-19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83835-2482-409A-85B3-BED48E4720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4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5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Footer 1.ai">
            <a:extLst>
              <a:ext uri="{FF2B5EF4-FFF2-40B4-BE49-F238E27FC236}">
                <a16:creationId xmlns:a16="http://schemas.microsoft.com/office/drawing/2014/main" id="{5CBE1215-CFD3-4146-AF9C-DC02437B3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940"/>
            <a:ext cx="9144000" cy="431800"/>
          </a:xfrm>
          <a:prstGeom prst="rect">
            <a:avLst/>
          </a:prstGeom>
        </p:spPr>
      </p:pic>
      <p:pic>
        <p:nvPicPr>
          <p:cNvPr id="8" name="Picture 7" descr="FTC-2019-London-final.ai">
            <a:extLst>
              <a:ext uri="{FF2B5EF4-FFF2-40B4-BE49-F238E27FC236}">
                <a16:creationId xmlns:a16="http://schemas.microsoft.com/office/drawing/2014/main" id="{F0B62BB9-D34B-4F15-9510-590E841B90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38" y="224390"/>
            <a:ext cx="1188962" cy="5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C6F822A4-8DA6-4447-9B1F-C5DB58435268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 descr="Footer 1.ai">
            <a:extLst>
              <a:ext uri="{FF2B5EF4-FFF2-40B4-BE49-F238E27FC236}">
                <a16:creationId xmlns:a16="http://schemas.microsoft.com/office/drawing/2014/main" id="{1F0EC08A-0BFC-4874-B0D6-66FF2C90FD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940"/>
            <a:ext cx="9144000" cy="431800"/>
          </a:xfrm>
          <a:prstGeom prst="rect">
            <a:avLst/>
          </a:prstGeom>
        </p:spPr>
      </p:pic>
      <p:pic>
        <p:nvPicPr>
          <p:cNvPr id="12" name="Picture 11" descr="FTC-2019-London-final.ai">
            <a:extLst>
              <a:ext uri="{FF2B5EF4-FFF2-40B4-BE49-F238E27FC236}">
                <a16:creationId xmlns:a16="http://schemas.microsoft.com/office/drawing/2014/main" id="{E6A28B73-E3BA-4B26-8E66-9B67409C2A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38" y="224390"/>
            <a:ext cx="1188962" cy="5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Footer 1.ai">
            <a:extLst>
              <a:ext uri="{FF2B5EF4-FFF2-40B4-BE49-F238E27FC236}">
                <a16:creationId xmlns:a16="http://schemas.microsoft.com/office/drawing/2014/main" id="{3A3D846A-9BA9-4321-9517-C4A1F9744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940"/>
            <a:ext cx="9144000" cy="431800"/>
          </a:xfrm>
          <a:prstGeom prst="rect">
            <a:avLst/>
          </a:prstGeom>
        </p:spPr>
      </p:pic>
      <p:pic>
        <p:nvPicPr>
          <p:cNvPr id="9" name="Picture 8" descr="FTC-2019-London-final.ai">
            <a:extLst>
              <a:ext uri="{FF2B5EF4-FFF2-40B4-BE49-F238E27FC236}">
                <a16:creationId xmlns:a16="http://schemas.microsoft.com/office/drawing/2014/main" id="{4A9A9281-128A-4D87-9749-D157110F4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38" y="224390"/>
            <a:ext cx="1188962" cy="5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Footer 1.ai">
            <a:extLst>
              <a:ext uri="{FF2B5EF4-FFF2-40B4-BE49-F238E27FC236}">
                <a16:creationId xmlns:a16="http://schemas.microsoft.com/office/drawing/2014/main" id="{E20E7F93-15B2-4BD2-8BC8-58700000D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940"/>
            <a:ext cx="9144000" cy="431800"/>
          </a:xfrm>
          <a:prstGeom prst="rect">
            <a:avLst/>
          </a:prstGeom>
        </p:spPr>
      </p:pic>
      <p:pic>
        <p:nvPicPr>
          <p:cNvPr id="12" name="Picture 11" descr="FTC-2019-London-final.ai">
            <a:extLst>
              <a:ext uri="{FF2B5EF4-FFF2-40B4-BE49-F238E27FC236}">
                <a16:creationId xmlns:a16="http://schemas.microsoft.com/office/drawing/2014/main" id="{8AD31551-DFED-42BA-BC39-4424024A6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38" y="224390"/>
            <a:ext cx="1188962" cy="5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Footer 1.ai">
            <a:extLst>
              <a:ext uri="{FF2B5EF4-FFF2-40B4-BE49-F238E27FC236}">
                <a16:creationId xmlns:a16="http://schemas.microsoft.com/office/drawing/2014/main" id="{659EC777-6734-4956-9BD1-0AB592730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940"/>
            <a:ext cx="9144000" cy="431800"/>
          </a:xfrm>
          <a:prstGeom prst="rect">
            <a:avLst/>
          </a:prstGeom>
        </p:spPr>
      </p:pic>
      <p:pic>
        <p:nvPicPr>
          <p:cNvPr id="8" name="Picture 7" descr="FTC-2019-London-final.ai">
            <a:extLst>
              <a:ext uri="{FF2B5EF4-FFF2-40B4-BE49-F238E27FC236}">
                <a16:creationId xmlns:a16="http://schemas.microsoft.com/office/drawing/2014/main" id="{06E68AC0-9F62-4404-BF9D-3800DD4C13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38" y="224390"/>
            <a:ext cx="1188962" cy="5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6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Footer 1.ai">
            <a:extLst>
              <a:ext uri="{FF2B5EF4-FFF2-40B4-BE49-F238E27FC236}">
                <a16:creationId xmlns:a16="http://schemas.microsoft.com/office/drawing/2014/main" id="{2A784532-0E54-4770-9536-886ADC2FEE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940"/>
            <a:ext cx="9144000" cy="431800"/>
          </a:xfrm>
          <a:prstGeom prst="rect">
            <a:avLst/>
          </a:prstGeom>
        </p:spPr>
      </p:pic>
      <p:pic>
        <p:nvPicPr>
          <p:cNvPr id="13" name="Picture 12" descr="FTC-2019-London-final.ai">
            <a:extLst>
              <a:ext uri="{FF2B5EF4-FFF2-40B4-BE49-F238E27FC236}">
                <a16:creationId xmlns:a16="http://schemas.microsoft.com/office/drawing/2014/main" id="{B8716349-907F-4E76-985B-00B48ED7CA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38" y="224390"/>
            <a:ext cx="1188962" cy="5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04-Sep-19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7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04-Sep-19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6" r:id="rId1"/>
    <p:sldLayoutId id="2147493467" r:id="rId2"/>
    <p:sldLayoutId id="2147493468" r:id="rId3"/>
    <p:sldLayoutId id="2147493469" r:id="rId4"/>
    <p:sldLayoutId id="2147493470" r:id="rId5"/>
    <p:sldLayoutId id="2147493471" r:id="rId6"/>
    <p:sldLayoutId id="2147493472" r:id="rId7"/>
    <p:sldLayoutId id="2147493473" r:id="rId8"/>
    <p:sldLayoutId id="2147493474" r:id="rId9"/>
    <p:sldLayoutId id="2147493475" r:id="rId10"/>
    <p:sldLayoutId id="21474934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com/2015/01/survey-should-innovation-be-europe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 Logos 4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1" y="4351830"/>
            <a:ext cx="2997198" cy="509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456793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833" y="940534"/>
            <a:ext cx="4348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EXPLORING AND DEFINING WHAT QUALITY OF LIFE MEANS 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FOR COMMUNITIES: </a:t>
            </a:r>
          </a:p>
          <a:p>
            <a:pPr algn="ctr">
              <a:spcBef>
                <a:spcPct val="0"/>
              </a:spcBef>
            </a:pPr>
            <a:endParaRPr lang="en-US" alt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 exploratory survey into the quality of life of PLHIV in 15 FTCs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00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Imane </a:t>
            </a:r>
            <a:r>
              <a:rPr lang="en-US" altLang="en-US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Sidibé</a:t>
            </a:r>
            <a:r>
              <a:rPr lang="en-US" altLang="en-US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(presenting)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Mariam Diallo    Christopher Duncombe   José M. Zuniga</a:t>
            </a:r>
          </a:p>
        </p:txBody>
      </p:sp>
      <p:pic>
        <p:nvPicPr>
          <p:cNvPr id="11" name="Picture 10" descr="FTC-2019-London-final2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1511905"/>
            <a:ext cx="2997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4A43D5-84AA-C449-8808-9FF2A5FE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53" y="500703"/>
            <a:ext cx="3779735" cy="4512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altLang="en-US" sz="1800" cap="none" dirty="0">
                <a:latin typeface="+mn-lt"/>
              </a:rPr>
              <a:t>About 40% of respondents have been living with HIV or AIDS for greater than ten years.</a:t>
            </a:r>
            <a:br>
              <a:rPr lang="en-GB" altLang="en-US" sz="1800" cap="none" dirty="0">
                <a:latin typeface="+mn-lt"/>
              </a:rPr>
            </a:br>
            <a:endParaRPr lang="en-US" sz="1400" cap="none" dirty="0"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FABB0B-7D58-4F1C-872A-446C1504E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02919"/>
              </p:ext>
            </p:extLst>
          </p:nvPr>
        </p:nvGraphicFramePr>
        <p:xfrm>
          <a:off x="192024" y="1278686"/>
          <a:ext cx="4736592" cy="369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DD7E8BEF-C6B1-4741-B01A-435948A906E7}"/>
              </a:ext>
            </a:extLst>
          </p:cNvPr>
          <p:cNvSpPr txBox="1">
            <a:spLocks/>
          </p:cNvSpPr>
          <p:nvPr/>
        </p:nvSpPr>
        <p:spPr>
          <a:xfrm>
            <a:off x="5258777" y="3818046"/>
            <a:ext cx="357759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1800" cap="none" dirty="0">
                <a:latin typeface="+mn-lt"/>
              </a:rPr>
              <a:t>Majority of respondents (80%) reported being consistently on ART, with lowest levels reported in Africa.</a:t>
            </a:r>
            <a:endParaRPr lang="en-US" sz="1800" cap="none" dirty="0">
              <a:latin typeface="+mn-lt"/>
              <a:ea typeface="MS PGothic" panose="020B0600070205080204" pitchFamily="34" charset="-128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06E1959-166B-416B-B5F8-8D26D1603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51878"/>
              </p:ext>
            </p:extLst>
          </p:nvPr>
        </p:nvGraphicFramePr>
        <p:xfrm>
          <a:off x="4782313" y="118446"/>
          <a:ext cx="4276939" cy="369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1F170DB-9FB4-4C23-BB7F-5D0F9012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90473" y="1136073"/>
            <a:ext cx="5220364" cy="3509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6B8D35-19EF-4289-A58F-80E8E924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363474"/>
            <a:ext cx="8866908" cy="523217"/>
          </a:xfrm>
        </p:spPr>
        <p:txBody>
          <a:bodyPr>
            <a:noAutofit/>
          </a:bodyPr>
          <a:lstStyle/>
          <a:p>
            <a:pPr algn="ctr"/>
            <a:r>
              <a:rPr lang="en-US" sz="1800" cap="none" dirty="0">
                <a:solidFill>
                  <a:schemeClr val="tx1"/>
                </a:solidFill>
              </a:rPr>
              <a:t>On average, 38% of respondents indicated a diagnosis of anxiety and/or depression across all regions. Respondents in Europe and North America reported diagnosis 1.5 to almost 4 times more than other regions.  </a:t>
            </a:r>
          </a:p>
        </p:txBody>
      </p:sp>
      <p:graphicFrame>
        <p:nvGraphicFramePr>
          <p:cNvPr id="4" name="Graphique 4">
            <a:extLst>
              <a:ext uri="{FF2B5EF4-FFF2-40B4-BE49-F238E27FC236}">
                <a16:creationId xmlns:a16="http://schemas.microsoft.com/office/drawing/2014/main" id="{039D408A-DC21-468A-9696-794F5E1DB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199604"/>
              </p:ext>
            </p:extLst>
          </p:nvPr>
        </p:nvGraphicFramePr>
        <p:xfrm>
          <a:off x="321454" y="1246909"/>
          <a:ext cx="5257310" cy="383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65AC04-906F-42D6-AC76-D20979A3CC60}"/>
              </a:ext>
            </a:extLst>
          </p:cNvPr>
          <p:cNvSpPr/>
          <p:nvPr/>
        </p:nvSpPr>
        <p:spPr>
          <a:xfrm>
            <a:off x="4313381" y="3701737"/>
            <a:ext cx="979055" cy="720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5B8C2B-8A29-42BB-B149-F80CDEF19AD9}"/>
              </a:ext>
            </a:extLst>
          </p:cNvPr>
          <p:cNvSpPr/>
          <p:nvPr/>
        </p:nvSpPr>
        <p:spPr>
          <a:xfrm>
            <a:off x="3768435" y="2534804"/>
            <a:ext cx="979055" cy="5131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4611B-2DD5-4D1F-B67E-458A399A533D}"/>
              </a:ext>
            </a:extLst>
          </p:cNvPr>
          <p:cNvSpPr txBox="1"/>
          <p:nvPr/>
        </p:nvSpPr>
        <p:spPr>
          <a:xfrm>
            <a:off x="5438401" y="1904152"/>
            <a:ext cx="3059054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Results from the 2010 ATLIS</a:t>
            </a:r>
          </a:p>
          <a:p>
            <a:pPr algn="ctr"/>
            <a:r>
              <a:rPr lang="en-US" sz="1400" b="1" dirty="0">
                <a:latin typeface="+mj-lt"/>
              </a:rPr>
              <a:t> (AIDS Treatment for Life International Survey) were notably lower</a:t>
            </a:r>
            <a:r>
              <a:rPr lang="en-US" sz="1400" b="1" u="sng" dirty="0">
                <a:latin typeface="+mj-lt"/>
              </a:rPr>
              <a:t>:</a:t>
            </a:r>
            <a:r>
              <a:rPr lang="en-US" sz="1400" b="1" dirty="0">
                <a:latin typeface="+mj-lt"/>
              </a:rPr>
              <a:t> </a:t>
            </a:r>
          </a:p>
          <a:p>
            <a:pPr algn="ctr"/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Latin America</a:t>
            </a:r>
            <a:r>
              <a:rPr lang="en-US" sz="1100" dirty="0"/>
              <a:t>: 28%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Europe</a:t>
            </a:r>
            <a:r>
              <a:rPr lang="en-US" sz="1100" dirty="0"/>
              <a:t>: 27%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Asia/Pacific</a:t>
            </a:r>
            <a:r>
              <a:rPr lang="en-US" sz="1100" dirty="0"/>
              <a:t>: 25%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North America</a:t>
            </a:r>
            <a:r>
              <a:rPr lang="en-US" sz="1100" dirty="0"/>
              <a:t>: 47% 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Africa</a:t>
            </a:r>
            <a:r>
              <a:rPr lang="en-US" sz="1100" dirty="0"/>
              <a:t>: 13%</a:t>
            </a:r>
          </a:p>
          <a:p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14348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BA83-F857-4668-A67F-C88F5632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7" y="69974"/>
            <a:ext cx="8931565" cy="1207008"/>
          </a:xfrm>
        </p:spPr>
        <p:txBody>
          <a:bodyPr>
            <a:noAutofit/>
          </a:bodyPr>
          <a:lstStyle/>
          <a:p>
            <a:pPr algn="ctr"/>
            <a:r>
              <a:rPr lang="en-US" sz="1800" cap="none" dirty="0">
                <a:solidFill>
                  <a:schemeClr val="tx1"/>
                </a:solidFill>
                <a:latin typeface="+mn-lt"/>
              </a:rPr>
              <a:t>Almost one third (32%) of the respondents indicated having disclosed their status to family members. Disclosure to friends (30 %) and members of the community (20%) was slightly higher in North America and Europe compared to other regions. </a:t>
            </a:r>
          </a:p>
        </p:txBody>
      </p:sp>
      <p:graphicFrame>
        <p:nvGraphicFramePr>
          <p:cNvPr id="4" name="Graphique 2">
            <a:extLst>
              <a:ext uri="{FF2B5EF4-FFF2-40B4-BE49-F238E27FC236}">
                <a16:creationId xmlns:a16="http://schemas.microsoft.com/office/drawing/2014/main" id="{5456067C-AD41-4329-9F45-BC271FB06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679164"/>
              </p:ext>
            </p:extLst>
          </p:nvPr>
        </p:nvGraphicFramePr>
        <p:xfrm>
          <a:off x="138544" y="1276984"/>
          <a:ext cx="4433455" cy="343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6">
            <a:extLst>
              <a:ext uri="{FF2B5EF4-FFF2-40B4-BE49-F238E27FC236}">
                <a16:creationId xmlns:a16="http://schemas.microsoft.com/office/drawing/2014/main" id="{74DC1048-8C30-4CEA-B6CA-08C8DA7B7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049984"/>
              </p:ext>
            </p:extLst>
          </p:nvPr>
        </p:nvGraphicFramePr>
        <p:xfrm>
          <a:off x="4572000" y="1276983"/>
          <a:ext cx="4368800" cy="343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94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8015FBD-5802-4534-A24C-AD5A7B2AF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681937"/>
              </p:ext>
            </p:extLst>
          </p:nvPr>
        </p:nvGraphicFramePr>
        <p:xfrm>
          <a:off x="397161" y="92362"/>
          <a:ext cx="4174837" cy="266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8">
            <a:extLst>
              <a:ext uri="{FF2B5EF4-FFF2-40B4-BE49-F238E27FC236}">
                <a16:creationId xmlns:a16="http://schemas.microsoft.com/office/drawing/2014/main" id="{4544427C-B87B-466B-91A0-E75A50F85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901975"/>
              </p:ext>
            </p:extLst>
          </p:nvPr>
        </p:nvGraphicFramePr>
        <p:xfrm>
          <a:off x="4779908" y="92362"/>
          <a:ext cx="4174837" cy="267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7">
            <a:extLst>
              <a:ext uri="{FF2B5EF4-FFF2-40B4-BE49-F238E27FC236}">
                <a16:creationId xmlns:a16="http://schemas.microsoft.com/office/drawing/2014/main" id="{2B1C26C2-F8D2-47AE-927B-267C2BF2D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423850"/>
              </p:ext>
            </p:extLst>
          </p:nvPr>
        </p:nvGraphicFramePr>
        <p:xfrm>
          <a:off x="397162" y="2660073"/>
          <a:ext cx="4174837" cy="248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E66D7E5-9AAF-41B5-9DE8-E73430AFC688}"/>
              </a:ext>
            </a:extLst>
          </p:cNvPr>
          <p:cNvSpPr txBox="1"/>
          <p:nvPr/>
        </p:nvSpPr>
        <p:spPr>
          <a:xfrm>
            <a:off x="4823735" y="3024624"/>
            <a:ext cx="4087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Percentages for disclosure to family was higher among respondents from African, Asian, and Latin American regions (37%). Disclosure to community members (7%) and at the workplace (8%) was lower than in other regions.</a:t>
            </a:r>
          </a:p>
        </p:txBody>
      </p:sp>
    </p:spTree>
    <p:extLst>
      <p:ext uri="{BB962C8B-B14F-4D97-AF65-F5344CB8AC3E}">
        <p14:creationId xmlns:p14="http://schemas.microsoft.com/office/powerpoint/2010/main" val="57679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2">
            <a:extLst>
              <a:ext uri="{FF2B5EF4-FFF2-40B4-BE49-F238E27FC236}">
                <a16:creationId xmlns:a16="http://schemas.microsoft.com/office/drawing/2014/main" id="{277CDB70-FE90-4FB4-B445-85210FF81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995066"/>
              </p:ext>
            </p:extLst>
          </p:nvPr>
        </p:nvGraphicFramePr>
        <p:xfrm>
          <a:off x="457328" y="1404084"/>
          <a:ext cx="3989070" cy="342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3">
            <a:extLst>
              <a:ext uri="{FF2B5EF4-FFF2-40B4-BE49-F238E27FC236}">
                <a16:creationId xmlns:a16="http://schemas.microsoft.com/office/drawing/2014/main" id="{8132374F-9335-43DB-B3A7-538B98102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514425"/>
              </p:ext>
            </p:extLst>
          </p:nvPr>
        </p:nvGraphicFramePr>
        <p:xfrm>
          <a:off x="4697604" y="1404084"/>
          <a:ext cx="4117213" cy="342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4BC02E7-9023-420F-A3AF-2C3D77DD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04" y="197584"/>
            <a:ext cx="7543800" cy="1206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800" cap="none" dirty="0">
                <a:solidFill>
                  <a:schemeClr val="tx1"/>
                </a:solidFill>
                <a:ea typeface="MS PGothic" panose="020B0600070205080204" pitchFamily="34" charset="-128"/>
              </a:rPr>
              <a:t>Though stigma and discrimination was an issue across all regions, respondents in African countries more frequently reported experiencing stigma and/or discrimination in both their communities (51%) and healthcare facilities (36%).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6628D-CA6D-4A05-A726-B3C3FEFEC529}"/>
              </a:ext>
            </a:extLst>
          </p:cNvPr>
          <p:cNvSpPr txBox="1"/>
          <p:nvPr/>
        </p:nvSpPr>
        <p:spPr>
          <a:xfrm>
            <a:off x="3232729" y="1912890"/>
            <a:ext cx="2678545" cy="2092881"/>
          </a:xfrm>
          <a:prstGeom prst="rect">
            <a:avLst/>
          </a:prstGeom>
          <a:solidFill>
            <a:srgbClr val="FFED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 the ATLIS 2010 data, respondents reported stigma and/or discrimination as being the main concern when living with HIV:</a:t>
            </a:r>
          </a:p>
          <a:p>
            <a:pPr algn="ctr"/>
            <a:r>
              <a:rPr lang="en-US" sz="1200" b="1" dirty="0"/>
              <a:t>Africa: </a:t>
            </a:r>
            <a:r>
              <a:rPr lang="en-US" sz="1200" dirty="0"/>
              <a:t>76%</a:t>
            </a:r>
          </a:p>
          <a:p>
            <a:pPr algn="ctr"/>
            <a:r>
              <a:rPr lang="en-US" sz="1200" b="1" dirty="0"/>
              <a:t> N. America: </a:t>
            </a:r>
            <a:r>
              <a:rPr lang="en-US" sz="1200" dirty="0"/>
              <a:t>90%</a:t>
            </a:r>
          </a:p>
          <a:p>
            <a:pPr algn="ctr"/>
            <a:r>
              <a:rPr lang="en-US" sz="1200" b="1" dirty="0"/>
              <a:t> Asia/Pacific: </a:t>
            </a:r>
            <a:r>
              <a:rPr lang="en-US" sz="1200" dirty="0"/>
              <a:t>91%</a:t>
            </a:r>
          </a:p>
          <a:p>
            <a:pPr algn="ctr"/>
            <a:r>
              <a:rPr lang="en-US" sz="1200" b="1" dirty="0"/>
              <a:t>Europe: </a:t>
            </a:r>
            <a:r>
              <a:rPr lang="en-US" sz="1200" dirty="0"/>
              <a:t>74%</a:t>
            </a:r>
          </a:p>
          <a:p>
            <a:pPr algn="ctr"/>
            <a:r>
              <a:rPr lang="en-US" sz="1200" b="1" dirty="0"/>
              <a:t> L. America: </a:t>
            </a:r>
            <a:r>
              <a:rPr lang="en-US" sz="1200" dirty="0"/>
              <a:t>91%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A420597-3952-424C-BA09-F23CCC6E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1916"/>
            <a:ext cx="8494776" cy="4512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" cap="none" dirty="0">
                <a:solidFill>
                  <a:schemeClr val="tx1"/>
                </a:solidFill>
                <a:latin typeface="+mn-lt"/>
              </a:rPr>
              <a:t>Many respondents (40%) reported having a positive outlook on life, with African respondents less likely to report a positive outlook when compared to other regions.</a:t>
            </a:r>
          </a:p>
        </p:txBody>
      </p:sp>
      <p:graphicFrame>
        <p:nvGraphicFramePr>
          <p:cNvPr id="5" name="Graphique 1">
            <a:extLst>
              <a:ext uri="{FF2B5EF4-FFF2-40B4-BE49-F238E27FC236}">
                <a16:creationId xmlns:a16="http://schemas.microsoft.com/office/drawing/2014/main" id="{0B964326-C1D1-4775-B320-BEC942375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193538"/>
              </p:ext>
            </p:extLst>
          </p:nvPr>
        </p:nvGraphicFramePr>
        <p:xfrm>
          <a:off x="1559052" y="1284732"/>
          <a:ext cx="6601968" cy="376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010209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3224772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3051692"/>
            <a:ext cx="810678" cy="810676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696087"/>
            <a:ext cx="7763256" cy="6051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832539"/>
            <a:ext cx="2539778" cy="3435226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F6E0AAC-6CE7-BF4E-98A4-4FD7AF8C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076" y="1171040"/>
            <a:ext cx="2113813" cy="25184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sz="2100" dirty="0">
                <a:solidFill>
                  <a:schemeClr val="tx1"/>
                </a:solidFill>
              </a:rPr>
              <a:t>Most respondents (approx. 40%) reported being satisfied with their overall quality of life. One quarter were “very” satisfied.</a:t>
            </a: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 Responses were similar across all regions.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335423"/>
            <a:ext cx="7763256" cy="6051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3943350"/>
            <a:ext cx="810678" cy="810676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4A8407-3ABA-452F-8A79-3361F3DF3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032700"/>
              </p:ext>
            </p:extLst>
          </p:nvPr>
        </p:nvGraphicFramePr>
        <p:xfrm>
          <a:off x="246887" y="832539"/>
          <a:ext cx="5713197" cy="343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0B94-DC7F-4929-992C-58086F2B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673" y="1589066"/>
            <a:ext cx="5220653" cy="14127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Key Data from 8 Fast-Track Cities</a:t>
            </a:r>
          </a:p>
        </p:txBody>
      </p:sp>
    </p:spTree>
    <p:extLst>
      <p:ext uri="{BB962C8B-B14F-4D97-AF65-F5344CB8AC3E}">
        <p14:creationId xmlns:p14="http://schemas.microsoft.com/office/powerpoint/2010/main" val="300673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E5F7-D56D-4387-97C2-75E4C918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077149"/>
            <a:ext cx="7543800" cy="722489"/>
          </a:xfrm>
        </p:spPr>
        <p:txBody>
          <a:bodyPr>
            <a:noAutofit/>
          </a:bodyPr>
          <a:lstStyle/>
          <a:p>
            <a:pPr algn="ctr"/>
            <a:r>
              <a:rPr lang="en-US" sz="2000" cap="none" dirty="0">
                <a:latin typeface="+mn-lt"/>
              </a:rPr>
              <a:t>Majority of respondents who were diagnosed with anxiety and/or depression have been living with HIV for more than 10 years.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FC52EB-CD2B-4F85-A8D4-4228C7A4F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107642"/>
              </p:ext>
            </p:extLst>
          </p:nvPr>
        </p:nvGraphicFramePr>
        <p:xfrm>
          <a:off x="2613024" y="2119360"/>
          <a:ext cx="3917951" cy="230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121">
                  <a:extLst>
                    <a:ext uri="{9D8B030D-6E8A-4147-A177-3AD203B41FA5}">
                      <a16:colId xmlns:a16="http://schemas.microsoft.com/office/drawing/2014/main" val="2222248225"/>
                    </a:ext>
                  </a:extLst>
                </a:gridCol>
                <a:gridCol w="1933830">
                  <a:extLst>
                    <a:ext uri="{9D8B030D-6E8A-4147-A177-3AD203B41FA5}">
                      <a16:colId xmlns:a16="http://schemas.microsoft.com/office/drawing/2014/main" val="710855481"/>
                    </a:ext>
                  </a:extLst>
                </a:gridCol>
              </a:tblGrid>
              <a:tr h="74289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10+ years since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28571"/>
                  </a:ext>
                </a:extLst>
              </a:tr>
              <a:tr h="850836">
                <a:tc>
                  <a:txBody>
                    <a:bodyPr/>
                    <a:lstStyle/>
                    <a:p>
                      <a:r>
                        <a:rPr lang="en-US" sz="1600" dirty="0"/>
                        <a:t>Buenos Aires, </a:t>
                      </a:r>
                    </a:p>
                    <a:p>
                      <a:r>
                        <a:rPr lang="en-US" sz="1600" dirty="0"/>
                        <a:t>Dar es Salaam, Durban, Salvador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40% - 50%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009951"/>
                  </a:ext>
                </a:extLst>
              </a:tr>
              <a:tr h="375951">
                <a:tc>
                  <a:txBody>
                    <a:bodyPr/>
                    <a:lstStyle/>
                    <a:p>
                      <a:r>
                        <a:rPr lang="en-US" sz="1600" dirty="0"/>
                        <a:t>Athens, 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50% - 55%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66784"/>
                  </a:ext>
                </a:extLst>
              </a:tr>
              <a:tr h="217656">
                <a:tc>
                  <a:txBody>
                    <a:bodyPr/>
                    <a:lstStyle/>
                    <a:p>
                      <a:r>
                        <a:rPr lang="en-US" sz="1600" dirty="0"/>
                        <a:t>Miami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2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8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2574-1794-4305-9F1D-B71EDF75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40" y="499867"/>
            <a:ext cx="6386761" cy="449326"/>
          </a:xfrm>
        </p:spPr>
        <p:txBody>
          <a:bodyPr>
            <a:noAutofit/>
          </a:bodyPr>
          <a:lstStyle/>
          <a:p>
            <a:r>
              <a:rPr lang="en-US" sz="1800" cap="none" dirty="0">
                <a:solidFill>
                  <a:schemeClr val="tx1"/>
                </a:solidFill>
                <a:latin typeface="+mn-lt"/>
              </a:rPr>
              <a:t>On average one quarter of all respondents reported fear of disclosure to intimate partners over that last year. </a:t>
            </a:r>
          </a:p>
        </p:txBody>
      </p:sp>
      <p:graphicFrame>
        <p:nvGraphicFramePr>
          <p:cNvPr id="7" name="Graphique 5">
            <a:extLst>
              <a:ext uri="{FF2B5EF4-FFF2-40B4-BE49-F238E27FC236}">
                <a16:creationId xmlns:a16="http://schemas.microsoft.com/office/drawing/2014/main" id="{194F5860-EAA3-42BD-980F-798B7835C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208210"/>
              </p:ext>
            </p:extLst>
          </p:nvPr>
        </p:nvGraphicFramePr>
        <p:xfrm>
          <a:off x="1329718" y="1256148"/>
          <a:ext cx="6484563" cy="338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12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600785"/>
            <a:ext cx="8229600" cy="660923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/>
              <a:t>Fast-Track Cities &amp; Quality of Life</a:t>
            </a:r>
            <a:endParaRPr lang="en-US" sz="2000" b="1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8284"/>
            <a:ext cx="8229600" cy="34657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Fast-Track Cities initiative takes a holistic approach to programmatic target attainment, recognizing the importance of improving the health-related quality of life (HR-QOL) of people living with HIV (PLHIV) by:</a:t>
            </a:r>
          </a:p>
          <a:p>
            <a:pPr>
              <a:lnSpc>
                <a:spcPct val="120000"/>
              </a:lnSpc>
              <a:defRPr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Exploring the social, political, and economic factors affecting the overall wellbeing of PLHIV</a:t>
            </a:r>
          </a:p>
          <a:p>
            <a:pPr lvl="1" indent="0">
              <a:buFont typeface="Arial" panose="020B0604020202020204" pitchFamily="34" charset="0"/>
              <a:buNone/>
              <a:defRPr/>
            </a:pPr>
            <a:endParaRPr lang="en-US" alt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>
              <a:buFont typeface="Wingdings" pitchFamily="2" charset="2"/>
              <a:buChar char="§"/>
              <a:defRPr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Using QoL indicators to measure and understand the barriers to  quality of life among PLHIV </a:t>
            </a:r>
          </a:p>
          <a:p>
            <a:pPr lvl="1" indent="0">
              <a:buFont typeface="Arial" panose="020B0604020202020204" pitchFamily="34" charset="0"/>
              <a:buNone/>
              <a:defRPr/>
            </a:pPr>
            <a:endParaRPr lang="en-US" alt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>
              <a:buFont typeface="Wingdings" pitchFamily="2" charset="2"/>
              <a:buChar char="§"/>
              <a:defRPr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Leveraging QoL data to inform the HIV response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06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E5F7-D56D-4387-97C2-75E4C918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46" y="175491"/>
            <a:ext cx="8923505" cy="120858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000" cap="none" dirty="0">
                <a:solidFill>
                  <a:schemeClr val="tx1"/>
                </a:solidFill>
                <a:latin typeface="+mn-lt"/>
              </a:rPr>
              <a:t>Distribution of respondents reporting experiencing stigma and/or discrimination by years since diagnosis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079D91-29F9-4099-900D-69107C621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299498"/>
              </p:ext>
            </p:extLst>
          </p:nvPr>
        </p:nvGraphicFramePr>
        <p:xfrm>
          <a:off x="220494" y="1861760"/>
          <a:ext cx="4065768" cy="259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80">
                  <a:extLst>
                    <a:ext uri="{9D8B030D-6E8A-4147-A177-3AD203B41FA5}">
                      <a16:colId xmlns:a16="http://schemas.microsoft.com/office/drawing/2014/main" val="2222248225"/>
                    </a:ext>
                  </a:extLst>
                </a:gridCol>
                <a:gridCol w="1722588">
                  <a:extLst>
                    <a:ext uri="{9D8B030D-6E8A-4147-A177-3AD203B41FA5}">
                      <a16:colId xmlns:a16="http://schemas.microsoft.com/office/drawing/2014/main" val="710855481"/>
                    </a:ext>
                  </a:extLst>
                </a:gridCol>
              </a:tblGrid>
              <a:tr h="56667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10 years since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28571"/>
                  </a:ext>
                </a:extLst>
              </a:tr>
              <a:tr h="405563">
                <a:tc>
                  <a:txBody>
                    <a:bodyPr/>
                    <a:lstStyle/>
                    <a:p>
                      <a:r>
                        <a:rPr lang="en-US" sz="1600" dirty="0"/>
                        <a:t>Bangkok, Buenos 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96847"/>
                  </a:ext>
                </a:extLst>
              </a:tr>
              <a:tr h="405563">
                <a:tc>
                  <a:txBody>
                    <a:bodyPr/>
                    <a:lstStyle/>
                    <a:p>
                      <a:r>
                        <a:rPr lang="en-US" sz="1600" dirty="0"/>
                        <a:t>Salvador, Athens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009951"/>
                  </a:ext>
                </a:extLst>
              </a:tr>
              <a:tr h="405563">
                <a:tc>
                  <a:txBody>
                    <a:bodyPr/>
                    <a:lstStyle/>
                    <a:p>
                      <a:r>
                        <a:rPr lang="en-US" sz="1600" dirty="0"/>
                        <a:t>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66784"/>
                  </a:ext>
                </a:extLst>
              </a:tr>
              <a:tr h="405563">
                <a:tc>
                  <a:txBody>
                    <a:bodyPr/>
                    <a:lstStyle/>
                    <a:p>
                      <a:r>
                        <a:rPr lang="en-US" sz="1600" dirty="0"/>
                        <a:t>Miami, Durban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50-60%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29412"/>
                  </a:ext>
                </a:extLst>
              </a:tr>
              <a:tr h="405563">
                <a:tc>
                  <a:txBody>
                    <a:bodyPr/>
                    <a:lstStyle/>
                    <a:p>
                      <a:r>
                        <a:rPr lang="en-US" sz="1600" dirty="0"/>
                        <a:t> Dar es Salaam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37668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A3AC960-4A24-416D-B1C7-A663B7641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558744"/>
              </p:ext>
            </p:extLst>
          </p:nvPr>
        </p:nvGraphicFramePr>
        <p:xfrm>
          <a:off x="4471579" y="1861760"/>
          <a:ext cx="4451927" cy="259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986">
                  <a:extLst>
                    <a:ext uri="{9D8B030D-6E8A-4147-A177-3AD203B41FA5}">
                      <a16:colId xmlns:a16="http://schemas.microsoft.com/office/drawing/2014/main" val="2222248225"/>
                    </a:ext>
                  </a:extLst>
                </a:gridCol>
                <a:gridCol w="1793941">
                  <a:extLst>
                    <a:ext uri="{9D8B030D-6E8A-4147-A177-3AD203B41FA5}">
                      <a16:colId xmlns:a16="http://schemas.microsoft.com/office/drawing/2014/main" val="710855481"/>
                    </a:ext>
                  </a:extLst>
                </a:gridCol>
              </a:tblGrid>
              <a:tr h="55525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10 years since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2857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600" dirty="0"/>
                        <a:t>Bangkok, 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96847"/>
                  </a:ext>
                </a:extLst>
              </a:tr>
              <a:tr h="698119">
                <a:tc>
                  <a:txBody>
                    <a:bodyPr/>
                    <a:lstStyle/>
                    <a:p>
                      <a:r>
                        <a:rPr lang="en-US" sz="1600" dirty="0"/>
                        <a:t>Buenos Aires, Salvador, Miami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00995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600" dirty="0"/>
                        <a:t>Athens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6678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600" dirty="0"/>
                        <a:t>Dar es Salaam, Durban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50-60%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294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312777-A010-4E33-8F94-963254FB5E7C}"/>
              </a:ext>
            </a:extLst>
          </p:cNvPr>
          <p:cNvSpPr txBox="1"/>
          <p:nvPr/>
        </p:nvSpPr>
        <p:spPr>
          <a:xfrm>
            <a:off x="766618" y="1496291"/>
            <a:ext cx="315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Experience in 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28003-CA84-4242-AA57-74C1C24A12DF}"/>
              </a:ext>
            </a:extLst>
          </p:cNvPr>
          <p:cNvSpPr txBox="1"/>
          <p:nvPr/>
        </p:nvSpPr>
        <p:spPr>
          <a:xfrm>
            <a:off x="5118123" y="1496290"/>
            <a:ext cx="315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Experience in Healthcare Settings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EA5C35-344A-4DC6-B9DB-1DD874D21D77}"/>
              </a:ext>
            </a:extLst>
          </p:cNvPr>
          <p:cNvSpPr/>
          <p:nvPr/>
        </p:nvSpPr>
        <p:spPr>
          <a:xfrm>
            <a:off x="3020291" y="3288145"/>
            <a:ext cx="840509" cy="11950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A5CE0-E48C-476A-AC76-4EE9F2D35476}"/>
              </a:ext>
            </a:extLst>
          </p:cNvPr>
          <p:cNvSpPr/>
          <p:nvPr/>
        </p:nvSpPr>
        <p:spPr>
          <a:xfrm>
            <a:off x="7426036" y="3980873"/>
            <a:ext cx="1136073" cy="397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57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E5F7-D56D-4387-97C2-75E4C918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24" y="569631"/>
            <a:ext cx="6711379" cy="686515"/>
          </a:xfrm>
        </p:spPr>
        <p:txBody>
          <a:bodyPr>
            <a:noAutofit/>
          </a:bodyPr>
          <a:lstStyle/>
          <a:p>
            <a:r>
              <a:rPr lang="en-US" sz="1800" cap="none" dirty="0">
                <a:solidFill>
                  <a:schemeClr val="tx1"/>
                </a:solidFill>
              </a:rPr>
              <a:t>Distribution of respondents reporting a “positive” outlook on life among those consistently on ART was comparable across all 8 FTCs.</a:t>
            </a:r>
            <a:endParaRPr lang="en-US" sz="1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B3607C-6CF6-4C5B-8E0A-23AED7B17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549354"/>
              </p:ext>
            </p:extLst>
          </p:nvPr>
        </p:nvGraphicFramePr>
        <p:xfrm>
          <a:off x="337123" y="1300148"/>
          <a:ext cx="8469752" cy="103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90">
                  <a:extLst>
                    <a:ext uri="{9D8B030D-6E8A-4147-A177-3AD203B41FA5}">
                      <a16:colId xmlns:a16="http://schemas.microsoft.com/office/drawing/2014/main" val="2113174230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2010315405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val="3310170198"/>
                    </a:ext>
                  </a:extLst>
                </a:gridCol>
                <a:gridCol w="1237672">
                  <a:extLst>
                    <a:ext uri="{9D8B030D-6E8A-4147-A177-3AD203B41FA5}">
                      <a16:colId xmlns:a16="http://schemas.microsoft.com/office/drawing/2014/main" val="609832716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3871163862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44195764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670536073"/>
                    </a:ext>
                  </a:extLst>
                </a:gridCol>
                <a:gridCol w="1099134">
                  <a:extLst>
                    <a:ext uri="{9D8B030D-6E8A-4147-A177-3AD203B41FA5}">
                      <a16:colId xmlns:a16="http://schemas.microsoft.com/office/drawing/2014/main" val="1249532235"/>
                    </a:ext>
                  </a:extLst>
                </a:gridCol>
              </a:tblGrid>
              <a:tr h="4834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Bangkok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Buenos 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Dar es Salaam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Salvador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Santiago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30275"/>
                  </a:ext>
                </a:extLst>
              </a:tr>
              <a:tr h="4586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2369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484655-0995-4F82-8077-9CB170E461E0}"/>
              </a:ext>
            </a:extLst>
          </p:cNvPr>
          <p:cNvSpPr txBox="1">
            <a:spLocks/>
          </p:cNvSpPr>
          <p:nvPr/>
        </p:nvSpPr>
        <p:spPr>
          <a:xfrm>
            <a:off x="337123" y="2681159"/>
            <a:ext cx="6711379" cy="686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cap="none" dirty="0">
                <a:solidFill>
                  <a:schemeClr val="tx1"/>
                </a:solidFill>
              </a:rPr>
              <a:t>Distribution of respondents reporting being “satisfied” with their overall quality of life and also consistently on ART.</a:t>
            </a:r>
            <a:endParaRPr lang="en-US" sz="1600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44805B6-1DA1-4E83-80CE-94D5807E5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207204"/>
              </p:ext>
            </p:extLst>
          </p:nvPr>
        </p:nvGraphicFramePr>
        <p:xfrm>
          <a:off x="337124" y="3367674"/>
          <a:ext cx="8469752" cy="103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90">
                  <a:extLst>
                    <a:ext uri="{9D8B030D-6E8A-4147-A177-3AD203B41FA5}">
                      <a16:colId xmlns:a16="http://schemas.microsoft.com/office/drawing/2014/main" val="2113174230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2010315405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val="3310170198"/>
                    </a:ext>
                  </a:extLst>
                </a:gridCol>
                <a:gridCol w="1237672">
                  <a:extLst>
                    <a:ext uri="{9D8B030D-6E8A-4147-A177-3AD203B41FA5}">
                      <a16:colId xmlns:a16="http://schemas.microsoft.com/office/drawing/2014/main" val="609832716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3871163862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44195764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670536073"/>
                    </a:ext>
                  </a:extLst>
                </a:gridCol>
                <a:gridCol w="1099134">
                  <a:extLst>
                    <a:ext uri="{9D8B030D-6E8A-4147-A177-3AD203B41FA5}">
                      <a16:colId xmlns:a16="http://schemas.microsoft.com/office/drawing/2014/main" val="1249532235"/>
                    </a:ext>
                  </a:extLst>
                </a:gridCol>
              </a:tblGrid>
              <a:tr h="4834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Bangkok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Buenos 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Dar es Salaam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Salvador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Santiago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30275"/>
                  </a:ext>
                </a:extLst>
              </a:tr>
              <a:tr h="4586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23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860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08CD-365F-4C0A-9550-0FBF5BCA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758179"/>
            <a:ext cx="7368008" cy="1207008"/>
          </a:xfrm>
        </p:spPr>
        <p:txBody>
          <a:bodyPr>
            <a:normAutofit/>
          </a:bodyPr>
          <a:lstStyle/>
          <a:p>
            <a:r>
              <a:rPr lang="en-US" sz="1800" cap="none" dirty="0">
                <a:solidFill>
                  <a:schemeClr val="tx1"/>
                </a:solidFill>
                <a:latin typeface="+mn-lt"/>
              </a:rPr>
              <a:t>Top 3 major concerns respondents identified regarding aging with HIV.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0ECE60-63B5-4808-8B4E-DA8732D60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67521"/>
              </p:ext>
            </p:extLst>
          </p:nvPr>
        </p:nvGraphicFramePr>
        <p:xfrm>
          <a:off x="1603692" y="1677034"/>
          <a:ext cx="5936615" cy="27109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7125">
                  <a:extLst>
                    <a:ext uri="{9D8B030D-6E8A-4147-A177-3AD203B41FA5}">
                      <a16:colId xmlns:a16="http://schemas.microsoft.com/office/drawing/2014/main" val="50014570"/>
                    </a:ext>
                  </a:extLst>
                </a:gridCol>
                <a:gridCol w="3539490">
                  <a:extLst>
                    <a:ext uri="{9D8B030D-6E8A-4147-A177-3AD203B41FA5}">
                      <a16:colId xmlns:a16="http://schemas.microsoft.com/office/drawing/2014/main" val="4222037435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 Decreased mobility, disability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Athens (37%)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Buenos Aires (26%)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Salvador de Bahia (42%)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90709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2. Lifelong HIV medication-taking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Bangkok (41%)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Dar es Salaam (91%)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Durban (60%)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Miami (63%)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Santiago (44%)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Salvador de Bahia (35%)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00778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3. Decreased life expectancy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Bangkok (18%)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Buenos Aires (37%)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Dar es Salaam (88%)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Durban (50%)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Santiago (47%)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6303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57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718E-D52E-914F-8906-89DE271B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63" y="-32004"/>
            <a:ext cx="7543800" cy="12070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ea typeface="MS PGothic" panose="020B0600070205080204" pitchFamily="34" charset="-128"/>
              </a:rPr>
              <a:t>Conclusions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9B32CDC6-45A9-4A87-AD63-70B270ED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63" y="920884"/>
            <a:ext cx="4462319" cy="33017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/>
              <a:t>Understanding the factors playing a key role in the perceived quality of life remains a key step to ensuring those already virally suppressed continue on a good overall health trajectory.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/>
              <a:t>Pushing towards a more integrated, people-centered care is the key to addressing challenges that persist even for those already virally suppressed </a:t>
            </a:r>
            <a:r>
              <a:rPr lang="en-US" altLang="en-US" sz="1800" dirty="0" err="1"/>
              <a:t>i.e</a:t>
            </a:r>
            <a:r>
              <a:rPr lang="en-US" altLang="en-US" sz="1800" dirty="0"/>
              <a:t> stigma and discrimination, co-morbidities, aging with HIV, fear of transmission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/>
              <a:t>Complete success in HIV care and treatment will be attained when we will reach the “Fourth 90”!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16B8E18-4C2B-4034-8251-B6D42011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23" y="1494716"/>
            <a:ext cx="4161228" cy="203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B66B9E9-E1CC-446C-B251-A7962E71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340" y="3529963"/>
            <a:ext cx="2312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</a:rPr>
              <a:t>Beyond viral suppression (Lazarus JV et al.  BMC Medicine 2016 14:94)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2C37-7B42-45B2-AC8A-15B38422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58" y="146387"/>
            <a:ext cx="6927074" cy="71538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92F0-F2FB-4559-82E8-AC897FEE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58" y="1522197"/>
            <a:ext cx="2828721" cy="22735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1" dirty="0"/>
              <a:t>Contributions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Dr. Laurel Sprague (UNAIDS)</a:t>
            </a:r>
          </a:p>
          <a:p>
            <a:pPr>
              <a:lnSpc>
                <a:spcPct val="100000"/>
              </a:lnSpc>
            </a:pPr>
            <a:r>
              <a:rPr lang="en-US" sz="1200" dirty="0" err="1"/>
              <a:t>Christoforos</a:t>
            </a:r>
            <a:r>
              <a:rPr lang="en-US" sz="1200" dirty="0"/>
              <a:t> </a:t>
            </a:r>
            <a:r>
              <a:rPr lang="en-US" sz="1200" dirty="0" err="1"/>
              <a:t>Mallouris</a:t>
            </a:r>
            <a:r>
              <a:rPr lang="en-US" sz="1200" dirty="0"/>
              <a:t> (UNAIDS)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Andrea </a:t>
            </a:r>
            <a:r>
              <a:rPr lang="en-US" sz="1200" dirty="0" err="1"/>
              <a:t>Boccardi</a:t>
            </a:r>
            <a:r>
              <a:rPr lang="en-US" sz="1200" dirty="0"/>
              <a:t> </a:t>
            </a:r>
            <a:r>
              <a:rPr lang="en-US" sz="1200" dirty="0" err="1"/>
              <a:t>Vidarte</a:t>
            </a:r>
            <a:r>
              <a:rPr lang="en-US" sz="1200" dirty="0"/>
              <a:t> (UNAIDS)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Luisa Cabral (UNAIDS)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Konstantinos </a:t>
            </a:r>
            <a:r>
              <a:rPr lang="en-US" sz="1200" dirty="0" err="1"/>
              <a:t>Lykopoulos</a:t>
            </a:r>
            <a:r>
              <a:rPr lang="en-US" sz="1200" dirty="0"/>
              <a:t> (</a:t>
            </a:r>
            <a:r>
              <a:rPr lang="en-US" sz="1200" dirty="0" err="1"/>
              <a:t>ViiV</a:t>
            </a:r>
            <a:r>
              <a:rPr lang="en-US" sz="12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Florence </a:t>
            </a:r>
            <a:r>
              <a:rPr lang="en-US" sz="1200" dirty="0" err="1"/>
              <a:t>Anam</a:t>
            </a:r>
            <a:r>
              <a:rPr lang="en-US" sz="1200" dirty="0"/>
              <a:t> (ICW)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Christopher Duncombe (IAPAC)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Paula </a:t>
            </a:r>
            <a:r>
              <a:rPr lang="en-US" sz="1200" dirty="0" err="1"/>
              <a:t>Munderi</a:t>
            </a:r>
            <a:r>
              <a:rPr lang="en-US" sz="1200" dirty="0"/>
              <a:t> (IAPAC)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José M Zuniga (IAPAC)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A320A0-66A2-4106-960A-C1982E7D7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69653"/>
              </p:ext>
            </p:extLst>
          </p:nvPr>
        </p:nvGraphicFramePr>
        <p:xfrm>
          <a:off x="3013096" y="917451"/>
          <a:ext cx="5546604" cy="3716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036">
                  <a:extLst>
                    <a:ext uri="{9D8B030D-6E8A-4147-A177-3AD203B41FA5}">
                      <a16:colId xmlns:a16="http://schemas.microsoft.com/office/drawing/2014/main" val="2104122614"/>
                    </a:ext>
                  </a:extLst>
                </a:gridCol>
                <a:gridCol w="4074568">
                  <a:extLst>
                    <a:ext uri="{9D8B030D-6E8A-4147-A177-3AD203B41FA5}">
                      <a16:colId xmlns:a16="http://schemas.microsoft.com/office/drawing/2014/main" val="1531502043"/>
                    </a:ext>
                  </a:extLst>
                </a:gridCol>
              </a:tblGrid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Athens 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Positive Voice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3771295229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Bamako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>
                          <a:effectLst/>
                        </a:rPr>
                        <a:t>Coalition Plus / ARCAD-SIDA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213141425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Bangkok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>
                          <a:effectLst/>
                        </a:rPr>
                        <a:t>Dr. Nittaya Phanuphak Pungpapong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4046004831"/>
                  </a:ext>
                </a:extLst>
              </a:tr>
              <a:tr h="5210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Berlin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Berlin AIDS </a:t>
                      </a:r>
                      <a:r>
                        <a:rPr lang="en-US" sz="800" dirty="0" err="1">
                          <a:effectLst/>
                        </a:rPr>
                        <a:t>Hilfe</a:t>
                      </a:r>
                      <a:endParaRPr lang="en-US" sz="800" dirty="0">
                        <a:effectLst/>
                      </a:endParaRP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Schwulenberatung</a:t>
                      </a:r>
                      <a:r>
                        <a:rPr lang="en-US" sz="800" dirty="0">
                          <a:effectLst/>
                        </a:rPr>
                        <a:t> Berlin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Via in Berlin – </a:t>
                      </a:r>
                      <a:r>
                        <a:rPr lang="en-US" sz="800" dirty="0" err="1">
                          <a:effectLst/>
                        </a:rPr>
                        <a:t>Netzwerkstelle</a:t>
                      </a:r>
                      <a:r>
                        <a:rPr lang="en-US" sz="800" dirty="0">
                          <a:effectLst/>
                        </a:rPr>
                        <a:t> HIV und Migration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Fixpunkt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3910166902"/>
                  </a:ext>
                </a:extLst>
              </a:tr>
              <a:tr h="5210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Brussels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VZW </a:t>
                      </a:r>
                      <a:r>
                        <a:rPr lang="en-US" sz="800" dirty="0" err="1">
                          <a:effectLst/>
                        </a:rPr>
                        <a:t>Lhiving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 err="1">
                          <a:effectLst/>
                        </a:rPr>
                        <a:t>Sensoa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UTOPIA_BXL Founder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 err="1">
                          <a:effectLst/>
                        </a:rPr>
                        <a:t>Plateforme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Prévention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Sida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152639719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Bucharest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>
                          <a:effectLst/>
                        </a:rPr>
                        <a:t>ARAS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56170639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Buenos Aires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Dr. Miguel </a:t>
                      </a:r>
                      <a:r>
                        <a:rPr lang="en-US" sz="800" dirty="0" err="1">
                          <a:effectLst/>
                        </a:rPr>
                        <a:t>Pedrola</a:t>
                      </a:r>
                      <a:r>
                        <a:rPr lang="en-US" sz="800" dirty="0">
                          <a:effectLst/>
                        </a:rPr>
                        <a:t> – AHF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184583371"/>
                  </a:ext>
                </a:extLst>
              </a:tr>
              <a:tr h="389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Dar es Salaam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Tanzania National Network of People with HIV/AIDS (TANEPHA)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Tanzania National Network of Girls and Young Women Affected and Living with HIV/AIDS (TANGYWA+)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2461002192"/>
                  </a:ext>
                </a:extLst>
              </a:tr>
              <a:tr h="2572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Durban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AIDS Foundation of South Africa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The National Association of PLHIV (NAPWA South Africa)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182566085"/>
                  </a:ext>
                </a:extLst>
              </a:tr>
              <a:tr h="2572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Lisbon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GAT – </a:t>
                      </a:r>
                      <a:r>
                        <a:rPr lang="en-US" sz="800" dirty="0" err="1">
                          <a:effectLst/>
                        </a:rPr>
                        <a:t>CheckpointLX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 err="1">
                          <a:effectLst/>
                        </a:rPr>
                        <a:t>Associao</a:t>
                      </a:r>
                      <a:r>
                        <a:rPr lang="en-US" sz="800" dirty="0">
                          <a:effectLst/>
                        </a:rPr>
                        <a:t> ILGA Portugal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3507214743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Madrid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 err="1">
                          <a:effectLst/>
                        </a:rPr>
                        <a:t>Seisida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988310538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Miami, FL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Empower U Community Health center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2760916026"/>
                  </a:ext>
                </a:extLst>
              </a:tr>
              <a:tr h="2572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Montréal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Maison </a:t>
                      </a:r>
                      <a:r>
                        <a:rPr lang="en-US" sz="800" dirty="0" err="1">
                          <a:effectLst/>
                        </a:rPr>
                        <a:t>Plein</a:t>
                      </a:r>
                      <a:r>
                        <a:rPr lang="en-US" sz="800" dirty="0">
                          <a:effectLst/>
                        </a:rPr>
                        <a:t> Coeur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COCQ-SIDA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2273808039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Nairobi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African Jesuit AIDS Network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3779972396"/>
                  </a:ext>
                </a:extLst>
              </a:tr>
              <a:tr h="2572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AIDES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Solidarité</a:t>
                      </a:r>
                      <a:r>
                        <a:rPr lang="en-US" sz="800" dirty="0">
                          <a:effectLst/>
                        </a:rPr>
                        <a:t> SIDA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4257273581"/>
                  </a:ext>
                </a:extLst>
              </a:tr>
              <a:tr h="1393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Santiago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ucida Fax" panose="02060602050505020204" pitchFamily="18" charset="0"/>
                        <a:buChar char="-"/>
                      </a:pPr>
                      <a:r>
                        <a:rPr lang="en-US" sz="800" dirty="0">
                          <a:effectLst/>
                        </a:rPr>
                        <a:t>Chile </a:t>
                      </a:r>
                      <a:r>
                        <a:rPr lang="en-US" sz="800" dirty="0" err="1">
                          <a:effectLst/>
                        </a:rPr>
                        <a:t>Positivo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6" marR="39656" marT="0" marB="0" anchor="ctr"/>
                </a:tc>
                <a:extLst>
                  <a:ext uri="{0D108BD9-81ED-4DB2-BD59-A6C34878D82A}">
                    <a16:rowId xmlns:a16="http://schemas.microsoft.com/office/drawing/2014/main" val="8143233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6031D0-AC91-49E8-9546-06C470FB334F}"/>
              </a:ext>
            </a:extLst>
          </p:cNvPr>
          <p:cNvSpPr txBox="1"/>
          <p:nvPr/>
        </p:nvSpPr>
        <p:spPr>
          <a:xfrm>
            <a:off x="2930775" y="634626"/>
            <a:ext cx="203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/>
              <a:t>Dissemination</a:t>
            </a:r>
            <a:r>
              <a:rPr lang="fr-FR" sz="1200" b="1" dirty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335595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66756-018B-4CDC-A1E9-1E754867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619"/>
            <a:ext cx="8229600" cy="5491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2800" cap="none" dirty="0"/>
              <a:t>Introducing the Fast-Track Cities Quality of Life Survey</a:t>
            </a:r>
            <a:endParaRPr lang="en-US" sz="3600" b="1" cap="non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86D461-CB57-4E20-888B-B0D52C7DE537}"/>
              </a:ext>
            </a:extLst>
          </p:cNvPr>
          <p:cNvGrpSpPr/>
          <p:nvPr/>
        </p:nvGrpSpPr>
        <p:grpSpPr>
          <a:xfrm>
            <a:off x="1673352" y="800758"/>
            <a:ext cx="5607557" cy="3760470"/>
            <a:chOff x="239713" y="1412875"/>
            <a:chExt cx="8664575" cy="5343525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9906153-3F42-4A9B-A1D1-B620E6787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412875"/>
              <a:ext cx="8664575" cy="5067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84D499AE-ED46-409F-AE49-56555F1CA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13" y="6480175"/>
              <a:ext cx="8664575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Arial" panose="020B0604020202020204" pitchFamily="34" charset="0"/>
                </a:rPr>
                <a:t>  Development and fielding made possible through support from Viiv Healthcare 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E792D0F-9B6E-46F1-8665-910B23FC7842}"/>
              </a:ext>
            </a:extLst>
          </p:cNvPr>
          <p:cNvSpPr/>
          <p:nvPr/>
        </p:nvSpPr>
        <p:spPr>
          <a:xfrm>
            <a:off x="8105039" y="4224528"/>
            <a:ext cx="1038961" cy="91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0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E8A21DC-303D-41C9-A4AA-350F062C6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634013"/>
              </p:ext>
            </p:extLst>
          </p:nvPr>
        </p:nvGraphicFramePr>
        <p:xfrm>
          <a:off x="649224" y="795528"/>
          <a:ext cx="8270748" cy="434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6836E3-BD0D-4B27-8F20-926098EA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" y="30546"/>
            <a:ext cx="8695944" cy="7649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cap="none" dirty="0">
                <a:ea typeface="Cambria" panose="02040503050406030204" pitchFamily="18" charset="0"/>
              </a:rPr>
              <a:t>What does the survey look like?</a:t>
            </a:r>
            <a:endParaRPr lang="en-US" sz="2800" b="1" cap="none" dirty="0"/>
          </a:p>
        </p:txBody>
      </p:sp>
    </p:spTree>
    <p:extLst>
      <p:ext uri="{BB962C8B-B14F-4D97-AF65-F5344CB8AC3E}">
        <p14:creationId xmlns:p14="http://schemas.microsoft.com/office/powerpoint/2010/main" val="268757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9CF7-E115-4B5A-86E1-791AD289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162"/>
            <a:ext cx="8229600" cy="549139"/>
          </a:xfrm>
        </p:spPr>
        <p:txBody>
          <a:bodyPr>
            <a:noAutofit/>
          </a:bodyPr>
          <a:lstStyle/>
          <a:p>
            <a:pPr algn="ctr"/>
            <a:r>
              <a:rPr lang="en-US" sz="3600" cap="none" dirty="0">
                <a:ea typeface="Cambria" panose="02040503050406030204" pitchFamily="18" charset="0"/>
              </a:rPr>
              <a:t>Methods</a:t>
            </a:r>
            <a:endParaRPr lang="en-US" sz="32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7F3D-62DB-41B0-9E42-C6C9500AEF2D}"/>
              </a:ext>
            </a:extLst>
          </p:cNvPr>
          <p:cNvSpPr txBox="1">
            <a:spLocks/>
          </p:cNvSpPr>
          <p:nvPr/>
        </p:nvSpPr>
        <p:spPr>
          <a:xfrm>
            <a:off x="576072" y="836301"/>
            <a:ext cx="7991856" cy="421808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Cambria" panose="02040503050406030204" pitchFamily="18" charset="0"/>
              </a:rPr>
              <a:t>Cross sectional one-time online self-administered survey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Survey included 20 Fast-Track Cities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 target sample size of 300 per city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Cambria" panose="02040503050406030204" pitchFamily="18" charset="0"/>
              </a:rPr>
              <a:t>45 questions adapted from the following validated tools: </a:t>
            </a:r>
          </a:p>
          <a:p>
            <a:pPr lvl="1" indent="-182563">
              <a:defRPr/>
            </a:pPr>
            <a:r>
              <a:rPr lang="en-US" altLang="en-US" sz="1800" dirty="0" err="1">
                <a:latin typeface="Cambria" panose="02040503050406030204" pitchFamily="18" charset="0"/>
              </a:rPr>
              <a:t>WHOQoL</a:t>
            </a:r>
            <a:r>
              <a:rPr lang="en-US" altLang="en-US" sz="1800" dirty="0">
                <a:latin typeface="Cambria" panose="02040503050406030204" pitchFamily="18" charset="0"/>
              </a:rPr>
              <a:t> Survey </a:t>
            </a:r>
          </a:p>
          <a:p>
            <a:pPr lvl="1" indent="-182563">
              <a:defRPr/>
            </a:pPr>
            <a:r>
              <a:rPr lang="en-US" altLang="en-US" sz="1800" dirty="0" err="1">
                <a:latin typeface="Cambria" panose="02040503050406030204" pitchFamily="18" charset="0"/>
              </a:rPr>
              <a:t>WHOQoL</a:t>
            </a:r>
            <a:r>
              <a:rPr lang="en-US" altLang="en-US" sz="1800" dirty="0">
                <a:latin typeface="Cambria" panose="02040503050406030204" pitchFamily="18" charset="0"/>
              </a:rPr>
              <a:t> Survey HIV</a:t>
            </a:r>
          </a:p>
          <a:p>
            <a:pPr lvl="1" indent="-182563"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IAPAC ATLIS Survey</a:t>
            </a:r>
          </a:p>
          <a:p>
            <a:pPr lvl="1" indent="-182563"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People Living with HIV Stigma Index</a:t>
            </a:r>
          </a:p>
          <a:p>
            <a:pPr lvl="1" indent="-182563"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Integrated HIV Bio-behavioral Surveillance (IBBS) Survey</a:t>
            </a:r>
          </a:p>
          <a:p>
            <a:pPr lvl="1" indent="-182563">
              <a:lnSpc>
                <a:spcPct val="120000"/>
              </a:lnSpc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CDC </a:t>
            </a:r>
            <a:r>
              <a:rPr lang="en-US" altLang="en-US" sz="1800" dirty="0" err="1">
                <a:latin typeface="Cambria" panose="02040503050406030204" pitchFamily="18" charset="0"/>
              </a:rPr>
              <a:t>HRQoL</a:t>
            </a:r>
            <a:endParaRPr lang="en-US" altLang="en-US" sz="1800" dirty="0">
              <a:latin typeface="Cambria" panose="02040503050406030204" pitchFamily="18" charset="0"/>
            </a:endParaRPr>
          </a:p>
          <a:p>
            <a:pPr lvl="1" indent="-182563">
              <a:lnSpc>
                <a:spcPct val="120000"/>
              </a:lnSpc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MOS-HIV</a:t>
            </a:r>
            <a:r>
              <a:rPr lang="en-US" altLang="en-US" dirty="0">
                <a:latin typeface="Cambria" panose="020405030504060302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Cambria" panose="02040503050406030204" pitchFamily="18" charset="0"/>
              </a:rPr>
              <a:t>Translated into 8 languages to address any barriers that may confound results: French, Spanish, Portuguese, Romanian, Dutch, German, Thai, and Greek</a:t>
            </a:r>
          </a:p>
        </p:txBody>
      </p:sp>
    </p:spTree>
    <p:extLst>
      <p:ext uri="{BB962C8B-B14F-4D97-AF65-F5344CB8AC3E}">
        <p14:creationId xmlns:p14="http://schemas.microsoft.com/office/powerpoint/2010/main" val="78937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3986-EC79-624B-B059-931421DF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656001"/>
            <a:ext cx="6172200" cy="5643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cap="none" dirty="0">
                <a:ea typeface="Cambria" panose="02040503050406030204" pitchFamily="18" charset="0"/>
              </a:rPr>
              <a:t>Cities Included In Survey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568D2C-0A59-4BB0-8BD1-4711DCF3D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433250"/>
              </p:ext>
            </p:extLst>
          </p:nvPr>
        </p:nvGraphicFramePr>
        <p:xfrm>
          <a:off x="925599" y="1273075"/>
          <a:ext cx="7292802" cy="324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61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EUROPE</a:t>
                      </a:r>
                    </a:p>
                  </a:txBody>
                  <a:tcPr marL="68568" marR="68568" marT="34250" marB="342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AFRICA</a:t>
                      </a:r>
                    </a:p>
                  </a:txBody>
                  <a:tcPr marL="68568" marR="68568" marT="34250" marB="342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 AMERICA</a:t>
                      </a:r>
                    </a:p>
                  </a:txBody>
                  <a:tcPr marL="68568" marR="68568" marT="34250" marB="342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LATIN AMERICA AND THE CARIBEAN</a:t>
                      </a:r>
                    </a:p>
                  </a:txBody>
                  <a:tcPr marL="68568" marR="68568" marT="34250" marB="342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ASIA/Pacific</a:t>
                      </a:r>
                    </a:p>
                  </a:txBody>
                  <a:tcPr marL="68568" marR="68568" marT="34250" marB="3425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38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Athens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Berlin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Lisbon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Madrid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68" marR="68568" marT="34250" marB="3425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Bamako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Dar es Salaam Durban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Nairobi</a:t>
                      </a:r>
                    </a:p>
                    <a:p>
                      <a:pPr algn="ctr"/>
                      <a:endParaRPr lang="en-US" sz="14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68" marR="68568" marT="34250" marB="34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Miami </a:t>
                      </a:r>
                    </a:p>
                    <a:p>
                      <a:pPr algn="ctr"/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New York City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Montreal</a:t>
                      </a:r>
                    </a:p>
                  </a:txBody>
                  <a:tcPr marL="68568" marR="68568" marT="34250" marB="3425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Buenos Aires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Salvador de Bahia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Santiago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68" marR="68568" marT="34250" marB="3425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Bangkok</a:t>
                      </a:r>
                    </a:p>
                  </a:txBody>
                  <a:tcPr marL="68568" marR="68568" marT="34250" marB="342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0B94-DC7F-4929-992C-58086F2B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673" y="1589066"/>
            <a:ext cx="5220653" cy="14127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Background and Key demographics</a:t>
            </a:r>
          </a:p>
        </p:txBody>
      </p:sp>
    </p:spTree>
    <p:extLst>
      <p:ext uri="{BB962C8B-B14F-4D97-AF65-F5344CB8AC3E}">
        <p14:creationId xmlns:p14="http://schemas.microsoft.com/office/powerpoint/2010/main" val="401418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3A0F-BA31-455D-A691-04A46D97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" y="192024"/>
            <a:ext cx="8878824" cy="109689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2000" cap="none" dirty="0">
                <a:latin typeface="+mn-lt"/>
              </a:rPr>
              <a:t>The majority of study participants are male, except in African countries where women outnumber men two to one.</a:t>
            </a:r>
            <a:endParaRPr lang="en-US" sz="2000" cap="none" dirty="0">
              <a:latin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FC6556-5FC3-43C0-8ABF-C62CFCE3C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15208"/>
              </p:ext>
            </p:extLst>
          </p:nvPr>
        </p:nvGraphicFramePr>
        <p:xfrm>
          <a:off x="132588" y="4544182"/>
          <a:ext cx="8782813" cy="6172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5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EUROPE</a:t>
                      </a:r>
                    </a:p>
                    <a:p>
                      <a:pPr algn="ctr"/>
                      <a:r>
                        <a:rPr lang="en-US" sz="1200" dirty="0"/>
                        <a:t>(17%)</a:t>
                      </a:r>
                    </a:p>
                  </a:txBody>
                  <a:tcPr marL="68570" marR="68570" marT="34319" marB="343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AFRICA</a:t>
                      </a:r>
                    </a:p>
                    <a:p>
                      <a:pPr algn="ctr"/>
                      <a:r>
                        <a:rPr lang="en-US" sz="1200" dirty="0"/>
                        <a:t>(35%)</a:t>
                      </a:r>
                    </a:p>
                  </a:txBody>
                  <a:tcPr marL="68570" marR="68570" marT="34319" marB="343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 AMERICA</a:t>
                      </a:r>
                    </a:p>
                    <a:p>
                      <a:pPr algn="ctr"/>
                      <a:r>
                        <a:rPr lang="en-US" sz="1200" dirty="0"/>
                        <a:t>(12%)</a:t>
                      </a:r>
                    </a:p>
                  </a:txBody>
                  <a:tcPr marL="68570" marR="68570" marT="34319" marB="343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LATIN AMERICA &amp;</a:t>
                      </a:r>
                    </a:p>
                    <a:p>
                      <a:pPr algn="ctr"/>
                      <a:r>
                        <a:rPr lang="en-US" sz="1200" dirty="0"/>
                        <a:t>CARIBEAN</a:t>
                      </a:r>
                    </a:p>
                    <a:p>
                      <a:pPr algn="ctr"/>
                      <a:r>
                        <a:rPr lang="en-US" sz="1200" dirty="0"/>
                        <a:t>(29%)</a:t>
                      </a:r>
                    </a:p>
                  </a:txBody>
                  <a:tcPr marL="68570" marR="68570" marT="34319" marB="343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ASIA</a:t>
                      </a:r>
                    </a:p>
                    <a:p>
                      <a:pPr algn="ctr"/>
                      <a:r>
                        <a:rPr lang="en-US" sz="1200" dirty="0"/>
                        <a:t>PACIFIC</a:t>
                      </a:r>
                    </a:p>
                    <a:p>
                      <a:pPr algn="ctr"/>
                      <a:r>
                        <a:rPr lang="en-US" sz="1200" dirty="0"/>
                        <a:t>(7%)</a:t>
                      </a:r>
                    </a:p>
                  </a:txBody>
                  <a:tcPr marL="68570" marR="68570" marT="34319" marB="343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857BF81-8B7B-4C83-9BCD-E85500FF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861" y="1096894"/>
            <a:ext cx="2084833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Total number of respondents to date: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3206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B46A88-8189-47A0-9BE2-AD3033237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79737"/>
              </p:ext>
            </p:extLst>
          </p:nvPr>
        </p:nvGraphicFramePr>
        <p:xfrm>
          <a:off x="640080" y="1096894"/>
          <a:ext cx="7470648" cy="344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AD98C9-9EA4-4151-9B85-CFAF470B7115}"/>
              </a:ext>
            </a:extLst>
          </p:cNvPr>
          <p:cNvSpPr/>
          <p:nvPr/>
        </p:nvSpPr>
        <p:spPr>
          <a:xfrm>
            <a:off x="1911096" y="1956816"/>
            <a:ext cx="548640" cy="1170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5794E-3C6A-45D6-BE76-79AFC640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3" y="508019"/>
            <a:ext cx="8959752" cy="52525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1800" cap="none" dirty="0">
                <a:solidFill>
                  <a:schemeClr val="tx1"/>
                </a:solidFill>
              </a:rPr>
              <a:t>Most participants (75%) are over the age of 30 with some noteworthy differences in age by region.  Respondents from North America skew older while those from African and Asian/Pacific nations are generally younger</a:t>
            </a:r>
            <a:r>
              <a:rPr lang="en-US" altLang="en-US" sz="2000" cap="none" dirty="0">
                <a:solidFill>
                  <a:schemeClr val="tx1"/>
                </a:solidFill>
              </a:rPr>
              <a:t>.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BA674F-E3B1-4B4E-AF5E-B8440C81A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218748"/>
              </p:ext>
            </p:extLst>
          </p:nvPr>
        </p:nvGraphicFramePr>
        <p:xfrm>
          <a:off x="1316164" y="1325880"/>
          <a:ext cx="6511671" cy="35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EF9296-E696-4B9D-BCF1-37FB1581E485}"/>
              </a:ext>
            </a:extLst>
          </p:cNvPr>
          <p:cNvSpPr/>
          <p:nvPr/>
        </p:nvSpPr>
        <p:spPr>
          <a:xfrm>
            <a:off x="3429000" y="2048256"/>
            <a:ext cx="768096" cy="170992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http://schemas.microsoft.com/sharepoint/v3/field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12521</TotalTime>
  <Words>1562</Words>
  <Application>Microsoft Office PowerPoint</Application>
  <PresentationFormat>On-screen Show (16:9)</PresentationFormat>
  <Paragraphs>285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Lucida Fax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Fast-Track Cities &amp; Quality of Life</vt:lpstr>
      <vt:lpstr>Introducing the Fast-Track Cities Quality of Life Survey</vt:lpstr>
      <vt:lpstr>What does the survey look like?</vt:lpstr>
      <vt:lpstr>Methods</vt:lpstr>
      <vt:lpstr>Cities Included In Survey</vt:lpstr>
      <vt:lpstr>Background and Key demographics</vt:lpstr>
      <vt:lpstr>The majority of study participants are male, except in African countries where women outnumber men two to one.</vt:lpstr>
      <vt:lpstr>Most participants (75%) are over the age of 30 with some noteworthy differences in age by region.  Respondents from North America skew older while those from African and Asian/Pacific nations are generally younger.</vt:lpstr>
      <vt:lpstr>About 40% of respondents have been living with HIV or AIDS for greater than ten years. </vt:lpstr>
      <vt:lpstr>On average, 38% of respondents indicated a diagnosis of anxiety and/or depression across all regions. Respondents in Europe and North America reported diagnosis 1.5 to almost 4 times more than other regions.  </vt:lpstr>
      <vt:lpstr>Almost one third (32%) of the respondents indicated having disclosed their status to family members. Disclosure to friends (30 %) and members of the community (20%) was slightly higher in North America and Europe compared to other regions. </vt:lpstr>
      <vt:lpstr>PowerPoint Presentation</vt:lpstr>
      <vt:lpstr>Though stigma and discrimination was an issue across all regions, respondents in African countries more frequently reported experiencing stigma and/or discrimination in both their communities (51%) and healthcare facilities (36%).  </vt:lpstr>
      <vt:lpstr>Many respondents (40%) reported having a positive outlook on life, with African respondents less likely to report a positive outlook when compared to other regions.</vt:lpstr>
      <vt:lpstr>Most respondents (approx. 40%) reported being satisfied with their overall quality of life. One quarter were “very” satisfied.   Responses were similar across all regions.</vt:lpstr>
      <vt:lpstr>Key Data from 8 Fast-Track Cities</vt:lpstr>
      <vt:lpstr>Majority of respondents who were diagnosed with anxiety and/or depression have been living with HIV for more than 10 years.</vt:lpstr>
      <vt:lpstr>On average one quarter of all respondents reported fear of disclosure to intimate partners over that last year. </vt:lpstr>
      <vt:lpstr>Distribution of respondents reporting experiencing stigma and/or discrimination by years since diagnosis</vt:lpstr>
      <vt:lpstr>Distribution of respondents reporting a “positive” outlook on life among those consistently on ART was comparable across all 8 FTCs.</vt:lpstr>
      <vt:lpstr>Top 3 major concerns respondents identified regarding aging with HIV.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Imane Sidibe</dc:creator>
  <cp:lastModifiedBy>Imane Sidibe</cp:lastModifiedBy>
  <cp:revision>80</cp:revision>
  <dcterms:created xsi:type="dcterms:W3CDTF">2019-08-26T19:35:12Z</dcterms:created>
  <dcterms:modified xsi:type="dcterms:W3CDTF">2019-09-10T23:46:27Z</dcterms:modified>
</cp:coreProperties>
</file>