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2"/>
  </p:sldMasterIdLst>
  <p:notesMasterIdLst>
    <p:notesMasterId r:id="rId84"/>
  </p:notesMasterIdLst>
  <p:handoutMasterIdLst>
    <p:handoutMasterId r:id="rId85"/>
  </p:handoutMasterIdLst>
  <p:sldIdLst>
    <p:sldId id="256" r:id="rId3"/>
    <p:sldId id="373" r:id="rId4"/>
    <p:sldId id="257" r:id="rId5"/>
    <p:sldId id="327" r:id="rId6"/>
    <p:sldId id="344" r:id="rId7"/>
    <p:sldId id="258" r:id="rId8"/>
    <p:sldId id="276" r:id="rId9"/>
    <p:sldId id="284" r:id="rId10"/>
    <p:sldId id="335" r:id="rId11"/>
    <p:sldId id="343" r:id="rId12"/>
    <p:sldId id="277" r:id="rId13"/>
    <p:sldId id="353" r:id="rId14"/>
    <p:sldId id="281" r:id="rId15"/>
    <p:sldId id="285" r:id="rId16"/>
    <p:sldId id="282" r:id="rId17"/>
    <p:sldId id="279" r:id="rId18"/>
    <p:sldId id="280" r:id="rId19"/>
    <p:sldId id="328" r:id="rId20"/>
    <p:sldId id="270" r:id="rId21"/>
    <p:sldId id="286" r:id="rId22"/>
    <p:sldId id="300" r:id="rId23"/>
    <p:sldId id="301" r:id="rId24"/>
    <p:sldId id="304" r:id="rId25"/>
    <p:sldId id="369" r:id="rId26"/>
    <p:sldId id="365" r:id="rId27"/>
    <p:sldId id="272" r:id="rId28"/>
    <p:sldId id="287" r:id="rId29"/>
    <p:sldId id="370" r:id="rId30"/>
    <p:sldId id="352" r:id="rId31"/>
    <p:sldId id="306" r:id="rId32"/>
    <p:sldId id="346" r:id="rId33"/>
    <p:sldId id="354" r:id="rId34"/>
    <p:sldId id="308" r:id="rId35"/>
    <p:sldId id="310" r:id="rId36"/>
    <p:sldId id="356" r:id="rId37"/>
    <p:sldId id="355" r:id="rId38"/>
    <p:sldId id="271" r:id="rId39"/>
    <p:sldId id="288" r:id="rId40"/>
    <p:sldId id="311" r:id="rId41"/>
    <p:sldId id="336" r:id="rId42"/>
    <p:sldId id="367" r:id="rId43"/>
    <p:sldId id="379" r:id="rId44"/>
    <p:sldId id="312" r:id="rId45"/>
    <p:sldId id="350" r:id="rId46"/>
    <p:sldId id="314" r:id="rId47"/>
    <p:sldId id="318" r:id="rId48"/>
    <p:sldId id="375" r:id="rId49"/>
    <p:sldId id="337" r:id="rId50"/>
    <p:sldId id="338" r:id="rId51"/>
    <p:sldId id="315" r:id="rId52"/>
    <p:sldId id="368" r:id="rId53"/>
    <p:sldId id="273" r:id="rId54"/>
    <p:sldId id="289" r:id="rId55"/>
    <p:sldId id="324" r:id="rId56"/>
    <p:sldId id="325" r:id="rId57"/>
    <p:sldId id="274" r:id="rId58"/>
    <p:sldId id="290" r:id="rId59"/>
    <p:sldId id="294" r:id="rId60"/>
    <p:sldId id="358" r:id="rId61"/>
    <p:sldId id="359" r:id="rId62"/>
    <p:sldId id="360" r:id="rId63"/>
    <p:sldId id="366" r:id="rId64"/>
    <p:sldId id="347" r:id="rId65"/>
    <p:sldId id="292" r:id="rId66"/>
    <p:sldId id="293" r:id="rId67"/>
    <p:sldId id="296" r:id="rId68"/>
    <p:sldId id="362" r:id="rId69"/>
    <p:sldId id="361" r:id="rId70"/>
    <p:sldId id="363" r:id="rId71"/>
    <p:sldId id="377" r:id="rId72"/>
    <p:sldId id="376" r:id="rId73"/>
    <p:sldId id="378" r:id="rId74"/>
    <p:sldId id="275" r:id="rId75"/>
    <p:sldId id="291" r:id="rId76"/>
    <p:sldId id="319" r:id="rId77"/>
    <p:sldId id="320" r:id="rId78"/>
    <p:sldId id="321" r:id="rId79"/>
    <p:sldId id="322" r:id="rId80"/>
    <p:sldId id="371" r:id="rId81"/>
    <p:sldId id="372" r:id="rId82"/>
    <p:sldId id="342" r:id="rId8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0" autoAdjust="0"/>
    <p:restoredTop sz="87560" autoAdjust="0"/>
  </p:normalViewPr>
  <p:slideViewPr>
    <p:cSldViewPr>
      <p:cViewPr varScale="1">
        <p:scale>
          <a:sx n="73" d="100"/>
          <a:sy n="73" d="100"/>
        </p:scale>
        <p:origin x="60" y="222"/>
      </p:cViewPr>
      <p:guideLst>
        <p:guide pos="3839"/>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10/14/2015</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10/14/2015</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naids.org/en/resources/documents/2014/90-90-9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dc.gov/hiv/pdf/dhap_continuum.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clinicaltrials.gov/show/NCT01011413"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999037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t>Guidelines for Optimizing the HIV Care Continuum for Adults and Adolescents, </a:t>
            </a:r>
            <a:r>
              <a:rPr lang="en-US" b="1" dirty="0"/>
              <a:t>2015</a:t>
            </a:r>
          </a:p>
          <a:p>
            <a:endParaRPr lang="en-US" b="1" dirty="0"/>
          </a:p>
          <a:p>
            <a:r>
              <a:rPr lang="en-US" b="1" dirty="0"/>
              <a:t>Recommendation 39: The methodology of determining the HIV care continuum should be described within all reports on continuum optimization.</a:t>
            </a:r>
            <a:r>
              <a:rPr lang="en-US" b="1" i="1" dirty="0"/>
              <a:t> </a:t>
            </a:r>
            <a:r>
              <a:rPr lang="en-US" b="1" dirty="0"/>
              <a:t>[A IV]</a:t>
            </a:r>
            <a:r>
              <a:rPr lang="en-US" b="1" i="1" dirty="0"/>
              <a:t> </a:t>
            </a:r>
            <a:endParaRPr lang="en-US" dirty="0"/>
          </a:p>
          <a:p>
            <a:r>
              <a:rPr lang="en-US" dirty="0"/>
              <a:t>Comprehensive and transparent reporting of the measurement methodology is imperative for internal decision-making and external comparison. Incomplete reporting may result in suboptimal program assessment and suboptimal resource allocation decisions. If the recommended continuum is not followed, then a clear explanation of the methodology that is used should be included to alert end-users, and to avoid inappropriate comparison of results with continua that use the recommended approach. </a:t>
            </a:r>
          </a:p>
          <a:p>
            <a:endParaRPr lang="en-US" dirty="0"/>
          </a:p>
          <a:p>
            <a:r>
              <a:rPr lang="en-US" b="1" dirty="0"/>
              <a:t>Recommendation 40: Where possible, jurisdictions should consider longitudinal cohort measurement of HIV service utilization and treatment outcomes to identify the means to maximize viral suppression through ensuring early access to ART and minimizing ART discontinuation</a:t>
            </a:r>
            <a:r>
              <a:rPr lang="en-US" b="1" i="1" dirty="0"/>
              <a:t>. </a:t>
            </a:r>
            <a:r>
              <a:rPr lang="en-US" b="1" dirty="0"/>
              <a:t>[A IV]</a:t>
            </a:r>
            <a:endParaRPr lang="en-US" dirty="0"/>
          </a:p>
          <a:p>
            <a:r>
              <a:rPr lang="en-US" dirty="0"/>
              <a:t>Annualized measurements of cross-sections of the HIV care continuum are recommended, from which information on overall performance, and improvement or deterioration in performance over time can be established. There is also considerable value in taking a longitudinal cohort approach to follow individuals living with HIV infection. Cohort methods allow for monitoring and evaluation of HIV service utilization and outcomes among individuals over time.</a:t>
            </a:r>
          </a:p>
          <a:p>
            <a:r>
              <a:rPr lang="en-US" dirty="0"/>
              <a:t>Attrition, or ‘leakage’ at different stages along the continuum, is heterogeneous. It comprises individuals who drop out of treatment for the first time, experience multiple treatment discontinuations, as well as those lost to HIV care entirely (i.e., discontinued regular physician follow-up and diagnostic testing). The sometimes-cyclical process of engagement, disengagement and re-engagement in HIV care has been referred to as continuum ‘churn,’ and has been cited as a crucial component of HIV monitoring. Persistence with ART, or sustained engagement (as opposed to adherence, which measures the number of prescribed doses of ART that were ingested), is of particular interest, as the ultimate goal of sustained viral suppression cannot be achieved without it.  </a:t>
            </a:r>
          </a:p>
          <a:p>
            <a:r>
              <a:rPr lang="en-US" dirty="0"/>
              <a:t>Longitudinal cohort analyses from the time of diagnosis to ART initiation and viral suppression (including ART discontinuation and re-entry, death, LTFU, and other outcomes) can inform efforts to identify interventions at various stages of the continuum, the patient populations most in need of intervention, and those most likely to benefit. Although the longitudinal cohort approach may appear to be complex, it has been successfully implemented in a number of diverse settings, including directly observed treatment, short-course (DOTS)-based TB control, non-communicable chronic diseases, and also HIV in some settings, including in British Columbia, Canada; Malawi; and Rwanda (243, 249, 250).</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199130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seminal Gardner</a:t>
            </a:r>
            <a:r>
              <a:rPr lang="en-US" baseline="0" dirty="0" smtClean="0"/>
              <a:t> publication: Achieving 90% targets for only any single step in continuum results in modest gains in population viral suppression.  Only with improving diagnosis, engagement, treatment, </a:t>
            </a:r>
            <a:r>
              <a:rPr lang="en-US" u="sng" baseline="0" dirty="0" smtClean="0"/>
              <a:t>and</a:t>
            </a:r>
            <a:r>
              <a:rPr lang="en-US" baseline="0" dirty="0" smtClean="0"/>
              <a:t> viral suppression to 90% are large increases in community viral load suppression accomplished.</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199130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United Nations Programme on HIV/AIDS (UNAIDS). 90-90-90 An ambitious treatment target to help end the AIDS epidemic. Geneva: UNAIDS; 2014  [cited 2015 May 1].  Available from: </a:t>
            </a:r>
            <a:r>
              <a:rPr lang="en-US" u="sng" dirty="0">
                <a:hlinkClick r:id="rId3"/>
              </a:rPr>
              <a:t>http://www.unaids.org/en/resources/documents/2014/90-90-90</a:t>
            </a:r>
            <a:r>
              <a:rPr lang="en-US" dirty="0"/>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199130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Overcoming the legal, social, environmental and structural barriers that limit access to the full range of services across the HIV continuum requires multi-stakeholder engagement, diversified and inclusive strategies, and innovative approaches. It is also critically important to address HIV-specific laws that criminalize the conduct of key affected populations, and reduce HIV-related stigma and discrimination. In many settings, optimizing the HIV care environment may be the most important action to ensure that there are meaningful increases in the number of people who are tested for HIV, linked to care, started on ART if diagnosed to be HIV positive, and assisted to achieve and maintain long-term viral suppression (1-3). PLHIV must also be supported through peer counseling, education, and navigation mechanisms, and their self-management skills reinforced by strengthening HIV literacy across the continuum of care (4).</a:t>
            </a:r>
          </a:p>
          <a:p>
            <a:endParaRPr lang="en-US" dirty="0" smtClean="0"/>
          </a:p>
          <a:p>
            <a:pPr marL="232943" indent="-232943">
              <a:buAutoNum type="arabicPeriod"/>
            </a:pPr>
            <a:r>
              <a:rPr lang="en-US" dirty="0" err="1"/>
              <a:t>Pineirua</a:t>
            </a:r>
            <a:r>
              <a:rPr lang="en-US" dirty="0"/>
              <a:t> A, Sierra-Madero J, Cahn P, Guevara </a:t>
            </a:r>
            <a:r>
              <a:rPr lang="en-US" dirty="0" err="1"/>
              <a:t>Palmero</a:t>
            </a:r>
            <a:r>
              <a:rPr lang="en-US" dirty="0"/>
              <a:t> R, Martinez E, Young B. The HIV care cascade in Latin America:  Challenges and Opportunities. Lancet Infect Dis. 2015;15:833-839</a:t>
            </a:r>
            <a:r>
              <a:rPr lang="en-US" dirty="0" smtClean="0">
                <a:effectLst/>
              </a:rPr>
              <a:t> </a:t>
            </a:r>
            <a:endParaRPr lang="en-US" dirty="0"/>
          </a:p>
          <a:p>
            <a:pPr marL="232943" indent="-232943">
              <a:buAutoNum type="arabicPeriod"/>
            </a:pPr>
            <a:r>
              <a:rPr lang="en-US" dirty="0"/>
              <a:t>Center for Disease Control (CDC). Understanding the HIV Care Continuum 2014 [2015 Jan 20 ]. Available from: </a:t>
            </a:r>
            <a:r>
              <a:rPr lang="en-US" u="sng" dirty="0">
                <a:hlinkClick r:id="rId3"/>
              </a:rPr>
              <a:t>http://www.cdc.gov/hiv/pdf/dhap_continuum.pdf</a:t>
            </a:r>
            <a:r>
              <a:rPr lang="en-US" dirty="0"/>
              <a:t>.</a:t>
            </a:r>
          </a:p>
          <a:p>
            <a:pPr marL="232943" indent="-232943">
              <a:buAutoNum type="arabicPeriod"/>
            </a:pPr>
            <a:r>
              <a:rPr lang="en-US" dirty="0" err="1"/>
              <a:t>Govindasamy</a:t>
            </a:r>
            <a:r>
              <a:rPr lang="en-US" dirty="0"/>
              <a:t> D, </a:t>
            </a:r>
            <a:r>
              <a:rPr lang="en-US" dirty="0" err="1"/>
              <a:t>Meghij</a:t>
            </a:r>
            <a:r>
              <a:rPr lang="en-US" dirty="0"/>
              <a:t> J, </a:t>
            </a:r>
            <a:r>
              <a:rPr lang="en-US" dirty="0" err="1"/>
              <a:t>Negussi</a:t>
            </a:r>
            <a:r>
              <a:rPr lang="en-US" dirty="0"/>
              <a:t> EK, </a:t>
            </a:r>
            <a:r>
              <a:rPr lang="en-US" dirty="0" err="1"/>
              <a:t>Baggaley</a:t>
            </a:r>
            <a:r>
              <a:rPr lang="en-US" dirty="0"/>
              <a:t> RC, Ford N, </a:t>
            </a:r>
            <a:r>
              <a:rPr lang="en-US" dirty="0" err="1"/>
              <a:t>Kranzer</a:t>
            </a:r>
            <a:r>
              <a:rPr lang="en-US" dirty="0"/>
              <a:t> K. Interventions to improve or facilitate linkage to or retention in pre-ART (HIV) care and initiation of ART in low- and middle-income settings – a systematic review. Journal of the International AIDS Society. 2014 17(1):19032.</a:t>
            </a:r>
          </a:p>
          <a:p>
            <a:pPr marL="232943" indent="-232943">
              <a:buAutoNum type="arabicPeriod"/>
            </a:pPr>
            <a:r>
              <a:rPr lang="en-US" dirty="0"/>
              <a:t>Underwood C, Hendrickson Z, Van </a:t>
            </a:r>
            <a:r>
              <a:rPr lang="en-US" dirty="0" err="1"/>
              <a:t>Lith</a:t>
            </a:r>
            <a:r>
              <a:rPr lang="en-US" dirty="0"/>
              <a:t> LM, </a:t>
            </a:r>
            <a:r>
              <a:rPr lang="en-US" dirty="0" err="1"/>
              <a:t>Lengwe</a:t>
            </a:r>
            <a:r>
              <a:rPr lang="en-US" dirty="0"/>
              <a:t> </a:t>
            </a:r>
            <a:r>
              <a:rPr lang="en-US" dirty="0" err="1"/>
              <a:t>Kunda</a:t>
            </a:r>
            <a:r>
              <a:rPr lang="en-US" dirty="0"/>
              <a:t> JE, </a:t>
            </a:r>
            <a:r>
              <a:rPr lang="en-US" dirty="0" err="1"/>
              <a:t>Mallalieu</a:t>
            </a:r>
            <a:r>
              <a:rPr lang="en-US" dirty="0"/>
              <a:t> EC. Role of community-level factors across the treatment cascade: a critical review. J </a:t>
            </a:r>
            <a:r>
              <a:rPr lang="en-US" dirty="0" err="1"/>
              <a:t>Acquir</a:t>
            </a:r>
            <a:r>
              <a:rPr lang="en-US" dirty="0"/>
              <a:t> Immune </a:t>
            </a:r>
            <a:r>
              <a:rPr lang="en-US" dirty="0" err="1"/>
              <a:t>Defic</a:t>
            </a:r>
            <a:r>
              <a:rPr lang="en-US" dirty="0"/>
              <a:t> </a:t>
            </a:r>
            <a:r>
              <a:rPr lang="en-US" dirty="0" err="1"/>
              <a:t>Syndr</a:t>
            </a:r>
            <a:r>
              <a:rPr lang="en-US" dirty="0"/>
              <a:t>. 2014 Aug 15; 66 </a:t>
            </a:r>
            <a:r>
              <a:rPr lang="en-US" dirty="0" err="1"/>
              <a:t>Suppl</a:t>
            </a:r>
            <a:r>
              <a:rPr lang="en-US" dirty="0"/>
              <a:t> 3:S311-8.</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a:p>
        </p:txBody>
      </p:sp>
    </p:spTree>
    <p:extLst>
      <p:ext uri="{BB962C8B-B14F-4D97-AF65-F5344CB8AC3E}">
        <p14:creationId xmlns:p14="http://schemas.microsoft.com/office/powerpoint/2010/main" val="331999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t>Guidelines for Optimizing the HIV Care Continuum for Adults and Adolescents, </a:t>
            </a:r>
            <a:r>
              <a:rPr lang="en-US" b="1" dirty="0"/>
              <a:t>2015</a:t>
            </a:r>
          </a:p>
          <a:p>
            <a:pPr defTabSz="931774">
              <a:defRPr/>
            </a:pPr>
            <a:endParaRPr lang="en-US" b="1" dirty="0"/>
          </a:p>
          <a:p>
            <a:pPr defTabSz="931774">
              <a:defRPr/>
            </a:pPr>
            <a:r>
              <a:rPr lang="en-US" b="1" dirty="0"/>
              <a:t>Recommendation 1: Laws that criminalize the conduct of or exert punitive legal measures against men who have sex with men (MSM), transgender individuals, substance users, and sex workers are not recommended and should be repealed where they have been enacted. [A IV]</a:t>
            </a:r>
            <a:endParaRPr lang="en-US" dirty="0"/>
          </a:p>
          <a:p>
            <a:r>
              <a:rPr lang="en-US" b="1" dirty="0"/>
              <a:t> </a:t>
            </a:r>
            <a:endParaRPr lang="en-US" dirty="0"/>
          </a:p>
          <a:p>
            <a:r>
              <a:rPr lang="en-US" dirty="0"/>
              <a:t>Many countries have enacted legal measures to make substance use and certain sexual behaviors among consenting adults illegal, and have imposed mandatory HIV testing requirements and/or forced rehabilitation for MSM, transgender persons, and sex workers. Sexual minorities and sex workers often face significant vulnerability to HIV as a result of high-risk behavior (e.g. substance use), poor coverage by HIV and healthcare services, social marginalization, and continuing stigma and discrimination (17-20). Criminalizing the conduct of sexual minorities exacerbates the stigma and discrimination experienced by these individuals, which may result in increased HIV transmission and acquisition risks, and contribute to decreased access to and utilization of HIV services (21). </a:t>
            </a:r>
          </a:p>
          <a:p>
            <a:r>
              <a:rPr lang="en-US" dirty="0"/>
              <a:t> </a:t>
            </a:r>
          </a:p>
          <a:p>
            <a:r>
              <a:rPr lang="en-US" b="1" dirty="0"/>
              <a:t>Recommendation 2: Laws that criminalize the conduct of people living with HIV (PLHIV) based on perceived exposure to HIV, and without any evidence of intent to do harm, are not recommended and should be repealed where they have been enacted.  [A IV]</a:t>
            </a:r>
            <a:endParaRPr lang="en-US" dirty="0"/>
          </a:p>
          <a:p>
            <a:r>
              <a:rPr lang="en-US" b="1" dirty="0"/>
              <a:t> </a:t>
            </a:r>
            <a:endParaRPr lang="en-US" dirty="0"/>
          </a:p>
          <a:p>
            <a:r>
              <a:rPr lang="en-US" dirty="0"/>
              <a:t>Numerous countries have enacted laws that criminalize behaviors associated with HIV exposure, many of which pose a low or negligible HIV transmission risk (22-24). No change in behavior has been noted between settings that enact such laws and those that do not (25-29). Many of these laws do not take into account measures that reduce HIV transmissibility, including condom use (30, 31), and were enacted before the preventive benefit of ART (32) or antiretroviral (ARV) based pre-exposure prophylaxis (PrEP) (33) were fully characterized. Most PLHIV who know their status take steps to prevent transmitting HIV to others (34, 35). HIV-specific laws thus primarily exacerbate HIV-related stigma and decrease HIV service uptake (22, 36-38).</a:t>
            </a:r>
          </a:p>
          <a:p>
            <a:endParaRPr lang="en-US" dirty="0" smtClean="0"/>
          </a:p>
          <a:p>
            <a:endParaRPr lang="en-US" dirty="0" smtClean="0"/>
          </a:p>
          <a:p>
            <a:r>
              <a:rPr lang="en-US" b="1" dirty="0"/>
              <a:t>Recommendation 3: Strategies to monitor for and eliminate stigma and discrimination based on race, ethnicity, gender, age, sexual orientation, and/or behavior in all settings, but particularly in healthcare settings, using standardized measures and evidence-based approaches, are recommended. [B II] </a:t>
            </a:r>
            <a:endParaRPr lang="en-US" dirty="0"/>
          </a:p>
          <a:p>
            <a:r>
              <a:rPr lang="en-US" b="1" dirty="0"/>
              <a:t> </a:t>
            </a:r>
            <a:endParaRPr lang="en-US" dirty="0"/>
          </a:p>
          <a:p>
            <a:r>
              <a:rPr lang="en-US" dirty="0"/>
              <a:t>Stigma can negatively shape the quality of life, affect mental health, and influence ART use and outcomes. Studies have shown that individuals on ART face greater stigma, and that healthcare settings and the personal environment were areas where the most stigma was experienced (39-41). A number of interventions have been shown to reduce HIV/AIDS stigma, including peer-led or -based strategies, community and popular leader interventions (42), healthcare provider interventions, and community-level biomedical approaches (43). The use of standardized stigma measures is recommended to ensure better comparability across healthcare and epidemic settings (44, 45). The People Living with HIV Stigma Index developed by and for PLHIV is recommended as an instrument that can be adapted and used in different settings (46, 47).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22</a:t>
            </a:fld>
            <a:endParaRPr lang="en-US"/>
          </a:p>
        </p:txBody>
      </p:sp>
    </p:spTree>
    <p:extLst>
      <p:ext uri="{BB962C8B-B14F-4D97-AF65-F5344CB8AC3E}">
        <p14:creationId xmlns:p14="http://schemas.microsoft.com/office/powerpoint/2010/main" val="15753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t>Guidelines for Optimizing the HIV Care Continuum for Adults and Adolescents, </a:t>
            </a:r>
            <a:r>
              <a:rPr lang="en-US" b="1" dirty="0"/>
              <a:t>2015</a:t>
            </a:r>
          </a:p>
          <a:p>
            <a:endParaRPr lang="en-US" b="1" dirty="0"/>
          </a:p>
          <a:p>
            <a:r>
              <a:rPr lang="en-US" b="1" dirty="0"/>
              <a:t>Recommendation 9: Shifting and sharing HIV testing, dispensing of ART, and other appropriate tasks among professional and paraprofessional health worker cadres is recommended</a:t>
            </a:r>
            <a:r>
              <a:rPr lang="en-US" dirty="0"/>
              <a:t>.</a:t>
            </a:r>
            <a:r>
              <a:rPr lang="en-US" b="1" dirty="0"/>
              <a:t> [A I]</a:t>
            </a:r>
            <a:endParaRPr lang="en-US" dirty="0"/>
          </a:p>
          <a:p>
            <a:pPr lvl="1"/>
            <a:r>
              <a:rPr lang="en-US" b="1" dirty="0"/>
              <a:t>Use of outreach workers as providers of HIV tests for key populations is recommended. [B I]</a:t>
            </a:r>
            <a:endParaRPr lang="en-US" dirty="0"/>
          </a:p>
          <a:p>
            <a:pPr lvl="1"/>
            <a:r>
              <a:rPr lang="en-US" b="1" dirty="0"/>
              <a:t>Use of trained non-medical health workers improves access to care and should be considered to increase HIV testing. [B III] </a:t>
            </a:r>
            <a:endParaRPr lang="en-US" dirty="0"/>
          </a:p>
          <a:p>
            <a:pPr lvl="1"/>
            <a:r>
              <a:rPr lang="en-US" b="1" dirty="0"/>
              <a:t>Use of a range of cadres including community health workers, peer health navigators, and adherence counselors to provide support for facilitating access to and long-term engagement in HIV care should be considered. [B III]</a:t>
            </a:r>
            <a:endParaRPr lang="en-US" dirty="0"/>
          </a:p>
          <a:p>
            <a:pPr lvl="1"/>
            <a:r>
              <a:rPr lang="en-US" b="1" dirty="0"/>
              <a:t>Task shifting/sharing from physicians to appropriately trained healthcare providers for ART initiation and maintenance, including nurses and associate clinicians, is recommended to improve adherence and/or retention in care. [B II]</a:t>
            </a:r>
            <a:endParaRPr lang="en-US" dirty="0"/>
          </a:p>
          <a:p>
            <a:r>
              <a:rPr lang="en-US" dirty="0"/>
              <a:t> </a:t>
            </a:r>
          </a:p>
          <a:p>
            <a:r>
              <a:rPr lang="en-US" dirty="0"/>
              <a:t>When provided with appropriate training and oversight, and guided by national policies, lay health worker cadres can effectively distribute ART, provide counseling and testing, and support related administrative tasks at the facility and community levels. It has been shown to be cost-effective (68), and allows for significantly increased patient enrollment (69) while maintaining the quality of (70, 71) and retention in care (72). Use of community-based outreach workers or peers of similar risk status/cultural backgrounds has been shown to improve the uptake of HIV testing within social and risk-based networks when provided appropriate pre-service and in-service training and competent professionally based supervision (73, 74). </a:t>
            </a:r>
          </a:p>
          <a:p>
            <a:r>
              <a:rPr lang="en-US" dirty="0"/>
              <a:t> </a:t>
            </a:r>
          </a:p>
          <a:p>
            <a:r>
              <a:rPr lang="en-US" dirty="0"/>
              <a:t>Community-based HIV rapid testing attracts those who are unlikely to undergo routine HIV testing at a medical facility, such as key populations (42, 75). Satisfaction with the services among clients was high in one study; 92% reported being ‘very satisfied’ (76). Counseling by community-based counselors increased uptake in pre-ART care (77), decreased virologic failure (78), and improved ART adherence and CD4 count response (79, 80). Nurse-led interventions were linked to improved ART adherence (81), a significantly higher rate of retention in care (82), and possibly decreased the number of patients lost to follow-up (83, 84).</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23</a:t>
            </a:fld>
            <a:endParaRPr lang="en-US"/>
          </a:p>
        </p:txBody>
      </p:sp>
    </p:spTree>
    <p:extLst>
      <p:ext uri="{BB962C8B-B14F-4D97-AF65-F5344CB8AC3E}">
        <p14:creationId xmlns:p14="http://schemas.microsoft.com/office/powerpoint/2010/main" val="15753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Calibri" charset="0"/>
              </a:rPr>
              <a:t>LTS 56 Lara </a:t>
            </a:r>
            <a:r>
              <a:rPr lang="en-US" dirty="0" err="1" smtClean="0">
                <a:latin typeface="Calibri" charset="0"/>
              </a:rPr>
              <a:t>Fairall</a:t>
            </a:r>
            <a:r>
              <a:rPr lang="en-US" dirty="0" smtClean="0">
                <a:latin typeface="Calibri" charset="0"/>
              </a:rPr>
              <a:t>, Max O Bachmann, Carl Lombard, </a:t>
            </a:r>
            <a:r>
              <a:rPr lang="en-US" dirty="0" err="1" smtClean="0">
                <a:latin typeface="Calibri" charset="0"/>
              </a:rPr>
              <a:t>Venessa</a:t>
            </a:r>
            <a:r>
              <a:rPr lang="en-US" dirty="0" smtClean="0">
                <a:latin typeface="Calibri" charset="0"/>
              </a:rPr>
              <a:t> Timmerman, Kerry </a:t>
            </a:r>
            <a:r>
              <a:rPr lang="en-US" dirty="0" err="1" smtClean="0">
                <a:latin typeface="Calibri" charset="0"/>
              </a:rPr>
              <a:t>Uebel</a:t>
            </a:r>
            <a:r>
              <a:rPr lang="en-US" dirty="0" smtClean="0">
                <a:latin typeface="Calibri" charset="0"/>
              </a:rPr>
              <a:t>, Merrick </a:t>
            </a:r>
            <a:r>
              <a:rPr lang="en-US" dirty="0" err="1" smtClean="0">
                <a:latin typeface="Calibri" charset="0"/>
              </a:rPr>
              <a:t>Zwarenstein</a:t>
            </a:r>
            <a:r>
              <a:rPr lang="en-US" dirty="0" smtClean="0">
                <a:latin typeface="Calibri" charset="0"/>
              </a:rPr>
              <a:t>, Andrew </a:t>
            </a:r>
            <a:r>
              <a:rPr lang="en-US" dirty="0" err="1" smtClean="0">
                <a:latin typeface="Calibri" charset="0"/>
              </a:rPr>
              <a:t>Boulle</a:t>
            </a:r>
            <a:r>
              <a:rPr lang="en-US" dirty="0" smtClean="0">
                <a:latin typeface="Calibri" charset="0"/>
              </a:rPr>
              <a:t>, </a:t>
            </a:r>
            <a:r>
              <a:rPr lang="en-US" dirty="0" err="1" smtClean="0">
                <a:latin typeface="Calibri" charset="0"/>
              </a:rPr>
              <a:t>Daniella</a:t>
            </a:r>
            <a:r>
              <a:rPr lang="en-US" dirty="0" smtClean="0">
                <a:latin typeface="Calibri" charset="0"/>
              </a:rPr>
              <a:t> </a:t>
            </a:r>
            <a:r>
              <a:rPr lang="en-US" dirty="0" err="1" smtClean="0">
                <a:latin typeface="Calibri" charset="0"/>
              </a:rPr>
              <a:t>Georgeu</a:t>
            </a:r>
            <a:r>
              <a:rPr lang="en-US" dirty="0" smtClean="0">
                <a:latin typeface="Calibri" charset="0"/>
              </a:rPr>
              <a:t>,  Christopher J Colvin, Simon </a:t>
            </a:r>
            <a:r>
              <a:rPr lang="en-US" dirty="0" err="1" smtClean="0">
                <a:latin typeface="Calibri" charset="0"/>
              </a:rPr>
              <a:t>Lewin</a:t>
            </a:r>
            <a:r>
              <a:rPr lang="en-US" dirty="0" smtClean="0">
                <a:latin typeface="Calibri" charset="0"/>
              </a:rPr>
              <a:t>, Gill </a:t>
            </a:r>
            <a:r>
              <a:rPr lang="en-US" dirty="0" err="1" smtClean="0">
                <a:latin typeface="Calibri" charset="0"/>
              </a:rPr>
              <a:t>Faris</a:t>
            </a:r>
            <a:r>
              <a:rPr lang="en-US" dirty="0" smtClean="0">
                <a:latin typeface="Calibri" charset="0"/>
              </a:rPr>
              <a:t>, Ruth </a:t>
            </a:r>
            <a:r>
              <a:rPr lang="en-US" dirty="0" err="1" smtClean="0">
                <a:latin typeface="Calibri" charset="0"/>
              </a:rPr>
              <a:t>Cornick</a:t>
            </a:r>
            <a:r>
              <a:rPr lang="en-US" dirty="0" smtClean="0">
                <a:latin typeface="Calibri" charset="0"/>
              </a:rPr>
              <a:t>, Beverly Draper, </a:t>
            </a:r>
            <a:r>
              <a:rPr lang="en-US" dirty="0" err="1" smtClean="0">
                <a:latin typeface="Calibri" charset="0"/>
              </a:rPr>
              <a:t>Mvula</a:t>
            </a:r>
            <a:r>
              <a:rPr lang="en-US" dirty="0" smtClean="0">
                <a:latin typeface="Calibri" charset="0"/>
              </a:rPr>
              <a:t> </a:t>
            </a:r>
            <a:r>
              <a:rPr lang="en-US" dirty="0" err="1" smtClean="0">
                <a:latin typeface="Calibri" charset="0"/>
              </a:rPr>
              <a:t>Tshabalala</a:t>
            </a:r>
            <a:r>
              <a:rPr lang="en-US" dirty="0" smtClean="0">
                <a:latin typeface="Calibri" charset="0"/>
              </a:rPr>
              <a:t>, </a:t>
            </a:r>
            <a:r>
              <a:rPr lang="en-US" dirty="0" err="1" smtClean="0">
                <a:latin typeface="Calibri" charset="0"/>
              </a:rPr>
              <a:t>Eduan</a:t>
            </a:r>
            <a:r>
              <a:rPr lang="en-US" dirty="0" smtClean="0">
                <a:latin typeface="Calibri" charset="0"/>
              </a:rPr>
              <a:t> </a:t>
            </a:r>
            <a:r>
              <a:rPr lang="en-US" dirty="0" err="1" smtClean="0">
                <a:latin typeface="Calibri" charset="0"/>
              </a:rPr>
              <a:t>Kotze</a:t>
            </a:r>
            <a:r>
              <a:rPr lang="en-US" dirty="0" smtClean="0">
                <a:latin typeface="Calibri" charset="0"/>
              </a:rPr>
              <a:t>, </a:t>
            </a:r>
            <a:r>
              <a:rPr lang="en-US" dirty="0" err="1" smtClean="0">
                <a:latin typeface="Calibri" charset="0"/>
              </a:rPr>
              <a:t>Cloete</a:t>
            </a:r>
            <a:r>
              <a:rPr lang="en-US" dirty="0" smtClean="0">
                <a:latin typeface="Calibri" charset="0"/>
              </a:rPr>
              <a:t> van </a:t>
            </a:r>
            <a:r>
              <a:rPr lang="en-US" dirty="0" err="1" smtClean="0">
                <a:latin typeface="Calibri" charset="0"/>
              </a:rPr>
              <a:t>Vuuren</a:t>
            </a:r>
            <a:r>
              <a:rPr lang="en-US" dirty="0" smtClean="0">
                <a:latin typeface="Calibri" charset="0"/>
              </a:rPr>
              <a:t>, </a:t>
            </a:r>
            <a:r>
              <a:rPr lang="en-US" dirty="0" err="1" smtClean="0">
                <a:latin typeface="Calibri" charset="0"/>
              </a:rPr>
              <a:t>Dewald</a:t>
            </a:r>
            <a:r>
              <a:rPr lang="en-US" dirty="0" smtClean="0">
                <a:latin typeface="Calibri" charset="0"/>
              </a:rPr>
              <a:t> </a:t>
            </a:r>
            <a:r>
              <a:rPr lang="en-US" dirty="0" err="1" smtClean="0">
                <a:latin typeface="Calibri" charset="0"/>
              </a:rPr>
              <a:t>Steyn</a:t>
            </a:r>
            <a:r>
              <a:rPr lang="en-US" dirty="0" smtClean="0">
                <a:latin typeface="Calibri" charset="0"/>
              </a:rPr>
              <a:t>,  Ronald Chapman, Eric Bateman Task shifting of antiretroviral treatment from doctors to  primary-care nurses in South Africa (STRETCH): a pragmatic,  parallel, cluster-</a:t>
            </a:r>
            <a:r>
              <a:rPr lang="en-US" dirty="0" err="1" smtClean="0">
                <a:latin typeface="Calibri" charset="0"/>
              </a:rPr>
              <a:t>randomised</a:t>
            </a:r>
            <a:r>
              <a:rPr lang="en-US" dirty="0" smtClean="0">
                <a:latin typeface="Calibri" charset="0"/>
              </a:rPr>
              <a:t> trial 2008-2010 South Africa RCT/Intervention Patients in cohort 1 were adults (aged  ≥16 years) with CD4 counts of 350 cells per </a:t>
            </a:r>
            <a:r>
              <a:rPr lang="en-US" dirty="0" err="1" smtClean="0">
                <a:latin typeface="Calibri" charset="0"/>
              </a:rPr>
              <a:t>μL</a:t>
            </a:r>
            <a:r>
              <a:rPr lang="en-US" dirty="0" smtClean="0">
                <a:latin typeface="Calibri" charset="0"/>
              </a:rPr>
              <a:t> or less  who had not yet started ART. Patients in cohort 2  were adults who had already received ART for at least  6 months and were being treated at the time of  enrolment. All patients were enrolled from all 31 clinics participating in  the ART </a:t>
            </a:r>
            <a:r>
              <a:rPr lang="en-US" dirty="0" err="1" smtClean="0">
                <a:latin typeface="Calibri" charset="0"/>
              </a:rPr>
              <a:t>programme</a:t>
            </a:r>
            <a:r>
              <a:rPr lang="en-US" dirty="0" smtClean="0">
                <a:latin typeface="Calibri" charset="0"/>
              </a:rPr>
              <a:t>. Adults 5390 in cohort 1, 3029 in cohort 2 (C): Control clinics continued the standard  of HIV and ART care in provincial health services of the  Free State that was in place before the trial. (I): Intervention clinics implemented the STRETCH </a:t>
            </a:r>
            <a:r>
              <a:rPr lang="en-US" dirty="0" err="1" smtClean="0">
                <a:latin typeface="Calibri" charset="0"/>
              </a:rPr>
              <a:t>programme</a:t>
            </a:r>
            <a:r>
              <a:rPr lang="en-US" dirty="0" smtClean="0">
                <a:latin typeface="Calibri" charset="0"/>
              </a:rPr>
              <a:t>. . Prescribing nurses  received at least four educational outreach training  sessions about ART prescribing and side-</a:t>
            </a:r>
            <a:r>
              <a:rPr lang="en-US" dirty="0" err="1" smtClean="0">
                <a:latin typeface="Calibri" charset="0"/>
              </a:rPr>
              <a:t>eﬀ</a:t>
            </a:r>
            <a:r>
              <a:rPr lang="en-US" dirty="0" smtClean="0">
                <a:latin typeface="Calibri" charset="0"/>
              </a:rPr>
              <a:t> </a:t>
            </a:r>
            <a:r>
              <a:rPr lang="en-US" dirty="0" err="1" smtClean="0">
                <a:latin typeface="Calibri" charset="0"/>
              </a:rPr>
              <a:t>ects</a:t>
            </a:r>
            <a:r>
              <a:rPr lang="en-US" dirty="0" smtClean="0">
                <a:latin typeface="Calibri" charset="0"/>
              </a:rPr>
              <a:t> with a  special edition of the PALSA PLUS guidelines, which  included algorithms to start and to monitor patients on  ART, and to identify those needing referral to a doctor. The intervention was implemented in three phases. First,  training was delivered and the STRETCH trial coordinator visited every intervention clinic to establish a  STRETCH team who were responsible for support of  phased </a:t>
            </a:r>
            <a:r>
              <a:rPr lang="en-US" dirty="0" err="1" smtClean="0">
                <a:latin typeface="Calibri" charset="0"/>
              </a:rPr>
              <a:t>decentralisation</a:t>
            </a:r>
            <a:r>
              <a:rPr lang="en-US" dirty="0" smtClean="0">
                <a:latin typeface="Calibri" charset="0"/>
              </a:rPr>
              <a:t> of care. Second, nurses assumed  responsibility for </a:t>
            </a:r>
            <a:r>
              <a:rPr lang="en-US" dirty="0" err="1" smtClean="0">
                <a:latin typeface="Calibri" charset="0"/>
              </a:rPr>
              <a:t>represcribing</a:t>
            </a:r>
            <a:r>
              <a:rPr lang="en-US" dirty="0" smtClean="0">
                <a:latin typeface="Calibri" charset="0"/>
              </a:rPr>
              <a:t> ART for patients already  receiving treatment. The care for all stable patients given  ART was consolidated in their clinic, so they did not need  to travel to another treatment site for </a:t>
            </a:r>
            <a:r>
              <a:rPr lang="en-US" dirty="0" err="1" smtClean="0">
                <a:latin typeface="Calibri" charset="0"/>
              </a:rPr>
              <a:t>repre</a:t>
            </a:r>
            <a:r>
              <a:rPr lang="en-US" dirty="0" smtClean="0">
                <a:latin typeface="Calibri" charset="0"/>
              </a:rPr>
              <a:t> </a:t>
            </a:r>
            <a:r>
              <a:rPr lang="en-US" dirty="0" err="1" smtClean="0">
                <a:latin typeface="Calibri" charset="0"/>
              </a:rPr>
              <a:t>scriptions</a:t>
            </a:r>
            <a:r>
              <a:rPr lang="en-US" dirty="0" smtClean="0">
                <a:latin typeface="Calibri" charset="0"/>
              </a:rPr>
              <a:t>.  Third, nurses began to initiate ART in eligible patients. The primary outcome for cohort 1 was time from  enrolment to death. For cohort 2, the primary outcome was the proportion  with undetectable viral loads (&lt;400 copies per mL)  1 year after enrolment. Median follow-up was 16.3 months (IQR 12.2-18.0) in cohort 1 and 18.0 months (18.0-18.0) in cohort 2. In cohort 1, 997 (20%) of 4943 patients </a:t>
            </a:r>
            <a:r>
              <a:rPr lang="en-US" dirty="0" err="1" smtClean="0">
                <a:latin typeface="Calibri" charset="0"/>
              </a:rPr>
              <a:t>analysed</a:t>
            </a:r>
            <a:r>
              <a:rPr lang="en-US" dirty="0" smtClean="0">
                <a:latin typeface="Calibri" charset="0"/>
              </a:rPr>
              <a:t> in the intervention group and 747 (19%) of 3862 in the control group with known vital status at the end of the trial had died. Time to death did not differ (hazard ratio [HR] 0.94, 95% CI 0.76-1.15). In a preplanned subgroup analysis of patients with baseline CD4 counts of 201-350 cells per </a:t>
            </a:r>
            <a:r>
              <a:rPr lang="en-US" dirty="0" err="1" smtClean="0">
                <a:latin typeface="Calibri" charset="0"/>
              </a:rPr>
              <a:t>uL</a:t>
            </a:r>
            <a:r>
              <a:rPr lang="en-US" dirty="0" smtClean="0">
                <a:latin typeface="Calibri" charset="0"/>
              </a:rPr>
              <a:t>, mortality was slightly lower in the intervention group than in the control group (0.73, 0.54-1.00; p=0.052), but it did not differ between groups in patients with baseline CD4 of 200 cells per </a:t>
            </a:r>
            <a:r>
              <a:rPr lang="en-US" dirty="0" err="1" smtClean="0">
                <a:latin typeface="Calibri" charset="0"/>
              </a:rPr>
              <a:t>uL</a:t>
            </a:r>
            <a:r>
              <a:rPr lang="en-US" dirty="0" smtClean="0">
                <a:latin typeface="Calibri" charset="0"/>
              </a:rPr>
              <a:t> or less (0.94, 0.76-1.15; p=0.577). In cohort 2, viral load suppression 12 months after enrolment was equivalent in intervention (2156 [71%] of 3029 patients) and control groups (2230 [70%] of 3202; risk difference 1.1%, 95% CI -2.4 to 4.6). 2012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24</a:t>
            </a:fld>
            <a:endParaRPr lang="en-US"/>
          </a:p>
        </p:txBody>
      </p:sp>
    </p:spTree>
    <p:extLst>
      <p:ext uri="{BB962C8B-B14F-4D97-AF65-F5344CB8AC3E}">
        <p14:creationId xmlns:p14="http://schemas.microsoft.com/office/powerpoint/2010/main" val="157534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27</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Optimizing the offer of HIV testing (‘seek and test’) is the critical first step in addressing the HIV care continuum. This should be done within the context of a high-quality confidential diagnosis in the location that best suits the patient’s needs. A critical focus should be placed on post-test counseling, and immediate linkage to care as well as immediate access to ART (94). The START study recently showed a 53% reduction in serious morbidity and mortality from HIV due to early ART at CD4 cell counts of over 500 cells/mm</a:t>
            </a:r>
            <a:r>
              <a:rPr lang="en-US" baseline="30000" dirty="0"/>
              <a:t>3</a:t>
            </a:r>
            <a:r>
              <a:rPr lang="en-US" dirty="0"/>
              <a:t> compared to deferred initiation of ART at CD4 cell counts of 350 cells/mm</a:t>
            </a:r>
            <a:r>
              <a:rPr lang="en-US" baseline="30000" dirty="0"/>
              <a:t>3</a:t>
            </a:r>
            <a:r>
              <a:rPr lang="en-US" dirty="0"/>
              <a:t> (95). Healthcare systems should strive to make HIV screening widely available and accessible to all individuals regardless of gender, age, or perceived risk factors (96). In addition, targeted HIV testing approaches are recommended, both in concentrated and in generalized epidemics.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28</a:t>
            </a:fld>
            <a:endParaRPr lang="en-US"/>
          </a:p>
        </p:txBody>
      </p:sp>
    </p:spTree>
    <p:extLst>
      <p:ext uri="{BB962C8B-B14F-4D97-AF65-F5344CB8AC3E}">
        <p14:creationId xmlns:p14="http://schemas.microsoft.com/office/powerpoint/2010/main" val="357260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420629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prstClr val="white"/>
                </a:solidFill>
              </a:rPr>
              <a:t>Guidelines for Optimizing the HIV Care Continuum for Adults and Adolescents</a:t>
            </a:r>
            <a:r>
              <a:rPr lang="en-US" b="1" dirty="0" smtClean="0"/>
              <a:t>, </a:t>
            </a:r>
            <a:r>
              <a:rPr lang="en-US" b="1" dirty="0"/>
              <a:t>2015</a:t>
            </a:r>
          </a:p>
          <a:p>
            <a:endParaRPr lang="en-US" b="1" dirty="0"/>
          </a:p>
          <a:p>
            <a:r>
              <a:rPr lang="en-US" b="1" dirty="0"/>
              <a:t>Recommendation 11: Routinely offering opt-out HIV testing to all individuals in care is recommended.</a:t>
            </a:r>
            <a:endParaRPr lang="en-US" dirty="0"/>
          </a:p>
          <a:p>
            <a:r>
              <a:rPr lang="en-US" dirty="0"/>
              <a:t>Routine HIV screening identifies significantly more undiagnosed HIV infections than a risk-based approach, and routine screening is generally cost-effective in populations that meet minimum thresholds of HIV prevalence of &gt;0.1% (96). Opt-out HIV screening and testing means that the patient is notified that an HIV test will be performed unless the patient declines, and is now routinely recommended in both national and international guidelines (96).  In a retrospective cohort study, 2,408 of 3,303 (73%) HIV-infected women diagnosed during the study period had missed-opportunity medical visits, suggesting that a routine offer could have diagnosed them earlier (97). Another retrospective cohort study indicated that the 1,769 individuals diagnosed ‘late’ with HIV (i.e., who developed AIDS within one year of their diagnosis) made a total of 7,988 visits to a healthcare facility during 1997–2005 before their first reported positive HIV test (98). Further, the diagnoses reported that nearly 8 in 10 of these visits were not likely to prompt HIV testing under a risk-based testing strategy. In addition to general medical/primary care outpatient settings, this recommendation includes outpatient venues where individuals seek care for conditions associated with HIV, such as tuberculosis (TB) and sexually transmitted infection (STI) clinics. </a:t>
            </a:r>
          </a:p>
          <a:p>
            <a:r>
              <a:rPr lang="en-US" b="1" dirty="0"/>
              <a:t> </a:t>
            </a:r>
            <a:endParaRPr lang="en-US" dirty="0"/>
          </a:p>
          <a:p>
            <a:r>
              <a:rPr lang="en-US" b="1" dirty="0"/>
              <a:t>Recommendation 12: Community-based HIV testing is recommended to reach those who are less likely to attend facility-based HIV testing. </a:t>
            </a:r>
            <a:endParaRPr lang="en-US" dirty="0"/>
          </a:p>
          <a:p>
            <a:r>
              <a:rPr lang="en-US" dirty="0"/>
              <a:t> One RCT (99), a systematic review and meta-analysis (100), and numerous observational studies examined various community-based testing approaches (101-108). In addition to routine HIV screening in facility-based settings, community-based HIV testing approaches have the potential to normalize testing within a community, significantly expand HIV testing and reach those who do not access the health system. Project Accept (HPTN 043) was especially effective in reaching men (99), and also demonstrated a fourfold increase in previously undiagnosed HIV cases in comparison to the control group. Community-based HIV testing interventions (109) identified a larger proportion of people who had tested for the first time and who had CD4 counts above 350 cells/mm</a:t>
            </a:r>
            <a:r>
              <a:rPr lang="en-US" baseline="30000" dirty="0"/>
              <a:t>3</a:t>
            </a:r>
            <a:r>
              <a:rPr lang="en-US" dirty="0"/>
              <a:t> than standard facility-based HIV testing, though the positivity rate was lower. Overall acceptability of the approaches exceeded 80% (109). Using varied modalities to reach people (110, 111) has the potential to reach those who have never been tested before. Multi-disease prevention community health campaigns that combine other public health interventions (112) with HIV testing and counseling, such as maternal–child health programs, can be effective (113) and cost-efficient (114, 115). </a:t>
            </a:r>
          </a:p>
          <a:p>
            <a:endParaRPr lang="en-US" dirty="0" smtClean="0"/>
          </a:p>
          <a:p>
            <a:r>
              <a:rPr lang="en-US" b="1" dirty="0"/>
              <a:t>Recommendation 13: Confidential, voluntary HIV testing in large workplace and institutional settings (military, police, mining/trucking companies, healthcare facilities, and educational venues) should be considered. </a:t>
            </a:r>
            <a:endParaRPr lang="en-US" dirty="0"/>
          </a:p>
          <a:p>
            <a:r>
              <a:rPr lang="en-US" b="1" dirty="0"/>
              <a:t> </a:t>
            </a:r>
            <a:r>
              <a:rPr lang="en-US" dirty="0"/>
              <a:t>HIV prevalence is often higher than anticipated or reported among employee populations in large institutional settings, particularly in communities where the undiagnosed HIV </a:t>
            </a:r>
            <a:r>
              <a:rPr lang="en-US" dirty="0" err="1"/>
              <a:t>seroprevalence</a:t>
            </a:r>
            <a:r>
              <a:rPr lang="en-US" dirty="0"/>
              <a:t> is &gt;0.1% (116-118). Screening programs in such settings have the potential to identify undiagnosed individuals earlier than they might otherwise present (i.e., if they waited until they were symptomatic) and get them early into care, so that they can optimize their own health by starting ART and protect their partners. However, stigma and confidentiality concerns remain significant barriers to acceptance of HIV testing in some workplace settings, especially in communities where stigma due to HIV is acute (e.g., mining/trucking companies) (119-121). In such communities, voluntary workplace testing should be conducted after strict implementation of confidentiality measures and assurances of fair treatment of those who test HIV positive. Despite high acceptance of the HIV test offer at employment sites, some studies have suggested that follow-up rates can be low and that HIV positivity can be a risk factor for non-attendance at follow-up (119). These results point to the likely benefit of rapid test results in employee testing programs, as well as supportive and rapid linkage to care protocols.</a:t>
            </a:r>
          </a:p>
          <a:p>
            <a:r>
              <a:rPr lang="en-US" b="1" i="1" dirty="0"/>
              <a:t> </a:t>
            </a:r>
            <a:endParaRPr lang="en-US" dirty="0"/>
          </a:p>
          <a:p>
            <a:r>
              <a:rPr lang="en-US" b="1" dirty="0"/>
              <a:t>Recommendation 14: HIV self-testing is recommended with the provision of guidance about the proper method for administering the test and direction on what to do once the results have been obtained. </a:t>
            </a:r>
            <a:endParaRPr lang="en-US" dirty="0"/>
          </a:p>
          <a:p>
            <a:r>
              <a:rPr lang="en-US" b="1" i="1" dirty="0"/>
              <a:t> </a:t>
            </a:r>
            <a:r>
              <a:rPr lang="en-US" dirty="0"/>
              <a:t>HIV self-testing can happen in private with indirect support such as provision of referral information, or can be supervised with moderate pre-test and/or post-test support. The modality can include non-restricted access to HIV self-testing through various sites and locations (over-the-counter, vending machines, pharmacies, internet), or through community or healthcare facility distribution. Three cross-sectional feasibility studies (122-124) examined the acceptability and uptake of HIV self-testing in different settings for different populations. All the studies demonstrated that the testing modality is well accepted in both high-prevalence settings (125) and concentrated epidemics, and across different populations (123, 124), with high accuracy after moderate direction on how to use the self-test. HIV self-testing was also cost–effective in resource-limited settings (126). Ensuring high-quality products for self-testing through regulatory processes and policies concerning medical devices, and regulating the legal use of the devices is essential for scale-up of quality HIV self-testing.</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30</a:t>
            </a:fld>
            <a:endParaRPr lang="en-US"/>
          </a:p>
        </p:txBody>
      </p:sp>
    </p:spTree>
    <p:extLst>
      <p:ext uri="{BB962C8B-B14F-4D97-AF65-F5344CB8AC3E}">
        <p14:creationId xmlns:p14="http://schemas.microsoft.com/office/powerpoint/2010/main" val="215607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notes are adapted from the IAPAC </a:t>
            </a:r>
            <a:r>
              <a:rPr lang="en-US" b="1" dirty="0" smtClean="0">
                <a:solidFill>
                  <a:prstClr val="white"/>
                </a:solidFill>
              </a:rPr>
              <a:t>Guidelines for Optimizing the HIV Care Continuum for Adults and Adolescents</a:t>
            </a:r>
            <a:r>
              <a:rPr lang="en-US" b="1" dirty="0" smtClean="0"/>
              <a:t>, </a:t>
            </a:r>
            <a:r>
              <a:rPr lang="en-US" b="1" dirty="0"/>
              <a:t>2015</a:t>
            </a:r>
          </a:p>
          <a:p>
            <a:endParaRPr lang="en-US" dirty="0"/>
          </a:p>
          <a:p>
            <a:r>
              <a:rPr lang="en-US" dirty="0"/>
              <a:t>Linkage to medical care is a critical but often poorly managed step in the HIV care continuum (136). It can be defined as the process that moves a newly diagnosed person to become engaged in HIV care. Typically, linkage may consist of verbal or written referral to an HIV care facility by the counselor or the individual who provided the HIV test result (137). In settings where HIV testing and care are provided at the same facility, recently diagnosed persons may be escorted from the test site to the care site to ensure that this initial linkage is successful. </a:t>
            </a:r>
          </a:p>
          <a:p>
            <a:endParaRPr lang="en-US" dirty="0"/>
          </a:p>
          <a:p>
            <a:r>
              <a:rPr lang="en-US" dirty="0"/>
              <a:t>Linkage to care should enable a patient with HIV to engage in care early, benefit from a broad package of care, and facilitate immediate access to ART. Prompt engagement in HIV care individuals optimizes individual and public health outcomes (32). Key barriers to linkage to care include economic, geographic, transportation and distance barriers, as well as stigma and discrimination (138, 139).</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33</a:t>
            </a:fld>
            <a:endParaRPr lang="en-US"/>
          </a:p>
        </p:txBody>
      </p:sp>
    </p:spTree>
    <p:extLst>
      <p:ext uri="{BB962C8B-B14F-4D97-AF65-F5344CB8AC3E}">
        <p14:creationId xmlns:p14="http://schemas.microsoft.com/office/powerpoint/2010/main" val="2156072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prstClr val="white"/>
                </a:solidFill>
              </a:rPr>
              <a:t>Guidelines for Optimizing the HIV Care Continuum for Adults and Adolescents</a:t>
            </a:r>
            <a:r>
              <a:rPr lang="en-US" b="1" dirty="0" smtClean="0"/>
              <a:t>, </a:t>
            </a:r>
            <a:r>
              <a:rPr lang="en-US" b="1" dirty="0"/>
              <a:t>2015</a:t>
            </a:r>
          </a:p>
          <a:p>
            <a:endParaRPr lang="en-US" b="1" dirty="0"/>
          </a:p>
          <a:p>
            <a:r>
              <a:rPr lang="en-US" b="1" dirty="0"/>
              <a:t>Recommendation 17: Immediate referral to HIV care is recommended following an HIV-positive diagnosis to improve linkage to ART.  [A I]</a:t>
            </a:r>
            <a:r>
              <a:rPr lang="en-US" b="1" i="1" dirty="0"/>
              <a:t> </a:t>
            </a:r>
            <a:endParaRPr lang="en-US" dirty="0"/>
          </a:p>
          <a:p>
            <a:r>
              <a:rPr lang="en-US" dirty="0"/>
              <a:t>In a study conducted at a hospital emergency department, on-site linkage teams were able to connect over 90% of newly diagnosed and out-of-care HIV-infected patients to care (140). However, this approach is not always as successful (141, 142). In Uganda, outpatients referred to HIV testing (74%) were more likely to attend an HIV clinic within 6 months than those receiving HIV testing and counseling on-site as inpatients (143).</a:t>
            </a:r>
          </a:p>
          <a:p>
            <a:r>
              <a:rPr lang="en-US" b="1" dirty="0"/>
              <a:t> </a:t>
            </a:r>
            <a:endParaRPr lang="en-US" dirty="0"/>
          </a:p>
          <a:p>
            <a:r>
              <a:rPr lang="en-CA" b="1" dirty="0"/>
              <a:t>Recommendation 18: </a:t>
            </a:r>
            <a:r>
              <a:rPr lang="en-US" b="1" dirty="0"/>
              <a:t>For high-risk individuals who test HIV negative, offering PrEP is recommended in addition to the provision of free condoms, education about risk reduction strategies, post-exposure prophylaxis (PEP), and voluntary medical male circumcision (as appropriate). [A I]</a:t>
            </a:r>
            <a:endParaRPr lang="en-US" dirty="0"/>
          </a:p>
          <a:p>
            <a:r>
              <a:rPr lang="en-US" dirty="0"/>
              <a:t>Couples HIV counseling and testing increases condom use and substantially reduces HIV transmission (144, 145). MSM also have high rates of HIV </a:t>
            </a:r>
            <a:r>
              <a:rPr lang="en-US" dirty="0" err="1"/>
              <a:t>serodiscordance</a:t>
            </a:r>
            <a:r>
              <a:rPr lang="en-US" dirty="0"/>
              <a:t> and have been shown to accept couples HIV counseling and testing as an intervention. The additional use of PrEP reduces the transmission risk among adherent clients to 0.5% (146). HIV </a:t>
            </a:r>
            <a:r>
              <a:rPr lang="en-US" dirty="0" err="1"/>
              <a:t>serodiscordance</a:t>
            </a:r>
            <a:r>
              <a:rPr lang="en-US" dirty="0"/>
              <a:t> in couples is common; approximately 45% of HIV-infected individuals have an HIV-uninfected partner (147). The option of early ART in combination with PrEP while the index member of the couple has a detectable viral load should be considered among HIV-</a:t>
            </a:r>
            <a:r>
              <a:rPr lang="en-US" dirty="0" err="1"/>
              <a:t>serodiscordant</a:t>
            </a:r>
            <a:r>
              <a:rPr lang="en-US" dirty="0"/>
              <a:t> monogamous couples, as a means to virtually eliminating the likelihood of HIV transmission. In a real-world trial of daily PrEP in high-risk MSM, an 86% reduction in the risk of HIV infection was observed in the PrEP treatment group compared to no PrEP, and the number needed to treat to prevent a single infection was 13 (148).</a:t>
            </a:r>
          </a:p>
          <a:p>
            <a:endParaRPr lang="en-US" b="1" dirty="0"/>
          </a:p>
          <a:p>
            <a:r>
              <a:rPr lang="en-US" b="1" dirty="0"/>
              <a:t>Recommendation 19: Use of case managers/patient navigators is recommended. [B II]</a:t>
            </a:r>
            <a:r>
              <a:rPr lang="en-US" b="1" i="1" dirty="0"/>
              <a:t>	</a:t>
            </a:r>
            <a:endParaRPr lang="en-US" dirty="0"/>
          </a:p>
          <a:p>
            <a:r>
              <a:rPr lang="en-US" dirty="0"/>
              <a:t>The potential magnitude of the benefit provided by patient navigators is high (136, 149, 150). Newly diagnosed HIV-positive persons have been more successfully linked to care when supported or encouraged by a patient navigator (151).  When the patient navigator is also a person living with HIV, the potential magnitude of benefit may be even higher (139). </a:t>
            </a:r>
          </a:p>
          <a:p>
            <a:r>
              <a:rPr lang="en-US" dirty="0"/>
              <a:t> </a:t>
            </a:r>
          </a:p>
          <a:p>
            <a:r>
              <a:rPr lang="en-US" b="1" dirty="0"/>
              <a:t>Recommendation 20: Community- and home-based HIV testing coupled with follow-up by peer navigators should be considered. [B III]</a:t>
            </a:r>
            <a:endParaRPr lang="en-US" dirty="0"/>
          </a:p>
          <a:p>
            <a:r>
              <a:rPr lang="en-US" dirty="0"/>
              <a:t>Community-based HIV testing should be coupled with follow-up by an HIV-positive patient navigator. Such an intervention can significantly contribute to linking and retaining HIV-positive persons to care in a timely manner (152).</a:t>
            </a:r>
          </a:p>
        </p:txBody>
      </p:sp>
      <p:sp>
        <p:nvSpPr>
          <p:cNvPr id="4" name="Slide Number Placeholder 3"/>
          <p:cNvSpPr>
            <a:spLocks noGrp="1"/>
          </p:cNvSpPr>
          <p:nvPr>
            <p:ph type="sldNum" sz="quarter" idx="10"/>
          </p:nvPr>
        </p:nvSpPr>
        <p:spPr/>
        <p:txBody>
          <a:bodyPr/>
          <a:lstStyle/>
          <a:p>
            <a:fld id="{01F2A70B-78F2-4DCF-B53B-C990D2FAFB8A}" type="slidenum">
              <a:rPr lang="en-US" smtClean="0"/>
              <a:t>34</a:t>
            </a:fld>
            <a:endParaRPr lang="en-US"/>
          </a:p>
        </p:txBody>
      </p:sp>
    </p:spTree>
    <p:extLst>
      <p:ext uri="{BB962C8B-B14F-4D97-AF65-F5344CB8AC3E}">
        <p14:creationId xmlns:p14="http://schemas.microsoft.com/office/powerpoint/2010/main" val="2156072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36</a:t>
            </a:fld>
            <a:endParaRPr lang="en-US"/>
          </a:p>
        </p:txBody>
      </p:sp>
    </p:spTree>
    <p:extLst>
      <p:ext uri="{BB962C8B-B14F-4D97-AF65-F5344CB8AC3E}">
        <p14:creationId xmlns:p14="http://schemas.microsoft.com/office/powerpoint/2010/main" val="206384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38</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early access to ART is associated with decreased AIDS-related morbidity and mortality, as well as reduced risk of HIV transmission (153). Preliminary results from the PARTNERS study of 1,100 </a:t>
            </a:r>
            <a:r>
              <a:rPr lang="en-US" dirty="0" err="1"/>
              <a:t>serodiscordant</a:t>
            </a:r>
            <a:r>
              <a:rPr lang="en-US" dirty="0"/>
              <a:t> couples, 40% of them MSM, found that there had been no HIV transmission within couples who were not using condoms from a partner with an undetectable viral load (154). </a:t>
            </a:r>
          </a:p>
          <a:p>
            <a:r>
              <a:rPr lang="en-US" dirty="0"/>
              <a:t> </a:t>
            </a:r>
          </a:p>
          <a:p>
            <a:r>
              <a:rPr lang="en-US" dirty="0"/>
              <a:t>Recently, the TEMPRANO study showed that initiating ART at the 500 cells/mm</a:t>
            </a:r>
            <a:r>
              <a:rPr lang="en-US" baseline="30000" dirty="0"/>
              <a:t>3</a:t>
            </a:r>
            <a:r>
              <a:rPr lang="en-US" dirty="0"/>
              <a:t> threshold in lower-income settings with a high prevalence of TB and bacterial infections reduced the risk of serious illness, including TB and death, by 44% when compared to starting ART according to 2013 WHO guidance (94). Similarly, the START study showed that the risk of progression to AIDS, other serious illnesses or death was reduced by 53% among people who initiated treatment immediately, with CD4 levels above 500 cells/mm</a:t>
            </a:r>
            <a:r>
              <a:rPr lang="en-US" baseline="30000" dirty="0"/>
              <a:t>3</a:t>
            </a:r>
            <a:r>
              <a:rPr lang="en-US" dirty="0"/>
              <a:t>, compared to deferred initiation of treatment, until after the CD4 levels were below 350 cells/mm</a:t>
            </a:r>
            <a:r>
              <a:rPr lang="en-US" baseline="30000" dirty="0"/>
              <a:t>3</a:t>
            </a:r>
            <a:r>
              <a:rPr lang="en-US" dirty="0"/>
              <a:t> (155).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39</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landmark START clinical trial, deferral of ART initiation was associated with increased number of primary endpoints (Serious AIDS, serious non-AIDS and death), and in the majority of patients, occurred with CD4 counts above 500.</a:t>
            </a:r>
          </a:p>
        </p:txBody>
      </p:sp>
      <p:sp>
        <p:nvSpPr>
          <p:cNvPr id="4" name="Slide Number Placeholder 3"/>
          <p:cNvSpPr>
            <a:spLocks noGrp="1"/>
          </p:cNvSpPr>
          <p:nvPr>
            <p:ph type="sldNum" sz="quarter" idx="10"/>
          </p:nvPr>
        </p:nvSpPr>
        <p:spPr/>
        <p:txBody>
          <a:bodyPr/>
          <a:lstStyle/>
          <a:p>
            <a:fld id="{01F2A70B-78F2-4DCF-B53B-C990D2FAFB8A}" type="slidenum">
              <a:rPr lang="en-US" smtClean="0"/>
              <a:t>40</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BACKGROUND In sub-Saharan Africa, the burden of human immunodeficiency virus (HIV)–associated tuberculosis is high. We conducted a trial with a 2-by-2 factorial design to assess the benefits of early antiretroviral therapy (ART), 6-month isoniazid preventive therapy (IPT), or both among HIV-infected adults with high CD4+ cell counts in Ivory Coast.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METHODS We included participants who had HIV type 1 infection and a CD4+ count of less than 800 cells per cubic millimeter and who met no criteria for starting ART according to World Health Organization (WHO) guidelines. Participants were randomly assigned to one of four treatment groups: deferred ART (ART initiation according to WHO criteria), deferred ART plus IPT, early ART (immediate ART initiation), or early ART plus IPT. The primary end point was a composite of diseases included in the case definition of the acquired immunodeficiency syndrome (AIDS), non–AIDS-defining cancer, non–AIDS-defining invasive bacterial disease, or death from any cause at 30 months. We used Cox proportional models to compare outcomes between the deferred-ART and early-ART strategies and between the IPT and no-IPT strategies.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RESULTS A total of 2056 patients (41% with a baseline CD4+ count of ≥500 cells per cubic millimeter) were followed for 4757 patient-years. A total of 204 primary end-point events were observed (3.8 events per 100 person-years; 95% confidence interval [CI], 3.3 to 4.4), including 68 in patients with a baseline CD4+ count of at least 500 cells per cubic millimeter (3.2 events per 100 person-years; 95% CI, 2.4 to 4.0). Tuberculosis and invasive bacterial diseases accounted for 42% and 27% of primary end-point events, respectively. The risk of death or severe HIV-related illness was lower with early ART than with deferred ART (adjusted hazard ratio, 0.56; 95% CI, 0.41 to 0.76; adjusted hazard ratio among patients with a baseline CD4+ count of ≥500 cells per cubic millimeter, 0.56; 95% CI, 0.33 to 0.94) and lower with IPT than with no IPT (adjusted hazard ratio, 0.65; 95% CI, 0.48 to 0.88; adjusted hazard ratio among patients with a baseline CD4+ count of ≥500 cells per cubic millimeter, 0.61; 95% CI, 0.36 to 1.01). The 30-month probability of grade 3 or 4 adverse events did not differ significantly among the strategies.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CONCLUSIONS In this African country, immediate ART and 6 months of IPT independently led to lower rates of severe illness than did deferred ART and no IPT, both overall and among patients with CD4+ counts of at least 500 cells per cubic millimeter. (Funded by the French National Agency for Research on AIDS and Viral Hepatitis; TEMPRANO ANRS 12136 </a:t>
            </a:r>
            <a:r>
              <a:rPr lang="en-US" sz="1200" kern="1200" dirty="0" err="1" smtClean="0">
                <a:solidFill>
                  <a:schemeClr val="tx1"/>
                </a:solidFill>
                <a:effectLst/>
                <a:latin typeface="+mn-lt"/>
                <a:ea typeface="+mn-ea"/>
                <a:cs typeface="+mn-cs"/>
              </a:rPr>
              <a:t>ClinicalTrials.gov</a:t>
            </a:r>
            <a:r>
              <a:rPr lang="en-US" sz="1200" kern="1200" dirty="0" smtClean="0">
                <a:solidFill>
                  <a:schemeClr val="tx1"/>
                </a:solidFill>
                <a:effectLst/>
                <a:latin typeface="+mn-lt"/>
                <a:ea typeface="+mn-ea"/>
                <a:cs typeface="+mn-cs"/>
              </a:rPr>
              <a:t> number, NCT00495651.)</a:t>
            </a:r>
          </a:p>
        </p:txBody>
      </p:sp>
      <p:sp>
        <p:nvSpPr>
          <p:cNvPr id="4" name="Slide Number Placeholder 3"/>
          <p:cNvSpPr>
            <a:spLocks noGrp="1"/>
          </p:cNvSpPr>
          <p:nvPr>
            <p:ph type="sldNum" sz="quarter" idx="10"/>
          </p:nvPr>
        </p:nvSpPr>
        <p:spPr/>
        <p:txBody>
          <a:bodyPr/>
          <a:lstStyle/>
          <a:p>
            <a:fld id="{01F2A70B-78F2-4DCF-B53B-C990D2FAFB8A}" type="slidenum">
              <a:rPr lang="en-US" smtClean="0"/>
              <a:t>41</a:t>
            </a:fld>
            <a:endParaRPr lang="en-US"/>
          </a:p>
        </p:txBody>
      </p:sp>
    </p:spTree>
    <p:extLst>
      <p:ext uri="{BB962C8B-B14F-4D97-AF65-F5344CB8AC3E}">
        <p14:creationId xmlns:p14="http://schemas.microsoft.com/office/powerpoint/2010/main" val="413341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BACKGROUND In sub-Saharan Africa, the burden of human immunodeficiency virus (HIV)–associated tuberculosis is high. We conducted a trial with a 2-by-2 factorial design to assess the benefits of early antiretroviral therapy (ART), 6-month isoniazid preventive therapy (IPT), or both among HIV-infected adults with high CD4+ cell counts in Ivory Coast.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METHODS We included participants who had HIV type 1 infection and a CD4+ count of less than 800 cells per cubic millimeter and who met no criteria for starting ART according to World Health Organization (WHO) guidelines. Participants were randomly assigned to one of four treatment groups: deferred ART (ART initiation according to WHO criteria), deferred ART plus IPT, early ART (immediate ART initiation), or early ART plus IPT. The primary end point was a composite of diseases included in the case definition of the acquired immunodeficiency syndrome (AIDS), non–AIDS-defining cancer, non–AIDS-defining invasive bacterial disease, or death from any cause at 30 months. We used Cox proportional models to compare outcomes between the deferred-ART and early-ART strategies and between the IPT and no-IPT strategies.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RESULTS A total of 2056 patients (41% with a baseline CD4+ count of ≥500 cells per cubic millimeter) were followed for 4757 patient-years. A total of 204 primary end-point events were observed (3.8 events per 100 person-years; 95% confidence interval [CI], 3.3 to 4.4), including 68 in patients with a baseline CD4+ count of at least 500 cells per cubic millimeter (3.2 events per 100 person-years; 95% CI, 2.4 to 4.0). Tuberculosis and invasive bacterial diseases accounted for 42% and 27% of primary end-point events, respectively. The risk of death or severe HIV-related illness was lower with early ART than with deferred ART (adjusted hazard ratio, 0.56; 95% CI, 0.41 to 0.76; adjusted hazard ratio among patients with a baseline CD4+ count of ≥500 cells per cubic millimeter, 0.56; 95% CI, 0.33 to 0.94) and lower with IPT than with no IPT (adjusted hazard ratio, 0.65; 95% CI, 0.48 to 0.88; adjusted hazard ratio among patients with a baseline CD4+ count of ≥500 cells per cubic millimeter, 0.61; 95% CI, 0.36 to 1.01). The 30-month probability of grade 3 or 4 adverse events did not differ significantly among the strategies.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CONCLUSIONS </a:t>
            </a:r>
            <a:r>
              <a:rPr lang="en-US" sz="1200" kern="1200" dirty="0" smtClean="0">
                <a:solidFill>
                  <a:schemeClr val="tx1"/>
                </a:solidFill>
                <a:effectLst/>
                <a:latin typeface="+mn-lt"/>
                <a:ea typeface="+mn-ea"/>
                <a:cs typeface="+mn-cs"/>
              </a:rPr>
              <a:t>In this African country, immediate ART and 6 months of IPT independently led to lower rates of severe illness than did deferred ART and no IPT, both overall and among patients with CD4+ counts of at least 500 cells per cubic millimeter. (Funded by the French National Agency for Research on AIDS and Viral Hepatitis; TEMPRANO ANRS 12136 </a:t>
            </a:r>
            <a:r>
              <a:rPr lang="en-US" sz="1200" kern="1200" dirty="0" err="1" smtClean="0">
                <a:solidFill>
                  <a:schemeClr val="tx1"/>
                </a:solidFill>
                <a:effectLst/>
                <a:latin typeface="+mn-lt"/>
                <a:ea typeface="+mn-ea"/>
                <a:cs typeface="+mn-cs"/>
              </a:rPr>
              <a:t>ClinicalTrials.gov</a:t>
            </a:r>
            <a:r>
              <a:rPr lang="en-US" sz="1200" kern="1200" dirty="0" smtClean="0">
                <a:solidFill>
                  <a:schemeClr val="tx1"/>
                </a:solidFill>
                <a:effectLst/>
                <a:latin typeface="+mn-lt"/>
                <a:ea typeface="+mn-ea"/>
                <a:cs typeface="+mn-cs"/>
              </a:rPr>
              <a:t> number, NCT00495651.)</a:t>
            </a:r>
          </a:p>
        </p:txBody>
      </p:sp>
      <p:sp>
        <p:nvSpPr>
          <p:cNvPr id="4" name="Slide Number Placeholder 3"/>
          <p:cNvSpPr>
            <a:spLocks noGrp="1"/>
          </p:cNvSpPr>
          <p:nvPr>
            <p:ph type="sldNum" sz="quarter" idx="10"/>
          </p:nvPr>
        </p:nvSpPr>
        <p:spPr/>
        <p:txBody>
          <a:bodyPr/>
          <a:lstStyle/>
          <a:p>
            <a:fld id="{01F2A70B-78F2-4DCF-B53B-C990D2FAFB8A}" type="slidenum">
              <a:rPr lang="en-US" smtClean="0"/>
              <a:t>42</a:t>
            </a:fld>
            <a:endParaRPr lang="en-US"/>
          </a:p>
        </p:txBody>
      </p:sp>
    </p:spTree>
    <p:extLst>
      <p:ext uri="{BB962C8B-B14F-4D97-AF65-F5344CB8AC3E}">
        <p14:creationId xmlns:p14="http://schemas.microsoft.com/office/powerpoint/2010/main" val="4133417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early access to ART is associated with decreased AIDS-related morbidity and mortality, as well as reduced risk of HIV transmission (153). Preliminary results from the PARTNERS study of 1,100 </a:t>
            </a:r>
            <a:r>
              <a:rPr lang="en-US" dirty="0" err="1"/>
              <a:t>serodiscordant</a:t>
            </a:r>
            <a:r>
              <a:rPr lang="en-US" dirty="0"/>
              <a:t> couples, 40% of them MSM, found that there had been no HIV transmission within couples who were not using condoms from a partner with an undetectable viral load (154). </a:t>
            </a:r>
          </a:p>
          <a:p>
            <a:r>
              <a:rPr lang="en-US" dirty="0"/>
              <a:t> </a:t>
            </a:r>
          </a:p>
          <a:p>
            <a:r>
              <a:rPr lang="en-US" dirty="0"/>
              <a:t>Recently, the TEMPRANO study showed that initiating ART at the 500 cells/mm</a:t>
            </a:r>
            <a:r>
              <a:rPr lang="en-US" baseline="30000" dirty="0"/>
              <a:t>3</a:t>
            </a:r>
            <a:r>
              <a:rPr lang="en-US" dirty="0"/>
              <a:t> threshold in lower-income settings with a high prevalence of TB and bacterial infections reduced the risk of serious illness, including TB and death, by 44% when compared to starting ART according to 2013 WHO guidance (94). Similarly, the START study showed that the risk of progression to AIDS, other serious illnesses or death was reduced by 53% among people who initiated treatment immediately, with CD4 levels above 500 cells/mm</a:t>
            </a:r>
            <a:r>
              <a:rPr lang="en-US" baseline="30000" dirty="0"/>
              <a:t>3</a:t>
            </a:r>
            <a:r>
              <a:rPr lang="en-US" dirty="0"/>
              <a:t>, compared to deferred initiation of treatment, until after the CD4 levels were below 350 cells/mm</a:t>
            </a:r>
            <a:r>
              <a:rPr lang="en-US" baseline="30000" dirty="0"/>
              <a:t>3</a:t>
            </a:r>
            <a:r>
              <a:rPr lang="en-US" dirty="0"/>
              <a:t> (155).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43</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506119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HIV Care Continuum Guidelines, 2015</a:t>
            </a:r>
          </a:p>
          <a:p>
            <a:endParaRPr lang="en-US" b="1" dirty="0"/>
          </a:p>
          <a:p>
            <a:r>
              <a:rPr lang="en-US" b="1" dirty="0"/>
              <a:t>Recommendation 21: The immediate offer of ART after HIV diagnosis, irrespective of CD4 count, is recommended. [A II] </a:t>
            </a:r>
            <a:endParaRPr lang="en-US" dirty="0"/>
          </a:p>
          <a:p>
            <a:r>
              <a:rPr lang="en-US" dirty="0"/>
              <a:t>The benefits of ART, such as prevention of illness, death and transmission, extend to persons irrespective of CD4 count, including those with recent or long-standing HIV infection and/or those with normal to severely depleted CD4 counts (94, 100). ART initiation should not be delayed in individuals with acute opportunistic infections, including TB or </a:t>
            </a:r>
            <a:r>
              <a:rPr lang="en-US" i="1" dirty="0"/>
              <a:t>Pneumocystis</a:t>
            </a:r>
            <a:r>
              <a:rPr lang="en-US" dirty="0"/>
              <a:t> pneumonia, with the possible exception of </a:t>
            </a:r>
            <a:r>
              <a:rPr lang="en-US" dirty="0" err="1"/>
              <a:t>cryptococcal</a:t>
            </a:r>
            <a:r>
              <a:rPr lang="en-US" dirty="0"/>
              <a:t> meningitis and other opportunistic infections associated with increased intracranial pressure (156). HIV is the strongest known risk factor for developing TB, and ART is the strongest TB prevention intervention for PLHIV (100). ART should be provided as soon as possible after a diagnosis of HIV infection and no later than 8 weeks after initiating TB treatment. For those individuals with severe immunosuppression and TB, ART should be offered within 2 weeks of initiating TB treatment. ART for prevention of transmission to sexual partners and from mother to child should be strongly considered as an added incentive for starting immediate life-long treatment.  In resource-limited settings, programmatic priority should be given to individuals with advanced immunosuppression or symptomatic disease. Prioritizing vulnerable groups should be considered to ensure that they get access to treatment.</a:t>
            </a:r>
          </a:p>
          <a:p>
            <a:r>
              <a:rPr lang="en-US" dirty="0"/>
              <a:t> </a:t>
            </a:r>
          </a:p>
          <a:p>
            <a:r>
              <a:rPr lang="en-US" b="1" dirty="0"/>
              <a:t>Recommendation 22: Among ARV regimens of similar efficacy, those with the lowest adverse event profile are recommended, preferably in fixed-dose, once-daily combinations. [B II] </a:t>
            </a:r>
            <a:endParaRPr lang="en-US" dirty="0"/>
          </a:p>
          <a:p>
            <a:r>
              <a:rPr lang="en-US" dirty="0"/>
              <a:t>A number of highly effective and well tolerated once daily first line therapy options are available including non-nucleoside reverse transcriptase, ritonavir boosted proteinase inhibitor and integrase inhibitor-based regimens. Recent RCTs using integrase inhibitor-based regimens in first-line ART have demonstrated statistical superiority or comparability to other regimens (157-160). Many clinical settings have a limited drug formulary. Therefore, whenever possible, switching of regimens following evidence-based strategies to address adverse effects, toxicity or advances in medications should be considered (161, 162). While fixed-dose combinations are preferred to aid in adherence and decrease risks during medication stock-outs, low pill burden or twice-daily regimens have shown a high level of effectiveness and may be considered acceptable options (163). Care should nevertheless be taken to individualize treatments based on co-morbid illness and/or lifestyle considerations.</a:t>
            </a:r>
          </a:p>
          <a:p>
            <a:endParaRPr lang="en-US" dirty="0"/>
          </a:p>
          <a:p>
            <a:r>
              <a:rPr lang="en-US" b="1" dirty="0"/>
              <a:t>Recommendation 23: In some instances, due to cost, adverse drug reactions, toxicity considerations or management of drug–drug interactions, use of ARV regimens of similar efficacy but with more than one pill or with twice-daily dosing is recommended. [B II]</a:t>
            </a:r>
            <a:endParaRPr lang="en-US" dirty="0"/>
          </a:p>
          <a:p>
            <a:r>
              <a:rPr lang="en-US" dirty="0"/>
              <a:t> </a:t>
            </a:r>
          </a:p>
          <a:p>
            <a:r>
              <a:rPr lang="en-US" dirty="0"/>
              <a:t>Patients taking once-daily dosed regimens have higher rates of adherence than those taking twice-daily dosed regimens (163). However, there is no evidence of the superiority of once- versus twice-daily ART dosing on </a:t>
            </a:r>
            <a:r>
              <a:rPr lang="en-US" dirty="0" err="1"/>
              <a:t>virological</a:t>
            </a:r>
            <a:r>
              <a:rPr lang="en-US" dirty="0"/>
              <a:t> outcomes. In addition, there are limited data to support or refute the benefit on adherence and/or </a:t>
            </a:r>
            <a:r>
              <a:rPr lang="en-US" dirty="0" err="1"/>
              <a:t>virological</a:t>
            </a:r>
            <a:r>
              <a:rPr lang="en-US" dirty="0"/>
              <a:t> outcomes of fixed-dose combination products of 1 pill versus 3 pills (of individual drug products), and once- or twice-daily dosed regimens, as might be required for the use of selected generic-based ART regimens (163). </a:t>
            </a:r>
          </a:p>
          <a:p>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44</a:t>
            </a:fld>
            <a:endParaRPr lang="en-US"/>
          </a:p>
        </p:txBody>
      </p:sp>
    </p:spTree>
    <p:extLst>
      <p:ext uri="{BB962C8B-B14F-4D97-AF65-F5344CB8AC3E}">
        <p14:creationId xmlns:p14="http://schemas.microsoft.com/office/powerpoint/2010/main" val="3755708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prstClr val="white"/>
                </a:solidFill>
              </a:rPr>
              <a:t>Guidelines for Optimizing the HIV Care Continuum for Adults and Adolescents</a:t>
            </a:r>
            <a:r>
              <a:rPr lang="en-US" b="1" dirty="0" smtClean="0"/>
              <a:t>, </a:t>
            </a:r>
            <a:r>
              <a:rPr lang="en-US" b="1" dirty="0"/>
              <a:t>2015</a:t>
            </a:r>
          </a:p>
          <a:p>
            <a:endParaRPr lang="en-US" b="1" dirty="0"/>
          </a:p>
          <a:p>
            <a:r>
              <a:rPr lang="en-US" b="1" dirty="0"/>
              <a:t>Recommendation 24:</a:t>
            </a:r>
            <a:r>
              <a:rPr lang="en-US" dirty="0"/>
              <a:t> </a:t>
            </a:r>
            <a:r>
              <a:rPr lang="en-US" b="1" dirty="0"/>
              <a:t>Viral load testing every six months is recommended as the preferred tool for monitoring ART response. [B II]</a:t>
            </a:r>
            <a:endParaRPr lang="en-US" dirty="0"/>
          </a:p>
          <a:p>
            <a:r>
              <a:rPr lang="en-US" dirty="0"/>
              <a:t>Suppression of viral replication is the key therapeutic goal as it is the driver of individual and public health outcomes.  Plasma HIV-1-RNA level is the preferred monitoring laboratory tool and should be used after ART initiation as a means to monitor the response to treatment (164). However, lack of availability of viral load testing should not delay the initiation of ART. HIV-1-RNA level should reach below the limit of quantitation by 6 months of ART initiation. Among individuals who are on stable ART with a CD4 count &gt;350 cells/mm</a:t>
            </a:r>
            <a:r>
              <a:rPr lang="en-US" baseline="30000" dirty="0"/>
              <a:t>3</a:t>
            </a:r>
            <a:r>
              <a:rPr lang="en-US" dirty="0"/>
              <a:t> and who have been virologically suppressed for 2 years, viral load monitoring can be performed every 6–12 months (164, 165).</a:t>
            </a:r>
          </a:p>
          <a:p>
            <a:r>
              <a:rPr lang="en-US" dirty="0"/>
              <a:t> </a:t>
            </a:r>
          </a:p>
          <a:p>
            <a:r>
              <a:rPr lang="en-US" b="1" dirty="0"/>
              <a:t>Recommendation 25:</a:t>
            </a:r>
            <a:r>
              <a:rPr lang="en-US" dirty="0"/>
              <a:t> </a:t>
            </a:r>
            <a:r>
              <a:rPr lang="en-US" b="1" dirty="0"/>
              <a:t>CD4 count level is not recommended as a criterion for ART initiation. [A I] </a:t>
            </a:r>
            <a:endParaRPr lang="en-US" dirty="0"/>
          </a:p>
          <a:p>
            <a:r>
              <a:rPr lang="en-US" dirty="0"/>
              <a:t>CD4 count monitoring is optional for individuals who are on stable ART and who have been virologically suppressed for more than 2 years (166, 167). If available, assessment of CD4 count is recommended to direct prevention of opportunistic infections. However, the initiation of ART for prophylaxis against opportunistic infections should not be denied or deferred if CD4 count testing is not available.</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45</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These regimens are listed in the 2013 WHO Consolidated Treatment Guidelines.  Updated guidelines are anticipated in late 2015 or early 2016.</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46</a:t>
            </a:fld>
            <a:endParaRPr lang="en-US"/>
          </a:p>
        </p:txBody>
      </p:sp>
    </p:spTree>
    <p:extLst>
      <p:ext uri="{BB962C8B-B14F-4D97-AF65-F5344CB8AC3E}">
        <p14:creationId xmlns:p14="http://schemas.microsoft.com/office/powerpoint/2010/main" val="3751328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These regimens are listed in the 2013 WHO Consolidated Treatment Guidelines.  Updated guidelines are anticipated in late 2015 or early 2016.</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47</a:t>
            </a:fld>
            <a:endParaRPr lang="en-US"/>
          </a:p>
        </p:txBody>
      </p:sp>
    </p:spTree>
    <p:extLst>
      <p:ext uri="{BB962C8B-B14F-4D97-AF65-F5344CB8AC3E}">
        <p14:creationId xmlns:p14="http://schemas.microsoft.com/office/powerpoint/2010/main" val="4246930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These regimens are listed in the 2013 WHO Consolidated Treatment Guidelines.  Updated guidelines are anticipated in late 2015 or early 2016.</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48</a:t>
            </a:fld>
            <a:endParaRPr lang="en-US"/>
          </a:p>
        </p:txBody>
      </p:sp>
    </p:spTree>
    <p:extLst>
      <p:ext uri="{BB962C8B-B14F-4D97-AF65-F5344CB8AC3E}">
        <p14:creationId xmlns:p14="http://schemas.microsoft.com/office/powerpoint/2010/main" val="3751328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Important clinical trial providing support for use of low-dose </a:t>
            </a:r>
            <a:r>
              <a:rPr lang="en-US" baseline="0" dirty="0" err="1" smtClean="0"/>
              <a:t>efavirenz</a:t>
            </a:r>
            <a:r>
              <a:rPr lang="en-US" baseline="0" dirty="0" smtClean="0"/>
              <a:t>.  </a:t>
            </a:r>
          </a:p>
          <a:p>
            <a:pPr defTabSz="931774">
              <a:defRPr/>
            </a:pPr>
            <a:endParaRPr lang="en-US" baseline="0" dirty="0" smtClean="0"/>
          </a:p>
          <a:p>
            <a:r>
              <a:rPr lang="en-US" dirty="0"/>
              <a:t>Efficacy of 400 mg </a:t>
            </a:r>
            <a:r>
              <a:rPr lang="en-US" dirty="0" err="1"/>
              <a:t>efavirenz</a:t>
            </a:r>
            <a:r>
              <a:rPr lang="en-US" dirty="0"/>
              <a:t> versus standard 600 mg dose in HIV-infected, antiretroviral-naive adults (ENCORE1): a </a:t>
            </a:r>
            <a:r>
              <a:rPr lang="en-US" dirty="0" err="1"/>
              <a:t>randomised</a:t>
            </a:r>
            <a:r>
              <a:rPr lang="en-US" dirty="0"/>
              <a:t>, double-blind, placebo-controlled, non-inferiority trial</a:t>
            </a:r>
          </a:p>
          <a:p>
            <a:endParaRPr lang="en-US" dirty="0"/>
          </a:p>
          <a:p>
            <a:r>
              <a:rPr lang="en-US" dirty="0"/>
              <a:t>Background</a:t>
            </a:r>
          </a:p>
          <a:p>
            <a:r>
              <a:rPr lang="en-US" dirty="0"/>
              <a:t>The optimum dose of key antiretroviral drugs is often overlooked during product development. The ENCORE1 study compared the efficacy and safety of reduced dose </a:t>
            </a:r>
            <a:r>
              <a:rPr lang="en-US" dirty="0" err="1"/>
              <a:t>efavirenz</a:t>
            </a:r>
            <a:r>
              <a:rPr lang="en-US" dirty="0"/>
              <a:t> with standard dose </a:t>
            </a:r>
            <a:r>
              <a:rPr lang="en-US" dirty="0" err="1"/>
              <a:t>efavirenz</a:t>
            </a:r>
            <a:r>
              <a:rPr lang="en-US" dirty="0"/>
              <a:t> in combination with </a:t>
            </a:r>
            <a:r>
              <a:rPr lang="en-US" dirty="0" err="1"/>
              <a:t>tenofovir</a:t>
            </a:r>
            <a:r>
              <a:rPr lang="en-US" dirty="0"/>
              <a:t> and </a:t>
            </a:r>
            <a:r>
              <a:rPr lang="en-US" dirty="0" err="1"/>
              <a:t>emtricitabine</a:t>
            </a:r>
            <a:r>
              <a:rPr lang="en-US" dirty="0"/>
              <a:t> as first-line treatment for HIV infection. An effective and safe reduced dose could yield meaningful cost savings.</a:t>
            </a:r>
          </a:p>
          <a:p>
            <a:r>
              <a:rPr lang="en-US" dirty="0"/>
              <a:t>Methods</a:t>
            </a:r>
          </a:p>
          <a:p>
            <a:r>
              <a:rPr lang="en-US" dirty="0"/>
              <a:t>ENCORE1 is a continuing non-inferiority trial in HIV-1-infected antiretroviral-naive adults in 38 clinical sites in 13 countries. Participants (plasma HIV-RNA &gt;1000 log10 copies per mL, CD4 T-cell count 50–500 cells per </a:t>
            </a:r>
            <a:r>
              <a:rPr lang="en-US" dirty="0" err="1"/>
              <a:t>μL</a:t>
            </a:r>
            <a:r>
              <a:rPr lang="en-US" dirty="0"/>
              <a:t>) were randomly assigned by a computer-generated sequence with a blocking factor of four (stratified by clinical site and by screening viral load) to receive </a:t>
            </a:r>
            <a:r>
              <a:rPr lang="en-US" dirty="0" err="1"/>
              <a:t>tenofovir</a:t>
            </a:r>
            <a:r>
              <a:rPr lang="en-US" dirty="0"/>
              <a:t> plus </a:t>
            </a:r>
            <a:r>
              <a:rPr lang="en-US" dirty="0" err="1"/>
              <a:t>emtricitabine</a:t>
            </a:r>
            <a:r>
              <a:rPr lang="en-US" dirty="0"/>
              <a:t> with either a reduced daily dose (400 mg) or a standard dose (600 mg) of </a:t>
            </a:r>
            <a:r>
              <a:rPr lang="en-US" dirty="0" err="1"/>
              <a:t>efavirenz</a:t>
            </a:r>
            <a:r>
              <a:rPr lang="en-US" dirty="0"/>
              <a:t>. Participants, physicians, and all other trial staff were masked to treatment group. The primary endpoint was the difference in proportions of participants with plasma HIV-RNA of less than 200 copies per mL at 48 weeks. Treatment groups were regarded as non-inferior if the lower limit of the 95% CI for the difference in viral load was less than −10% by modified intention-to-treat analysis. Adverse events were </a:t>
            </a:r>
            <a:r>
              <a:rPr lang="en-US" dirty="0" err="1"/>
              <a:t>summarised</a:t>
            </a:r>
            <a:r>
              <a:rPr lang="en-US" dirty="0"/>
              <a:t> by treatment. This trial is registered with </a:t>
            </a:r>
            <a:r>
              <a:rPr lang="en-US" dirty="0">
                <a:hlinkClick r:id="rId3"/>
              </a:rPr>
              <a:t>ClinicalTrials.gov, number </a:t>
            </a:r>
            <a:r>
              <a:rPr lang="en-US" dirty="0">
                <a:hlinkClick r:id="rId4"/>
              </a:rPr>
              <a:t>NCT01011413.</a:t>
            </a:r>
          </a:p>
          <a:p>
            <a:r>
              <a:rPr lang="en-US" dirty="0"/>
              <a:t>Findings</a:t>
            </a:r>
          </a:p>
          <a:p>
            <a:r>
              <a:rPr lang="en-US" dirty="0"/>
              <a:t>The modified intention-to-treat analysis consisted of 630 patients (</a:t>
            </a:r>
            <a:r>
              <a:rPr lang="en-US" dirty="0" err="1"/>
              <a:t>efavirenz</a:t>
            </a:r>
            <a:r>
              <a:rPr lang="en-US" dirty="0"/>
              <a:t> 400=321; </a:t>
            </a:r>
            <a:r>
              <a:rPr lang="en-US" dirty="0" err="1"/>
              <a:t>efavirenz</a:t>
            </a:r>
            <a:r>
              <a:rPr lang="en-US" dirty="0"/>
              <a:t> 600=309). 32% were women; 37% were African, 33% were Asian, and 30% were white. The mean baseline CD4 cell count was 273 cells per </a:t>
            </a:r>
            <a:r>
              <a:rPr lang="en-US" dirty="0" err="1"/>
              <a:t>μL</a:t>
            </a:r>
            <a:r>
              <a:rPr lang="en-US" dirty="0"/>
              <a:t> (SD 99) and median plasma HIV-RNA was 4·75 log10 copies per mL (IQR 0·88). The proportion of participants with a viral load below 200 copies per mL at week 48 was 94·1% for </a:t>
            </a:r>
            <a:r>
              <a:rPr lang="en-US" dirty="0" err="1"/>
              <a:t>efavirenz</a:t>
            </a:r>
            <a:r>
              <a:rPr lang="en-US" dirty="0"/>
              <a:t> 400 mg and 92·2% for 600 mg (difference 1·85%, 95% CI −2·1 to 5·79). CD4 T-cell counts at week 48 were significantly higher for the 400 mg group than for the 600 mg group (mean difference 25 cells per </a:t>
            </a:r>
            <a:r>
              <a:rPr lang="en-US" dirty="0" err="1"/>
              <a:t>μL</a:t>
            </a:r>
            <a:r>
              <a:rPr lang="en-US" dirty="0"/>
              <a:t>, 95% CI 6–44; p=0·01). We recorded no difference in grade or number of patients reporting adverse events (</a:t>
            </a:r>
            <a:r>
              <a:rPr lang="en-US" dirty="0" err="1"/>
              <a:t>efavirenz</a:t>
            </a:r>
            <a:r>
              <a:rPr lang="en-US" dirty="0"/>
              <a:t> 400=89·1%, </a:t>
            </a:r>
            <a:r>
              <a:rPr lang="en-US" dirty="0" err="1"/>
              <a:t>efavirenz</a:t>
            </a:r>
            <a:r>
              <a:rPr lang="en-US" dirty="0"/>
              <a:t> 600=88·4%; difference 0·75%, 95% CI −4·19 to 5·69; p=0·77). Study drug-related adverse events were significantly more frequent in the 600 mg group than in the 400 mg group (146% [47] </a:t>
            </a:r>
            <a:r>
              <a:rPr lang="en-US" i="1" dirty="0" err="1"/>
              <a:t>vs</a:t>
            </a:r>
            <a:r>
              <a:rPr lang="en-US" dirty="0"/>
              <a:t> 118 [37]), difference −10·5%, 95% CI −18·2 to −2·8; p=0·01) and significantly fewer patients with these events stopped treatment (400 mg=6 [2%], 600 mg=18 [6%], difference −3·96%, 95% CI −6·96 to −0·95; p=0·01).</a:t>
            </a:r>
          </a:p>
          <a:p>
            <a:r>
              <a:rPr lang="en-US" dirty="0"/>
              <a:t>Interpretation</a:t>
            </a:r>
          </a:p>
          <a:p>
            <a:r>
              <a:rPr lang="en-US" dirty="0"/>
              <a:t>Our findings suggest that a reduced dose of 400 mg </a:t>
            </a:r>
            <a:r>
              <a:rPr lang="en-US" dirty="0" err="1"/>
              <a:t>efavirenz</a:t>
            </a:r>
            <a:r>
              <a:rPr lang="en-US" dirty="0"/>
              <a:t> is non-inferior to the standard dose of 600 mg, when combined with </a:t>
            </a:r>
            <a:r>
              <a:rPr lang="en-US" dirty="0" err="1"/>
              <a:t>tenofovir</a:t>
            </a:r>
            <a:r>
              <a:rPr lang="en-US" dirty="0"/>
              <a:t> and </a:t>
            </a:r>
            <a:r>
              <a:rPr lang="en-US" dirty="0" err="1"/>
              <a:t>emtricitabine</a:t>
            </a:r>
            <a:r>
              <a:rPr lang="en-US" dirty="0"/>
              <a:t> during 48 weeks in ART-naive adults with HIV-1 infection. Adverse events related to the study drug were more frequent with 600 mg </a:t>
            </a:r>
            <a:r>
              <a:rPr lang="en-US" dirty="0" err="1"/>
              <a:t>efavirenz</a:t>
            </a:r>
            <a:r>
              <a:rPr lang="en-US" dirty="0"/>
              <a:t> than with 400 mg. Lower dose </a:t>
            </a:r>
            <a:r>
              <a:rPr lang="en-US" dirty="0" err="1"/>
              <a:t>efavirenz</a:t>
            </a:r>
            <a:r>
              <a:rPr lang="en-US" dirty="0"/>
              <a:t> should be recommended as part of routine care.</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49</a:t>
            </a:fld>
            <a:endParaRPr lang="en-US"/>
          </a:p>
        </p:txBody>
      </p:sp>
    </p:spTree>
    <p:extLst>
      <p:ext uri="{BB962C8B-B14F-4D97-AF65-F5344CB8AC3E}">
        <p14:creationId xmlns:p14="http://schemas.microsoft.com/office/powerpoint/2010/main" val="3751328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prstClr val="white"/>
                </a:solidFill>
              </a:rPr>
              <a:t>Guidelines for Optimizing the HIV Care Continuum for Adults and Adolescents</a:t>
            </a:r>
            <a:r>
              <a:rPr lang="en-US" b="1" dirty="0" smtClean="0"/>
              <a:t>, </a:t>
            </a:r>
            <a:r>
              <a:rPr lang="en-US" b="1" dirty="0"/>
              <a:t>2015</a:t>
            </a:r>
          </a:p>
          <a:p>
            <a:endParaRPr lang="en-US" b="1" dirty="0"/>
          </a:p>
          <a:p>
            <a:r>
              <a:rPr lang="en-US" b="1" dirty="0"/>
              <a:t>Recommendation 24:</a:t>
            </a:r>
            <a:r>
              <a:rPr lang="en-US" dirty="0"/>
              <a:t> </a:t>
            </a:r>
            <a:r>
              <a:rPr lang="en-US" b="1" dirty="0"/>
              <a:t>Viral load testing every six months is recommended as the preferred tool for monitoring ART response. [B II]</a:t>
            </a:r>
            <a:endParaRPr lang="en-US" dirty="0"/>
          </a:p>
          <a:p>
            <a:r>
              <a:rPr lang="en-US" dirty="0"/>
              <a:t>Suppression of viral replication is the key therapeutic goal as it is the driver of individual and public health outcomes.  Plasma HIV-1-RNA level is the preferred monitoring laboratory tool and should be used after ART initiation as a means to monitor the response to treatment (164). However, lack of availability of viral load testing should not delay the initiation of ART. HIV-1-RNA level should reach below the limit of quantitation by 6 months of ART initiation. Among individuals who are on stable ART with a CD4 count &gt;350 cells/mm</a:t>
            </a:r>
            <a:r>
              <a:rPr lang="en-US" baseline="30000" dirty="0"/>
              <a:t>3</a:t>
            </a:r>
            <a:r>
              <a:rPr lang="en-US" dirty="0"/>
              <a:t> and who have been virologically suppressed for 2 years, viral load monitoring can be performed every 6–12 months (164, 165).</a:t>
            </a:r>
          </a:p>
          <a:p>
            <a:r>
              <a:rPr lang="en-US" dirty="0"/>
              <a:t> </a:t>
            </a:r>
          </a:p>
          <a:p>
            <a:r>
              <a:rPr lang="en-US" b="1" dirty="0"/>
              <a:t>Recommendation 25:</a:t>
            </a:r>
            <a:r>
              <a:rPr lang="en-US" dirty="0"/>
              <a:t> </a:t>
            </a:r>
            <a:r>
              <a:rPr lang="en-US" b="1" dirty="0"/>
              <a:t>CD4 count level is not recommended as a criterion for ART initiation. [A I] </a:t>
            </a:r>
            <a:endParaRPr lang="en-US" dirty="0"/>
          </a:p>
          <a:p>
            <a:r>
              <a:rPr lang="en-US" dirty="0"/>
              <a:t>CD4 count monitoring is optional for individuals who are on stable ART and who have been virologically suppressed for more than 2 years (166, 167). If available, assessment of CD4 count is recommended to direct prevention of opportunistic infections. However, the initiation of ART for prophylaxis against opportunistic infections should not be denied or deferred if CD4 count testing is not available.</a:t>
            </a:r>
          </a:p>
          <a:p>
            <a:endParaRPr lang="en-US" dirty="0"/>
          </a:p>
          <a:p>
            <a:r>
              <a:rPr lang="en-US" b="1" dirty="0"/>
              <a:t>Recommendation 26: HIV drug resistance testing is recommended at entry into care or prior to ART initiation, and when virologic failure is confirmed. </a:t>
            </a:r>
            <a:endParaRPr lang="en-US" dirty="0"/>
          </a:p>
          <a:p>
            <a:pPr lvl="1"/>
            <a:r>
              <a:rPr lang="en-US" b="1" dirty="0"/>
              <a:t>Where routine access to HIV drug resistance testing is restricted, population-based surveillance is recommended. [BII]</a:t>
            </a:r>
            <a:endParaRPr lang="en-US" dirty="0"/>
          </a:p>
          <a:p>
            <a:r>
              <a:rPr lang="en-US" dirty="0"/>
              <a:t>	</a:t>
            </a:r>
          </a:p>
          <a:p>
            <a:r>
              <a:rPr lang="en-US" dirty="0"/>
              <a:t>Transmitted or treatment-emergent HIV drug resistance may limit the response to ART. Transmitted drug resistance is well documented in both resource-rich and resource-limited settings (155, 168). Treatment-emergent resistance is a major determinant of virologic failure (169, 170). The use of resistance testing in this setting has been shown to improve clinical response to subsequent lines of ART (171). Resistance testing for an individual is recommended in contexts where there is availability of second- and third-line medicines (172). In settings where most people do not have access to ART and/or there is limited access to viral load testing, it is advisable to expand access to these interventions while preparing for the medium- and long-term goal of improving access to resistance testing and alternative ART regimens for individual patients before and while they are on ART. In resource-limited settings where individual pre-ART resistance testing is not routinely available, regular population-based surveillance of transmitted resistance in the country is recommended in order to provide information for policy and programmatic considerations. Population-based resistance surveillance can provide important information for decision-making about the selection of initial and subsequent ART regimens, the population-level efficacy of ART regimens, as well as PrEP and PEP (173).</a:t>
            </a:r>
          </a:p>
          <a:p>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50</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51</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53</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54</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summarizes</a:t>
            </a:r>
            <a:r>
              <a:rPr lang="en-US" baseline="0" dirty="0" smtClean="0"/>
              <a:t> preferred second-line ART regimens in the 2013 WHO Consolidated Treatment Guidelines.  Updated guidelines are anticipated in late 2015 or early 2016.</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55</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57</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dirty="0"/>
          </a:p>
          <a:p>
            <a:r>
              <a:rPr lang="en-US" dirty="0"/>
              <a:t>Although challenges may vary across key affected populations, a number are common to many, including pervasive stigma and discrimination (1,2), violence (3,4), mistrust of medical providers or systems (5), unmet basic needs of daily living (e.g., food and shelter) (6, 7), lack of access to culturally appropriate services (5), under-addressed co-morbidities (8,9), and suboptimal access to evidence-based interventions due to these not being offered or brought to an appropriate level of scale (10, 11). Population-specific programs and policies that address these challenges are urgently needed. Further, although a growing body of evidence indicates that peer-delivered programs often help extend the reach, coverage, acceptability and effectiveness of a range of programs (12-14), these approaches remain underutilized. </a:t>
            </a:r>
          </a:p>
          <a:p>
            <a:endParaRPr lang="en-US" dirty="0" smtClean="0"/>
          </a:p>
          <a:p>
            <a:pPr marL="232943" indent="-232943">
              <a:buAutoNum type="arabicPeriod"/>
            </a:pPr>
            <a:r>
              <a:rPr lang="en-US" dirty="0"/>
              <a:t>Chan KY, </a:t>
            </a:r>
            <a:r>
              <a:rPr lang="en-US" dirty="0" err="1"/>
              <a:t>Stoove</a:t>
            </a:r>
            <a:r>
              <a:rPr lang="en-US" dirty="0"/>
              <a:t> MA, </a:t>
            </a:r>
            <a:r>
              <a:rPr lang="en-US" dirty="0" err="1"/>
              <a:t>Sringernyuang</a:t>
            </a:r>
            <a:r>
              <a:rPr lang="en-US" dirty="0"/>
              <a:t> L, </a:t>
            </a:r>
            <a:r>
              <a:rPr lang="en-US" dirty="0" err="1"/>
              <a:t>Reidpath</a:t>
            </a:r>
            <a:r>
              <a:rPr lang="en-US" dirty="0"/>
              <a:t> DD. Stigmatization of AIDS patients: disentangling Thai nursing students' attitudes towards HIV/AIDS, drug use, and commercial sex. AIDS </a:t>
            </a:r>
            <a:r>
              <a:rPr lang="en-US" dirty="0" err="1"/>
              <a:t>Behav</a:t>
            </a:r>
            <a:r>
              <a:rPr lang="en-US" dirty="0"/>
              <a:t>. 2008 Jan; 12(1):146-57</a:t>
            </a:r>
          </a:p>
          <a:p>
            <a:pPr marL="232943" indent="-232943">
              <a:buAutoNum type="arabicPeriod"/>
            </a:pPr>
            <a:r>
              <a:rPr lang="en-US" dirty="0" err="1"/>
              <a:t>Genberg</a:t>
            </a:r>
            <a:r>
              <a:rPr lang="en-US" dirty="0"/>
              <a:t> BL, </a:t>
            </a:r>
            <a:r>
              <a:rPr lang="en-US" dirty="0" err="1"/>
              <a:t>Hlavka</a:t>
            </a:r>
            <a:r>
              <a:rPr lang="en-US" dirty="0"/>
              <a:t> Z, </a:t>
            </a:r>
            <a:r>
              <a:rPr lang="en-US" dirty="0" err="1"/>
              <a:t>Konda</a:t>
            </a:r>
            <a:r>
              <a:rPr lang="en-US" dirty="0"/>
              <a:t> KA, </a:t>
            </a:r>
            <a:r>
              <a:rPr lang="en-US" dirty="0" err="1"/>
              <a:t>Maman</a:t>
            </a:r>
            <a:r>
              <a:rPr lang="en-US" dirty="0"/>
              <a:t> S, </a:t>
            </a:r>
            <a:r>
              <a:rPr lang="en-US" dirty="0" err="1"/>
              <a:t>Chariyalertsak</a:t>
            </a:r>
            <a:r>
              <a:rPr lang="en-US" dirty="0"/>
              <a:t> S, </a:t>
            </a:r>
            <a:r>
              <a:rPr lang="en-US" dirty="0" err="1"/>
              <a:t>Chingono</a:t>
            </a:r>
            <a:r>
              <a:rPr lang="en-US" dirty="0"/>
              <a:t> A, et al. A comparison of HIV/AIDS-related stigma in four countries: negative attitudes and perceived acts of discrimination towards people living with HIV/AIDS. </a:t>
            </a:r>
            <a:r>
              <a:rPr lang="en-US" dirty="0" err="1"/>
              <a:t>Soc</a:t>
            </a:r>
            <a:r>
              <a:rPr lang="en-US" dirty="0"/>
              <a:t> </a:t>
            </a:r>
            <a:r>
              <a:rPr lang="en-US" dirty="0" err="1"/>
              <a:t>Sci</a:t>
            </a:r>
            <a:r>
              <a:rPr lang="en-US" dirty="0"/>
              <a:t> Med. 2009 Jun; 68(12):2279-87</a:t>
            </a:r>
          </a:p>
          <a:p>
            <a:pPr marL="232943" indent="-232943">
              <a:buAutoNum type="arabicPeriod"/>
            </a:pPr>
            <a:r>
              <a:rPr lang="en-US" dirty="0"/>
              <a:t>Shannon K, </a:t>
            </a:r>
            <a:r>
              <a:rPr lang="en-US" dirty="0" err="1"/>
              <a:t>Csete</a:t>
            </a:r>
            <a:r>
              <a:rPr lang="en-US" dirty="0"/>
              <a:t> J. Violence, condom negotiation, and HIV/STI risk among sex workers. JAMA. 2010 Aug 4; 304(5):573-4.</a:t>
            </a:r>
          </a:p>
          <a:p>
            <a:pPr marL="232943" indent="-232943">
              <a:buAutoNum type="arabicPeriod"/>
            </a:pPr>
            <a:r>
              <a:rPr lang="en-US" dirty="0" err="1"/>
              <a:t>Kouyoumdjian</a:t>
            </a:r>
            <a:r>
              <a:rPr lang="en-US" dirty="0"/>
              <a:t> FG, Findlay N, </a:t>
            </a:r>
            <a:r>
              <a:rPr lang="en-US" dirty="0" err="1"/>
              <a:t>Schwandt</a:t>
            </a:r>
            <a:r>
              <a:rPr lang="en-US" dirty="0"/>
              <a:t> M, </a:t>
            </a:r>
            <a:r>
              <a:rPr lang="en-US" dirty="0" err="1"/>
              <a:t>Calzavara</a:t>
            </a:r>
            <a:r>
              <a:rPr lang="en-US" dirty="0"/>
              <a:t> LM. A Systematic Review of the Relationships between Intimate Partner Violence and HIV/AIDS. </a:t>
            </a:r>
            <a:r>
              <a:rPr lang="en-US" dirty="0" err="1"/>
              <a:t>PLoS</a:t>
            </a:r>
            <a:r>
              <a:rPr lang="en-US" dirty="0"/>
              <a:t> ONE. 2013. 8(11):e81044.</a:t>
            </a:r>
          </a:p>
          <a:p>
            <a:pPr marL="232943" indent="-232943" defTabSz="931774">
              <a:buFontTx/>
              <a:buAutoNum type="arabicPeriod"/>
              <a:defRPr/>
            </a:pPr>
            <a:r>
              <a:rPr lang="en-US" dirty="0"/>
              <a:t>Eaton LA, </a:t>
            </a:r>
            <a:r>
              <a:rPr lang="en-US" dirty="0" err="1"/>
              <a:t>Driffin</a:t>
            </a:r>
            <a:r>
              <a:rPr lang="en-US" dirty="0"/>
              <a:t> DD, </a:t>
            </a:r>
            <a:r>
              <a:rPr lang="en-US" dirty="0" err="1"/>
              <a:t>Kegler</a:t>
            </a:r>
            <a:r>
              <a:rPr lang="en-US" dirty="0"/>
              <a:t> C, Smith H, Conway-Washington C, White D, et al. The role of stigma and medical mistrust in the routine health care engagement of black men who have sex with men. Am J Public Health. 2015 Feb; 105(2):e75-82.</a:t>
            </a:r>
          </a:p>
          <a:p>
            <a:pPr marL="232943" indent="-232943" defTabSz="931774">
              <a:buFontTx/>
              <a:buAutoNum type="arabicPeriod"/>
              <a:defRPr/>
            </a:pPr>
            <a:r>
              <a:rPr lang="en-US" dirty="0"/>
              <a:t>Weiser SD, Yuan C, Guzman D, </a:t>
            </a:r>
            <a:r>
              <a:rPr lang="en-US" dirty="0" err="1"/>
              <a:t>Frongillo</a:t>
            </a:r>
            <a:r>
              <a:rPr lang="en-US" dirty="0"/>
              <a:t> EA, Riley ED, </a:t>
            </a:r>
            <a:r>
              <a:rPr lang="en-US" dirty="0" err="1"/>
              <a:t>Bangsberg</a:t>
            </a:r>
            <a:r>
              <a:rPr lang="en-US" dirty="0"/>
              <a:t> DR, et al. Food insecurity and HIV clinical outcomes in a longitudinal study of urban homeless and marginally housed HIV-infected individuals. AIDS. 2013 Nov 28; 27(18):2953-8.</a:t>
            </a:r>
          </a:p>
          <a:p>
            <a:pPr marL="232943" indent="-232943" defTabSz="931774">
              <a:buFontTx/>
              <a:buAutoNum type="arabicPeriod"/>
              <a:defRPr/>
            </a:pPr>
            <a:r>
              <a:rPr lang="en-US" dirty="0" err="1"/>
              <a:t>Palepu</a:t>
            </a:r>
            <a:r>
              <a:rPr lang="en-US" dirty="0"/>
              <a:t> A, </a:t>
            </a:r>
            <a:r>
              <a:rPr lang="en-US" dirty="0" err="1"/>
              <a:t>Milloy</a:t>
            </a:r>
            <a:r>
              <a:rPr lang="en-US" dirty="0"/>
              <a:t> MJ, Kerr T, Zhang R, Wood E. Homelessness and adherence to antiretroviral therapy among a cohort of HIV-infected injection drug users. J Urban Health. 2011 Jun; 88(3):545-55.</a:t>
            </a:r>
          </a:p>
          <a:p>
            <a:pPr marL="232943" indent="-232943" defTabSz="931774">
              <a:buFontTx/>
              <a:buAutoNum type="arabicPeriod"/>
              <a:defRPr/>
            </a:pPr>
            <a:r>
              <a:rPr lang="en-US" dirty="0"/>
              <a:t>Nelson P, </a:t>
            </a:r>
            <a:r>
              <a:rPr lang="en-US" dirty="0" err="1"/>
              <a:t>Mathers</a:t>
            </a:r>
            <a:r>
              <a:rPr lang="en-US" dirty="0"/>
              <a:t> B, </a:t>
            </a:r>
            <a:r>
              <a:rPr lang="en-US" dirty="0" err="1"/>
              <a:t>Cowie</a:t>
            </a:r>
            <a:r>
              <a:rPr lang="en-US" dirty="0"/>
              <a:t> B, Hagan H, </a:t>
            </a:r>
            <a:r>
              <a:rPr lang="en-US" dirty="0" err="1"/>
              <a:t>Jarlais</a:t>
            </a:r>
            <a:r>
              <a:rPr lang="en-US" dirty="0"/>
              <a:t> DD, </a:t>
            </a:r>
            <a:r>
              <a:rPr lang="en-US" dirty="0" err="1"/>
              <a:t>Horyniak</a:t>
            </a:r>
            <a:r>
              <a:rPr lang="en-US" dirty="0"/>
              <a:t> D, et al. The epidemiology of viral hepatitis among people who inject drugs: Results of global systematic reviews. Lancet. 2011 07/27; 378(9791):571-83.</a:t>
            </a:r>
          </a:p>
          <a:p>
            <a:pPr marL="232943" indent="-232943" defTabSz="931774">
              <a:buFontTx/>
              <a:buAutoNum type="arabicPeriod"/>
              <a:defRPr/>
            </a:pPr>
            <a:r>
              <a:rPr lang="en-US" dirty="0" err="1"/>
              <a:t>Jittimanee</a:t>
            </a:r>
            <a:r>
              <a:rPr lang="en-US" dirty="0"/>
              <a:t> SX, </a:t>
            </a:r>
            <a:r>
              <a:rPr lang="en-US" dirty="0" err="1"/>
              <a:t>Nateniyom</a:t>
            </a:r>
            <a:r>
              <a:rPr lang="en-US" dirty="0"/>
              <a:t> S, </a:t>
            </a:r>
            <a:r>
              <a:rPr lang="en-US" dirty="0" err="1"/>
              <a:t>Kittikraisak</a:t>
            </a:r>
            <a:r>
              <a:rPr lang="en-US" dirty="0"/>
              <a:t> W, </a:t>
            </a:r>
            <a:r>
              <a:rPr lang="en-US" dirty="0" err="1"/>
              <a:t>Burapat</a:t>
            </a:r>
            <a:r>
              <a:rPr lang="en-US" dirty="0"/>
              <a:t> C, </a:t>
            </a:r>
            <a:r>
              <a:rPr lang="en-US" dirty="0" err="1"/>
              <a:t>Akksilp</a:t>
            </a:r>
            <a:r>
              <a:rPr lang="en-US" dirty="0"/>
              <a:t> S, </a:t>
            </a:r>
            <a:r>
              <a:rPr lang="en-US" dirty="0" err="1"/>
              <a:t>Chumpathat</a:t>
            </a:r>
            <a:r>
              <a:rPr lang="en-US" dirty="0"/>
              <a:t> N, et al. Social stigma and knowledge of tuberculosis and HIV among patients with both diseases in Thailand. </a:t>
            </a:r>
            <a:r>
              <a:rPr lang="en-US" dirty="0" err="1"/>
              <a:t>PLoS</a:t>
            </a:r>
            <a:r>
              <a:rPr lang="en-US" dirty="0"/>
              <a:t> One. 2009; 4(7):e6360.</a:t>
            </a:r>
          </a:p>
          <a:p>
            <a:pPr marL="232943" indent="-232943" defTabSz="931774">
              <a:buFontTx/>
              <a:buAutoNum type="arabicPeriod"/>
              <a:defRPr/>
            </a:pPr>
            <a:r>
              <a:rPr lang="en-US" dirty="0" err="1"/>
              <a:t>Strathdee</a:t>
            </a:r>
            <a:r>
              <a:rPr lang="en-US" dirty="0"/>
              <a:t> SA, </a:t>
            </a:r>
            <a:r>
              <a:rPr lang="en-US" dirty="0" err="1"/>
              <a:t>Hallett</a:t>
            </a:r>
            <a:r>
              <a:rPr lang="en-US" dirty="0"/>
              <a:t> TB, </a:t>
            </a:r>
            <a:r>
              <a:rPr lang="en-US" dirty="0" err="1"/>
              <a:t>Bobrova</a:t>
            </a:r>
            <a:r>
              <a:rPr lang="en-US" dirty="0"/>
              <a:t> N, Rhodes T, Booth R, </a:t>
            </a:r>
            <a:r>
              <a:rPr lang="en-US" dirty="0" err="1"/>
              <a:t>Abdool</a:t>
            </a:r>
            <a:r>
              <a:rPr lang="en-US" dirty="0"/>
              <a:t> R, et al. HIV and risk environment for injecting drug users: the past, present, and future. Lancet. 2010 Jul 24; 376(9737):268-84.</a:t>
            </a:r>
          </a:p>
          <a:p>
            <a:pPr marL="232943" indent="-232943" defTabSz="931774">
              <a:buFontTx/>
              <a:buAutoNum type="arabicPeriod"/>
              <a:defRPr/>
            </a:pPr>
            <a:r>
              <a:rPr lang="en-US" dirty="0"/>
              <a:t>Kerr T, Fairbairn N, Hayashi K, </a:t>
            </a:r>
            <a:r>
              <a:rPr lang="en-US" dirty="0" err="1"/>
              <a:t>Suwannawong</a:t>
            </a:r>
            <a:r>
              <a:rPr lang="en-US" dirty="0"/>
              <a:t> P, Kaplan K, Zhang R, et al. Difficulty accessing syringes and syringe borrowing among injection drug users in Bangkok, Thailand. Drug Alcohol Rev. 2010 Mar; 29(2):157-61.</a:t>
            </a:r>
            <a:r>
              <a:rPr lang="en-US" dirty="0" smtClean="0">
                <a:effectLst/>
              </a:rPr>
              <a:t> </a:t>
            </a:r>
          </a:p>
          <a:p>
            <a:pPr marL="232943" indent="-232943" defTabSz="931774">
              <a:buFontTx/>
              <a:buAutoNum type="arabicPeriod"/>
              <a:defRPr/>
            </a:pPr>
            <a:r>
              <a:rPr lang="en-US" dirty="0" err="1"/>
              <a:t>Garfein</a:t>
            </a:r>
            <a:r>
              <a:rPr lang="en-US" dirty="0"/>
              <a:t> RS, </a:t>
            </a:r>
            <a:r>
              <a:rPr lang="en-US" dirty="0" err="1"/>
              <a:t>Golub</a:t>
            </a:r>
            <a:r>
              <a:rPr lang="en-US" dirty="0"/>
              <a:t> ET, Greenberg AE, Hagan H, Hanson DL, Hudson SM, et al. A peer-education intervention to reduce injection risk behaviors for HIV and hepatitis C virus infection in young injection drug users. AIDS. 2007 Sep 12; 21(14):1923-32.</a:t>
            </a:r>
          </a:p>
          <a:p>
            <a:pPr marL="232943" indent="-232943" defTabSz="931774">
              <a:buFontTx/>
              <a:buAutoNum type="arabicPeriod"/>
              <a:defRPr/>
            </a:pPr>
            <a:r>
              <a:rPr lang="en-US" dirty="0"/>
              <a:t>Hayashi K, Wood E, </a:t>
            </a:r>
            <a:r>
              <a:rPr lang="en-US" dirty="0" err="1"/>
              <a:t>Wiebe</a:t>
            </a:r>
            <a:r>
              <a:rPr lang="en-US" dirty="0"/>
              <a:t> L, Qi J, Kerr T. An external evaluation of a peer-run outreach-based syringe exchange in Vancouver, Canada. </a:t>
            </a:r>
            <a:r>
              <a:rPr lang="en-US" dirty="0" err="1"/>
              <a:t>Int</a:t>
            </a:r>
            <a:r>
              <a:rPr lang="en-US" dirty="0"/>
              <a:t> J Drug Policy. 2010 Sep; 21(5):418-21.</a:t>
            </a:r>
          </a:p>
          <a:p>
            <a:pPr marL="232943" indent="-232943" defTabSz="931774">
              <a:buFontTx/>
              <a:buAutoNum type="arabicPeriod"/>
              <a:defRPr/>
            </a:pPr>
            <a:r>
              <a:rPr lang="en-US" dirty="0" err="1"/>
              <a:t>Broadhead</a:t>
            </a:r>
            <a:r>
              <a:rPr lang="en-US" dirty="0"/>
              <a:t> RS, </a:t>
            </a:r>
            <a:r>
              <a:rPr lang="en-US" dirty="0" err="1"/>
              <a:t>Heckathorn</a:t>
            </a:r>
            <a:r>
              <a:rPr lang="en-US" dirty="0"/>
              <a:t> DD, </a:t>
            </a:r>
            <a:r>
              <a:rPr lang="en-US" dirty="0" err="1"/>
              <a:t>Weakliem</a:t>
            </a:r>
            <a:r>
              <a:rPr lang="en-US" dirty="0"/>
              <a:t> DL, Anthony DL, </a:t>
            </a:r>
            <a:r>
              <a:rPr lang="en-US" dirty="0" err="1"/>
              <a:t>Madray</a:t>
            </a:r>
            <a:r>
              <a:rPr lang="en-US" dirty="0"/>
              <a:t> H, Mills RJ, et al. Harnessing peer networks as an instrument for AIDS prevention: results from a peer-driven intervention. Public Health Rep. 1998 Jun; 113 </a:t>
            </a:r>
            <a:r>
              <a:rPr lang="en-US" dirty="0" err="1"/>
              <a:t>Suppl</a:t>
            </a:r>
            <a:r>
              <a:rPr lang="en-US" dirty="0"/>
              <a:t> 1:42-57.</a:t>
            </a:r>
          </a:p>
          <a:p>
            <a:pPr marL="232943" indent="-232943" defTabSz="931774">
              <a:buFontTx/>
              <a:buAutoNum type="arabicPeriod"/>
              <a:defRPr/>
            </a:pPr>
            <a:endParaRPr lang="en-US" dirty="0"/>
          </a:p>
          <a:p>
            <a:pPr marL="232943" indent="-232943" defTabSz="931774">
              <a:buFontTx/>
              <a:buAutoNum type="arabicPeriod"/>
              <a:defRPr/>
            </a:pPr>
            <a:endParaRPr lang="en-US" dirty="0"/>
          </a:p>
          <a:p>
            <a:pPr marL="232943" indent="-232943" defTabSz="931774">
              <a:buFontTx/>
              <a:buAutoNum type="arabicPeriod"/>
              <a:defRPr/>
            </a:pPr>
            <a:endParaRPr lang="en-US" dirty="0"/>
          </a:p>
          <a:p>
            <a:pPr marL="232943" indent="-232943" defTabSz="931774">
              <a:buFontTx/>
              <a:buAutoNum type="arabicPeriod"/>
              <a:defRPr/>
            </a:pPr>
            <a:endParaRPr lang="en-US" dirty="0"/>
          </a:p>
          <a:p>
            <a:pPr marL="232943" indent="-232943" defTabSz="931774">
              <a:buFontTx/>
              <a:buAutoNum type="arabicPeriod"/>
              <a:defRPr/>
            </a:pPr>
            <a:endParaRPr lang="en-US" dirty="0"/>
          </a:p>
          <a:p>
            <a:pPr marL="232943" indent="-232943">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58</a:t>
            </a:fld>
            <a:endParaRPr lang="en-US"/>
          </a:p>
        </p:txBody>
      </p:sp>
    </p:spTree>
    <p:extLst>
      <p:ext uri="{BB962C8B-B14F-4D97-AF65-F5344CB8AC3E}">
        <p14:creationId xmlns:p14="http://schemas.microsoft.com/office/powerpoint/2010/main" val="2727603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b="1" dirty="0"/>
          </a:p>
          <a:p>
            <a:r>
              <a:rPr lang="en-US" b="1" dirty="0"/>
              <a:t>Recommendation 41: Gender-sensitive programming to prioritize and increase access to and retention in HIV services for women, including pregnant and breastfeeding women living with HIV, should be considered [B III].</a:t>
            </a:r>
            <a:endParaRPr lang="en-US" dirty="0"/>
          </a:p>
          <a:p>
            <a:pPr lvl="0"/>
            <a:r>
              <a:rPr lang="en-US" b="1" dirty="0"/>
              <a:t>Interventions to scale-up access to and retention in HIV treatment and care for pregnant and breastfeeding women living with HIV are recommended, and should include socioeconomic support. [B II] </a:t>
            </a:r>
            <a:endParaRPr lang="en-US" dirty="0"/>
          </a:p>
          <a:p>
            <a:r>
              <a:rPr lang="en-US" b="1" i="1" dirty="0"/>
              <a:t> </a:t>
            </a:r>
            <a:r>
              <a:rPr lang="en-US" dirty="0"/>
              <a:t>Women, especially pregnant women, continue to face unacceptable gaps in access across the HIV care continuum (274). Women’s engagement in the continuum is greatly impacted by gender norms and roles (275). Women often face gendered pressures to share medications or prioritize the nutritional needs of other family members (275-277). Gender-sensitive programming and interventions that address such issues are recommended as part of a comprehensive HIV response (278, 279). Education and counseling about the benefits of ART, particularly for women in better health, remains important (280). Pregnant and breastfeeding women continue to be lost to follow-up across the continuum (135, 280). Women engaged in HIV treatment and care earlier in pregnancy are less likely to be lost to follow-up (184) or to have infants who contract HIV (281, 282). Efforts are thus needed to ensure that pregnant and breastfeeding women living with HIV initiate</a:t>
            </a:r>
            <a:r>
              <a:rPr lang="en-US" b="1" dirty="0"/>
              <a:t> </a:t>
            </a:r>
            <a:r>
              <a:rPr lang="en-US" dirty="0"/>
              <a:t>ART as soon as possible to prevent loss to follow-up (135, 283), suggesting the need for programs that address socioeconomic barriers to ART access for pregnant and breastfeeding women.</a:t>
            </a:r>
            <a:r>
              <a:rPr lang="en-US" dirty="0" smtClean="0">
                <a:effectLst/>
              </a:rPr>
              <a:t> </a:t>
            </a:r>
          </a:p>
          <a:p>
            <a:endParaRPr lang="en-US" dirty="0" smtClean="0">
              <a:effectLst/>
            </a:endParaRPr>
          </a:p>
          <a:p>
            <a:r>
              <a:rPr lang="en-US" b="1" dirty="0"/>
              <a:t>Recommendation 42: Integration of community-based support services for women within HIV care should be considered, including peer-based programs and family-based programs that engage partners and family members. [C IV]</a:t>
            </a:r>
            <a:endParaRPr lang="en-US" dirty="0"/>
          </a:p>
          <a:p>
            <a:r>
              <a:rPr lang="en-US" dirty="0"/>
              <a:t>Access to social support can increase women’s use of and benefits from both HIV- and non-HIV-related care. Among women living with HIV in Zimbabwe, those enrolled in an HIV support group were more likely to access care and treatment (281) and, among women living with HIV in the United States, women who attended support groups in non-medical model agencies (as in community settings) were more likely to be retained than those receiving case management and supportive services in medical model agencies (284, 285). Ideally, support services and HIV care services should be located physically near each other to facilitate access.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64</a:t>
            </a:fld>
            <a:endParaRPr lang="en-US"/>
          </a:p>
        </p:txBody>
      </p:sp>
    </p:spTree>
    <p:extLst>
      <p:ext uri="{BB962C8B-B14F-4D97-AF65-F5344CB8AC3E}">
        <p14:creationId xmlns:p14="http://schemas.microsoft.com/office/powerpoint/2010/main" val="2894889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HIV Care Continuum Guidelines</a:t>
            </a:r>
            <a:r>
              <a:rPr lang="en-US" b="1"/>
              <a:t>, 2015</a:t>
            </a:r>
            <a:endParaRPr lang="en-US" b="1" dirty="0"/>
          </a:p>
          <a:p>
            <a:endParaRPr lang="en-US" b="1" dirty="0"/>
          </a:p>
          <a:p>
            <a:r>
              <a:rPr lang="en-US" b="1" dirty="0"/>
              <a:t>Recommendation 43: Screening for and interventions to address violence (or the risk of experiencing violence) against women within the healthcare setting are recommended. </a:t>
            </a:r>
            <a:endParaRPr lang="en-US" dirty="0"/>
          </a:p>
          <a:p>
            <a:r>
              <a:rPr lang="en-US" dirty="0"/>
              <a:t>Women often face concerns regarding violence within the context of receiving a positive test for HIV or disclosing their HIV status (286, 287). Concerns about violence are associated with taking and adhering to ART among women (287-289), as well as other determinants of women’s health (e.g., mental health, condom use, HIV risk, immune functioning) (290). Evidence for the effectiveness of the use of screening tools for violence against women is mixed (291). However, given the evidence available, we recommend that screening should be undertaken for women who have experienced violence or who may be at risk of experiencing violence (291, 292). Women should subsequently be referred to available counseling and safety resources, including as part of planning for safe and voluntary disclosure to intimate partners and other family members to facilitate linkage to care, and use of and adherence to ART (293). Evidence from RCTs suggests that PrEP reduces HIV incidence and can be particularly beneficial for women whose sex partners refuse to use condoms or who have difficulties in disclosing status (294). Moreover, low adherence to PEP has been found among people experiencing sexual assault, a key issue among women (295), suggesting the critical importance of addressing violence alongside HIV prevention.</a:t>
            </a:r>
          </a:p>
          <a:p>
            <a:endParaRPr lang="en-US" dirty="0"/>
          </a:p>
          <a:p>
            <a:r>
              <a:rPr lang="en-US" b="1" dirty="0"/>
              <a:t>Recommendation 44: Non-stigmatizing counseling regarding conception plans and pregnancy should be considered in tandem with offering family planning services for women living with HIV. </a:t>
            </a:r>
          </a:p>
          <a:p>
            <a:r>
              <a:rPr lang="en-US" dirty="0"/>
              <a:t>The linkage of HIV and sexual and reproductive health programs has many positive intervention effects on the HIV care continuum, including increased uptake of HIV testing (296). Fears of disclosure, loss of confidentiality, and infrequent provider-initiated discussions about pregnancy can be barriers to accessing family planning services for women living with HIV (297-299). Qualitative research has linked stigma to fear of disclosure of HIV status, limited engagement in treatment for prevention of mother-to-child transmission (PMTCT), and adherence to treatment (300, 301). </a:t>
            </a:r>
          </a:p>
          <a:p>
            <a:r>
              <a:rPr lang="en-US" dirty="0"/>
              <a:t>Women and men living with HIV are sexually active, and have high use of or unmet needs for contraceptives, as well as availability of and accessibility to the full range of options available for contraception. Many women and men living with HIV also have a strong desire to become pregnant and/or parent children (274, 302-304). Associations between and women’s engagement in HIV pregnancy prevention, treatment and care (305, 306) also highlight the opportunity that pregnancy presents to engage women in the HIV care continuum. Engaging all women living with HIV in ART is the ideal approach to PMTCT.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65</a:t>
            </a:fld>
            <a:endParaRPr lang="en-US"/>
          </a:p>
        </p:txBody>
      </p:sp>
    </p:spTree>
    <p:extLst>
      <p:ext uri="{BB962C8B-B14F-4D97-AF65-F5344CB8AC3E}">
        <p14:creationId xmlns:p14="http://schemas.microsoft.com/office/powerpoint/2010/main" val="2894889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These regimens are listed in the 2013 WHO Consolidated Treatment Guidelines.  Updated guidelines are anticipated in late 2015 or early 2016.</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66</a:t>
            </a:fld>
            <a:endParaRPr lang="en-US"/>
          </a:p>
        </p:txBody>
      </p:sp>
    </p:spTree>
    <p:extLst>
      <p:ext uri="{BB962C8B-B14F-4D97-AF65-F5344CB8AC3E}">
        <p14:creationId xmlns:p14="http://schemas.microsoft.com/office/powerpoint/2010/main" val="2894889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67</a:t>
            </a:fld>
            <a:endParaRPr lang="en-US"/>
          </a:p>
        </p:txBody>
      </p:sp>
    </p:spTree>
    <p:extLst>
      <p:ext uri="{BB962C8B-B14F-4D97-AF65-F5344CB8AC3E}">
        <p14:creationId xmlns:p14="http://schemas.microsoft.com/office/powerpoint/2010/main" val="25143322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68</a:t>
            </a:fld>
            <a:endParaRPr lang="en-US"/>
          </a:p>
        </p:txBody>
      </p:sp>
    </p:spTree>
    <p:extLst>
      <p:ext uri="{BB962C8B-B14F-4D97-AF65-F5344CB8AC3E}">
        <p14:creationId xmlns:p14="http://schemas.microsoft.com/office/powerpoint/2010/main" val="2354638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69</a:t>
            </a:fld>
            <a:endParaRPr lang="en-US"/>
          </a:p>
        </p:txBody>
      </p:sp>
    </p:spTree>
    <p:extLst>
      <p:ext uri="{BB962C8B-B14F-4D97-AF65-F5344CB8AC3E}">
        <p14:creationId xmlns:p14="http://schemas.microsoft.com/office/powerpoint/2010/main" val="3807088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70</a:t>
            </a:fld>
            <a:endParaRPr lang="en-US"/>
          </a:p>
        </p:txBody>
      </p:sp>
    </p:spTree>
    <p:extLst>
      <p:ext uri="{BB962C8B-B14F-4D97-AF65-F5344CB8AC3E}">
        <p14:creationId xmlns:p14="http://schemas.microsoft.com/office/powerpoint/2010/main" val="36223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71</a:t>
            </a:fld>
            <a:endParaRPr lang="en-US"/>
          </a:p>
        </p:txBody>
      </p:sp>
    </p:spTree>
    <p:extLst>
      <p:ext uri="{BB962C8B-B14F-4D97-AF65-F5344CB8AC3E}">
        <p14:creationId xmlns:p14="http://schemas.microsoft.com/office/powerpoint/2010/main" val="2500485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72</a:t>
            </a:fld>
            <a:endParaRPr lang="en-US"/>
          </a:p>
        </p:txBody>
      </p:sp>
    </p:spTree>
    <p:extLst>
      <p:ext uri="{BB962C8B-B14F-4D97-AF65-F5344CB8AC3E}">
        <p14:creationId xmlns:p14="http://schemas.microsoft.com/office/powerpoint/2010/main" val="1871311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74</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Recommendations for this component of the HIV care continuum cluster in the domains of treatment retention monitoring, health systems, and context of care, including the persistence of stigma (1).  A number of barriers to HIV treatment engagement are common across countries, even when local resource bases may differ widely. Yet the need to efficiently keep people engaged in their care is more critical than ever, as resources are ultimately limited in every setting, and growing numbers of PLHIV need lifelong care.</a:t>
            </a:r>
          </a:p>
          <a:p>
            <a:endParaRPr lang="en-US" dirty="0" smtClean="0"/>
          </a:p>
          <a:p>
            <a:pPr defTabSz="931774">
              <a:defRPr/>
            </a:pPr>
            <a:r>
              <a:rPr lang="en-US" dirty="0"/>
              <a:t>(1) Sayles JN, Wong MD, </a:t>
            </a:r>
            <a:r>
              <a:rPr lang="en-US" dirty="0" err="1"/>
              <a:t>Kinsler</a:t>
            </a:r>
            <a:r>
              <a:rPr lang="en-US" dirty="0"/>
              <a:t> JJ, Martins D, Cunningham WE. The association of stigma with self-reported access to medical care and antiretroviral therapy adherence in persons living with HIV/AIDS. J Gen Intern Med. 2009 Oct; 24(10):1101-8.</a:t>
            </a:r>
          </a:p>
        </p:txBody>
      </p:sp>
      <p:sp>
        <p:nvSpPr>
          <p:cNvPr id="4" name="Slide Number Placeholder 3"/>
          <p:cNvSpPr>
            <a:spLocks noGrp="1"/>
          </p:cNvSpPr>
          <p:nvPr>
            <p:ph type="sldNum" sz="quarter" idx="10"/>
          </p:nvPr>
        </p:nvSpPr>
        <p:spPr/>
        <p:txBody>
          <a:bodyPr/>
          <a:lstStyle/>
          <a:p>
            <a:fld id="{01F2A70B-78F2-4DCF-B53B-C990D2FAFB8A}" type="slidenum">
              <a:rPr lang="en-US" smtClean="0"/>
              <a:t>75</a:t>
            </a:fld>
            <a:endParaRPr lang="en-US"/>
          </a:p>
        </p:txBody>
      </p:sp>
    </p:spTree>
    <p:extLst>
      <p:ext uri="{BB962C8B-B14F-4D97-AF65-F5344CB8AC3E}">
        <p14:creationId xmlns:p14="http://schemas.microsoft.com/office/powerpoint/2010/main" val="700884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b="1" dirty="0"/>
          </a:p>
          <a:p>
            <a:r>
              <a:rPr lang="en-US" b="1" dirty="0"/>
              <a:t>Recommendation 29:</a:t>
            </a:r>
            <a:r>
              <a:rPr lang="en-US" dirty="0"/>
              <a:t> </a:t>
            </a:r>
            <a:r>
              <a:rPr lang="en-US" b="1" dirty="0"/>
              <a:t>Systematic monitoring of retention in HIV care is recommended for all patients [A II].</a:t>
            </a:r>
            <a:endParaRPr lang="en-US" dirty="0"/>
          </a:p>
          <a:p>
            <a:pPr lvl="1"/>
            <a:r>
              <a:rPr lang="en-US" b="1" dirty="0"/>
              <a:t>Retention in HIV care should be considered as a quality indicator. [B III]</a:t>
            </a:r>
            <a:endParaRPr lang="en-US" dirty="0"/>
          </a:p>
          <a:p>
            <a:pPr lvl="1"/>
            <a:r>
              <a:rPr lang="en-US" b="1" dirty="0"/>
              <a:t>Measuring retention using electronic health record and other health system data, as well as clinic databases/surveillance systems for clinical monitoring and population-level tracking, is recommended. [B II]</a:t>
            </a:r>
            <a:endParaRPr lang="en-US" dirty="0"/>
          </a:p>
          <a:p>
            <a:r>
              <a:rPr lang="en-US" dirty="0"/>
              <a:t> </a:t>
            </a:r>
          </a:p>
          <a:p>
            <a:r>
              <a:rPr lang="en-US" dirty="0"/>
              <a:t>Tracking the retention of clients in HIV care is important for both clinical and health services purposes, and could be considered a part of quality-of-care indicators at both clinic- and surveillance-system levels (181). An integrated public health surveillance and electronic health record system was able to use the system to provide alerts to medical providers when their clients had been out of care for longer than 12 months (182). Identifying optimal thresholds of being ‘out of care’ or lost to follow-up remains important; a 12-week delay in visit, based on pharmacy registry data in South Africa, was considered optimal (183). Pharmacy tracking data can also include lack of refills (184, 185) and interruptions in laboratory monitoring (186) as warning signs of loss to follow-up. </a:t>
            </a:r>
          </a:p>
          <a:p>
            <a:endParaRPr lang="en-US" dirty="0"/>
          </a:p>
          <a:p>
            <a:pPr marL="232943" indent="-232943">
              <a:buAutoNum type="arabicPeriod" startAt="181"/>
            </a:pPr>
            <a:r>
              <a:rPr lang="en-US" dirty="0"/>
              <a:t>Hu YW, </a:t>
            </a:r>
            <a:r>
              <a:rPr lang="en-US" dirty="0" err="1"/>
              <a:t>Kinsler</a:t>
            </a:r>
            <a:r>
              <a:rPr lang="en-US" dirty="0"/>
              <a:t> JJ, Sheng Z, Kang T, Bingham T, Frye DM. Using laboratory surveillance data to estimate engagement in care among persons living with HIV in Los Angeles County, 2009. AIDS Patient Care STDS. 2012 Aug; 26(8):471-8.</a:t>
            </a:r>
          </a:p>
          <a:p>
            <a:r>
              <a:rPr lang="en-US" dirty="0"/>
              <a:t>182.Herwehe J, </a:t>
            </a:r>
            <a:r>
              <a:rPr lang="en-US" dirty="0" err="1"/>
              <a:t>Wilbright</a:t>
            </a:r>
            <a:r>
              <a:rPr lang="en-US" dirty="0"/>
              <a:t> W, Abrams A, Bergson S, </a:t>
            </a:r>
            <a:r>
              <a:rPr lang="en-US" dirty="0" err="1"/>
              <a:t>Foxhood</a:t>
            </a:r>
            <a:r>
              <a:rPr lang="en-US" dirty="0"/>
              <a:t> J, Kaiser M, et al. Implementation of an innovative, integrated electronic medical record(EMR) and public health information exchange for HIV/AIDS. J Am Med Inform Assoc. 2012 May-Jun; 19(3):448-52.</a:t>
            </a:r>
          </a:p>
          <a:p>
            <a:r>
              <a:rPr lang="en-US" dirty="0"/>
              <a:t>183.Nglazi MD, Kaplan R, Wood R, </a:t>
            </a:r>
            <a:r>
              <a:rPr lang="en-US" dirty="0" err="1"/>
              <a:t>Bekker</a:t>
            </a:r>
            <a:r>
              <a:rPr lang="en-US" dirty="0"/>
              <a:t> L-G, Lawn SD. Identification of losses to follow-up in a community-based antiretroviral therapy clinic in South Africa using a computerized pharmacy tracking system. BMC Infectious Diseases. 2010.10:329.</a:t>
            </a:r>
          </a:p>
          <a:p>
            <a:r>
              <a:rPr lang="en-US" dirty="0"/>
              <a:t>184.El-Khatib Z, </a:t>
            </a:r>
            <a:r>
              <a:rPr lang="en-US" dirty="0" err="1"/>
              <a:t>Ekstrom</a:t>
            </a:r>
            <a:r>
              <a:rPr lang="en-US" dirty="0"/>
              <a:t> AM, </a:t>
            </a:r>
            <a:r>
              <a:rPr lang="en-US" dirty="0" err="1"/>
              <a:t>Coovadia</a:t>
            </a:r>
            <a:r>
              <a:rPr lang="en-US" dirty="0"/>
              <a:t> A, Abrams EJ, </a:t>
            </a:r>
            <a:r>
              <a:rPr lang="en-US" dirty="0" err="1"/>
              <a:t>Petzold</a:t>
            </a:r>
            <a:r>
              <a:rPr lang="en-US" dirty="0"/>
              <a:t> M, </a:t>
            </a:r>
            <a:r>
              <a:rPr lang="en-US" dirty="0" err="1"/>
              <a:t>Katzenstein</a:t>
            </a:r>
            <a:r>
              <a:rPr lang="en-US" dirty="0"/>
              <a:t> D, et al. Adherence and virologic suppression during the first 24 weeks on antiretroviral therapy among women in Johannesburg, South Africa - a prospective cohort study. BMC Public Health. 2011; 11:88.</a:t>
            </a:r>
          </a:p>
          <a:p>
            <a:r>
              <a:rPr lang="en-US" dirty="0"/>
              <a:t>185.Palombi L, </a:t>
            </a:r>
            <a:r>
              <a:rPr lang="en-US" dirty="0" err="1"/>
              <a:t>Marazzi</a:t>
            </a:r>
            <a:r>
              <a:rPr lang="en-US" dirty="0"/>
              <a:t> MC, </a:t>
            </a:r>
            <a:r>
              <a:rPr lang="en-US" dirty="0" err="1"/>
              <a:t>Guidotti</a:t>
            </a:r>
            <a:r>
              <a:rPr lang="en-US" dirty="0"/>
              <a:t> G, </a:t>
            </a:r>
            <a:r>
              <a:rPr lang="en-US" dirty="0" err="1"/>
              <a:t>Germano</a:t>
            </a:r>
            <a:r>
              <a:rPr lang="en-US" dirty="0"/>
              <a:t> P, </a:t>
            </a:r>
            <a:r>
              <a:rPr lang="en-US" dirty="0" err="1"/>
              <a:t>Buonomo</a:t>
            </a:r>
            <a:r>
              <a:rPr lang="en-US" dirty="0"/>
              <a:t> E, </a:t>
            </a:r>
            <a:r>
              <a:rPr lang="en-US" dirty="0" err="1"/>
              <a:t>Scarcella</a:t>
            </a:r>
            <a:r>
              <a:rPr lang="en-US" dirty="0"/>
              <a:t> P, et al. Incidence and predictors of death, retention, and switch to second-line regimens in antiretroviral- treated patients in sub-Saharan African Sites with comprehensive monitoring availability. </a:t>
            </a:r>
            <a:r>
              <a:rPr lang="en-US" dirty="0" err="1"/>
              <a:t>Clin</a:t>
            </a:r>
            <a:r>
              <a:rPr lang="en-US" dirty="0"/>
              <a:t> Infect Dis. 2009 Jan 1; 48(1):115-22.</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76</a:t>
            </a:fld>
            <a:endParaRPr lang="en-US"/>
          </a:p>
        </p:txBody>
      </p:sp>
    </p:spTree>
    <p:extLst>
      <p:ext uri="{BB962C8B-B14F-4D97-AF65-F5344CB8AC3E}">
        <p14:creationId xmlns:p14="http://schemas.microsoft.com/office/powerpoint/2010/main" val="700884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b="1" dirty="0"/>
          </a:p>
          <a:p>
            <a:r>
              <a:rPr lang="en-US" b="1" dirty="0"/>
              <a:t>Recommendation 30: Routine ART adherence monitoring is recommended in all patients. [A II]</a:t>
            </a:r>
            <a:endParaRPr lang="en-US" dirty="0"/>
          </a:p>
          <a:p>
            <a:r>
              <a:rPr lang="en-US" b="1" dirty="0"/>
              <a:t> </a:t>
            </a:r>
            <a:endParaRPr lang="en-US" dirty="0"/>
          </a:p>
          <a:p>
            <a:pPr lvl="0"/>
            <a:r>
              <a:rPr lang="en-US" b="1" dirty="0"/>
              <a:t>While tracking pharmacy/clinic visits is recommended, viral load is recommended as the primary adherence monitoring metric. [B II]</a:t>
            </a:r>
            <a:endParaRPr lang="en-US" dirty="0"/>
          </a:p>
          <a:p>
            <a:pPr lvl="0"/>
            <a:r>
              <a:rPr lang="en-US" b="1" dirty="0"/>
              <a:t>Routine collection of self-reported adherence data from patients is recommended. [A II]</a:t>
            </a:r>
            <a:endParaRPr lang="en-US" dirty="0"/>
          </a:p>
          <a:p>
            <a:pPr lvl="0"/>
            <a:r>
              <a:rPr lang="en-US" b="1" dirty="0"/>
              <a:t>Pharmacy refill data are recommended for adherence monitoring. [B II]</a:t>
            </a:r>
            <a:endParaRPr lang="en-US" dirty="0"/>
          </a:p>
          <a:p>
            <a:pPr lvl="0"/>
            <a:r>
              <a:rPr lang="en-US" b="1" dirty="0"/>
              <a:t>Pill count, electronic drug monitoring, or ARV drug concentrations in biological samples are not routinely recommended. [B II]</a:t>
            </a:r>
            <a:endParaRPr lang="en-US" dirty="0"/>
          </a:p>
          <a:p>
            <a:r>
              <a:rPr lang="en-US" dirty="0"/>
              <a:t> </a:t>
            </a:r>
          </a:p>
          <a:p>
            <a:r>
              <a:rPr lang="en-US" dirty="0"/>
              <a:t>ART adherence is a reliable predictor of adherence to clinic visits, and can be tracked using clinical, immunological, as well as pharmacy and clinic visit measures. Viral load suppression is the most reliable indicator of adherence. Viral load surveillance data can be successfully used to monitor engagement and retention in care, and improve linkage and retention efforts in local communities (181). Patient self-report is the most widely used method for evaluating medication adherence (187). However, a literature review indicated that it is better to use pharmacy data than self-reported adherence (188). This review also suggests that pharmacy measures that incorporate the number of days for which ART was prescribed without counting of the remaining pills are good methods to assess adherence to ART. Physician estimate of their patients’ ART adherence is not an effective measure (189).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77</a:t>
            </a:fld>
            <a:endParaRPr lang="en-US"/>
          </a:p>
        </p:txBody>
      </p:sp>
    </p:spTree>
    <p:extLst>
      <p:ext uri="{BB962C8B-B14F-4D97-AF65-F5344CB8AC3E}">
        <p14:creationId xmlns:p14="http://schemas.microsoft.com/office/powerpoint/2010/main" val="7008842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These recommendations and notes are adapted from the IAPAC </a:t>
            </a:r>
            <a:r>
              <a:rPr lang="en-US" b="1" dirty="0" smtClean="0">
                <a:solidFill>
                  <a:schemeClr val="bg1"/>
                </a:solidFill>
              </a:rPr>
              <a:t>Guidelines for Optimizing the HIV Care Continuum for Adults and Adolescents</a:t>
            </a:r>
            <a:r>
              <a:rPr lang="en-US" b="1" dirty="0" smtClean="0"/>
              <a:t>, </a:t>
            </a:r>
            <a:r>
              <a:rPr lang="en-US" b="1" dirty="0"/>
              <a:t>2015</a:t>
            </a:r>
          </a:p>
          <a:p>
            <a:endParaRPr lang="en-US" b="1" dirty="0"/>
          </a:p>
          <a:p>
            <a:r>
              <a:rPr lang="en-US" b="1" dirty="0"/>
              <a:t>Recommendation 31:</a:t>
            </a:r>
            <a:r>
              <a:rPr lang="en-US" dirty="0"/>
              <a:t> </a:t>
            </a:r>
            <a:r>
              <a:rPr lang="en-US" b="1" dirty="0"/>
              <a:t>Information and communication technologies and staff-/peer-delivered counseling are recommended.  [B II]</a:t>
            </a:r>
            <a:endParaRPr lang="en-US" dirty="0"/>
          </a:p>
          <a:p>
            <a:r>
              <a:rPr lang="en-US" dirty="0"/>
              <a:t> </a:t>
            </a:r>
          </a:p>
          <a:p>
            <a:pPr lvl="0"/>
            <a:r>
              <a:rPr lang="en-US" b="1" dirty="0"/>
              <a:t>Mobile health technology using weekly interactive components (e.g., two-way SMS) is recommended. [B I]</a:t>
            </a:r>
            <a:endParaRPr lang="en-US" dirty="0"/>
          </a:p>
          <a:p>
            <a:pPr lvl="0"/>
            <a:r>
              <a:rPr lang="en-US" b="1" dirty="0"/>
              <a:t>Alarm devices are recommended as reminders for PLHIV with memory impairment. [A I]</a:t>
            </a:r>
            <a:endParaRPr lang="en-US" dirty="0"/>
          </a:p>
          <a:p>
            <a:r>
              <a:rPr lang="en-US" dirty="0"/>
              <a:t>The availability and reach of mobile communication has increased worldwide, including in sub-Saharan Africa, where two thirds of PLHIV reside. A systematic review found that technology-based approaches supporting self-care among PLHIV may improve adherence to ART, especially when these approaches utilized multiple components and facilitated communication with healthcare providers (190). Once-a-week text message or SMS reminders may be the optimal periodicity (191). There is evidence (191-194) that weekly two-way SMS improves adherence and </a:t>
            </a:r>
            <a:r>
              <a:rPr lang="en-US" dirty="0" err="1"/>
              <a:t>virological</a:t>
            </a:r>
            <a:r>
              <a:rPr lang="en-US" dirty="0"/>
              <a:t> outcomes in HIV-infected adults in Kenya.  Evidence from two RCTs (195, 196) shows that there is no significant impact of using an alarm on poor adherence or viral failure, except in PLHIV with memory impairment. In fact, appointment reminders alone were found to be useful in a small RCT (197) but only among non-homeless, non-depressed clients in a much larger RCT (198). A cross-sectional survey also found higher adherence associated with Internet health information-seeking behaviors (199). </a:t>
            </a:r>
          </a:p>
        </p:txBody>
      </p:sp>
      <p:sp>
        <p:nvSpPr>
          <p:cNvPr id="4" name="Slide Number Placeholder 3"/>
          <p:cNvSpPr>
            <a:spLocks noGrp="1"/>
          </p:cNvSpPr>
          <p:nvPr>
            <p:ph type="sldNum" sz="quarter" idx="10"/>
          </p:nvPr>
        </p:nvSpPr>
        <p:spPr/>
        <p:txBody>
          <a:bodyPr/>
          <a:lstStyle/>
          <a:p>
            <a:fld id="{01F2A70B-78F2-4DCF-B53B-C990D2FAFB8A}" type="slidenum">
              <a:rPr lang="en-US" smtClean="0"/>
              <a:t>78</a:t>
            </a:fld>
            <a:endParaRPr lang="en-US"/>
          </a:p>
        </p:txBody>
      </p:sp>
    </p:spTree>
    <p:extLst>
      <p:ext uri="{BB962C8B-B14F-4D97-AF65-F5344CB8AC3E}">
        <p14:creationId xmlns:p14="http://schemas.microsoft.com/office/powerpoint/2010/main" val="700884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81</a:t>
            </a:fld>
            <a:endParaRPr lang="en-US"/>
          </a:p>
        </p:txBody>
      </p:sp>
    </p:spTree>
    <p:extLst>
      <p:ext uri="{BB962C8B-B14F-4D97-AF65-F5344CB8AC3E}">
        <p14:creationId xmlns:p14="http://schemas.microsoft.com/office/powerpoint/2010/main" val="92547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2.	Cohen MS, Chen YQ, </a:t>
            </a:r>
            <a:r>
              <a:rPr lang="fr-FR" dirty="0" err="1"/>
              <a:t>McCauley</a:t>
            </a:r>
            <a:r>
              <a:rPr lang="fr-FR" dirty="0"/>
              <a:t> M, </a:t>
            </a:r>
            <a:r>
              <a:rPr lang="fr-FR" dirty="0" err="1"/>
              <a:t>Gamble</a:t>
            </a:r>
            <a:r>
              <a:rPr lang="fr-FR" dirty="0"/>
              <a:t> </a:t>
            </a:r>
            <a:r>
              <a:rPr lang="fr-FR" dirty="0" err="1"/>
              <a:t>T</a:t>
            </a:r>
            <a:r>
              <a:rPr lang="fr-FR" dirty="0"/>
              <a:t>, </a:t>
            </a:r>
            <a:r>
              <a:rPr lang="fr-FR" dirty="0" err="1"/>
              <a:t>Hosseinipour</a:t>
            </a:r>
            <a:r>
              <a:rPr lang="fr-FR" dirty="0"/>
              <a:t> MC, </a:t>
            </a:r>
            <a:r>
              <a:rPr lang="fr-FR" dirty="0" err="1"/>
              <a:t>Kumarasamy</a:t>
            </a:r>
            <a:r>
              <a:rPr lang="fr-FR" dirty="0"/>
              <a:t> N, et al. </a:t>
            </a:r>
            <a:r>
              <a:rPr lang="en-US" dirty="0"/>
              <a:t>Prevention of HIV-1 infection with early antiretroviral therapy. N </a:t>
            </a:r>
            <a:r>
              <a:rPr lang="en-US" dirty="0" err="1"/>
              <a:t>Engl</a:t>
            </a:r>
            <a:r>
              <a:rPr lang="en-US" dirty="0"/>
              <a:t> J Med. 2011 Aug 11; 365(6):493-505.</a:t>
            </a:r>
          </a:p>
          <a:p>
            <a:r>
              <a:rPr lang="en-US" dirty="0"/>
              <a:t>3.	Wood E, Kerr T, Marshall BDL, Li K, Zhang R, Hogg RS, et al. Longitudinal community plasma HIV-1 RNA concentrations and incidence of HIV-1 among injecting drug users: prospective cohort study2009 2009-04-30 10:19:31.</a:t>
            </a:r>
          </a:p>
          <a:p>
            <a:r>
              <a:rPr lang="fr-FR" dirty="0"/>
              <a:t>4.	De </a:t>
            </a:r>
            <a:r>
              <a:rPr lang="fr-FR" dirty="0" err="1"/>
              <a:t>Cock</a:t>
            </a:r>
            <a:r>
              <a:rPr lang="fr-FR" dirty="0"/>
              <a:t> KM, Fowler MG, Mercier E, de </a:t>
            </a:r>
            <a:r>
              <a:rPr lang="fr-FR" dirty="0" err="1"/>
              <a:t>Vincenzi</a:t>
            </a:r>
            <a:r>
              <a:rPr lang="fr-FR" dirty="0"/>
              <a:t> I, Saba J, </a:t>
            </a:r>
            <a:r>
              <a:rPr lang="fr-FR" dirty="0" err="1"/>
              <a:t>Hoff</a:t>
            </a:r>
            <a:r>
              <a:rPr lang="fr-FR" dirty="0"/>
              <a:t> E, et al. </a:t>
            </a:r>
            <a:r>
              <a:rPr lang="en-US" dirty="0"/>
              <a:t>Prevention of mother-to-child HIV transmission in resource-poor countries: translating research into policy and practice. JAMA. 2000 Mar 1; 283(9):1175-82.</a:t>
            </a:r>
          </a:p>
          <a:p>
            <a:r>
              <a:rPr lang="en-US" dirty="0"/>
              <a:t>5.	</a:t>
            </a:r>
            <a:r>
              <a:rPr lang="en-US" dirty="0" err="1"/>
              <a:t>Montaner</a:t>
            </a:r>
            <a:r>
              <a:rPr lang="en-US" dirty="0"/>
              <a:t> JS, Hogg R, Wood E, Kerr T, Tyndall M, Levy AR, et al. The case for expanding access to highly active antiretroviral therapy to curb the growth of the HIV epidemic. Lancet. 2006 Aug 5; 368(9534):531-6.</a:t>
            </a:r>
          </a:p>
          <a:p>
            <a:r>
              <a:rPr lang="en-US" dirty="0"/>
              <a:t>6.	</a:t>
            </a:r>
            <a:r>
              <a:rPr lang="en-US" dirty="0" err="1"/>
              <a:t>Granich</a:t>
            </a:r>
            <a:r>
              <a:rPr lang="en-US" dirty="0"/>
              <a:t> RM, </a:t>
            </a:r>
            <a:r>
              <a:rPr lang="en-US" dirty="0" err="1"/>
              <a:t>Gilks</a:t>
            </a:r>
            <a:r>
              <a:rPr lang="en-US" dirty="0"/>
              <a:t> CF, Dye C, De Cock KM, Williams BG. Universal voluntary HIV testing with immediate antiretroviral therapy as a strategy for elimination of HIV transmission: a mathematical model. The Lancet. 2009; 373(9657):48-57.</a:t>
            </a:r>
          </a:p>
          <a:p>
            <a:r>
              <a:rPr lang="en-US" dirty="0"/>
              <a:t>7.	</a:t>
            </a:r>
            <a:r>
              <a:rPr lang="en-US" dirty="0" err="1"/>
              <a:t>Montaner</a:t>
            </a:r>
            <a:r>
              <a:rPr lang="en-US" dirty="0"/>
              <a:t> JS, Lima VD, </a:t>
            </a:r>
            <a:r>
              <a:rPr lang="en-US" dirty="0" err="1"/>
              <a:t>Harrigan</a:t>
            </a:r>
            <a:r>
              <a:rPr lang="en-US" dirty="0"/>
              <a:t> PR, Lourenco L, Yip B, </a:t>
            </a:r>
            <a:r>
              <a:rPr lang="en-US" dirty="0" err="1"/>
              <a:t>Nosyk</a:t>
            </a:r>
            <a:r>
              <a:rPr lang="en-US" dirty="0"/>
              <a:t> B, et al. Expansion of HAART coverage is associated with sustained decreases in HIV/AIDS morbidity, mortality and HIV transmission: the "HIV Treatment as Prevention" experience in a Canadian setting. </a:t>
            </a:r>
            <a:r>
              <a:rPr lang="en-US" dirty="0" err="1"/>
              <a:t>PLoS</a:t>
            </a:r>
            <a:r>
              <a:rPr lang="en-US" dirty="0"/>
              <a:t> One. 2014; 9(2):e87872.</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340478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comes from the f</a:t>
            </a:r>
            <a:r>
              <a:rPr lang="en-US" dirty="0" smtClean="0"/>
              <a:t>irst description of HIV care continuum:</a:t>
            </a:r>
            <a:r>
              <a:rPr lang="en-US" baseline="0" dirty="0" smtClean="0"/>
              <a:t> Gardner 2011.  Significant decline in United States care continuum with each step (diagnosis, linked to care, retained in care, on ART, viral suppression).  In this analysis, approximately 20% were not diagnosed, 20% not linked to care, and so on.  Overall, 19% of the total HIV population achieved viral suppression.  Similar analyses have been performed around the world, with qualitatively similar results- only a minority of the total HIV population receives ART and achieves viral suppression.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199130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recommendations and notes are adapted from the</a:t>
            </a:r>
          </a:p>
          <a:p>
            <a:r>
              <a:rPr lang="en-US" b="1" dirty="0"/>
              <a:t>IAPAC </a:t>
            </a:r>
            <a:r>
              <a:rPr lang="en-US" b="1" dirty="0" smtClean="0"/>
              <a:t>Guidelines for Optimizing the HIV Care Continuum for Adults and Adolescents, </a:t>
            </a:r>
            <a:r>
              <a:rPr lang="en-US" b="1" dirty="0"/>
              <a:t>2015</a:t>
            </a:r>
          </a:p>
          <a:p>
            <a:r>
              <a:rPr lang="en-US" b="1" dirty="0"/>
              <a:t>Recommendation 36: A standardized method should be used to estimate the total number of PLHIV (diagnosed and undiagnosed) within a jurisdiction.  [A IV]</a:t>
            </a:r>
            <a:endParaRPr lang="en-US" dirty="0"/>
          </a:p>
          <a:p>
            <a:r>
              <a:rPr lang="en-US" dirty="0"/>
              <a:t>For the sake of comparability, the use of a common method to establish the denominator for the continuum of HIV care is critical to unbiased evaluation of the progress and impact of program implementation.  The Spectrum tool (248) is available and can be applied to jurisdictions with a minimal set of data elements.  Additionally, national and local governments may opt to use other estimation methodologies to estimate the overall number of PLHIV. It is important to standardize, validate, and publish the methodology for review. In some settings with comprehensive HIV testing, the number of people diagnosed with HIV may serve as an accurate surrogate for the number of PLHIV. The estimations for key populations require different methodologies, and countries are encouraged to monitor the continuum among these vulnerable and often neglected communities. Continua should be measured annually and all proposed metrics should be expressed as period, rather than point prevalence figures.</a:t>
            </a:r>
          </a:p>
          <a:p>
            <a:endParaRPr lang="en-US" dirty="0"/>
          </a:p>
          <a:p>
            <a:r>
              <a:rPr lang="en-US" b="1" dirty="0"/>
              <a:t>Recommendation 37: The estimated number of PLHIV in the geographic setting should be the overall denominator for the HIV care continuum. [A IV]</a:t>
            </a:r>
            <a:endParaRPr lang="en-US" dirty="0"/>
          </a:p>
          <a:p>
            <a:r>
              <a:rPr lang="en-US" dirty="0"/>
              <a:t>The estimated number of prevalent HIV/AIDS cases in a given geographic setting or jurisdiction during a given calendar year is taken as the denominator. No exclusions are made pertaining to the status or risk group of the individual. It is expressed as both a count and as a proportion of the total population within the jurisdiction. This indicator serves as the denominator for all the remaining steps in the continuum and is crucial for the population-based framework of the continuum.  Although it is the most challenging step in the continuum to estimate, it is key for monitoring the success of HIV case-finding efforts.  To prioritize and monitor efforts to increase HIV diagnosis, an estimate of the undiagnosed fraction is required. This measure is the cornerstone of the entire continuum framework and is required to assess the relative priority or success of efforts to improve case-finding and access to HIV care and treatment.</a:t>
            </a:r>
          </a:p>
          <a:p>
            <a:endParaRPr lang="en-US" dirty="0"/>
          </a:p>
          <a:p>
            <a:r>
              <a:rPr lang="en-US" b="1" dirty="0"/>
              <a:t>Recommendation 38: Collection of a minimum set of four data elements should be considered to populate HIV care continuum.  [A IV]</a:t>
            </a:r>
            <a:endParaRPr lang="en-US" dirty="0"/>
          </a:p>
          <a:p>
            <a:pPr lvl="0"/>
            <a:r>
              <a:rPr lang="en-US" b="1" dirty="0"/>
              <a:t>Estimated number of HIV-infected persons</a:t>
            </a:r>
            <a:endParaRPr lang="en-US" dirty="0" smtClean="0">
              <a:effectLst/>
            </a:endParaRPr>
          </a:p>
          <a:p>
            <a:pPr lvl="0"/>
            <a:r>
              <a:rPr lang="en-US" b="1" dirty="0"/>
              <a:t>Number and proportion of HIV-infected persons who are diagnosed as having HIV </a:t>
            </a:r>
            <a:endParaRPr lang="en-US" dirty="0" smtClean="0">
              <a:effectLst/>
            </a:endParaRPr>
          </a:p>
          <a:p>
            <a:pPr lvl="0"/>
            <a:r>
              <a:rPr lang="en-US" b="1" dirty="0"/>
              <a:t>Number and proportion of HIV-infected persons on ART</a:t>
            </a:r>
            <a:endParaRPr lang="en-US" dirty="0" smtClean="0">
              <a:effectLst/>
            </a:endParaRPr>
          </a:p>
          <a:p>
            <a:pPr lvl="0"/>
            <a:r>
              <a:rPr lang="en-US" b="1" dirty="0"/>
              <a:t>Number and proportion of HIV-infected persons on ART who are virally suppressed</a:t>
            </a:r>
            <a:endParaRPr lang="en-US" dirty="0" smtClean="0">
              <a:effectLst/>
            </a:endParaRPr>
          </a:p>
          <a:p>
            <a:r>
              <a:rPr lang="en-US" dirty="0"/>
              <a:t>Focusing on these minimal elements can serve as an important step towards establishing an evidence-based approach to decision-making for individual care and overall HIV response. The estimated number of PLHIV (diagnosed and undiagnosed) serves as the first data element and the overall denominator for the HIV care continuum. </a:t>
            </a:r>
          </a:p>
          <a:p>
            <a:r>
              <a:rPr lang="en-US" dirty="0"/>
              <a:t>The numerator for the first step in the continuum should be the total number of people diagnosed with HIV. The indicator should be expressed both as a count and as the proportion of the estimated number of PLHIV within the jurisdiction. Not standardizing the denominator can lead to bias towards using smaller denominators to inflate reported success with implementing the continuum, and also prohibits the comparison of program success both within the program and with other programs.</a:t>
            </a:r>
          </a:p>
          <a:p>
            <a:r>
              <a:rPr lang="en-US" dirty="0"/>
              <a:t>The second step in the continuum is the total number of HIV-infected persons on ART. It is defined as the number receiving ART at least once within the calendar year. The indicator should be expressed as both a count of HIV-infected persons on ART and as a proportion of the number of PLHIV within the jurisdiction.</a:t>
            </a:r>
            <a:r>
              <a:rPr lang="en-US" i="1" dirty="0"/>
              <a:t> </a:t>
            </a:r>
            <a:r>
              <a:rPr lang="en-US" dirty="0"/>
              <a:t>This is a key element of the continuum and determines the potential for sustained viral suppression, which is the ultimate objective of the continuum. The number of PLHIV picking up medications can be determined from providers or others, and does not require clinical evaluation and/or other tests.</a:t>
            </a:r>
          </a:p>
          <a:p>
            <a:r>
              <a:rPr lang="en-US" dirty="0"/>
              <a:t>The numerator for the third step in the continuum is the total number of HIV-infected persons with documented viral suppression within a given geographic setting (viral suppression is defined as at least one measurement of HIV RNA &lt;200 copies/mL during the measurement period). This indicator should be expressed as both a count and as a proportion of the number of HIV-infected persons within the jurisdiction</a:t>
            </a:r>
            <a:r>
              <a:rPr lang="en-US" i="1" dirty="0"/>
              <a:t>. </a:t>
            </a:r>
            <a:r>
              <a:rPr lang="en-US" dirty="0"/>
              <a:t>Viral suppression among PLHIV is the single most important common goal of HIV care and prevention, and the key element of the continuum.  </a:t>
            </a:r>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199130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recommendations and notes are adapted from the IAPAC </a:t>
            </a:r>
            <a:r>
              <a:rPr lang="en-US" b="1" dirty="0" smtClean="0"/>
              <a:t>Guidelines for Optimizing the HIV Care Continuum for Adults and Adolescents, </a:t>
            </a:r>
            <a:r>
              <a:rPr lang="en-US" b="1" dirty="0"/>
              <a:t>2015</a:t>
            </a:r>
          </a:p>
          <a:p>
            <a:endParaRPr lang="en-US" b="1" dirty="0"/>
          </a:p>
          <a:p>
            <a:r>
              <a:rPr lang="en-US" b="1" dirty="0"/>
              <a:t>Recommendation 36: A standardized method should be used to estimate the total number of PLHIV (diagnosed and undiagnosed) within a jurisdiction.  [A IV]</a:t>
            </a:r>
            <a:endParaRPr lang="en-US" dirty="0"/>
          </a:p>
          <a:p>
            <a:r>
              <a:rPr lang="en-US" dirty="0"/>
              <a:t>For the sake of comparability, the use of a common method to establish the denominator for the continuum of HIV care is critical to unbiased evaluation of the progress and impact of program implementation.  The Spectrum tool (248) is available and can be applied to jurisdictions with a minimal set of data elements.  Additionally, national and local governments may opt to use other estimation methodologies to estimate the overall number of PLHIV. It is important to standardize, validate, and publish the methodology for review. In some settings with comprehensive HIV testing, the number of people diagnosed with HIV may serve as an accurate surrogate for the number of PLHIV. The estimations for key populations require different methodologies, and countries are encouraged to monitor the continuum among these vulnerable and often neglected communities. Continua should be measured annually and all proposed metrics should be expressed as period, rather than point prevalence figures.</a:t>
            </a:r>
          </a:p>
          <a:p>
            <a:endParaRPr lang="en-US" dirty="0"/>
          </a:p>
          <a:p>
            <a:r>
              <a:rPr lang="en-US" b="1" dirty="0"/>
              <a:t>Recommendation 37: The estimated number of PLHIV in the geographic setting should be the overall denominator for the HIV care continuum. [A IV]</a:t>
            </a:r>
            <a:endParaRPr lang="en-US" dirty="0"/>
          </a:p>
          <a:p>
            <a:r>
              <a:rPr lang="en-US" dirty="0"/>
              <a:t>The estimated number of prevalent HIV/AIDS cases in a given geographic setting or jurisdiction during a given calendar year is taken as the denominator. No exclusions are made pertaining to the status or risk group of the individual. It is expressed as both a count and as a proportion of the total population within the jurisdiction. This indicator serves as the denominator for all the remaining steps in the continuum and is crucial for the population-based framework of the continuum.  Although it is the most challenging step in the continuum to estimate, it is key for monitoring the success of HIV case-finding efforts.  To prioritize and monitor efforts to increase HIV diagnosis, an estimate of the undiagnosed fraction is required. This measure is the cornerstone of the entire continuum framework and is required to assess the relative priority or success of efforts to improve case-finding and access to HIV care and treatment.</a:t>
            </a:r>
          </a:p>
          <a:p>
            <a:endParaRPr lang="en-US" dirty="0"/>
          </a:p>
          <a:p>
            <a:r>
              <a:rPr lang="en-US" b="1" dirty="0"/>
              <a:t>Recommendation 38: Collection of a minimum set of four data elements should be considered to populate HIV care continuum.  [A IV]</a:t>
            </a:r>
            <a:endParaRPr lang="en-US" dirty="0"/>
          </a:p>
          <a:p>
            <a:pPr lvl="0"/>
            <a:r>
              <a:rPr lang="en-US" b="1" dirty="0"/>
              <a:t>Estimated number of HIV-infected persons</a:t>
            </a:r>
            <a:endParaRPr lang="en-US" dirty="0" smtClean="0">
              <a:effectLst/>
            </a:endParaRPr>
          </a:p>
          <a:p>
            <a:pPr lvl="0"/>
            <a:r>
              <a:rPr lang="en-US" b="1" dirty="0"/>
              <a:t>Number and proportion of HIV-infected persons who are diagnosed as having HIV </a:t>
            </a:r>
            <a:endParaRPr lang="en-US" dirty="0" smtClean="0">
              <a:effectLst/>
            </a:endParaRPr>
          </a:p>
          <a:p>
            <a:pPr lvl="0"/>
            <a:r>
              <a:rPr lang="en-US" b="1" dirty="0"/>
              <a:t>Number and proportion of HIV-infected persons on ART</a:t>
            </a:r>
            <a:endParaRPr lang="en-US" dirty="0" smtClean="0">
              <a:effectLst/>
            </a:endParaRPr>
          </a:p>
          <a:p>
            <a:pPr lvl="0"/>
            <a:r>
              <a:rPr lang="en-US" b="1" dirty="0"/>
              <a:t>Number and proportion of HIV-infected persons on ART who are virally suppressed</a:t>
            </a:r>
            <a:endParaRPr lang="en-US" dirty="0" smtClean="0">
              <a:effectLst/>
            </a:endParaRPr>
          </a:p>
          <a:p>
            <a:r>
              <a:rPr lang="en-US" dirty="0"/>
              <a:t>Focusing on these minimal elements can serve as an important step towards establishing an evidence-based approach to decision-making for individual care and overall HIV response. The estimated number of PLHIV (diagnosed and undiagnosed) serves as the first data element and the overall denominator for the HIV care continuum. </a:t>
            </a:r>
          </a:p>
          <a:p>
            <a:r>
              <a:rPr lang="en-US" dirty="0"/>
              <a:t>The numerator for the first step in the continuum should be the total number of people diagnosed with HIV. The indicator should be expressed both as a count and as the proportion of the estimated number of PLHIV within the jurisdiction. Not standardizing the denominator can lead to bias towards using smaller denominators to inflate reported success with implementing the continuum, and also prohibits the comparison of program success both within the program and with other programs.</a:t>
            </a:r>
          </a:p>
          <a:p>
            <a:r>
              <a:rPr lang="en-US" dirty="0"/>
              <a:t>The second step in the continuum is the total number of HIV-infected persons on ART. It is defined as the number receiving ART at least once within the calendar year. The indicator should be expressed as both a count of HIV-infected persons on ART and as a proportion of the number of PLHIV within the jurisdiction.</a:t>
            </a:r>
            <a:r>
              <a:rPr lang="en-US" i="1" dirty="0"/>
              <a:t> </a:t>
            </a:r>
            <a:r>
              <a:rPr lang="en-US" dirty="0"/>
              <a:t>This is a key element of the continuum and determines the potential for sustained viral suppression, which is the ultimate objective of the continuum. The number of PLHIV picking up medications can be determined from providers or others, and does not require clinical evaluation and/or other tests.</a:t>
            </a:r>
          </a:p>
          <a:p>
            <a:r>
              <a:rPr lang="en-US" dirty="0"/>
              <a:t>The numerator for the third step in the continuum is the total number of HIV-infected persons with documented viral suppression within a given geographic setting (viral suppression is defined as at least one measurement of HIV RNA &lt;200 copies/mL during the measurement period). This indicator should be expressed as both a count and as a proportion of the number of HIV-infected persons within the jurisdiction</a:t>
            </a:r>
            <a:r>
              <a:rPr lang="en-US" i="1" dirty="0"/>
              <a:t>. </a:t>
            </a:r>
            <a:r>
              <a:rPr lang="en-US" dirty="0"/>
              <a:t>Viral suppression among PLHIV is the single most important common goal of HIV care and prevention, and the key element of the continuum.  </a:t>
            </a:r>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1991305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8523277"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0612" y="304800"/>
            <a:ext cx="1866900" cy="1814513"/>
          </a:xfrm>
          <a:prstGeom prst="rect">
            <a:avLst/>
          </a:prstGeom>
        </p:spPr>
      </p:pic>
    </p:spTree>
    <p:extLst>
      <p:ext uri="{BB962C8B-B14F-4D97-AF65-F5344CB8AC3E}">
        <p14:creationId xmlns:p14="http://schemas.microsoft.com/office/powerpoint/2010/main" val="42743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2266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14710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271992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7755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228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717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3564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FE8FB1-0A7A-443E-AAF7-31D4FA1AA312}" type="datetimeFigureOut">
              <a:rPr lang="en-US" smtClean="0"/>
              <a:t>10/14/2015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83009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9AFE8FB1-0A7A-443E-AAF7-31D4FA1AA312}" type="datetimeFigureOut">
              <a:rPr lang="en-US" smtClean="0"/>
              <a:t>10/14/2015</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74578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042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9AFE8FB1-0A7A-443E-AAF7-31D4FA1AA312}" type="datetimeFigureOut">
              <a:rPr lang="en-US" smtClean="0"/>
              <a:pPr/>
              <a:t>10/14/2015</a:t>
            </a:fld>
            <a:endParaRPr lang="en-US"/>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3386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rgbClr val="FF0000"/>
                </a:solidFill>
                <a:latin typeface="Arial" panose="020B0604020202020204" pitchFamily="34" charset="0"/>
                <a:cs typeface="Arial" panose="020B0604020202020204" pitchFamily="34" charset="0"/>
              </a:rPr>
              <a:t>HIV Clinical Management</a:t>
            </a:r>
            <a:endParaRPr lang="en-US" sz="4800" b="1"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2800" b="1" dirty="0" smtClean="0">
                <a:latin typeface="Arial" panose="020B0604020202020204" pitchFamily="34" charset="0"/>
                <a:cs typeface="Arial" panose="020B0604020202020204" pitchFamily="34" charset="0"/>
              </a:rPr>
              <a:t>PRESENTER(S) NAME(S)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“Continuum of HIV Care”</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109107" y="1920239"/>
            <a:ext cx="5607019" cy="4023360"/>
          </a:xfrm>
        </p:spPr>
        <p:txBody>
          <a:bodyPr>
            <a:normAutofit fontScale="77500" lnSpcReduction="20000"/>
          </a:bodyPr>
          <a:lstStyle/>
          <a:p>
            <a:endParaRPr lang="en-US" sz="2400" dirty="0" smtClean="0"/>
          </a:p>
          <a:p>
            <a:pPr>
              <a:lnSpc>
                <a:spcPct val="160000"/>
              </a:lnSpc>
            </a:pPr>
            <a:r>
              <a:rPr lang="en-US" sz="2400" dirty="0" smtClean="0"/>
              <a:t>The “continuum </a:t>
            </a:r>
            <a:r>
              <a:rPr lang="en-US" sz="2400" dirty="0"/>
              <a:t>of HIV </a:t>
            </a:r>
            <a:r>
              <a:rPr lang="en-US" sz="2400" dirty="0" smtClean="0"/>
              <a:t>care” </a:t>
            </a:r>
            <a:r>
              <a:rPr lang="en-US" sz="2400" dirty="0"/>
              <a:t>refers to a </a:t>
            </a:r>
            <a:r>
              <a:rPr lang="en-US" sz="2400" b="1" dirty="0">
                <a:solidFill>
                  <a:schemeClr val="accent1"/>
                </a:solidFill>
              </a:rPr>
              <a:t>comprehensive package of HIV prevention, diagnostic</a:t>
            </a:r>
            <a:r>
              <a:rPr lang="en-US" sz="2400" b="1" dirty="0" smtClean="0">
                <a:solidFill>
                  <a:schemeClr val="accent1"/>
                </a:solidFill>
              </a:rPr>
              <a:t>, treatment, </a:t>
            </a:r>
            <a:r>
              <a:rPr lang="en-US" sz="2400" b="1" dirty="0">
                <a:solidFill>
                  <a:schemeClr val="accent1"/>
                </a:solidFill>
              </a:rPr>
              <a:t>and support services</a:t>
            </a:r>
            <a:r>
              <a:rPr lang="en-US" sz="2400" dirty="0"/>
              <a:t> provided for people living with </a:t>
            </a:r>
            <a:r>
              <a:rPr lang="en-US" sz="2400" dirty="0" smtClean="0"/>
              <a:t>HIV (PLHIV)  </a:t>
            </a:r>
            <a:r>
              <a:rPr lang="en-US" sz="2400" dirty="0"/>
              <a:t>and their families </a:t>
            </a:r>
            <a:r>
              <a:rPr lang="en-US" sz="2400" dirty="0" smtClean="0"/>
              <a:t>ranging across</a:t>
            </a:r>
            <a:r>
              <a:rPr lang="en-US" sz="2400" dirty="0"/>
              <a:t>: initial </a:t>
            </a:r>
            <a:r>
              <a:rPr lang="en-US" sz="2400" b="1" dirty="0">
                <a:solidFill>
                  <a:schemeClr val="accent1"/>
                </a:solidFill>
              </a:rPr>
              <a:t>HIV diagnosis and linkage to care</a:t>
            </a:r>
            <a:r>
              <a:rPr lang="en-US" sz="2400" dirty="0"/>
              <a:t>; management of opportunistic infections </a:t>
            </a:r>
            <a:r>
              <a:rPr lang="en-US" sz="2400" dirty="0" smtClean="0"/>
              <a:t>and other </a:t>
            </a:r>
            <a:r>
              <a:rPr lang="en-US" sz="2400" dirty="0"/>
              <a:t>comorbid conditions; </a:t>
            </a:r>
            <a:r>
              <a:rPr lang="en-US" sz="2400" b="1" dirty="0">
                <a:solidFill>
                  <a:schemeClr val="accent1"/>
                </a:solidFill>
              </a:rPr>
              <a:t>initiating, </a:t>
            </a:r>
            <a:r>
              <a:rPr lang="en-US" sz="2400" b="1" dirty="0" smtClean="0">
                <a:solidFill>
                  <a:schemeClr val="accent1"/>
                </a:solidFill>
              </a:rPr>
              <a:t>maintaining, </a:t>
            </a:r>
            <a:r>
              <a:rPr lang="en-US" sz="2400" b="1" dirty="0">
                <a:solidFill>
                  <a:schemeClr val="accent1"/>
                </a:solidFill>
              </a:rPr>
              <a:t>and monitoring ART</a:t>
            </a:r>
            <a:r>
              <a:rPr lang="en-US" sz="2400" dirty="0"/>
              <a:t>; switching to </a:t>
            </a:r>
            <a:r>
              <a:rPr lang="en-US" sz="2400" dirty="0" smtClean="0"/>
              <a:t>second-line and </a:t>
            </a:r>
            <a:r>
              <a:rPr lang="en-US" sz="2400" dirty="0"/>
              <a:t>third-line ART; and palliative care.</a:t>
            </a:r>
          </a:p>
        </p:txBody>
      </p:sp>
      <p:pic>
        <p:nvPicPr>
          <p:cNvPr id="6" name="Content Placeholder 5"/>
          <p:cNvPicPr>
            <a:picLocks noGrp="1" noChangeAspect="1"/>
          </p:cNvPicPr>
          <p:nvPr>
            <p:ph sz="half" idx="2"/>
          </p:nvPr>
        </p:nvPicPr>
        <p:blipFill>
          <a:blip r:embed="rId2"/>
          <a:srcRect l="-32315" r="-32315"/>
          <a:stretch>
            <a:fillRect/>
          </a:stretch>
        </p:blipFill>
        <p:spPr>
          <a:xfrm>
            <a:off x="6627812" y="1828800"/>
            <a:ext cx="4936474" cy="4023360"/>
          </a:xfrm>
        </p:spPr>
      </p:pic>
      <p:sp>
        <p:nvSpPr>
          <p:cNvPr id="4" name="TextBox 3"/>
          <p:cNvSpPr txBox="1"/>
          <p:nvPr/>
        </p:nvSpPr>
        <p:spPr>
          <a:xfrm>
            <a:off x="150812" y="6477000"/>
            <a:ext cx="8499827" cy="307777"/>
          </a:xfrm>
          <a:prstGeom prst="rect">
            <a:avLst/>
          </a:prstGeom>
          <a:noFill/>
        </p:spPr>
        <p:txBody>
          <a:bodyPr wrap="none" rtlCol="0">
            <a:spAutoFit/>
          </a:bodyPr>
          <a:lstStyle/>
          <a:p>
            <a:r>
              <a:rPr lang="en-US" sz="1400" b="1" dirty="0" smtClean="0">
                <a:solidFill>
                  <a:srgbClr val="FFFFFF"/>
                </a:solidFill>
              </a:rPr>
              <a:t>WHO Consolidated Guidelines on the Use of Antiretroviral Drugs for Treating and Preventing HIV Infection, 2013</a:t>
            </a:r>
            <a:endParaRPr lang="en-US" sz="1400" b="1" dirty="0">
              <a:solidFill>
                <a:srgbClr val="FFFFFF"/>
              </a:solidFill>
            </a:endParaRPr>
          </a:p>
        </p:txBody>
      </p:sp>
      <p:sp>
        <p:nvSpPr>
          <p:cNvPr id="5" name="Rectangle 4"/>
          <p:cNvSpPr/>
          <p:nvPr/>
        </p:nvSpPr>
        <p:spPr>
          <a:xfrm>
            <a:off x="7542212" y="1920239"/>
            <a:ext cx="2971800" cy="3870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22179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Continuum of HIV Care </a:t>
            </a:r>
            <a:r>
              <a:rPr lang="en-US" sz="2400" b="1" dirty="0" smtClean="0">
                <a:solidFill>
                  <a:srgbClr val="FF0000"/>
                </a:solidFill>
                <a:latin typeface="Arial" panose="020B0604020202020204" pitchFamily="34" charset="0"/>
                <a:cs typeface="Arial" panose="020B0604020202020204" pitchFamily="34" charset="0"/>
              </a:rPr>
              <a:t>(where it all started…)</a:t>
            </a:r>
            <a:endParaRPr lang="en-US" sz="2400" b="1" dirty="0">
              <a:solidFill>
                <a:srgbClr val="FF0000"/>
              </a:solidFill>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rotWithShape="1">
          <a:blip r:embed="rId3"/>
          <a:srcRect l="1784" r="3548"/>
          <a:stretch/>
        </p:blipFill>
        <p:spPr>
          <a:xfrm>
            <a:off x="3237535" y="1965504"/>
            <a:ext cx="6318818" cy="4359096"/>
          </a:xfrm>
        </p:spPr>
      </p:pic>
      <p:sp>
        <p:nvSpPr>
          <p:cNvPr id="3" name="TextBox 2"/>
          <p:cNvSpPr txBox="1"/>
          <p:nvPr/>
        </p:nvSpPr>
        <p:spPr>
          <a:xfrm>
            <a:off x="3332473" y="1900535"/>
            <a:ext cx="6223879" cy="461665"/>
          </a:xfrm>
          <a:prstGeom prst="rect">
            <a:avLst/>
          </a:prstGeom>
          <a:noFill/>
        </p:spPr>
        <p:txBody>
          <a:bodyPr wrap="none" rtlCol="0">
            <a:spAutoFit/>
          </a:bodyPr>
          <a:lstStyle/>
          <a:p>
            <a:r>
              <a:rPr lang="en-US" sz="2400" b="1" dirty="0" smtClean="0"/>
              <a:t>Spectrum of engagement in HIV care, US 2011 </a:t>
            </a:r>
            <a:endParaRPr lang="en-US" sz="2400" b="1" baseline="30000" dirty="0"/>
          </a:p>
        </p:txBody>
      </p:sp>
      <p:sp>
        <p:nvSpPr>
          <p:cNvPr id="6" name="TextBox 5"/>
          <p:cNvSpPr txBox="1"/>
          <p:nvPr/>
        </p:nvSpPr>
        <p:spPr>
          <a:xfrm>
            <a:off x="455612" y="6498528"/>
            <a:ext cx="2836930" cy="307777"/>
          </a:xfrm>
          <a:prstGeom prst="rect">
            <a:avLst/>
          </a:prstGeom>
          <a:noFill/>
        </p:spPr>
        <p:txBody>
          <a:bodyPr wrap="none" rtlCol="0">
            <a:spAutoFit/>
          </a:bodyPr>
          <a:lstStyle/>
          <a:p>
            <a:r>
              <a:rPr lang="en-US" sz="1400" b="1" dirty="0" smtClean="0">
                <a:solidFill>
                  <a:schemeClr val="bg1"/>
                </a:solidFill>
              </a:rPr>
              <a:t>Gardner E et al. </a:t>
            </a:r>
            <a:r>
              <a:rPr lang="en-US" sz="1400" b="1" i="1" dirty="0" err="1" smtClean="0">
                <a:solidFill>
                  <a:schemeClr val="bg1"/>
                </a:solidFill>
              </a:rPr>
              <a:t>Clin</a:t>
            </a:r>
            <a:r>
              <a:rPr lang="en-US" sz="1400" b="1" i="1" dirty="0" smtClean="0">
                <a:solidFill>
                  <a:schemeClr val="bg1"/>
                </a:solidFill>
              </a:rPr>
              <a:t> Infect Dis. </a:t>
            </a:r>
            <a:r>
              <a:rPr lang="en-US" sz="1400" b="1" dirty="0" smtClean="0">
                <a:solidFill>
                  <a:schemeClr val="bg1"/>
                </a:solidFill>
              </a:rPr>
              <a:t>2011</a:t>
            </a:r>
            <a:endParaRPr lang="en-US" sz="1400" b="1" dirty="0">
              <a:solidFill>
                <a:schemeClr val="bg1"/>
              </a:solidFill>
            </a:endParaRPr>
          </a:p>
        </p:txBody>
      </p:sp>
    </p:spTree>
    <p:extLst>
      <p:ext uri="{BB962C8B-B14F-4D97-AF65-F5344CB8AC3E}">
        <p14:creationId xmlns:p14="http://schemas.microsoft.com/office/powerpoint/2010/main" val="98251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Continuum of HIV Care </a:t>
            </a:r>
            <a:r>
              <a:rPr lang="en-US" sz="2400" b="1" dirty="0" smtClean="0">
                <a:solidFill>
                  <a:srgbClr val="FF0000"/>
                </a:solidFill>
                <a:latin typeface="Arial" panose="020B0604020202020204" pitchFamily="34" charset="0"/>
                <a:cs typeface="Arial" panose="020B0604020202020204" pitchFamily="34" charset="0"/>
              </a:rPr>
              <a:t>(Sub-Saharan Africa)</a:t>
            </a:r>
            <a:endParaRPr lang="en-US" sz="2400"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753568" y="1912620"/>
            <a:ext cx="8742632" cy="4411979"/>
          </a:xfrm>
          <a:prstGeom prst="rect">
            <a:avLst/>
          </a:prstGeom>
        </p:spPr>
      </p:pic>
      <p:sp>
        <p:nvSpPr>
          <p:cNvPr id="5" name="TextBox 4"/>
          <p:cNvSpPr txBox="1"/>
          <p:nvPr/>
        </p:nvSpPr>
        <p:spPr>
          <a:xfrm>
            <a:off x="455612" y="6498528"/>
            <a:ext cx="2301207" cy="307777"/>
          </a:xfrm>
          <a:prstGeom prst="rect">
            <a:avLst/>
          </a:prstGeom>
          <a:noFill/>
        </p:spPr>
        <p:txBody>
          <a:bodyPr wrap="none" rtlCol="0">
            <a:spAutoFit/>
          </a:bodyPr>
          <a:lstStyle/>
          <a:p>
            <a:r>
              <a:rPr lang="en-US" sz="1400" b="1" dirty="0" smtClean="0">
                <a:solidFill>
                  <a:schemeClr val="bg1"/>
                </a:solidFill>
              </a:rPr>
              <a:t>UNAIDS. Global Report 2013</a:t>
            </a:r>
            <a:endParaRPr lang="en-US" sz="1400" b="1" dirty="0">
              <a:solidFill>
                <a:schemeClr val="bg1"/>
              </a:solidFill>
            </a:endParaRPr>
          </a:p>
        </p:txBody>
      </p:sp>
    </p:spTree>
    <p:extLst>
      <p:ext uri="{BB962C8B-B14F-4D97-AF65-F5344CB8AC3E}">
        <p14:creationId xmlns:p14="http://schemas.microsoft.com/office/powerpoint/2010/main" val="333919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Measuring the Continuum</a:t>
            </a:r>
            <a:endParaRPr lang="en-US" sz="4000" b="1" baseline="30000"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Autofit/>
          </a:bodyPr>
          <a:lstStyle/>
          <a:p>
            <a:pPr>
              <a:buFont typeface="Wingdings" charset="2"/>
              <a:buChar char="Ø"/>
            </a:pPr>
            <a:r>
              <a:rPr lang="en-US" sz="2800" dirty="0" smtClean="0"/>
              <a:t> Measuring </a:t>
            </a:r>
            <a:r>
              <a:rPr lang="en-US" sz="2800" dirty="0"/>
              <a:t>the </a:t>
            </a:r>
            <a:r>
              <a:rPr lang="en-US" sz="2800" dirty="0" smtClean="0"/>
              <a:t>continuum </a:t>
            </a:r>
            <a:r>
              <a:rPr lang="en-US" sz="2800" dirty="0"/>
              <a:t>is critical to evaluating the success of HIV </a:t>
            </a:r>
            <a:r>
              <a:rPr lang="en-US" sz="2800" dirty="0" smtClean="0"/>
              <a:t>responses at clinic-, local-, national-, subnational-, and international levels</a:t>
            </a:r>
            <a:endParaRPr lang="en-US" sz="2800" dirty="0"/>
          </a:p>
          <a:p>
            <a:pPr>
              <a:buFont typeface="Wingdings" charset="2"/>
              <a:buChar char="Ø"/>
            </a:pPr>
            <a:r>
              <a:rPr lang="en-US" sz="2800" dirty="0" smtClean="0"/>
              <a:t> Use standardized method to estimate total # of PLHIV</a:t>
            </a:r>
          </a:p>
          <a:p>
            <a:pPr>
              <a:buFont typeface="Wingdings" charset="2"/>
              <a:buChar char="Ø"/>
            </a:pPr>
            <a:endParaRPr lang="en-US" sz="800" dirty="0" smtClean="0"/>
          </a:p>
          <a:p>
            <a:pPr lvl="2">
              <a:buFont typeface="Wingdings" charset="2"/>
              <a:buChar char="Ø"/>
            </a:pPr>
            <a:r>
              <a:rPr lang="en-US" sz="2400" i="1" dirty="0" smtClean="0">
                <a:solidFill>
                  <a:schemeClr val="accent2">
                    <a:lumMod val="60000"/>
                    <a:lumOff val="40000"/>
                  </a:schemeClr>
                </a:solidFill>
              </a:rPr>
              <a:t> </a:t>
            </a:r>
            <a:r>
              <a:rPr lang="en-US" sz="2400" dirty="0" smtClean="0">
                <a:solidFill>
                  <a:schemeClr val="accent2">
                    <a:lumMod val="60000"/>
                    <a:lumOff val="40000"/>
                  </a:schemeClr>
                </a:solidFill>
              </a:rPr>
              <a:t>For </a:t>
            </a:r>
            <a:r>
              <a:rPr lang="en-US" sz="2400" dirty="0">
                <a:solidFill>
                  <a:schemeClr val="accent2">
                    <a:lumMod val="60000"/>
                    <a:lumOff val="40000"/>
                  </a:schemeClr>
                </a:solidFill>
              </a:rPr>
              <a:t>the sake of comparability, </a:t>
            </a:r>
            <a:r>
              <a:rPr lang="en-US" sz="2400" dirty="0" smtClean="0">
                <a:solidFill>
                  <a:schemeClr val="accent2">
                    <a:lumMod val="60000"/>
                    <a:lumOff val="40000"/>
                  </a:schemeClr>
                </a:solidFill>
              </a:rPr>
              <a:t>use a </a:t>
            </a:r>
            <a:r>
              <a:rPr lang="en-US" sz="2400" u="sng" dirty="0">
                <a:solidFill>
                  <a:schemeClr val="accent2">
                    <a:lumMod val="60000"/>
                    <a:lumOff val="40000"/>
                  </a:schemeClr>
                </a:solidFill>
              </a:rPr>
              <a:t>common method</a:t>
            </a:r>
            <a:r>
              <a:rPr lang="en-US" sz="2400" dirty="0">
                <a:solidFill>
                  <a:schemeClr val="accent2">
                    <a:lumMod val="60000"/>
                    <a:lumOff val="40000"/>
                  </a:schemeClr>
                </a:solidFill>
              </a:rPr>
              <a:t> </a:t>
            </a:r>
            <a:r>
              <a:rPr lang="en-US" sz="2400" dirty="0" smtClean="0">
                <a:solidFill>
                  <a:schemeClr val="accent2">
                    <a:lumMod val="60000"/>
                    <a:lumOff val="40000"/>
                  </a:schemeClr>
                </a:solidFill>
              </a:rPr>
              <a:t>to establish </a:t>
            </a:r>
            <a:r>
              <a:rPr lang="en-US" sz="2400" dirty="0">
                <a:solidFill>
                  <a:schemeClr val="accent2">
                    <a:lumMod val="60000"/>
                    <a:lumOff val="40000"/>
                  </a:schemeClr>
                </a:solidFill>
              </a:rPr>
              <a:t>the </a:t>
            </a:r>
            <a:r>
              <a:rPr lang="en-US" sz="2400" dirty="0" smtClean="0">
                <a:solidFill>
                  <a:schemeClr val="accent2">
                    <a:lumMod val="60000"/>
                    <a:lumOff val="40000"/>
                  </a:schemeClr>
                </a:solidFill>
              </a:rPr>
              <a:t>continuum’s denominator; critical for unbiased </a:t>
            </a:r>
            <a:r>
              <a:rPr lang="en-US" sz="2400" dirty="0">
                <a:solidFill>
                  <a:schemeClr val="accent2">
                    <a:lumMod val="60000"/>
                    <a:lumOff val="40000"/>
                  </a:schemeClr>
                </a:solidFill>
              </a:rPr>
              <a:t>evaluation of </a:t>
            </a:r>
            <a:r>
              <a:rPr lang="en-US" sz="2400" dirty="0" smtClean="0">
                <a:solidFill>
                  <a:schemeClr val="accent2">
                    <a:lumMod val="60000"/>
                    <a:lumOff val="40000"/>
                  </a:schemeClr>
                </a:solidFill>
              </a:rPr>
              <a:t>program </a:t>
            </a:r>
            <a:r>
              <a:rPr lang="en-US" sz="2400" dirty="0">
                <a:solidFill>
                  <a:schemeClr val="accent2">
                    <a:lumMod val="60000"/>
                    <a:lumOff val="40000"/>
                  </a:schemeClr>
                </a:solidFill>
              </a:rPr>
              <a:t>implementation progress and </a:t>
            </a:r>
            <a:r>
              <a:rPr lang="en-US" sz="2400" dirty="0" smtClean="0">
                <a:solidFill>
                  <a:schemeClr val="accent2">
                    <a:lumMod val="60000"/>
                    <a:lumOff val="40000"/>
                  </a:schemeClr>
                </a:solidFill>
              </a:rPr>
              <a:t>impact</a:t>
            </a:r>
          </a:p>
          <a:p>
            <a:pPr>
              <a:buFont typeface="Wingdings" charset="2"/>
              <a:buChar char="Ø"/>
            </a:pPr>
            <a:r>
              <a:rPr lang="en-US" sz="2800" dirty="0" smtClean="0"/>
              <a:t> Estimated total # of PLHIV </a:t>
            </a:r>
            <a:r>
              <a:rPr lang="en-US" sz="2800" u="sng" dirty="0" smtClean="0"/>
              <a:t>should be</a:t>
            </a:r>
            <a:r>
              <a:rPr lang="en-US" sz="2800" dirty="0" smtClean="0"/>
              <a:t> denominator for measuring HIV care continuum</a:t>
            </a:r>
          </a:p>
        </p:txBody>
      </p:sp>
      <p:sp>
        <p:nvSpPr>
          <p:cNvPr id="7" name="Rectangle 6"/>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155462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Continuum Data Elements</a:t>
            </a:r>
            <a:endParaRPr lang="en-US" sz="4000" b="1" baseline="30000"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1845734"/>
            <a:ext cx="10560018" cy="4326466"/>
          </a:xfrm>
        </p:spPr>
        <p:txBody>
          <a:bodyPr>
            <a:noAutofit/>
          </a:bodyPr>
          <a:lstStyle/>
          <a:p>
            <a:pPr marL="0" indent="0">
              <a:buNone/>
            </a:pPr>
            <a:endParaRPr lang="en-US" sz="2800" dirty="0" smtClean="0"/>
          </a:p>
          <a:p>
            <a:pPr>
              <a:buFont typeface="Wingdings" charset="2"/>
              <a:buChar char="Ø"/>
            </a:pPr>
            <a:r>
              <a:rPr lang="en-US" sz="2800" dirty="0" smtClean="0"/>
              <a:t> Collect a minimum of 5 data elements:</a:t>
            </a:r>
          </a:p>
          <a:p>
            <a:pPr marL="0" indent="0">
              <a:buNone/>
            </a:pPr>
            <a:endParaRPr lang="en-US" sz="800" dirty="0" smtClean="0"/>
          </a:p>
          <a:p>
            <a:pPr marL="749720" lvl="1" indent="-457200">
              <a:buFont typeface="+mj-lt"/>
              <a:buAutoNum type="arabicPeriod"/>
            </a:pPr>
            <a:r>
              <a:rPr lang="en-US" sz="2400" dirty="0" smtClean="0"/>
              <a:t>Estimated # of PLHIV</a:t>
            </a:r>
            <a:r>
              <a:rPr lang="en-US" sz="2400" dirty="0"/>
              <a:t> </a:t>
            </a:r>
            <a:r>
              <a:rPr lang="en-US" sz="2400" dirty="0" smtClean="0"/>
              <a:t>in a jurisdiction</a:t>
            </a:r>
          </a:p>
          <a:p>
            <a:pPr marL="749720" lvl="1" indent="-457200">
              <a:buFont typeface="+mj-lt"/>
              <a:buAutoNum type="arabicPeriod"/>
            </a:pPr>
            <a:r>
              <a:rPr lang="en-US" sz="2400" dirty="0" smtClean="0"/>
              <a:t># and % of PLHIV who are diagnosed HIV positive</a:t>
            </a:r>
          </a:p>
          <a:p>
            <a:pPr marL="749720" lvl="1" indent="-457200">
              <a:buFont typeface="+mj-lt"/>
              <a:buAutoNum type="arabicPeriod"/>
            </a:pPr>
            <a:r>
              <a:rPr lang="en-US" sz="2400" dirty="0" smtClean="0"/>
              <a:t># and % of PLIHV who are diagnosed and linked to care </a:t>
            </a:r>
            <a:r>
              <a:rPr lang="en-US" sz="2000" i="1" dirty="0" smtClean="0">
                <a:solidFill>
                  <a:srgbClr val="FF0000"/>
                </a:solidFill>
              </a:rPr>
              <a:t>(optional)</a:t>
            </a:r>
          </a:p>
          <a:p>
            <a:pPr marL="749720" lvl="1" indent="-457200">
              <a:buFont typeface="+mj-lt"/>
              <a:buAutoNum type="arabicPeriod"/>
            </a:pPr>
            <a:r>
              <a:rPr lang="en-US" sz="2400" dirty="0" smtClean="0"/>
              <a:t># and % of </a:t>
            </a:r>
            <a:r>
              <a:rPr lang="en-US" sz="2400" dirty="0"/>
              <a:t>PLHIV </a:t>
            </a:r>
            <a:r>
              <a:rPr lang="en-US" sz="2400" dirty="0" smtClean="0"/>
              <a:t>who are on ART</a:t>
            </a:r>
          </a:p>
          <a:p>
            <a:pPr marL="749720" lvl="1" indent="-457200">
              <a:buFont typeface="+mj-lt"/>
              <a:buAutoNum type="arabicPeriod"/>
            </a:pPr>
            <a:r>
              <a:rPr lang="en-US" sz="2400" dirty="0" smtClean="0"/>
              <a:t># and % of </a:t>
            </a:r>
            <a:r>
              <a:rPr lang="en-US" sz="2400" dirty="0"/>
              <a:t>PLHIV </a:t>
            </a:r>
            <a:r>
              <a:rPr lang="en-US" sz="2400" dirty="0" smtClean="0"/>
              <a:t>on ART who are virally suppressed</a:t>
            </a:r>
          </a:p>
          <a:p>
            <a:pPr marL="749720" lvl="1" indent="-457200">
              <a:buFont typeface="+mj-lt"/>
              <a:buAutoNum type="arabicPeriod"/>
            </a:pPr>
            <a:endParaRPr lang="en-US" sz="800" b="1" dirty="0" smtClean="0">
              <a:solidFill>
                <a:schemeClr val="accent2">
                  <a:lumMod val="60000"/>
                  <a:lumOff val="40000"/>
                </a:schemeClr>
              </a:solidFill>
            </a:endParaRPr>
          </a:p>
          <a:p>
            <a:pPr marL="0" indent="0">
              <a:buNone/>
            </a:pPr>
            <a:r>
              <a:rPr lang="en-US" sz="2600" b="1" dirty="0" smtClean="0">
                <a:solidFill>
                  <a:schemeClr val="accent2">
                    <a:lumMod val="60000"/>
                    <a:lumOff val="40000"/>
                  </a:schemeClr>
                </a:solidFill>
              </a:rPr>
              <a:t>Focusing </a:t>
            </a:r>
            <a:r>
              <a:rPr lang="en-US" sz="2600" b="1" dirty="0">
                <a:solidFill>
                  <a:schemeClr val="accent2">
                    <a:lumMod val="60000"/>
                    <a:lumOff val="40000"/>
                  </a:schemeClr>
                </a:solidFill>
              </a:rPr>
              <a:t>on these 5</a:t>
            </a:r>
            <a:r>
              <a:rPr lang="en-US" sz="2600" b="1" dirty="0" smtClean="0">
                <a:solidFill>
                  <a:schemeClr val="accent2">
                    <a:lumMod val="60000"/>
                    <a:lumOff val="40000"/>
                  </a:schemeClr>
                </a:solidFill>
              </a:rPr>
              <a:t> data elements helps </a:t>
            </a:r>
            <a:r>
              <a:rPr lang="en-US" sz="2600" b="1" dirty="0">
                <a:solidFill>
                  <a:schemeClr val="accent2">
                    <a:lumMod val="60000"/>
                    <a:lumOff val="40000"/>
                  </a:schemeClr>
                </a:solidFill>
              </a:rPr>
              <a:t>with </a:t>
            </a:r>
            <a:r>
              <a:rPr lang="en-US" sz="2600" b="1" dirty="0" smtClean="0">
                <a:solidFill>
                  <a:schemeClr val="accent2">
                    <a:lumMod val="60000"/>
                    <a:lumOff val="40000"/>
                  </a:schemeClr>
                </a:solidFill>
              </a:rPr>
              <a:t>measuring program improvement/success; other program </a:t>
            </a:r>
            <a:r>
              <a:rPr lang="en-US" sz="2600" b="1" dirty="0">
                <a:solidFill>
                  <a:schemeClr val="accent2">
                    <a:lumMod val="60000"/>
                    <a:lumOff val="40000"/>
                  </a:schemeClr>
                </a:solidFill>
              </a:rPr>
              <a:t>metrics </a:t>
            </a:r>
            <a:r>
              <a:rPr lang="en-US" sz="2600" b="1" dirty="0" smtClean="0">
                <a:solidFill>
                  <a:schemeClr val="accent2">
                    <a:lumMod val="60000"/>
                    <a:lumOff val="40000"/>
                  </a:schemeClr>
                </a:solidFill>
              </a:rPr>
              <a:t>may also be used</a:t>
            </a:r>
            <a:endParaRPr lang="en-US" sz="2600" b="1" dirty="0">
              <a:solidFill>
                <a:schemeClr val="accent2">
                  <a:lumMod val="60000"/>
                  <a:lumOff val="40000"/>
                </a:schemeClr>
              </a:solidFill>
            </a:endParaRPr>
          </a:p>
        </p:txBody>
      </p:sp>
      <p:sp>
        <p:nvSpPr>
          <p:cNvPr id="2" name="Rectangle 1"/>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34881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Continuum Optimization</a:t>
            </a:r>
            <a:endParaRPr lang="en-US" sz="4000" b="1" baseline="30000"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92500" lnSpcReduction="10000"/>
          </a:bodyPr>
          <a:lstStyle/>
          <a:p>
            <a:pPr>
              <a:buFont typeface="Wingdings" charset="2"/>
              <a:buChar char="Ø"/>
            </a:pPr>
            <a:r>
              <a:rPr lang="en-US" sz="2600" dirty="0" smtClean="0"/>
              <a:t> The methodology of determining the care continuum should be described within all reports on continuum optimization</a:t>
            </a:r>
          </a:p>
          <a:p>
            <a:pPr>
              <a:buFont typeface="Wingdings" charset="2"/>
              <a:buChar char="Ø"/>
            </a:pPr>
            <a:endParaRPr lang="en-US" sz="800" dirty="0" smtClean="0"/>
          </a:p>
          <a:p>
            <a:pPr lvl="2">
              <a:buFont typeface="Wingdings" charset="2"/>
              <a:buChar char="Ø"/>
            </a:pPr>
            <a:r>
              <a:rPr lang="en-US" sz="2201" dirty="0" smtClean="0"/>
              <a:t> Comprehensive </a:t>
            </a:r>
            <a:r>
              <a:rPr lang="en-US" sz="2201" dirty="0"/>
              <a:t>and transparent reporting of the measurement methodology is imperative for internal decision-making and external </a:t>
            </a:r>
            <a:r>
              <a:rPr lang="en-US" sz="2201" dirty="0" smtClean="0"/>
              <a:t>comparison</a:t>
            </a:r>
          </a:p>
          <a:p>
            <a:pPr lvl="2">
              <a:buFont typeface="Wingdings" charset="2"/>
              <a:buChar char="Ø"/>
            </a:pPr>
            <a:r>
              <a:rPr lang="en-US" sz="2201" dirty="0" smtClean="0"/>
              <a:t> Incomplete </a:t>
            </a:r>
            <a:r>
              <a:rPr lang="en-US" sz="2201" dirty="0"/>
              <a:t>reporting may result in suboptimal </a:t>
            </a:r>
            <a:r>
              <a:rPr lang="en-US" sz="2201" dirty="0" smtClean="0"/>
              <a:t>program </a:t>
            </a:r>
            <a:r>
              <a:rPr lang="en-US" sz="2201" dirty="0"/>
              <a:t>assessment and suboptimal resource allocation </a:t>
            </a:r>
            <a:r>
              <a:rPr lang="en-US" sz="2201" dirty="0" smtClean="0"/>
              <a:t>decisions</a:t>
            </a:r>
            <a:endParaRPr lang="en-US" sz="2001" dirty="0" smtClean="0"/>
          </a:p>
          <a:p>
            <a:pPr>
              <a:buFont typeface="Wingdings" charset="2"/>
              <a:buChar char="Ø"/>
            </a:pPr>
            <a:r>
              <a:rPr lang="en-US" sz="2600" dirty="0" smtClean="0"/>
              <a:t> Where possible, consider longitudinal cohort measurement of HIV service utilization and treatment outcomes</a:t>
            </a:r>
          </a:p>
          <a:p>
            <a:pPr lvl="1">
              <a:buFont typeface="Wingdings" charset="2"/>
              <a:buChar char="Ø"/>
            </a:pPr>
            <a:endParaRPr lang="en-US" sz="2400" dirty="0"/>
          </a:p>
          <a:p>
            <a:pPr lvl="2">
              <a:buFont typeface="Wingdings" charset="2"/>
              <a:buChar char="Ø"/>
            </a:pPr>
            <a:r>
              <a:rPr lang="en-US" sz="2001" dirty="0" smtClean="0"/>
              <a:t> </a:t>
            </a:r>
            <a:r>
              <a:rPr lang="en-US" sz="2200" dirty="0" smtClean="0"/>
              <a:t>Helps to identify means to maximize viral suppression through early ART access and minimizing ART discontinuation</a:t>
            </a:r>
            <a:endParaRPr lang="en-US" sz="1801" dirty="0"/>
          </a:p>
          <a:p>
            <a:pPr marL="749720" lvl="1" indent="-457200">
              <a:buFont typeface="+mj-lt"/>
              <a:buAutoNum type="arabicPeriod"/>
            </a:pPr>
            <a:endParaRPr lang="en-US" sz="2400" dirty="0"/>
          </a:p>
          <a:p>
            <a:pPr marL="749720" lvl="1" indent="-457200">
              <a:buFont typeface="+mj-lt"/>
              <a:buAutoNum type="arabicPeriod"/>
            </a:pPr>
            <a:endParaRPr lang="en-US" sz="2400" dirty="0" smtClean="0"/>
          </a:p>
          <a:p>
            <a:pPr marL="749720" lvl="1" indent="-457200">
              <a:buFont typeface="+mj-lt"/>
              <a:buAutoNum type="arabicPeriod"/>
            </a:pPr>
            <a:endParaRPr lang="en-US" sz="2400" dirty="0"/>
          </a:p>
        </p:txBody>
      </p:sp>
      <p:sp>
        <p:nvSpPr>
          <p:cNvPr id="6" name="Rectangle 5"/>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4062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Effect of Interventions on Continuum</a:t>
            </a:r>
            <a:endParaRPr lang="en-US" sz="4000" b="1" dirty="0">
              <a:solidFill>
                <a:srgbClr val="FF0000"/>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rotWithShape="1">
          <a:blip r:embed="rId3"/>
          <a:srcRect t="-9539" b="10721"/>
          <a:stretch/>
        </p:blipFill>
        <p:spPr>
          <a:xfrm>
            <a:off x="684212" y="2248674"/>
            <a:ext cx="10786268" cy="3847326"/>
          </a:xfrm>
        </p:spPr>
      </p:pic>
      <p:sp>
        <p:nvSpPr>
          <p:cNvPr id="7" name="TextBox 6"/>
          <p:cNvSpPr txBox="1"/>
          <p:nvPr/>
        </p:nvSpPr>
        <p:spPr>
          <a:xfrm>
            <a:off x="1598612" y="1981200"/>
            <a:ext cx="8353569" cy="400110"/>
          </a:xfrm>
          <a:prstGeom prst="rect">
            <a:avLst/>
          </a:prstGeom>
          <a:noFill/>
        </p:spPr>
        <p:txBody>
          <a:bodyPr wrap="none" rtlCol="0">
            <a:spAutoFit/>
          </a:bodyPr>
          <a:lstStyle/>
          <a:p>
            <a:r>
              <a:rPr lang="en-US" sz="2000" b="1" dirty="0" smtClean="0"/>
              <a:t>Simulations of the effect of assessing different levels of engagement in care</a:t>
            </a:r>
            <a:endParaRPr lang="en-US" sz="2000" b="1" baseline="30000" dirty="0"/>
          </a:p>
        </p:txBody>
      </p:sp>
      <p:sp>
        <p:nvSpPr>
          <p:cNvPr id="8" name="Rectangle 7"/>
          <p:cNvSpPr/>
          <p:nvPr/>
        </p:nvSpPr>
        <p:spPr>
          <a:xfrm>
            <a:off x="227012" y="6474023"/>
            <a:ext cx="2836930" cy="307777"/>
          </a:xfrm>
          <a:prstGeom prst="rect">
            <a:avLst/>
          </a:prstGeom>
        </p:spPr>
        <p:txBody>
          <a:bodyPr wrap="none">
            <a:spAutoFit/>
          </a:bodyPr>
          <a:lstStyle/>
          <a:p>
            <a:pPr lvl="0"/>
            <a:r>
              <a:rPr lang="en-US" sz="1400" b="1" dirty="0" smtClean="0">
                <a:solidFill>
                  <a:prstClr val="white"/>
                </a:solidFill>
              </a:rPr>
              <a:t>Gardner E </a:t>
            </a:r>
            <a:r>
              <a:rPr lang="en-US" sz="1400" b="1" dirty="0">
                <a:solidFill>
                  <a:prstClr val="white"/>
                </a:solidFill>
              </a:rPr>
              <a:t>et al</a:t>
            </a:r>
            <a:r>
              <a:rPr lang="en-US" sz="1400" b="1" dirty="0" smtClean="0">
                <a:solidFill>
                  <a:prstClr val="white"/>
                </a:solidFill>
              </a:rPr>
              <a:t>. </a:t>
            </a:r>
            <a:r>
              <a:rPr lang="en-US" sz="1400" b="1" i="1" dirty="0" err="1">
                <a:solidFill>
                  <a:prstClr val="white"/>
                </a:solidFill>
              </a:rPr>
              <a:t>Clin</a:t>
            </a:r>
            <a:r>
              <a:rPr lang="en-US" sz="1400" b="1" i="1" dirty="0">
                <a:solidFill>
                  <a:prstClr val="white"/>
                </a:solidFill>
              </a:rPr>
              <a:t> Infect </a:t>
            </a:r>
            <a:r>
              <a:rPr lang="en-US" sz="1400" b="1" i="1" dirty="0" smtClean="0">
                <a:solidFill>
                  <a:prstClr val="white"/>
                </a:solidFill>
              </a:rPr>
              <a:t>Dis</a:t>
            </a:r>
            <a:r>
              <a:rPr lang="en-US" sz="1400" b="1" dirty="0" smtClean="0">
                <a:solidFill>
                  <a:prstClr val="white"/>
                </a:solidFill>
              </a:rPr>
              <a:t>. </a:t>
            </a:r>
            <a:r>
              <a:rPr lang="en-US" sz="1400" b="1" dirty="0">
                <a:solidFill>
                  <a:prstClr val="white"/>
                </a:solidFill>
              </a:rPr>
              <a:t>2011</a:t>
            </a:r>
          </a:p>
        </p:txBody>
      </p:sp>
    </p:spTree>
    <p:extLst>
      <p:ext uri="{BB962C8B-B14F-4D97-AF65-F5344CB8AC3E}">
        <p14:creationId xmlns:p14="http://schemas.microsoft.com/office/powerpoint/2010/main" val="324527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UNAIDS 90-90-90 Targets</a:t>
            </a:r>
            <a:endParaRPr lang="en-US" sz="4000" b="1" baseline="30000"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1845734"/>
            <a:ext cx="10055781" cy="4478866"/>
          </a:xfrm>
        </p:spPr>
        <p:txBody>
          <a:bodyPr>
            <a:normAutofit fontScale="85000" lnSpcReduction="20000"/>
          </a:bodyPr>
          <a:lstStyle/>
          <a:p>
            <a:pPr>
              <a:lnSpc>
                <a:spcPct val="120000"/>
              </a:lnSpc>
              <a:buFont typeface="Wingdings" charset="2"/>
              <a:buChar char="Ø"/>
            </a:pPr>
            <a:r>
              <a:rPr lang="en-GB" sz="2600" dirty="0" smtClean="0"/>
              <a:t> UNAIDS </a:t>
            </a:r>
            <a:r>
              <a:rPr lang="en-GB" sz="2600" dirty="0"/>
              <a:t>estimates </a:t>
            </a:r>
            <a:r>
              <a:rPr lang="en-GB" sz="2600" dirty="0" smtClean="0"/>
              <a:t>that:</a:t>
            </a:r>
          </a:p>
          <a:p>
            <a:pPr>
              <a:lnSpc>
                <a:spcPct val="120000"/>
              </a:lnSpc>
              <a:buFont typeface="Wingdings" charset="2"/>
              <a:buChar char="Ø"/>
            </a:pPr>
            <a:endParaRPr lang="en-GB" sz="900" dirty="0" smtClean="0"/>
          </a:p>
          <a:p>
            <a:pPr lvl="1">
              <a:lnSpc>
                <a:spcPct val="120000"/>
              </a:lnSpc>
              <a:buFont typeface="Wingdings" charset="2"/>
              <a:buChar char="Ø"/>
            </a:pPr>
            <a:r>
              <a:rPr lang="en-GB" sz="2400" dirty="0"/>
              <a:t> </a:t>
            </a:r>
            <a:r>
              <a:rPr lang="en-GB" sz="2400" dirty="0" smtClean="0"/>
              <a:t>~55%</a:t>
            </a:r>
            <a:r>
              <a:rPr lang="en-GB" sz="2400" dirty="0"/>
              <a:t>, or </a:t>
            </a:r>
            <a:r>
              <a:rPr lang="en-GB" sz="2400" dirty="0" smtClean="0"/>
              <a:t>15 </a:t>
            </a:r>
            <a:r>
              <a:rPr lang="en-GB" sz="2400" dirty="0"/>
              <a:t>million </a:t>
            </a:r>
            <a:r>
              <a:rPr lang="en-GB" sz="2400" dirty="0" smtClean="0"/>
              <a:t>PLHIV, who are in need of ART are currently on ART</a:t>
            </a:r>
          </a:p>
          <a:p>
            <a:pPr lvl="1">
              <a:lnSpc>
                <a:spcPct val="120000"/>
              </a:lnSpc>
              <a:buFont typeface="Wingdings" charset="2"/>
              <a:buChar char="Ø"/>
            </a:pPr>
            <a:r>
              <a:rPr lang="en-GB" sz="2400" dirty="0" smtClean="0"/>
              <a:t> ˂25</a:t>
            </a:r>
            <a:r>
              <a:rPr lang="en-GB" sz="2400" dirty="0"/>
              <a:t>% of </a:t>
            </a:r>
            <a:r>
              <a:rPr lang="en-GB" sz="2400" dirty="0" smtClean="0"/>
              <a:t>PLHIV on </a:t>
            </a:r>
            <a:r>
              <a:rPr lang="en-GB" sz="2400" dirty="0"/>
              <a:t>ART </a:t>
            </a:r>
            <a:r>
              <a:rPr lang="en-GB" sz="2400" dirty="0" smtClean="0"/>
              <a:t>have achieved long-term viral suppression</a:t>
            </a:r>
            <a:endParaRPr lang="en-US" sz="2400" b="1" baseline="30000" dirty="0"/>
          </a:p>
          <a:p>
            <a:pPr>
              <a:lnSpc>
                <a:spcPct val="120000"/>
              </a:lnSpc>
              <a:buFont typeface="Wingdings" charset="2"/>
              <a:buChar char="Ø"/>
            </a:pPr>
            <a:r>
              <a:rPr lang="en-US" sz="2600" dirty="0" smtClean="0"/>
              <a:t> UNAIDS has set 90-90-90 targets to achieve by 2020:</a:t>
            </a:r>
          </a:p>
          <a:p>
            <a:pPr marL="0" indent="0">
              <a:lnSpc>
                <a:spcPct val="120000"/>
              </a:lnSpc>
              <a:buNone/>
            </a:pPr>
            <a:endParaRPr lang="en-US" sz="900" dirty="0"/>
          </a:p>
          <a:p>
            <a:pPr marL="749720" lvl="1" indent="-457200">
              <a:lnSpc>
                <a:spcPct val="120000"/>
              </a:lnSpc>
              <a:buFont typeface="Wingdings" charset="2"/>
              <a:buChar char="Ø"/>
            </a:pPr>
            <a:r>
              <a:rPr lang="en-US" sz="2400" dirty="0" smtClean="0"/>
              <a:t>90% of PLHIV should know their status (</a:t>
            </a:r>
            <a:r>
              <a:rPr lang="en-US" sz="2400" b="1" dirty="0" smtClean="0"/>
              <a:t>testing</a:t>
            </a:r>
            <a:r>
              <a:rPr lang="en-US" sz="2400" dirty="0" smtClean="0"/>
              <a:t> target)</a:t>
            </a:r>
          </a:p>
          <a:p>
            <a:pPr marL="749720" lvl="1" indent="-457200">
              <a:lnSpc>
                <a:spcPct val="120000"/>
              </a:lnSpc>
              <a:buFont typeface="Wingdings" charset="2"/>
              <a:buChar char="Ø"/>
            </a:pPr>
            <a:r>
              <a:rPr lang="en-US" sz="2400" dirty="0" smtClean="0"/>
              <a:t>90% of PLHIV who know their status should be receiving ART (</a:t>
            </a:r>
            <a:r>
              <a:rPr lang="en-US" sz="2400" b="1" dirty="0" smtClean="0"/>
              <a:t>treatment</a:t>
            </a:r>
            <a:r>
              <a:rPr lang="en-US" sz="2400" dirty="0" smtClean="0"/>
              <a:t> target)</a:t>
            </a:r>
          </a:p>
          <a:p>
            <a:pPr marL="749720" lvl="1" indent="-457200">
              <a:lnSpc>
                <a:spcPct val="120000"/>
              </a:lnSpc>
              <a:buFont typeface="Wingdings" charset="2"/>
              <a:buChar char="Ø"/>
            </a:pPr>
            <a:r>
              <a:rPr lang="en-US" sz="2400" dirty="0" smtClean="0"/>
              <a:t>90% of PLHIV on ART should have achieved viral suppression (</a:t>
            </a:r>
            <a:r>
              <a:rPr lang="en-US" sz="2400" b="1" dirty="0" smtClean="0"/>
              <a:t>optimization</a:t>
            </a:r>
            <a:r>
              <a:rPr lang="en-US" sz="2400" dirty="0" smtClean="0"/>
              <a:t> target)</a:t>
            </a:r>
          </a:p>
          <a:p>
            <a:pPr marL="0" indent="0" algn="ctr">
              <a:lnSpc>
                <a:spcPct val="120000"/>
              </a:lnSpc>
              <a:buNone/>
            </a:pPr>
            <a:r>
              <a:rPr lang="en-US" sz="2600" b="1" dirty="0" smtClean="0">
                <a:solidFill>
                  <a:schemeClr val="accent1"/>
                </a:solidFill>
              </a:rPr>
              <a:t>Modeling suggests that achieving these targets will decrease AIDS incidence,         AIDS-related deaths, and new HIV infections by 90% from 2010 levels by 2030  </a:t>
            </a:r>
          </a:p>
          <a:p>
            <a:pPr marL="292520" lvl="1" indent="0">
              <a:lnSpc>
                <a:spcPct val="120000"/>
              </a:lnSpc>
              <a:buNone/>
            </a:pPr>
            <a:endParaRPr lang="en-US" sz="2600" dirty="0" smtClean="0"/>
          </a:p>
        </p:txBody>
      </p:sp>
      <p:sp>
        <p:nvSpPr>
          <p:cNvPr id="2" name="Rectangle 1"/>
          <p:cNvSpPr/>
          <p:nvPr/>
        </p:nvSpPr>
        <p:spPr>
          <a:xfrm>
            <a:off x="303212" y="6477000"/>
            <a:ext cx="2271776" cy="338554"/>
          </a:xfrm>
          <a:prstGeom prst="rect">
            <a:avLst/>
          </a:prstGeom>
        </p:spPr>
        <p:txBody>
          <a:bodyPr wrap="none">
            <a:spAutoFit/>
          </a:bodyPr>
          <a:lstStyle/>
          <a:p>
            <a:pPr lvl="0"/>
            <a:r>
              <a:rPr lang="en-US" sz="1600" b="1" dirty="0" smtClean="0">
                <a:solidFill>
                  <a:prstClr val="white"/>
                </a:solidFill>
              </a:rPr>
              <a:t>UNAIDS. 90-90-90. 2014</a:t>
            </a:r>
            <a:endParaRPr lang="en-US" sz="1600" b="1" dirty="0">
              <a:solidFill>
                <a:prstClr val="white"/>
              </a:solidFill>
            </a:endParaRPr>
          </a:p>
        </p:txBody>
      </p:sp>
    </p:spTree>
    <p:extLst>
      <p:ext uri="{BB962C8B-B14F-4D97-AF65-F5344CB8AC3E}">
        <p14:creationId xmlns:p14="http://schemas.microsoft.com/office/powerpoint/2010/main" val="40568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Practical Considerations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3" y="1981200"/>
            <a:ext cx="10055781" cy="4023360"/>
          </a:xfrm>
        </p:spPr>
        <p:txBody>
          <a:bodyPr>
            <a:noAutofit/>
          </a:bodyPr>
          <a:lstStyle/>
          <a:p>
            <a:pPr>
              <a:buFont typeface="Wingdings" charset="2"/>
              <a:buChar char="Ø"/>
            </a:pPr>
            <a:r>
              <a:rPr lang="en-US" sz="2800" dirty="0" smtClean="0"/>
              <a:t> Recognize that ART prevents illness, death, and transmission</a:t>
            </a:r>
          </a:p>
          <a:p>
            <a:pPr>
              <a:buFont typeface="Wingdings" charset="2"/>
              <a:buChar char="Ø"/>
            </a:pPr>
            <a:r>
              <a:rPr lang="en-US" sz="2800" dirty="0"/>
              <a:t> </a:t>
            </a:r>
            <a:r>
              <a:rPr lang="en-US" sz="2800" dirty="0" smtClean="0"/>
              <a:t>Measuring the </a:t>
            </a:r>
            <a:r>
              <a:rPr lang="en-US" sz="2800" dirty="0"/>
              <a:t>HIV care continuum </a:t>
            </a:r>
            <a:r>
              <a:rPr lang="en-US" sz="2800" dirty="0" smtClean="0"/>
              <a:t>using a standardized methodology is </a:t>
            </a:r>
            <a:r>
              <a:rPr lang="en-US" sz="2800" dirty="0"/>
              <a:t>critical to assessing the quality of care at </a:t>
            </a:r>
            <a:r>
              <a:rPr lang="en-US" sz="2800" dirty="0" smtClean="0"/>
              <a:t>clinic-, local-, national-, subnational-, and regional levels</a:t>
            </a:r>
            <a:endParaRPr lang="en-US" sz="2800" dirty="0"/>
          </a:p>
          <a:p>
            <a:pPr>
              <a:buFont typeface="Wingdings" charset="2"/>
              <a:buChar char="Ø"/>
            </a:pPr>
            <a:r>
              <a:rPr lang="en-US" sz="2800" dirty="0" smtClean="0"/>
              <a:t> Work is needed to </a:t>
            </a:r>
            <a:r>
              <a:rPr lang="en-US" sz="2800" dirty="0"/>
              <a:t>optimize the HIV care continuum to increase testing and treatment coverage, as well as retention in </a:t>
            </a:r>
            <a:r>
              <a:rPr lang="en-US" sz="2800" dirty="0" smtClean="0"/>
              <a:t>care, and improve the proportion of the population successfully treated</a:t>
            </a:r>
          </a:p>
          <a:p>
            <a:pPr>
              <a:buFont typeface="Wingdings" charset="2"/>
              <a:buChar char="Ø"/>
            </a:pPr>
            <a:r>
              <a:rPr lang="en-US" sz="2800" dirty="0"/>
              <a:t> </a:t>
            </a:r>
            <a:r>
              <a:rPr lang="en-US" sz="2800" dirty="0" smtClean="0"/>
              <a:t>Global solidarity to attain the 90-90-90 targets extends to every clinic, hospital, health district, and Ministry of Health</a:t>
            </a:r>
          </a:p>
        </p:txBody>
      </p:sp>
    </p:spTree>
    <p:extLst>
      <p:ext uri="{BB962C8B-B14F-4D97-AF65-F5344CB8AC3E}">
        <p14:creationId xmlns:p14="http://schemas.microsoft.com/office/powerpoint/2010/main" val="7346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Optimizing </a:t>
            </a:r>
            <a:r>
              <a:rPr lang="en-US" sz="4000" b="1" dirty="0">
                <a:solidFill>
                  <a:srgbClr val="FF0000"/>
                </a:solidFill>
                <a:latin typeface="Arial" panose="020B0604020202020204" pitchFamily="34" charset="0"/>
                <a:cs typeface="Arial" panose="020B0604020202020204" pitchFamily="34" charset="0"/>
              </a:rPr>
              <a:t>the HIV </a:t>
            </a:r>
            <a:r>
              <a:rPr lang="en-US" sz="4000" b="1" dirty="0" smtClean="0">
                <a:solidFill>
                  <a:srgbClr val="FF0000"/>
                </a:solidFill>
                <a:latin typeface="Arial" panose="020B0604020202020204" pitchFamily="34" charset="0"/>
                <a:cs typeface="Arial" panose="020B0604020202020204" pitchFamily="34" charset="0"/>
              </a:rPr>
              <a:t>Care Environment</a:t>
            </a:r>
            <a:endParaRPr lang="en-US" sz="4000" b="1"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sz="3600" b="1" dirty="0" smtClean="0">
                <a:latin typeface="Arial" panose="020B0604020202020204" pitchFamily="34" charset="0"/>
                <a:cs typeface="Arial" panose="020B0604020202020204" pitchFamily="34" charset="0"/>
              </a:rPr>
              <a:t>Module 2</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2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852" y="3080558"/>
            <a:ext cx="1280160" cy="1600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412" y="2895601"/>
            <a:ext cx="2077974" cy="19504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277" y="4680758"/>
            <a:ext cx="3061335" cy="1259205"/>
          </a:xfrm>
          <a:prstGeom prst="rect">
            <a:avLst/>
          </a:prstGeom>
        </p:spPr>
      </p:pic>
      <p:sp>
        <p:nvSpPr>
          <p:cNvPr id="14" name="Title 1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Regional Capacity-Building Network</a:t>
            </a:r>
            <a:endParaRPr lang="en-US" sz="4000" b="1" dirty="0">
              <a:solidFill>
                <a:srgbClr val="FF0000"/>
              </a:solidFill>
              <a:latin typeface="Arial" panose="020B0604020202020204" pitchFamily="34" charset="0"/>
              <a:cs typeface="Arial" panose="020B0604020202020204" pitchFamily="34" charset="0"/>
            </a:endParaRPr>
          </a:p>
        </p:txBody>
      </p:sp>
      <p:sp>
        <p:nvSpPr>
          <p:cNvPr id="18" name="Content Placeholder 2"/>
          <p:cNvSpPr txBox="1">
            <a:spLocks/>
          </p:cNvSpPr>
          <p:nvPr/>
        </p:nvSpPr>
        <p:spPr>
          <a:xfrm>
            <a:off x="1097271" y="1122218"/>
            <a:ext cx="10055225" cy="4346719"/>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11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200" dirty="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200" dirty="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Based in Johannesburg, South Africa</a:t>
            </a: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Mission: Strengthen clinician capacity to deliver HIV, HBV, and HCV treatment </a:t>
            </a:r>
          </a:p>
          <a:p>
            <a:pPr lvl="1">
              <a:buFont typeface="Wingdings" panose="05000000000000000000" pitchFamily="2" charset="2"/>
              <a:buChar char="§"/>
            </a:pPr>
            <a:endParaRPr lang="en-US" sz="1100" dirty="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Partners include:</a:t>
            </a:r>
          </a:p>
          <a:p>
            <a:pPr marL="201108" lvl="1" indent="0">
              <a:buNone/>
            </a:pPr>
            <a:endParaRPr lang="en-US" sz="2200" dirty="0" smtClean="0">
              <a:solidFill>
                <a:schemeClr val="tx1"/>
              </a:solidFill>
              <a:latin typeface="Arial" panose="020B0604020202020204" pitchFamily="34" charset="0"/>
              <a:cs typeface="Arial" panose="020B0604020202020204" pitchFamily="34" charset="0"/>
            </a:endParaRPr>
          </a:p>
          <a:p>
            <a:pPr marL="201108" lvl="1" indent="0">
              <a:buNone/>
            </a:pPr>
            <a:endParaRPr lang="en-US" sz="2200" dirty="0" smtClean="0">
              <a:solidFill>
                <a:schemeClr val="tx1"/>
              </a:solidFill>
              <a:latin typeface="Arial" panose="020B0604020202020204" pitchFamily="34" charset="0"/>
              <a:cs typeface="Arial" panose="020B0604020202020204" pitchFamily="34" charset="0"/>
            </a:endParaRPr>
          </a:p>
          <a:p>
            <a:pPr marL="201108" lvl="1" indent="0">
              <a:buNone/>
            </a:pPr>
            <a:endParaRPr lang="en-US" sz="2200" dirty="0" smtClean="0">
              <a:solidFill>
                <a:schemeClr val="tx1"/>
              </a:solidFill>
              <a:latin typeface="Arial" panose="020B0604020202020204" pitchFamily="34" charset="0"/>
              <a:cs typeface="Arial" panose="020B0604020202020204" pitchFamily="34" charset="0"/>
            </a:endParaRPr>
          </a:p>
          <a:p>
            <a:pPr marL="201108" lvl="1" indent="0">
              <a:buNone/>
            </a:pPr>
            <a:endParaRPr lang="en-US" sz="2200" dirty="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Supported through an educational grant from: </a:t>
            </a:r>
          </a:p>
          <a:p>
            <a:pPr>
              <a:buFont typeface="Wingdings" panose="05000000000000000000" pitchFamily="2" charset="2"/>
              <a:buChar char="§"/>
            </a:pPr>
            <a:endParaRPr lang="en-US" sz="2400" dirty="0" smtClean="0"/>
          </a:p>
          <a:p>
            <a:pPr marL="0" indent="0">
              <a:buFont typeface="Calibri" panose="020F0502020204030204" pitchFamily="34" charset="0"/>
              <a:buNone/>
            </a:pPr>
            <a:endParaRPr lang="en-US" sz="2400" dirty="0"/>
          </a:p>
        </p:txBody>
      </p:sp>
    </p:spTree>
    <p:extLst>
      <p:ext uri="{BB962C8B-B14F-4D97-AF65-F5344CB8AC3E}">
        <p14:creationId xmlns:p14="http://schemas.microsoft.com/office/powerpoint/2010/main" val="20136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Learning Objectives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Understand how legal circumstances negatively influence the HIV care environment</a:t>
            </a:r>
          </a:p>
          <a:p>
            <a:pPr marL="457200" indent="-457200">
              <a:buFont typeface="+mj-lt"/>
              <a:buAutoNum type="arabicPeriod"/>
            </a:pPr>
            <a:r>
              <a:rPr lang="en-US" sz="2800" dirty="0" smtClean="0"/>
              <a:t>Describe the use of stigma measures to improve engagement in HIV care</a:t>
            </a:r>
          </a:p>
          <a:p>
            <a:pPr marL="457200" indent="-457200">
              <a:buFont typeface="+mj-lt"/>
              <a:buAutoNum type="arabicPeriod"/>
            </a:pPr>
            <a:r>
              <a:rPr lang="en-US" sz="2800" dirty="0" smtClean="0"/>
              <a:t>Summarize how task-shifting/-sharing and decentralized care may improve the HIV care environment</a:t>
            </a:r>
            <a:endParaRPr lang="en-US" sz="2800" dirty="0"/>
          </a:p>
        </p:txBody>
      </p:sp>
    </p:spTree>
    <p:extLst>
      <p:ext uri="{BB962C8B-B14F-4D97-AF65-F5344CB8AC3E}">
        <p14:creationId xmlns:p14="http://schemas.microsoft.com/office/powerpoint/2010/main" val="33750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Introduction</a:t>
            </a:r>
            <a:endParaRPr lang="en-US" sz="4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981200"/>
            <a:ext cx="10055781" cy="4023360"/>
          </a:xfrm>
        </p:spPr>
        <p:txBody>
          <a:bodyPr>
            <a:noAutofit/>
          </a:bodyPr>
          <a:lstStyle/>
          <a:p>
            <a:pPr marL="0" indent="0">
              <a:buNone/>
            </a:pPr>
            <a:r>
              <a:rPr lang="en-US" sz="2600" b="1" dirty="0" smtClean="0">
                <a:solidFill>
                  <a:schemeClr val="accent2">
                    <a:lumMod val="60000"/>
                    <a:lumOff val="40000"/>
                  </a:schemeClr>
                </a:solidFill>
              </a:rPr>
              <a:t>Optimizing </a:t>
            </a:r>
            <a:r>
              <a:rPr lang="en-US" sz="2600" b="1" dirty="0">
                <a:solidFill>
                  <a:schemeClr val="accent2">
                    <a:lumMod val="60000"/>
                    <a:lumOff val="40000"/>
                  </a:schemeClr>
                </a:solidFill>
              </a:rPr>
              <a:t>the HIV care environment may be the most important action to ensure that there are meaningful increases </a:t>
            </a:r>
            <a:r>
              <a:rPr lang="en-US" sz="2600" b="1" dirty="0" smtClean="0">
                <a:solidFill>
                  <a:schemeClr val="accent2">
                    <a:lumMod val="60000"/>
                    <a:lumOff val="40000"/>
                  </a:schemeClr>
                </a:solidFill>
              </a:rPr>
              <a:t>in </a:t>
            </a:r>
            <a:r>
              <a:rPr lang="en-US" sz="2600" b="1" dirty="0">
                <a:solidFill>
                  <a:schemeClr val="accent2">
                    <a:lumMod val="60000"/>
                    <a:lumOff val="40000"/>
                  </a:schemeClr>
                </a:solidFill>
              </a:rPr>
              <a:t>the number of </a:t>
            </a:r>
            <a:r>
              <a:rPr lang="en-US" sz="2600" b="1" dirty="0" smtClean="0">
                <a:solidFill>
                  <a:schemeClr val="accent2">
                    <a:lumMod val="60000"/>
                    <a:lumOff val="40000"/>
                  </a:schemeClr>
                </a:solidFill>
              </a:rPr>
              <a:t>PLHIV achieving </a:t>
            </a:r>
            <a:r>
              <a:rPr lang="en-US" sz="2600" b="1" dirty="0">
                <a:solidFill>
                  <a:schemeClr val="accent2">
                    <a:lumMod val="60000"/>
                    <a:lumOff val="40000"/>
                  </a:schemeClr>
                </a:solidFill>
              </a:rPr>
              <a:t>viral </a:t>
            </a:r>
            <a:r>
              <a:rPr lang="en-US" sz="2600" b="1" dirty="0" smtClean="0">
                <a:solidFill>
                  <a:schemeClr val="accent2">
                    <a:lumMod val="60000"/>
                    <a:lumOff val="40000"/>
                  </a:schemeClr>
                </a:solidFill>
              </a:rPr>
              <a:t>suppression</a:t>
            </a:r>
            <a:endParaRPr lang="en-US" sz="2600" b="1" dirty="0">
              <a:solidFill>
                <a:schemeClr val="accent2">
                  <a:lumMod val="60000"/>
                  <a:lumOff val="40000"/>
                </a:schemeClr>
              </a:solidFill>
            </a:endParaRPr>
          </a:p>
          <a:p>
            <a:pPr>
              <a:buFont typeface="Wingdings" charset="2"/>
              <a:buChar char="Ø"/>
            </a:pPr>
            <a:endParaRPr lang="en-US" sz="800" dirty="0" smtClean="0">
              <a:solidFill>
                <a:schemeClr val="accent2">
                  <a:lumMod val="60000"/>
                  <a:lumOff val="40000"/>
                </a:schemeClr>
              </a:solidFill>
            </a:endParaRPr>
          </a:p>
          <a:p>
            <a:pPr lvl="1">
              <a:buFont typeface="Wingdings" charset="2"/>
              <a:buChar char="Ø"/>
            </a:pPr>
            <a:r>
              <a:rPr lang="en-US" sz="2600" dirty="0" smtClean="0"/>
              <a:t> </a:t>
            </a:r>
            <a:r>
              <a:rPr lang="en-US" sz="2400" dirty="0" smtClean="0"/>
              <a:t>Legal</a:t>
            </a:r>
            <a:r>
              <a:rPr lang="en-US" sz="2400" dirty="0"/>
              <a:t>, social, </a:t>
            </a:r>
            <a:r>
              <a:rPr lang="en-US" sz="2400" dirty="0" smtClean="0"/>
              <a:t>environmental, </a:t>
            </a:r>
            <a:r>
              <a:rPr lang="en-US" sz="2400" dirty="0"/>
              <a:t>and structural barriers </a:t>
            </a:r>
            <a:r>
              <a:rPr lang="en-US" sz="2400" dirty="0" smtClean="0"/>
              <a:t>limit </a:t>
            </a:r>
            <a:r>
              <a:rPr lang="en-US" sz="2400" dirty="0"/>
              <a:t>access to the full range of services </a:t>
            </a:r>
            <a:endParaRPr lang="en-US" sz="2400" dirty="0" smtClean="0"/>
          </a:p>
          <a:p>
            <a:pPr lvl="1">
              <a:buFont typeface="Wingdings" charset="2"/>
              <a:buChar char="Ø"/>
            </a:pPr>
            <a:r>
              <a:rPr lang="en-US" altLang="en-US" sz="2400" dirty="0" smtClean="0">
                <a:solidFill>
                  <a:schemeClr val="tx2">
                    <a:lumMod val="90000"/>
                    <a:lumOff val="10000"/>
                  </a:schemeClr>
                </a:solidFill>
                <a:ea typeface="ＭＳ Ｐゴシック" panose="020B0600070205080204" pitchFamily="34" charset="-128"/>
              </a:rPr>
              <a:t> Repeal </a:t>
            </a:r>
            <a:r>
              <a:rPr lang="en-US" altLang="en-US" sz="2400" dirty="0">
                <a:solidFill>
                  <a:schemeClr val="tx2">
                    <a:lumMod val="90000"/>
                    <a:lumOff val="10000"/>
                  </a:schemeClr>
                </a:solidFill>
                <a:ea typeface="ＭＳ Ｐゴシック" panose="020B0600070205080204" pitchFamily="34" charset="-128"/>
              </a:rPr>
              <a:t>HIV-related restrictions on entry, stay, and residence in any country </a:t>
            </a:r>
            <a:endParaRPr lang="en-US" sz="2400" dirty="0" smtClean="0">
              <a:solidFill>
                <a:schemeClr val="tx2">
                  <a:lumMod val="90000"/>
                  <a:lumOff val="10000"/>
                </a:schemeClr>
              </a:solidFill>
            </a:endParaRPr>
          </a:p>
          <a:p>
            <a:pPr lvl="1">
              <a:buFont typeface="Wingdings" charset="2"/>
              <a:buChar char="Ø"/>
            </a:pPr>
            <a:r>
              <a:rPr lang="en-US" sz="2400" dirty="0" smtClean="0"/>
              <a:t> Requires </a:t>
            </a:r>
            <a:r>
              <a:rPr lang="en-US" sz="2400" dirty="0"/>
              <a:t>multi-stakeholder engagement, </a:t>
            </a:r>
            <a:r>
              <a:rPr lang="en-US" sz="2400" dirty="0" smtClean="0"/>
              <a:t>diversified </a:t>
            </a:r>
            <a:r>
              <a:rPr lang="en-US" sz="2400" dirty="0"/>
              <a:t>and inclusive strategies, </a:t>
            </a:r>
            <a:r>
              <a:rPr lang="en-US" sz="2400" dirty="0" smtClean="0"/>
              <a:t>as well as innovative approaches </a:t>
            </a:r>
            <a:endParaRPr lang="en-US" sz="2400" dirty="0"/>
          </a:p>
          <a:p>
            <a:pPr lvl="1">
              <a:buFont typeface="Wingdings" charset="2"/>
              <a:buChar char="Ø"/>
            </a:pPr>
            <a:r>
              <a:rPr lang="en-US" sz="2400" dirty="0" smtClean="0"/>
              <a:t> Critically </a:t>
            </a:r>
            <a:r>
              <a:rPr lang="en-US" sz="2400" dirty="0"/>
              <a:t>important to address HIV-specific laws that criminalize the conduct of key affected </a:t>
            </a:r>
            <a:r>
              <a:rPr lang="en-US" sz="2400" dirty="0" smtClean="0"/>
              <a:t>populations </a:t>
            </a:r>
            <a:r>
              <a:rPr lang="en-US" sz="2400" dirty="0"/>
              <a:t>and reduce HIV-related stigma and </a:t>
            </a:r>
            <a:r>
              <a:rPr lang="en-US" sz="2400" dirty="0" smtClean="0"/>
              <a:t>discrimination </a:t>
            </a:r>
          </a:p>
          <a:p>
            <a:pPr lvl="1">
              <a:buFont typeface="Wingdings" charset="2"/>
              <a:buChar char="Ø"/>
            </a:pPr>
            <a:endParaRPr lang="en-US" sz="2600" dirty="0" smtClean="0"/>
          </a:p>
          <a:p>
            <a:pPr>
              <a:buFont typeface="Wingdings" charset="2"/>
              <a:buChar char="Ø"/>
            </a:pPr>
            <a:endParaRPr lang="en-US" sz="2800" dirty="0" smtClean="0"/>
          </a:p>
        </p:txBody>
      </p:sp>
    </p:spTree>
    <p:extLst>
      <p:ext uri="{BB962C8B-B14F-4D97-AF65-F5344CB8AC3E}">
        <p14:creationId xmlns:p14="http://schemas.microsoft.com/office/powerpoint/2010/main" val="122830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Optimizing the Care Environment</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2371268"/>
            <a:ext cx="10055781" cy="4267200"/>
          </a:xfrm>
        </p:spPr>
        <p:txBody>
          <a:bodyPr>
            <a:noAutofit/>
          </a:bodyPr>
          <a:lstStyle/>
          <a:p>
            <a:pPr>
              <a:buFont typeface="Wingdings" charset="2"/>
              <a:buChar char="Ø"/>
            </a:pPr>
            <a:r>
              <a:rPr lang="en-US" sz="2800" b="1" dirty="0" smtClean="0">
                <a:solidFill>
                  <a:srgbClr val="FF0000"/>
                </a:solidFill>
              </a:rPr>
              <a:t> Eliminate stigma and discrimination based on race, ethnicity, gender, age, sexual orientation, and behavior in all settings, </a:t>
            </a:r>
            <a:r>
              <a:rPr lang="en-US" sz="2800" b="1" u="sng" dirty="0" smtClean="0">
                <a:solidFill>
                  <a:srgbClr val="FF0000"/>
                </a:solidFill>
              </a:rPr>
              <a:t>but particularly in healthcare settings</a:t>
            </a:r>
            <a:r>
              <a:rPr lang="en-US" sz="2800" b="1" dirty="0" smtClean="0">
                <a:solidFill>
                  <a:srgbClr val="FF0000"/>
                </a:solidFill>
              </a:rPr>
              <a:t>, using standardized measures and evidence-based interventions</a:t>
            </a:r>
          </a:p>
          <a:p>
            <a:pPr>
              <a:buFont typeface="Wingdings" charset="2"/>
              <a:buChar char="Ø"/>
            </a:pPr>
            <a:endParaRPr lang="en-US" sz="900" dirty="0" smtClean="0">
              <a:solidFill>
                <a:schemeClr val="tx1"/>
              </a:solidFill>
            </a:endParaRPr>
          </a:p>
          <a:p>
            <a:pPr>
              <a:buFont typeface="Wingdings" charset="2"/>
              <a:buChar char="Ø"/>
            </a:pPr>
            <a:r>
              <a:rPr lang="en-US" sz="2800" dirty="0" smtClean="0">
                <a:solidFill>
                  <a:schemeClr val="tx1"/>
                </a:solidFill>
              </a:rPr>
              <a:t> Take proactive steps to identify and manage clinical mental health disorders, and/or mental health issues related to HIV diagnosis, disclosure of HIV status, and/or HIV treatment</a:t>
            </a:r>
            <a:endParaRPr lang="en-US" sz="900" dirty="0" smtClean="0">
              <a:solidFill>
                <a:schemeClr val="tx1"/>
              </a:solidFill>
            </a:endParaRPr>
          </a:p>
          <a:p>
            <a:pPr marL="0" indent="0">
              <a:buNone/>
            </a:pPr>
            <a:endParaRPr lang="en-US" sz="2400" dirty="0" smtClean="0">
              <a:solidFill>
                <a:schemeClr val="tx1"/>
              </a:solidFill>
            </a:endParaRPr>
          </a:p>
          <a:p>
            <a:endParaRPr lang="en-US" sz="2400" dirty="0" smtClean="0">
              <a:solidFill>
                <a:schemeClr val="tx1"/>
              </a:solidFill>
            </a:endParaRPr>
          </a:p>
          <a:p>
            <a:r>
              <a:rPr lang="en-US" sz="2400" b="1" dirty="0" smtClean="0">
                <a:solidFill>
                  <a:schemeClr val="tx1"/>
                </a:solidFill>
              </a:rPr>
              <a:t> </a:t>
            </a:r>
            <a:endParaRPr lang="en-US" sz="2400" dirty="0">
              <a:solidFill>
                <a:schemeClr val="tx1"/>
              </a:solidFill>
            </a:endParaRPr>
          </a:p>
        </p:txBody>
      </p:sp>
      <p:sp>
        <p:nvSpPr>
          <p:cNvPr id="5" name="Rectangle 4"/>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20679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Task-Shifting/-Sharing</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905000"/>
            <a:ext cx="10055781" cy="4023360"/>
          </a:xfrm>
        </p:spPr>
        <p:txBody>
          <a:bodyPr>
            <a:noAutofit/>
          </a:bodyPr>
          <a:lstStyle/>
          <a:p>
            <a:pPr>
              <a:buFont typeface="Wingdings" charset="2"/>
              <a:buChar char="Ø"/>
            </a:pPr>
            <a:r>
              <a:rPr lang="en-US" sz="2800" dirty="0" smtClean="0">
                <a:solidFill>
                  <a:schemeClr val="tx1"/>
                </a:solidFill>
              </a:rPr>
              <a:t> </a:t>
            </a:r>
            <a:r>
              <a:rPr lang="en-US" sz="2800" b="1" dirty="0" smtClean="0">
                <a:solidFill>
                  <a:srgbClr val="FF0000"/>
                </a:solidFill>
              </a:rPr>
              <a:t>Shifting </a:t>
            </a:r>
            <a:r>
              <a:rPr lang="en-US" sz="2800" b="1" dirty="0">
                <a:solidFill>
                  <a:srgbClr val="FF0000"/>
                </a:solidFill>
              </a:rPr>
              <a:t>and sharing HIV testing, dispensing of ART, and other appropriate tasks among professional and paraprofessional health worker cadres is </a:t>
            </a:r>
            <a:r>
              <a:rPr lang="en-US" sz="2800" b="1" dirty="0" smtClean="0">
                <a:solidFill>
                  <a:srgbClr val="FF0000"/>
                </a:solidFill>
              </a:rPr>
              <a:t>recommended</a:t>
            </a:r>
          </a:p>
          <a:p>
            <a:pPr marL="0" indent="0">
              <a:buNone/>
            </a:pPr>
            <a:endParaRPr lang="en-US" sz="2400" dirty="0">
              <a:solidFill>
                <a:schemeClr val="tx1"/>
              </a:solidFill>
            </a:endParaRPr>
          </a:p>
          <a:p>
            <a:pPr lvl="2">
              <a:buFont typeface="Wingdings" panose="05000000000000000000" pitchFamily="2" charset="2"/>
              <a:buChar char="Ø"/>
            </a:pPr>
            <a:r>
              <a:rPr lang="en-US" sz="2400" dirty="0" smtClean="0">
                <a:solidFill>
                  <a:schemeClr val="tx1"/>
                </a:solidFill>
              </a:rPr>
              <a:t> Use of lay health workers to provide pre-test education and testing and to enhance PLHIV engagement in HIV care</a:t>
            </a:r>
          </a:p>
          <a:p>
            <a:pPr lvl="2">
              <a:buFont typeface="Wingdings" panose="05000000000000000000" pitchFamily="2" charset="2"/>
              <a:buChar char="Ø"/>
            </a:pPr>
            <a:r>
              <a:rPr lang="en-US" sz="2400" dirty="0" smtClean="0">
                <a:solidFill>
                  <a:schemeClr val="tx1"/>
                </a:solidFill>
              </a:rPr>
              <a:t> Task-shifting/-sharing from physicians to appropriately trained healthcare providers, including nurses and associate clinicians, for ART initiation and maintenance</a:t>
            </a:r>
          </a:p>
          <a:p>
            <a:pPr marL="0" indent="0">
              <a:buNone/>
            </a:pPr>
            <a:endParaRPr lang="en-US" sz="800" dirty="0" smtClean="0">
              <a:solidFill>
                <a:schemeClr val="tx1"/>
              </a:solidFill>
            </a:endParaRPr>
          </a:p>
          <a:p>
            <a:pPr marL="749583" lvl="4" indent="0">
              <a:buNone/>
            </a:pPr>
            <a:endParaRPr lang="en-US" sz="2400" dirty="0">
              <a:solidFill>
                <a:schemeClr val="accent2">
                  <a:lumMod val="60000"/>
                  <a:lumOff val="40000"/>
                </a:schemeClr>
              </a:solidFill>
            </a:endParaRPr>
          </a:p>
          <a:p>
            <a:pPr>
              <a:buFont typeface="Wingdings" charset="2"/>
              <a:buChar char="Ø"/>
            </a:pPr>
            <a:endParaRPr lang="en-US" sz="2799" dirty="0">
              <a:solidFill>
                <a:schemeClr val="tx1"/>
              </a:solidFill>
            </a:endParaRPr>
          </a:p>
        </p:txBody>
      </p:sp>
      <p:sp>
        <p:nvSpPr>
          <p:cNvPr id="6" name="Rectangle 5"/>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38741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2743200"/>
            <a:ext cx="4876800" cy="2209800"/>
          </a:xfrm>
        </p:spPr>
        <p:txBody>
          <a:bodyPr>
            <a:noAutofit/>
          </a:bodyPr>
          <a:lstStyle/>
          <a:p>
            <a:pPr marL="0" lvl="0" indent="0">
              <a:lnSpc>
                <a:spcPct val="100000"/>
              </a:lnSpc>
              <a:buClr>
                <a:srgbClr val="FF0000"/>
              </a:buClr>
              <a:buNone/>
            </a:pPr>
            <a:r>
              <a:rPr lang="en-US" sz="2000" b="1" dirty="0" smtClean="0">
                <a:solidFill>
                  <a:srgbClr val="FF0000"/>
                </a:solidFill>
                <a:latin typeface="Arial" charset="0"/>
                <a:ea typeface="ＭＳ Ｐゴシック" charset="0"/>
                <a:cs typeface="Arial" charset="0"/>
              </a:rPr>
              <a:t>Expansion </a:t>
            </a:r>
            <a:r>
              <a:rPr lang="en-US" sz="2000" b="1" dirty="0">
                <a:solidFill>
                  <a:srgbClr val="FF0000"/>
                </a:solidFill>
                <a:latin typeface="Arial" charset="0"/>
                <a:ea typeface="ＭＳ Ｐゴシック" charset="0"/>
                <a:cs typeface="Arial" charset="0"/>
              </a:rPr>
              <a:t>of </a:t>
            </a:r>
            <a:r>
              <a:rPr lang="en-US" sz="2000" b="1" dirty="0" smtClean="0">
                <a:solidFill>
                  <a:srgbClr val="FF0000"/>
                </a:solidFill>
                <a:latin typeface="Arial" charset="0"/>
                <a:ea typeface="ＭＳ Ｐゴシック" charset="0"/>
                <a:cs typeface="Arial" charset="0"/>
              </a:rPr>
              <a:t>primary care </a:t>
            </a:r>
            <a:r>
              <a:rPr lang="en-US" sz="2000" b="1" dirty="0">
                <a:solidFill>
                  <a:srgbClr val="FF0000"/>
                </a:solidFill>
                <a:latin typeface="Arial" charset="0"/>
                <a:ea typeface="ＭＳ Ｐゴシック" charset="0"/>
                <a:cs typeface="Arial" charset="0"/>
              </a:rPr>
              <a:t>nurses’ roles to include ART initiation and </a:t>
            </a:r>
            <a:r>
              <a:rPr lang="en-US" sz="2000" b="1" dirty="0" smtClean="0">
                <a:solidFill>
                  <a:srgbClr val="FF0000"/>
                </a:solidFill>
                <a:latin typeface="Arial" charset="0"/>
                <a:ea typeface="ＭＳ Ｐゴシック" charset="0"/>
                <a:cs typeface="Arial" charset="0"/>
              </a:rPr>
              <a:t>prescription </a:t>
            </a:r>
            <a:r>
              <a:rPr lang="en-US" sz="2000" b="1" dirty="0">
                <a:solidFill>
                  <a:srgbClr val="FF0000"/>
                </a:solidFill>
                <a:latin typeface="Arial" charset="0"/>
                <a:ea typeface="ＭＳ Ｐゴシック" charset="0"/>
                <a:cs typeface="Arial" charset="0"/>
              </a:rPr>
              <a:t>can be </a:t>
            </a:r>
            <a:r>
              <a:rPr lang="en-US" sz="2000" b="1" dirty="0" smtClean="0">
                <a:solidFill>
                  <a:srgbClr val="FF0000"/>
                </a:solidFill>
                <a:latin typeface="Arial" charset="0"/>
                <a:ea typeface="ＭＳ Ｐゴシック" charset="0"/>
                <a:cs typeface="Arial" charset="0"/>
              </a:rPr>
              <a:t>done safely</a:t>
            </a:r>
          </a:p>
          <a:p>
            <a:pPr lvl="0">
              <a:lnSpc>
                <a:spcPct val="100000"/>
              </a:lnSpc>
              <a:buClr>
                <a:srgbClr val="FF0000"/>
              </a:buClr>
              <a:buFont typeface="Courier New" panose="02070309020205020404" pitchFamily="49" charset="0"/>
              <a:buChar char="o"/>
            </a:pPr>
            <a:r>
              <a:rPr lang="en-US" sz="2000" b="1" dirty="0" smtClean="0">
                <a:solidFill>
                  <a:srgbClr val="FF0000"/>
                </a:solidFill>
                <a:latin typeface="Arial" charset="0"/>
                <a:ea typeface="ＭＳ Ｐゴシック" charset="0"/>
                <a:cs typeface="Arial" charset="0"/>
              </a:rPr>
              <a:t> </a:t>
            </a:r>
            <a:r>
              <a:rPr lang="en-US" sz="2000" b="1" dirty="0" smtClean="0">
                <a:solidFill>
                  <a:schemeClr val="tx1"/>
                </a:solidFill>
                <a:latin typeface="Arial" charset="0"/>
                <a:ea typeface="ＭＳ Ｐゴシック" charset="0"/>
                <a:cs typeface="Arial" charset="0"/>
              </a:rPr>
              <a:t>can improve </a:t>
            </a:r>
            <a:r>
              <a:rPr lang="en-US" sz="2000" b="1" dirty="0">
                <a:solidFill>
                  <a:schemeClr val="tx1"/>
                </a:solidFill>
                <a:latin typeface="Arial" charset="0"/>
                <a:ea typeface="ＭＳ Ｐゴシック" charset="0"/>
                <a:cs typeface="Arial" charset="0"/>
              </a:rPr>
              <a:t>health outcomes and quality of </a:t>
            </a:r>
            <a:r>
              <a:rPr lang="en-US" sz="2000" b="1" dirty="0" smtClean="0">
                <a:solidFill>
                  <a:schemeClr val="tx1"/>
                </a:solidFill>
                <a:latin typeface="Arial" charset="0"/>
                <a:ea typeface="ＭＳ Ｐゴシック" charset="0"/>
                <a:cs typeface="Arial" charset="0"/>
              </a:rPr>
              <a:t>care</a:t>
            </a:r>
          </a:p>
          <a:p>
            <a:pPr lvl="0">
              <a:lnSpc>
                <a:spcPct val="100000"/>
              </a:lnSpc>
              <a:buClr>
                <a:srgbClr val="FF0000"/>
              </a:buClr>
              <a:buFont typeface="Courier New" panose="02070309020205020404" pitchFamily="49" charset="0"/>
              <a:buChar char="o"/>
            </a:pPr>
            <a:r>
              <a:rPr lang="en-US" sz="2000" b="1" dirty="0">
                <a:solidFill>
                  <a:schemeClr val="tx1"/>
                </a:solidFill>
                <a:latin typeface="Arial" charset="0"/>
                <a:ea typeface="ＭＳ Ｐゴシック" charset="0"/>
                <a:cs typeface="Arial" charset="0"/>
              </a:rPr>
              <a:t> </a:t>
            </a:r>
            <a:r>
              <a:rPr lang="en-US" sz="2000" b="1" dirty="0" smtClean="0">
                <a:solidFill>
                  <a:schemeClr val="tx1"/>
                </a:solidFill>
                <a:latin typeface="Arial" charset="0"/>
                <a:ea typeface="ＭＳ Ｐゴシック" charset="0"/>
                <a:cs typeface="Arial" charset="0"/>
              </a:rPr>
              <a:t>but </a:t>
            </a:r>
            <a:r>
              <a:rPr lang="en-US" sz="2000" b="1" dirty="0">
                <a:solidFill>
                  <a:schemeClr val="tx1"/>
                </a:solidFill>
                <a:latin typeface="Arial" charset="0"/>
                <a:ea typeface="ＭＳ Ｐゴシック" charset="0"/>
                <a:cs typeface="Arial" charset="0"/>
              </a:rPr>
              <a:t>might not reduce time to ART </a:t>
            </a:r>
            <a:r>
              <a:rPr lang="en-US" sz="2000" b="1" dirty="0" smtClean="0">
                <a:solidFill>
                  <a:schemeClr val="tx1"/>
                </a:solidFill>
                <a:latin typeface="Arial" charset="0"/>
                <a:ea typeface="ＭＳ Ｐゴシック" charset="0"/>
                <a:cs typeface="Arial" charset="0"/>
              </a:rPr>
              <a:t>initiation or AIDS-related mortality</a:t>
            </a:r>
            <a:endParaRPr lang="en-US" altLang="ja-JP" sz="2000" b="1" dirty="0">
              <a:solidFill>
                <a:schemeClr val="tx1"/>
              </a:solidFill>
              <a:latin typeface="Arial" charset="0"/>
              <a:ea typeface="ＭＳ Ｐゴシック" charset="0"/>
              <a:cs typeface="Arial" charset="0"/>
            </a:endParaRPr>
          </a:p>
          <a:p>
            <a:pPr marL="0" lvl="0" indent="0">
              <a:lnSpc>
                <a:spcPct val="100000"/>
              </a:lnSpc>
              <a:buClr>
                <a:srgbClr val="FF0000"/>
              </a:buClr>
              <a:buNone/>
            </a:pPr>
            <a:endParaRPr lang="en-US" dirty="0">
              <a:solidFill>
                <a:prstClr val="black">
                  <a:lumMod val="75000"/>
                  <a:lumOff val="25000"/>
                </a:prstClr>
              </a:solidFill>
              <a:latin typeface="Times" charset="0"/>
              <a:ea typeface="ＭＳ Ｐゴシック" charset="0"/>
              <a:cs typeface="ＭＳ Ｐゴシック" charset="0"/>
            </a:endParaRPr>
          </a:p>
          <a:p>
            <a:pPr marL="457200" indent="-457200">
              <a:lnSpc>
                <a:spcPct val="100000"/>
              </a:lnSpc>
              <a:buFont typeface="+mj-lt"/>
              <a:buAutoNum type="arabicPeriod"/>
            </a:pPr>
            <a:endParaRPr lang="en-US" sz="2400" dirty="0">
              <a:solidFill>
                <a:schemeClr val="tx1"/>
              </a:solidFill>
            </a:endParaRPr>
          </a:p>
        </p:txBody>
      </p:sp>
      <p:sp>
        <p:nvSpPr>
          <p:cNvPr id="5" name="Rectangle 4"/>
          <p:cNvSpPr/>
          <p:nvPr/>
        </p:nvSpPr>
        <p:spPr>
          <a:xfrm>
            <a:off x="379412" y="6477000"/>
            <a:ext cx="2025042" cy="307777"/>
          </a:xfrm>
          <a:prstGeom prst="rect">
            <a:avLst/>
          </a:prstGeom>
        </p:spPr>
        <p:txBody>
          <a:bodyPr wrap="none">
            <a:spAutoFit/>
          </a:bodyPr>
          <a:lstStyle/>
          <a:p>
            <a:r>
              <a:rPr lang="en-US" sz="1400" b="1" dirty="0" err="1" smtClean="0">
                <a:solidFill>
                  <a:srgbClr val="FFFFFF"/>
                </a:solidFill>
                <a:cs typeface="Arial" charset="0"/>
              </a:rPr>
              <a:t>Fairall</a:t>
            </a:r>
            <a:r>
              <a:rPr lang="en-US" sz="1400" b="1" dirty="0">
                <a:solidFill>
                  <a:srgbClr val="FFFFFF"/>
                </a:solidFill>
                <a:cs typeface="Arial" charset="0"/>
              </a:rPr>
              <a:t> </a:t>
            </a:r>
            <a:r>
              <a:rPr lang="en-US" sz="1400" b="1" dirty="0" smtClean="0">
                <a:solidFill>
                  <a:srgbClr val="FFFFFF"/>
                </a:solidFill>
                <a:cs typeface="Arial" charset="0"/>
              </a:rPr>
              <a:t>et al. </a:t>
            </a:r>
            <a:r>
              <a:rPr lang="en-US" sz="1400" b="1" i="1" dirty="0" smtClean="0">
                <a:solidFill>
                  <a:srgbClr val="FFFFFF"/>
                </a:solidFill>
                <a:cs typeface="Arial" charset="0"/>
              </a:rPr>
              <a:t>Lancet</a:t>
            </a:r>
            <a:r>
              <a:rPr lang="en-US" sz="1400" b="1" dirty="0" smtClean="0">
                <a:solidFill>
                  <a:srgbClr val="FFFFFF"/>
                </a:solidFill>
                <a:cs typeface="Arial" charset="0"/>
              </a:rPr>
              <a:t>. </a:t>
            </a:r>
            <a:r>
              <a:rPr lang="en-US" sz="1400" b="1" dirty="0">
                <a:solidFill>
                  <a:srgbClr val="FFFFFF"/>
                </a:solidFill>
                <a:cs typeface="Arial" charset="0"/>
              </a:rPr>
              <a:t>2012</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527" y="304801"/>
            <a:ext cx="8973686" cy="1981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Content Placeholder 10"/>
          <p:cNvPicPr>
            <a:picLocks noChangeAspect="1"/>
          </p:cNvPicPr>
          <p:nvPr/>
        </p:nvPicPr>
        <p:blipFill>
          <a:blip r:embed="rId4">
            <a:extLst>
              <a:ext uri="{28A0092B-C50C-407E-A947-70E740481C1C}">
                <a14:useLocalDpi xmlns:a14="http://schemas.microsoft.com/office/drawing/2010/main" val="0"/>
              </a:ext>
            </a:extLst>
          </a:blip>
          <a:srcRect t="3844" b="2617"/>
          <a:stretch>
            <a:fillRect/>
          </a:stretch>
        </p:blipFill>
        <p:spPr>
          <a:xfrm>
            <a:off x="5589550" y="2438400"/>
            <a:ext cx="6372262" cy="3200400"/>
          </a:xfrm>
          <a:prstGeom prst="rect">
            <a:avLst/>
          </a:prstGeom>
        </p:spPr>
      </p:pic>
    </p:spTree>
    <p:extLst>
      <p:ext uri="{BB962C8B-B14F-4D97-AF65-F5344CB8AC3E}">
        <p14:creationId xmlns:p14="http://schemas.microsoft.com/office/powerpoint/2010/main" val="84173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Community and Patient Engagement</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845734"/>
            <a:ext cx="6826217" cy="4402666"/>
          </a:xfrm>
        </p:spPr>
        <p:txBody>
          <a:bodyPr>
            <a:normAutofit fontScale="77500" lnSpcReduction="20000"/>
          </a:bodyPr>
          <a:lstStyle/>
          <a:p>
            <a:pPr>
              <a:lnSpc>
                <a:spcPct val="120000"/>
              </a:lnSpc>
              <a:buFont typeface="Wingdings" charset="2"/>
              <a:buChar char="Ø"/>
            </a:pPr>
            <a:r>
              <a:rPr lang="en-US" sz="2900" b="1" dirty="0" smtClean="0">
                <a:solidFill>
                  <a:schemeClr val="accent1"/>
                </a:solidFill>
              </a:rPr>
              <a:t> </a:t>
            </a:r>
            <a:r>
              <a:rPr lang="en-US" sz="3100" b="1" dirty="0" smtClean="0">
                <a:solidFill>
                  <a:schemeClr val="accent1"/>
                </a:solidFill>
              </a:rPr>
              <a:t>Engage community across continuum of care</a:t>
            </a:r>
          </a:p>
          <a:p>
            <a:pPr>
              <a:lnSpc>
                <a:spcPct val="120000"/>
              </a:lnSpc>
              <a:buFont typeface="Wingdings" charset="2"/>
              <a:buChar char="Ø"/>
            </a:pPr>
            <a:endParaRPr lang="en-US" sz="1000" dirty="0" smtClean="0">
              <a:solidFill>
                <a:schemeClr val="tx1"/>
              </a:solidFill>
            </a:endParaRPr>
          </a:p>
          <a:p>
            <a:pPr lvl="1">
              <a:lnSpc>
                <a:spcPct val="120000"/>
              </a:lnSpc>
              <a:buFont typeface="Courier New" panose="02070309020205020404" pitchFamily="49" charset="0"/>
              <a:buChar char="o"/>
            </a:pPr>
            <a:r>
              <a:rPr lang="en-US" sz="2600" dirty="0" smtClean="0">
                <a:solidFill>
                  <a:schemeClr val="tx1"/>
                </a:solidFill>
              </a:rPr>
              <a:t> Models of community-based support and ART delivery to can complement public sector ART programs by enhancing psychosocial support, improving ART access and outcomes</a:t>
            </a:r>
            <a:endParaRPr lang="en-US" sz="1100" dirty="0">
              <a:solidFill>
                <a:schemeClr val="tx1"/>
              </a:solidFill>
            </a:endParaRPr>
          </a:p>
          <a:p>
            <a:pPr>
              <a:lnSpc>
                <a:spcPct val="120000"/>
              </a:lnSpc>
              <a:buFont typeface="Wingdings" charset="2"/>
              <a:buChar char="Ø"/>
            </a:pPr>
            <a:r>
              <a:rPr lang="en-US" sz="2800" b="1" dirty="0" smtClean="0">
                <a:solidFill>
                  <a:schemeClr val="accent1"/>
                </a:solidFill>
              </a:rPr>
              <a:t> Enabling </a:t>
            </a:r>
            <a:r>
              <a:rPr lang="en-US" sz="2800" b="1" dirty="0">
                <a:solidFill>
                  <a:schemeClr val="accent1"/>
                </a:solidFill>
              </a:rPr>
              <a:t>PLHIV to take responsibility for their care </a:t>
            </a:r>
            <a:r>
              <a:rPr lang="en-US" sz="2800" b="1" dirty="0" smtClean="0">
                <a:solidFill>
                  <a:schemeClr val="accent1"/>
                </a:solidFill>
              </a:rPr>
              <a:t>(chronic disease management) can result in improved health outcomes, increased health services utilization </a:t>
            </a:r>
          </a:p>
          <a:p>
            <a:pPr>
              <a:lnSpc>
                <a:spcPct val="120000"/>
              </a:lnSpc>
              <a:buFont typeface="Wingdings" charset="2"/>
              <a:buChar char="Ø"/>
            </a:pPr>
            <a:endParaRPr lang="en-US" sz="900" dirty="0" smtClean="0">
              <a:solidFill>
                <a:schemeClr val="tx1"/>
              </a:solidFill>
            </a:endParaRPr>
          </a:p>
          <a:p>
            <a:pPr lvl="1">
              <a:lnSpc>
                <a:spcPct val="120000"/>
              </a:lnSpc>
              <a:buFont typeface="Courier New" panose="02070309020205020404" pitchFamily="49" charset="0"/>
              <a:buChar char="o"/>
            </a:pPr>
            <a:r>
              <a:rPr lang="en-US" sz="2600" dirty="0">
                <a:solidFill>
                  <a:schemeClr val="tx1"/>
                </a:solidFill>
              </a:rPr>
              <a:t> </a:t>
            </a:r>
            <a:r>
              <a:rPr lang="en-US" sz="2600" dirty="0" smtClean="0">
                <a:solidFill>
                  <a:schemeClr val="tx1"/>
                </a:solidFill>
              </a:rPr>
              <a:t>Self-management (e.g., monitoring, decision-making)</a:t>
            </a:r>
          </a:p>
          <a:p>
            <a:pPr lvl="1">
              <a:lnSpc>
                <a:spcPct val="120000"/>
              </a:lnSpc>
              <a:buFont typeface="Courier New" panose="02070309020205020404" pitchFamily="49" charset="0"/>
              <a:buChar char="o"/>
            </a:pPr>
            <a:r>
              <a:rPr lang="en-US" sz="2600" dirty="0">
                <a:solidFill>
                  <a:schemeClr val="tx1"/>
                </a:solidFill>
              </a:rPr>
              <a:t> </a:t>
            </a:r>
            <a:r>
              <a:rPr lang="en-US" sz="2600" dirty="0" smtClean="0">
                <a:solidFill>
                  <a:schemeClr val="tx1"/>
                </a:solidFill>
              </a:rPr>
              <a:t>User-driven care (e.g., electronic intervention)</a:t>
            </a:r>
            <a:endParaRPr lang="en-US" sz="2600" dirty="0">
              <a:solidFill>
                <a:schemeClr val="tx1"/>
              </a:solidFill>
            </a:endParaRPr>
          </a:p>
          <a:p>
            <a:endParaRPr lang="en-US" dirty="0"/>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304212" y="2100051"/>
            <a:ext cx="2667000" cy="3514725"/>
          </a:xfrm>
        </p:spPr>
      </p:pic>
      <p:sp>
        <p:nvSpPr>
          <p:cNvPr id="6" name="Rectangle 5"/>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37593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Arial" panose="020B0604020202020204" pitchFamily="34" charset="0"/>
                <a:cs typeface="Arial" panose="020B0604020202020204" pitchFamily="34" charset="0"/>
              </a:rPr>
              <a:t>HIV Testing and </a:t>
            </a:r>
            <a:r>
              <a:rPr lang="en-US" sz="4000" b="1">
                <a:solidFill>
                  <a:srgbClr val="FF0000"/>
                </a:solidFill>
                <a:latin typeface="Arial" panose="020B0604020202020204" pitchFamily="34" charset="0"/>
                <a:cs typeface="Arial" panose="020B0604020202020204" pitchFamily="34" charset="0"/>
              </a:rPr>
              <a:t>Linkage </a:t>
            </a:r>
            <a:r>
              <a:rPr lang="en-US" sz="4000" b="1" smtClean="0">
                <a:solidFill>
                  <a:srgbClr val="FF0000"/>
                </a:solidFill>
                <a:latin typeface="Arial" panose="020B0604020202020204" pitchFamily="34" charset="0"/>
                <a:cs typeface="Arial" panose="020B0604020202020204" pitchFamily="34" charset="0"/>
              </a:rPr>
              <a:t>to</a:t>
            </a:r>
            <a:br>
              <a:rPr lang="en-US" sz="4000" b="1" smtClean="0">
                <a:solidFill>
                  <a:srgbClr val="FF0000"/>
                </a:solidFill>
                <a:latin typeface="Arial" panose="020B0604020202020204" pitchFamily="34" charset="0"/>
                <a:cs typeface="Arial" panose="020B0604020202020204" pitchFamily="34" charset="0"/>
              </a:rPr>
            </a:br>
            <a:r>
              <a:rPr lang="en-US" sz="4000" b="1" smtClean="0">
                <a:solidFill>
                  <a:srgbClr val="FF0000"/>
                </a:solidFill>
                <a:latin typeface="Arial" panose="020B0604020202020204" pitchFamily="34" charset="0"/>
                <a:cs typeface="Arial" panose="020B0604020202020204" pitchFamily="34" charset="0"/>
              </a:rPr>
              <a:t>Preventative </a:t>
            </a:r>
            <a:r>
              <a:rPr lang="en-US" sz="4000" b="1" dirty="0">
                <a:solidFill>
                  <a:srgbClr val="FF0000"/>
                </a:solidFill>
                <a:latin typeface="Arial" panose="020B0604020202020204" pitchFamily="34" charset="0"/>
                <a:cs typeface="Arial" panose="020B0604020202020204" pitchFamily="34" charset="0"/>
              </a:rPr>
              <a:t>and Therapeutic Care</a:t>
            </a:r>
          </a:p>
        </p:txBody>
      </p:sp>
      <p:sp>
        <p:nvSpPr>
          <p:cNvPr id="3" name="Text Placeholder 2"/>
          <p:cNvSpPr>
            <a:spLocks noGrp="1"/>
          </p:cNvSpPr>
          <p:nvPr>
            <p:ph type="body" idx="1"/>
          </p:nvPr>
        </p:nvSpPr>
        <p:spPr/>
        <p:txBody>
          <a:bodyPr>
            <a:normAutofit/>
          </a:bodyPr>
          <a:lstStyle/>
          <a:p>
            <a:r>
              <a:rPr lang="en-US" sz="3600" b="1" dirty="0" smtClean="0">
                <a:latin typeface="Arial" panose="020B0604020202020204" pitchFamily="34" charset="0"/>
                <a:cs typeface="Arial" panose="020B0604020202020204" pitchFamily="34" charset="0"/>
              </a:rPr>
              <a:t>Module 3</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2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Learning Objectives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2133600"/>
            <a:ext cx="10055781" cy="4023360"/>
          </a:xfrm>
        </p:spPr>
        <p:txBody>
          <a:bodyPr>
            <a:normAutofit/>
          </a:bodyPr>
          <a:lstStyle/>
          <a:p>
            <a:pPr marL="457200" indent="-457200">
              <a:buFont typeface="+mj-lt"/>
              <a:buAutoNum type="arabicPeriod"/>
            </a:pPr>
            <a:r>
              <a:rPr lang="en-US" sz="2800" dirty="0" smtClean="0"/>
              <a:t>Summarize strategies for increasing access to HIV testing</a:t>
            </a:r>
          </a:p>
          <a:p>
            <a:pPr marL="457200" indent="-457200">
              <a:buFont typeface="+mj-lt"/>
              <a:buAutoNum type="arabicPeriod"/>
            </a:pPr>
            <a:r>
              <a:rPr lang="en-US" sz="2800" dirty="0" smtClean="0"/>
              <a:t>List barriers to successful linkage to care</a:t>
            </a:r>
          </a:p>
          <a:p>
            <a:pPr marL="457200" indent="-457200">
              <a:buFont typeface="+mj-lt"/>
              <a:buAutoNum type="arabicPeriod"/>
            </a:pPr>
            <a:r>
              <a:rPr lang="en-US" sz="2800" dirty="0" smtClean="0"/>
              <a:t>Distinguish differences in linkage to care and interventions for people who test HIV positive and HIV negative</a:t>
            </a:r>
          </a:p>
          <a:p>
            <a:pPr marL="457200" indent="-457200">
              <a:buFont typeface="+mj-lt"/>
              <a:buAutoNum type="arabicPeriod"/>
            </a:pPr>
            <a:r>
              <a:rPr lang="en-US" sz="2800" dirty="0" smtClean="0"/>
              <a:t>Evaluate the merits of community- </a:t>
            </a:r>
            <a:r>
              <a:rPr lang="en-US" sz="2800" dirty="0" smtClean="0"/>
              <a:t>vs. </a:t>
            </a:r>
            <a:r>
              <a:rPr lang="en-US" sz="2800" dirty="0" smtClean="0"/>
              <a:t>home-based HIV testing</a:t>
            </a:r>
            <a:endParaRPr lang="en-US" sz="2800" dirty="0"/>
          </a:p>
        </p:txBody>
      </p:sp>
    </p:spTree>
    <p:extLst>
      <p:ext uri="{BB962C8B-B14F-4D97-AF65-F5344CB8AC3E}">
        <p14:creationId xmlns:p14="http://schemas.microsoft.com/office/powerpoint/2010/main" val="132489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Introduction</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96993" y="1845734"/>
            <a:ext cx="4936474" cy="4555066"/>
          </a:xfrm>
        </p:spPr>
        <p:txBody>
          <a:bodyPr>
            <a:normAutofit fontScale="77500" lnSpcReduction="20000"/>
          </a:bodyPr>
          <a:lstStyle/>
          <a:p>
            <a:pPr>
              <a:lnSpc>
                <a:spcPct val="120000"/>
              </a:lnSpc>
              <a:buFont typeface="Wingdings" charset="2"/>
              <a:buChar char="Ø"/>
            </a:pPr>
            <a:r>
              <a:rPr lang="en-US" sz="2800" dirty="0" smtClean="0"/>
              <a:t> </a:t>
            </a:r>
            <a:r>
              <a:rPr lang="en-US" sz="2800" dirty="0" smtClean="0">
                <a:solidFill>
                  <a:schemeClr val="tx1"/>
                </a:solidFill>
              </a:rPr>
              <a:t>Optimizing HIV testing is the critical first step in addressing the HIV care continuum</a:t>
            </a:r>
          </a:p>
          <a:p>
            <a:pPr marL="0" indent="0">
              <a:buNone/>
            </a:pPr>
            <a:endParaRPr lang="en-US" sz="1200" dirty="0" smtClean="0">
              <a:solidFill>
                <a:schemeClr val="tx1"/>
              </a:solidFill>
            </a:endParaRPr>
          </a:p>
          <a:p>
            <a:pPr marL="932545" lvl="2" indent="-457200">
              <a:lnSpc>
                <a:spcPct val="120000"/>
              </a:lnSpc>
              <a:buFont typeface="Wingdings" charset="2"/>
              <a:buChar char="Ø"/>
            </a:pPr>
            <a:r>
              <a:rPr lang="en-US" sz="2400" dirty="0" smtClean="0">
                <a:solidFill>
                  <a:schemeClr val="tx1"/>
                </a:solidFill>
              </a:rPr>
              <a:t>Healthcare systems should strive to make HIV screening widely available and accessible to all individuals regardless of gender, age or perceived risk factors</a:t>
            </a:r>
          </a:p>
          <a:p>
            <a:pPr marL="932545" lvl="2" indent="-457200">
              <a:lnSpc>
                <a:spcPct val="120000"/>
              </a:lnSpc>
              <a:buFont typeface="Wingdings" charset="2"/>
              <a:buChar char="Ø"/>
            </a:pPr>
            <a:r>
              <a:rPr lang="en-US" sz="2400" dirty="0" smtClean="0">
                <a:solidFill>
                  <a:schemeClr val="tx1"/>
                </a:solidFill>
              </a:rPr>
              <a:t>HIV testing should be done in a high-quality confidential setting</a:t>
            </a:r>
            <a:endParaRPr lang="en-US" sz="2401" dirty="0">
              <a:solidFill>
                <a:schemeClr val="tx1"/>
              </a:solidFill>
            </a:endParaRPr>
          </a:p>
          <a:p>
            <a:pPr marL="932545" lvl="2" indent="-457200">
              <a:lnSpc>
                <a:spcPct val="120000"/>
              </a:lnSpc>
              <a:buFont typeface="Wingdings" charset="2"/>
              <a:buChar char="Ø"/>
            </a:pPr>
            <a:endParaRPr lang="en-US" sz="1000" dirty="0" smtClean="0">
              <a:solidFill>
                <a:schemeClr val="tx1"/>
              </a:solidFill>
            </a:endParaRPr>
          </a:p>
          <a:p>
            <a:pPr>
              <a:lnSpc>
                <a:spcPct val="120000"/>
              </a:lnSpc>
              <a:buFont typeface="Wingdings" charset="2"/>
              <a:buChar char="Ø"/>
            </a:pPr>
            <a:r>
              <a:rPr lang="en-US" sz="2800" dirty="0" smtClean="0">
                <a:solidFill>
                  <a:schemeClr val="tx1"/>
                </a:solidFill>
              </a:rPr>
              <a:t> A critical focus is post-test counseling and immediate linkage to care and access to ART</a:t>
            </a:r>
            <a:endParaRPr lang="en-US" sz="2400" dirty="0">
              <a:solidFill>
                <a:schemeClr val="tx1"/>
              </a:solidFill>
            </a:endParaRPr>
          </a:p>
        </p:txBody>
      </p:sp>
      <p:pic>
        <p:nvPicPr>
          <p:cNvPr id="7" name="Content Placeholder 6"/>
          <p:cNvPicPr>
            <a:picLocks noGrp="1" noChangeAspect="1"/>
          </p:cNvPicPr>
          <p:nvPr>
            <p:ph sz="half" idx="2"/>
          </p:nvPr>
        </p:nvPicPr>
        <p:blipFill>
          <a:blip r:embed="rId3"/>
          <a:srcRect t="-14619" b="-14619"/>
          <a:stretch>
            <a:fillRect/>
          </a:stretch>
        </p:blipFill>
        <p:spPr>
          <a:xfrm>
            <a:off x="6170612" y="1447800"/>
            <a:ext cx="5867400" cy="478209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
        <p:nvSpPr>
          <p:cNvPr id="6" name="Rectangle 5"/>
          <p:cNvSpPr/>
          <p:nvPr/>
        </p:nvSpPr>
        <p:spPr>
          <a:xfrm>
            <a:off x="303212" y="6477000"/>
            <a:ext cx="2605393" cy="338554"/>
          </a:xfrm>
          <a:prstGeom prst="rect">
            <a:avLst/>
          </a:prstGeom>
        </p:spPr>
        <p:txBody>
          <a:bodyPr wrap="none">
            <a:spAutoFit/>
          </a:bodyPr>
          <a:lstStyle/>
          <a:p>
            <a:pPr lvl="0"/>
            <a:r>
              <a:rPr lang="en-US" sz="1600" b="1" dirty="0" smtClean="0">
                <a:solidFill>
                  <a:prstClr val="white"/>
                </a:solidFill>
              </a:rPr>
              <a:t>UNAIDS</a:t>
            </a:r>
            <a:r>
              <a:rPr lang="en-US" sz="1600" b="1" dirty="0">
                <a:solidFill>
                  <a:prstClr val="white"/>
                </a:solidFill>
              </a:rPr>
              <a:t> </a:t>
            </a:r>
            <a:r>
              <a:rPr lang="en-US" sz="1600" b="1" dirty="0" smtClean="0">
                <a:solidFill>
                  <a:prstClr val="white"/>
                </a:solidFill>
              </a:rPr>
              <a:t>Global Report. 2013</a:t>
            </a:r>
            <a:endParaRPr lang="en-US" sz="1600" b="1" dirty="0">
              <a:solidFill>
                <a:prstClr val="white"/>
              </a:solidFill>
            </a:endParaRPr>
          </a:p>
        </p:txBody>
      </p:sp>
    </p:spTree>
    <p:extLst>
      <p:ext uri="{BB962C8B-B14F-4D97-AF65-F5344CB8AC3E}">
        <p14:creationId xmlns:p14="http://schemas.microsoft.com/office/powerpoint/2010/main" val="300238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HIV Testing Continuum</a:t>
            </a:r>
            <a:endParaRPr lang="en-US" sz="4000"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248084" y="1845734"/>
            <a:ext cx="9753600" cy="4324350"/>
          </a:xfrm>
          <a:prstGeom prst="rect">
            <a:avLst/>
          </a:prstGeom>
        </p:spPr>
      </p:pic>
      <p:sp>
        <p:nvSpPr>
          <p:cNvPr id="6" name="TextBox 5"/>
          <p:cNvSpPr txBox="1"/>
          <p:nvPr/>
        </p:nvSpPr>
        <p:spPr>
          <a:xfrm>
            <a:off x="227012" y="6458506"/>
            <a:ext cx="4675639" cy="307777"/>
          </a:xfrm>
          <a:prstGeom prst="rect">
            <a:avLst/>
          </a:prstGeom>
          <a:noFill/>
        </p:spPr>
        <p:txBody>
          <a:bodyPr wrap="none" rtlCol="0">
            <a:spAutoFit/>
          </a:bodyPr>
          <a:lstStyle/>
          <a:p>
            <a:r>
              <a:rPr lang="en-US" sz="1400" b="1" dirty="0" smtClean="0">
                <a:solidFill>
                  <a:schemeClr val="bg1"/>
                </a:solidFill>
              </a:rPr>
              <a:t>WHO Consolidated Guidelines on HIV Testing Services, 2015</a:t>
            </a:r>
            <a:endParaRPr lang="en-US" sz="1400" b="1" dirty="0">
              <a:solidFill>
                <a:schemeClr val="bg1"/>
              </a:solidFill>
            </a:endParaRPr>
          </a:p>
        </p:txBody>
      </p:sp>
    </p:spTree>
    <p:extLst>
      <p:ext uri="{BB962C8B-B14F-4D97-AF65-F5344CB8AC3E}">
        <p14:creationId xmlns:p14="http://schemas.microsoft.com/office/powerpoint/2010/main" val="109629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Course Outline</a:t>
            </a:r>
            <a:endParaRPr lang="en-US" sz="4000" b="1" dirty="0">
              <a:solidFill>
                <a:srgbClr val="FF0000"/>
              </a:solidFill>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p:txBody>
          <a:bodyPr>
            <a:noAutofit/>
          </a:bodyPr>
          <a:lstStyle/>
          <a:p>
            <a:pPr>
              <a:lnSpc>
                <a:spcPct val="100000"/>
              </a:lnSpc>
            </a:pPr>
            <a:r>
              <a:rPr lang="en-US" sz="2200" dirty="0" smtClean="0">
                <a:solidFill>
                  <a:schemeClr val="tx1"/>
                </a:solidFill>
              </a:rPr>
              <a:t>Module 1: Defining, Measuring, and Monitoring the HIV Care Continuum</a:t>
            </a:r>
          </a:p>
          <a:p>
            <a:pPr>
              <a:lnSpc>
                <a:spcPct val="100000"/>
              </a:lnSpc>
            </a:pPr>
            <a:r>
              <a:rPr lang="en-US" sz="2200" dirty="0" smtClean="0">
                <a:solidFill>
                  <a:schemeClr val="tx1"/>
                </a:solidFill>
              </a:rPr>
              <a:t>Module 2: Optimizing the HIV Care Environment</a:t>
            </a:r>
          </a:p>
          <a:p>
            <a:pPr>
              <a:lnSpc>
                <a:spcPct val="100000"/>
              </a:lnSpc>
            </a:pPr>
            <a:r>
              <a:rPr lang="en-US" sz="2200" dirty="0" smtClean="0">
                <a:solidFill>
                  <a:schemeClr val="tx1"/>
                </a:solidFill>
              </a:rPr>
              <a:t>Module 3: HIV Testing and Linkage </a:t>
            </a:r>
            <a:r>
              <a:rPr lang="en-US" sz="2200" smtClean="0">
                <a:solidFill>
                  <a:schemeClr val="tx1"/>
                </a:solidFill>
              </a:rPr>
              <a:t>to Preventative </a:t>
            </a:r>
            <a:r>
              <a:rPr lang="en-US" sz="2200" dirty="0" smtClean="0">
                <a:solidFill>
                  <a:schemeClr val="tx1"/>
                </a:solidFill>
              </a:rPr>
              <a:t>and Therapeutic Care</a:t>
            </a:r>
          </a:p>
          <a:p>
            <a:pPr>
              <a:lnSpc>
                <a:spcPct val="100000"/>
              </a:lnSpc>
            </a:pPr>
            <a:r>
              <a:rPr lang="en-US" sz="2200" dirty="0" smtClean="0">
                <a:solidFill>
                  <a:schemeClr val="tx1"/>
                </a:solidFill>
              </a:rPr>
              <a:t>Module 4: Implementing Earlier ART Initiation and Selecting 1</a:t>
            </a:r>
            <a:r>
              <a:rPr lang="en-US" sz="2200" baseline="30000" dirty="0" smtClean="0">
                <a:solidFill>
                  <a:schemeClr val="tx1"/>
                </a:solidFill>
              </a:rPr>
              <a:t>st</a:t>
            </a:r>
            <a:r>
              <a:rPr lang="en-US" sz="2200" dirty="0" smtClean="0">
                <a:solidFill>
                  <a:schemeClr val="tx1"/>
                </a:solidFill>
              </a:rPr>
              <a:t> line ART</a:t>
            </a:r>
          </a:p>
          <a:p>
            <a:pPr>
              <a:lnSpc>
                <a:spcPct val="100000"/>
              </a:lnSpc>
            </a:pPr>
            <a:r>
              <a:rPr lang="en-US" sz="2200" dirty="0" smtClean="0">
                <a:solidFill>
                  <a:schemeClr val="tx1"/>
                </a:solidFill>
              </a:rPr>
              <a:t>Module 5: Defining Treatment Failure and Selecting 2</a:t>
            </a:r>
            <a:r>
              <a:rPr lang="en-US" sz="2200" baseline="30000" dirty="0" smtClean="0">
                <a:solidFill>
                  <a:schemeClr val="tx1"/>
                </a:solidFill>
              </a:rPr>
              <a:t>nd</a:t>
            </a:r>
            <a:r>
              <a:rPr lang="en-US" sz="2200" dirty="0" smtClean="0">
                <a:solidFill>
                  <a:schemeClr val="tx1"/>
                </a:solidFill>
              </a:rPr>
              <a:t> Line ART</a:t>
            </a:r>
          </a:p>
          <a:p>
            <a:pPr>
              <a:lnSpc>
                <a:spcPct val="100000"/>
              </a:lnSpc>
            </a:pPr>
            <a:r>
              <a:rPr lang="en-US" sz="2200" dirty="0" smtClean="0">
                <a:solidFill>
                  <a:schemeClr val="tx1"/>
                </a:solidFill>
              </a:rPr>
              <a:t>Module 6: Special Considerations for the Clinical Management of Pregnant Women</a:t>
            </a:r>
          </a:p>
          <a:p>
            <a:pPr>
              <a:lnSpc>
                <a:spcPct val="100000"/>
              </a:lnSpc>
            </a:pPr>
            <a:r>
              <a:rPr lang="en-US" sz="2200" dirty="0" smtClean="0">
                <a:solidFill>
                  <a:schemeClr val="tx1"/>
                </a:solidFill>
              </a:rPr>
              <a:t>Module 7: Beyond ART Prescription: Achieving Long-Term Engagement and Retention</a:t>
            </a:r>
            <a:endParaRPr lang="en-US" sz="2200" dirty="0">
              <a:solidFill>
                <a:schemeClr val="tx1"/>
              </a:solidFill>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Increasing HIV Testing Coverage</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2095500"/>
            <a:ext cx="10055781" cy="4023360"/>
          </a:xfrm>
        </p:spPr>
        <p:txBody>
          <a:bodyPr>
            <a:normAutofit fontScale="47500" lnSpcReduction="20000"/>
          </a:bodyPr>
          <a:lstStyle/>
          <a:p>
            <a:pPr>
              <a:lnSpc>
                <a:spcPct val="120000"/>
              </a:lnSpc>
              <a:buFont typeface="Wingdings" charset="2"/>
              <a:buChar char="Ø"/>
            </a:pPr>
            <a:r>
              <a:rPr lang="en-US" sz="5100" b="1" dirty="0" smtClean="0">
                <a:solidFill>
                  <a:srgbClr val="FF0000"/>
                </a:solidFill>
              </a:rPr>
              <a:t> </a:t>
            </a:r>
            <a:r>
              <a:rPr lang="en-US" sz="5100" b="1" dirty="0" smtClean="0">
                <a:solidFill>
                  <a:schemeClr val="tx1"/>
                </a:solidFill>
              </a:rPr>
              <a:t>To increase HIV testing coverage, the following is recommended:</a:t>
            </a:r>
          </a:p>
          <a:p>
            <a:pPr>
              <a:lnSpc>
                <a:spcPct val="120000"/>
              </a:lnSpc>
              <a:buFont typeface="Wingdings" charset="2"/>
              <a:buChar char="Ø"/>
            </a:pPr>
            <a:endParaRPr lang="en-US" sz="1100" dirty="0" smtClean="0">
              <a:solidFill>
                <a:schemeClr val="tx1"/>
              </a:solidFill>
            </a:endParaRPr>
          </a:p>
          <a:p>
            <a:pPr lvl="1">
              <a:lnSpc>
                <a:spcPct val="120000"/>
              </a:lnSpc>
              <a:buFont typeface="Courier New" panose="02070309020205020404" pitchFamily="49" charset="0"/>
              <a:buChar char="o"/>
            </a:pPr>
            <a:r>
              <a:rPr lang="en-US" sz="4600" dirty="0" smtClean="0">
                <a:solidFill>
                  <a:schemeClr val="tx1"/>
                </a:solidFill>
              </a:rPr>
              <a:t> Routine offer of opt-out </a:t>
            </a:r>
            <a:r>
              <a:rPr lang="en-US" sz="4600" dirty="0">
                <a:solidFill>
                  <a:schemeClr val="tx1"/>
                </a:solidFill>
              </a:rPr>
              <a:t>HIV testing </a:t>
            </a:r>
            <a:endParaRPr lang="en-US" sz="4600" dirty="0" smtClean="0">
              <a:solidFill>
                <a:schemeClr val="tx1"/>
              </a:solidFill>
            </a:endParaRPr>
          </a:p>
          <a:p>
            <a:pPr lvl="1">
              <a:lnSpc>
                <a:spcPct val="120000"/>
              </a:lnSpc>
              <a:buFont typeface="Courier New" panose="02070309020205020404" pitchFamily="49" charset="0"/>
              <a:buChar char="o"/>
            </a:pPr>
            <a:r>
              <a:rPr lang="en-US" sz="4600" dirty="0" smtClean="0">
                <a:solidFill>
                  <a:schemeClr val="tx1"/>
                </a:solidFill>
              </a:rPr>
              <a:t> Community-based </a:t>
            </a:r>
            <a:r>
              <a:rPr lang="en-US" sz="4600" dirty="0">
                <a:solidFill>
                  <a:schemeClr val="tx1"/>
                </a:solidFill>
              </a:rPr>
              <a:t>HIV </a:t>
            </a:r>
            <a:r>
              <a:rPr lang="en-US" sz="4600" dirty="0" smtClean="0">
                <a:solidFill>
                  <a:schemeClr val="tx1"/>
                </a:solidFill>
              </a:rPr>
              <a:t>testing</a:t>
            </a:r>
            <a:endParaRPr lang="en-US" sz="4600" dirty="0">
              <a:solidFill>
                <a:schemeClr val="tx1"/>
              </a:solidFill>
            </a:endParaRPr>
          </a:p>
          <a:p>
            <a:pPr lvl="1">
              <a:lnSpc>
                <a:spcPct val="120000"/>
              </a:lnSpc>
              <a:buFont typeface="Courier New" panose="02070309020205020404" pitchFamily="49" charset="0"/>
              <a:buChar char="o"/>
            </a:pPr>
            <a:r>
              <a:rPr lang="en-US" sz="4600" dirty="0" smtClean="0">
                <a:solidFill>
                  <a:schemeClr val="tx1"/>
                </a:solidFill>
              </a:rPr>
              <a:t> Confidential</a:t>
            </a:r>
            <a:r>
              <a:rPr lang="en-US" sz="4600" dirty="0">
                <a:solidFill>
                  <a:schemeClr val="tx1"/>
                </a:solidFill>
              </a:rPr>
              <a:t>, voluntary HIV testing </a:t>
            </a:r>
            <a:r>
              <a:rPr lang="en-US" sz="4600" dirty="0" smtClean="0">
                <a:solidFill>
                  <a:schemeClr val="tx1"/>
                </a:solidFill>
              </a:rPr>
              <a:t>in workplace/institutional settings</a:t>
            </a:r>
            <a:endParaRPr lang="en-US" sz="4600" dirty="0">
              <a:solidFill>
                <a:schemeClr val="tx1"/>
              </a:solidFill>
            </a:endParaRPr>
          </a:p>
          <a:p>
            <a:pPr lvl="1">
              <a:lnSpc>
                <a:spcPct val="120000"/>
              </a:lnSpc>
              <a:buFont typeface="Courier New" panose="02070309020205020404" pitchFamily="49" charset="0"/>
              <a:buChar char="o"/>
            </a:pPr>
            <a:r>
              <a:rPr lang="en-US" sz="4600" dirty="0" smtClean="0">
                <a:solidFill>
                  <a:schemeClr val="tx1"/>
                </a:solidFill>
              </a:rPr>
              <a:t> HIV </a:t>
            </a:r>
            <a:r>
              <a:rPr lang="en-US" sz="4600" dirty="0">
                <a:solidFill>
                  <a:schemeClr val="tx1"/>
                </a:solidFill>
              </a:rPr>
              <a:t>self-testing </a:t>
            </a:r>
            <a:r>
              <a:rPr lang="en-US" sz="4600" dirty="0" smtClean="0">
                <a:solidFill>
                  <a:schemeClr val="tx1"/>
                </a:solidFill>
              </a:rPr>
              <a:t>with </a:t>
            </a:r>
            <a:r>
              <a:rPr lang="en-US" sz="4600" dirty="0">
                <a:solidFill>
                  <a:schemeClr val="tx1"/>
                </a:solidFill>
              </a:rPr>
              <a:t>the provision of guidance about </a:t>
            </a:r>
            <a:r>
              <a:rPr lang="en-US" sz="4600" dirty="0" smtClean="0">
                <a:solidFill>
                  <a:schemeClr val="tx1"/>
                </a:solidFill>
              </a:rPr>
              <a:t>proper </a:t>
            </a:r>
            <a:r>
              <a:rPr lang="en-US" sz="4600" dirty="0">
                <a:solidFill>
                  <a:schemeClr val="tx1"/>
                </a:solidFill>
              </a:rPr>
              <a:t>method for administering </a:t>
            </a:r>
            <a:r>
              <a:rPr lang="en-US" sz="4600" dirty="0" smtClean="0">
                <a:solidFill>
                  <a:schemeClr val="tx1"/>
                </a:solidFill>
              </a:rPr>
              <a:t>test </a:t>
            </a:r>
            <a:r>
              <a:rPr lang="en-US" sz="4600" dirty="0">
                <a:solidFill>
                  <a:schemeClr val="tx1"/>
                </a:solidFill>
              </a:rPr>
              <a:t>and direction on what to do once </a:t>
            </a:r>
            <a:r>
              <a:rPr lang="en-US" sz="4600" dirty="0" smtClean="0">
                <a:solidFill>
                  <a:schemeClr val="tx1"/>
                </a:solidFill>
              </a:rPr>
              <a:t>results obtained</a:t>
            </a:r>
            <a:endParaRPr lang="en-US" sz="4600" dirty="0">
              <a:solidFill>
                <a:schemeClr val="tx1"/>
              </a:solidFill>
            </a:endParaRPr>
          </a:p>
          <a:p>
            <a:pPr lvl="1">
              <a:lnSpc>
                <a:spcPct val="120000"/>
              </a:lnSpc>
              <a:buFont typeface="Courier New" panose="02070309020205020404" pitchFamily="49" charset="0"/>
              <a:buChar char="o"/>
            </a:pPr>
            <a:r>
              <a:rPr lang="en-US" sz="4600" dirty="0" smtClean="0">
                <a:solidFill>
                  <a:schemeClr val="tx1"/>
                </a:solidFill>
              </a:rPr>
              <a:t> Offer HIV </a:t>
            </a:r>
            <a:r>
              <a:rPr lang="en-US" sz="4600" dirty="0">
                <a:solidFill>
                  <a:schemeClr val="tx1"/>
                </a:solidFill>
              </a:rPr>
              <a:t>testing to partners of newly diagnosed </a:t>
            </a:r>
            <a:r>
              <a:rPr lang="en-US" sz="4600" dirty="0" smtClean="0">
                <a:solidFill>
                  <a:schemeClr val="tx1"/>
                </a:solidFill>
              </a:rPr>
              <a:t>individuals</a:t>
            </a:r>
          </a:p>
          <a:p>
            <a:pPr lvl="1">
              <a:lnSpc>
                <a:spcPct val="120000"/>
              </a:lnSpc>
              <a:buFont typeface="Courier New" panose="02070309020205020404" pitchFamily="49" charset="0"/>
              <a:buChar char="o"/>
            </a:pPr>
            <a:r>
              <a:rPr lang="en-US" sz="4600" dirty="0" smtClean="0">
                <a:solidFill>
                  <a:schemeClr val="tx1"/>
                </a:solidFill>
              </a:rPr>
              <a:t> Use of epidemiological data and network analyses to identify individuals at risk of HIV infection for HIV testing</a:t>
            </a:r>
            <a:endParaRPr lang="en-US" sz="4600" dirty="0">
              <a:solidFill>
                <a:schemeClr val="tx1"/>
              </a:solidFill>
            </a:endParaRPr>
          </a:p>
          <a:p>
            <a:pPr marL="457200" indent="-457200">
              <a:lnSpc>
                <a:spcPct val="120000"/>
              </a:lnSpc>
              <a:buFont typeface="+mj-lt"/>
              <a:buAutoNum type="arabicPeriod"/>
            </a:pPr>
            <a:endParaRPr lang="en-US" sz="2400" dirty="0"/>
          </a:p>
        </p:txBody>
      </p:sp>
      <p:sp>
        <p:nvSpPr>
          <p:cNvPr id="5" name="Rectangle 4"/>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65722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WHO HIV Testing Guidelines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1845734"/>
            <a:ext cx="4302817" cy="4023360"/>
          </a:xfrm>
        </p:spPr>
        <p:txBody>
          <a:bodyPr>
            <a:noAutofit/>
          </a:bodyPr>
          <a:lstStyle/>
          <a:p>
            <a:pPr>
              <a:lnSpc>
                <a:spcPct val="100000"/>
              </a:lnSpc>
              <a:buFont typeface="Wingdings" charset="2"/>
              <a:buChar char="Ø"/>
            </a:pPr>
            <a:r>
              <a:rPr lang="en-US" sz="2200" dirty="0" smtClean="0"/>
              <a:t> Trained lay providers can independently conduct HIV testing with rapid diagnostic tests</a:t>
            </a:r>
            <a:r>
              <a:rPr lang="en-US" sz="2200" dirty="0" smtClean="0">
                <a:solidFill>
                  <a:schemeClr val="tx2">
                    <a:lumMod val="90000"/>
                    <a:lumOff val="10000"/>
                  </a:schemeClr>
                </a:solidFill>
              </a:rPr>
              <a:t> and increase access to testing through community-based approaches</a:t>
            </a:r>
          </a:p>
          <a:p>
            <a:pPr>
              <a:lnSpc>
                <a:spcPct val="100000"/>
              </a:lnSpc>
              <a:buFont typeface="Wingdings" charset="2"/>
              <a:buChar char="Ø"/>
            </a:pPr>
            <a:r>
              <a:rPr lang="en-US" sz="2200" dirty="0"/>
              <a:t> </a:t>
            </a:r>
            <a:r>
              <a:rPr lang="en-US" sz="2200" dirty="0" smtClean="0"/>
              <a:t>Annual retesting of key populations and HIV-negative partners</a:t>
            </a:r>
          </a:p>
          <a:p>
            <a:pPr>
              <a:lnSpc>
                <a:spcPct val="100000"/>
              </a:lnSpc>
              <a:buFont typeface="Wingdings" charset="2"/>
              <a:buChar char="Ø"/>
            </a:pPr>
            <a:r>
              <a:rPr lang="en-US" sz="2200" dirty="0"/>
              <a:t> </a:t>
            </a:r>
            <a:r>
              <a:rPr lang="en-US" sz="2200" dirty="0" smtClean="0"/>
              <a:t>Provider-initiated HIV testing should be considered for malnutrition, STI, hepatitis, and TB services</a:t>
            </a:r>
          </a:p>
        </p:txBody>
      </p:sp>
      <p:pic>
        <p:nvPicPr>
          <p:cNvPr id="7" name="Content Placeholder 6"/>
          <p:cNvPicPr>
            <a:picLocks noGrp="1" noChangeAspect="1"/>
          </p:cNvPicPr>
          <p:nvPr>
            <p:ph sz="half" idx="4294967295"/>
          </p:nvPr>
        </p:nvPicPr>
        <p:blipFill>
          <a:blip r:embed="rId2"/>
          <a:srcRect l="-39283" r="-39283"/>
          <a:stretch>
            <a:fillRect/>
          </a:stretch>
        </p:blipFill>
        <p:spPr>
          <a:xfrm>
            <a:off x="5942012" y="1997075"/>
            <a:ext cx="4935537" cy="4022725"/>
          </a:xfrm>
        </p:spPr>
      </p:pic>
      <p:sp>
        <p:nvSpPr>
          <p:cNvPr id="8" name="TextBox 7"/>
          <p:cNvSpPr txBox="1"/>
          <p:nvPr/>
        </p:nvSpPr>
        <p:spPr>
          <a:xfrm>
            <a:off x="303212" y="6458506"/>
            <a:ext cx="4627677" cy="307777"/>
          </a:xfrm>
          <a:prstGeom prst="rect">
            <a:avLst/>
          </a:prstGeom>
          <a:noFill/>
        </p:spPr>
        <p:txBody>
          <a:bodyPr wrap="none" rtlCol="0">
            <a:spAutoFit/>
          </a:bodyPr>
          <a:lstStyle/>
          <a:p>
            <a:r>
              <a:rPr lang="en-US" sz="1400" b="1" dirty="0" smtClean="0">
                <a:solidFill>
                  <a:schemeClr val="bg1"/>
                </a:solidFill>
              </a:rPr>
              <a:t>WHO Consolidated Guidelines on HIV Testing Services, 2015</a:t>
            </a:r>
            <a:endParaRPr lang="en-US" sz="1400" b="1" dirty="0">
              <a:solidFill>
                <a:schemeClr val="bg1"/>
              </a:solidFill>
            </a:endParaRPr>
          </a:p>
        </p:txBody>
      </p:sp>
      <p:sp>
        <p:nvSpPr>
          <p:cNvPr id="2" name="Rectangle 1"/>
          <p:cNvSpPr/>
          <p:nvPr/>
        </p:nvSpPr>
        <p:spPr>
          <a:xfrm>
            <a:off x="7038180" y="2057400"/>
            <a:ext cx="2743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00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Arial" panose="020B0604020202020204" pitchFamily="34" charset="0"/>
                <a:cs typeface="Arial" panose="020B0604020202020204" pitchFamily="34" charset="0"/>
              </a:rPr>
              <a:t>WHO </a:t>
            </a:r>
            <a:r>
              <a:rPr lang="en-US" sz="4000" b="1" dirty="0" smtClean="0">
                <a:solidFill>
                  <a:srgbClr val="FF0000"/>
                </a:solidFill>
                <a:latin typeface="Arial" panose="020B0604020202020204" pitchFamily="34" charset="0"/>
                <a:cs typeface="Arial" panose="020B0604020202020204" pitchFamily="34" charset="0"/>
              </a:rPr>
              <a:t>HIV </a:t>
            </a:r>
            <a:r>
              <a:rPr lang="en-US" sz="4000" b="1" dirty="0">
                <a:solidFill>
                  <a:srgbClr val="FF0000"/>
                </a:solidFill>
                <a:latin typeface="Arial" panose="020B0604020202020204" pitchFamily="34" charset="0"/>
                <a:cs typeface="Arial" panose="020B0604020202020204" pitchFamily="34" charset="0"/>
              </a:rPr>
              <a:t>Testing </a:t>
            </a:r>
            <a:r>
              <a:rPr lang="en-US" sz="4000" b="1" dirty="0" smtClean="0">
                <a:solidFill>
                  <a:srgbClr val="FF0000"/>
                </a:solidFill>
                <a:latin typeface="Arial" panose="020B0604020202020204" pitchFamily="34" charset="0"/>
                <a:cs typeface="Arial" panose="020B0604020202020204" pitchFamily="34" charset="0"/>
              </a:rPr>
              <a:t>Guidelines </a:t>
            </a:r>
            <a:r>
              <a:rPr lang="en-US" sz="2800" b="1" dirty="0" smtClean="0">
                <a:solidFill>
                  <a:srgbClr val="FF0000"/>
                </a:solidFill>
                <a:latin typeface="Arial" panose="020B0604020202020204" pitchFamily="34" charset="0"/>
                <a:cs typeface="Arial" panose="020B0604020202020204" pitchFamily="34" charset="0"/>
              </a:rPr>
              <a:t>(continued)</a:t>
            </a: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66742987"/>
              </p:ext>
            </p:extLst>
          </p:nvPr>
        </p:nvGraphicFramePr>
        <p:xfrm>
          <a:off x="760412" y="2041638"/>
          <a:ext cx="11049000" cy="3978162"/>
        </p:xfrm>
        <a:graphic>
          <a:graphicData uri="http://schemas.openxmlformats.org/drawingml/2006/table">
            <a:tbl>
              <a:tblPr firstRow="1" bandRow="1">
                <a:tableStyleId>{9D7B26C5-4107-4FEC-AEDC-1716B250A1EF}</a:tableStyleId>
              </a:tblPr>
              <a:tblGrid>
                <a:gridCol w="4453861"/>
                <a:gridCol w="6595139"/>
              </a:tblGrid>
              <a:tr h="372189">
                <a:tc>
                  <a:txBody>
                    <a:bodyPr/>
                    <a:lstStyle/>
                    <a:p>
                      <a:pPr algn="ctr"/>
                      <a:r>
                        <a:rPr lang="en-US" sz="2000" dirty="0" smtClean="0"/>
                        <a:t>Who to Test</a:t>
                      </a:r>
                      <a:endParaRPr lang="en-US" sz="2000" dirty="0"/>
                    </a:p>
                  </a:txBody>
                  <a:tcPr/>
                </a:tc>
                <a:tc>
                  <a:txBody>
                    <a:bodyPr/>
                    <a:lstStyle/>
                    <a:p>
                      <a:pPr algn="ctr"/>
                      <a:r>
                        <a:rPr lang="en-US" sz="2000" dirty="0" smtClean="0"/>
                        <a:t>When to Test</a:t>
                      </a:r>
                      <a:endParaRPr lang="en-US" sz="2000" dirty="0"/>
                    </a:p>
                  </a:txBody>
                  <a:tcPr/>
                </a:tc>
              </a:tr>
              <a:tr h="967691">
                <a:tc>
                  <a:txBody>
                    <a:bodyPr/>
                    <a:lstStyle/>
                    <a:p>
                      <a:r>
                        <a:rPr lang="en-US" sz="2000" dirty="0" smtClean="0"/>
                        <a:t>Pregnant women</a:t>
                      </a:r>
                      <a:r>
                        <a:rPr lang="en-US" sz="2000" baseline="0" dirty="0" smtClean="0"/>
                        <a:t> and partners</a:t>
                      </a:r>
                      <a:endParaRPr lang="en-US" sz="2000" dirty="0"/>
                    </a:p>
                  </a:txBody>
                  <a:tcPr/>
                </a:tc>
                <a:tc>
                  <a:txBody>
                    <a:bodyPr/>
                    <a:lstStyle/>
                    <a:p>
                      <a:pPr marL="285750" indent="-285750">
                        <a:buFont typeface="Arial" panose="020B0604020202020204" pitchFamily="34" charset="0"/>
                        <a:buChar char="•"/>
                      </a:pPr>
                      <a:r>
                        <a:rPr lang="en-US" sz="2000" dirty="0" smtClean="0"/>
                        <a:t>First antenatal care visit</a:t>
                      </a:r>
                    </a:p>
                    <a:p>
                      <a:pPr marL="285750" indent="-285750">
                        <a:buFont typeface="Arial" panose="020B0604020202020204" pitchFamily="34" charset="0"/>
                        <a:buChar char="•"/>
                      </a:pPr>
                      <a:r>
                        <a:rPr lang="en-US" sz="2000" dirty="0" smtClean="0"/>
                        <a:t>Retesting during third trimester</a:t>
                      </a:r>
                      <a:r>
                        <a:rPr lang="en-US" sz="2000" baseline="0" dirty="0" smtClean="0"/>
                        <a:t> or </a:t>
                      </a:r>
                      <a:r>
                        <a:rPr lang="en-US" sz="2000" baseline="0" dirty="0" err="1" smtClean="0"/>
                        <a:t>peripartum</a:t>
                      </a:r>
                      <a:endParaRPr lang="en-US" sz="2000" baseline="0" dirty="0" smtClean="0"/>
                    </a:p>
                    <a:p>
                      <a:pPr marL="285750" indent="-285750">
                        <a:buFont typeface="Arial" panose="020B0604020202020204" pitchFamily="34" charset="0"/>
                        <a:buChar char="•"/>
                      </a:pPr>
                      <a:r>
                        <a:rPr lang="en-US" sz="2000" baseline="0" dirty="0" smtClean="0"/>
                        <a:t>Offer couples and partner testing</a:t>
                      </a:r>
                      <a:endParaRPr lang="en-US" sz="2000" dirty="0"/>
                    </a:p>
                  </a:txBody>
                  <a:tcPr/>
                </a:tc>
              </a:tr>
              <a:tr h="1265442">
                <a:tc>
                  <a:txBody>
                    <a:bodyPr/>
                    <a:lstStyle/>
                    <a:p>
                      <a:r>
                        <a:rPr lang="en-US" sz="2000" dirty="0" smtClean="0"/>
                        <a:t>Infants</a:t>
                      </a:r>
                      <a:r>
                        <a:rPr lang="en-US" sz="2000" baseline="0" dirty="0" smtClean="0"/>
                        <a:t> and children &lt;18 months old</a:t>
                      </a:r>
                      <a:endParaRPr lang="en-US" sz="2000" dirty="0"/>
                    </a:p>
                  </a:txBody>
                  <a:tcPr/>
                </a:tc>
                <a:tc>
                  <a:txBody>
                    <a:bodyPr/>
                    <a:lstStyle/>
                    <a:p>
                      <a:pPr marL="285750" indent="-285750">
                        <a:buFont typeface="Arial" panose="020B0604020202020204" pitchFamily="34" charset="0"/>
                        <a:buChar char="•"/>
                      </a:pPr>
                      <a:r>
                        <a:rPr lang="en-US" sz="2000" dirty="0" smtClean="0"/>
                        <a:t>4-6</a:t>
                      </a:r>
                      <a:r>
                        <a:rPr lang="en-US" sz="2000" baseline="0" dirty="0" smtClean="0"/>
                        <a:t> weeks for all infants exposed to HIV or whose mothers have an uncertain status</a:t>
                      </a:r>
                    </a:p>
                    <a:p>
                      <a:pPr marL="285750" indent="-285750">
                        <a:buFont typeface="Arial" panose="020B0604020202020204" pitchFamily="34" charset="0"/>
                        <a:buChar char="•"/>
                      </a:pPr>
                      <a:r>
                        <a:rPr lang="en-US" sz="2000" baseline="0" dirty="0" smtClean="0"/>
                        <a:t>Final status after 18 months and/or when breastfeeding ends</a:t>
                      </a:r>
                      <a:endParaRPr lang="en-US" sz="2000" dirty="0"/>
                    </a:p>
                  </a:txBody>
                  <a:tcPr/>
                </a:tc>
              </a:tr>
              <a:tr h="1265442">
                <a:tc>
                  <a:txBody>
                    <a:bodyPr/>
                    <a:lstStyle/>
                    <a:p>
                      <a:r>
                        <a:rPr lang="en-US" sz="2000" dirty="0" smtClean="0"/>
                        <a:t>Adolescents</a:t>
                      </a:r>
                      <a:endParaRPr lang="en-US" sz="2000" dirty="0"/>
                    </a:p>
                  </a:txBody>
                  <a:tcPr/>
                </a:tc>
                <a:tc>
                  <a:txBody>
                    <a:bodyPr/>
                    <a:lstStyle/>
                    <a:p>
                      <a:pPr marL="285750" indent="-285750">
                        <a:buFont typeface="Arial" panose="020B0604020202020204" pitchFamily="34" charset="0"/>
                        <a:buChar char="•"/>
                      </a:pPr>
                      <a:r>
                        <a:rPr lang="en-US" sz="2000" dirty="0" smtClean="0"/>
                        <a:t>Integrate into all healthcare encounters</a:t>
                      </a:r>
                    </a:p>
                    <a:p>
                      <a:pPr marL="285750" indent="-285750">
                        <a:buFont typeface="Arial" panose="020B0604020202020204" pitchFamily="34" charset="0"/>
                        <a:buChar char="•"/>
                      </a:pPr>
                      <a:r>
                        <a:rPr lang="en-US" sz="2000" dirty="0" smtClean="0"/>
                        <a:t>Annually</a:t>
                      </a:r>
                      <a:r>
                        <a:rPr lang="en-US" sz="2000" baseline="0" dirty="0" smtClean="0"/>
                        <a:t> if sexually active; with new sexual partners</a:t>
                      </a:r>
                      <a:endParaRPr lang="en-US" sz="2000" dirty="0" smtClean="0"/>
                    </a:p>
                    <a:p>
                      <a:endParaRPr lang="en-US" sz="2000" dirty="0"/>
                    </a:p>
                  </a:txBody>
                  <a:tcPr/>
                </a:tc>
              </a:tr>
            </a:tbl>
          </a:graphicData>
        </a:graphic>
      </p:graphicFrame>
      <p:sp>
        <p:nvSpPr>
          <p:cNvPr id="5" name="TextBox 4"/>
          <p:cNvSpPr txBox="1"/>
          <p:nvPr/>
        </p:nvSpPr>
        <p:spPr>
          <a:xfrm>
            <a:off x="303212" y="6458506"/>
            <a:ext cx="4627677" cy="307777"/>
          </a:xfrm>
          <a:prstGeom prst="rect">
            <a:avLst/>
          </a:prstGeom>
          <a:noFill/>
        </p:spPr>
        <p:txBody>
          <a:bodyPr wrap="none" rtlCol="0">
            <a:spAutoFit/>
          </a:bodyPr>
          <a:lstStyle/>
          <a:p>
            <a:r>
              <a:rPr lang="en-US" sz="1400" b="1" dirty="0" smtClean="0">
                <a:solidFill>
                  <a:schemeClr val="bg1"/>
                </a:solidFill>
              </a:rPr>
              <a:t>WHO Consolidated Guidelines on HIV Testing Services, 2015</a:t>
            </a:r>
            <a:endParaRPr lang="en-US" sz="1400" b="1" dirty="0">
              <a:solidFill>
                <a:schemeClr val="bg1"/>
              </a:solidFill>
            </a:endParaRPr>
          </a:p>
        </p:txBody>
      </p:sp>
    </p:spTree>
    <p:extLst>
      <p:ext uri="{BB962C8B-B14F-4D97-AF65-F5344CB8AC3E}">
        <p14:creationId xmlns:p14="http://schemas.microsoft.com/office/powerpoint/2010/main" val="14371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Increasing Linkage to Care</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845734"/>
            <a:ext cx="10055781" cy="4402666"/>
          </a:xfrm>
        </p:spPr>
        <p:txBody>
          <a:bodyPr>
            <a:normAutofit/>
          </a:bodyPr>
          <a:lstStyle/>
          <a:p>
            <a:pPr>
              <a:lnSpc>
                <a:spcPct val="100000"/>
              </a:lnSpc>
              <a:buFont typeface="Wingdings" charset="2"/>
              <a:buChar char="Ø"/>
            </a:pPr>
            <a:r>
              <a:rPr lang="en-US" sz="2400" dirty="0" smtClean="0"/>
              <a:t> </a:t>
            </a:r>
            <a:r>
              <a:rPr lang="en-US" sz="2400" b="1" dirty="0" smtClean="0">
                <a:solidFill>
                  <a:srgbClr val="FF0000"/>
                </a:solidFill>
              </a:rPr>
              <a:t>Linkage </a:t>
            </a:r>
            <a:r>
              <a:rPr lang="en-US" sz="2400" b="1" dirty="0">
                <a:solidFill>
                  <a:srgbClr val="FF0000"/>
                </a:solidFill>
              </a:rPr>
              <a:t>to </a:t>
            </a:r>
            <a:r>
              <a:rPr lang="en-US" sz="2400" b="1" dirty="0" smtClean="0">
                <a:solidFill>
                  <a:srgbClr val="FF0000"/>
                </a:solidFill>
              </a:rPr>
              <a:t>care </a:t>
            </a:r>
            <a:r>
              <a:rPr lang="en-US" sz="2400" b="1" dirty="0">
                <a:solidFill>
                  <a:srgbClr val="FF0000"/>
                </a:solidFill>
              </a:rPr>
              <a:t>is a critical </a:t>
            </a:r>
            <a:r>
              <a:rPr lang="en-US" sz="2400" b="1" u="sng" dirty="0">
                <a:solidFill>
                  <a:srgbClr val="FF0000"/>
                </a:solidFill>
              </a:rPr>
              <a:t>but</a:t>
            </a:r>
            <a:r>
              <a:rPr lang="en-US" sz="2400" b="1" dirty="0">
                <a:solidFill>
                  <a:srgbClr val="FF0000"/>
                </a:solidFill>
              </a:rPr>
              <a:t> often poorly managed step in </a:t>
            </a:r>
            <a:r>
              <a:rPr lang="en-US" sz="2400" b="1" dirty="0" smtClean="0">
                <a:solidFill>
                  <a:srgbClr val="FF0000"/>
                </a:solidFill>
              </a:rPr>
              <a:t>care </a:t>
            </a:r>
            <a:r>
              <a:rPr lang="en-US" sz="2400" b="1" dirty="0">
                <a:solidFill>
                  <a:srgbClr val="FF0000"/>
                </a:solidFill>
              </a:rPr>
              <a:t>continuum </a:t>
            </a:r>
            <a:endParaRPr lang="en-US" sz="2400" b="1" dirty="0" smtClean="0">
              <a:solidFill>
                <a:srgbClr val="FF0000"/>
              </a:solidFill>
            </a:endParaRPr>
          </a:p>
          <a:p>
            <a:pPr>
              <a:lnSpc>
                <a:spcPct val="100000"/>
              </a:lnSpc>
              <a:buFont typeface="Wingdings" charset="2"/>
              <a:buChar char="Ø"/>
            </a:pPr>
            <a:r>
              <a:rPr lang="en-US" sz="2400" dirty="0" smtClean="0"/>
              <a:t> Typically</a:t>
            </a:r>
            <a:r>
              <a:rPr lang="en-US" sz="2400" dirty="0"/>
              <a:t>, </a:t>
            </a:r>
            <a:r>
              <a:rPr lang="en-US" sz="2400" b="1" dirty="0">
                <a:solidFill>
                  <a:srgbClr val="FF0000"/>
                </a:solidFill>
              </a:rPr>
              <a:t>linkage may consist of verbal or written referral to </a:t>
            </a:r>
            <a:r>
              <a:rPr lang="en-US" sz="2400" b="1" dirty="0" smtClean="0">
                <a:solidFill>
                  <a:srgbClr val="FF0000"/>
                </a:solidFill>
              </a:rPr>
              <a:t>a care </a:t>
            </a:r>
            <a:r>
              <a:rPr lang="en-US" sz="2400" b="1" dirty="0">
                <a:solidFill>
                  <a:srgbClr val="FF0000"/>
                </a:solidFill>
              </a:rPr>
              <a:t>facility </a:t>
            </a:r>
            <a:r>
              <a:rPr lang="en-US" sz="2400" dirty="0"/>
              <a:t>by </a:t>
            </a:r>
            <a:r>
              <a:rPr lang="en-US" sz="2400" dirty="0" smtClean="0"/>
              <a:t>a counselor </a:t>
            </a:r>
            <a:r>
              <a:rPr lang="en-US" sz="2400" dirty="0"/>
              <a:t>or the individual who provided the HIV test result </a:t>
            </a:r>
            <a:endParaRPr lang="en-US" sz="2400" dirty="0" smtClean="0"/>
          </a:p>
          <a:p>
            <a:pPr>
              <a:lnSpc>
                <a:spcPct val="100000"/>
              </a:lnSpc>
              <a:buFont typeface="Wingdings" charset="2"/>
              <a:buChar char="Ø"/>
            </a:pPr>
            <a:r>
              <a:rPr lang="en-US" sz="2400" dirty="0" smtClean="0"/>
              <a:t> Linkage </a:t>
            </a:r>
            <a:r>
              <a:rPr lang="en-US" sz="2400" dirty="0"/>
              <a:t>to care should enable a patient </a:t>
            </a:r>
            <a:r>
              <a:rPr lang="en-US" sz="2400" dirty="0" smtClean="0"/>
              <a:t>to </a:t>
            </a:r>
            <a:r>
              <a:rPr lang="en-US" sz="2400" b="1" dirty="0">
                <a:solidFill>
                  <a:srgbClr val="FF0000"/>
                </a:solidFill>
              </a:rPr>
              <a:t>engage in care early</a:t>
            </a:r>
            <a:r>
              <a:rPr lang="en-US" sz="2400" dirty="0"/>
              <a:t>, benefit from a broad package of care, and facilitate immediate access to </a:t>
            </a:r>
            <a:r>
              <a:rPr lang="en-US" sz="2400" dirty="0" smtClean="0"/>
              <a:t>ART</a:t>
            </a:r>
          </a:p>
          <a:p>
            <a:pPr>
              <a:lnSpc>
                <a:spcPct val="100000"/>
              </a:lnSpc>
              <a:buFont typeface="Wingdings" charset="2"/>
              <a:buChar char="Ø"/>
            </a:pPr>
            <a:r>
              <a:rPr lang="en-US" sz="2400" b="1" dirty="0" smtClean="0">
                <a:solidFill>
                  <a:srgbClr val="FF0000"/>
                </a:solidFill>
              </a:rPr>
              <a:t> </a:t>
            </a:r>
            <a:r>
              <a:rPr lang="en-US" sz="2400" b="1" dirty="0">
                <a:solidFill>
                  <a:srgbClr val="FF0000"/>
                </a:solidFill>
              </a:rPr>
              <a:t>Prompt engagement in </a:t>
            </a:r>
            <a:r>
              <a:rPr lang="en-US" sz="2400" b="1" dirty="0" smtClean="0">
                <a:solidFill>
                  <a:srgbClr val="FF0000"/>
                </a:solidFill>
              </a:rPr>
              <a:t>care optimizes </a:t>
            </a:r>
            <a:r>
              <a:rPr lang="en-US" sz="2400" b="1" dirty="0">
                <a:solidFill>
                  <a:srgbClr val="FF0000"/>
                </a:solidFill>
              </a:rPr>
              <a:t>individual and public health </a:t>
            </a:r>
            <a:r>
              <a:rPr lang="en-US" sz="2400" b="1" dirty="0" smtClean="0">
                <a:solidFill>
                  <a:srgbClr val="FF0000"/>
                </a:solidFill>
              </a:rPr>
              <a:t>outcomes</a:t>
            </a:r>
          </a:p>
          <a:p>
            <a:pPr>
              <a:lnSpc>
                <a:spcPct val="100000"/>
              </a:lnSpc>
              <a:buFont typeface="Wingdings" charset="2"/>
              <a:buChar char="Ø"/>
            </a:pPr>
            <a:r>
              <a:rPr lang="en-US" sz="2400" dirty="0" smtClean="0"/>
              <a:t> Key </a:t>
            </a:r>
            <a:r>
              <a:rPr lang="en-US" sz="2400" dirty="0"/>
              <a:t>barriers to linkage to care include economic, geographic, transportation and distance barriers, as well as </a:t>
            </a:r>
            <a:r>
              <a:rPr lang="en-US" sz="2400" b="1" dirty="0">
                <a:solidFill>
                  <a:srgbClr val="FF0000"/>
                </a:solidFill>
              </a:rPr>
              <a:t>stigma and </a:t>
            </a:r>
            <a:r>
              <a:rPr lang="en-US" sz="2400" b="1" dirty="0" smtClean="0">
                <a:solidFill>
                  <a:srgbClr val="FF0000"/>
                </a:solidFill>
              </a:rPr>
              <a:t>discrimination </a:t>
            </a:r>
            <a:endParaRPr lang="en-US" sz="2400" b="1" dirty="0">
              <a:solidFill>
                <a:srgbClr val="FF0000"/>
              </a:solidFill>
            </a:endParaRPr>
          </a:p>
        </p:txBody>
      </p:sp>
      <p:sp>
        <p:nvSpPr>
          <p:cNvPr id="5" name="Rectangle 4"/>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198976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Recommendations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3" y="2096470"/>
            <a:ext cx="10055781" cy="4023360"/>
          </a:xfrm>
        </p:spPr>
        <p:txBody>
          <a:bodyPr>
            <a:noAutofit/>
          </a:bodyPr>
          <a:lstStyle/>
          <a:p>
            <a:pPr lvl="1">
              <a:lnSpc>
                <a:spcPct val="100000"/>
              </a:lnSpc>
              <a:buFont typeface="Wingdings" charset="2"/>
              <a:buChar char="Ø"/>
            </a:pPr>
            <a:r>
              <a:rPr lang="en-US" sz="2800" b="1" dirty="0" smtClean="0">
                <a:solidFill>
                  <a:srgbClr val="FF0000"/>
                </a:solidFill>
              </a:rPr>
              <a:t> Immediate </a:t>
            </a:r>
            <a:r>
              <a:rPr lang="en-US" sz="2800" b="1" dirty="0">
                <a:solidFill>
                  <a:srgbClr val="FF0000"/>
                </a:solidFill>
              </a:rPr>
              <a:t>referral to HIV care </a:t>
            </a:r>
            <a:r>
              <a:rPr lang="en-US" sz="2800" b="1" dirty="0" smtClean="0">
                <a:solidFill>
                  <a:srgbClr val="FF0000"/>
                </a:solidFill>
              </a:rPr>
              <a:t>improves </a:t>
            </a:r>
            <a:r>
              <a:rPr lang="en-US" sz="2800" b="1" dirty="0">
                <a:solidFill>
                  <a:srgbClr val="FF0000"/>
                </a:solidFill>
              </a:rPr>
              <a:t>linkage to </a:t>
            </a:r>
            <a:r>
              <a:rPr lang="en-US" sz="2800" b="1" dirty="0" smtClean="0">
                <a:solidFill>
                  <a:srgbClr val="FF0000"/>
                </a:solidFill>
              </a:rPr>
              <a:t>ART</a:t>
            </a:r>
          </a:p>
          <a:p>
            <a:pPr marL="201108" lvl="1" indent="0">
              <a:lnSpc>
                <a:spcPct val="100000"/>
              </a:lnSpc>
              <a:buNone/>
            </a:pPr>
            <a:endParaRPr lang="en-US" sz="1100" b="1" dirty="0" smtClean="0">
              <a:solidFill>
                <a:srgbClr val="FF0000"/>
              </a:solidFill>
            </a:endParaRPr>
          </a:p>
          <a:p>
            <a:pPr lvl="1">
              <a:lnSpc>
                <a:spcPct val="100000"/>
              </a:lnSpc>
              <a:buFont typeface="Wingdings" charset="2"/>
              <a:buChar char="Ø"/>
            </a:pPr>
            <a:r>
              <a:rPr lang="en-US" sz="2800" dirty="0" smtClean="0">
                <a:solidFill>
                  <a:schemeClr val="tx1"/>
                </a:solidFill>
              </a:rPr>
              <a:t> For </a:t>
            </a:r>
            <a:r>
              <a:rPr lang="en-US" sz="2800" dirty="0">
                <a:solidFill>
                  <a:schemeClr val="tx1"/>
                </a:solidFill>
              </a:rPr>
              <a:t>high-risk individuals who test HIV </a:t>
            </a:r>
            <a:r>
              <a:rPr lang="en-US" sz="2800" dirty="0" smtClean="0">
                <a:solidFill>
                  <a:schemeClr val="tx1"/>
                </a:solidFill>
              </a:rPr>
              <a:t>negative:</a:t>
            </a:r>
          </a:p>
          <a:p>
            <a:pPr lvl="2">
              <a:lnSpc>
                <a:spcPct val="100000"/>
              </a:lnSpc>
              <a:buFont typeface="Courier New" panose="02070309020205020404" pitchFamily="49" charset="0"/>
              <a:buChar char="o"/>
            </a:pPr>
            <a:r>
              <a:rPr lang="en-US" sz="2400" dirty="0" smtClean="0">
                <a:solidFill>
                  <a:schemeClr val="tx1"/>
                </a:solidFill>
              </a:rPr>
              <a:t> Offer PEP or PrEP</a:t>
            </a:r>
          </a:p>
          <a:p>
            <a:pPr lvl="2">
              <a:lnSpc>
                <a:spcPct val="100000"/>
              </a:lnSpc>
              <a:buFont typeface="Courier New" panose="02070309020205020404" pitchFamily="49" charset="0"/>
              <a:buChar char="o"/>
            </a:pPr>
            <a:r>
              <a:rPr lang="en-US" sz="2400" dirty="0" smtClean="0">
                <a:solidFill>
                  <a:schemeClr val="tx1"/>
                </a:solidFill>
              </a:rPr>
              <a:t> Provide free condoms</a:t>
            </a:r>
          </a:p>
          <a:p>
            <a:pPr lvl="2">
              <a:lnSpc>
                <a:spcPct val="100000"/>
              </a:lnSpc>
              <a:buFont typeface="Courier New" panose="02070309020205020404" pitchFamily="49" charset="0"/>
              <a:buChar char="o"/>
            </a:pPr>
            <a:r>
              <a:rPr lang="en-US" sz="2400" dirty="0" smtClean="0">
                <a:solidFill>
                  <a:schemeClr val="tx1"/>
                </a:solidFill>
              </a:rPr>
              <a:t> Educate </a:t>
            </a:r>
            <a:r>
              <a:rPr lang="en-US" sz="2400" dirty="0">
                <a:solidFill>
                  <a:schemeClr val="tx1"/>
                </a:solidFill>
              </a:rPr>
              <a:t>about </a:t>
            </a:r>
            <a:r>
              <a:rPr lang="en-US" sz="2400" dirty="0" smtClean="0">
                <a:solidFill>
                  <a:schemeClr val="tx1"/>
                </a:solidFill>
              </a:rPr>
              <a:t>risk-reduction strategies</a:t>
            </a:r>
          </a:p>
          <a:p>
            <a:pPr lvl="2">
              <a:lnSpc>
                <a:spcPct val="100000"/>
              </a:lnSpc>
              <a:buFont typeface="Courier New" panose="02070309020205020404" pitchFamily="49" charset="0"/>
              <a:buChar char="o"/>
            </a:pPr>
            <a:r>
              <a:rPr lang="en-US" sz="2400" dirty="0" smtClean="0">
                <a:solidFill>
                  <a:schemeClr val="tx1"/>
                </a:solidFill>
              </a:rPr>
              <a:t> Offer voluntary medical male circumcision (as appropriate)</a:t>
            </a:r>
          </a:p>
          <a:p>
            <a:pPr marL="383933" lvl="2" indent="0">
              <a:lnSpc>
                <a:spcPct val="100000"/>
              </a:lnSpc>
              <a:buNone/>
            </a:pPr>
            <a:endParaRPr lang="en-US" sz="1000" dirty="0" smtClean="0">
              <a:solidFill>
                <a:schemeClr val="tx1"/>
              </a:solidFill>
            </a:endParaRPr>
          </a:p>
          <a:p>
            <a:pPr lvl="1">
              <a:lnSpc>
                <a:spcPct val="100000"/>
              </a:lnSpc>
              <a:buFont typeface="Wingdings" charset="2"/>
              <a:buChar char="Ø"/>
            </a:pPr>
            <a:r>
              <a:rPr lang="en-US" sz="2800" dirty="0" smtClean="0">
                <a:solidFill>
                  <a:schemeClr val="tx1"/>
                </a:solidFill>
              </a:rPr>
              <a:t> Use case </a:t>
            </a:r>
            <a:r>
              <a:rPr lang="en-US" sz="2800" dirty="0">
                <a:solidFill>
                  <a:schemeClr val="tx1"/>
                </a:solidFill>
              </a:rPr>
              <a:t>managers/patient </a:t>
            </a:r>
            <a:r>
              <a:rPr lang="en-US" sz="2800" dirty="0" smtClean="0">
                <a:solidFill>
                  <a:schemeClr val="tx1"/>
                </a:solidFill>
              </a:rPr>
              <a:t>navigators</a:t>
            </a:r>
          </a:p>
        </p:txBody>
      </p:sp>
      <p:sp>
        <p:nvSpPr>
          <p:cNvPr id="6" name="Rectangle 5"/>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4290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Post-Exposure Prophylaxis</a:t>
            </a:r>
            <a:endParaRPr lang="en-US" sz="40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50812" y="6474023"/>
            <a:ext cx="11887200" cy="307777"/>
          </a:xfrm>
          <a:prstGeom prst="rect">
            <a:avLst/>
          </a:prstGeom>
        </p:spPr>
        <p:txBody>
          <a:bodyPr wrap="square">
            <a:spAutoFit/>
          </a:bodyPr>
          <a:lstStyle/>
          <a:p>
            <a:r>
              <a:rPr lang="en-US" sz="1400" b="1" dirty="0" smtClean="0">
                <a:solidFill>
                  <a:schemeClr val="bg1"/>
                </a:solidFill>
              </a:rPr>
              <a:t>WHO Guidelines on Post-Exposure Prophylaxis for HIV, 2014</a:t>
            </a:r>
            <a:endParaRPr lang="en-US" sz="1400" dirty="0">
              <a:solidFill>
                <a:schemeClr val="bg1"/>
              </a:solidFill>
            </a:endParaRPr>
          </a:p>
        </p:txBody>
      </p:sp>
      <p:pic>
        <p:nvPicPr>
          <p:cNvPr id="7" name="Picture 6"/>
          <p:cNvPicPr>
            <a:picLocks noChangeAspect="1"/>
          </p:cNvPicPr>
          <p:nvPr/>
        </p:nvPicPr>
        <p:blipFill>
          <a:blip r:embed="rId2"/>
          <a:stretch>
            <a:fillRect/>
          </a:stretch>
        </p:blipFill>
        <p:spPr>
          <a:xfrm>
            <a:off x="3050825" y="1999824"/>
            <a:ext cx="6087173" cy="4211735"/>
          </a:xfrm>
          <a:prstGeom prst="rect">
            <a:avLst/>
          </a:prstGeom>
        </p:spPr>
      </p:pic>
    </p:spTree>
    <p:extLst>
      <p:ext uri="{BB962C8B-B14F-4D97-AF65-F5344CB8AC3E}">
        <p14:creationId xmlns:p14="http://schemas.microsoft.com/office/powerpoint/2010/main" val="22340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Pre-Exposure Prophylaxis</a:t>
            </a:r>
            <a:endParaRPr lang="en-US" sz="48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0812" y="6474023"/>
            <a:ext cx="11887200" cy="307777"/>
          </a:xfrm>
          <a:prstGeom prst="rect">
            <a:avLst/>
          </a:prstGeom>
        </p:spPr>
        <p:txBody>
          <a:bodyPr wrap="square">
            <a:spAutoFit/>
          </a:bodyPr>
          <a:lstStyle/>
          <a:p>
            <a:r>
              <a:rPr lang="en-US" sz="1400" b="1" dirty="0" smtClean="0">
                <a:solidFill>
                  <a:schemeClr val="bg1"/>
                </a:solidFill>
              </a:rPr>
              <a:t>WHO Guideline on When to Start Antiretroviral Therapy and on Pre-Exposure Prophylaxis for HIV, 2015</a:t>
            </a:r>
            <a:endParaRPr lang="en-US" sz="1400" b="1" dirty="0">
              <a:solidFill>
                <a:schemeClr val="bg1"/>
              </a:solidFill>
            </a:endParaRPr>
          </a:p>
        </p:txBody>
      </p:sp>
      <p:pic>
        <p:nvPicPr>
          <p:cNvPr id="2" name="Picture 1"/>
          <p:cNvPicPr>
            <a:picLocks noChangeAspect="1"/>
          </p:cNvPicPr>
          <p:nvPr/>
        </p:nvPicPr>
        <p:blipFill>
          <a:blip r:embed="rId3"/>
          <a:stretch>
            <a:fillRect/>
          </a:stretch>
        </p:blipFill>
        <p:spPr>
          <a:xfrm>
            <a:off x="1713229" y="2209800"/>
            <a:ext cx="8823310" cy="2904051"/>
          </a:xfrm>
          <a:prstGeom prst="rect">
            <a:avLst/>
          </a:prstGeom>
        </p:spPr>
      </p:pic>
    </p:spTree>
    <p:extLst>
      <p:ext uri="{BB962C8B-B14F-4D97-AF65-F5344CB8AC3E}">
        <p14:creationId xmlns:p14="http://schemas.microsoft.com/office/powerpoint/2010/main" val="80206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Arial" panose="020B0604020202020204" pitchFamily="34" charset="0"/>
                <a:cs typeface="Arial" panose="020B0604020202020204" pitchFamily="34" charset="0"/>
              </a:rPr>
              <a:t>Implementing </a:t>
            </a:r>
            <a:r>
              <a:rPr lang="en-US" sz="4000" b="1" dirty="0" smtClean="0">
                <a:solidFill>
                  <a:srgbClr val="FF0000"/>
                </a:solidFill>
                <a:latin typeface="Arial" panose="020B0604020202020204" pitchFamily="34" charset="0"/>
                <a:cs typeface="Arial" panose="020B0604020202020204" pitchFamily="34" charset="0"/>
              </a:rPr>
              <a:t>Test and Treat </a:t>
            </a:r>
            <a:r>
              <a:rPr lang="en-US" sz="4000" b="1" dirty="0" smtClean="0">
                <a:solidFill>
                  <a:srgbClr val="FF0000"/>
                </a:solidFill>
                <a:latin typeface="Arial" panose="020B0604020202020204" pitchFamily="34" charset="0"/>
                <a:cs typeface="Arial" panose="020B0604020202020204" pitchFamily="34" charset="0"/>
              </a:rPr>
              <a:t/>
            </a:r>
            <a:br>
              <a:rPr lang="en-US" sz="4000" b="1" dirty="0" smtClean="0">
                <a:solidFill>
                  <a:srgbClr val="FF0000"/>
                </a:solidFill>
                <a:latin typeface="Arial" panose="020B0604020202020204" pitchFamily="34" charset="0"/>
                <a:cs typeface="Arial" panose="020B0604020202020204" pitchFamily="34" charset="0"/>
              </a:rPr>
            </a:br>
            <a:r>
              <a:rPr lang="en-US" sz="4000" b="1" dirty="0" smtClean="0">
                <a:solidFill>
                  <a:srgbClr val="FF0000"/>
                </a:solidFill>
                <a:latin typeface="Arial" panose="020B0604020202020204" pitchFamily="34" charset="0"/>
                <a:cs typeface="Arial" panose="020B0604020202020204" pitchFamily="34" charset="0"/>
              </a:rPr>
              <a:t>and Selecting 1</a:t>
            </a:r>
            <a:r>
              <a:rPr lang="en-US" sz="4000" b="1" baseline="30000" dirty="0" smtClean="0">
                <a:solidFill>
                  <a:srgbClr val="FF0000"/>
                </a:solidFill>
                <a:latin typeface="Arial" panose="020B0604020202020204" pitchFamily="34" charset="0"/>
                <a:cs typeface="Arial" panose="020B0604020202020204" pitchFamily="34" charset="0"/>
              </a:rPr>
              <a:t>st</a:t>
            </a:r>
            <a:r>
              <a:rPr lang="en-US" sz="4000" b="1" dirty="0" smtClean="0">
                <a:solidFill>
                  <a:srgbClr val="FF0000"/>
                </a:solidFill>
                <a:latin typeface="Arial" panose="020B0604020202020204" pitchFamily="34" charset="0"/>
                <a:cs typeface="Arial" panose="020B0604020202020204" pitchFamily="34" charset="0"/>
              </a:rPr>
              <a:t> Line ART</a:t>
            </a:r>
            <a:endParaRPr lang="en-US" sz="4000" b="1"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sz="3600" b="1" dirty="0" smtClean="0">
                <a:latin typeface="Arial" panose="020B0604020202020204" pitchFamily="34" charset="0"/>
                <a:cs typeface="Arial" panose="020B0604020202020204" pitchFamily="34" charset="0"/>
              </a:rPr>
              <a:t>Module 4</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20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Learning Objectives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Appraise the scientific support and weaknesses for immediate initiation of </a:t>
            </a:r>
            <a:r>
              <a:rPr lang="en-US" sz="2800" dirty="0" smtClean="0"/>
              <a:t>ART (test and treat)</a:t>
            </a:r>
            <a:endParaRPr lang="en-US" sz="2800" dirty="0" smtClean="0"/>
          </a:p>
          <a:p>
            <a:pPr marL="457200" indent="-457200">
              <a:buFont typeface="+mj-lt"/>
              <a:buAutoNum type="arabicPeriod"/>
            </a:pPr>
            <a:r>
              <a:rPr lang="en-US" sz="2800" dirty="0" smtClean="0"/>
              <a:t>Describe </a:t>
            </a:r>
            <a:r>
              <a:rPr lang="en-US" sz="2800" dirty="0" smtClean="0"/>
              <a:t>how HIV viral load testing should be optimally used for monitoring ART</a:t>
            </a:r>
          </a:p>
          <a:p>
            <a:pPr marL="457200" indent="-457200">
              <a:buFont typeface="+mj-lt"/>
              <a:buAutoNum type="arabicPeriod"/>
            </a:pPr>
            <a:r>
              <a:rPr lang="en-US" sz="2800" dirty="0" smtClean="0"/>
              <a:t>Define how community-based ART distribution and pharmacies strengthens the HIV care continuum</a:t>
            </a:r>
          </a:p>
          <a:p>
            <a:pPr marL="457200" indent="-457200">
              <a:buFont typeface="+mj-lt"/>
              <a:buAutoNum type="arabicPeriod"/>
            </a:pPr>
            <a:endParaRPr lang="en-US" sz="2800" dirty="0"/>
          </a:p>
        </p:txBody>
      </p:sp>
    </p:spTree>
    <p:extLst>
      <p:ext uri="{BB962C8B-B14F-4D97-AF65-F5344CB8AC3E}">
        <p14:creationId xmlns:p14="http://schemas.microsoft.com/office/powerpoint/2010/main" val="130845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Introduction</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5" y="1845734"/>
            <a:ext cx="4616417" cy="4023360"/>
          </a:xfrm>
        </p:spPr>
        <p:txBody>
          <a:bodyPr>
            <a:noAutofit/>
          </a:bodyPr>
          <a:lstStyle/>
          <a:p>
            <a:pPr>
              <a:buFont typeface="Wingdings" charset="2"/>
              <a:buChar char="Ø"/>
            </a:pPr>
            <a:r>
              <a:rPr lang="en-US" sz="2200" dirty="0" smtClean="0"/>
              <a:t> </a:t>
            </a:r>
            <a:r>
              <a:rPr lang="en-US" sz="2200" dirty="0" smtClean="0">
                <a:solidFill>
                  <a:schemeClr val="tx1"/>
                </a:solidFill>
              </a:rPr>
              <a:t>Increasing early access to ART is associated with decreased AIDS-related morbidity, mortality and transmission</a:t>
            </a:r>
          </a:p>
          <a:p>
            <a:pPr>
              <a:buFont typeface="Wingdings" charset="2"/>
              <a:buChar char="Ø"/>
            </a:pPr>
            <a:r>
              <a:rPr lang="en-US" sz="2200" dirty="0" smtClean="0">
                <a:solidFill>
                  <a:schemeClr val="tx1"/>
                </a:solidFill>
              </a:rPr>
              <a:t> START showed &gt;50% reduction in:</a:t>
            </a:r>
          </a:p>
          <a:p>
            <a:pPr marL="0" indent="0">
              <a:buNone/>
            </a:pPr>
            <a:endParaRPr lang="en-US" sz="1000" dirty="0" smtClean="0">
              <a:solidFill>
                <a:schemeClr val="tx1"/>
              </a:solidFill>
            </a:endParaRPr>
          </a:p>
          <a:p>
            <a:pPr lvl="1">
              <a:buFont typeface="Courier New" panose="02070309020205020404" pitchFamily="49" charset="0"/>
              <a:buChar char="o"/>
            </a:pPr>
            <a:r>
              <a:rPr lang="en-US" sz="2000" dirty="0" smtClean="0">
                <a:solidFill>
                  <a:schemeClr val="tx1"/>
                </a:solidFill>
              </a:rPr>
              <a:t> risk of progression to AIDS</a:t>
            </a:r>
          </a:p>
          <a:p>
            <a:pPr lvl="1">
              <a:buFont typeface="Courier New" panose="02070309020205020404" pitchFamily="49" charset="0"/>
              <a:buChar char="o"/>
            </a:pPr>
            <a:r>
              <a:rPr lang="en-US" sz="2000" dirty="0" smtClean="0">
                <a:solidFill>
                  <a:schemeClr val="tx1"/>
                </a:solidFill>
              </a:rPr>
              <a:t> other serious illness (including TB or cancer) or death among people who initiated ART with CD4 &gt;500 cells/mm</a:t>
            </a:r>
            <a:r>
              <a:rPr lang="en-US" sz="2000" baseline="30000" dirty="0" smtClean="0">
                <a:solidFill>
                  <a:schemeClr val="tx1"/>
                </a:solidFill>
              </a:rPr>
              <a:t>3</a:t>
            </a:r>
            <a:r>
              <a:rPr lang="en-US" sz="2000" dirty="0" smtClean="0">
                <a:solidFill>
                  <a:schemeClr val="tx1"/>
                </a:solidFill>
              </a:rPr>
              <a:t> compared with deferred ART initiation after CD4 &lt;350 cells/mm</a:t>
            </a:r>
            <a:r>
              <a:rPr lang="en-US" sz="2000" baseline="30000" dirty="0" smtClean="0">
                <a:solidFill>
                  <a:schemeClr val="tx1"/>
                </a:solidFill>
              </a:rPr>
              <a:t>3</a:t>
            </a:r>
            <a:endParaRPr lang="en-US" sz="2000" dirty="0" smtClean="0">
              <a:solidFill>
                <a:schemeClr val="tx1"/>
              </a:solidFill>
            </a:endParaRPr>
          </a:p>
        </p:txBody>
      </p:sp>
      <p:pic>
        <p:nvPicPr>
          <p:cNvPr id="3" name="Content Placeholder 2"/>
          <p:cNvPicPr>
            <a:picLocks noGrp="1" noChangeAspect="1"/>
          </p:cNvPicPr>
          <p:nvPr>
            <p:ph sz="half" idx="4294967295"/>
          </p:nvPr>
        </p:nvPicPr>
        <p:blipFill rotWithShape="1">
          <a:blip r:embed="rId3"/>
          <a:srcRect l="163" t="18091" r="27756"/>
          <a:stretch/>
        </p:blipFill>
        <p:spPr>
          <a:xfrm>
            <a:off x="6094412" y="1846263"/>
            <a:ext cx="5927725" cy="4329112"/>
          </a:xfrm>
        </p:spPr>
      </p:pic>
      <p:sp>
        <p:nvSpPr>
          <p:cNvPr id="2" name="Rectangle 1"/>
          <p:cNvSpPr/>
          <p:nvPr/>
        </p:nvSpPr>
        <p:spPr>
          <a:xfrm>
            <a:off x="325180" y="6477000"/>
            <a:ext cx="2846357" cy="307777"/>
          </a:xfrm>
          <a:prstGeom prst="rect">
            <a:avLst/>
          </a:prstGeom>
        </p:spPr>
        <p:txBody>
          <a:bodyPr wrap="none">
            <a:spAutoFit/>
          </a:bodyPr>
          <a:lstStyle/>
          <a:p>
            <a:pPr lvl="0"/>
            <a:r>
              <a:rPr lang="en-US" sz="1400" b="1" dirty="0" smtClean="0">
                <a:solidFill>
                  <a:srgbClr val="FFFFFF"/>
                </a:solidFill>
              </a:rPr>
              <a:t>Lundgren J et </a:t>
            </a:r>
            <a:r>
              <a:rPr lang="en-US" sz="1400" b="1" dirty="0">
                <a:solidFill>
                  <a:srgbClr val="FFFFFF"/>
                </a:solidFill>
              </a:rPr>
              <a:t>al</a:t>
            </a:r>
            <a:r>
              <a:rPr lang="en-US" sz="1400" b="1" dirty="0" smtClean="0">
                <a:solidFill>
                  <a:srgbClr val="FFFFFF"/>
                </a:solidFill>
              </a:rPr>
              <a:t>. </a:t>
            </a:r>
            <a:r>
              <a:rPr lang="en-US" sz="1400" b="1" i="1" dirty="0">
                <a:solidFill>
                  <a:srgbClr val="FFFFFF"/>
                </a:solidFill>
              </a:rPr>
              <a:t>N Engl J </a:t>
            </a:r>
            <a:r>
              <a:rPr lang="en-US" sz="1400" b="1" i="1" dirty="0" smtClean="0">
                <a:solidFill>
                  <a:srgbClr val="FFFFFF"/>
                </a:solidFill>
              </a:rPr>
              <a:t>Med</a:t>
            </a:r>
            <a:r>
              <a:rPr lang="en-US" sz="1400" b="1" dirty="0" smtClean="0">
                <a:solidFill>
                  <a:srgbClr val="FFFFFF"/>
                </a:solidFill>
              </a:rPr>
              <a:t>. </a:t>
            </a:r>
            <a:r>
              <a:rPr lang="en-US" sz="1400" b="1" dirty="0">
                <a:solidFill>
                  <a:srgbClr val="FFFFFF"/>
                </a:solidFill>
              </a:rPr>
              <a:t>2015</a:t>
            </a:r>
          </a:p>
        </p:txBody>
      </p:sp>
    </p:spTree>
    <p:extLst>
      <p:ext uri="{BB962C8B-B14F-4D97-AF65-F5344CB8AC3E}">
        <p14:creationId xmlns:p14="http://schemas.microsoft.com/office/powerpoint/2010/main" val="21190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*Primary Sources</a:t>
            </a:r>
            <a:endParaRPr lang="en-US" sz="4000" b="1" dirty="0">
              <a:solidFill>
                <a:srgbClr val="FF0000"/>
              </a:solidFill>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a:xfrm>
            <a:off x="1096994" y="1845734"/>
            <a:ext cx="10055781" cy="4555066"/>
          </a:xfrm>
        </p:spPr>
        <p:txBody>
          <a:bodyPr numCol="2">
            <a:normAutofit lnSpcReduction="10000"/>
          </a:bodyPr>
          <a:lstStyle/>
          <a:p>
            <a:pPr lvl="1">
              <a:buFont typeface="Wingdings" charset="2"/>
              <a:buChar char="Ø"/>
            </a:pPr>
            <a:r>
              <a:rPr lang="en-US" i="1" dirty="0" smtClean="0"/>
              <a:t> </a:t>
            </a:r>
            <a:r>
              <a:rPr lang="en-US" sz="2200" b="1" i="1" dirty="0" smtClean="0"/>
              <a:t>Guidelines for the Optimizing the HIV Care Continuum for Adults &amp; Adolescents</a:t>
            </a:r>
            <a:r>
              <a:rPr lang="en-US" sz="2200" b="1" dirty="0" smtClean="0"/>
              <a:t>.</a:t>
            </a:r>
            <a:r>
              <a:rPr lang="en-US" sz="2200" dirty="0" smtClean="0"/>
              <a:t> </a:t>
            </a:r>
            <a:r>
              <a:rPr lang="en-US" sz="1400" dirty="0" smtClean="0"/>
              <a:t>IAPAC, 2015</a:t>
            </a:r>
          </a:p>
          <a:p>
            <a:pPr marL="201108" lvl="1" indent="0">
              <a:buNone/>
            </a:pPr>
            <a:endParaRPr lang="en-US" sz="1400" dirty="0" smtClean="0"/>
          </a:p>
          <a:p>
            <a:pPr lvl="1">
              <a:buFont typeface="Wingdings" charset="2"/>
              <a:buChar char="Ø"/>
            </a:pPr>
            <a:r>
              <a:rPr lang="en-US" sz="2200" b="1" i="1" dirty="0" smtClean="0"/>
              <a:t> Guideline on When to Start Antiretroviral Therapy and on Pre-Exposure Prophylaxis for HIV</a:t>
            </a:r>
            <a:r>
              <a:rPr lang="en-US" sz="2200" b="1" dirty="0" smtClean="0"/>
              <a:t>. </a:t>
            </a:r>
            <a:r>
              <a:rPr lang="en-US" sz="1400" dirty="0"/>
              <a:t>WHO, 2015</a:t>
            </a:r>
          </a:p>
          <a:p>
            <a:pPr marL="201108" lvl="1" indent="0">
              <a:buNone/>
            </a:pPr>
            <a:endParaRPr lang="en-US" sz="2200" i="1" dirty="0" smtClean="0"/>
          </a:p>
          <a:p>
            <a:pPr lvl="1">
              <a:buFont typeface="Wingdings" charset="2"/>
              <a:buChar char="Ø"/>
            </a:pPr>
            <a:r>
              <a:rPr lang="en-US" sz="2200" b="1" i="1" dirty="0" smtClean="0"/>
              <a:t> Consolidated </a:t>
            </a:r>
            <a:r>
              <a:rPr lang="en-US" sz="2200" b="1" i="1" dirty="0"/>
              <a:t>Guidelines on HIV Testing Services</a:t>
            </a:r>
            <a:r>
              <a:rPr lang="en-US" sz="2200" b="1" dirty="0"/>
              <a:t>. </a:t>
            </a:r>
            <a:r>
              <a:rPr lang="en-US" sz="1400" dirty="0" smtClean="0"/>
              <a:t>WHO</a:t>
            </a:r>
            <a:r>
              <a:rPr lang="en-US" sz="1400" dirty="0"/>
              <a:t>, </a:t>
            </a:r>
            <a:r>
              <a:rPr lang="en-US" sz="1400" dirty="0" smtClean="0"/>
              <a:t>2015</a:t>
            </a:r>
          </a:p>
          <a:p>
            <a:pPr marL="201108" lvl="1" indent="0">
              <a:buNone/>
            </a:pPr>
            <a:endParaRPr lang="en-US" sz="1800" dirty="0" smtClean="0"/>
          </a:p>
          <a:p>
            <a:pPr lvl="1">
              <a:buFont typeface="Wingdings" charset="2"/>
              <a:buChar char="Ø"/>
            </a:pPr>
            <a:r>
              <a:rPr lang="en-US" sz="2200" b="1" i="1" dirty="0" smtClean="0"/>
              <a:t> Consolidated Guidelines </a:t>
            </a:r>
            <a:r>
              <a:rPr lang="en-US" sz="2200" b="1" i="1" dirty="0"/>
              <a:t>on HIV </a:t>
            </a:r>
            <a:r>
              <a:rPr lang="en-US" sz="2200" b="1" i="1" dirty="0" smtClean="0"/>
              <a:t>Prevention</a:t>
            </a:r>
            <a:r>
              <a:rPr lang="en-US" sz="2200" b="1" i="1" dirty="0"/>
              <a:t>, </a:t>
            </a:r>
            <a:r>
              <a:rPr lang="en-US" sz="2200" b="1" i="1" dirty="0" smtClean="0"/>
              <a:t>Diagnosis</a:t>
            </a:r>
            <a:r>
              <a:rPr lang="en-US" sz="2200" b="1" i="1" dirty="0"/>
              <a:t>, </a:t>
            </a:r>
            <a:r>
              <a:rPr lang="en-US" sz="2200" b="1" i="1" dirty="0" smtClean="0"/>
              <a:t>Treatment &amp; Care </a:t>
            </a:r>
            <a:r>
              <a:rPr lang="en-US" sz="2200" b="1" i="1" dirty="0"/>
              <a:t>for </a:t>
            </a:r>
            <a:r>
              <a:rPr lang="en-US" sz="2200" b="1" i="1" dirty="0" smtClean="0"/>
              <a:t>Key </a:t>
            </a:r>
            <a:r>
              <a:rPr lang="en-US" sz="2200" b="1" i="1" dirty="0"/>
              <a:t>P</a:t>
            </a:r>
            <a:r>
              <a:rPr lang="en-US" sz="2200" b="1" i="1" dirty="0" smtClean="0"/>
              <a:t>opulations</a:t>
            </a:r>
            <a:r>
              <a:rPr lang="en-US" sz="2200" b="1" dirty="0" smtClean="0"/>
              <a:t>. </a:t>
            </a:r>
            <a:r>
              <a:rPr lang="en-US" sz="1400" dirty="0" smtClean="0"/>
              <a:t>WHO, 2014</a:t>
            </a:r>
          </a:p>
          <a:p>
            <a:pPr lvl="1">
              <a:buFont typeface="Wingdings" charset="2"/>
              <a:buChar char="Ø"/>
            </a:pPr>
            <a:endParaRPr lang="en-US" sz="1400" b="1" i="1" dirty="0"/>
          </a:p>
          <a:p>
            <a:pPr marL="201108" lvl="1" indent="0">
              <a:buNone/>
            </a:pPr>
            <a:endParaRPr lang="en-US" sz="2200" b="1" i="1" dirty="0"/>
          </a:p>
          <a:p>
            <a:pPr lvl="1">
              <a:buFont typeface="Wingdings" charset="2"/>
              <a:buChar char="Ø"/>
            </a:pPr>
            <a:r>
              <a:rPr lang="en-US" sz="2200" b="1" i="1" dirty="0" smtClean="0"/>
              <a:t> Consolidated </a:t>
            </a:r>
            <a:r>
              <a:rPr lang="en-US" sz="2200" b="1" i="1" dirty="0"/>
              <a:t>G</a:t>
            </a:r>
            <a:r>
              <a:rPr lang="en-US" sz="2200" b="1" i="1" dirty="0" smtClean="0"/>
              <a:t>uidelines for the Use of Antiretroviral Drugs for Treating &amp; Preventing HIV Infection</a:t>
            </a:r>
            <a:r>
              <a:rPr lang="en-US" sz="2200" b="1" dirty="0" smtClean="0"/>
              <a:t>. </a:t>
            </a:r>
            <a:r>
              <a:rPr lang="en-US" sz="1400" dirty="0" smtClean="0"/>
              <a:t>WHO, 2013</a:t>
            </a:r>
          </a:p>
          <a:p>
            <a:pPr marL="201108" lvl="1" indent="0">
              <a:buNone/>
            </a:pPr>
            <a:endParaRPr lang="en-US" sz="2200" dirty="0" smtClean="0"/>
          </a:p>
          <a:p>
            <a:pPr lvl="1">
              <a:buFont typeface="Wingdings" charset="2"/>
              <a:buChar char="Ø"/>
            </a:pPr>
            <a:r>
              <a:rPr lang="en-US" sz="2200" b="1" i="1" dirty="0" smtClean="0"/>
              <a:t> HIV </a:t>
            </a:r>
            <a:r>
              <a:rPr lang="en-US" sz="2200" b="1" i="1" dirty="0"/>
              <a:t>and </a:t>
            </a:r>
            <a:r>
              <a:rPr lang="en-US" sz="2200" b="1" i="1" dirty="0" smtClean="0"/>
              <a:t>Adolescents</a:t>
            </a:r>
            <a:r>
              <a:rPr lang="en-US" sz="2200" b="1" i="1" dirty="0"/>
              <a:t>: Guidance for HIV </a:t>
            </a:r>
            <a:r>
              <a:rPr lang="en-US" sz="2200" b="1" i="1" dirty="0" smtClean="0"/>
              <a:t>Testing </a:t>
            </a:r>
            <a:r>
              <a:rPr lang="en-US" sz="2200" b="1" i="1" dirty="0"/>
              <a:t>and </a:t>
            </a:r>
            <a:r>
              <a:rPr lang="en-US" sz="2200" b="1" i="1" dirty="0" smtClean="0"/>
              <a:t>Counselling &amp; Care </a:t>
            </a:r>
            <a:r>
              <a:rPr lang="en-US" sz="2200" b="1" i="1" dirty="0"/>
              <a:t>for </a:t>
            </a:r>
            <a:r>
              <a:rPr lang="en-US" sz="2200" b="1" i="1" dirty="0" smtClean="0"/>
              <a:t>Adolescents Living </a:t>
            </a:r>
            <a:r>
              <a:rPr lang="en-US" sz="2200" b="1" i="1" dirty="0"/>
              <a:t>with </a:t>
            </a:r>
            <a:r>
              <a:rPr lang="en-US" sz="2200" b="1" i="1" dirty="0" smtClean="0"/>
              <a:t>HIV</a:t>
            </a:r>
            <a:r>
              <a:rPr lang="en-US" sz="2200" b="1" dirty="0" smtClean="0"/>
              <a:t>. </a:t>
            </a:r>
            <a:r>
              <a:rPr lang="en-US" sz="1400" dirty="0" smtClean="0"/>
              <a:t>WHO, 2013</a:t>
            </a:r>
          </a:p>
          <a:p>
            <a:pPr marL="201108" lvl="1" indent="0">
              <a:buNone/>
            </a:pPr>
            <a:endParaRPr lang="en-US" sz="2200" i="1" dirty="0" smtClean="0"/>
          </a:p>
          <a:p>
            <a:pPr lvl="1">
              <a:buFont typeface="Wingdings" charset="2"/>
              <a:buChar char="Ø"/>
            </a:pPr>
            <a:r>
              <a:rPr lang="en-US" sz="2200" b="1" i="1" dirty="0" smtClean="0"/>
              <a:t> Guidelines </a:t>
            </a:r>
            <a:r>
              <a:rPr lang="en-US" sz="2200" b="1" i="1" dirty="0"/>
              <a:t>for Improving Entry into </a:t>
            </a:r>
            <a:r>
              <a:rPr lang="en-US" sz="2200" b="1" i="1" dirty="0" smtClean="0"/>
              <a:t>&amp; Retention </a:t>
            </a:r>
            <a:r>
              <a:rPr lang="en-US" sz="2200" b="1" i="1" dirty="0"/>
              <a:t>in Care </a:t>
            </a:r>
            <a:r>
              <a:rPr lang="en-US" sz="2200" b="1" i="1" dirty="0" smtClean="0"/>
              <a:t>&amp; ARV Adherence </a:t>
            </a:r>
            <a:r>
              <a:rPr lang="en-US" sz="2200" b="1" i="1" dirty="0"/>
              <a:t>for Persons with HIV</a:t>
            </a:r>
            <a:r>
              <a:rPr lang="en-US" sz="2200" b="1" dirty="0"/>
              <a:t>. </a:t>
            </a:r>
            <a:r>
              <a:rPr lang="en-US" sz="1400" dirty="0"/>
              <a:t>IAPAC, 2012</a:t>
            </a:r>
          </a:p>
          <a:p>
            <a:pPr>
              <a:buFont typeface="Wingdings" charset="2"/>
              <a:buChar char="Ø"/>
            </a:pPr>
            <a:endParaRPr lang="en-US" dirty="0"/>
          </a:p>
        </p:txBody>
      </p:sp>
    </p:spTree>
    <p:extLst>
      <p:ext uri="{BB962C8B-B14F-4D97-AF65-F5344CB8AC3E}">
        <p14:creationId xmlns:p14="http://schemas.microsoft.com/office/powerpoint/2010/main" val="344746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START Results</a:t>
            </a:r>
            <a:endParaRPr lang="en-US" sz="48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Autofit/>
          </a:bodyPr>
          <a:lstStyle/>
          <a:p>
            <a:pPr>
              <a:buFont typeface="Wingdings" charset="2"/>
              <a:buChar char="Ø"/>
            </a:pPr>
            <a:r>
              <a:rPr lang="en-US" sz="2200" b="1" dirty="0" smtClean="0"/>
              <a:t> In START, clinical events occurred in many patients with CD4 counts &gt;500 cells/mm</a:t>
            </a:r>
            <a:r>
              <a:rPr lang="en-US" sz="2200" b="1" baseline="30000" dirty="0" smtClean="0"/>
              <a:t>3</a:t>
            </a:r>
          </a:p>
          <a:p>
            <a:pPr>
              <a:buFont typeface="Wingdings" charset="2"/>
              <a:buChar char="Ø"/>
            </a:pPr>
            <a:endParaRPr lang="en-US" sz="2200" dirty="0" smtClean="0"/>
          </a:p>
        </p:txBody>
      </p:sp>
      <p:pic>
        <p:nvPicPr>
          <p:cNvPr id="6" name="Content Placeholder 5"/>
          <p:cNvPicPr>
            <a:picLocks noGrp="1" noChangeAspect="1"/>
          </p:cNvPicPr>
          <p:nvPr>
            <p:ph sz="half" idx="4294967295"/>
          </p:nvPr>
        </p:nvPicPr>
        <p:blipFill rotWithShape="1">
          <a:blip r:embed="rId3"/>
          <a:srcRect l="3840" r="3840" b="2450"/>
          <a:stretch/>
        </p:blipFill>
        <p:spPr>
          <a:xfrm>
            <a:off x="6551612" y="2152650"/>
            <a:ext cx="5248275" cy="4171950"/>
          </a:xfrm>
        </p:spPr>
      </p:pic>
      <p:pic>
        <p:nvPicPr>
          <p:cNvPr id="8" name="Picture 7"/>
          <p:cNvPicPr>
            <a:picLocks noChangeAspect="1"/>
          </p:cNvPicPr>
          <p:nvPr/>
        </p:nvPicPr>
        <p:blipFill>
          <a:blip r:embed="rId4"/>
          <a:stretch>
            <a:fillRect/>
          </a:stretch>
        </p:blipFill>
        <p:spPr>
          <a:xfrm>
            <a:off x="379412" y="2286000"/>
            <a:ext cx="5956036" cy="4038600"/>
          </a:xfrm>
          <a:prstGeom prst="rect">
            <a:avLst/>
          </a:prstGeom>
        </p:spPr>
      </p:pic>
      <p:sp>
        <p:nvSpPr>
          <p:cNvPr id="7" name="Rectangle 6"/>
          <p:cNvSpPr/>
          <p:nvPr/>
        </p:nvSpPr>
        <p:spPr>
          <a:xfrm>
            <a:off x="325180" y="6477000"/>
            <a:ext cx="2846357" cy="307777"/>
          </a:xfrm>
          <a:prstGeom prst="rect">
            <a:avLst/>
          </a:prstGeom>
        </p:spPr>
        <p:txBody>
          <a:bodyPr wrap="none">
            <a:spAutoFit/>
          </a:bodyPr>
          <a:lstStyle/>
          <a:p>
            <a:pPr lvl="0"/>
            <a:r>
              <a:rPr lang="en-US" sz="1400" b="1" dirty="0" smtClean="0">
                <a:solidFill>
                  <a:srgbClr val="FFFFFF"/>
                </a:solidFill>
              </a:rPr>
              <a:t>Lundgren J et </a:t>
            </a:r>
            <a:r>
              <a:rPr lang="en-US" sz="1400" b="1" dirty="0">
                <a:solidFill>
                  <a:srgbClr val="FFFFFF"/>
                </a:solidFill>
              </a:rPr>
              <a:t>al</a:t>
            </a:r>
            <a:r>
              <a:rPr lang="en-US" sz="1400" b="1" dirty="0" smtClean="0">
                <a:solidFill>
                  <a:srgbClr val="FFFFFF"/>
                </a:solidFill>
              </a:rPr>
              <a:t>. </a:t>
            </a:r>
            <a:r>
              <a:rPr lang="en-US" sz="1400" b="1" i="1" dirty="0">
                <a:solidFill>
                  <a:srgbClr val="FFFFFF"/>
                </a:solidFill>
              </a:rPr>
              <a:t>N Engl J </a:t>
            </a:r>
            <a:r>
              <a:rPr lang="en-US" sz="1400" b="1" i="1" dirty="0" smtClean="0">
                <a:solidFill>
                  <a:srgbClr val="FFFFFF"/>
                </a:solidFill>
              </a:rPr>
              <a:t>Med</a:t>
            </a:r>
            <a:r>
              <a:rPr lang="en-US" sz="1400" b="1" dirty="0" smtClean="0">
                <a:solidFill>
                  <a:srgbClr val="FFFFFF"/>
                </a:solidFill>
              </a:rPr>
              <a:t>. </a:t>
            </a:r>
            <a:r>
              <a:rPr lang="en-US" sz="1400" b="1" dirty="0">
                <a:solidFill>
                  <a:srgbClr val="FFFFFF"/>
                </a:solidFill>
              </a:rPr>
              <a:t>2015</a:t>
            </a:r>
          </a:p>
        </p:txBody>
      </p:sp>
    </p:spTree>
    <p:extLst>
      <p:ext uri="{BB962C8B-B14F-4D97-AF65-F5344CB8AC3E}">
        <p14:creationId xmlns:p14="http://schemas.microsoft.com/office/powerpoint/2010/main" val="31182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0000"/>
                </a:solidFill>
                <a:latin typeface="Arial" panose="020B0604020202020204" pitchFamily="34" charset="0"/>
                <a:cs typeface="Arial" panose="020B0604020202020204" pitchFamily="34" charset="0"/>
              </a:rPr>
              <a:t>TEMPRANO Clinical Trial </a:t>
            </a:r>
            <a:r>
              <a:rPr lang="en-US" sz="2800" b="1" dirty="0" smtClean="0">
                <a:solidFill>
                  <a:srgbClr val="FF0000"/>
                </a:solidFill>
                <a:latin typeface="Arial" panose="020B0604020202020204" pitchFamily="34" charset="0"/>
                <a:cs typeface="Arial" panose="020B0604020202020204" pitchFamily="34" charset="0"/>
              </a:rPr>
              <a:t>(Côte d’Ivoire)</a:t>
            </a:r>
            <a:endParaRPr lang="en-US" sz="28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50812" y="6474023"/>
            <a:ext cx="4743735" cy="307777"/>
          </a:xfrm>
          <a:prstGeom prst="rect">
            <a:avLst/>
          </a:prstGeom>
          <a:noFill/>
        </p:spPr>
        <p:txBody>
          <a:bodyPr wrap="none" rtlCol="0">
            <a:spAutoFit/>
          </a:bodyPr>
          <a:lstStyle/>
          <a:p>
            <a:r>
              <a:rPr lang="en-US" sz="1400" b="1" dirty="0" smtClean="0">
                <a:solidFill>
                  <a:schemeClr val="bg1"/>
                </a:solidFill>
              </a:rPr>
              <a:t>TEMPRANO ARNS 12136 Study Group.  </a:t>
            </a:r>
            <a:r>
              <a:rPr lang="en-US" sz="1400" b="1" i="1" dirty="0" smtClean="0">
                <a:solidFill>
                  <a:schemeClr val="bg1"/>
                </a:solidFill>
              </a:rPr>
              <a:t>New Engl J Med</a:t>
            </a:r>
            <a:r>
              <a:rPr lang="en-US" sz="1400" b="1" dirty="0" smtClean="0">
                <a:solidFill>
                  <a:schemeClr val="bg1"/>
                </a:solidFill>
              </a:rPr>
              <a:t>. 2015</a:t>
            </a:r>
            <a:endParaRPr lang="en-US" sz="1400" b="1" dirty="0">
              <a:solidFill>
                <a:schemeClr val="bg1"/>
              </a:solidFill>
            </a:endParaRPr>
          </a:p>
        </p:txBody>
      </p:sp>
      <p:pic>
        <p:nvPicPr>
          <p:cNvPr id="4" name="Content Placeholder 3"/>
          <p:cNvPicPr>
            <a:picLocks noGrp="1" noChangeAspect="1"/>
          </p:cNvPicPr>
          <p:nvPr>
            <p:ph idx="1"/>
          </p:nvPr>
        </p:nvPicPr>
        <p:blipFill>
          <a:blip r:embed="rId3"/>
          <a:srcRect t="5010" b="5010"/>
          <a:stretch>
            <a:fillRect/>
          </a:stretch>
        </p:blipFill>
        <p:spPr/>
      </p:pic>
    </p:spTree>
    <p:extLst>
      <p:ext uri="{BB962C8B-B14F-4D97-AF65-F5344CB8AC3E}">
        <p14:creationId xmlns:p14="http://schemas.microsoft.com/office/powerpoint/2010/main" val="135789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0000"/>
                </a:solidFill>
                <a:latin typeface="Arial" panose="020B0604020202020204" pitchFamily="34" charset="0"/>
                <a:cs typeface="Arial" panose="020B0604020202020204" pitchFamily="34" charset="0"/>
              </a:rPr>
              <a:t>TEMPRANO Clinical Trial </a:t>
            </a:r>
            <a:r>
              <a:rPr lang="en-US" sz="2800" b="1" dirty="0" smtClean="0">
                <a:solidFill>
                  <a:srgbClr val="FF0000"/>
                </a:solidFill>
                <a:latin typeface="Arial" panose="020B0604020202020204" pitchFamily="34" charset="0"/>
                <a:cs typeface="Arial" panose="020B0604020202020204" pitchFamily="34" charset="0"/>
              </a:rPr>
              <a:t>(Côte d’Ivoire)</a:t>
            </a:r>
            <a:endParaRPr lang="en-US" sz="2800" b="1" dirty="0">
              <a:solidFill>
                <a:srgbClr val="FF000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rcRect l="-52926" r="-52926"/>
          <a:stretch>
            <a:fillRect/>
          </a:stretch>
        </p:blipFill>
        <p:spPr>
          <a:xfrm>
            <a:off x="682376" y="1845734"/>
            <a:ext cx="11050836" cy="4421486"/>
          </a:xfrm>
        </p:spPr>
      </p:pic>
      <p:sp>
        <p:nvSpPr>
          <p:cNvPr id="6" name="TextBox 5"/>
          <p:cNvSpPr txBox="1"/>
          <p:nvPr/>
        </p:nvSpPr>
        <p:spPr>
          <a:xfrm>
            <a:off x="150812" y="6474023"/>
            <a:ext cx="4743735" cy="307777"/>
          </a:xfrm>
          <a:prstGeom prst="rect">
            <a:avLst/>
          </a:prstGeom>
          <a:noFill/>
        </p:spPr>
        <p:txBody>
          <a:bodyPr wrap="none" rtlCol="0">
            <a:spAutoFit/>
          </a:bodyPr>
          <a:lstStyle/>
          <a:p>
            <a:r>
              <a:rPr lang="en-US" sz="1400" b="1" dirty="0" smtClean="0">
                <a:solidFill>
                  <a:schemeClr val="bg1"/>
                </a:solidFill>
              </a:rPr>
              <a:t>TEMPRANO ARNS 12136 Study Group.  </a:t>
            </a:r>
            <a:r>
              <a:rPr lang="en-US" sz="1400" b="1" i="1" dirty="0" smtClean="0">
                <a:solidFill>
                  <a:schemeClr val="bg1"/>
                </a:solidFill>
              </a:rPr>
              <a:t>New Engl J Med</a:t>
            </a:r>
            <a:r>
              <a:rPr lang="en-US" sz="1400" b="1" dirty="0" smtClean="0">
                <a:solidFill>
                  <a:schemeClr val="bg1"/>
                </a:solidFill>
              </a:rPr>
              <a:t>. 2015</a:t>
            </a:r>
            <a:endParaRPr lang="en-US" sz="1400" b="1" dirty="0">
              <a:solidFill>
                <a:schemeClr val="bg1"/>
              </a:solidFill>
            </a:endParaRPr>
          </a:p>
        </p:txBody>
      </p:sp>
    </p:spTree>
    <p:extLst>
      <p:ext uri="{BB962C8B-B14F-4D97-AF65-F5344CB8AC3E}">
        <p14:creationId xmlns:p14="http://schemas.microsoft.com/office/powerpoint/2010/main" val="249951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HPTN 052 and PARTNERS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a:buFont typeface="Wingdings" charset="2"/>
              <a:buChar char="Ø"/>
            </a:pPr>
            <a:r>
              <a:rPr lang="en-US" sz="2800" dirty="0" smtClean="0"/>
              <a:t> Final results of the HPTN 052 clinical trial found no cases of linked HIV sexual transmission from HIV-positive partner was on stable ART after 9,800 patient years of follow up</a:t>
            </a:r>
            <a:r>
              <a:rPr lang="en-US" sz="2800" baseline="30000" dirty="0" smtClean="0"/>
              <a:t>1</a:t>
            </a:r>
          </a:p>
          <a:p>
            <a:pPr marL="0" indent="0">
              <a:buNone/>
            </a:pPr>
            <a:endParaRPr lang="en-US" sz="2800" baseline="30000" dirty="0" smtClean="0"/>
          </a:p>
          <a:p>
            <a:pPr>
              <a:buFont typeface="Wingdings" charset="2"/>
              <a:buChar char="Ø"/>
            </a:pPr>
            <a:r>
              <a:rPr lang="en-US" sz="2800" dirty="0" smtClean="0"/>
              <a:t> Preliminary results of the PARTNERS study of 1,100 serodiscordant couples with incomplete condom use (40% MSM) found no HIV transmission within couples after 30,000 sexual encounters from a partner with an undetectable viral load</a:t>
            </a:r>
            <a:r>
              <a:rPr lang="en-US" sz="2800" baseline="30000" dirty="0" smtClean="0"/>
              <a:t>2</a:t>
            </a:r>
          </a:p>
        </p:txBody>
      </p:sp>
      <p:sp>
        <p:nvSpPr>
          <p:cNvPr id="2" name="TextBox 1"/>
          <p:cNvSpPr txBox="1"/>
          <p:nvPr/>
        </p:nvSpPr>
        <p:spPr>
          <a:xfrm>
            <a:off x="227012" y="6474023"/>
            <a:ext cx="4274888" cy="307777"/>
          </a:xfrm>
          <a:prstGeom prst="rect">
            <a:avLst/>
          </a:prstGeom>
          <a:noFill/>
        </p:spPr>
        <p:txBody>
          <a:bodyPr wrap="none" rtlCol="0">
            <a:spAutoFit/>
          </a:bodyPr>
          <a:lstStyle/>
          <a:p>
            <a:r>
              <a:rPr lang="en-US" sz="1400" b="1" baseline="30000" dirty="0" smtClean="0">
                <a:solidFill>
                  <a:srgbClr val="FFFFFF"/>
                </a:solidFill>
              </a:rPr>
              <a:t>1</a:t>
            </a:r>
            <a:r>
              <a:rPr lang="en-US" sz="1400" b="1" dirty="0" smtClean="0">
                <a:solidFill>
                  <a:srgbClr val="FFFFFF"/>
                </a:solidFill>
              </a:rPr>
              <a:t>Cohen, MS, et al., IAS2015; </a:t>
            </a:r>
            <a:r>
              <a:rPr lang="en-US" sz="1400" b="1" baseline="30000" dirty="0" smtClean="0">
                <a:solidFill>
                  <a:srgbClr val="FFFFFF"/>
                </a:solidFill>
              </a:rPr>
              <a:t>2 </a:t>
            </a:r>
            <a:r>
              <a:rPr lang="en-US" sz="1400" b="1" dirty="0" smtClean="0">
                <a:solidFill>
                  <a:srgbClr val="FFFFFF"/>
                </a:solidFill>
              </a:rPr>
              <a:t>Roger A, et al., CROI 2015</a:t>
            </a:r>
            <a:endParaRPr lang="en-US" sz="1400" b="1" dirty="0">
              <a:solidFill>
                <a:srgbClr val="FFFFFF"/>
              </a:solidFill>
            </a:endParaRPr>
          </a:p>
        </p:txBody>
      </p:sp>
    </p:spTree>
    <p:extLst>
      <p:ext uri="{BB962C8B-B14F-4D97-AF65-F5344CB8AC3E}">
        <p14:creationId xmlns:p14="http://schemas.microsoft.com/office/powerpoint/2010/main" val="366963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Increasing HIV Treatment</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2438400"/>
            <a:ext cx="10275585" cy="4628289"/>
          </a:xfrm>
        </p:spPr>
        <p:txBody>
          <a:bodyPr>
            <a:normAutofit/>
          </a:bodyPr>
          <a:lstStyle/>
          <a:p>
            <a:pPr>
              <a:buFont typeface="Wingdings" charset="2"/>
              <a:buChar char="Ø"/>
            </a:pPr>
            <a:r>
              <a:rPr lang="en-US" sz="3000" b="1" dirty="0" smtClean="0">
                <a:solidFill>
                  <a:srgbClr val="FF0000"/>
                </a:solidFill>
              </a:rPr>
              <a:t> </a:t>
            </a:r>
            <a:r>
              <a:rPr lang="en-US" sz="3000" b="1" dirty="0">
                <a:solidFill>
                  <a:srgbClr val="FF0000"/>
                </a:solidFill>
              </a:rPr>
              <a:t>O</a:t>
            </a:r>
            <a:r>
              <a:rPr lang="en-US" sz="3000" b="1" dirty="0" smtClean="0">
                <a:solidFill>
                  <a:srgbClr val="FF0000"/>
                </a:solidFill>
              </a:rPr>
              <a:t>ffer ART </a:t>
            </a:r>
            <a:r>
              <a:rPr lang="en-US" sz="3000" b="1" dirty="0">
                <a:solidFill>
                  <a:srgbClr val="FF0000"/>
                </a:solidFill>
              </a:rPr>
              <a:t>after HIV diagnosis, irrespective of CD4 </a:t>
            </a:r>
            <a:r>
              <a:rPr lang="en-US" sz="3000" b="1" dirty="0" smtClean="0">
                <a:solidFill>
                  <a:srgbClr val="FF0000"/>
                </a:solidFill>
              </a:rPr>
              <a:t>count </a:t>
            </a:r>
          </a:p>
          <a:p>
            <a:pPr marL="0" indent="0">
              <a:buNone/>
            </a:pPr>
            <a:endParaRPr lang="en-US" sz="1100" b="1" dirty="0">
              <a:solidFill>
                <a:srgbClr val="FF0000"/>
              </a:solidFill>
            </a:endParaRPr>
          </a:p>
          <a:p>
            <a:pPr>
              <a:buFont typeface="Wingdings" charset="2"/>
              <a:buChar char="Ø"/>
            </a:pPr>
            <a:r>
              <a:rPr lang="en-US" sz="3000" dirty="0" smtClean="0">
                <a:solidFill>
                  <a:schemeClr val="tx1"/>
                </a:solidFill>
              </a:rPr>
              <a:t> ART regimens with the highest levels of efficacy, </a:t>
            </a:r>
            <a:r>
              <a:rPr lang="en-US" sz="3000" dirty="0">
                <a:solidFill>
                  <a:schemeClr val="tx1"/>
                </a:solidFill>
              </a:rPr>
              <a:t>lowest adverse event profile are recommended, </a:t>
            </a:r>
            <a:r>
              <a:rPr lang="en-US" sz="3000" b="1" dirty="0">
                <a:solidFill>
                  <a:srgbClr val="FF0000"/>
                </a:solidFill>
              </a:rPr>
              <a:t>preferably in fixed-dose, once-daily </a:t>
            </a:r>
            <a:r>
              <a:rPr lang="en-US" sz="3000" b="1" dirty="0" smtClean="0">
                <a:solidFill>
                  <a:srgbClr val="FF0000"/>
                </a:solidFill>
              </a:rPr>
              <a:t>combinations</a:t>
            </a:r>
          </a:p>
          <a:p>
            <a:pPr marL="0" indent="0">
              <a:buNone/>
            </a:pPr>
            <a:endParaRPr lang="en-US" sz="2800" dirty="0">
              <a:solidFill>
                <a:schemeClr val="tx1"/>
              </a:solidFill>
            </a:endParaRPr>
          </a:p>
        </p:txBody>
      </p:sp>
      <p:sp>
        <p:nvSpPr>
          <p:cNvPr id="6" name="Rectangle 5"/>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311905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smtClean="0">
                <a:solidFill>
                  <a:srgbClr val="FF0000"/>
                </a:solidFill>
                <a:latin typeface="Arial" panose="020B0604020202020204" pitchFamily="34" charset="0"/>
                <a:cs typeface="Arial" panose="020B0604020202020204" pitchFamily="34" charset="0"/>
              </a:rPr>
              <a:t>Increasing HIV Treatment </a:t>
            </a:r>
            <a:r>
              <a:rPr lang="en-US" sz="1800" b="1" dirty="0" smtClean="0">
                <a:solidFill>
                  <a:srgbClr val="FF0000"/>
                </a:solidFill>
                <a:latin typeface="Arial" panose="020B0604020202020204" pitchFamily="34" charset="0"/>
                <a:cs typeface="Arial" panose="020B0604020202020204" pitchFamily="34" charset="0"/>
              </a:rPr>
              <a:t>(continued)</a:t>
            </a:r>
            <a:endParaRPr lang="en-US" sz="18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3" y="2004061"/>
            <a:ext cx="10055781" cy="4023360"/>
          </a:xfrm>
        </p:spPr>
        <p:txBody>
          <a:bodyPr>
            <a:normAutofit fontScale="85000" lnSpcReduction="10000"/>
          </a:bodyPr>
          <a:lstStyle/>
          <a:p>
            <a:pPr>
              <a:lnSpc>
                <a:spcPct val="120000"/>
              </a:lnSpc>
              <a:buFont typeface="Wingdings" charset="2"/>
              <a:buChar char="Ø"/>
            </a:pPr>
            <a:r>
              <a:rPr lang="en-US" sz="2800" b="1" dirty="0" smtClean="0">
                <a:solidFill>
                  <a:srgbClr val="FF0000"/>
                </a:solidFill>
              </a:rPr>
              <a:t> Viral </a:t>
            </a:r>
            <a:r>
              <a:rPr lang="en-US" sz="2800" b="1" dirty="0">
                <a:solidFill>
                  <a:srgbClr val="FF0000"/>
                </a:solidFill>
              </a:rPr>
              <a:t>load testing every </a:t>
            </a:r>
            <a:r>
              <a:rPr lang="en-US" sz="2800" b="1" dirty="0" smtClean="0">
                <a:solidFill>
                  <a:srgbClr val="FF0000"/>
                </a:solidFill>
              </a:rPr>
              <a:t>6 months preferred </a:t>
            </a:r>
            <a:r>
              <a:rPr lang="en-US" sz="2800" b="1" dirty="0">
                <a:solidFill>
                  <a:srgbClr val="FF0000"/>
                </a:solidFill>
              </a:rPr>
              <a:t>tool for monitoring ART </a:t>
            </a:r>
            <a:r>
              <a:rPr lang="en-US" sz="2800" b="1" dirty="0" smtClean="0">
                <a:solidFill>
                  <a:srgbClr val="FF0000"/>
                </a:solidFill>
              </a:rPr>
              <a:t>response </a:t>
            </a:r>
          </a:p>
          <a:p>
            <a:pPr>
              <a:lnSpc>
                <a:spcPct val="120000"/>
              </a:lnSpc>
              <a:buFont typeface="Wingdings" charset="2"/>
              <a:buChar char="Ø"/>
            </a:pPr>
            <a:endParaRPr lang="en-US" sz="1100" dirty="0">
              <a:solidFill>
                <a:schemeClr val="tx1"/>
              </a:solidFill>
            </a:endParaRPr>
          </a:p>
          <a:p>
            <a:pPr lvl="3">
              <a:lnSpc>
                <a:spcPct val="120000"/>
              </a:lnSpc>
              <a:buFont typeface="Wingdings" charset="2"/>
              <a:buChar char="Ø"/>
            </a:pPr>
            <a:r>
              <a:rPr lang="en-US" sz="2600" dirty="0" smtClean="0">
                <a:solidFill>
                  <a:schemeClr val="accent2">
                    <a:lumMod val="60000"/>
                    <a:lumOff val="40000"/>
                  </a:schemeClr>
                </a:solidFill>
              </a:rPr>
              <a:t> </a:t>
            </a:r>
            <a:r>
              <a:rPr lang="en-US" sz="2600" dirty="0" smtClean="0">
                <a:solidFill>
                  <a:schemeClr val="tx1"/>
                </a:solidFill>
              </a:rPr>
              <a:t>If </a:t>
            </a:r>
            <a:r>
              <a:rPr lang="en-US" sz="2600" dirty="0">
                <a:solidFill>
                  <a:schemeClr val="tx1"/>
                </a:solidFill>
              </a:rPr>
              <a:t>viral load is not routinely available, CD4 count and clinical monitoring </a:t>
            </a:r>
            <a:r>
              <a:rPr lang="en-US" sz="2600" dirty="0" smtClean="0">
                <a:solidFill>
                  <a:schemeClr val="tx1"/>
                </a:solidFill>
              </a:rPr>
              <a:t>should be </a:t>
            </a:r>
            <a:r>
              <a:rPr lang="en-US" sz="2600" dirty="0">
                <a:solidFill>
                  <a:schemeClr val="tx1"/>
                </a:solidFill>
              </a:rPr>
              <a:t>used to diagnose </a:t>
            </a:r>
            <a:r>
              <a:rPr lang="en-US" sz="2600" dirty="0" smtClean="0">
                <a:solidFill>
                  <a:schemeClr val="tx1"/>
                </a:solidFill>
              </a:rPr>
              <a:t>ART failure</a:t>
            </a:r>
          </a:p>
          <a:p>
            <a:pPr lvl="3">
              <a:lnSpc>
                <a:spcPct val="120000"/>
              </a:lnSpc>
              <a:buFont typeface="Wingdings" charset="2"/>
              <a:buChar char="Ø"/>
            </a:pPr>
            <a:r>
              <a:rPr lang="en-US" sz="2600" dirty="0" smtClean="0">
                <a:solidFill>
                  <a:schemeClr val="tx1"/>
                </a:solidFill>
              </a:rPr>
              <a:t> Plasma </a:t>
            </a:r>
            <a:r>
              <a:rPr lang="en-US" sz="2600" dirty="0">
                <a:solidFill>
                  <a:schemeClr val="tx1"/>
                </a:solidFill>
              </a:rPr>
              <a:t>HIV-1-RNA level is the preferred monitoring laboratory tool and should be used after ART initiation as a means to monitor the response to </a:t>
            </a:r>
            <a:r>
              <a:rPr lang="en-US" sz="2600" dirty="0" smtClean="0">
                <a:solidFill>
                  <a:schemeClr val="tx1"/>
                </a:solidFill>
              </a:rPr>
              <a:t>ART</a:t>
            </a:r>
          </a:p>
          <a:p>
            <a:pPr lvl="3">
              <a:lnSpc>
                <a:spcPct val="120000"/>
              </a:lnSpc>
              <a:buFont typeface="Wingdings" charset="2"/>
              <a:buChar char="Ø"/>
            </a:pPr>
            <a:r>
              <a:rPr lang="en-US" sz="2600" dirty="0" smtClean="0">
                <a:solidFill>
                  <a:schemeClr val="tx1"/>
                </a:solidFill>
              </a:rPr>
              <a:t> Among </a:t>
            </a:r>
            <a:r>
              <a:rPr lang="en-US" sz="2600" dirty="0">
                <a:solidFill>
                  <a:schemeClr val="tx1"/>
                </a:solidFill>
              </a:rPr>
              <a:t>individuals who are on stable ART with </a:t>
            </a:r>
            <a:r>
              <a:rPr lang="en-US" sz="2600" dirty="0" smtClean="0">
                <a:solidFill>
                  <a:schemeClr val="tx1"/>
                </a:solidFill>
              </a:rPr>
              <a:t>CD4 </a:t>
            </a:r>
            <a:r>
              <a:rPr lang="en-US" sz="2600" dirty="0">
                <a:solidFill>
                  <a:schemeClr val="tx1"/>
                </a:solidFill>
              </a:rPr>
              <a:t>count &gt;350 cells/mm</a:t>
            </a:r>
            <a:r>
              <a:rPr lang="en-US" sz="2600" baseline="30000" dirty="0">
                <a:solidFill>
                  <a:schemeClr val="tx1"/>
                </a:solidFill>
              </a:rPr>
              <a:t>3</a:t>
            </a:r>
            <a:r>
              <a:rPr lang="en-US" sz="2600" dirty="0">
                <a:solidFill>
                  <a:schemeClr val="tx1"/>
                </a:solidFill>
              </a:rPr>
              <a:t> and who have been </a:t>
            </a:r>
            <a:r>
              <a:rPr lang="en-US" sz="2600" dirty="0" err="1">
                <a:solidFill>
                  <a:schemeClr val="tx1"/>
                </a:solidFill>
              </a:rPr>
              <a:t>virologically</a:t>
            </a:r>
            <a:r>
              <a:rPr lang="en-US" sz="2600" dirty="0">
                <a:solidFill>
                  <a:schemeClr val="tx1"/>
                </a:solidFill>
              </a:rPr>
              <a:t> suppressed for 2 years, viral load monitoring can be performed every </a:t>
            </a:r>
            <a:r>
              <a:rPr lang="en-US" sz="2600" dirty="0" smtClean="0">
                <a:solidFill>
                  <a:schemeClr val="tx1"/>
                </a:solidFill>
              </a:rPr>
              <a:t>6-12 months</a:t>
            </a:r>
          </a:p>
          <a:p>
            <a:pPr marL="0" indent="0">
              <a:lnSpc>
                <a:spcPct val="120000"/>
              </a:lnSpc>
              <a:buNone/>
            </a:pPr>
            <a:endParaRPr lang="en-US" sz="2800" dirty="0">
              <a:solidFill>
                <a:schemeClr val="tx1"/>
              </a:solidFill>
            </a:endParaRPr>
          </a:p>
        </p:txBody>
      </p:sp>
      <p:sp>
        <p:nvSpPr>
          <p:cNvPr id="6" name="Rectangle 5"/>
          <p:cNvSpPr/>
          <p:nvPr/>
        </p:nvSpPr>
        <p:spPr>
          <a:xfrm>
            <a:off x="227012" y="6477000"/>
            <a:ext cx="6891567"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2015</a:t>
            </a:r>
            <a:endParaRPr lang="en-US" sz="1400" b="1" dirty="0">
              <a:solidFill>
                <a:prstClr val="white"/>
              </a:solidFill>
            </a:endParaRPr>
          </a:p>
        </p:txBody>
      </p:sp>
    </p:spTree>
    <p:extLst>
      <p:ext uri="{BB962C8B-B14F-4D97-AF65-F5344CB8AC3E}">
        <p14:creationId xmlns:p14="http://schemas.microsoft.com/office/powerpoint/2010/main" val="22166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WHO 1</a:t>
            </a:r>
            <a:r>
              <a:rPr lang="en-US" sz="4000" b="1" baseline="30000" dirty="0" smtClean="0">
                <a:solidFill>
                  <a:srgbClr val="FF0000"/>
                </a:solidFill>
                <a:latin typeface="Arial" panose="020B0604020202020204" pitchFamily="34" charset="0"/>
                <a:cs typeface="Arial" panose="020B0604020202020204" pitchFamily="34" charset="0"/>
              </a:rPr>
              <a:t>st</a:t>
            </a:r>
            <a:r>
              <a:rPr lang="en-US" sz="4000" b="1" dirty="0" smtClean="0">
                <a:solidFill>
                  <a:srgbClr val="FF0000"/>
                </a:solidFill>
                <a:latin typeface="Arial" panose="020B0604020202020204" pitchFamily="34" charset="0"/>
                <a:cs typeface="Arial" panose="020B0604020202020204" pitchFamily="34" charset="0"/>
              </a:rPr>
              <a:t> Line ART Recommendations </a:t>
            </a:r>
            <a:r>
              <a:rPr lang="en-US" sz="1800" b="1" dirty="0" smtClean="0">
                <a:solidFill>
                  <a:srgbClr val="FF0000"/>
                </a:solidFill>
                <a:latin typeface="Arial" panose="020B0604020202020204" pitchFamily="34" charset="0"/>
                <a:cs typeface="Arial" panose="020B0604020202020204" pitchFamily="34" charset="0"/>
              </a:rPr>
              <a:t>(2013)</a:t>
            </a:r>
            <a:endParaRPr lang="en-US" sz="1800" b="1"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a:srcRect t="12241" b="4406"/>
          <a:stretch/>
        </p:blipFill>
        <p:spPr>
          <a:xfrm>
            <a:off x="1096963" y="1846263"/>
            <a:ext cx="10055225" cy="4270162"/>
          </a:xfrm>
        </p:spPr>
      </p:pic>
      <p:sp>
        <p:nvSpPr>
          <p:cNvPr id="5" name="TextBox 4"/>
          <p:cNvSpPr txBox="1"/>
          <p:nvPr/>
        </p:nvSpPr>
        <p:spPr>
          <a:xfrm>
            <a:off x="227012" y="6474023"/>
            <a:ext cx="3691267" cy="307777"/>
          </a:xfrm>
          <a:prstGeom prst="rect">
            <a:avLst/>
          </a:prstGeom>
          <a:noFill/>
        </p:spPr>
        <p:txBody>
          <a:bodyPr wrap="none" rtlCol="0">
            <a:spAutoFit/>
          </a:bodyPr>
          <a:lstStyle/>
          <a:p>
            <a:r>
              <a:rPr lang="en-US" sz="1400" b="1" dirty="0" smtClean="0">
                <a:solidFill>
                  <a:srgbClr val="FFFFFF"/>
                </a:solidFill>
              </a:rPr>
              <a:t>WHO Consolidated Treatment Guidelines, 2013</a:t>
            </a:r>
            <a:endParaRPr lang="en-US" sz="1400" b="1" dirty="0">
              <a:solidFill>
                <a:srgbClr val="FFFFFF"/>
              </a:solidFill>
            </a:endParaRPr>
          </a:p>
        </p:txBody>
      </p:sp>
    </p:spTree>
    <p:extLst>
      <p:ext uri="{BB962C8B-B14F-4D97-AF65-F5344CB8AC3E}">
        <p14:creationId xmlns:p14="http://schemas.microsoft.com/office/powerpoint/2010/main" val="4546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WHO ART Recommendations - 2015</a:t>
            </a:r>
            <a:endParaRPr lang="en-US" sz="40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27012" y="6474023"/>
            <a:ext cx="7819064" cy="307777"/>
          </a:xfrm>
          <a:prstGeom prst="rect">
            <a:avLst/>
          </a:prstGeom>
          <a:noFill/>
        </p:spPr>
        <p:txBody>
          <a:bodyPr wrap="none" rtlCol="0">
            <a:spAutoFit/>
          </a:bodyPr>
          <a:lstStyle/>
          <a:p>
            <a:r>
              <a:rPr lang="en-US" sz="1400" b="1" dirty="0">
                <a:solidFill>
                  <a:schemeClr val="bg1"/>
                </a:solidFill>
              </a:rPr>
              <a:t>WHO </a:t>
            </a:r>
            <a:r>
              <a:rPr lang="en-US" sz="1400" b="1" dirty="0" smtClean="0">
                <a:solidFill>
                  <a:schemeClr val="bg1"/>
                </a:solidFill>
              </a:rPr>
              <a:t>Guideline on When to Start Antiretroviral Therapy and on Pre-Exposure Prophylaxis for HIV, </a:t>
            </a:r>
            <a:r>
              <a:rPr lang="en-US" sz="1400" b="1" dirty="0">
                <a:solidFill>
                  <a:schemeClr val="bg1"/>
                </a:solidFill>
              </a:rPr>
              <a:t>2015</a:t>
            </a:r>
          </a:p>
        </p:txBody>
      </p:sp>
      <p:pic>
        <p:nvPicPr>
          <p:cNvPr id="8" name="Picture 7"/>
          <p:cNvPicPr>
            <a:picLocks noChangeAspect="1"/>
          </p:cNvPicPr>
          <p:nvPr/>
        </p:nvPicPr>
        <p:blipFill>
          <a:blip r:embed="rId3"/>
          <a:stretch>
            <a:fillRect/>
          </a:stretch>
        </p:blipFill>
        <p:spPr>
          <a:xfrm>
            <a:off x="1336469" y="2057400"/>
            <a:ext cx="9782763" cy="3600923"/>
          </a:xfrm>
          <a:prstGeom prst="rect">
            <a:avLst/>
          </a:prstGeom>
        </p:spPr>
      </p:pic>
    </p:spTree>
    <p:extLst>
      <p:ext uri="{BB962C8B-B14F-4D97-AF65-F5344CB8AC3E}">
        <p14:creationId xmlns:p14="http://schemas.microsoft.com/office/powerpoint/2010/main" val="285294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WHO ART Recommendations - 2015</a:t>
            </a:r>
            <a:endParaRPr lang="en-US" sz="40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27012" y="6474023"/>
            <a:ext cx="7819064" cy="307777"/>
          </a:xfrm>
          <a:prstGeom prst="rect">
            <a:avLst/>
          </a:prstGeom>
          <a:noFill/>
        </p:spPr>
        <p:txBody>
          <a:bodyPr wrap="none" rtlCol="0">
            <a:spAutoFit/>
          </a:bodyPr>
          <a:lstStyle/>
          <a:p>
            <a:r>
              <a:rPr lang="en-US" sz="1400" b="1" dirty="0">
                <a:solidFill>
                  <a:schemeClr val="bg1"/>
                </a:solidFill>
              </a:rPr>
              <a:t>WHO </a:t>
            </a:r>
            <a:r>
              <a:rPr lang="en-US" sz="1400" b="1" dirty="0" smtClean="0">
                <a:solidFill>
                  <a:schemeClr val="bg1"/>
                </a:solidFill>
              </a:rPr>
              <a:t>Guideline on When to Start Antiretroviral Therapy and on Pre-Exposure Prophylaxis for HIV, </a:t>
            </a:r>
            <a:r>
              <a:rPr lang="en-US" sz="1400" b="1" dirty="0">
                <a:solidFill>
                  <a:schemeClr val="bg1"/>
                </a:solidFill>
              </a:rPr>
              <a:t>2015</a:t>
            </a:r>
          </a:p>
        </p:txBody>
      </p:sp>
      <p:pic>
        <p:nvPicPr>
          <p:cNvPr id="9" name="Picture 8"/>
          <p:cNvPicPr>
            <a:picLocks noChangeAspect="1"/>
          </p:cNvPicPr>
          <p:nvPr/>
        </p:nvPicPr>
        <p:blipFill>
          <a:blip r:embed="rId3"/>
          <a:stretch>
            <a:fillRect/>
          </a:stretch>
        </p:blipFill>
        <p:spPr>
          <a:xfrm>
            <a:off x="1293812" y="2057400"/>
            <a:ext cx="9721818" cy="3995897"/>
          </a:xfrm>
          <a:prstGeom prst="rect">
            <a:avLst/>
          </a:prstGeom>
        </p:spPr>
      </p:pic>
    </p:spTree>
    <p:extLst>
      <p:ext uri="{BB962C8B-B14F-4D97-AF65-F5344CB8AC3E}">
        <p14:creationId xmlns:p14="http://schemas.microsoft.com/office/powerpoint/2010/main" val="37119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ENCORE1</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5" y="1845734"/>
            <a:ext cx="4540218" cy="4023360"/>
          </a:xfrm>
        </p:spPr>
        <p:txBody>
          <a:bodyPr/>
          <a:lstStyle/>
          <a:p>
            <a:pPr>
              <a:lnSpc>
                <a:spcPct val="100000"/>
              </a:lnSpc>
              <a:buFont typeface="Wingdings" charset="2"/>
              <a:buChar char="Ø"/>
            </a:pPr>
            <a:r>
              <a:rPr lang="en-US" dirty="0" smtClean="0"/>
              <a:t> </a:t>
            </a:r>
            <a:r>
              <a:rPr lang="en-US" sz="2400" dirty="0" smtClean="0"/>
              <a:t>Randomized international study (N = 630 adults) randomized to receive </a:t>
            </a:r>
            <a:r>
              <a:rPr lang="en-US" sz="2400" dirty="0" err="1" smtClean="0"/>
              <a:t>efavirenz</a:t>
            </a:r>
            <a:r>
              <a:rPr lang="en-US" sz="2400" dirty="0" smtClean="0"/>
              <a:t> 400 mg vs 600 mg with </a:t>
            </a:r>
            <a:r>
              <a:rPr lang="en-US" sz="2400" dirty="0" err="1" smtClean="0"/>
              <a:t>tenofovir</a:t>
            </a:r>
            <a:r>
              <a:rPr lang="en-US" sz="2400" dirty="0" smtClean="0"/>
              <a:t> and </a:t>
            </a:r>
            <a:r>
              <a:rPr lang="en-US" sz="2400" dirty="0" err="1" smtClean="0"/>
              <a:t>emtricitabine</a:t>
            </a:r>
            <a:endParaRPr lang="en-US" sz="2400" dirty="0" smtClean="0"/>
          </a:p>
          <a:p>
            <a:pPr>
              <a:lnSpc>
                <a:spcPct val="100000"/>
              </a:lnSpc>
              <a:buFont typeface="Wingdings" charset="2"/>
              <a:buChar char="Ø"/>
            </a:pPr>
            <a:r>
              <a:rPr lang="en-US" sz="2400" dirty="0" smtClean="0"/>
              <a:t> No difference in viral suppression</a:t>
            </a:r>
          </a:p>
          <a:p>
            <a:pPr>
              <a:lnSpc>
                <a:spcPct val="100000"/>
              </a:lnSpc>
              <a:buFont typeface="Wingdings" charset="2"/>
              <a:buChar char="Ø"/>
            </a:pPr>
            <a:r>
              <a:rPr lang="en-US" sz="2400" dirty="0" smtClean="0"/>
              <a:t> 400 mg group had significantly fewer adverse events and fewer patients stopping treatment for adverse events</a:t>
            </a:r>
            <a:endParaRPr lang="en-US" sz="2400" dirty="0"/>
          </a:p>
        </p:txBody>
      </p:sp>
      <p:pic>
        <p:nvPicPr>
          <p:cNvPr id="6" name="Content Placeholder 5" descr="IAS6.gif"/>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536" t="52120" r="-468"/>
          <a:stretch/>
        </p:blipFill>
        <p:spPr>
          <a:xfrm>
            <a:off x="5878513" y="1905000"/>
            <a:ext cx="6310312" cy="3657600"/>
          </a:xfrm>
          <a:prstGeom prst="rect">
            <a:avLst/>
          </a:prstGeom>
        </p:spPr>
      </p:pic>
      <p:sp>
        <p:nvSpPr>
          <p:cNvPr id="5" name="TextBox 4"/>
          <p:cNvSpPr txBox="1"/>
          <p:nvPr/>
        </p:nvSpPr>
        <p:spPr>
          <a:xfrm>
            <a:off x="227012" y="6474023"/>
            <a:ext cx="2882584" cy="307777"/>
          </a:xfrm>
          <a:prstGeom prst="rect">
            <a:avLst/>
          </a:prstGeom>
          <a:noFill/>
        </p:spPr>
        <p:txBody>
          <a:bodyPr wrap="none" rtlCol="0">
            <a:spAutoFit/>
          </a:bodyPr>
          <a:lstStyle/>
          <a:p>
            <a:r>
              <a:rPr lang="en-US" sz="1400" b="1" dirty="0" smtClean="0">
                <a:solidFill>
                  <a:srgbClr val="FFFFFF"/>
                </a:solidFill>
              </a:rPr>
              <a:t>ENCORE1 Study Group. </a:t>
            </a:r>
            <a:r>
              <a:rPr lang="en-US" sz="1400" b="1" i="1" dirty="0" smtClean="0">
                <a:solidFill>
                  <a:srgbClr val="FFFFFF"/>
                </a:solidFill>
              </a:rPr>
              <a:t>Lancet</a:t>
            </a:r>
            <a:r>
              <a:rPr lang="en-US" sz="1400" b="1" dirty="0" smtClean="0">
                <a:solidFill>
                  <a:srgbClr val="FFFFFF"/>
                </a:solidFill>
              </a:rPr>
              <a:t>. 2014</a:t>
            </a:r>
            <a:endParaRPr lang="en-US" sz="1400" b="1" dirty="0">
              <a:solidFill>
                <a:srgbClr val="FFFFFF"/>
              </a:solidFill>
            </a:endParaRPr>
          </a:p>
        </p:txBody>
      </p:sp>
    </p:spTree>
    <p:extLst>
      <p:ext uri="{BB962C8B-B14F-4D97-AF65-F5344CB8AC3E}">
        <p14:creationId xmlns:p14="http://schemas.microsoft.com/office/powerpoint/2010/main" val="4697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IAPAC Learning Resources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03612" y="1981200"/>
            <a:ext cx="8534400" cy="4495800"/>
          </a:xfrm>
        </p:spPr>
        <p:txBody>
          <a:bodyPr>
            <a:normAutofit lnSpcReduction="10000"/>
          </a:bodyPr>
          <a:lstStyle/>
          <a:p>
            <a:pPr marL="0" indent="0">
              <a:buNone/>
            </a:pPr>
            <a:r>
              <a:rPr lang="en-US" sz="2400" b="1" dirty="0" smtClean="0">
                <a:solidFill>
                  <a:schemeClr val="tx1"/>
                </a:solidFill>
              </a:rPr>
              <a:t>myHIVClinic.org</a:t>
            </a:r>
          </a:p>
          <a:p>
            <a:pPr lvl="1">
              <a:buFont typeface="Courier New" panose="02070309020205020404" pitchFamily="49" charset="0"/>
              <a:buChar char="o"/>
            </a:pPr>
            <a:r>
              <a:rPr lang="en-US" sz="2200" b="1" dirty="0">
                <a:solidFill>
                  <a:schemeClr val="tx1"/>
                </a:solidFill>
              </a:rPr>
              <a:t> </a:t>
            </a:r>
            <a:r>
              <a:rPr lang="en-US" sz="2200" b="1" dirty="0" smtClean="0">
                <a:solidFill>
                  <a:schemeClr val="tx1"/>
                </a:solidFill>
              </a:rPr>
              <a:t> </a:t>
            </a:r>
            <a:r>
              <a:rPr lang="en-US" sz="2200" dirty="0" smtClean="0">
                <a:solidFill>
                  <a:schemeClr val="tx1"/>
                </a:solidFill>
              </a:rPr>
              <a:t>Collection of resources on healthy aging with HIV and NCDs</a:t>
            </a:r>
          </a:p>
          <a:p>
            <a:pPr marL="201108" lvl="1" indent="0">
              <a:buNone/>
            </a:pPr>
            <a:endParaRPr lang="en-US" sz="1900" dirty="0" smtClean="0">
              <a:solidFill>
                <a:schemeClr val="tx1"/>
              </a:solidFill>
            </a:endParaRPr>
          </a:p>
          <a:p>
            <a:pPr marL="0" indent="-91412">
              <a:buNone/>
            </a:pPr>
            <a:r>
              <a:rPr lang="en-US" sz="2400" b="1" dirty="0" smtClean="0">
                <a:solidFill>
                  <a:schemeClr val="tx1"/>
                </a:solidFill>
              </a:rPr>
              <a:t>Without-Exception.org</a:t>
            </a:r>
          </a:p>
          <a:p>
            <a:pPr marL="544008" lvl="1" indent="-342900">
              <a:buFont typeface="Courier New" panose="02070309020205020404" pitchFamily="49" charset="0"/>
              <a:buChar char="o"/>
            </a:pPr>
            <a:r>
              <a:rPr lang="en-US" sz="2000" dirty="0" smtClean="0">
                <a:solidFill>
                  <a:schemeClr val="tx1"/>
                </a:solidFill>
              </a:rPr>
              <a:t>Repository of resources to promote </a:t>
            </a:r>
            <a:r>
              <a:rPr lang="en-US" sz="2000" dirty="0">
                <a:solidFill>
                  <a:schemeClr val="tx1"/>
                </a:solidFill>
              </a:rPr>
              <a:t>HIV testing and linkage to </a:t>
            </a:r>
            <a:r>
              <a:rPr lang="en-US" sz="2000" dirty="0" smtClean="0">
                <a:solidFill>
                  <a:schemeClr val="tx1"/>
                </a:solidFill>
              </a:rPr>
              <a:t>care</a:t>
            </a:r>
          </a:p>
          <a:p>
            <a:pPr marL="201108" lvl="1" indent="0">
              <a:buNone/>
            </a:pPr>
            <a:endParaRPr lang="en-US" sz="1900" dirty="0">
              <a:solidFill>
                <a:schemeClr val="tx1"/>
              </a:solidFill>
            </a:endParaRPr>
          </a:p>
          <a:p>
            <a:pPr marL="0" indent="0">
              <a:buNone/>
            </a:pPr>
            <a:r>
              <a:rPr lang="en-US" sz="2600" b="1" dirty="0" smtClean="0">
                <a:solidFill>
                  <a:schemeClr val="tx1"/>
                </a:solidFill>
              </a:rPr>
              <a:t>AIDSInfoNet.org</a:t>
            </a:r>
          </a:p>
          <a:p>
            <a:pPr lvl="1">
              <a:buFont typeface="Courier New" panose="02070309020205020404" pitchFamily="49" charset="0"/>
              <a:buChar char="o"/>
            </a:pPr>
            <a:r>
              <a:rPr lang="en-US" sz="2400" b="1" dirty="0">
                <a:solidFill>
                  <a:schemeClr val="tx1"/>
                </a:solidFill>
              </a:rPr>
              <a:t> </a:t>
            </a:r>
            <a:r>
              <a:rPr lang="en-US" sz="2400" b="1" dirty="0" smtClean="0">
                <a:solidFill>
                  <a:schemeClr val="tx1"/>
                </a:solidFill>
              </a:rPr>
              <a:t> </a:t>
            </a:r>
            <a:r>
              <a:rPr lang="en-US" sz="2000" dirty="0" smtClean="0">
                <a:solidFill>
                  <a:schemeClr val="tx1"/>
                </a:solidFill>
              </a:rPr>
              <a:t>Collection of concise fact sheets on HIV medications, tests, and conditions</a:t>
            </a:r>
          </a:p>
          <a:p>
            <a:pPr lvl="1"/>
            <a:endParaRPr lang="en-US" sz="1900" dirty="0">
              <a:solidFill>
                <a:schemeClr val="tx1"/>
              </a:solidFill>
            </a:endParaRPr>
          </a:p>
          <a:p>
            <a:r>
              <a:rPr lang="en-US" sz="2400" b="1" dirty="0" smtClean="0">
                <a:solidFill>
                  <a:schemeClr val="tx1"/>
                </a:solidFill>
              </a:rPr>
              <a:t>See Us/Women </a:t>
            </a:r>
            <a:r>
              <a:rPr lang="en-US" sz="2400" b="1" dirty="0">
                <a:solidFill>
                  <a:schemeClr val="tx1"/>
                </a:solidFill>
              </a:rPr>
              <a:t>T</a:t>
            </a:r>
            <a:r>
              <a:rPr lang="en-US" sz="2400" b="1" dirty="0" smtClean="0">
                <a:solidFill>
                  <a:schemeClr val="tx1"/>
                </a:solidFill>
              </a:rPr>
              <a:t>ake </a:t>
            </a:r>
            <a:r>
              <a:rPr lang="en-US" sz="2400" b="1" dirty="0">
                <a:solidFill>
                  <a:schemeClr val="tx1"/>
                </a:solidFill>
              </a:rPr>
              <a:t>a </a:t>
            </a:r>
            <a:r>
              <a:rPr lang="en-US" sz="2400" b="1" dirty="0" smtClean="0">
                <a:solidFill>
                  <a:schemeClr val="tx1"/>
                </a:solidFill>
              </a:rPr>
              <a:t>Stand </a:t>
            </a:r>
            <a:r>
              <a:rPr lang="en-US" sz="2400" b="1" dirty="0">
                <a:solidFill>
                  <a:schemeClr val="tx1"/>
                </a:solidFill>
              </a:rPr>
              <a:t>on </a:t>
            </a:r>
            <a:r>
              <a:rPr lang="en-US" sz="2400" b="1" dirty="0" smtClean="0">
                <a:solidFill>
                  <a:schemeClr val="tx1"/>
                </a:solidFill>
              </a:rPr>
              <a:t>HIV  </a:t>
            </a:r>
          </a:p>
          <a:p>
            <a:pPr lvl="1">
              <a:buFont typeface="Courier New" panose="02070309020205020404" pitchFamily="49" charset="0"/>
              <a:buChar char="o"/>
            </a:pPr>
            <a:r>
              <a:rPr lang="en-US" sz="2200" b="1" dirty="0">
                <a:solidFill>
                  <a:schemeClr val="tx1"/>
                </a:solidFill>
              </a:rPr>
              <a:t> </a:t>
            </a:r>
            <a:r>
              <a:rPr lang="en-US" sz="2200" b="1" dirty="0" smtClean="0">
                <a:solidFill>
                  <a:schemeClr val="tx1"/>
                </a:solidFill>
              </a:rPr>
              <a:t> </a:t>
            </a:r>
            <a:r>
              <a:rPr lang="en-US" sz="2000" dirty="0" smtClean="0">
                <a:solidFill>
                  <a:schemeClr val="tx1"/>
                </a:solidFill>
              </a:rPr>
              <a:t>Tool set to help women dialogue with their providers regarding HIV care</a:t>
            </a:r>
          </a:p>
          <a:p>
            <a:pPr lvl="1"/>
            <a:endParaRPr lang="en-US" sz="2200" dirty="0"/>
          </a:p>
        </p:txBody>
      </p:sp>
      <p:grpSp>
        <p:nvGrpSpPr>
          <p:cNvPr id="8" name="Group 7"/>
          <p:cNvGrpSpPr/>
          <p:nvPr/>
        </p:nvGrpSpPr>
        <p:grpSpPr>
          <a:xfrm>
            <a:off x="74612" y="1828800"/>
            <a:ext cx="3106882" cy="4468906"/>
            <a:chOff x="4508" y="1828800"/>
            <a:chExt cx="3106882" cy="4468906"/>
          </a:xfrm>
        </p:grpSpPr>
        <p:pic>
          <p:nvPicPr>
            <p:cNvPr id="4" name="Picture 3"/>
            <p:cNvPicPr>
              <a:picLocks noChangeAspect="1"/>
            </p:cNvPicPr>
            <p:nvPr/>
          </p:nvPicPr>
          <p:blipFill>
            <a:blip r:embed="rId3"/>
            <a:stretch>
              <a:fillRect/>
            </a:stretch>
          </p:blipFill>
          <p:spPr>
            <a:xfrm>
              <a:off x="608012" y="5181600"/>
              <a:ext cx="2108200" cy="1116106"/>
            </a:xfrm>
            <a:prstGeom prst="rect">
              <a:avLst/>
            </a:prstGeom>
          </p:spPr>
        </p:pic>
        <p:pic>
          <p:nvPicPr>
            <p:cNvPr id="5" name="Picture 4"/>
            <p:cNvPicPr>
              <a:picLocks noChangeAspect="1"/>
            </p:cNvPicPr>
            <p:nvPr/>
          </p:nvPicPr>
          <p:blipFill>
            <a:blip r:embed="rId4"/>
            <a:stretch>
              <a:fillRect/>
            </a:stretch>
          </p:blipFill>
          <p:spPr>
            <a:xfrm>
              <a:off x="217776" y="4114800"/>
              <a:ext cx="2752436" cy="609600"/>
            </a:xfrm>
            <a:prstGeom prst="rect">
              <a:avLst/>
            </a:prstGeom>
          </p:spPr>
        </p:pic>
        <p:pic>
          <p:nvPicPr>
            <p:cNvPr id="6" name="Picture 5"/>
            <p:cNvPicPr>
              <a:picLocks noChangeAspect="1"/>
            </p:cNvPicPr>
            <p:nvPr/>
          </p:nvPicPr>
          <p:blipFill>
            <a:blip r:embed="rId5"/>
            <a:stretch>
              <a:fillRect/>
            </a:stretch>
          </p:blipFill>
          <p:spPr>
            <a:xfrm>
              <a:off x="216833" y="1828800"/>
              <a:ext cx="2620393" cy="1066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8" y="3117965"/>
              <a:ext cx="3106882" cy="463435"/>
            </a:xfrm>
            <a:prstGeom prst="rect">
              <a:avLst/>
            </a:prstGeom>
          </p:spPr>
        </p:pic>
      </p:grpSp>
    </p:spTree>
    <p:extLst>
      <p:ext uri="{BB962C8B-B14F-4D97-AF65-F5344CB8AC3E}">
        <p14:creationId xmlns:p14="http://schemas.microsoft.com/office/powerpoint/2010/main" val="23190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Drug Resistance Testing</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2152022"/>
            <a:ext cx="10055781" cy="4478866"/>
          </a:xfrm>
        </p:spPr>
        <p:txBody>
          <a:bodyPr>
            <a:normAutofit fontScale="85000" lnSpcReduction="10000"/>
          </a:bodyPr>
          <a:lstStyle/>
          <a:p>
            <a:pPr>
              <a:buFont typeface="Wingdings" charset="2"/>
              <a:buChar char="Ø"/>
            </a:pPr>
            <a:r>
              <a:rPr lang="en-US" sz="3300" dirty="0" smtClean="0">
                <a:solidFill>
                  <a:prstClr val="black"/>
                </a:solidFill>
                <a:latin typeface="Corbel"/>
              </a:rPr>
              <a:t> HIV </a:t>
            </a:r>
            <a:r>
              <a:rPr lang="en-US" sz="3300" dirty="0">
                <a:solidFill>
                  <a:prstClr val="black"/>
                </a:solidFill>
                <a:latin typeface="Corbel"/>
              </a:rPr>
              <a:t>drug resistance testing is recommended at entry into care or prior to ART initiation, and when virologic failure is </a:t>
            </a:r>
            <a:r>
              <a:rPr lang="en-US" sz="3300" dirty="0" smtClean="0">
                <a:solidFill>
                  <a:prstClr val="black"/>
                </a:solidFill>
                <a:latin typeface="Corbel"/>
              </a:rPr>
              <a:t>confirmed</a:t>
            </a:r>
            <a:endParaRPr lang="en-US" sz="3300" dirty="0">
              <a:solidFill>
                <a:prstClr val="black"/>
              </a:solidFill>
              <a:latin typeface="Corbel"/>
            </a:endParaRPr>
          </a:p>
          <a:p>
            <a:pPr>
              <a:buFont typeface="Wingdings" charset="2"/>
              <a:buChar char="Ø"/>
            </a:pPr>
            <a:endParaRPr lang="en-US" sz="3300" dirty="0" smtClean="0">
              <a:solidFill>
                <a:prstClr val="black"/>
              </a:solidFill>
              <a:latin typeface="Corbel"/>
            </a:endParaRPr>
          </a:p>
          <a:p>
            <a:pPr marL="1172520" lvl="3" indent="-514350">
              <a:buFont typeface="Wingdings" charset="2"/>
              <a:buChar char="Ø"/>
            </a:pPr>
            <a:r>
              <a:rPr lang="en-US" sz="3100" dirty="0">
                <a:solidFill>
                  <a:schemeClr val="tx2"/>
                </a:solidFill>
              </a:rPr>
              <a:t>Transmitted or treatment-emergent HIV drug resistance may limit the response to </a:t>
            </a:r>
            <a:r>
              <a:rPr lang="en-US" sz="3100" dirty="0" smtClean="0">
                <a:solidFill>
                  <a:schemeClr val="tx2"/>
                </a:solidFill>
              </a:rPr>
              <a:t>ART </a:t>
            </a:r>
            <a:endParaRPr lang="en-US" sz="3100" dirty="0">
              <a:solidFill>
                <a:schemeClr val="tx2"/>
              </a:solidFill>
            </a:endParaRPr>
          </a:p>
          <a:p>
            <a:pPr marL="1172520" lvl="3" indent="-514350">
              <a:buFont typeface="Wingdings" charset="2"/>
              <a:buChar char="Ø"/>
            </a:pPr>
            <a:r>
              <a:rPr lang="en-US" sz="3100" dirty="0" smtClean="0">
                <a:solidFill>
                  <a:schemeClr val="tx2"/>
                </a:solidFill>
              </a:rPr>
              <a:t>Resistance </a:t>
            </a:r>
            <a:r>
              <a:rPr lang="en-US" sz="3100" dirty="0">
                <a:solidFill>
                  <a:schemeClr val="tx2"/>
                </a:solidFill>
              </a:rPr>
              <a:t>testing for an individual is recommended in contexts where there is availability of second- and third-line </a:t>
            </a:r>
            <a:r>
              <a:rPr lang="en-US" sz="3100" dirty="0" smtClean="0">
                <a:solidFill>
                  <a:schemeClr val="tx2"/>
                </a:solidFill>
              </a:rPr>
              <a:t>ART</a:t>
            </a:r>
          </a:p>
          <a:p>
            <a:pPr marL="658170" lvl="3" indent="0">
              <a:buNone/>
            </a:pPr>
            <a:endParaRPr lang="en-US" sz="3600" dirty="0">
              <a:solidFill>
                <a:prstClr val="black"/>
              </a:solidFill>
              <a:latin typeface="Corbel"/>
            </a:endParaRPr>
          </a:p>
          <a:p>
            <a:pPr marL="0" indent="0" algn="ctr">
              <a:buNone/>
            </a:pPr>
            <a:r>
              <a:rPr lang="en-US" sz="3100" b="1" dirty="0" smtClean="0">
                <a:solidFill>
                  <a:schemeClr val="accent1"/>
                </a:solidFill>
                <a:latin typeface="Calibri" panose="020F0502020204030204" pitchFamily="34" charset="0"/>
              </a:rPr>
              <a:t>Where </a:t>
            </a:r>
            <a:r>
              <a:rPr lang="en-US" sz="3100" b="1" dirty="0">
                <a:solidFill>
                  <a:schemeClr val="accent1"/>
                </a:solidFill>
                <a:latin typeface="Calibri" panose="020F0502020204030204" pitchFamily="34" charset="0"/>
              </a:rPr>
              <a:t>routine access to HIV drug resistance testing is restricted, population-based surveillance is </a:t>
            </a:r>
            <a:r>
              <a:rPr lang="en-US" sz="3100" b="1" dirty="0" smtClean="0">
                <a:solidFill>
                  <a:schemeClr val="accent1"/>
                </a:solidFill>
                <a:latin typeface="Calibri" panose="020F0502020204030204" pitchFamily="34" charset="0"/>
              </a:rPr>
              <a:t>recommended.</a:t>
            </a:r>
          </a:p>
          <a:p>
            <a:pPr marL="0" indent="0">
              <a:buNone/>
            </a:pPr>
            <a:endParaRPr lang="en-US" sz="2800" dirty="0">
              <a:solidFill>
                <a:schemeClr val="tx1"/>
              </a:solidFill>
            </a:endParaRPr>
          </a:p>
        </p:txBody>
      </p:sp>
      <p:sp>
        <p:nvSpPr>
          <p:cNvPr id="2" name="Rectangle 1"/>
          <p:cNvSpPr/>
          <p:nvPr/>
        </p:nvSpPr>
        <p:spPr>
          <a:xfrm>
            <a:off x="227012" y="6477000"/>
            <a:ext cx="6931641"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 </a:t>
            </a:r>
            <a:r>
              <a:rPr lang="en-US" sz="1400" b="1" dirty="0">
                <a:solidFill>
                  <a:prstClr val="white"/>
                </a:solidFill>
              </a:rPr>
              <a:t>2015</a:t>
            </a:r>
          </a:p>
        </p:txBody>
      </p:sp>
    </p:spTree>
    <p:extLst>
      <p:ext uri="{BB962C8B-B14F-4D97-AF65-F5344CB8AC3E}">
        <p14:creationId xmlns:p14="http://schemas.microsoft.com/office/powerpoint/2010/main" val="397406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Practical </a:t>
            </a:r>
            <a:r>
              <a:rPr lang="en-US" sz="4000" b="1" dirty="0">
                <a:solidFill>
                  <a:srgbClr val="FF0000"/>
                </a:solidFill>
                <a:latin typeface="Arial" panose="020B0604020202020204" pitchFamily="34" charset="0"/>
                <a:cs typeface="Arial" panose="020B0604020202020204" pitchFamily="34" charset="0"/>
              </a:rPr>
              <a:t>C</a:t>
            </a:r>
            <a:r>
              <a:rPr lang="en-US" sz="4000" b="1" dirty="0" smtClean="0">
                <a:solidFill>
                  <a:srgbClr val="FF0000"/>
                </a:solidFill>
                <a:latin typeface="Arial" panose="020B0604020202020204" pitchFamily="34" charset="0"/>
                <a:cs typeface="Arial" panose="020B0604020202020204" pitchFamily="34" charset="0"/>
              </a:rPr>
              <a:t>onsiderations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65212" y="1905000"/>
            <a:ext cx="10055781" cy="4478866"/>
          </a:xfrm>
        </p:spPr>
        <p:txBody>
          <a:bodyPr>
            <a:normAutofit/>
          </a:bodyPr>
          <a:lstStyle/>
          <a:p>
            <a:pPr>
              <a:buFont typeface="Wingdings" charset="2"/>
              <a:buChar char="Ø"/>
            </a:pPr>
            <a:r>
              <a:rPr lang="en-US" sz="3300" b="1" dirty="0" smtClean="0">
                <a:solidFill>
                  <a:prstClr val="black"/>
                </a:solidFill>
                <a:latin typeface="Corbel"/>
              </a:rPr>
              <a:t> ART is recommended for all PLHIV </a:t>
            </a:r>
          </a:p>
          <a:p>
            <a:pPr lvl="2">
              <a:buFont typeface="Wingdings" charset="2"/>
              <a:buChar char="Ø"/>
            </a:pPr>
            <a:r>
              <a:rPr lang="en-US" sz="2401" dirty="0" smtClean="0">
                <a:solidFill>
                  <a:prstClr val="black"/>
                </a:solidFill>
                <a:latin typeface="Corbel"/>
              </a:rPr>
              <a:t> Early initiation associated with decreased risk of complications (e.g., TB)</a:t>
            </a:r>
          </a:p>
          <a:p>
            <a:pPr lvl="2">
              <a:buFont typeface="Wingdings" charset="2"/>
              <a:buChar char="Ø"/>
            </a:pPr>
            <a:r>
              <a:rPr lang="en-US" sz="2400" dirty="0" smtClean="0">
                <a:solidFill>
                  <a:prstClr val="black"/>
                </a:solidFill>
                <a:latin typeface="Corbel"/>
              </a:rPr>
              <a:t> Patients on stable ART rarely transmit HIV</a:t>
            </a:r>
          </a:p>
          <a:p>
            <a:pPr>
              <a:buFont typeface="Wingdings" charset="2"/>
              <a:buChar char="Ø"/>
            </a:pPr>
            <a:r>
              <a:rPr lang="en-US" sz="2999" b="1" dirty="0" smtClean="0">
                <a:solidFill>
                  <a:prstClr val="black"/>
                </a:solidFill>
                <a:latin typeface="Corbel"/>
              </a:rPr>
              <a:t> Viral load testing is preferred for monitoring ART</a:t>
            </a:r>
          </a:p>
          <a:p>
            <a:pPr lvl="2">
              <a:buFont typeface="Wingdings" charset="2"/>
              <a:buChar char="Ø"/>
            </a:pPr>
            <a:r>
              <a:rPr lang="en-US" sz="2400" dirty="0" smtClean="0">
                <a:solidFill>
                  <a:prstClr val="black"/>
                </a:solidFill>
                <a:latin typeface="Corbel"/>
              </a:rPr>
              <a:t> Viral suppression to below level of detection is the goal of ART</a:t>
            </a:r>
          </a:p>
          <a:p>
            <a:pPr lvl="2">
              <a:buFont typeface="Wingdings" charset="2"/>
              <a:buChar char="Ø"/>
            </a:pPr>
            <a:r>
              <a:rPr lang="en-US" sz="2400" dirty="0" smtClean="0">
                <a:solidFill>
                  <a:prstClr val="black"/>
                </a:solidFill>
                <a:latin typeface="Corbel"/>
              </a:rPr>
              <a:t> Should be monitored at least every 6 months</a:t>
            </a:r>
          </a:p>
          <a:p>
            <a:pPr>
              <a:buFont typeface="Wingdings" charset="2"/>
              <a:buChar char="Ø"/>
            </a:pPr>
            <a:r>
              <a:rPr lang="en-US" sz="2999" b="1" dirty="0" smtClean="0">
                <a:solidFill>
                  <a:prstClr val="black"/>
                </a:solidFill>
                <a:latin typeface="Corbel"/>
              </a:rPr>
              <a:t> </a:t>
            </a:r>
            <a:r>
              <a:rPr lang="en-US" sz="2999" b="1" dirty="0" err="1" smtClean="0">
                <a:solidFill>
                  <a:prstClr val="black"/>
                </a:solidFill>
                <a:latin typeface="Corbel"/>
              </a:rPr>
              <a:t>Tenofovir</a:t>
            </a:r>
            <a:r>
              <a:rPr lang="en-US" sz="2999" b="1" dirty="0" smtClean="0">
                <a:solidFill>
                  <a:prstClr val="black"/>
                </a:solidFill>
                <a:latin typeface="Corbel"/>
              </a:rPr>
              <a:t> + </a:t>
            </a:r>
            <a:r>
              <a:rPr lang="en-US" sz="2999" b="1" dirty="0" err="1" smtClean="0">
                <a:solidFill>
                  <a:prstClr val="black"/>
                </a:solidFill>
                <a:latin typeface="Corbel"/>
              </a:rPr>
              <a:t>emtricitabine</a:t>
            </a:r>
            <a:r>
              <a:rPr lang="en-US" sz="2999" b="1" dirty="0" smtClean="0">
                <a:solidFill>
                  <a:prstClr val="black"/>
                </a:solidFill>
                <a:latin typeface="Corbel"/>
              </a:rPr>
              <a:t> (or lamivudine) + </a:t>
            </a:r>
            <a:r>
              <a:rPr lang="en-US" sz="2999" b="1" dirty="0" err="1" smtClean="0">
                <a:solidFill>
                  <a:prstClr val="black"/>
                </a:solidFill>
                <a:latin typeface="Corbel"/>
              </a:rPr>
              <a:t>efavirenz</a:t>
            </a:r>
            <a:r>
              <a:rPr lang="en-US" sz="2999" b="1" dirty="0" smtClean="0">
                <a:solidFill>
                  <a:prstClr val="black"/>
                </a:solidFill>
                <a:latin typeface="Corbel"/>
              </a:rPr>
              <a:t> is standard WHO-recommended first-line ART</a:t>
            </a:r>
          </a:p>
          <a:p>
            <a:pPr>
              <a:buFont typeface="Wingdings" charset="2"/>
              <a:buChar char="Ø"/>
            </a:pPr>
            <a:endParaRPr lang="en-US" sz="2800" dirty="0">
              <a:solidFill>
                <a:schemeClr val="tx1"/>
              </a:solidFill>
            </a:endParaRPr>
          </a:p>
        </p:txBody>
      </p:sp>
    </p:spTree>
    <p:extLst>
      <p:ext uri="{BB962C8B-B14F-4D97-AF65-F5344CB8AC3E}">
        <p14:creationId xmlns:p14="http://schemas.microsoft.com/office/powerpoint/2010/main" val="295346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0000"/>
                </a:solidFill>
                <a:latin typeface="Arial" panose="020B0604020202020204" pitchFamily="34" charset="0"/>
                <a:cs typeface="Arial" panose="020B0604020202020204" pitchFamily="34" charset="0"/>
              </a:rPr>
              <a:t>Defining </a:t>
            </a:r>
            <a:r>
              <a:rPr lang="en-US" sz="4400" b="1" dirty="0">
                <a:solidFill>
                  <a:srgbClr val="FF0000"/>
                </a:solidFill>
                <a:latin typeface="Arial" panose="020B0604020202020204" pitchFamily="34" charset="0"/>
                <a:cs typeface="Arial" panose="020B0604020202020204" pitchFamily="34" charset="0"/>
              </a:rPr>
              <a:t>Treatment Failure </a:t>
            </a: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and Selecting 2</a:t>
            </a:r>
            <a:r>
              <a:rPr lang="en-US" sz="4400" b="1" baseline="30000" dirty="0" smtClean="0">
                <a:solidFill>
                  <a:srgbClr val="FF0000"/>
                </a:solidFill>
                <a:latin typeface="Arial" panose="020B0604020202020204" pitchFamily="34" charset="0"/>
                <a:cs typeface="Arial" panose="020B0604020202020204" pitchFamily="34" charset="0"/>
              </a:rPr>
              <a:t>nd</a:t>
            </a:r>
            <a:r>
              <a:rPr lang="en-US" sz="4400" b="1" dirty="0" smtClean="0">
                <a:solidFill>
                  <a:srgbClr val="FF0000"/>
                </a:solidFill>
                <a:latin typeface="Arial" panose="020B0604020202020204" pitchFamily="34" charset="0"/>
                <a:cs typeface="Arial" panose="020B0604020202020204" pitchFamily="34" charset="0"/>
              </a:rPr>
              <a:t> Line ART</a:t>
            </a:r>
            <a:endParaRPr lang="en-US" sz="4400" b="1"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sz="3600" b="1" dirty="0" smtClean="0">
                <a:latin typeface="Arial" panose="020B0604020202020204" pitchFamily="34" charset="0"/>
                <a:cs typeface="Arial" panose="020B0604020202020204" pitchFamily="34" charset="0"/>
              </a:rPr>
              <a:t>Module 5</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1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Learning Objectives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Define </a:t>
            </a:r>
            <a:r>
              <a:rPr lang="en-US" sz="2800" dirty="0" smtClean="0"/>
              <a:t>“HIV treatment failure” (</a:t>
            </a:r>
            <a:r>
              <a:rPr lang="en-US" sz="2800" dirty="0" err="1" smtClean="0"/>
              <a:t>virologic</a:t>
            </a:r>
            <a:r>
              <a:rPr lang="en-US" sz="2800" dirty="0" smtClean="0"/>
              <a:t> failure) </a:t>
            </a:r>
            <a:endParaRPr lang="en-US" sz="2800" dirty="0"/>
          </a:p>
          <a:p>
            <a:pPr marL="457200" indent="-457200">
              <a:buFont typeface="+mj-lt"/>
              <a:buAutoNum type="arabicPeriod"/>
            </a:pPr>
            <a:r>
              <a:rPr lang="en-US" sz="2800" dirty="0" smtClean="0"/>
              <a:t>Describe how </a:t>
            </a:r>
            <a:r>
              <a:rPr lang="en-US" sz="2800" dirty="0" smtClean="0"/>
              <a:t>ART monitoring should be optimally performed</a:t>
            </a:r>
          </a:p>
          <a:p>
            <a:pPr marL="457200" indent="-457200">
              <a:buFont typeface="+mj-lt"/>
              <a:buAutoNum type="arabicPeriod"/>
            </a:pPr>
            <a:r>
              <a:rPr lang="en-US" sz="2800" dirty="0" smtClean="0"/>
              <a:t>Discuss the use of second-line ART and which medications are recommended by WHO</a:t>
            </a:r>
          </a:p>
          <a:p>
            <a:pPr marL="457200" indent="-457200">
              <a:buFont typeface="+mj-lt"/>
              <a:buAutoNum type="arabicPeriod"/>
            </a:pPr>
            <a:endParaRPr lang="en-US" sz="2800" dirty="0"/>
          </a:p>
        </p:txBody>
      </p:sp>
    </p:spTree>
    <p:extLst>
      <p:ext uri="{BB962C8B-B14F-4D97-AF65-F5344CB8AC3E}">
        <p14:creationId xmlns:p14="http://schemas.microsoft.com/office/powerpoint/2010/main" val="1399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Defining &amp; Monitoring Treatment Failure</a:t>
            </a:r>
            <a:endParaRPr lang="en-US" sz="4000" b="1" baseline="30000"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1845734"/>
            <a:ext cx="10055781" cy="4402666"/>
          </a:xfrm>
        </p:spPr>
        <p:txBody>
          <a:bodyPr>
            <a:normAutofit lnSpcReduction="10000"/>
          </a:bodyPr>
          <a:lstStyle/>
          <a:p>
            <a:pPr>
              <a:buFont typeface="Wingdings" charset="2"/>
              <a:buChar char="Ø"/>
            </a:pPr>
            <a:r>
              <a:rPr lang="en-US" sz="2800" b="1" dirty="0" smtClean="0">
                <a:solidFill>
                  <a:schemeClr val="tx1"/>
                </a:solidFill>
              </a:rPr>
              <a:t> </a:t>
            </a:r>
            <a:r>
              <a:rPr lang="en-US" sz="2800" b="1" dirty="0" smtClean="0">
                <a:solidFill>
                  <a:srgbClr val="FF0000"/>
                </a:solidFill>
              </a:rPr>
              <a:t>Treatment </a:t>
            </a:r>
            <a:r>
              <a:rPr lang="en-US" sz="2800" b="1" dirty="0">
                <a:solidFill>
                  <a:srgbClr val="FF0000"/>
                </a:solidFill>
              </a:rPr>
              <a:t>failure is defined by a persistently detectable viral load exceeding </a:t>
            </a:r>
            <a:r>
              <a:rPr lang="en-US" sz="2800" b="1" dirty="0" smtClean="0">
                <a:solidFill>
                  <a:srgbClr val="FF0000"/>
                </a:solidFill>
              </a:rPr>
              <a:t>1,000 copies</a:t>
            </a:r>
            <a:r>
              <a:rPr lang="en-US" sz="2800" b="1" dirty="0">
                <a:solidFill>
                  <a:srgbClr val="FF0000"/>
                </a:solidFill>
              </a:rPr>
              <a:t>/ml </a:t>
            </a:r>
            <a:r>
              <a:rPr lang="en-US" sz="2800" dirty="0" smtClean="0">
                <a:solidFill>
                  <a:schemeClr val="tx1"/>
                </a:solidFill>
              </a:rPr>
              <a:t>(e.g., two </a:t>
            </a:r>
            <a:r>
              <a:rPr lang="en-US" sz="2800" dirty="0">
                <a:solidFill>
                  <a:schemeClr val="tx1"/>
                </a:solidFill>
              </a:rPr>
              <a:t>consecutive viral load measurements within a three-month interval, </a:t>
            </a:r>
            <a:r>
              <a:rPr lang="en-US" sz="2800" dirty="0" smtClean="0">
                <a:solidFill>
                  <a:schemeClr val="tx1"/>
                </a:solidFill>
              </a:rPr>
              <a:t>with adherence </a:t>
            </a:r>
            <a:r>
              <a:rPr lang="en-US" sz="2800" dirty="0">
                <a:solidFill>
                  <a:schemeClr val="tx1"/>
                </a:solidFill>
              </a:rPr>
              <a:t>support between measurements) after at least six months of using ARV </a:t>
            </a:r>
            <a:r>
              <a:rPr lang="en-US" sz="2800" dirty="0" smtClean="0">
                <a:solidFill>
                  <a:schemeClr val="tx1"/>
                </a:solidFill>
              </a:rPr>
              <a:t>drugs</a:t>
            </a:r>
          </a:p>
          <a:p>
            <a:pPr>
              <a:buFont typeface="Wingdings" charset="2"/>
              <a:buChar char="Ø"/>
            </a:pPr>
            <a:endParaRPr lang="en-US" sz="2800" dirty="0">
              <a:solidFill>
                <a:schemeClr val="tx1"/>
              </a:solidFill>
            </a:endParaRPr>
          </a:p>
          <a:p>
            <a:pPr>
              <a:buFont typeface="Wingdings" charset="2"/>
              <a:buChar char="Ø"/>
            </a:pPr>
            <a:r>
              <a:rPr lang="en-US" sz="2800" b="1" dirty="0" smtClean="0">
                <a:solidFill>
                  <a:srgbClr val="FF0000"/>
                </a:solidFill>
              </a:rPr>
              <a:t> Viral </a:t>
            </a:r>
            <a:r>
              <a:rPr lang="en-US" sz="2800" b="1" dirty="0">
                <a:solidFill>
                  <a:srgbClr val="FF0000"/>
                </a:solidFill>
              </a:rPr>
              <a:t>load testing every six months is recommended as the preferred tool for monitoring ART </a:t>
            </a:r>
            <a:r>
              <a:rPr lang="en-US" sz="2800" b="1" dirty="0" smtClean="0">
                <a:solidFill>
                  <a:srgbClr val="FF0000"/>
                </a:solidFill>
              </a:rPr>
              <a:t>response</a:t>
            </a:r>
          </a:p>
          <a:p>
            <a:pPr>
              <a:buFont typeface="Wingdings" charset="2"/>
              <a:buChar char="Ø"/>
            </a:pPr>
            <a:endParaRPr lang="en-US" sz="2800" b="1" dirty="0">
              <a:solidFill>
                <a:schemeClr val="tx1"/>
              </a:solidFill>
            </a:endParaRPr>
          </a:p>
          <a:p>
            <a:pPr lvl="1"/>
            <a:r>
              <a:rPr lang="en-US" sz="2400" dirty="0">
                <a:solidFill>
                  <a:schemeClr val="tx1"/>
                </a:solidFill>
              </a:rPr>
              <a:t> If viral load is not routinely available, CD4 count and clinical monitoring should be used to diagnose treatment failure</a:t>
            </a:r>
            <a:r>
              <a:rPr lang="en-US" sz="2400" baseline="30000" dirty="0">
                <a:solidFill>
                  <a:schemeClr val="tx1"/>
                </a:solidFill>
              </a:rPr>
              <a:t>2</a:t>
            </a:r>
          </a:p>
          <a:p>
            <a:pPr>
              <a:buFont typeface="Wingdings" charset="2"/>
              <a:buChar char="Ø"/>
            </a:pPr>
            <a:endParaRPr lang="en-US" sz="2800" dirty="0" smtClean="0"/>
          </a:p>
          <a:p>
            <a:pPr marL="0" indent="0">
              <a:buNone/>
            </a:pPr>
            <a:endParaRPr lang="en-US" sz="2800" dirty="0">
              <a:solidFill>
                <a:schemeClr val="tx1"/>
              </a:solidFill>
            </a:endParaRPr>
          </a:p>
        </p:txBody>
      </p:sp>
      <p:sp>
        <p:nvSpPr>
          <p:cNvPr id="2" name="Rectangle 1"/>
          <p:cNvSpPr/>
          <p:nvPr/>
        </p:nvSpPr>
        <p:spPr>
          <a:xfrm>
            <a:off x="227012" y="6477000"/>
            <a:ext cx="3740961" cy="307777"/>
          </a:xfrm>
          <a:prstGeom prst="rect">
            <a:avLst/>
          </a:prstGeom>
        </p:spPr>
        <p:txBody>
          <a:bodyPr wrap="none">
            <a:spAutoFit/>
          </a:bodyPr>
          <a:lstStyle/>
          <a:p>
            <a:pPr lvl="0"/>
            <a:r>
              <a:rPr lang="en-US" sz="1400" b="1" dirty="0" smtClean="0">
                <a:solidFill>
                  <a:prstClr val="white"/>
                </a:solidFill>
              </a:rPr>
              <a:t>WHO Consolidated Treatment Guidelines, 2013;</a:t>
            </a:r>
            <a:endParaRPr lang="en-US" sz="1400" b="1" dirty="0">
              <a:solidFill>
                <a:prstClr val="white"/>
              </a:solidFill>
            </a:endParaRPr>
          </a:p>
        </p:txBody>
      </p:sp>
      <p:sp>
        <p:nvSpPr>
          <p:cNvPr id="6" name="Rectangle 5"/>
          <p:cNvSpPr/>
          <p:nvPr/>
        </p:nvSpPr>
        <p:spPr>
          <a:xfrm>
            <a:off x="3847411" y="6476999"/>
            <a:ext cx="8114401" cy="307777"/>
          </a:xfrm>
          <a:prstGeom prst="rect">
            <a:avLst/>
          </a:prstGeom>
        </p:spPr>
        <p:txBody>
          <a:bodyPr wrap="none">
            <a:spAutoFit/>
          </a:bodyPr>
          <a:lstStyle/>
          <a:p>
            <a:r>
              <a:rPr lang="en-US" sz="1400" b="1" dirty="0">
                <a:solidFill>
                  <a:schemeClr val="bg1"/>
                </a:solidFill>
              </a:rPr>
              <a:t>WHO Consolidated Guidelines on HIV Prevention, Diagnosis, Treatment and Care for Key </a:t>
            </a:r>
            <a:r>
              <a:rPr lang="en-US" sz="1400" b="1" dirty="0" smtClean="0">
                <a:solidFill>
                  <a:schemeClr val="bg1"/>
                </a:solidFill>
              </a:rPr>
              <a:t>Populations, </a:t>
            </a:r>
            <a:r>
              <a:rPr lang="en-US" sz="1400" b="1" dirty="0">
                <a:solidFill>
                  <a:schemeClr val="bg1"/>
                </a:solidFill>
              </a:rPr>
              <a:t>2014</a:t>
            </a:r>
          </a:p>
        </p:txBody>
      </p:sp>
    </p:spTree>
    <p:extLst>
      <p:ext uri="{BB962C8B-B14F-4D97-AF65-F5344CB8AC3E}">
        <p14:creationId xmlns:p14="http://schemas.microsoft.com/office/powerpoint/2010/main" val="20390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900" b="1" dirty="0" smtClean="0">
                <a:solidFill>
                  <a:srgbClr val="FF0000"/>
                </a:solidFill>
                <a:latin typeface="Arial" panose="020B0604020202020204" pitchFamily="34" charset="0"/>
                <a:cs typeface="Arial" panose="020B0604020202020204" pitchFamily="34" charset="0"/>
              </a:rPr>
              <a:t>WHO 2</a:t>
            </a:r>
            <a:r>
              <a:rPr lang="en-US" sz="3900" b="1" baseline="30000" dirty="0" smtClean="0">
                <a:solidFill>
                  <a:srgbClr val="FF0000"/>
                </a:solidFill>
                <a:latin typeface="Arial" panose="020B0604020202020204" pitchFamily="34" charset="0"/>
                <a:cs typeface="Arial" panose="020B0604020202020204" pitchFamily="34" charset="0"/>
              </a:rPr>
              <a:t>nd</a:t>
            </a:r>
            <a:r>
              <a:rPr lang="en-US" sz="3900" b="1" dirty="0" smtClean="0">
                <a:solidFill>
                  <a:srgbClr val="FF0000"/>
                </a:solidFill>
                <a:latin typeface="Arial" panose="020B0604020202020204" pitchFamily="34" charset="0"/>
                <a:cs typeface="Arial" panose="020B0604020202020204" pitchFamily="34" charset="0"/>
              </a:rPr>
              <a:t> Line ART Recommendations </a:t>
            </a:r>
            <a:r>
              <a:rPr lang="en-US" sz="1800" b="1" dirty="0" smtClean="0">
                <a:solidFill>
                  <a:srgbClr val="FF0000"/>
                </a:solidFill>
                <a:latin typeface="Arial" panose="020B0604020202020204" pitchFamily="34" charset="0"/>
                <a:cs typeface="Arial" panose="020B0604020202020204" pitchFamily="34" charset="0"/>
              </a:rPr>
              <a:t>(2013)</a:t>
            </a:r>
            <a:endParaRPr lang="en-US" sz="1800" b="1" baseline="300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27012" y="6477000"/>
            <a:ext cx="3659976" cy="307777"/>
          </a:xfrm>
          <a:prstGeom prst="rect">
            <a:avLst/>
          </a:prstGeom>
        </p:spPr>
        <p:txBody>
          <a:bodyPr wrap="none">
            <a:spAutoFit/>
          </a:bodyPr>
          <a:lstStyle/>
          <a:p>
            <a:pPr lvl="0"/>
            <a:r>
              <a:rPr lang="en-US" sz="1400" b="1" dirty="0" smtClean="0">
                <a:solidFill>
                  <a:prstClr val="white"/>
                </a:solidFill>
              </a:rPr>
              <a:t>WHO Consolidated Treatment Guidelines, 2013</a:t>
            </a:r>
            <a:endParaRPr lang="en-US" sz="1400" b="1" dirty="0">
              <a:solidFill>
                <a:prstClr val="white"/>
              </a:solidFill>
            </a:endParaRPr>
          </a:p>
        </p:txBody>
      </p:sp>
      <p:pic>
        <p:nvPicPr>
          <p:cNvPr id="3" name="Picture 2"/>
          <p:cNvPicPr>
            <a:picLocks noChangeAspect="1"/>
          </p:cNvPicPr>
          <p:nvPr/>
        </p:nvPicPr>
        <p:blipFill rotWithShape="1">
          <a:blip r:embed="rId3"/>
          <a:srcRect t="12279" b="4297"/>
          <a:stretch/>
        </p:blipFill>
        <p:spPr>
          <a:xfrm>
            <a:off x="2741612" y="1850625"/>
            <a:ext cx="6647974" cy="4418449"/>
          </a:xfrm>
          <a:prstGeom prst="rect">
            <a:avLst/>
          </a:prstGeom>
        </p:spPr>
      </p:pic>
    </p:spTree>
    <p:extLst>
      <p:ext uri="{BB962C8B-B14F-4D97-AF65-F5344CB8AC3E}">
        <p14:creationId xmlns:p14="http://schemas.microsoft.com/office/powerpoint/2010/main" val="84702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0000"/>
                </a:solidFill>
                <a:latin typeface="Arial" panose="020B0604020202020204" pitchFamily="34" charset="0"/>
                <a:cs typeface="Arial" panose="020B0604020202020204" pitchFamily="34" charset="0"/>
              </a:rPr>
              <a:t>Considerations </a:t>
            </a:r>
            <a:r>
              <a:rPr lang="en-US" sz="4400" b="1" dirty="0">
                <a:solidFill>
                  <a:srgbClr val="FF0000"/>
                </a:solidFill>
                <a:latin typeface="Arial" panose="020B0604020202020204" pitchFamily="34" charset="0"/>
                <a:cs typeface="Arial" panose="020B0604020202020204" pitchFamily="34" charset="0"/>
              </a:rPr>
              <a:t>for </a:t>
            </a:r>
            <a:r>
              <a:rPr lang="en-US" sz="4400" b="1" dirty="0" smtClean="0">
                <a:solidFill>
                  <a:srgbClr val="FF0000"/>
                </a:solidFill>
                <a:latin typeface="Arial" panose="020B0604020202020204" pitchFamily="34" charset="0"/>
                <a:cs typeface="Arial" panose="020B0604020202020204" pitchFamily="34" charset="0"/>
              </a:rPr>
              <a:t>Engaging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Key Populations in HIV Care</a:t>
            </a:r>
            <a:endParaRPr lang="en-US" sz="4400" b="1"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sz="3600" b="1" dirty="0" smtClean="0">
                <a:latin typeface="Arial" panose="020B0604020202020204" pitchFamily="34" charset="0"/>
                <a:cs typeface="Arial" panose="020B0604020202020204" pitchFamily="34" charset="0"/>
              </a:rPr>
              <a:t>Module 6</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45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Learning Objectives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Discuss common challenges to engagement in care for key populations</a:t>
            </a:r>
          </a:p>
          <a:p>
            <a:pPr marL="457200" indent="-457200">
              <a:buFont typeface="+mj-lt"/>
              <a:buAutoNum type="arabicPeriod"/>
            </a:pPr>
            <a:r>
              <a:rPr lang="en-US" sz="2800" dirty="0" smtClean="0"/>
              <a:t>Summarize </a:t>
            </a:r>
            <a:r>
              <a:rPr lang="en-US" sz="2800" dirty="0" smtClean="0"/>
              <a:t>guidance for </a:t>
            </a:r>
            <a:r>
              <a:rPr lang="en-US" sz="2800" dirty="0" smtClean="0"/>
              <a:t>engaging key populations across the </a:t>
            </a:r>
            <a:r>
              <a:rPr lang="en-US" sz="2800" dirty="0" smtClean="0"/>
              <a:t>HIV care continuum</a:t>
            </a:r>
            <a:endParaRPr lang="en-US" sz="2800" dirty="0" smtClean="0"/>
          </a:p>
        </p:txBody>
      </p:sp>
    </p:spTree>
    <p:extLst>
      <p:ext uri="{BB962C8B-B14F-4D97-AF65-F5344CB8AC3E}">
        <p14:creationId xmlns:p14="http://schemas.microsoft.com/office/powerpoint/2010/main" val="321077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Common Challenges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5212" y="1752600"/>
            <a:ext cx="10055781" cy="4023360"/>
          </a:xfrm>
        </p:spPr>
        <p:txBody>
          <a:bodyPr>
            <a:noAutofit/>
          </a:bodyPr>
          <a:lstStyle/>
          <a:p>
            <a:pPr marL="0" indent="0">
              <a:buNone/>
            </a:pPr>
            <a:endParaRPr lang="en-US" sz="900" dirty="0" smtClean="0">
              <a:solidFill>
                <a:schemeClr val="tx1"/>
              </a:solidFill>
            </a:endParaRPr>
          </a:p>
          <a:p>
            <a:pPr marL="0" indent="0">
              <a:buNone/>
            </a:pPr>
            <a:r>
              <a:rPr lang="en-US" sz="2800" dirty="0" smtClean="0">
                <a:solidFill>
                  <a:schemeClr val="tx1"/>
                </a:solidFill>
              </a:rPr>
              <a:t>Population-specific policies/</a:t>
            </a:r>
            <a:r>
              <a:rPr lang="en-US" sz="2800" dirty="0">
                <a:solidFill>
                  <a:schemeClr val="tx1"/>
                </a:solidFill>
              </a:rPr>
              <a:t>p</a:t>
            </a:r>
            <a:r>
              <a:rPr lang="en-US" sz="2800" dirty="0" smtClean="0">
                <a:solidFill>
                  <a:schemeClr val="tx1"/>
                </a:solidFill>
              </a:rPr>
              <a:t>rograms needed to address:</a:t>
            </a:r>
          </a:p>
          <a:p>
            <a:pPr marL="0" indent="0">
              <a:buNone/>
            </a:pPr>
            <a:endParaRPr lang="en-US" sz="800" dirty="0" smtClean="0">
              <a:solidFill>
                <a:schemeClr val="tx1"/>
              </a:solidFill>
            </a:endParaRPr>
          </a:p>
          <a:p>
            <a:pPr lvl="1">
              <a:lnSpc>
                <a:spcPct val="100000"/>
              </a:lnSpc>
              <a:buFont typeface="Wingdings" charset="2"/>
              <a:buChar char="Ø"/>
            </a:pPr>
            <a:r>
              <a:rPr lang="en-US" sz="2600" dirty="0" smtClean="0">
                <a:solidFill>
                  <a:schemeClr val="tx1"/>
                </a:solidFill>
              </a:rPr>
              <a:t> Pervasive stigma and discrimination</a:t>
            </a:r>
          </a:p>
          <a:p>
            <a:pPr lvl="1">
              <a:lnSpc>
                <a:spcPct val="100000"/>
              </a:lnSpc>
              <a:buFont typeface="Wingdings" charset="2"/>
              <a:buChar char="Ø"/>
            </a:pPr>
            <a:r>
              <a:rPr lang="en-US" sz="2600" dirty="0" smtClean="0">
                <a:solidFill>
                  <a:schemeClr val="tx1"/>
                </a:solidFill>
              </a:rPr>
              <a:t> Violence, including intimate partner violence</a:t>
            </a:r>
          </a:p>
          <a:p>
            <a:pPr lvl="1">
              <a:lnSpc>
                <a:spcPct val="100000"/>
              </a:lnSpc>
              <a:buFont typeface="Wingdings" charset="2"/>
              <a:buChar char="Ø"/>
            </a:pPr>
            <a:r>
              <a:rPr lang="en-US" sz="2600" dirty="0" smtClean="0">
                <a:solidFill>
                  <a:schemeClr val="tx1"/>
                </a:solidFill>
              </a:rPr>
              <a:t> Mistrust of medical providers or health systems</a:t>
            </a:r>
          </a:p>
          <a:p>
            <a:pPr lvl="1">
              <a:lnSpc>
                <a:spcPct val="100000"/>
              </a:lnSpc>
              <a:buFont typeface="Wingdings" charset="2"/>
              <a:buChar char="Ø"/>
            </a:pPr>
            <a:r>
              <a:rPr lang="en-US" sz="2600" dirty="0" smtClean="0">
                <a:solidFill>
                  <a:schemeClr val="tx1"/>
                </a:solidFill>
              </a:rPr>
              <a:t> Unmet needs of daily living (e.g., food and shelter)</a:t>
            </a:r>
          </a:p>
          <a:p>
            <a:pPr lvl="1">
              <a:lnSpc>
                <a:spcPct val="100000"/>
              </a:lnSpc>
              <a:buFont typeface="Wingdings" charset="2"/>
              <a:buChar char="Ø"/>
            </a:pPr>
            <a:r>
              <a:rPr lang="en-US" sz="2600" dirty="0" smtClean="0">
                <a:solidFill>
                  <a:schemeClr val="tx1"/>
                </a:solidFill>
              </a:rPr>
              <a:t> Lack of access to culturally appropriate services</a:t>
            </a:r>
          </a:p>
          <a:p>
            <a:pPr lvl="1">
              <a:lnSpc>
                <a:spcPct val="100000"/>
              </a:lnSpc>
              <a:buFont typeface="Wingdings" charset="2"/>
              <a:buChar char="Ø"/>
            </a:pPr>
            <a:r>
              <a:rPr lang="en-US" sz="2600" dirty="0" smtClean="0">
                <a:solidFill>
                  <a:schemeClr val="tx1"/>
                </a:solidFill>
              </a:rPr>
              <a:t> Un- or under-addressed co-morbidities</a:t>
            </a:r>
          </a:p>
          <a:p>
            <a:pPr lvl="1">
              <a:lnSpc>
                <a:spcPct val="100000"/>
              </a:lnSpc>
              <a:buFont typeface="Wingdings" charset="2"/>
              <a:buChar char="Ø"/>
            </a:pPr>
            <a:r>
              <a:rPr lang="en-US" sz="2600" dirty="0" smtClean="0">
                <a:solidFill>
                  <a:schemeClr val="tx1"/>
                </a:solidFill>
              </a:rPr>
              <a:t> Suboptimal access to evidence-based interventions</a:t>
            </a:r>
            <a:endParaRPr lang="en-US" sz="2600" dirty="0">
              <a:solidFill>
                <a:schemeClr val="tx1"/>
              </a:solidFill>
            </a:endParaRPr>
          </a:p>
        </p:txBody>
      </p:sp>
      <p:sp>
        <p:nvSpPr>
          <p:cNvPr id="4" name="Rectangle 3"/>
          <p:cNvSpPr/>
          <p:nvPr/>
        </p:nvSpPr>
        <p:spPr>
          <a:xfrm>
            <a:off x="306387" y="6474023"/>
            <a:ext cx="7388225" cy="307777"/>
          </a:xfrm>
          <a:prstGeom prst="rect">
            <a:avLst/>
          </a:prstGeom>
        </p:spPr>
        <p:txBody>
          <a:bodyPr wrap="square">
            <a:spAutoFit/>
          </a:bodyPr>
          <a:lstStyle/>
          <a:p>
            <a:pPr lvl="0"/>
            <a:r>
              <a:rPr lang="en-US" sz="1400" dirty="0">
                <a:solidFill>
                  <a:prstClr val="white"/>
                </a:solidFill>
              </a:rPr>
              <a:t>IAPAC  </a:t>
            </a:r>
            <a:r>
              <a:rPr lang="en-US" sz="1400" dirty="0" smtClean="0">
                <a:solidFill>
                  <a:prstClr val="white"/>
                </a:solidFill>
              </a:rPr>
              <a:t>Guidelines for Optimizing the HIV Care Continuum for Adults and Adolescents, </a:t>
            </a:r>
            <a:r>
              <a:rPr lang="en-US" sz="1400" dirty="0">
                <a:solidFill>
                  <a:prstClr val="white"/>
                </a:solidFill>
              </a:rPr>
              <a:t>2015</a:t>
            </a:r>
          </a:p>
        </p:txBody>
      </p:sp>
    </p:spTree>
    <p:extLst>
      <p:ext uri="{BB962C8B-B14F-4D97-AF65-F5344CB8AC3E}">
        <p14:creationId xmlns:p14="http://schemas.microsoft.com/office/powerpoint/2010/main" val="72431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Key Populations </a:t>
            </a:r>
            <a:r>
              <a:rPr lang="en-US" sz="2400" b="1" dirty="0" smtClean="0">
                <a:solidFill>
                  <a:srgbClr val="FF0000"/>
                </a:solidFill>
                <a:latin typeface="Arial" panose="020B0604020202020204" pitchFamily="34" charset="0"/>
                <a:cs typeface="Arial" panose="020B0604020202020204" pitchFamily="34" charset="0"/>
              </a:rPr>
              <a:t>(for purposes of this training course)</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905000"/>
            <a:ext cx="10055781" cy="4023360"/>
          </a:xfrm>
        </p:spPr>
        <p:txBody>
          <a:bodyPr>
            <a:noAutofit/>
          </a:bodyPr>
          <a:lstStyle/>
          <a:p>
            <a:pPr>
              <a:buFont typeface="Wingdings" panose="05000000000000000000" pitchFamily="2" charset="2"/>
              <a:buChar char="Ø"/>
            </a:pPr>
            <a:r>
              <a:rPr lang="en-US" sz="3200" dirty="0" smtClean="0"/>
              <a:t> Pregnant </a:t>
            </a:r>
            <a:r>
              <a:rPr lang="en-US" sz="3200" dirty="0"/>
              <a:t>w</a:t>
            </a:r>
            <a:r>
              <a:rPr lang="en-US" sz="3200" dirty="0" smtClean="0"/>
              <a:t>omen</a:t>
            </a:r>
          </a:p>
          <a:p>
            <a:pPr>
              <a:buFont typeface="Wingdings" panose="05000000000000000000" pitchFamily="2" charset="2"/>
              <a:buChar char="Ø"/>
            </a:pPr>
            <a:r>
              <a:rPr lang="en-US" sz="3200" dirty="0" smtClean="0"/>
              <a:t> </a:t>
            </a:r>
            <a:r>
              <a:rPr lang="en-US" sz="3200" dirty="0"/>
              <a:t>Adolescents</a:t>
            </a:r>
          </a:p>
          <a:p>
            <a:pPr>
              <a:buFont typeface="Wingdings" panose="05000000000000000000" pitchFamily="2" charset="2"/>
              <a:buChar char="Ø"/>
            </a:pPr>
            <a:r>
              <a:rPr lang="en-US" sz="3200" dirty="0" smtClean="0"/>
              <a:t> Men who have sex with men (MSM)</a:t>
            </a:r>
          </a:p>
          <a:p>
            <a:pPr>
              <a:buFont typeface="Wingdings" panose="05000000000000000000" pitchFamily="2" charset="2"/>
              <a:buChar char="Ø"/>
            </a:pPr>
            <a:r>
              <a:rPr lang="en-US" sz="3200" dirty="0"/>
              <a:t> </a:t>
            </a:r>
            <a:r>
              <a:rPr lang="en-US" sz="3200" dirty="0" smtClean="0"/>
              <a:t>Transgender </a:t>
            </a:r>
            <a:r>
              <a:rPr lang="en-US" sz="3200" dirty="0"/>
              <a:t>individuals</a:t>
            </a:r>
          </a:p>
          <a:p>
            <a:pPr>
              <a:buFont typeface="Wingdings" panose="05000000000000000000" pitchFamily="2" charset="2"/>
              <a:buChar char="Ø"/>
            </a:pPr>
            <a:r>
              <a:rPr lang="en-US" sz="3200" dirty="0"/>
              <a:t> Sex workers</a:t>
            </a:r>
          </a:p>
          <a:p>
            <a:pPr>
              <a:buFont typeface="Wingdings" panose="05000000000000000000" pitchFamily="2" charset="2"/>
              <a:buChar char="Ø"/>
            </a:pPr>
            <a:r>
              <a:rPr lang="en-US" sz="3200" dirty="0" smtClean="0"/>
              <a:t> Substance users</a:t>
            </a:r>
          </a:p>
          <a:p>
            <a:pPr>
              <a:buFont typeface="Wingdings" panose="05000000000000000000" pitchFamily="2" charset="2"/>
              <a:buChar char="Ø"/>
            </a:pPr>
            <a:r>
              <a:rPr lang="en-US" sz="3200" dirty="0" smtClean="0"/>
              <a:t> Incarcerated populations</a:t>
            </a:r>
          </a:p>
          <a:p>
            <a:pPr>
              <a:buFont typeface="Wingdings" panose="05000000000000000000" pitchFamily="2" charset="2"/>
              <a:buChar char="Ø"/>
            </a:pPr>
            <a:endParaRPr lang="en-US" sz="3200" dirty="0" smtClean="0"/>
          </a:p>
        </p:txBody>
      </p:sp>
    </p:spTree>
    <p:extLst>
      <p:ext uri="{BB962C8B-B14F-4D97-AF65-F5344CB8AC3E}">
        <p14:creationId xmlns:p14="http://schemas.microsoft.com/office/powerpoint/2010/main" val="24431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Arial" panose="020B0604020202020204" pitchFamily="34" charset="0"/>
                <a:cs typeface="Arial" panose="020B0604020202020204" pitchFamily="34" charset="0"/>
              </a:rPr>
              <a:t>Defining, </a:t>
            </a:r>
            <a:r>
              <a:rPr lang="en-US" sz="4000" b="1" dirty="0" smtClean="0">
                <a:solidFill>
                  <a:srgbClr val="FF0000"/>
                </a:solidFill>
                <a:latin typeface="Arial" panose="020B0604020202020204" pitchFamily="34" charset="0"/>
                <a:cs typeface="Arial" panose="020B0604020202020204" pitchFamily="34" charset="0"/>
              </a:rPr>
              <a:t>Measuring, and </a:t>
            </a:r>
            <a:br>
              <a:rPr lang="en-US" sz="4000" b="1" dirty="0" smtClean="0">
                <a:solidFill>
                  <a:srgbClr val="FF0000"/>
                </a:solidFill>
                <a:latin typeface="Arial" panose="020B0604020202020204" pitchFamily="34" charset="0"/>
                <a:cs typeface="Arial" panose="020B0604020202020204" pitchFamily="34" charset="0"/>
              </a:rPr>
            </a:br>
            <a:r>
              <a:rPr lang="en-US" sz="4000" b="1" dirty="0" smtClean="0">
                <a:solidFill>
                  <a:srgbClr val="FF0000"/>
                </a:solidFill>
                <a:latin typeface="Arial" panose="020B0604020202020204" pitchFamily="34" charset="0"/>
                <a:cs typeface="Arial" panose="020B0604020202020204" pitchFamily="34" charset="0"/>
              </a:rPr>
              <a:t>Monitoring </a:t>
            </a:r>
            <a:r>
              <a:rPr lang="en-US" sz="4000" b="1" dirty="0">
                <a:solidFill>
                  <a:srgbClr val="FF0000"/>
                </a:solidFill>
                <a:latin typeface="Arial" panose="020B0604020202020204" pitchFamily="34" charset="0"/>
                <a:cs typeface="Arial" panose="020B0604020202020204" pitchFamily="34" charset="0"/>
              </a:rPr>
              <a:t>the HIV </a:t>
            </a:r>
            <a:r>
              <a:rPr lang="en-US" sz="4000" b="1" dirty="0" smtClean="0">
                <a:solidFill>
                  <a:srgbClr val="FF0000"/>
                </a:solidFill>
                <a:latin typeface="Arial" panose="020B0604020202020204" pitchFamily="34" charset="0"/>
                <a:cs typeface="Arial" panose="020B0604020202020204" pitchFamily="34" charset="0"/>
              </a:rPr>
              <a:t>Care Continuum</a:t>
            </a:r>
            <a:endParaRPr lang="en-US" sz="4000" b="1"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sz="3600" b="1" dirty="0" smtClean="0">
                <a:latin typeface="Arial" panose="020B0604020202020204" pitchFamily="34" charset="0"/>
                <a:cs typeface="Arial" panose="020B0604020202020204" pitchFamily="34" charset="0"/>
              </a:rPr>
              <a:t>Module 1</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872"/>
          <a:stretch/>
        </p:blipFill>
        <p:spPr>
          <a:xfrm>
            <a:off x="1931788" y="1791648"/>
            <a:ext cx="8337995" cy="4555756"/>
          </a:xfrm>
          <a:prstGeom prst="rect">
            <a:avLst/>
          </a:prstGeom>
        </p:spPr>
      </p:pic>
      <p:sp>
        <p:nvSpPr>
          <p:cNvPr id="3" name="Title 2"/>
          <p:cNvSpPr>
            <a:spLocks noGrp="1"/>
          </p:cNvSpPr>
          <p:nvPr>
            <p:ph type="title"/>
          </p:nvPr>
        </p:nvSpPr>
        <p:spPr/>
        <p:txBody>
          <a:bodyPr>
            <a:normAutofit/>
          </a:bodyPr>
          <a:lstStyle/>
          <a:p>
            <a:r>
              <a:rPr lang="en-US" sz="3600" b="1" dirty="0">
                <a:solidFill>
                  <a:srgbClr val="FF0000"/>
                </a:solidFill>
                <a:latin typeface="Arial" panose="020B0604020202020204" pitchFamily="34" charset="0"/>
                <a:cs typeface="Arial" panose="020B0604020202020204" pitchFamily="34" charset="0"/>
              </a:rPr>
              <a:t>WHO </a:t>
            </a:r>
            <a:r>
              <a:rPr lang="en-US" sz="3600" b="1" dirty="0" smtClean="0">
                <a:solidFill>
                  <a:srgbClr val="FF0000"/>
                </a:solidFill>
                <a:latin typeface="Arial" panose="020B0604020202020204" pitchFamily="34" charset="0"/>
                <a:cs typeface="Arial" panose="020B0604020202020204" pitchFamily="34" charset="0"/>
              </a:rPr>
              <a:t>Recommendations – Key </a:t>
            </a:r>
            <a:r>
              <a:rPr lang="en-US" sz="3600" b="1" dirty="0">
                <a:solidFill>
                  <a:srgbClr val="FF0000"/>
                </a:solidFill>
                <a:latin typeface="Arial" panose="020B0604020202020204" pitchFamily="34" charset="0"/>
                <a:cs typeface="Arial" panose="020B0604020202020204" pitchFamily="34" charset="0"/>
              </a:rPr>
              <a:t>Populations</a:t>
            </a:r>
            <a:endParaRPr lang="en-US" sz="36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27012" y="6473729"/>
            <a:ext cx="8114401" cy="307777"/>
          </a:xfrm>
          <a:prstGeom prst="rect">
            <a:avLst/>
          </a:prstGeom>
          <a:noFill/>
        </p:spPr>
        <p:txBody>
          <a:bodyPr wrap="none" rtlCol="0">
            <a:spAutoFit/>
          </a:bodyPr>
          <a:lstStyle/>
          <a:p>
            <a:r>
              <a:rPr lang="en-US" sz="1400" b="1" dirty="0" smtClean="0">
                <a:solidFill>
                  <a:schemeClr val="bg1"/>
                </a:solidFill>
              </a:rPr>
              <a:t>WHO Consolidated Guidelines on HIV Prevention, Diagnosis, Treatment and Care for Key Populations, 2014</a:t>
            </a:r>
            <a:endParaRPr lang="en-US" sz="1400" b="1" dirty="0">
              <a:solidFill>
                <a:schemeClr val="bg1"/>
              </a:solidFill>
            </a:endParaRPr>
          </a:p>
        </p:txBody>
      </p:sp>
    </p:spTree>
    <p:extLst>
      <p:ext uri="{BB962C8B-B14F-4D97-AF65-F5344CB8AC3E}">
        <p14:creationId xmlns:p14="http://schemas.microsoft.com/office/powerpoint/2010/main" val="13787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9618"/>
          <a:stretch/>
        </p:blipFill>
        <p:spPr>
          <a:xfrm>
            <a:off x="1509402" y="1752602"/>
            <a:ext cx="9230963" cy="4495798"/>
          </a:xfrm>
          <a:prstGeom prst="rect">
            <a:avLst/>
          </a:prstGeom>
        </p:spPr>
      </p:pic>
      <p:sp>
        <p:nvSpPr>
          <p:cNvPr id="5" name="TextBox 4"/>
          <p:cNvSpPr txBox="1"/>
          <p:nvPr/>
        </p:nvSpPr>
        <p:spPr>
          <a:xfrm>
            <a:off x="227012" y="6473729"/>
            <a:ext cx="8114401" cy="307777"/>
          </a:xfrm>
          <a:prstGeom prst="rect">
            <a:avLst/>
          </a:prstGeom>
          <a:noFill/>
        </p:spPr>
        <p:txBody>
          <a:bodyPr wrap="none" rtlCol="0">
            <a:spAutoFit/>
          </a:bodyPr>
          <a:lstStyle/>
          <a:p>
            <a:r>
              <a:rPr lang="en-US" sz="1400" b="1" dirty="0" smtClean="0">
                <a:solidFill>
                  <a:schemeClr val="bg1"/>
                </a:solidFill>
              </a:rPr>
              <a:t>WHO Consolidated Guidelines on HIV Prevention, Diagnosis, Treatment and Care for Key Populations, 2014</a:t>
            </a:r>
            <a:endParaRPr lang="en-US" sz="1400" b="1" dirty="0">
              <a:solidFill>
                <a:schemeClr val="bg1"/>
              </a:solidFill>
            </a:endParaRPr>
          </a:p>
        </p:txBody>
      </p:sp>
      <p:sp>
        <p:nvSpPr>
          <p:cNvPr id="2" name="Title 1"/>
          <p:cNvSpPr>
            <a:spLocks noGrp="1"/>
          </p:cNvSpPr>
          <p:nvPr>
            <p:ph type="title"/>
          </p:nvPr>
        </p:nvSpPr>
        <p:spPr/>
        <p:txBody>
          <a:bodyPr>
            <a:normAutofit/>
          </a:bodyPr>
          <a:lstStyle/>
          <a:p>
            <a:r>
              <a:rPr lang="en-US" sz="3600" b="1" dirty="0">
                <a:solidFill>
                  <a:srgbClr val="FF0000"/>
                </a:solidFill>
                <a:latin typeface="+mn-lt"/>
              </a:rPr>
              <a:t>WHO Recommendations – Key </a:t>
            </a:r>
            <a:r>
              <a:rPr lang="en-US" sz="3600" b="1" dirty="0" smtClean="0">
                <a:solidFill>
                  <a:srgbClr val="FF0000"/>
                </a:solidFill>
                <a:latin typeface="+mn-lt"/>
              </a:rPr>
              <a:t>Populations </a:t>
            </a:r>
            <a:r>
              <a:rPr lang="en-US" sz="2400" b="1" dirty="0" smtClean="0">
                <a:solidFill>
                  <a:srgbClr val="FF0000"/>
                </a:solidFill>
                <a:latin typeface="+mn-lt"/>
              </a:rPr>
              <a:t>(continued)</a:t>
            </a:r>
            <a:endParaRPr lang="en-US" sz="2400" dirty="0">
              <a:solidFill>
                <a:srgbClr val="FF0000"/>
              </a:solidFill>
              <a:latin typeface="+mn-lt"/>
            </a:endParaRPr>
          </a:p>
        </p:txBody>
      </p:sp>
    </p:spTree>
    <p:extLst>
      <p:ext uri="{BB962C8B-B14F-4D97-AF65-F5344CB8AC3E}">
        <p14:creationId xmlns:p14="http://schemas.microsoft.com/office/powerpoint/2010/main" val="410195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mn-lt"/>
              </a:rPr>
              <a:t>WHO Recommendations – Key Populations </a:t>
            </a:r>
            <a:r>
              <a:rPr lang="en-US" sz="2400" b="1" dirty="0">
                <a:solidFill>
                  <a:srgbClr val="FF0000"/>
                </a:solidFill>
                <a:latin typeface="+mn-lt"/>
              </a:rPr>
              <a:t>(continued)</a:t>
            </a:r>
            <a:endParaRPr lang="en-US" dirty="0">
              <a:latin typeface="+mn-lt"/>
            </a:endParaRPr>
          </a:p>
        </p:txBody>
      </p:sp>
      <p:sp>
        <p:nvSpPr>
          <p:cNvPr id="6" name="Content Placeholder 5"/>
          <p:cNvSpPr>
            <a:spLocks noGrp="1"/>
          </p:cNvSpPr>
          <p:nvPr>
            <p:ph idx="1"/>
          </p:nvPr>
        </p:nvSpPr>
        <p:spPr/>
        <p:txBody>
          <a:bodyPr/>
          <a:lstStyle/>
          <a:p>
            <a:endParaRPr lang="en-US" dirty="0"/>
          </a:p>
        </p:txBody>
      </p:sp>
      <p:pic>
        <p:nvPicPr>
          <p:cNvPr id="8" name="Picture 7"/>
          <p:cNvPicPr>
            <a:picLocks noChangeAspect="1"/>
          </p:cNvPicPr>
          <p:nvPr/>
        </p:nvPicPr>
        <p:blipFill rotWithShape="1">
          <a:blip r:embed="rId2"/>
          <a:srcRect t="70620"/>
          <a:stretch/>
        </p:blipFill>
        <p:spPr>
          <a:xfrm>
            <a:off x="1509402" y="2390487"/>
            <a:ext cx="9230963" cy="1876713"/>
          </a:xfrm>
          <a:prstGeom prst="rect">
            <a:avLst/>
          </a:prstGeom>
        </p:spPr>
      </p:pic>
      <p:sp>
        <p:nvSpPr>
          <p:cNvPr id="7" name="TextBox 6"/>
          <p:cNvSpPr txBox="1"/>
          <p:nvPr/>
        </p:nvSpPr>
        <p:spPr>
          <a:xfrm>
            <a:off x="227012" y="6473729"/>
            <a:ext cx="8114401" cy="307777"/>
          </a:xfrm>
          <a:prstGeom prst="rect">
            <a:avLst/>
          </a:prstGeom>
          <a:noFill/>
        </p:spPr>
        <p:txBody>
          <a:bodyPr wrap="none" rtlCol="0">
            <a:spAutoFit/>
          </a:bodyPr>
          <a:lstStyle/>
          <a:p>
            <a:r>
              <a:rPr lang="en-US" sz="1400" b="1" dirty="0" smtClean="0">
                <a:solidFill>
                  <a:schemeClr val="bg1"/>
                </a:solidFill>
              </a:rPr>
              <a:t>WHO Consolidated Guidelines on HIV Prevention, Diagnosis, Treatment and Care for Key Populations, 2014</a:t>
            </a:r>
            <a:endParaRPr lang="en-US" sz="1400" b="1" dirty="0">
              <a:solidFill>
                <a:schemeClr val="bg1"/>
              </a:solidFill>
            </a:endParaRPr>
          </a:p>
        </p:txBody>
      </p:sp>
    </p:spTree>
    <p:extLst>
      <p:ext uri="{BB962C8B-B14F-4D97-AF65-F5344CB8AC3E}">
        <p14:creationId xmlns:p14="http://schemas.microsoft.com/office/powerpoint/2010/main" val="129621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WHO HIV Testing Recommendations:</a:t>
            </a:r>
            <a:br>
              <a:rPr lang="en-US" sz="4000" b="1" dirty="0" smtClean="0">
                <a:solidFill>
                  <a:srgbClr val="FF0000"/>
                </a:solidFill>
                <a:latin typeface="Arial" panose="020B0604020202020204" pitchFamily="34" charset="0"/>
                <a:cs typeface="Arial" panose="020B0604020202020204" pitchFamily="34" charset="0"/>
              </a:rPr>
            </a:br>
            <a:r>
              <a:rPr lang="en-US" sz="4000" b="1" dirty="0" smtClean="0">
                <a:solidFill>
                  <a:srgbClr val="FF0000"/>
                </a:solidFill>
                <a:latin typeface="Arial" panose="020B0604020202020204" pitchFamily="34" charset="0"/>
                <a:cs typeface="Arial" panose="020B0604020202020204" pitchFamily="34" charset="0"/>
              </a:rPr>
              <a:t>Pregnant and Post-Partum Women</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a:bodyPr>
          <a:lstStyle/>
          <a:p>
            <a:pPr>
              <a:buFont typeface="Wingdings" charset="2"/>
              <a:buChar char="Ø"/>
            </a:pPr>
            <a:r>
              <a:rPr lang="en-US" sz="2400" dirty="0" smtClean="0"/>
              <a:t> Provider-initiated HIV testing should be a routine part of care in antenatal, childbirth, postpartum, and pediatric care in high prevalence settings </a:t>
            </a:r>
          </a:p>
          <a:p>
            <a:pPr>
              <a:buFont typeface="Wingdings" charset="2"/>
              <a:buChar char="Ø"/>
            </a:pPr>
            <a:r>
              <a:rPr lang="en-US" sz="2400" dirty="0"/>
              <a:t> </a:t>
            </a:r>
            <a:r>
              <a:rPr lang="en-US" sz="2400" dirty="0" smtClean="0"/>
              <a:t>Where breastfeeding is the norm, lactating HIV-negative mothers should be tested periodically</a:t>
            </a:r>
          </a:p>
          <a:p>
            <a:pPr>
              <a:buFont typeface="Wingdings" charset="2"/>
              <a:buChar char="Ø"/>
            </a:pPr>
            <a:r>
              <a:rPr lang="en-US" sz="2400" dirty="0" smtClean="0"/>
              <a:t>Couples and partners testing services are recommended in antenatal settings</a:t>
            </a:r>
            <a:endParaRPr lang="en-US" sz="2400" dirty="0"/>
          </a:p>
        </p:txBody>
      </p:sp>
      <p:pic>
        <p:nvPicPr>
          <p:cNvPr id="7" name="Content Placeholder 6"/>
          <p:cNvPicPr>
            <a:picLocks noGrp="1" noChangeAspect="1"/>
          </p:cNvPicPr>
          <p:nvPr>
            <p:ph sz="half" idx="2"/>
          </p:nvPr>
        </p:nvPicPr>
        <p:blipFill>
          <a:blip r:embed="rId2"/>
          <a:stretch>
            <a:fillRect/>
          </a:stretch>
        </p:blipFill>
        <p:spPr>
          <a:xfrm>
            <a:off x="7302379" y="1846263"/>
            <a:ext cx="2764080" cy="4022725"/>
          </a:xfrm>
        </p:spPr>
      </p:pic>
      <p:sp>
        <p:nvSpPr>
          <p:cNvPr id="8" name="TextBox 7"/>
          <p:cNvSpPr txBox="1"/>
          <p:nvPr/>
        </p:nvSpPr>
        <p:spPr>
          <a:xfrm>
            <a:off x="150812" y="6477000"/>
            <a:ext cx="4597092" cy="307777"/>
          </a:xfrm>
          <a:prstGeom prst="rect">
            <a:avLst/>
          </a:prstGeom>
          <a:noFill/>
        </p:spPr>
        <p:txBody>
          <a:bodyPr wrap="none" rtlCol="0">
            <a:spAutoFit/>
          </a:bodyPr>
          <a:lstStyle/>
          <a:p>
            <a:r>
              <a:rPr lang="en-US" sz="1400" b="1" dirty="0" smtClean="0">
                <a:solidFill>
                  <a:schemeClr val="bg1"/>
                </a:solidFill>
              </a:rPr>
              <a:t>WHO Consolidated Guidelines on HIV Testing Services, 2015</a:t>
            </a:r>
            <a:endParaRPr lang="en-US" sz="1400" b="1" dirty="0">
              <a:solidFill>
                <a:schemeClr val="bg1"/>
              </a:solidFill>
            </a:endParaRPr>
          </a:p>
        </p:txBody>
      </p:sp>
      <p:sp>
        <p:nvSpPr>
          <p:cNvPr id="2" name="Rectangle 1"/>
          <p:cNvSpPr/>
          <p:nvPr/>
        </p:nvSpPr>
        <p:spPr>
          <a:xfrm>
            <a:off x="7313612" y="1905000"/>
            <a:ext cx="2667000" cy="403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41793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panose="020B0604020202020204" pitchFamily="34" charset="0"/>
                <a:cs typeface="Arial" panose="020B0604020202020204" pitchFamily="34" charset="0"/>
              </a:rPr>
              <a:t>Considerations for Pregnant Women</a:t>
            </a:r>
            <a:endParaRPr lang="en-US" sz="4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981200"/>
            <a:ext cx="10055781" cy="4023360"/>
          </a:xfrm>
        </p:spPr>
        <p:txBody>
          <a:bodyPr>
            <a:noAutofit/>
          </a:bodyPr>
          <a:lstStyle/>
          <a:p>
            <a:pPr>
              <a:buFont typeface="Wingdings" charset="2"/>
              <a:buChar char="Ø"/>
            </a:pPr>
            <a:r>
              <a:rPr lang="en-US" sz="2400" dirty="0" smtClean="0">
                <a:solidFill>
                  <a:schemeClr val="tx1"/>
                </a:solidFill>
              </a:rPr>
              <a:t> </a:t>
            </a:r>
            <a:r>
              <a:rPr lang="en-US" sz="2400" dirty="0"/>
              <a:t>Prioritize and increase women’s access to and retention in HIV services along the continuum of HIV care, including through gender-sensitive </a:t>
            </a:r>
            <a:r>
              <a:rPr lang="en-US" sz="2400" dirty="0" smtClean="0"/>
              <a:t>programming</a:t>
            </a:r>
          </a:p>
          <a:p>
            <a:pPr>
              <a:buFont typeface="Wingdings" charset="2"/>
              <a:buChar char="Ø"/>
            </a:pPr>
            <a:r>
              <a:rPr lang="en-US" sz="2400" dirty="0" smtClean="0"/>
              <a:t>Integrate </a:t>
            </a:r>
            <a:r>
              <a:rPr lang="en-US" sz="2400" dirty="0"/>
              <a:t>community-based support services for women within HIV care, including peer-based programs and family-based programs that engage partners and family members; at a minimum, offer direct referral to such services for women living with HIV </a:t>
            </a:r>
            <a:endParaRPr lang="en-US" sz="2400" dirty="0" smtClean="0"/>
          </a:p>
          <a:p>
            <a:pPr>
              <a:buFont typeface="Wingdings" charset="2"/>
              <a:buChar char="Ø"/>
            </a:pPr>
            <a:r>
              <a:rPr lang="en-US" sz="2400" dirty="0" smtClean="0"/>
              <a:t>Screen </a:t>
            </a:r>
            <a:r>
              <a:rPr lang="en-US" sz="2400" dirty="0"/>
              <a:t>for and implement interventions to address food insecurity among women living with </a:t>
            </a:r>
            <a:r>
              <a:rPr lang="en-US" sz="2400" dirty="0" smtClean="0"/>
              <a:t>HIV</a:t>
            </a:r>
          </a:p>
          <a:p>
            <a:pPr>
              <a:buFont typeface="Wingdings" charset="2"/>
              <a:buChar char="Ø"/>
            </a:pPr>
            <a:r>
              <a:rPr lang="en-US" sz="2400" dirty="0" smtClean="0"/>
              <a:t>Screen </a:t>
            </a:r>
            <a:r>
              <a:rPr lang="en-US" sz="2400" dirty="0"/>
              <a:t>for physical and emotional abuse and violence (or the risk of experiencing violence) among women across the HIV care continuum</a:t>
            </a:r>
          </a:p>
          <a:p>
            <a:pPr marL="0" indent="0">
              <a:buNone/>
            </a:pPr>
            <a:endParaRPr lang="en-US" sz="2400" dirty="0">
              <a:solidFill>
                <a:schemeClr val="tx1"/>
              </a:solidFill>
            </a:endParaRPr>
          </a:p>
          <a:p>
            <a:endParaRPr lang="en-US" sz="2400" dirty="0"/>
          </a:p>
        </p:txBody>
      </p:sp>
      <p:sp>
        <p:nvSpPr>
          <p:cNvPr id="5" name="Rectangle 4"/>
          <p:cNvSpPr/>
          <p:nvPr/>
        </p:nvSpPr>
        <p:spPr>
          <a:xfrm>
            <a:off x="150812" y="6477000"/>
            <a:ext cx="6891567" cy="307777"/>
          </a:xfrm>
          <a:prstGeom prst="rect">
            <a:avLst/>
          </a:prstGeom>
        </p:spPr>
        <p:txBody>
          <a:bodyPr wrap="none">
            <a:spAutoFit/>
          </a:bodyPr>
          <a:lstStyle/>
          <a:p>
            <a:r>
              <a:rPr lang="en-US" sz="1400" b="1" dirty="0" smtClean="0">
                <a:solidFill>
                  <a:schemeClr val="bg1"/>
                </a:solidFill>
              </a:rPr>
              <a:t>IAPAC Guidelines for Optimizing the HIV Care Continuum for Adults and Adolescents, 2015</a:t>
            </a:r>
            <a:endParaRPr lang="en-US" sz="1400" b="1" dirty="0">
              <a:solidFill>
                <a:schemeClr val="bg1"/>
              </a:solidFill>
            </a:endParaRPr>
          </a:p>
        </p:txBody>
      </p:sp>
    </p:spTree>
    <p:extLst>
      <p:ext uri="{BB962C8B-B14F-4D97-AF65-F5344CB8AC3E}">
        <p14:creationId xmlns:p14="http://schemas.microsoft.com/office/powerpoint/2010/main" val="9706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solidFill>
                  <a:srgbClr val="FF0000"/>
                </a:solidFill>
                <a:latin typeface="Arial" panose="020B0604020202020204" pitchFamily="34" charset="0"/>
                <a:cs typeface="Arial" panose="020B0604020202020204" pitchFamily="34" charset="0"/>
              </a:rPr>
              <a:t>Considerations for Pregnant Women </a:t>
            </a:r>
            <a:r>
              <a:rPr lang="en-US" sz="2400" b="1" dirty="0" smtClean="0">
                <a:solidFill>
                  <a:srgbClr val="FF0000"/>
                </a:solidFill>
                <a:latin typeface="Arial" panose="020B0604020202020204" pitchFamily="34" charset="0"/>
                <a:cs typeface="Arial" panose="020B0604020202020204" pitchFamily="34" charset="0"/>
              </a:rPr>
              <a:t>(continued)</a:t>
            </a:r>
            <a:endParaRPr lang="en-US" sz="2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981200"/>
            <a:ext cx="10055781" cy="4023360"/>
          </a:xfrm>
        </p:spPr>
        <p:txBody>
          <a:bodyPr>
            <a:normAutofit fontScale="85000" lnSpcReduction="20000"/>
          </a:bodyPr>
          <a:lstStyle/>
          <a:p>
            <a:pPr>
              <a:buFont typeface="Wingdings" charset="2"/>
              <a:buChar char="Ø"/>
            </a:pPr>
            <a:r>
              <a:rPr lang="en-US" sz="2800" dirty="0" smtClean="0"/>
              <a:t> Conduct </a:t>
            </a:r>
            <a:r>
              <a:rPr lang="en-US" sz="2800" dirty="0"/>
              <a:t>non-stigmatizing discussions of pregnancy and parenting choices and the provision of family planning services to support the full range of sexual and reproductive rights of women living with HIV </a:t>
            </a:r>
            <a:endParaRPr lang="en-US" sz="2800" dirty="0" smtClean="0"/>
          </a:p>
          <a:p>
            <a:pPr>
              <a:buFont typeface="Wingdings" charset="2"/>
              <a:buChar char="Ø"/>
            </a:pPr>
            <a:r>
              <a:rPr lang="en-US" sz="2800" dirty="0"/>
              <a:t> </a:t>
            </a:r>
            <a:r>
              <a:rPr lang="en-US" sz="2800" dirty="0" smtClean="0"/>
              <a:t>Implement </a:t>
            </a:r>
            <a:r>
              <a:rPr lang="en-US" sz="2800" dirty="0"/>
              <a:t>interventions to scale-up access to and retention in HIV care and treatment for pregnant and breastfeeding women living with HIV; such interventions should also include socioeconomic </a:t>
            </a:r>
            <a:r>
              <a:rPr lang="en-US" sz="2800" dirty="0" smtClean="0"/>
              <a:t>support</a:t>
            </a:r>
          </a:p>
          <a:p>
            <a:pPr>
              <a:buFont typeface="Wingdings" charset="2"/>
              <a:buChar char="Ø"/>
            </a:pPr>
            <a:r>
              <a:rPr lang="en-US" sz="2800" dirty="0" smtClean="0"/>
              <a:t> Scale-up </a:t>
            </a:r>
            <a:r>
              <a:rPr lang="en-US" sz="2800" dirty="0"/>
              <a:t>pediatric HIV services for infants born to HIV-positive mothers to promote both child and maternal </a:t>
            </a:r>
            <a:r>
              <a:rPr lang="en-US" sz="2800" dirty="0" smtClean="0"/>
              <a:t>health</a:t>
            </a:r>
          </a:p>
          <a:p>
            <a:pPr>
              <a:buFont typeface="Wingdings" charset="2"/>
              <a:buChar char="Ø"/>
            </a:pPr>
            <a:r>
              <a:rPr lang="en-US" sz="2800" dirty="0" smtClean="0"/>
              <a:t> Tailor </a:t>
            </a:r>
            <a:r>
              <a:rPr lang="en-US" sz="2800" dirty="0"/>
              <a:t>ART prescribing practices to consider women’s use of other medications (e.g., contraceptives), as well as potential side effects in </a:t>
            </a:r>
            <a:r>
              <a:rPr lang="en-US" sz="2800" dirty="0" smtClean="0"/>
              <a:t>women</a:t>
            </a:r>
          </a:p>
          <a:p>
            <a:pPr>
              <a:buFont typeface="Wingdings" charset="2"/>
              <a:buChar char="Ø"/>
            </a:pPr>
            <a:r>
              <a:rPr lang="en-US" sz="2800" dirty="0"/>
              <a:t> </a:t>
            </a:r>
            <a:r>
              <a:rPr lang="en-US" sz="2800" dirty="0" smtClean="0"/>
              <a:t>Address </a:t>
            </a:r>
            <a:r>
              <a:rPr lang="en-US" sz="2800" dirty="0"/>
              <a:t>the challenges faced by younger women living with HIV across the HIV care continuum</a:t>
            </a:r>
          </a:p>
          <a:p>
            <a:pPr marL="0" indent="0">
              <a:buNone/>
            </a:pPr>
            <a:endParaRPr lang="en-US" sz="2800" dirty="0" smtClean="0">
              <a:solidFill>
                <a:schemeClr val="tx1"/>
              </a:solidFill>
            </a:endParaRPr>
          </a:p>
          <a:p>
            <a:pPr lvl="0">
              <a:buFont typeface="Wingdings" charset="2"/>
              <a:buChar char="Ø"/>
            </a:pPr>
            <a:endParaRPr lang="en-US" sz="2800" dirty="0">
              <a:solidFill>
                <a:schemeClr val="tx1"/>
              </a:solidFill>
            </a:endParaRPr>
          </a:p>
          <a:p>
            <a:pPr>
              <a:buFont typeface="Wingdings" charset="2"/>
              <a:buChar char="Ø"/>
            </a:pPr>
            <a:endParaRPr lang="en-US" sz="2000" dirty="0"/>
          </a:p>
        </p:txBody>
      </p:sp>
      <p:sp>
        <p:nvSpPr>
          <p:cNvPr id="4" name="Rectangle 3"/>
          <p:cNvSpPr/>
          <p:nvPr/>
        </p:nvSpPr>
        <p:spPr>
          <a:xfrm>
            <a:off x="150812" y="6477000"/>
            <a:ext cx="6891567" cy="307777"/>
          </a:xfrm>
          <a:prstGeom prst="rect">
            <a:avLst/>
          </a:prstGeom>
        </p:spPr>
        <p:txBody>
          <a:bodyPr wrap="none">
            <a:spAutoFit/>
          </a:bodyPr>
          <a:lstStyle/>
          <a:p>
            <a:r>
              <a:rPr lang="en-US" sz="1400" b="1" dirty="0" smtClean="0">
                <a:solidFill>
                  <a:schemeClr val="bg1"/>
                </a:solidFill>
              </a:rPr>
              <a:t>IAPAC Guidelines for Optimizing the HIV Care Continuum for Adults and Adolescents, 2015</a:t>
            </a:r>
            <a:endParaRPr lang="en-US" sz="1400" b="1" dirty="0">
              <a:solidFill>
                <a:schemeClr val="bg1"/>
              </a:solidFill>
            </a:endParaRPr>
          </a:p>
        </p:txBody>
      </p:sp>
    </p:spTree>
    <p:extLst>
      <p:ext uri="{BB962C8B-B14F-4D97-AF65-F5344CB8AC3E}">
        <p14:creationId xmlns:p14="http://schemas.microsoft.com/office/powerpoint/2010/main" val="105221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0000"/>
                </a:solidFill>
                <a:latin typeface="Arial" panose="020B0604020202020204" pitchFamily="34" charset="0"/>
                <a:cs typeface="Arial" panose="020B0604020202020204" pitchFamily="34" charset="0"/>
              </a:rPr>
              <a:t/>
            </a:r>
            <a:br>
              <a:rPr lang="en-US" sz="4000" b="1" dirty="0" smtClean="0">
                <a:solidFill>
                  <a:srgbClr val="FF000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Treatment for Pregnant and Breastfeeding </a:t>
            </a:r>
            <a:r>
              <a:rPr lang="en-US" sz="3200" b="1" dirty="0">
                <a:solidFill>
                  <a:srgbClr val="FF0000"/>
                </a:solidFill>
                <a:latin typeface="Arial" panose="020B0604020202020204" pitchFamily="34" charset="0"/>
                <a:cs typeface="Arial" panose="020B0604020202020204" pitchFamily="34" charset="0"/>
              </a:rPr>
              <a:t>W</a:t>
            </a:r>
            <a:r>
              <a:rPr lang="en-US" sz="3200" b="1" dirty="0" smtClean="0">
                <a:solidFill>
                  <a:srgbClr val="FF0000"/>
                </a:solidFill>
                <a:latin typeface="Arial" panose="020B0604020202020204" pitchFamily="34" charset="0"/>
                <a:cs typeface="Arial" panose="020B0604020202020204" pitchFamily="34" charset="0"/>
              </a:rPr>
              <a:t>omen </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charset="2"/>
              <a:buChar char="Ø"/>
            </a:pPr>
            <a:r>
              <a:rPr lang="en-US" sz="2800" dirty="0"/>
              <a:t> </a:t>
            </a:r>
            <a:r>
              <a:rPr lang="en-US" sz="2800" b="1" dirty="0">
                <a:solidFill>
                  <a:srgbClr val="FF0000"/>
                </a:solidFill>
              </a:rPr>
              <a:t>A once-daily fixed-dose combination of TDF + 3TC (or FTC) + EFV is </a:t>
            </a:r>
            <a:r>
              <a:rPr lang="en-US" sz="2800" b="1" dirty="0" smtClean="0">
                <a:solidFill>
                  <a:srgbClr val="FF0000"/>
                </a:solidFill>
              </a:rPr>
              <a:t>recommended as 1</a:t>
            </a:r>
            <a:r>
              <a:rPr lang="en-US" sz="2800" b="1" baseline="30000" dirty="0" smtClean="0">
                <a:solidFill>
                  <a:srgbClr val="FF0000"/>
                </a:solidFill>
              </a:rPr>
              <a:t>st</a:t>
            </a:r>
            <a:r>
              <a:rPr lang="en-US" sz="2800" b="1" dirty="0" smtClean="0">
                <a:solidFill>
                  <a:srgbClr val="FF0000"/>
                </a:solidFill>
              </a:rPr>
              <a:t> line ART</a:t>
            </a:r>
            <a:r>
              <a:rPr lang="en-US" sz="2800" dirty="0" smtClean="0">
                <a:solidFill>
                  <a:srgbClr val="FF0000"/>
                </a:solidFill>
              </a:rPr>
              <a:t> </a:t>
            </a:r>
            <a:r>
              <a:rPr lang="en-US" sz="2800" dirty="0" smtClean="0"/>
              <a:t>for first </a:t>
            </a:r>
            <a:r>
              <a:rPr lang="en-US" sz="2800" dirty="0"/>
              <a:t>trimester of </a:t>
            </a:r>
            <a:r>
              <a:rPr lang="en-US" sz="2800" dirty="0" smtClean="0"/>
              <a:t>pregnancy</a:t>
            </a:r>
          </a:p>
          <a:p>
            <a:pPr marL="0" indent="0">
              <a:buNone/>
            </a:pPr>
            <a:endParaRPr lang="en-US" sz="1100" dirty="0" smtClean="0"/>
          </a:p>
          <a:p>
            <a:pPr lvl="1">
              <a:buFont typeface="Wingdings" charset="2"/>
              <a:buChar char="Ø"/>
            </a:pPr>
            <a:r>
              <a:rPr lang="en-US" sz="2600" dirty="0" smtClean="0"/>
              <a:t> The recommendation applies both to lifelong treatment and to ART initiated for PMTCT and then stopped</a:t>
            </a:r>
          </a:p>
          <a:p>
            <a:pPr lvl="1">
              <a:buFont typeface="Wingdings" charset="2"/>
              <a:buChar char="Ø"/>
            </a:pPr>
            <a:endParaRPr lang="en-US" sz="800" dirty="0">
              <a:solidFill>
                <a:schemeClr val="tx1"/>
              </a:solidFill>
            </a:endParaRPr>
          </a:p>
          <a:p>
            <a:pPr>
              <a:buFont typeface="Wingdings" charset="2"/>
              <a:buChar char="Ø"/>
            </a:pPr>
            <a:r>
              <a:rPr lang="en-US" sz="2800" b="1" dirty="0" smtClean="0">
                <a:solidFill>
                  <a:srgbClr val="FF0000"/>
                </a:solidFill>
              </a:rPr>
              <a:t> Infants </a:t>
            </a:r>
            <a:r>
              <a:rPr lang="en-US" sz="2800" b="1" dirty="0">
                <a:solidFill>
                  <a:srgbClr val="FF0000"/>
                </a:solidFill>
              </a:rPr>
              <a:t>of mothers who are receiving ART and are breastfeeding should receive six weeks of infant prophylaxis with daily </a:t>
            </a:r>
            <a:r>
              <a:rPr lang="en-US" sz="2800" b="1" dirty="0" smtClean="0">
                <a:solidFill>
                  <a:srgbClr val="FF0000"/>
                </a:solidFill>
              </a:rPr>
              <a:t>NVP</a:t>
            </a:r>
          </a:p>
          <a:p>
            <a:pPr marL="0" indent="0">
              <a:buNone/>
            </a:pPr>
            <a:endParaRPr lang="en-US" sz="1100" b="1" dirty="0" smtClean="0">
              <a:solidFill>
                <a:srgbClr val="FF0000"/>
              </a:solidFill>
            </a:endParaRPr>
          </a:p>
          <a:p>
            <a:pPr lvl="1">
              <a:buFont typeface="Wingdings" charset="2"/>
              <a:buChar char="Ø"/>
            </a:pPr>
            <a:r>
              <a:rPr lang="en-US" sz="2800" b="1" dirty="0" smtClean="0"/>
              <a:t> </a:t>
            </a:r>
            <a:r>
              <a:rPr lang="en-US" sz="2400" dirty="0" smtClean="0"/>
              <a:t>If infants are receiving replacement feeding, they should be given four to six weeks of infant prophylaxis with daily NVP (or twice-daily AZT); infant prophylaxis should begin at birth or when HIV exposure is recognized postpartum</a:t>
            </a:r>
            <a:endParaRPr lang="en-US" sz="2400" dirty="0" smtClean="0">
              <a:solidFill>
                <a:schemeClr val="tx1"/>
              </a:solidFill>
            </a:endParaRPr>
          </a:p>
          <a:p>
            <a:pPr lvl="1">
              <a:buFont typeface="Wingdings" charset="2"/>
              <a:buChar char="Ø"/>
            </a:pPr>
            <a:endParaRPr lang="en-US" sz="2600" dirty="0">
              <a:solidFill>
                <a:schemeClr val="tx1"/>
              </a:solidFill>
            </a:endParaRPr>
          </a:p>
          <a:p>
            <a:endParaRPr lang="en-US" dirty="0"/>
          </a:p>
        </p:txBody>
      </p:sp>
      <p:sp>
        <p:nvSpPr>
          <p:cNvPr id="4" name="TextBox 3"/>
          <p:cNvSpPr txBox="1"/>
          <p:nvPr/>
        </p:nvSpPr>
        <p:spPr>
          <a:xfrm>
            <a:off x="303212" y="6443246"/>
            <a:ext cx="4190314" cy="338554"/>
          </a:xfrm>
          <a:prstGeom prst="rect">
            <a:avLst/>
          </a:prstGeom>
          <a:noFill/>
        </p:spPr>
        <p:txBody>
          <a:bodyPr wrap="none" rtlCol="0">
            <a:spAutoFit/>
          </a:bodyPr>
          <a:lstStyle/>
          <a:p>
            <a:r>
              <a:rPr lang="en-US" sz="1600" b="1" dirty="0" smtClean="0">
                <a:solidFill>
                  <a:schemeClr val="bg1"/>
                </a:solidFill>
              </a:rPr>
              <a:t>WHO Consolidated Treatment Guidelines, 2013</a:t>
            </a:r>
            <a:endParaRPr lang="en-US" sz="1600" b="1" dirty="0">
              <a:solidFill>
                <a:schemeClr val="bg1"/>
              </a:solidFill>
            </a:endParaRPr>
          </a:p>
        </p:txBody>
      </p:sp>
    </p:spTree>
    <p:extLst>
      <p:ext uri="{BB962C8B-B14F-4D97-AF65-F5344CB8AC3E}">
        <p14:creationId xmlns:p14="http://schemas.microsoft.com/office/powerpoint/2010/main" val="395719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Considerations for Adolescents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smtClean="0">
                <a:solidFill>
                  <a:schemeClr val="tx2">
                    <a:lumMod val="90000"/>
                    <a:lumOff val="10000"/>
                  </a:schemeClr>
                </a:solidFill>
              </a:rPr>
              <a:t> </a:t>
            </a:r>
            <a:r>
              <a:rPr lang="en-US" sz="3200" b="1" dirty="0" smtClean="0">
                <a:solidFill>
                  <a:srgbClr val="FF0000"/>
                </a:solidFill>
              </a:rPr>
              <a:t>Remove adult-assisted </a:t>
            </a:r>
            <a:r>
              <a:rPr lang="en-US" sz="3200" b="1" dirty="0">
                <a:solidFill>
                  <a:srgbClr val="FF0000"/>
                </a:solidFill>
              </a:rPr>
              <a:t>consent to HIV testing and counseling in minor adolescents with the capacity to </a:t>
            </a:r>
            <a:r>
              <a:rPr lang="en-US" sz="3200" b="1" dirty="0" smtClean="0">
                <a:solidFill>
                  <a:srgbClr val="FF0000"/>
                </a:solidFill>
              </a:rPr>
              <a:t>consent</a:t>
            </a:r>
            <a:endParaRPr lang="en-US" sz="3200" b="1" dirty="0">
              <a:solidFill>
                <a:srgbClr val="FF0000"/>
              </a:solidFill>
            </a:endParaRPr>
          </a:p>
          <a:p>
            <a:pPr>
              <a:buFont typeface="Wingdings" panose="05000000000000000000" pitchFamily="2" charset="2"/>
              <a:buChar char="Ø"/>
            </a:pPr>
            <a:r>
              <a:rPr lang="en-US" sz="3200" dirty="0" smtClean="0">
                <a:solidFill>
                  <a:schemeClr val="tx2">
                    <a:lumMod val="90000"/>
                    <a:lumOff val="10000"/>
                  </a:schemeClr>
                </a:solidFill>
              </a:rPr>
              <a:t> Adolescent-centered </a:t>
            </a:r>
            <a:r>
              <a:rPr lang="en-US" sz="3200" dirty="0">
                <a:solidFill>
                  <a:schemeClr val="tx2">
                    <a:lumMod val="90000"/>
                    <a:lumOff val="10000"/>
                  </a:schemeClr>
                </a:solidFill>
              </a:rPr>
              <a:t>services are recommended in both clinical and community-based settings delivered by staff who understand and respect consent and confidentiality</a:t>
            </a:r>
          </a:p>
          <a:p>
            <a:pPr>
              <a:buFont typeface="Wingdings" panose="05000000000000000000" pitchFamily="2" charset="2"/>
              <a:buChar char="Ø"/>
            </a:pPr>
            <a:r>
              <a:rPr lang="en-US" sz="3200" dirty="0" smtClean="0">
                <a:solidFill>
                  <a:schemeClr val="tx2">
                    <a:lumMod val="90000"/>
                    <a:lumOff val="10000"/>
                  </a:schemeClr>
                </a:solidFill>
              </a:rPr>
              <a:t> Develop a </a:t>
            </a:r>
            <a:r>
              <a:rPr lang="en-US" sz="3200" dirty="0">
                <a:solidFill>
                  <a:schemeClr val="tx2">
                    <a:lumMod val="90000"/>
                    <a:lumOff val="10000"/>
                  </a:schemeClr>
                </a:solidFill>
              </a:rPr>
              <a:t>healthcare transition plan between pediatric and adult </a:t>
            </a:r>
            <a:r>
              <a:rPr lang="en-US" sz="3200" dirty="0" smtClean="0">
                <a:solidFill>
                  <a:schemeClr val="tx2">
                    <a:lumMod val="90000"/>
                    <a:lumOff val="10000"/>
                  </a:schemeClr>
                </a:solidFill>
              </a:rPr>
              <a:t>care</a:t>
            </a:r>
            <a:endParaRPr lang="en-US" sz="3200" dirty="0">
              <a:solidFill>
                <a:schemeClr val="tx2">
                  <a:lumMod val="90000"/>
                  <a:lumOff val="10000"/>
                </a:schemeClr>
              </a:solidFill>
            </a:endParaRPr>
          </a:p>
        </p:txBody>
      </p:sp>
      <p:sp>
        <p:nvSpPr>
          <p:cNvPr id="6" name="Rectangle 5"/>
          <p:cNvSpPr/>
          <p:nvPr/>
        </p:nvSpPr>
        <p:spPr>
          <a:xfrm>
            <a:off x="227012" y="6474023"/>
            <a:ext cx="6891567" cy="307777"/>
          </a:xfrm>
          <a:prstGeom prst="rect">
            <a:avLst/>
          </a:prstGeom>
        </p:spPr>
        <p:txBody>
          <a:bodyPr wrap="none">
            <a:spAutoFit/>
          </a:bodyPr>
          <a:lstStyle/>
          <a:p>
            <a:r>
              <a:rPr lang="en-US" sz="1400" b="1" dirty="0" smtClean="0">
                <a:solidFill>
                  <a:schemeClr val="bg1"/>
                </a:solidFill>
              </a:rPr>
              <a:t>IAPAC Guidelines for Optimizing the HIV Care Continuum for Adults and Adolescents, 2015</a:t>
            </a:r>
            <a:endParaRPr lang="en-US" sz="1400" b="1" dirty="0">
              <a:solidFill>
                <a:schemeClr val="bg1"/>
              </a:solidFill>
            </a:endParaRPr>
          </a:p>
        </p:txBody>
      </p:sp>
    </p:spTree>
    <p:extLst>
      <p:ext uri="{BB962C8B-B14F-4D97-AF65-F5344CB8AC3E}">
        <p14:creationId xmlns:p14="http://schemas.microsoft.com/office/powerpoint/2010/main" val="41569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Key Population Considerations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862940"/>
            <a:ext cx="10055781" cy="4631266"/>
          </a:xfrm>
        </p:spPr>
        <p:txBody>
          <a:bodyPr>
            <a:normAutofit fontScale="25000" lnSpcReduction="20000"/>
          </a:bodyPr>
          <a:lstStyle/>
          <a:p>
            <a:pPr marL="0" indent="0">
              <a:buNone/>
            </a:pPr>
            <a:r>
              <a:rPr lang="en-US" sz="9600" b="1" dirty="0" smtClean="0"/>
              <a:t>MSM</a:t>
            </a:r>
          </a:p>
          <a:p>
            <a:pPr>
              <a:buFont typeface="Wingdings" panose="05000000000000000000" pitchFamily="2" charset="2"/>
              <a:buChar char="Ø"/>
            </a:pPr>
            <a:r>
              <a:rPr lang="en-US" sz="9600" dirty="0" smtClean="0"/>
              <a:t> </a:t>
            </a:r>
            <a:r>
              <a:rPr lang="en-US" sz="9600" b="1" dirty="0" smtClean="0">
                <a:solidFill>
                  <a:srgbClr val="FF0000"/>
                </a:solidFill>
              </a:rPr>
              <a:t>Develop </a:t>
            </a:r>
            <a:r>
              <a:rPr lang="en-US" sz="9600" b="1" dirty="0">
                <a:solidFill>
                  <a:srgbClr val="FF0000"/>
                </a:solidFill>
              </a:rPr>
              <a:t>and adopt standards for the provision of culturally competent care and the dissemination of information/educational materials in clinical programs for all MSM to address medical mistrust, promote confidentiality, and minimize stigma, with specific attention to MSM from racial or ethnic minority </a:t>
            </a:r>
            <a:r>
              <a:rPr lang="en-US" sz="9600" b="1" dirty="0" smtClean="0">
                <a:solidFill>
                  <a:srgbClr val="FF0000"/>
                </a:solidFill>
              </a:rPr>
              <a:t>populations</a:t>
            </a:r>
          </a:p>
          <a:p>
            <a:pPr>
              <a:buFont typeface="Wingdings" panose="05000000000000000000" pitchFamily="2" charset="2"/>
              <a:buChar char="Ø"/>
            </a:pPr>
            <a:r>
              <a:rPr lang="en-US" sz="9600" dirty="0" smtClean="0"/>
              <a:t> Offer </a:t>
            </a:r>
            <a:r>
              <a:rPr lang="en-US" sz="9600" dirty="0"/>
              <a:t>supporting services in community-based settings in order to reach MSM who may not access HIV testing services in clinical </a:t>
            </a:r>
            <a:r>
              <a:rPr lang="en-US" sz="9600" dirty="0" smtClean="0"/>
              <a:t>settings</a:t>
            </a:r>
          </a:p>
          <a:p>
            <a:pPr>
              <a:buFont typeface="Wingdings" panose="05000000000000000000" pitchFamily="2" charset="2"/>
              <a:buChar char="Ø"/>
            </a:pPr>
            <a:r>
              <a:rPr lang="en-US" sz="9600" dirty="0" smtClean="0"/>
              <a:t> Offer </a:t>
            </a:r>
            <a:r>
              <a:rPr lang="en-US" sz="9600" dirty="0"/>
              <a:t>STI testing, including screening for syphilis, Chlamydia, and Gonorrhea in all relevant anatomical sites; screen for viral hepatitis and vaccinate susceptible MSM for (HAV and HBV); vaccinate MSM aged less than 26 for HPV; provide anal examination for HPV-associated pathology </a:t>
            </a:r>
            <a:endParaRPr lang="en-US" sz="9600" dirty="0" smtClean="0"/>
          </a:p>
          <a:p>
            <a:pPr>
              <a:buFont typeface="Wingdings" panose="05000000000000000000" pitchFamily="2" charset="2"/>
              <a:buChar char="Ø"/>
            </a:pPr>
            <a:r>
              <a:rPr lang="en-US" sz="9600" dirty="0"/>
              <a:t> </a:t>
            </a:r>
            <a:r>
              <a:rPr lang="en-US" sz="9600" dirty="0" smtClean="0"/>
              <a:t>Facilitate </a:t>
            </a:r>
            <a:r>
              <a:rPr lang="en-US" sz="9600" dirty="0"/>
              <a:t>the linkage to care of MSM youth at HIV testing sites through direct referral to MSM peer navigators  </a:t>
            </a:r>
          </a:p>
        </p:txBody>
      </p:sp>
      <p:sp>
        <p:nvSpPr>
          <p:cNvPr id="4" name="Rectangle 3"/>
          <p:cNvSpPr/>
          <p:nvPr/>
        </p:nvSpPr>
        <p:spPr>
          <a:xfrm>
            <a:off x="150812" y="6477000"/>
            <a:ext cx="6891567" cy="307777"/>
          </a:xfrm>
          <a:prstGeom prst="rect">
            <a:avLst/>
          </a:prstGeom>
        </p:spPr>
        <p:txBody>
          <a:bodyPr wrap="none">
            <a:spAutoFit/>
          </a:bodyPr>
          <a:lstStyle/>
          <a:p>
            <a:pPr lvl="0"/>
            <a:r>
              <a:rPr lang="en-US" sz="1400" b="1" dirty="0" smtClean="0">
                <a:solidFill>
                  <a:prstClr val="white"/>
                </a:solidFill>
              </a:rPr>
              <a:t>IAPAC </a:t>
            </a:r>
            <a:r>
              <a:rPr lang="en-US" sz="1400" b="1" dirty="0" smtClean="0">
                <a:solidFill>
                  <a:schemeClr val="bg1"/>
                </a:solidFill>
              </a:rPr>
              <a:t>Guidelines for Optimizing the HIV Care Continuum for Adults and Adolescents</a:t>
            </a:r>
            <a:r>
              <a:rPr lang="en-US" sz="1400" b="1" dirty="0" smtClean="0">
                <a:solidFill>
                  <a:prstClr val="white"/>
                </a:solidFill>
              </a:rPr>
              <a:t>, </a:t>
            </a:r>
            <a:r>
              <a:rPr lang="en-US" sz="1400" b="1" dirty="0">
                <a:solidFill>
                  <a:prstClr val="white"/>
                </a:solidFill>
              </a:rPr>
              <a:t>2015</a:t>
            </a:r>
          </a:p>
        </p:txBody>
      </p:sp>
    </p:spTree>
    <p:extLst>
      <p:ext uri="{BB962C8B-B14F-4D97-AF65-F5344CB8AC3E}">
        <p14:creationId xmlns:p14="http://schemas.microsoft.com/office/powerpoint/2010/main" val="744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Key </a:t>
            </a:r>
            <a:r>
              <a:rPr lang="en-US" sz="4000" b="1" dirty="0">
                <a:solidFill>
                  <a:srgbClr val="FF0000"/>
                </a:solidFill>
                <a:latin typeface="Arial" panose="020B0604020202020204" pitchFamily="34" charset="0"/>
                <a:cs typeface="Arial" panose="020B0604020202020204" pitchFamily="34" charset="0"/>
              </a:rPr>
              <a:t>Population </a:t>
            </a:r>
            <a:r>
              <a:rPr lang="en-US" sz="4000" b="1" dirty="0" smtClean="0">
                <a:solidFill>
                  <a:srgbClr val="FF0000"/>
                </a:solidFill>
                <a:latin typeface="Arial" panose="020B0604020202020204" pitchFamily="34" charset="0"/>
                <a:cs typeface="Arial" panose="020B0604020202020204" pitchFamily="34" charset="0"/>
              </a:rPr>
              <a:t>Considerations </a:t>
            </a:r>
            <a:r>
              <a:rPr lang="en-US" sz="1800" b="1" dirty="0" smtClean="0">
                <a:solidFill>
                  <a:srgbClr val="FF0000"/>
                </a:solidFill>
                <a:latin typeface="Arial" panose="020B0604020202020204" pitchFamily="34" charset="0"/>
                <a:cs typeface="Arial" panose="020B0604020202020204" pitchFamily="34" charset="0"/>
              </a:rPr>
              <a:t>(continued)</a:t>
            </a:r>
            <a:endParaRPr lang="en-US" sz="18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845734"/>
            <a:ext cx="10055781" cy="4326466"/>
          </a:xfrm>
        </p:spPr>
        <p:txBody>
          <a:bodyPr>
            <a:noAutofit/>
          </a:bodyPr>
          <a:lstStyle/>
          <a:p>
            <a:pPr marL="0" indent="0">
              <a:buNone/>
            </a:pPr>
            <a:r>
              <a:rPr lang="en-US" sz="2800" b="1" dirty="0"/>
              <a:t>Transgender </a:t>
            </a:r>
            <a:r>
              <a:rPr lang="en-US" sz="2800" b="1" dirty="0" smtClean="0"/>
              <a:t>Individuals</a:t>
            </a:r>
            <a:r>
              <a:rPr lang="en-US" sz="3600" dirty="0"/>
              <a:t> </a:t>
            </a:r>
            <a:endParaRPr lang="en-US" sz="3600" dirty="0" smtClean="0"/>
          </a:p>
          <a:p>
            <a:pPr>
              <a:buFont typeface="Wingdings" panose="05000000000000000000" pitchFamily="2" charset="2"/>
              <a:buChar char="Ø"/>
            </a:pPr>
            <a:r>
              <a:rPr lang="en-US" sz="2800" dirty="0" smtClean="0"/>
              <a:t> </a:t>
            </a:r>
            <a:r>
              <a:rPr lang="en-US" sz="2800" b="1" dirty="0" smtClean="0">
                <a:solidFill>
                  <a:srgbClr val="FF0000"/>
                </a:solidFill>
              </a:rPr>
              <a:t>Develop </a:t>
            </a:r>
            <a:r>
              <a:rPr lang="en-US" sz="2800" b="1" dirty="0">
                <a:solidFill>
                  <a:srgbClr val="FF0000"/>
                </a:solidFill>
              </a:rPr>
              <a:t>and adopt standards for the provision of culturally competent care and the dissemination of information/educational materials in clinical programs for transgender individuals to address medical mistrust, promote confidentiality, and correct misperceptions regarding HIV treatment and transgender-specific medical care </a:t>
            </a:r>
          </a:p>
          <a:p>
            <a:pPr>
              <a:buFont typeface="Wingdings" panose="05000000000000000000" pitchFamily="2" charset="2"/>
              <a:buChar char="Ø"/>
            </a:pPr>
            <a:r>
              <a:rPr lang="en-US" sz="2800" dirty="0"/>
              <a:t> Consult with or refer HIV-positive transgender individuals on ART who wish to start hormone therapy to a clinician experienced in transgender medical care </a:t>
            </a:r>
          </a:p>
          <a:p>
            <a:pPr marL="0" indent="0">
              <a:buNone/>
            </a:pPr>
            <a:endParaRPr lang="en-US" sz="3600" b="1" dirty="0"/>
          </a:p>
          <a:p>
            <a:pPr marL="0" indent="0">
              <a:buNone/>
            </a:pPr>
            <a:endParaRPr lang="en-US" sz="2800" b="1" dirty="0" smtClean="0"/>
          </a:p>
        </p:txBody>
      </p:sp>
      <p:sp>
        <p:nvSpPr>
          <p:cNvPr id="5" name="Rectangle 4"/>
          <p:cNvSpPr/>
          <p:nvPr/>
        </p:nvSpPr>
        <p:spPr>
          <a:xfrm>
            <a:off x="150812" y="6477000"/>
            <a:ext cx="6891567" cy="307777"/>
          </a:xfrm>
          <a:prstGeom prst="rect">
            <a:avLst/>
          </a:prstGeom>
        </p:spPr>
        <p:txBody>
          <a:bodyPr wrap="none">
            <a:spAutoFit/>
          </a:bodyPr>
          <a:lstStyle/>
          <a:p>
            <a:pPr lvl="0"/>
            <a:r>
              <a:rPr lang="en-US" sz="1400" b="1" dirty="0" smtClean="0">
                <a:solidFill>
                  <a:prstClr val="white"/>
                </a:solidFill>
              </a:rPr>
              <a:t>IAPAC </a:t>
            </a:r>
            <a:r>
              <a:rPr lang="en-US" sz="1400" b="1" dirty="0" smtClean="0">
                <a:solidFill>
                  <a:schemeClr val="bg1"/>
                </a:solidFill>
              </a:rPr>
              <a:t>Guidelines for Optimizing the HIV Care Continuum for Adults and Adolescents</a:t>
            </a:r>
            <a:r>
              <a:rPr lang="en-US" sz="1400" b="1" dirty="0" smtClean="0">
                <a:solidFill>
                  <a:prstClr val="white"/>
                </a:solidFill>
              </a:rPr>
              <a:t>, </a:t>
            </a:r>
            <a:r>
              <a:rPr lang="en-US" sz="1400" b="1" dirty="0">
                <a:solidFill>
                  <a:prstClr val="white"/>
                </a:solidFill>
              </a:rPr>
              <a:t>2015</a:t>
            </a:r>
          </a:p>
        </p:txBody>
      </p:sp>
    </p:spTree>
    <p:extLst>
      <p:ext uri="{BB962C8B-B14F-4D97-AF65-F5344CB8AC3E}">
        <p14:creationId xmlns:p14="http://schemas.microsoft.com/office/powerpoint/2010/main" val="368676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Learning Objectives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Understand the use of ART for HIV treatment </a:t>
            </a:r>
            <a:r>
              <a:rPr lang="en-US" sz="2800" u="sng" dirty="0" smtClean="0"/>
              <a:t>and</a:t>
            </a:r>
            <a:r>
              <a:rPr lang="en-US" sz="2800" dirty="0" smtClean="0"/>
              <a:t> prevention</a:t>
            </a:r>
          </a:p>
          <a:p>
            <a:pPr marL="457200" indent="-457200">
              <a:buFont typeface="+mj-lt"/>
              <a:buAutoNum type="arabicPeriod"/>
            </a:pPr>
            <a:r>
              <a:rPr lang="en-US" sz="2800" dirty="0" smtClean="0"/>
              <a:t>Identify the steps in the HIV care continuum</a:t>
            </a:r>
          </a:p>
          <a:p>
            <a:pPr marL="457200" indent="-457200">
              <a:buFont typeface="+mj-lt"/>
              <a:buAutoNum type="arabicPeriod"/>
            </a:pPr>
            <a:r>
              <a:rPr lang="en-US" sz="2800" dirty="0" smtClean="0"/>
              <a:t>Define how the continuum should be measured and reported</a:t>
            </a:r>
          </a:p>
          <a:p>
            <a:pPr marL="457200" indent="-457200">
              <a:buFont typeface="+mj-lt"/>
              <a:buAutoNum type="arabicPeriod"/>
            </a:pPr>
            <a:r>
              <a:rPr lang="en-US" sz="2800" dirty="0" smtClean="0"/>
              <a:t>Describe the relevance of UNAIDS’ 90-90-90 targets for 2020</a:t>
            </a:r>
          </a:p>
          <a:p>
            <a:pPr marL="457200" indent="-457200">
              <a:buFont typeface="+mj-lt"/>
              <a:buAutoNum type="arabicPeriod"/>
            </a:pPr>
            <a:endParaRPr lang="en-US" sz="2800" dirty="0"/>
          </a:p>
        </p:txBody>
      </p:sp>
    </p:spTree>
    <p:extLst>
      <p:ext uri="{BB962C8B-B14F-4D97-AF65-F5344CB8AC3E}">
        <p14:creationId xmlns:p14="http://schemas.microsoft.com/office/powerpoint/2010/main" val="15825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Key </a:t>
            </a:r>
            <a:r>
              <a:rPr lang="en-US" sz="4000" b="1" dirty="0">
                <a:solidFill>
                  <a:srgbClr val="FF0000"/>
                </a:solidFill>
                <a:latin typeface="Arial" panose="020B0604020202020204" pitchFamily="34" charset="0"/>
                <a:cs typeface="Arial" panose="020B0604020202020204" pitchFamily="34" charset="0"/>
              </a:rPr>
              <a:t>Population </a:t>
            </a:r>
            <a:r>
              <a:rPr lang="en-US" sz="4000" b="1" dirty="0" smtClean="0">
                <a:solidFill>
                  <a:srgbClr val="FF0000"/>
                </a:solidFill>
                <a:latin typeface="Arial" panose="020B0604020202020204" pitchFamily="34" charset="0"/>
                <a:cs typeface="Arial" panose="020B0604020202020204" pitchFamily="34" charset="0"/>
              </a:rPr>
              <a:t>Considerations </a:t>
            </a:r>
            <a:r>
              <a:rPr lang="en-US" sz="1800" b="1" dirty="0" smtClean="0">
                <a:solidFill>
                  <a:srgbClr val="FF0000"/>
                </a:solidFill>
                <a:latin typeface="Arial" panose="020B0604020202020204" pitchFamily="34" charset="0"/>
                <a:cs typeface="Arial" panose="020B0604020202020204" pitchFamily="34" charset="0"/>
              </a:rPr>
              <a:t>(continued)</a:t>
            </a:r>
            <a:endParaRPr lang="en-US" sz="18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2135786"/>
            <a:ext cx="10055781" cy="4326466"/>
          </a:xfrm>
        </p:spPr>
        <p:txBody>
          <a:bodyPr>
            <a:noAutofit/>
          </a:bodyPr>
          <a:lstStyle/>
          <a:p>
            <a:pPr marL="0" indent="0">
              <a:buNone/>
            </a:pPr>
            <a:r>
              <a:rPr lang="en-US" sz="2800" b="1" dirty="0" smtClean="0"/>
              <a:t>Sex Workers</a:t>
            </a:r>
            <a:endParaRPr lang="en-US" sz="3600" dirty="0" smtClean="0"/>
          </a:p>
          <a:p>
            <a:pPr>
              <a:buFont typeface="Wingdings" panose="05000000000000000000" pitchFamily="2" charset="2"/>
              <a:buChar char="Ø"/>
            </a:pPr>
            <a:r>
              <a:rPr lang="en-US" sz="2800" dirty="0" smtClean="0"/>
              <a:t> </a:t>
            </a:r>
            <a:r>
              <a:rPr lang="en-US" sz="2800" b="1" dirty="0" smtClean="0">
                <a:solidFill>
                  <a:srgbClr val="FF0000"/>
                </a:solidFill>
              </a:rPr>
              <a:t>Tailor </a:t>
            </a:r>
            <a:r>
              <a:rPr lang="en-US" sz="2800" b="1" dirty="0">
                <a:solidFill>
                  <a:srgbClr val="FF0000"/>
                </a:solidFill>
              </a:rPr>
              <a:t>HIV prevention, treatment, and care interventions for sex workers, including voluntary HIV, STI, and viral hepatitis (HBV and HCV) screening, condom promotion, and access to ART </a:t>
            </a:r>
            <a:endParaRPr lang="en-US" sz="2800" b="1" dirty="0" smtClean="0">
              <a:solidFill>
                <a:srgbClr val="FF0000"/>
              </a:solidFill>
            </a:endParaRPr>
          </a:p>
          <a:p>
            <a:pPr>
              <a:buFont typeface="Wingdings" panose="05000000000000000000" pitchFamily="2" charset="2"/>
              <a:buChar char="Ø"/>
            </a:pPr>
            <a:r>
              <a:rPr lang="en-US" sz="2800" dirty="0"/>
              <a:t> </a:t>
            </a:r>
            <a:r>
              <a:rPr lang="en-US" sz="2800" dirty="0" smtClean="0"/>
              <a:t>Implement </a:t>
            </a:r>
            <a:r>
              <a:rPr lang="en-US" sz="2800" dirty="0"/>
              <a:t>programs to scale-up access and address barriers to ART which are led by and for sex workers living with HIV </a:t>
            </a:r>
          </a:p>
          <a:p>
            <a:pPr>
              <a:buFont typeface="Wingdings" panose="05000000000000000000" pitchFamily="2" charset="2"/>
              <a:buChar char="Ø"/>
            </a:pPr>
            <a:endParaRPr lang="en-US" sz="3600" b="1" dirty="0"/>
          </a:p>
          <a:p>
            <a:pPr marL="0" indent="0">
              <a:buNone/>
            </a:pPr>
            <a:endParaRPr lang="en-US" sz="2800" b="1" dirty="0" smtClean="0"/>
          </a:p>
        </p:txBody>
      </p:sp>
      <p:sp>
        <p:nvSpPr>
          <p:cNvPr id="5" name="Rectangle 4"/>
          <p:cNvSpPr/>
          <p:nvPr/>
        </p:nvSpPr>
        <p:spPr>
          <a:xfrm>
            <a:off x="150812" y="6477000"/>
            <a:ext cx="6891567" cy="307777"/>
          </a:xfrm>
          <a:prstGeom prst="rect">
            <a:avLst/>
          </a:prstGeom>
        </p:spPr>
        <p:txBody>
          <a:bodyPr wrap="none">
            <a:spAutoFit/>
          </a:bodyPr>
          <a:lstStyle/>
          <a:p>
            <a:pPr lvl="0"/>
            <a:r>
              <a:rPr lang="en-US" sz="1400" b="1" dirty="0" smtClean="0">
                <a:solidFill>
                  <a:prstClr val="white"/>
                </a:solidFill>
              </a:rPr>
              <a:t>IAPAC </a:t>
            </a:r>
            <a:r>
              <a:rPr lang="en-US" sz="1400" b="1" dirty="0" smtClean="0">
                <a:solidFill>
                  <a:schemeClr val="bg1"/>
                </a:solidFill>
              </a:rPr>
              <a:t>Guidelines for Optimizing the HIV Care Continuum for Adults and Adolescents</a:t>
            </a:r>
            <a:r>
              <a:rPr lang="en-US" sz="1400" b="1" dirty="0" smtClean="0">
                <a:solidFill>
                  <a:prstClr val="white"/>
                </a:solidFill>
              </a:rPr>
              <a:t>, </a:t>
            </a:r>
            <a:r>
              <a:rPr lang="en-US" sz="1400" b="1" dirty="0">
                <a:solidFill>
                  <a:prstClr val="white"/>
                </a:solidFill>
              </a:rPr>
              <a:t>2015</a:t>
            </a:r>
          </a:p>
        </p:txBody>
      </p:sp>
    </p:spTree>
    <p:extLst>
      <p:ext uri="{BB962C8B-B14F-4D97-AF65-F5344CB8AC3E}">
        <p14:creationId xmlns:p14="http://schemas.microsoft.com/office/powerpoint/2010/main" val="74178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Key </a:t>
            </a:r>
            <a:r>
              <a:rPr lang="en-US" sz="4000" b="1" dirty="0">
                <a:solidFill>
                  <a:srgbClr val="FF0000"/>
                </a:solidFill>
                <a:latin typeface="Arial" panose="020B0604020202020204" pitchFamily="34" charset="0"/>
                <a:cs typeface="Arial" panose="020B0604020202020204" pitchFamily="34" charset="0"/>
              </a:rPr>
              <a:t>Population </a:t>
            </a:r>
            <a:r>
              <a:rPr lang="en-US" sz="4000" b="1" dirty="0" smtClean="0">
                <a:solidFill>
                  <a:srgbClr val="FF0000"/>
                </a:solidFill>
                <a:latin typeface="Arial" panose="020B0604020202020204" pitchFamily="34" charset="0"/>
                <a:cs typeface="Arial" panose="020B0604020202020204" pitchFamily="34" charset="0"/>
              </a:rPr>
              <a:t>Considerations </a:t>
            </a:r>
            <a:r>
              <a:rPr lang="en-US" sz="1800" b="1" dirty="0" smtClean="0">
                <a:solidFill>
                  <a:srgbClr val="FF0000"/>
                </a:solidFill>
                <a:latin typeface="Arial" panose="020B0604020202020204" pitchFamily="34" charset="0"/>
                <a:cs typeface="Arial" panose="020B0604020202020204" pitchFamily="34" charset="0"/>
              </a:rPr>
              <a:t>(continued)</a:t>
            </a:r>
            <a:endParaRPr lang="en-US" sz="18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3" y="1951321"/>
            <a:ext cx="10055781" cy="4326466"/>
          </a:xfrm>
        </p:spPr>
        <p:txBody>
          <a:bodyPr>
            <a:noAutofit/>
          </a:bodyPr>
          <a:lstStyle/>
          <a:p>
            <a:pPr marL="0" indent="0">
              <a:buNone/>
            </a:pPr>
            <a:r>
              <a:rPr lang="en-US" sz="2800" b="1" dirty="0" smtClean="0"/>
              <a:t>Substance </a:t>
            </a:r>
            <a:r>
              <a:rPr lang="en-US" sz="2800" b="1" dirty="0"/>
              <a:t>Users</a:t>
            </a:r>
          </a:p>
          <a:p>
            <a:pPr>
              <a:buFont typeface="Wingdings" panose="05000000000000000000" pitchFamily="2" charset="2"/>
              <a:buChar char="Ø"/>
            </a:pPr>
            <a:r>
              <a:rPr lang="en-US" sz="2800" dirty="0" smtClean="0"/>
              <a:t> Scale-up </a:t>
            </a:r>
            <a:r>
              <a:rPr lang="en-US" sz="2800" dirty="0"/>
              <a:t>evidence-based treatment for substance use, in particular opioid substitution therapies </a:t>
            </a:r>
            <a:endParaRPr lang="en-US" sz="2800" dirty="0" smtClean="0"/>
          </a:p>
          <a:p>
            <a:pPr>
              <a:buFont typeface="Wingdings" panose="05000000000000000000" pitchFamily="2" charset="2"/>
              <a:buChar char="Ø"/>
            </a:pPr>
            <a:r>
              <a:rPr lang="en-US" sz="2800" dirty="0" smtClean="0"/>
              <a:t> Implement </a:t>
            </a:r>
            <a:r>
              <a:rPr lang="en-US" sz="2800" dirty="0"/>
              <a:t>time-limited DAART with substance users at high risk of non-adherence   </a:t>
            </a:r>
            <a:endParaRPr lang="en-US" sz="2800" dirty="0" smtClean="0"/>
          </a:p>
          <a:p>
            <a:pPr>
              <a:buFont typeface="Wingdings" panose="05000000000000000000" pitchFamily="2" charset="2"/>
              <a:buChar char="Ø"/>
            </a:pPr>
            <a:r>
              <a:rPr lang="en-US" sz="2800" dirty="0"/>
              <a:t> </a:t>
            </a:r>
            <a:r>
              <a:rPr lang="en-US" sz="2800" b="1" dirty="0" smtClean="0">
                <a:solidFill>
                  <a:srgbClr val="FF0000"/>
                </a:solidFill>
              </a:rPr>
              <a:t>Conduct </a:t>
            </a:r>
            <a:r>
              <a:rPr lang="en-US" sz="2800" b="1" dirty="0">
                <a:solidFill>
                  <a:srgbClr val="FF0000"/>
                </a:solidFill>
              </a:rPr>
              <a:t>comprehensive and integrated assessments for and provide treatment of co-morbid psychiatric illnesses, in particular depression, among substance users   </a:t>
            </a:r>
          </a:p>
          <a:p>
            <a:pPr>
              <a:buFont typeface="Wingdings" panose="05000000000000000000" pitchFamily="2" charset="2"/>
              <a:buChar char="Ø"/>
            </a:pPr>
            <a:endParaRPr lang="en-US" sz="2800" dirty="0"/>
          </a:p>
        </p:txBody>
      </p:sp>
      <p:sp>
        <p:nvSpPr>
          <p:cNvPr id="5" name="Rectangle 4"/>
          <p:cNvSpPr/>
          <p:nvPr/>
        </p:nvSpPr>
        <p:spPr>
          <a:xfrm>
            <a:off x="150812" y="6477000"/>
            <a:ext cx="6891567" cy="307777"/>
          </a:xfrm>
          <a:prstGeom prst="rect">
            <a:avLst/>
          </a:prstGeom>
        </p:spPr>
        <p:txBody>
          <a:bodyPr wrap="none">
            <a:spAutoFit/>
          </a:bodyPr>
          <a:lstStyle/>
          <a:p>
            <a:pPr lvl="0"/>
            <a:r>
              <a:rPr lang="en-US" sz="1400" b="1" dirty="0" smtClean="0">
                <a:solidFill>
                  <a:prstClr val="white"/>
                </a:solidFill>
              </a:rPr>
              <a:t>IAPAC </a:t>
            </a:r>
            <a:r>
              <a:rPr lang="en-US" sz="1400" b="1" dirty="0" smtClean="0">
                <a:solidFill>
                  <a:schemeClr val="bg1"/>
                </a:solidFill>
              </a:rPr>
              <a:t>Guidelines for Optimizing the HIV Care Continuum for Adults and Adolescents</a:t>
            </a:r>
            <a:r>
              <a:rPr lang="en-US" sz="1400" b="1" dirty="0" smtClean="0">
                <a:solidFill>
                  <a:prstClr val="white"/>
                </a:solidFill>
              </a:rPr>
              <a:t>, </a:t>
            </a:r>
            <a:r>
              <a:rPr lang="en-US" sz="1400" b="1" dirty="0">
                <a:solidFill>
                  <a:prstClr val="white"/>
                </a:solidFill>
              </a:rPr>
              <a:t>2015</a:t>
            </a:r>
          </a:p>
        </p:txBody>
      </p:sp>
    </p:spTree>
    <p:extLst>
      <p:ext uri="{BB962C8B-B14F-4D97-AF65-F5344CB8AC3E}">
        <p14:creationId xmlns:p14="http://schemas.microsoft.com/office/powerpoint/2010/main" val="117992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Key </a:t>
            </a:r>
            <a:r>
              <a:rPr lang="en-US" sz="4000" b="1" dirty="0">
                <a:solidFill>
                  <a:srgbClr val="FF0000"/>
                </a:solidFill>
                <a:latin typeface="Arial" panose="020B0604020202020204" pitchFamily="34" charset="0"/>
                <a:cs typeface="Arial" panose="020B0604020202020204" pitchFamily="34" charset="0"/>
              </a:rPr>
              <a:t>Population </a:t>
            </a:r>
            <a:r>
              <a:rPr lang="en-US" sz="4000" b="1" dirty="0" smtClean="0">
                <a:solidFill>
                  <a:srgbClr val="FF0000"/>
                </a:solidFill>
                <a:latin typeface="Arial" panose="020B0604020202020204" pitchFamily="34" charset="0"/>
                <a:cs typeface="Arial" panose="020B0604020202020204" pitchFamily="34" charset="0"/>
              </a:rPr>
              <a:t>Considerations </a:t>
            </a:r>
            <a:r>
              <a:rPr lang="en-US" sz="1800" b="1" dirty="0" smtClean="0">
                <a:solidFill>
                  <a:srgbClr val="FF0000"/>
                </a:solidFill>
                <a:latin typeface="Arial" panose="020B0604020202020204" pitchFamily="34" charset="0"/>
                <a:cs typeface="Arial" panose="020B0604020202020204" pitchFamily="34" charset="0"/>
              </a:rPr>
              <a:t>(continued)</a:t>
            </a:r>
            <a:endParaRPr lang="en-US" sz="18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845734"/>
            <a:ext cx="10055781" cy="4326466"/>
          </a:xfrm>
        </p:spPr>
        <p:txBody>
          <a:bodyPr>
            <a:noAutofit/>
          </a:bodyPr>
          <a:lstStyle/>
          <a:p>
            <a:pPr marL="0" indent="0">
              <a:buNone/>
            </a:pPr>
            <a:r>
              <a:rPr lang="en-US" sz="2000" b="1" dirty="0" smtClean="0"/>
              <a:t>Incarcerated Populations</a:t>
            </a:r>
            <a:endParaRPr lang="en-US" sz="2000" b="1" dirty="0"/>
          </a:p>
          <a:p>
            <a:pPr>
              <a:buFont typeface="Wingdings" panose="05000000000000000000" pitchFamily="2" charset="2"/>
              <a:buChar char="Ø"/>
            </a:pPr>
            <a:r>
              <a:rPr lang="en-US" sz="2000" dirty="0" smtClean="0"/>
              <a:t> Offer </a:t>
            </a:r>
            <a:r>
              <a:rPr lang="en-US" sz="2000" dirty="0"/>
              <a:t>universal HIV testing, particularly in jurisdictions with hyper-endemic rates of incarceration, so that the offer of HIV testing in correctional healthcare settings mirrors that in community health settings </a:t>
            </a:r>
            <a:endParaRPr lang="en-US" sz="2000" dirty="0" smtClean="0"/>
          </a:p>
          <a:p>
            <a:pPr>
              <a:buFont typeface="Wingdings" panose="05000000000000000000" pitchFamily="2" charset="2"/>
              <a:buChar char="Ø"/>
            </a:pPr>
            <a:r>
              <a:rPr lang="en-US" sz="2000" dirty="0"/>
              <a:t> </a:t>
            </a:r>
            <a:r>
              <a:rPr lang="en-US" sz="2000" dirty="0" smtClean="0"/>
              <a:t>Implement </a:t>
            </a:r>
            <a:r>
              <a:rPr lang="en-US" sz="2000" dirty="0"/>
              <a:t>interventions to prevent HIV transmission among populations that move into, dwell in, or leave correctional facilities, while delivering general interventions that decrease intimate partner/sexual violence, promote harm reduction, and address substance </a:t>
            </a:r>
            <a:r>
              <a:rPr lang="en-US" sz="2000" dirty="0" smtClean="0"/>
              <a:t>use</a:t>
            </a:r>
          </a:p>
          <a:p>
            <a:pPr>
              <a:buFont typeface="Wingdings" panose="05000000000000000000" pitchFamily="2" charset="2"/>
              <a:buChar char="Ø"/>
            </a:pPr>
            <a:r>
              <a:rPr lang="en-US" sz="2000" dirty="0"/>
              <a:t> </a:t>
            </a:r>
            <a:r>
              <a:rPr lang="en-US" sz="2000" dirty="0" smtClean="0"/>
              <a:t>Ensure </a:t>
            </a:r>
            <a:r>
              <a:rPr lang="en-US" sz="2000" dirty="0"/>
              <a:t>that health services in jails and prisons follow international guidelines for HIV care, including for the management of HIV comorbidities that occur at high frequency in incarcerated populations  </a:t>
            </a:r>
            <a:endParaRPr lang="en-US" sz="2000" dirty="0" smtClean="0"/>
          </a:p>
          <a:p>
            <a:pPr>
              <a:buFont typeface="Wingdings" panose="05000000000000000000" pitchFamily="2" charset="2"/>
              <a:buChar char="Ø"/>
            </a:pPr>
            <a:r>
              <a:rPr lang="en-US" sz="2000" dirty="0"/>
              <a:t> </a:t>
            </a:r>
            <a:r>
              <a:rPr lang="en-US" sz="2000" dirty="0" smtClean="0"/>
              <a:t>Promote </a:t>
            </a:r>
            <a:r>
              <a:rPr lang="en-US" sz="2000" dirty="0"/>
              <a:t>two-way, comprehensive communication between correctional and community HIV providers to ensure that there are no gaps in care, treatment, and support services as people transition to and from their communities and correctional facilities   </a:t>
            </a:r>
          </a:p>
          <a:p>
            <a:pPr>
              <a:buFont typeface="Wingdings" panose="05000000000000000000" pitchFamily="2" charset="2"/>
              <a:buChar char="Ø"/>
            </a:pPr>
            <a:endParaRPr lang="en-US" sz="2000" dirty="0"/>
          </a:p>
        </p:txBody>
      </p:sp>
      <p:sp>
        <p:nvSpPr>
          <p:cNvPr id="5" name="Rectangle 4"/>
          <p:cNvSpPr/>
          <p:nvPr/>
        </p:nvSpPr>
        <p:spPr>
          <a:xfrm>
            <a:off x="150812" y="6477000"/>
            <a:ext cx="6760440" cy="307777"/>
          </a:xfrm>
          <a:prstGeom prst="rect">
            <a:avLst/>
          </a:prstGeom>
        </p:spPr>
        <p:txBody>
          <a:bodyPr wrap="none">
            <a:spAutoFit/>
          </a:bodyPr>
          <a:lstStyle/>
          <a:p>
            <a:pPr lvl="0"/>
            <a:r>
              <a:rPr lang="en-US" sz="1400" dirty="0" smtClean="0">
                <a:solidFill>
                  <a:prstClr val="white"/>
                </a:solidFill>
              </a:rPr>
              <a:t>IAPAC </a:t>
            </a:r>
            <a:r>
              <a:rPr lang="en-US" sz="1400" dirty="0" smtClean="0">
                <a:solidFill>
                  <a:schemeClr val="bg1"/>
                </a:solidFill>
              </a:rPr>
              <a:t>Guidelines for Optimizing the HIV Care Continuum for Adults and Adolescents</a:t>
            </a:r>
            <a:r>
              <a:rPr lang="en-US" sz="1400" dirty="0" smtClean="0">
                <a:solidFill>
                  <a:prstClr val="white"/>
                </a:solidFill>
              </a:rPr>
              <a:t>, </a:t>
            </a:r>
            <a:r>
              <a:rPr lang="en-US" sz="1400" dirty="0">
                <a:solidFill>
                  <a:prstClr val="white"/>
                </a:solidFill>
              </a:rPr>
              <a:t>2015</a:t>
            </a:r>
          </a:p>
        </p:txBody>
      </p:sp>
    </p:spTree>
    <p:extLst>
      <p:ext uri="{BB962C8B-B14F-4D97-AF65-F5344CB8AC3E}">
        <p14:creationId xmlns:p14="http://schemas.microsoft.com/office/powerpoint/2010/main" val="324062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Achieving </a:t>
            </a:r>
            <a:r>
              <a:rPr lang="en-US" sz="4400" b="1" dirty="0">
                <a:solidFill>
                  <a:srgbClr val="FF0000"/>
                </a:solidFill>
                <a:latin typeface="Arial" panose="020B0604020202020204" pitchFamily="34" charset="0"/>
                <a:cs typeface="Arial" panose="020B0604020202020204" pitchFamily="34" charset="0"/>
              </a:rPr>
              <a:t>Long-Term </a:t>
            </a:r>
            <a:r>
              <a:rPr lang="en-US" sz="4400" b="1" dirty="0" smtClean="0">
                <a:solidFill>
                  <a:srgbClr val="FF0000"/>
                </a:solidFill>
                <a:latin typeface="Arial" panose="020B0604020202020204" pitchFamily="34" charset="0"/>
                <a:cs typeface="Arial" panose="020B0604020202020204" pitchFamily="34" charset="0"/>
              </a:rPr>
              <a:t>Retention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and </a:t>
            </a:r>
            <a:r>
              <a:rPr lang="en-US" sz="4400" b="1" dirty="0">
                <a:solidFill>
                  <a:srgbClr val="FF0000"/>
                </a:solidFill>
                <a:latin typeface="Arial" panose="020B0604020202020204" pitchFamily="34" charset="0"/>
                <a:cs typeface="Arial" panose="020B0604020202020204" pitchFamily="34" charset="0"/>
              </a:rPr>
              <a:t>Engagement in </a:t>
            </a:r>
            <a:r>
              <a:rPr lang="en-US" sz="4400" b="1" dirty="0" smtClean="0">
                <a:solidFill>
                  <a:srgbClr val="FF0000"/>
                </a:solidFill>
                <a:latin typeface="Arial" panose="020B0604020202020204" pitchFamily="34" charset="0"/>
                <a:cs typeface="Arial" panose="020B0604020202020204" pitchFamily="34" charset="0"/>
              </a:rPr>
              <a:t>HIV Care</a:t>
            </a:r>
            <a:endParaRPr lang="en-US" sz="4400" b="1"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sz="3600" b="1" dirty="0" smtClean="0">
                <a:latin typeface="Arial" panose="020B0604020202020204" pitchFamily="34" charset="0"/>
                <a:cs typeface="Arial" panose="020B0604020202020204" pitchFamily="34" charset="0"/>
              </a:rPr>
              <a:t>Module 7</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6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Learning Objectives</a:t>
            </a:r>
            <a:endParaRPr lang="en-US" sz="40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Identify barriers to retention in the HIV </a:t>
            </a:r>
            <a:r>
              <a:rPr lang="en-US" sz="2800" dirty="0" smtClean="0"/>
              <a:t>care</a:t>
            </a:r>
            <a:endParaRPr lang="en-US" sz="2800" dirty="0" smtClean="0"/>
          </a:p>
          <a:p>
            <a:pPr marL="457200" indent="-457200">
              <a:buFont typeface="+mj-lt"/>
              <a:buAutoNum type="arabicPeriod"/>
            </a:pPr>
            <a:r>
              <a:rPr lang="en-US" sz="2800" dirty="0" smtClean="0"/>
              <a:t>Describe clinic-level interventions to improve engagement in care</a:t>
            </a:r>
          </a:p>
          <a:p>
            <a:pPr marL="457200" indent="-457200">
              <a:buFont typeface="+mj-lt"/>
              <a:buAutoNum type="arabicPeriod"/>
            </a:pPr>
            <a:r>
              <a:rPr lang="en-US" sz="2800" dirty="0" smtClean="0"/>
              <a:t>Discuss strategies </a:t>
            </a:r>
            <a:r>
              <a:rPr lang="en-US" sz="2800" smtClean="0"/>
              <a:t>to </a:t>
            </a:r>
            <a:r>
              <a:rPr lang="en-US" sz="2800" smtClean="0"/>
              <a:t>mitigate </a:t>
            </a:r>
            <a:r>
              <a:rPr lang="en-US" sz="2800" dirty="0" smtClean="0"/>
              <a:t>loss to follow-up and </a:t>
            </a:r>
            <a:r>
              <a:rPr lang="en-US" sz="2800" dirty="0" smtClean="0"/>
              <a:t>facilitate re-engagement </a:t>
            </a:r>
            <a:r>
              <a:rPr lang="en-US" sz="2800" dirty="0" smtClean="0"/>
              <a:t>in HIV care</a:t>
            </a:r>
            <a:endParaRPr lang="en-US" sz="2800" dirty="0"/>
          </a:p>
        </p:txBody>
      </p:sp>
    </p:spTree>
    <p:extLst>
      <p:ext uri="{BB962C8B-B14F-4D97-AF65-F5344CB8AC3E}">
        <p14:creationId xmlns:p14="http://schemas.microsoft.com/office/powerpoint/2010/main" val="294028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Introduction</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31265" y="2057400"/>
            <a:ext cx="10055781" cy="4023360"/>
          </a:xfrm>
        </p:spPr>
        <p:txBody>
          <a:bodyPr>
            <a:normAutofit/>
          </a:bodyPr>
          <a:lstStyle/>
          <a:p>
            <a:pPr>
              <a:buFont typeface="Wingdings" charset="2"/>
              <a:buChar char="Ø"/>
            </a:pPr>
            <a:r>
              <a:rPr lang="en-US" sz="2800" dirty="0" smtClean="0"/>
              <a:t> Barriers to HIV treatment engagement are common across countries, even when local resource bases may differ widely</a:t>
            </a:r>
          </a:p>
          <a:p>
            <a:pPr>
              <a:buFont typeface="Wingdings" charset="2"/>
              <a:buChar char="Ø"/>
            </a:pPr>
            <a:r>
              <a:rPr lang="en-US" sz="2800" dirty="0" smtClean="0"/>
              <a:t> </a:t>
            </a:r>
            <a:r>
              <a:rPr lang="en-US" sz="2800" b="1" dirty="0" smtClean="0">
                <a:solidFill>
                  <a:srgbClr val="FF0000"/>
                </a:solidFill>
              </a:rPr>
              <a:t>Efficiently keeping people engaged in their care is more critical than ever, as resources are ultimately limited in every setting, and growing numbers of PLHIV are in need lifelong quality care</a:t>
            </a:r>
          </a:p>
        </p:txBody>
      </p:sp>
    </p:spTree>
    <p:extLst>
      <p:ext uri="{BB962C8B-B14F-4D97-AF65-F5344CB8AC3E}">
        <p14:creationId xmlns:p14="http://schemas.microsoft.com/office/powerpoint/2010/main" val="197937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Long-Term Retention in Care</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3812" y="1905000"/>
            <a:ext cx="10055781" cy="4478866"/>
          </a:xfrm>
        </p:spPr>
        <p:txBody>
          <a:bodyPr>
            <a:normAutofit/>
          </a:bodyPr>
          <a:lstStyle/>
          <a:p>
            <a:pPr marL="91413" lvl="2" indent="-91413">
              <a:spcBef>
                <a:spcPts val="1200"/>
              </a:spcBef>
              <a:spcAft>
                <a:spcPts val="200"/>
              </a:spcAft>
              <a:buSzPct val="100000"/>
              <a:buFont typeface="Wingdings" charset="2"/>
              <a:buChar char="Ø"/>
            </a:pPr>
            <a:r>
              <a:rPr lang="en-US" sz="2800" dirty="0" smtClean="0">
                <a:solidFill>
                  <a:srgbClr val="FF0000"/>
                </a:solidFill>
              </a:rPr>
              <a:t> </a:t>
            </a:r>
            <a:r>
              <a:rPr lang="en-US" sz="2800" b="1" dirty="0" smtClean="0">
                <a:solidFill>
                  <a:srgbClr val="FF0000"/>
                </a:solidFill>
              </a:rPr>
              <a:t>Retention </a:t>
            </a:r>
            <a:r>
              <a:rPr lang="en-US" sz="2800" b="1" dirty="0">
                <a:solidFill>
                  <a:srgbClr val="FF0000"/>
                </a:solidFill>
              </a:rPr>
              <a:t>in care is associated with improved individual health </a:t>
            </a:r>
            <a:r>
              <a:rPr lang="en-US" sz="2800" b="1" dirty="0" smtClean="0">
                <a:solidFill>
                  <a:srgbClr val="FF0000"/>
                </a:solidFill>
              </a:rPr>
              <a:t>outcomes and may </a:t>
            </a:r>
            <a:r>
              <a:rPr lang="en-US" sz="2800" b="1" dirty="0">
                <a:solidFill>
                  <a:srgbClr val="FF0000"/>
                </a:solidFill>
              </a:rPr>
              <a:t>reduce community-level viral burden, with implications for secondary </a:t>
            </a:r>
            <a:r>
              <a:rPr lang="en-US" sz="2800" b="1" dirty="0" smtClean="0">
                <a:solidFill>
                  <a:srgbClr val="FF0000"/>
                </a:solidFill>
              </a:rPr>
              <a:t>prevention </a:t>
            </a:r>
            <a:endParaRPr lang="en-US" sz="2400" b="1" dirty="0" smtClean="0"/>
          </a:p>
          <a:p>
            <a:pPr marL="91413" lvl="2" indent="-91413">
              <a:spcBef>
                <a:spcPts val="1200"/>
              </a:spcBef>
              <a:spcAft>
                <a:spcPts val="200"/>
              </a:spcAft>
              <a:buSzPct val="100000"/>
              <a:buFont typeface="Wingdings" charset="2"/>
              <a:buChar char="Ø"/>
            </a:pPr>
            <a:r>
              <a:rPr lang="en-US" sz="2800" dirty="0" smtClean="0">
                <a:solidFill>
                  <a:schemeClr val="tx1"/>
                </a:solidFill>
              </a:rPr>
              <a:t> Systematic </a:t>
            </a:r>
            <a:r>
              <a:rPr lang="en-US" sz="2800" dirty="0">
                <a:solidFill>
                  <a:schemeClr val="tx1"/>
                </a:solidFill>
              </a:rPr>
              <a:t>monitoring of retention in HIV care is recommended for all </a:t>
            </a:r>
            <a:r>
              <a:rPr lang="en-US" sz="2800" dirty="0" smtClean="0">
                <a:solidFill>
                  <a:schemeClr val="tx1"/>
                </a:solidFill>
              </a:rPr>
              <a:t>patients</a:t>
            </a:r>
          </a:p>
          <a:p>
            <a:pPr marL="91413" lvl="2" indent="-91413">
              <a:spcBef>
                <a:spcPts val="1200"/>
              </a:spcBef>
              <a:spcAft>
                <a:spcPts val="200"/>
              </a:spcAft>
              <a:buSzPct val="100000"/>
              <a:buFont typeface="Wingdings" charset="2"/>
              <a:buChar char="Ø"/>
            </a:pPr>
            <a:endParaRPr lang="en-US" sz="2800" dirty="0" smtClean="0">
              <a:solidFill>
                <a:schemeClr val="tx1"/>
              </a:solidFill>
            </a:endParaRPr>
          </a:p>
          <a:p>
            <a:pPr marL="989695" lvl="2" indent="-514350">
              <a:buFont typeface="Courier New" panose="02070309020205020404" pitchFamily="49" charset="0"/>
              <a:buChar char="o"/>
            </a:pPr>
            <a:r>
              <a:rPr lang="en-US" sz="2600" dirty="0" smtClean="0"/>
              <a:t>Although monitoring </a:t>
            </a:r>
            <a:r>
              <a:rPr lang="en-US" sz="2600" dirty="0"/>
              <a:t>retention is routinely recommended, specific details, such as retention measures to be used and desired visit frequency, vary among jurisdictions and programs and should be in harmony with national and international guidelines</a:t>
            </a:r>
          </a:p>
          <a:p>
            <a:pPr marL="989695" lvl="2" indent="-514350"/>
            <a:endParaRPr lang="en-US" sz="2400" dirty="0" smtClean="0">
              <a:solidFill>
                <a:schemeClr val="tx1"/>
              </a:solidFill>
            </a:endParaRPr>
          </a:p>
          <a:p>
            <a:pPr marL="989695" lvl="2" indent="-514350"/>
            <a:endParaRPr lang="en-US" sz="2400" dirty="0">
              <a:solidFill>
                <a:schemeClr val="tx1"/>
              </a:solidFill>
            </a:endParaRPr>
          </a:p>
        </p:txBody>
      </p:sp>
      <p:sp>
        <p:nvSpPr>
          <p:cNvPr id="6" name="Rectangle 5"/>
          <p:cNvSpPr/>
          <p:nvPr/>
        </p:nvSpPr>
        <p:spPr>
          <a:xfrm>
            <a:off x="227012" y="6477000"/>
            <a:ext cx="6931641"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a:t>
            </a:r>
            <a:r>
              <a:rPr lang="en-US" sz="1400" b="1" dirty="0">
                <a:solidFill>
                  <a:prstClr val="white"/>
                </a:solidFill>
              </a:rPr>
              <a:t>2015</a:t>
            </a:r>
          </a:p>
        </p:txBody>
      </p:sp>
    </p:spTree>
    <p:extLst>
      <p:ext uri="{BB962C8B-B14F-4D97-AF65-F5344CB8AC3E}">
        <p14:creationId xmlns:p14="http://schemas.microsoft.com/office/powerpoint/2010/main" val="14018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Adherence Monitoring</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845734"/>
            <a:ext cx="10055781" cy="4250266"/>
          </a:xfrm>
        </p:spPr>
        <p:txBody>
          <a:bodyPr>
            <a:normAutofit fontScale="92500"/>
          </a:bodyPr>
          <a:lstStyle/>
          <a:p>
            <a:pPr>
              <a:buFont typeface="Wingdings" charset="2"/>
              <a:buChar char="Ø"/>
            </a:pPr>
            <a:r>
              <a:rPr lang="en-US" sz="2600" b="1" dirty="0" smtClean="0">
                <a:solidFill>
                  <a:srgbClr val="FF0000"/>
                </a:solidFill>
              </a:rPr>
              <a:t> Routine </a:t>
            </a:r>
            <a:r>
              <a:rPr lang="en-US" sz="2600" b="1" dirty="0">
                <a:solidFill>
                  <a:srgbClr val="FF0000"/>
                </a:solidFill>
              </a:rPr>
              <a:t>ART adherence monitoring is recommended in all </a:t>
            </a:r>
            <a:r>
              <a:rPr lang="en-US" sz="2600" b="1" dirty="0" smtClean="0">
                <a:solidFill>
                  <a:srgbClr val="FF0000"/>
                </a:solidFill>
              </a:rPr>
              <a:t>patients</a:t>
            </a:r>
          </a:p>
          <a:p>
            <a:pPr>
              <a:buFont typeface="Wingdings" charset="2"/>
              <a:buChar char="Ø"/>
            </a:pPr>
            <a:r>
              <a:rPr lang="en-US" sz="2600" dirty="0" smtClean="0">
                <a:solidFill>
                  <a:schemeClr val="accent2">
                    <a:lumMod val="60000"/>
                    <a:lumOff val="40000"/>
                  </a:schemeClr>
                </a:solidFill>
              </a:rPr>
              <a:t> </a:t>
            </a:r>
            <a:r>
              <a:rPr lang="en-US" sz="2600" dirty="0" smtClean="0">
                <a:solidFill>
                  <a:schemeClr val="tx1"/>
                </a:solidFill>
              </a:rPr>
              <a:t>Measurement methods include:</a:t>
            </a:r>
          </a:p>
          <a:p>
            <a:pPr>
              <a:buFont typeface="Wingdings" charset="2"/>
              <a:buChar char="Ø"/>
            </a:pPr>
            <a:endParaRPr lang="en-US" sz="900" dirty="0">
              <a:solidFill>
                <a:schemeClr val="tx1"/>
              </a:solidFill>
            </a:endParaRPr>
          </a:p>
          <a:p>
            <a:pPr lvl="2">
              <a:buFont typeface="Wingdings" charset="2"/>
              <a:buChar char="Ø"/>
            </a:pPr>
            <a:r>
              <a:rPr lang="en-US" sz="2600" dirty="0" smtClean="0">
                <a:solidFill>
                  <a:schemeClr val="tx1"/>
                </a:solidFill>
              </a:rPr>
              <a:t> Tracking </a:t>
            </a:r>
            <a:r>
              <a:rPr lang="en-US" sz="2600" dirty="0">
                <a:solidFill>
                  <a:schemeClr val="tx1"/>
                </a:solidFill>
              </a:rPr>
              <a:t>pharmacy/clinic </a:t>
            </a:r>
            <a:r>
              <a:rPr lang="en-US" sz="2600" dirty="0" smtClean="0">
                <a:solidFill>
                  <a:schemeClr val="tx1"/>
                </a:solidFill>
              </a:rPr>
              <a:t>visits </a:t>
            </a:r>
          </a:p>
          <a:p>
            <a:pPr lvl="2">
              <a:buFont typeface="Wingdings" charset="2"/>
              <a:buChar char="Ø"/>
            </a:pPr>
            <a:r>
              <a:rPr lang="en-US" sz="2600" dirty="0" smtClean="0">
                <a:solidFill>
                  <a:schemeClr val="tx1"/>
                </a:solidFill>
              </a:rPr>
              <a:t> Measuring viral </a:t>
            </a:r>
            <a:r>
              <a:rPr lang="en-US" sz="2600" dirty="0">
                <a:solidFill>
                  <a:schemeClr val="tx1"/>
                </a:solidFill>
              </a:rPr>
              <a:t>load </a:t>
            </a:r>
            <a:r>
              <a:rPr lang="en-US" sz="2600" dirty="0" smtClean="0">
                <a:solidFill>
                  <a:schemeClr val="tx1"/>
                </a:solidFill>
              </a:rPr>
              <a:t>as </a:t>
            </a:r>
            <a:r>
              <a:rPr lang="en-US" sz="2600" dirty="0">
                <a:solidFill>
                  <a:schemeClr val="tx1"/>
                </a:solidFill>
              </a:rPr>
              <a:t>the primary adherence monitoring </a:t>
            </a:r>
            <a:r>
              <a:rPr lang="en-US" sz="2600" dirty="0" smtClean="0">
                <a:solidFill>
                  <a:schemeClr val="tx1"/>
                </a:solidFill>
              </a:rPr>
              <a:t>metric</a:t>
            </a:r>
          </a:p>
          <a:p>
            <a:pPr lvl="2">
              <a:buFont typeface="Wingdings" charset="2"/>
              <a:buChar char="Ø"/>
            </a:pPr>
            <a:r>
              <a:rPr lang="en-US" sz="2600" dirty="0" smtClean="0">
                <a:solidFill>
                  <a:schemeClr val="tx1"/>
                </a:solidFill>
              </a:rPr>
              <a:t> Collection </a:t>
            </a:r>
            <a:r>
              <a:rPr lang="en-US" sz="2600" dirty="0">
                <a:solidFill>
                  <a:schemeClr val="tx1"/>
                </a:solidFill>
              </a:rPr>
              <a:t>of self-reported adherence </a:t>
            </a:r>
            <a:r>
              <a:rPr lang="en-US" sz="2600" dirty="0" smtClean="0">
                <a:solidFill>
                  <a:schemeClr val="tx1"/>
                </a:solidFill>
              </a:rPr>
              <a:t>data </a:t>
            </a:r>
            <a:endParaRPr lang="en-US" sz="2600" dirty="0">
              <a:solidFill>
                <a:schemeClr val="tx1"/>
              </a:solidFill>
            </a:endParaRPr>
          </a:p>
          <a:p>
            <a:pPr lvl="2">
              <a:buFont typeface="Wingdings" charset="2"/>
              <a:buChar char="Ø"/>
            </a:pPr>
            <a:r>
              <a:rPr lang="en-US" sz="2600" dirty="0" smtClean="0">
                <a:solidFill>
                  <a:schemeClr val="tx1"/>
                </a:solidFill>
              </a:rPr>
              <a:t> Collecting pharmacy </a:t>
            </a:r>
            <a:r>
              <a:rPr lang="en-US" sz="2600" dirty="0">
                <a:solidFill>
                  <a:schemeClr val="tx1"/>
                </a:solidFill>
              </a:rPr>
              <a:t>refill </a:t>
            </a:r>
            <a:r>
              <a:rPr lang="en-US" sz="2600" dirty="0" smtClean="0">
                <a:solidFill>
                  <a:schemeClr val="tx1"/>
                </a:solidFill>
              </a:rPr>
              <a:t>data</a:t>
            </a:r>
            <a:endParaRPr lang="en-US" sz="2600" dirty="0">
              <a:solidFill>
                <a:schemeClr val="tx1"/>
              </a:solidFill>
            </a:endParaRPr>
          </a:p>
          <a:p>
            <a:pPr marL="201108" lvl="1" indent="0">
              <a:buNone/>
            </a:pPr>
            <a:endParaRPr lang="en-US" sz="2999" b="1" dirty="0">
              <a:solidFill>
                <a:schemeClr val="accent2">
                  <a:lumMod val="60000"/>
                  <a:lumOff val="40000"/>
                </a:schemeClr>
              </a:solidFill>
            </a:endParaRPr>
          </a:p>
          <a:p>
            <a:pPr marL="201108" lvl="1" indent="0" algn="ctr">
              <a:buNone/>
            </a:pPr>
            <a:r>
              <a:rPr lang="en-US" sz="2999" b="1" dirty="0" smtClean="0">
                <a:solidFill>
                  <a:srgbClr val="FF0000"/>
                </a:solidFill>
              </a:rPr>
              <a:t>Pill </a:t>
            </a:r>
            <a:r>
              <a:rPr lang="en-US" sz="2999" b="1" dirty="0">
                <a:solidFill>
                  <a:srgbClr val="FF0000"/>
                </a:solidFill>
              </a:rPr>
              <a:t>count, electronic drug monitoring, or ARV drug concentrations in biological samples are </a:t>
            </a:r>
            <a:r>
              <a:rPr lang="en-US" sz="2999" b="1" u="sng" dirty="0" smtClean="0">
                <a:solidFill>
                  <a:srgbClr val="FF0000"/>
                </a:solidFill>
              </a:rPr>
              <a:t>NOT</a:t>
            </a:r>
            <a:r>
              <a:rPr lang="en-US" sz="2999" b="1" dirty="0" smtClean="0">
                <a:solidFill>
                  <a:srgbClr val="FF0000"/>
                </a:solidFill>
              </a:rPr>
              <a:t> routinely recommended</a:t>
            </a:r>
            <a:endParaRPr lang="en-US" sz="2999" b="1" dirty="0">
              <a:solidFill>
                <a:srgbClr val="FF0000"/>
              </a:solidFill>
            </a:endParaRPr>
          </a:p>
        </p:txBody>
      </p:sp>
      <p:sp>
        <p:nvSpPr>
          <p:cNvPr id="8" name="Rectangle 7"/>
          <p:cNvSpPr/>
          <p:nvPr/>
        </p:nvSpPr>
        <p:spPr>
          <a:xfrm>
            <a:off x="227012" y="6477000"/>
            <a:ext cx="6931641"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a:t>
            </a:r>
            <a:r>
              <a:rPr lang="en-US" sz="1400" b="1" dirty="0">
                <a:solidFill>
                  <a:prstClr val="white"/>
                </a:solidFill>
              </a:rPr>
              <a:t>2015</a:t>
            </a:r>
          </a:p>
        </p:txBody>
      </p:sp>
    </p:spTree>
    <p:extLst>
      <p:ext uri="{BB962C8B-B14F-4D97-AF65-F5344CB8AC3E}">
        <p14:creationId xmlns:p14="http://schemas.microsoft.com/office/powerpoint/2010/main" val="40629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Long-Term Engagement</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6994" y="1845734"/>
            <a:ext cx="10055781" cy="4402666"/>
          </a:xfrm>
        </p:spPr>
        <p:txBody>
          <a:bodyPr>
            <a:normAutofit lnSpcReduction="10000"/>
          </a:bodyPr>
          <a:lstStyle/>
          <a:p>
            <a:pPr>
              <a:buFont typeface="Wingdings" charset="2"/>
              <a:buChar char="Ø"/>
            </a:pPr>
            <a:r>
              <a:rPr lang="en-US" sz="2400" dirty="0">
                <a:solidFill>
                  <a:srgbClr val="FF0000"/>
                </a:solidFill>
              </a:rPr>
              <a:t> </a:t>
            </a:r>
            <a:r>
              <a:rPr lang="en-US" sz="2800" b="1" dirty="0">
                <a:solidFill>
                  <a:srgbClr val="FF0000"/>
                </a:solidFill>
              </a:rPr>
              <a:t>Information and communication technologies and staff-/peer-delivered counseling are </a:t>
            </a:r>
            <a:r>
              <a:rPr lang="en-US" sz="2800" b="1" dirty="0" smtClean="0">
                <a:solidFill>
                  <a:srgbClr val="FF0000"/>
                </a:solidFill>
              </a:rPr>
              <a:t>recommended</a:t>
            </a:r>
          </a:p>
          <a:p>
            <a:pPr marL="0" indent="0">
              <a:buNone/>
            </a:pPr>
            <a:endParaRPr lang="en-US" sz="1050" b="1" dirty="0">
              <a:solidFill>
                <a:schemeClr val="tx1"/>
              </a:solidFill>
            </a:endParaRPr>
          </a:p>
          <a:p>
            <a:pPr lvl="1">
              <a:buFont typeface="Courier New" panose="02070309020205020404" pitchFamily="49" charset="0"/>
              <a:buChar char="o"/>
            </a:pPr>
            <a:r>
              <a:rPr lang="en-US" sz="2400" dirty="0" smtClean="0">
                <a:solidFill>
                  <a:schemeClr val="tx1"/>
                </a:solidFill>
              </a:rPr>
              <a:t> </a:t>
            </a:r>
            <a:r>
              <a:rPr lang="en-US" sz="2400" dirty="0">
                <a:solidFill>
                  <a:schemeClr val="tx1"/>
                </a:solidFill>
              </a:rPr>
              <a:t>M</a:t>
            </a:r>
            <a:r>
              <a:rPr lang="en-US" sz="2400" dirty="0" smtClean="0">
                <a:solidFill>
                  <a:schemeClr val="tx1"/>
                </a:solidFill>
              </a:rPr>
              <a:t>obile health </a:t>
            </a:r>
            <a:r>
              <a:rPr lang="en-US" sz="2400" dirty="0">
                <a:solidFill>
                  <a:schemeClr val="tx1"/>
                </a:solidFill>
              </a:rPr>
              <a:t>technology using weekly interactive components (e.g., </a:t>
            </a:r>
            <a:r>
              <a:rPr lang="en-US" sz="2400" dirty="0" smtClean="0">
                <a:solidFill>
                  <a:schemeClr val="tx1"/>
                </a:solidFill>
              </a:rPr>
              <a:t>2-way </a:t>
            </a:r>
            <a:r>
              <a:rPr lang="en-US" sz="2400" dirty="0">
                <a:solidFill>
                  <a:schemeClr val="tx1"/>
                </a:solidFill>
              </a:rPr>
              <a:t>SMS</a:t>
            </a:r>
            <a:r>
              <a:rPr lang="en-US" sz="2400" dirty="0" smtClean="0">
                <a:solidFill>
                  <a:schemeClr val="tx1"/>
                </a:solidFill>
              </a:rPr>
              <a:t>)</a:t>
            </a:r>
          </a:p>
          <a:p>
            <a:pPr lvl="1">
              <a:buFont typeface="Courier New" panose="02070309020205020404" pitchFamily="49" charset="0"/>
              <a:buChar char="o"/>
            </a:pPr>
            <a:r>
              <a:rPr lang="en-US" sz="2400" dirty="0" smtClean="0">
                <a:solidFill>
                  <a:schemeClr val="tx1"/>
                </a:solidFill>
              </a:rPr>
              <a:t> Alarm </a:t>
            </a:r>
            <a:r>
              <a:rPr lang="en-US" sz="2400" dirty="0">
                <a:solidFill>
                  <a:schemeClr val="tx1"/>
                </a:solidFill>
              </a:rPr>
              <a:t>devices </a:t>
            </a:r>
            <a:r>
              <a:rPr lang="en-US" sz="2400" dirty="0" smtClean="0">
                <a:solidFill>
                  <a:schemeClr val="tx1"/>
                </a:solidFill>
              </a:rPr>
              <a:t>as </a:t>
            </a:r>
            <a:r>
              <a:rPr lang="en-US" sz="2400" dirty="0">
                <a:solidFill>
                  <a:schemeClr val="tx1"/>
                </a:solidFill>
              </a:rPr>
              <a:t>reminders for PLHIV with memory </a:t>
            </a:r>
            <a:r>
              <a:rPr lang="en-US" sz="2400" dirty="0" smtClean="0">
                <a:solidFill>
                  <a:schemeClr val="tx1"/>
                </a:solidFill>
              </a:rPr>
              <a:t>impairment</a:t>
            </a:r>
          </a:p>
          <a:p>
            <a:pPr marL="201108" lvl="1" indent="0">
              <a:buNone/>
            </a:pPr>
            <a:endParaRPr lang="en-US" sz="1000" dirty="0">
              <a:solidFill>
                <a:schemeClr val="tx1"/>
              </a:solidFill>
            </a:endParaRPr>
          </a:p>
          <a:p>
            <a:pPr>
              <a:buFont typeface="Wingdings" charset="2"/>
              <a:buChar char="Ø"/>
            </a:pPr>
            <a:r>
              <a:rPr lang="en-US" sz="2800" b="1" dirty="0" smtClean="0">
                <a:solidFill>
                  <a:srgbClr val="FF0000"/>
                </a:solidFill>
              </a:rPr>
              <a:t> Proactive </a:t>
            </a:r>
            <a:r>
              <a:rPr lang="en-US" sz="2800" b="1" dirty="0">
                <a:solidFill>
                  <a:srgbClr val="FF0000"/>
                </a:solidFill>
              </a:rPr>
              <a:t>engagement and re-engagement of patients who miss clinic appointments and/or are lost to </a:t>
            </a:r>
            <a:r>
              <a:rPr lang="en-US" sz="2800" b="1" dirty="0" smtClean="0">
                <a:solidFill>
                  <a:srgbClr val="FF0000"/>
                </a:solidFill>
              </a:rPr>
              <a:t>follow-up </a:t>
            </a:r>
            <a:r>
              <a:rPr lang="en-US" sz="2800" b="1" dirty="0">
                <a:solidFill>
                  <a:srgbClr val="FF0000"/>
                </a:solidFill>
              </a:rPr>
              <a:t>is </a:t>
            </a:r>
            <a:r>
              <a:rPr lang="en-US" sz="2800" b="1" dirty="0" smtClean="0">
                <a:solidFill>
                  <a:srgbClr val="FF0000"/>
                </a:solidFill>
              </a:rPr>
              <a:t>recommended</a:t>
            </a:r>
          </a:p>
          <a:p>
            <a:pPr marL="0" indent="0">
              <a:buNone/>
            </a:pPr>
            <a:endParaRPr lang="en-US" sz="1000" b="1" dirty="0" smtClean="0">
              <a:solidFill>
                <a:srgbClr val="FF0000"/>
              </a:solidFill>
            </a:endParaRPr>
          </a:p>
          <a:p>
            <a:pPr lvl="1">
              <a:buFont typeface="Courier New" panose="02070309020205020404" pitchFamily="49" charset="0"/>
              <a:buChar char="o"/>
            </a:pPr>
            <a:r>
              <a:rPr lang="en-US" sz="2400" dirty="0">
                <a:solidFill>
                  <a:schemeClr val="tx1"/>
                </a:solidFill>
              </a:rPr>
              <a:t> </a:t>
            </a:r>
            <a:r>
              <a:rPr lang="en-US" sz="2400" dirty="0" smtClean="0">
                <a:solidFill>
                  <a:schemeClr val="tx1"/>
                </a:solidFill>
              </a:rPr>
              <a:t>Includes intensive </a:t>
            </a:r>
            <a:r>
              <a:rPr lang="en-US" sz="2400" dirty="0">
                <a:solidFill>
                  <a:schemeClr val="tx1"/>
                </a:solidFill>
              </a:rPr>
              <a:t>outreach for those not engaged in care within </a:t>
            </a:r>
            <a:r>
              <a:rPr lang="en-US" sz="2400" dirty="0" smtClean="0">
                <a:solidFill>
                  <a:schemeClr val="tx1"/>
                </a:solidFill>
              </a:rPr>
              <a:t>one month of </a:t>
            </a:r>
            <a:r>
              <a:rPr lang="en-US" sz="2400" dirty="0">
                <a:solidFill>
                  <a:schemeClr val="tx1"/>
                </a:solidFill>
              </a:rPr>
              <a:t>a new HIV diagnosis</a:t>
            </a:r>
          </a:p>
          <a:p>
            <a:pPr>
              <a:buFont typeface="Wingdings" charset="2"/>
              <a:buChar char="Ø"/>
            </a:pPr>
            <a:endParaRPr lang="en-US" sz="2800" dirty="0">
              <a:solidFill>
                <a:schemeClr val="tx1"/>
              </a:solidFill>
            </a:endParaRPr>
          </a:p>
        </p:txBody>
      </p:sp>
      <p:sp>
        <p:nvSpPr>
          <p:cNvPr id="6" name="Rectangle 5"/>
          <p:cNvSpPr/>
          <p:nvPr/>
        </p:nvSpPr>
        <p:spPr>
          <a:xfrm>
            <a:off x="227012" y="6477000"/>
            <a:ext cx="6931641" cy="307777"/>
          </a:xfrm>
          <a:prstGeom prst="rect">
            <a:avLst/>
          </a:prstGeom>
        </p:spPr>
        <p:txBody>
          <a:bodyPr wrap="none">
            <a:spAutoFit/>
          </a:bodyPr>
          <a:lstStyle/>
          <a:p>
            <a:pPr lvl="0"/>
            <a:r>
              <a:rPr lang="en-US" sz="1400" b="1" dirty="0" smtClean="0">
                <a:solidFill>
                  <a:prstClr val="white"/>
                </a:solidFill>
              </a:rPr>
              <a:t>IAPAC Guidelines for Optimizing the HIV Care Continuum for Adults and Adolescents, </a:t>
            </a:r>
            <a:r>
              <a:rPr lang="en-US" sz="1400" b="1" dirty="0">
                <a:solidFill>
                  <a:prstClr val="white"/>
                </a:solidFill>
              </a:rPr>
              <a:t>2015</a:t>
            </a:r>
          </a:p>
        </p:txBody>
      </p:sp>
    </p:spTree>
    <p:extLst>
      <p:ext uri="{BB962C8B-B14F-4D97-AF65-F5344CB8AC3E}">
        <p14:creationId xmlns:p14="http://schemas.microsoft.com/office/powerpoint/2010/main" val="363685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eaLnBrk="1" hangingPunct="1"/>
            <a:r>
              <a:rPr lang="en-GB" sz="4000" b="1" cap="none" dirty="0" smtClean="0">
                <a:solidFill>
                  <a:schemeClr val="accent1"/>
                </a:solidFill>
                <a:latin typeface="Arial" panose="020B0604020202020204" pitchFamily="34" charset="0"/>
                <a:ea typeface="ＭＳ Ｐゴシック" charset="0"/>
                <a:cs typeface="Arial" panose="020B0604020202020204" pitchFamily="34" charset="0"/>
              </a:rPr>
              <a:t/>
            </a:r>
            <a:br>
              <a:rPr lang="en-GB" sz="4000" b="1" cap="none" dirty="0" smtClean="0">
                <a:solidFill>
                  <a:schemeClr val="accent1"/>
                </a:solidFill>
                <a:latin typeface="Arial" panose="020B0604020202020204" pitchFamily="34" charset="0"/>
                <a:ea typeface="ＭＳ Ｐゴシック" charset="0"/>
                <a:cs typeface="Arial" panose="020B0604020202020204" pitchFamily="34" charset="0"/>
              </a:rPr>
            </a:br>
            <a:r>
              <a:rPr lang="en-GB" sz="4000" b="1" dirty="0" smtClean="0">
                <a:solidFill>
                  <a:schemeClr val="accent1"/>
                </a:solidFill>
                <a:latin typeface="Arial" panose="020B0604020202020204" pitchFamily="34" charset="0"/>
                <a:ea typeface="ＭＳ Ｐゴシック" charset="0"/>
                <a:cs typeface="Arial" panose="020B0604020202020204" pitchFamily="34" charset="0"/>
              </a:rPr>
              <a:t>Monitoring ART Adherence</a:t>
            </a:r>
            <a:endParaRPr lang="en-US" sz="4000" b="1" cap="none"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20483" name="Content Placeholder 2"/>
          <p:cNvSpPr>
            <a:spLocks noGrp="1"/>
          </p:cNvSpPr>
          <p:nvPr>
            <p:ph idx="1"/>
          </p:nvPr>
        </p:nvSpPr>
        <p:spPr/>
        <p:txBody>
          <a:bodyPr>
            <a:normAutofit lnSpcReduction="10000"/>
          </a:bodyPr>
          <a:lstStyle/>
          <a:p>
            <a:pPr eaLnBrk="1" hangingPunct="1">
              <a:buFont typeface="Wingdings" charset="2"/>
              <a:buChar char="Ø"/>
            </a:pPr>
            <a:r>
              <a:rPr lang="en-US" sz="2400" dirty="0" smtClean="0">
                <a:solidFill>
                  <a:schemeClr val="tx1"/>
                </a:solidFill>
                <a:latin typeface="Calibri" charset="0"/>
                <a:ea typeface="ＭＳ Ｐゴシック" charset="0"/>
                <a:cs typeface="ＭＳ Ｐゴシック" charset="0"/>
              </a:rPr>
              <a:t> Self-reported </a:t>
            </a:r>
            <a:r>
              <a:rPr lang="en-US" sz="2400" dirty="0">
                <a:solidFill>
                  <a:schemeClr val="tx1"/>
                </a:solidFill>
                <a:latin typeface="Calibri" charset="0"/>
                <a:ea typeface="ＭＳ Ｐゴシック" charset="0"/>
                <a:cs typeface="ＭＳ Ｐゴシック" charset="0"/>
              </a:rPr>
              <a:t>adherence is less strongly associated with treatment responses than are </a:t>
            </a:r>
            <a:r>
              <a:rPr lang="en-US" sz="2400" dirty="0" smtClean="0">
                <a:solidFill>
                  <a:schemeClr val="tx1"/>
                </a:solidFill>
                <a:latin typeface="Calibri" charset="0"/>
                <a:ea typeface="ＭＳ Ｐゴシック" charset="0"/>
                <a:cs typeface="ＭＳ Ｐゴシック" charset="0"/>
              </a:rPr>
              <a:t>electronic drug monitor- </a:t>
            </a:r>
            <a:r>
              <a:rPr lang="en-US" sz="2400" dirty="0">
                <a:solidFill>
                  <a:schemeClr val="tx1"/>
                </a:solidFill>
                <a:latin typeface="Calibri" charset="0"/>
                <a:ea typeface="ＭＳ Ｐゴシック" charset="0"/>
                <a:cs typeface="ＭＳ Ｐゴシック" charset="0"/>
              </a:rPr>
              <a:t>or pharmacy-based measures, but relative ease of implementation supports its use in clinical </a:t>
            </a:r>
            <a:r>
              <a:rPr lang="en-US" sz="2400" dirty="0" smtClean="0">
                <a:solidFill>
                  <a:schemeClr val="tx1"/>
                </a:solidFill>
                <a:latin typeface="Calibri" charset="0"/>
                <a:ea typeface="ＭＳ Ｐゴシック" charset="0"/>
                <a:cs typeface="ＭＳ Ｐゴシック" charset="0"/>
              </a:rPr>
              <a:t>care</a:t>
            </a:r>
          </a:p>
          <a:p>
            <a:pPr marL="0" indent="0" eaLnBrk="1" hangingPunct="1">
              <a:buNone/>
            </a:pPr>
            <a:endParaRPr lang="en-US" sz="2400" dirty="0">
              <a:latin typeface="Calibri" charset="0"/>
              <a:ea typeface="ＭＳ Ｐゴシック" charset="0"/>
              <a:cs typeface="ＭＳ Ｐゴシック" charset="0"/>
            </a:endParaRPr>
          </a:p>
          <a:p>
            <a:pPr eaLnBrk="1" hangingPunct="1">
              <a:buFont typeface="Wingdings" charset="2"/>
              <a:buChar char="Ø"/>
            </a:pPr>
            <a:r>
              <a:rPr lang="en-US" sz="2400" b="1" dirty="0" smtClean="0">
                <a:solidFill>
                  <a:schemeClr val="accent1"/>
                </a:solidFill>
                <a:latin typeface="Calibri" charset="0"/>
                <a:ea typeface="ＭＳ Ｐゴシック" charset="0"/>
                <a:cs typeface="ＭＳ Ｐゴシック" charset="0"/>
              </a:rPr>
              <a:t> Careful </a:t>
            </a:r>
            <a:r>
              <a:rPr lang="en-US" sz="2400" b="1" dirty="0">
                <a:solidFill>
                  <a:schemeClr val="accent1"/>
                </a:solidFill>
                <a:latin typeface="Calibri" charset="0"/>
                <a:ea typeface="ＭＳ Ｐゴシック" charset="0"/>
                <a:cs typeface="ＭＳ Ｐゴシック" charset="0"/>
              </a:rPr>
              <a:t>attention must be paid to collecting self-report data in a manner that makes reasonable demands on </a:t>
            </a:r>
            <a:r>
              <a:rPr lang="en-US" sz="2400" b="1" dirty="0" smtClean="0">
                <a:solidFill>
                  <a:schemeClr val="accent1"/>
                </a:solidFill>
                <a:latin typeface="Calibri" charset="0"/>
                <a:ea typeface="ＭＳ Ｐゴシック" charset="0"/>
                <a:cs typeface="ＭＳ Ｐゴシック" charset="0"/>
              </a:rPr>
              <a:t>memory</a:t>
            </a:r>
          </a:p>
          <a:p>
            <a:pPr marL="0" indent="0" eaLnBrk="1" hangingPunct="1">
              <a:buNone/>
            </a:pPr>
            <a:endParaRPr lang="en-US" sz="2400" dirty="0">
              <a:latin typeface="Calibri" charset="0"/>
              <a:ea typeface="ＭＳ Ｐゴシック" charset="0"/>
              <a:cs typeface="ＭＳ Ｐゴシック" charset="0"/>
            </a:endParaRPr>
          </a:p>
          <a:p>
            <a:pPr eaLnBrk="1" hangingPunct="1">
              <a:buFont typeface="Wingdings" charset="2"/>
              <a:buChar char="Ø"/>
            </a:pPr>
            <a:r>
              <a:rPr lang="en-US" sz="2400" dirty="0" smtClean="0">
                <a:solidFill>
                  <a:schemeClr val="tx1"/>
                </a:solidFill>
                <a:latin typeface="Calibri" charset="0"/>
                <a:ea typeface="ＭＳ Ｐゴシック" charset="0"/>
                <a:cs typeface="ＭＳ Ｐゴシック" charset="0"/>
              </a:rPr>
              <a:t> Questionnaires </a:t>
            </a:r>
            <a:r>
              <a:rPr lang="en-US" sz="2400" dirty="0">
                <a:solidFill>
                  <a:schemeClr val="tx1"/>
                </a:solidFill>
                <a:latin typeface="Calibri" charset="0"/>
                <a:ea typeface="ＭＳ Ｐゴシック" charset="0"/>
                <a:cs typeface="ＭＳ Ｐゴシック" charset="0"/>
              </a:rPr>
              <a:t>should inquire only about specific doses taken over a short time interval (e.g., in the previous week) and about global measures of adherence over a longer time interval (e.g</a:t>
            </a:r>
            <a:r>
              <a:rPr lang="en-US" sz="2400" dirty="0" smtClean="0">
                <a:solidFill>
                  <a:schemeClr val="tx1"/>
                </a:solidFill>
                <a:latin typeface="Calibri" charset="0"/>
                <a:ea typeface="ＭＳ Ｐゴシック" charset="0"/>
                <a:cs typeface="ＭＳ Ｐゴシック" charset="0"/>
              </a:rPr>
              <a:t>., </a:t>
            </a:r>
            <a:r>
              <a:rPr lang="en-US" sz="2400" dirty="0">
                <a:solidFill>
                  <a:schemeClr val="tx1"/>
                </a:solidFill>
                <a:latin typeface="Calibri" charset="0"/>
                <a:ea typeface="ＭＳ Ｐゴシック" charset="0"/>
                <a:cs typeface="ＭＳ Ｐゴシック" charset="0"/>
              </a:rPr>
              <a:t>in the previous month</a:t>
            </a:r>
            <a:r>
              <a:rPr lang="en-US" sz="2400" dirty="0" smtClean="0">
                <a:solidFill>
                  <a:schemeClr val="tx1"/>
                </a:solidFill>
                <a:latin typeface="Calibri" charset="0"/>
                <a:ea typeface="ＭＳ Ｐゴシック" charset="0"/>
                <a:cs typeface="ＭＳ Ｐゴシック" charset="0"/>
              </a:rPr>
              <a:t>)</a:t>
            </a:r>
            <a:endParaRPr lang="en-US" sz="2400" dirty="0">
              <a:solidFill>
                <a:schemeClr val="tx1"/>
              </a:solidFill>
              <a:latin typeface="Calibri" charset="0"/>
              <a:ea typeface="ＭＳ Ｐゴシック" charset="0"/>
              <a:cs typeface="ＭＳ Ｐゴシック" charset="0"/>
            </a:endParaRPr>
          </a:p>
          <a:p>
            <a:pPr marL="457200" indent="-457200" eaLnBrk="1" hangingPunct="1"/>
            <a:endParaRPr lang="en-US" dirty="0">
              <a:latin typeface="Calibri" charset="0"/>
              <a:ea typeface="ＭＳ Ｐゴシック" charset="0"/>
              <a:cs typeface="ＭＳ Ｐゴシック" charset="0"/>
            </a:endParaRPr>
          </a:p>
        </p:txBody>
      </p:sp>
      <p:sp>
        <p:nvSpPr>
          <p:cNvPr id="5" name="Date Placeholder 4"/>
          <p:cNvSpPr>
            <a:spLocks noGrp="1"/>
          </p:cNvSpPr>
          <p:nvPr>
            <p:ph type="dt" sz="half" idx="10"/>
          </p:nvPr>
        </p:nvSpPr>
        <p:spPr>
          <a:xfrm>
            <a:off x="227012" y="6432354"/>
            <a:ext cx="9721817" cy="349446"/>
          </a:xfrm>
        </p:spPr>
        <p:txBody>
          <a:bodyPr/>
          <a:lstStyle/>
          <a:p>
            <a:r>
              <a:rPr lang="en-US" sz="1400" b="1" dirty="0">
                <a:solidFill>
                  <a:schemeClr val="bg1"/>
                </a:solidFill>
              </a:rPr>
              <a:t>Guidelines for </a:t>
            </a:r>
            <a:r>
              <a:rPr lang="en-US" sz="1400" b="1" dirty="0" smtClean="0">
                <a:solidFill>
                  <a:schemeClr val="bg1"/>
                </a:solidFill>
              </a:rPr>
              <a:t>Improving </a:t>
            </a:r>
            <a:r>
              <a:rPr lang="en-US" sz="1400" b="1" dirty="0">
                <a:solidFill>
                  <a:schemeClr val="bg1"/>
                </a:solidFill>
              </a:rPr>
              <a:t>E</a:t>
            </a:r>
            <a:r>
              <a:rPr lang="en-US" sz="1400" b="1" dirty="0" smtClean="0">
                <a:solidFill>
                  <a:schemeClr val="bg1"/>
                </a:solidFill>
              </a:rPr>
              <a:t>ntry </a:t>
            </a:r>
            <a:r>
              <a:rPr lang="en-US" sz="1400" b="1" dirty="0">
                <a:solidFill>
                  <a:schemeClr val="bg1"/>
                </a:solidFill>
              </a:rPr>
              <a:t>into and </a:t>
            </a:r>
            <a:r>
              <a:rPr lang="en-US" sz="1400" b="1" dirty="0" smtClean="0">
                <a:solidFill>
                  <a:schemeClr val="bg1"/>
                </a:solidFill>
              </a:rPr>
              <a:t>Retention </a:t>
            </a:r>
            <a:r>
              <a:rPr lang="en-US" sz="1400" b="1" dirty="0">
                <a:solidFill>
                  <a:schemeClr val="bg1"/>
                </a:solidFill>
              </a:rPr>
              <a:t>in </a:t>
            </a:r>
            <a:r>
              <a:rPr lang="en-US" sz="1400" b="1" dirty="0" smtClean="0">
                <a:solidFill>
                  <a:schemeClr val="bg1"/>
                </a:solidFill>
              </a:rPr>
              <a:t>Care </a:t>
            </a:r>
            <a:r>
              <a:rPr lang="en-US" sz="1400" b="1" dirty="0">
                <a:solidFill>
                  <a:schemeClr val="bg1"/>
                </a:solidFill>
              </a:rPr>
              <a:t>and </a:t>
            </a:r>
            <a:r>
              <a:rPr lang="en-US" sz="1400" b="1" dirty="0" smtClean="0">
                <a:solidFill>
                  <a:schemeClr val="bg1"/>
                </a:solidFill>
              </a:rPr>
              <a:t>ART Adherence </a:t>
            </a:r>
            <a:r>
              <a:rPr lang="en-US" sz="1400" b="1" dirty="0">
                <a:solidFill>
                  <a:schemeClr val="bg1"/>
                </a:solidFill>
              </a:rPr>
              <a:t>for </a:t>
            </a:r>
            <a:r>
              <a:rPr lang="en-US" sz="1400" b="1" dirty="0" smtClean="0">
                <a:solidFill>
                  <a:schemeClr val="bg1"/>
                </a:solidFill>
              </a:rPr>
              <a:t>Persons </a:t>
            </a:r>
            <a:r>
              <a:rPr lang="en-US" sz="1400" b="1" dirty="0">
                <a:solidFill>
                  <a:schemeClr val="bg1"/>
                </a:solidFill>
              </a:rPr>
              <a:t>with </a:t>
            </a:r>
            <a:r>
              <a:rPr lang="en-US" sz="1400" b="1" dirty="0" smtClean="0">
                <a:solidFill>
                  <a:schemeClr val="bg1"/>
                </a:solidFill>
              </a:rPr>
              <a:t>HIV, </a:t>
            </a:r>
            <a:r>
              <a:rPr lang="en-US" sz="1400" b="1" dirty="0">
                <a:solidFill>
                  <a:schemeClr val="bg1"/>
                </a:solidFill>
              </a:rPr>
              <a:t>2012</a:t>
            </a:r>
          </a:p>
        </p:txBody>
      </p:sp>
    </p:spTree>
    <p:extLst>
      <p:ext uri="{BB962C8B-B14F-4D97-AF65-F5344CB8AC3E}">
        <p14:creationId xmlns:p14="http://schemas.microsoft.com/office/powerpoint/2010/main" val="231956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Introduction</a:t>
            </a:r>
            <a:endParaRPr lang="en-US" sz="5400"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5" y="1845734"/>
            <a:ext cx="5454618" cy="4023360"/>
          </a:xfrm>
        </p:spPr>
        <p:txBody>
          <a:bodyPr>
            <a:normAutofit/>
          </a:bodyPr>
          <a:lstStyle/>
          <a:p>
            <a:pPr>
              <a:buFont typeface="Wingdings" charset="2"/>
              <a:buChar char="Ø"/>
            </a:pPr>
            <a:r>
              <a:rPr lang="en-US" sz="2800" dirty="0" smtClean="0"/>
              <a:t> Modern antiretroviral therapy (ART) has changed the course of HIV disease</a:t>
            </a:r>
          </a:p>
          <a:p>
            <a:pPr>
              <a:buFont typeface="Wingdings" charset="2"/>
              <a:buChar char="Ø"/>
            </a:pPr>
            <a:r>
              <a:rPr lang="en-US" sz="2800" dirty="0" smtClean="0"/>
              <a:t> Life expectancy can be near-normal with a highly preserved quality of life.</a:t>
            </a:r>
            <a:r>
              <a:rPr lang="en-US" sz="2800" baseline="30000" dirty="0" smtClean="0"/>
              <a:t>1 </a:t>
            </a:r>
            <a:r>
              <a:rPr lang="en-US" sz="2800" dirty="0" smtClean="0"/>
              <a:t>Life expectancy in some southern African countries is increasing</a:t>
            </a:r>
            <a:r>
              <a:rPr lang="en-US" sz="2800" baseline="30000" dirty="0" smtClean="0"/>
              <a:t>2</a:t>
            </a:r>
          </a:p>
        </p:txBody>
      </p:sp>
      <p:pic>
        <p:nvPicPr>
          <p:cNvPr id="3" name="Content Placeholder 2"/>
          <p:cNvPicPr>
            <a:picLocks noGrp="1" noChangeAspect="1"/>
          </p:cNvPicPr>
          <p:nvPr>
            <p:ph sz="half" idx="4294967295"/>
          </p:nvPr>
        </p:nvPicPr>
        <p:blipFill rotWithShape="1">
          <a:blip r:embed="rId3"/>
          <a:srcRect l="-11542" t="3027" r="-11542" b="3319"/>
          <a:stretch/>
        </p:blipFill>
        <p:spPr>
          <a:xfrm>
            <a:off x="6397625" y="1828800"/>
            <a:ext cx="5791200" cy="4421188"/>
          </a:xfrm>
        </p:spPr>
      </p:pic>
      <p:sp>
        <p:nvSpPr>
          <p:cNvPr id="6" name="TextBox 5"/>
          <p:cNvSpPr txBox="1"/>
          <p:nvPr/>
        </p:nvSpPr>
        <p:spPr>
          <a:xfrm>
            <a:off x="379412" y="6477000"/>
            <a:ext cx="8208081" cy="307777"/>
          </a:xfrm>
          <a:prstGeom prst="rect">
            <a:avLst/>
          </a:prstGeom>
          <a:noFill/>
        </p:spPr>
        <p:txBody>
          <a:bodyPr wrap="none" rtlCol="0">
            <a:spAutoFit/>
          </a:bodyPr>
          <a:lstStyle/>
          <a:p>
            <a:r>
              <a:rPr lang="en-US" sz="1400" b="1" baseline="30000" dirty="0" smtClean="0">
                <a:solidFill>
                  <a:schemeClr val="bg1"/>
                </a:solidFill>
              </a:rPr>
              <a:t>1</a:t>
            </a:r>
            <a:r>
              <a:rPr lang="en-US" sz="1400" b="1" dirty="0" smtClean="0">
                <a:solidFill>
                  <a:schemeClr val="bg1"/>
                </a:solidFill>
              </a:rPr>
              <a:t>The Antiretroviral Therapy Cohort Collaboration, </a:t>
            </a:r>
            <a:r>
              <a:rPr lang="en-US" sz="1400" b="1" i="1" dirty="0" smtClean="0">
                <a:solidFill>
                  <a:schemeClr val="bg1"/>
                </a:solidFill>
              </a:rPr>
              <a:t>Lancet</a:t>
            </a:r>
            <a:r>
              <a:rPr lang="en-US" sz="1400" b="1" dirty="0" smtClean="0">
                <a:solidFill>
                  <a:schemeClr val="bg1"/>
                </a:solidFill>
              </a:rPr>
              <a:t> 2008; </a:t>
            </a:r>
            <a:r>
              <a:rPr lang="en-US" sz="1400" b="1" baseline="30000" dirty="0" smtClean="0">
                <a:solidFill>
                  <a:schemeClr val="bg1"/>
                </a:solidFill>
              </a:rPr>
              <a:t>2</a:t>
            </a:r>
            <a:r>
              <a:rPr lang="en-US" sz="1400" b="1" dirty="0" smtClean="0">
                <a:solidFill>
                  <a:schemeClr val="bg1"/>
                </a:solidFill>
              </a:rPr>
              <a:t>Nsanzimana, et al., </a:t>
            </a:r>
            <a:r>
              <a:rPr lang="en-US" sz="1400" b="1" i="1" dirty="0" smtClean="0">
                <a:solidFill>
                  <a:schemeClr val="bg1"/>
                </a:solidFill>
              </a:rPr>
              <a:t>Lancet Glob Health </a:t>
            </a:r>
            <a:r>
              <a:rPr lang="en-US" sz="1400" b="1" dirty="0" smtClean="0">
                <a:solidFill>
                  <a:schemeClr val="bg1"/>
                </a:solidFill>
              </a:rPr>
              <a:t>2015</a:t>
            </a:r>
            <a:endParaRPr lang="en-US" sz="1400" b="1" dirty="0">
              <a:solidFill>
                <a:schemeClr val="bg1"/>
              </a:solidFill>
            </a:endParaRPr>
          </a:p>
        </p:txBody>
      </p:sp>
    </p:spTree>
    <p:extLst>
      <p:ext uri="{BB962C8B-B14F-4D97-AF65-F5344CB8AC3E}">
        <p14:creationId xmlns:p14="http://schemas.microsoft.com/office/powerpoint/2010/main" val="310640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pPr eaLnBrk="1" hangingPunct="1"/>
            <a:r>
              <a:rPr lang="en-GB" sz="4000" b="1" cap="none" dirty="0" smtClean="0">
                <a:solidFill>
                  <a:schemeClr val="accent1"/>
                </a:solidFill>
                <a:latin typeface="Arial" panose="020B0604020202020204" pitchFamily="34" charset="0"/>
                <a:ea typeface="ＭＳ Ｐゴシック" charset="0"/>
                <a:cs typeface="Arial" panose="020B0604020202020204" pitchFamily="34" charset="0"/>
              </a:rPr>
              <a:t/>
            </a:r>
            <a:br>
              <a:rPr lang="en-GB" sz="4000" b="1" cap="none" dirty="0" smtClean="0">
                <a:solidFill>
                  <a:schemeClr val="accent1"/>
                </a:solidFill>
                <a:latin typeface="Arial" panose="020B0604020202020204" pitchFamily="34" charset="0"/>
                <a:ea typeface="ＭＳ Ｐゴシック" charset="0"/>
                <a:cs typeface="Arial" panose="020B0604020202020204" pitchFamily="34" charset="0"/>
              </a:rPr>
            </a:br>
            <a:r>
              <a:rPr lang="en-GB" sz="4000" b="1" dirty="0" smtClean="0">
                <a:solidFill>
                  <a:schemeClr val="accent1"/>
                </a:solidFill>
                <a:latin typeface="Arial" panose="020B0604020202020204" pitchFamily="34" charset="0"/>
                <a:ea typeface="ＭＳ Ｐゴシック" charset="0"/>
                <a:cs typeface="Arial" panose="020B0604020202020204" pitchFamily="34" charset="0"/>
              </a:rPr>
              <a:t>Adherence Tools for Patients</a:t>
            </a:r>
            <a:endParaRPr lang="en-US" sz="4000" b="1" cap="none"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23555" name="Content Placeholder 2"/>
          <p:cNvSpPr>
            <a:spLocks noGrp="1"/>
          </p:cNvSpPr>
          <p:nvPr>
            <p:ph sz="half" idx="1"/>
          </p:nvPr>
        </p:nvSpPr>
        <p:spPr>
          <a:xfrm>
            <a:off x="1096992" y="1845734"/>
            <a:ext cx="5759420" cy="4326466"/>
          </a:xfrm>
        </p:spPr>
        <p:txBody>
          <a:bodyPr>
            <a:normAutofit fontScale="25000" lnSpcReduction="20000"/>
          </a:bodyPr>
          <a:lstStyle/>
          <a:p>
            <a:pPr eaLnBrk="1" hangingPunct="1">
              <a:lnSpc>
                <a:spcPct val="120000"/>
              </a:lnSpc>
              <a:buFont typeface="Wingdings" charset="2"/>
              <a:buChar char="Ø"/>
            </a:pPr>
            <a:r>
              <a:rPr lang="en-US" sz="9600" b="1" dirty="0" smtClean="0">
                <a:latin typeface="Calibri" charset="0"/>
                <a:ea typeface="ＭＳ Ｐゴシック" charset="0"/>
                <a:cs typeface="ＭＳ Ｐゴシック" charset="0"/>
              </a:rPr>
              <a:t> </a:t>
            </a:r>
            <a:r>
              <a:rPr lang="en-US" sz="9600" b="1" dirty="0" smtClean="0">
                <a:solidFill>
                  <a:srgbClr val="FF0000"/>
                </a:solidFill>
                <a:latin typeface="Calibri" charset="0"/>
                <a:ea typeface="ＭＳ Ｐゴシック" charset="0"/>
                <a:cs typeface="ＭＳ Ｐゴシック" charset="0"/>
              </a:rPr>
              <a:t>Adherence </a:t>
            </a:r>
            <a:r>
              <a:rPr lang="en-US" sz="9600" b="1" dirty="0">
                <a:solidFill>
                  <a:srgbClr val="FF0000"/>
                </a:solidFill>
                <a:latin typeface="Calibri" charset="0"/>
                <a:ea typeface="ＭＳ Ｐゴシック" charset="0"/>
                <a:cs typeface="ＭＳ Ｐゴシック" charset="0"/>
              </a:rPr>
              <a:t>tools </a:t>
            </a:r>
            <a:r>
              <a:rPr lang="en-US" sz="9600" b="1" dirty="0" smtClean="0">
                <a:solidFill>
                  <a:srgbClr val="FF0000"/>
                </a:solidFill>
                <a:latin typeface="Calibri" charset="0"/>
                <a:ea typeface="ＭＳ Ｐゴシック" charset="0"/>
                <a:cs typeface="ＭＳ Ｐゴシック" charset="0"/>
              </a:rPr>
              <a:t>are more </a:t>
            </a:r>
            <a:r>
              <a:rPr lang="en-US" sz="9600" b="1" dirty="0">
                <a:solidFill>
                  <a:srgbClr val="FF0000"/>
                </a:solidFill>
                <a:latin typeface="Calibri" charset="0"/>
                <a:ea typeface="ＭＳ Ｐゴシック" charset="0"/>
                <a:cs typeface="ＭＳ Ｐゴシック" charset="0"/>
              </a:rPr>
              <a:t>beneficial when combined with education </a:t>
            </a:r>
            <a:r>
              <a:rPr lang="en-US" sz="9600" b="1" dirty="0" smtClean="0">
                <a:solidFill>
                  <a:srgbClr val="FF0000"/>
                </a:solidFill>
                <a:latin typeface="Calibri" charset="0"/>
                <a:ea typeface="ＭＳ Ｐゴシック" charset="0"/>
                <a:cs typeface="ＭＳ Ｐゴシック" charset="0"/>
              </a:rPr>
              <a:t>&amp; counseling</a:t>
            </a:r>
          </a:p>
          <a:p>
            <a:pPr marL="0" indent="0" eaLnBrk="1" hangingPunct="1">
              <a:lnSpc>
                <a:spcPct val="120000"/>
              </a:lnSpc>
              <a:buNone/>
            </a:pPr>
            <a:endParaRPr lang="en-US" sz="3200" dirty="0" smtClean="0">
              <a:solidFill>
                <a:schemeClr val="tx1"/>
              </a:solidFill>
              <a:latin typeface="Calibri" charset="0"/>
              <a:ea typeface="ＭＳ Ｐゴシック" charset="0"/>
              <a:cs typeface="ＭＳ Ｐゴシック" charset="0"/>
            </a:endParaRPr>
          </a:p>
          <a:p>
            <a:pPr lvl="1">
              <a:lnSpc>
                <a:spcPct val="120000"/>
              </a:lnSpc>
              <a:buFont typeface="Wingdings" charset="2"/>
              <a:buChar char="Ø"/>
            </a:pPr>
            <a:r>
              <a:rPr lang="en-US" sz="8800" dirty="0">
                <a:solidFill>
                  <a:schemeClr val="tx1"/>
                </a:solidFill>
                <a:latin typeface="Calibri" charset="0"/>
                <a:ea typeface="ＭＳ Ｐゴシック" charset="0"/>
                <a:cs typeface="ＭＳ Ｐゴシック" charset="0"/>
              </a:rPr>
              <a:t> </a:t>
            </a:r>
            <a:r>
              <a:rPr lang="en-US" sz="8800" dirty="0" smtClean="0">
                <a:solidFill>
                  <a:schemeClr val="tx1"/>
                </a:solidFill>
                <a:latin typeface="Calibri" charset="0"/>
                <a:ea typeface="ＭＳ Ｐゴシック" charset="0"/>
                <a:cs typeface="ＭＳ Ｐゴシック" charset="0"/>
              </a:rPr>
              <a:t>Individual one-on-one ART education</a:t>
            </a:r>
          </a:p>
          <a:p>
            <a:pPr marL="201108" lvl="1" indent="0">
              <a:lnSpc>
                <a:spcPct val="120000"/>
              </a:lnSpc>
              <a:buNone/>
            </a:pPr>
            <a:endParaRPr lang="en-US" sz="1200" dirty="0" smtClean="0">
              <a:solidFill>
                <a:schemeClr val="tx1"/>
              </a:solidFill>
              <a:latin typeface="Calibri" charset="0"/>
              <a:ea typeface="ＭＳ Ｐゴシック" charset="0"/>
              <a:cs typeface="ＭＳ Ｐゴシック" charset="0"/>
            </a:endParaRPr>
          </a:p>
          <a:p>
            <a:pPr lvl="1">
              <a:lnSpc>
                <a:spcPct val="120000"/>
              </a:lnSpc>
              <a:buFont typeface="Wingdings" charset="2"/>
              <a:buChar char="Ø"/>
            </a:pPr>
            <a:r>
              <a:rPr lang="en-US" sz="8800" dirty="0">
                <a:solidFill>
                  <a:schemeClr val="tx1"/>
                </a:solidFill>
                <a:latin typeface="Calibri" charset="0"/>
                <a:ea typeface="ＭＳ Ｐゴシック" charset="0"/>
                <a:cs typeface="ＭＳ Ｐゴシック" charset="0"/>
              </a:rPr>
              <a:t> </a:t>
            </a:r>
            <a:r>
              <a:rPr lang="en-US" sz="8800" dirty="0" smtClean="0">
                <a:solidFill>
                  <a:schemeClr val="tx1"/>
                </a:solidFill>
                <a:latin typeface="Calibri" charset="0"/>
                <a:ea typeface="ＭＳ Ｐゴシック" charset="0"/>
                <a:cs typeface="ＭＳ Ｐゴシック" charset="0"/>
              </a:rPr>
              <a:t>One-on-one adherence support:</a:t>
            </a:r>
            <a:endParaRPr lang="en-US" sz="3200" dirty="0" smtClean="0">
              <a:solidFill>
                <a:schemeClr val="tx1"/>
              </a:solidFill>
              <a:latin typeface="Calibri" charset="0"/>
              <a:ea typeface="ＭＳ Ｐゴシック" charset="0"/>
              <a:cs typeface="ＭＳ Ｐゴシック" charset="0"/>
            </a:endParaRPr>
          </a:p>
          <a:p>
            <a:pPr lvl="2">
              <a:lnSpc>
                <a:spcPct val="120000"/>
              </a:lnSpc>
              <a:buFont typeface="Courier New" panose="02070309020205020404" pitchFamily="49" charset="0"/>
              <a:buChar char="o"/>
            </a:pPr>
            <a:r>
              <a:rPr lang="en-US" sz="7200" dirty="0" smtClean="0">
                <a:solidFill>
                  <a:schemeClr val="tx1"/>
                </a:solidFill>
                <a:latin typeface="Calibri" charset="0"/>
                <a:ea typeface="ＭＳ Ｐゴシック" charset="0"/>
                <a:cs typeface="ＭＳ Ｐゴシック" charset="0"/>
              </a:rPr>
              <a:t> </a:t>
            </a:r>
            <a:r>
              <a:rPr lang="en-US" sz="8000" dirty="0" smtClean="0">
                <a:solidFill>
                  <a:schemeClr val="tx1"/>
                </a:solidFill>
                <a:latin typeface="Calibri" charset="0"/>
                <a:ea typeface="ＭＳ Ｐゴシック" charset="0"/>
                <a:cs typeface="ＭＳ Ｐゴシック" charset="0"/>
              </a:rPr>
              <a:t>May include telephone-based counseling and/or home visits</a:t>
            </a:r>
          </a:p>
          <a:p>
            <a:pPr lvl="2">
              <a:lnSpc>
                <a:spcPct val="120000"/>
              </a:lnSpc>
              <a:buFont typeface="Courier New" panose="02070309020205020404" pitchFamily="49" charset="0"/>
              <a:buChar char="o"/>
            </a:pPr>
            <a:r>
              <a:rPr lang="en-US" sz="8000" dirty="0" smtClean="0">
                <a:solidFill>
                  <a:schemeClr val="tx1"/>
                </a:solidFill>
                <a:latin typeface="Calibri" charset="0"/>
                <a:ea typeface="ＭＳ Ｐゴシック" charset="0"/>
                <a:cs typeface="ＭＳ Ｐゴシック" charset="0"/>
              </a:rPr>
              <a:t> Expand one-on-one counseling to include discordant partners, as necessary</a:t>
            </a:r>
          </a:p>
          <a:p>
            <a:pPr lvl="2">
              <a:lnSpc>
                <a:spcPct val="120000"/>
              </a:lnSpc>
              <a:buFont typeface="Courier New" panose="02070309020205020404" pitchFamily="49" charset="0"/>
              <a:buChar char="o"/>
            </a:pPr>
            <a:r>
              <a:rPr lang="en-US" sz="7601" dirty="0">
                <a:solidFill>
                  <a:schemeClr val="tx1"/>
                </a:solidFill>
                <a:latin typeface="Calibri" charset="0"/>
                <a:ea typeface="ＭＳ Ｐゴシック" charset="0"/>
                <a:cs typeface="ＭＳ Ｐゴシック" charset="0"/>
              </a:rPr>
              <a:t> </a:t>
            </a:r>
            <a:r>
              <a:rPr lang="en-US" sz="8000" dirty="0">
                <a:solidFill>
                  <a:schemeClr val="tx1"/>
                </a:solidFill>
                <a:latin typeface="Calibri" charset="0"/>
                <a:ea typeface="ＭＳ Ｐゴシック" charset="0"/>
                <a:cs typeface="ＭＳ Ｐゴシック" charset="0"/>
              </a:rPr>
              <a:t>Group education and group </a:t>
            </a:r>
            <a:r>
              <a:rPr lang="en-US" sz="8000" dirty="0" smtClean="0">
                <a:solidFill>
                  <a:schemeClr val="tx1"/>
                </a:solidFill>
                <a:latin typeface="Calibri" charset="0"/>
                <a:ea typeface="ＭＳ Ｐゴシック" charset="0"/>
                <a:cs typeface="ＭＳ Ｐゴシック" charset="0"/>
              </a:rPr>
              <a:t>counseling</a:t>
            </a:r>
            <a:endParaRPr lang="en-US" sz="8000" dirty="0">
              <a:solidFill>
                <a:schemeClr val="tx1"/>
              </a:solidFill>
              <a:latin typeface="Calibri" charset="0"/>
              <a:ea typeface="ＭＳ Ｐゴシック" charset="0"/>
              <a:cs typeface="ＭＳ Ｐゴシック" charset="0"/>
            </a:endParaRPr>
          </a:p>
          <a:p>
            <a:pPr lvl="2">
              <a:lnSpc>
                <a:spcPct val="120000"/>
              </a:lnSpc>
              <a:buFont typeface="Courier New" panose="02070309020205020404" pitchFamily="49" charset="0"/>
              <a:buChar char="o"/>
            </a:pPr>
            <a:r>
              <a:rPr lang="en-US" sz="8000" dirty="0">
                <a:solidFill>
                  <a:schemeClr val="tx1"/>
                </a:solidFill>
                <a:latin typeface="Calibri" charset="0"/>
                <a:ea typeface="ＭＳ Ｐゴシック" charset="0"/>
                <a:cs typeface="ＭＳ Ｐゴシック" charset="0"/>
              </a:rPr>
              <a:t> Peer support</a:t>
            </a:r>
          </a:p>
          <a:p>
            <a:pPr marL="383933" lvl="2" indent="0">
              <a:lnSpc>
                <a:spcPct val="120000"/>
              </a:lnSpc>
              <a:buNone/>
            </a:pPr>
            <a:endParaRPr lang="en-US" sz="3200" dirty="0" smtClean="0">
              <a:solidFill>
                <a:schemeClr val="tx1"/>
              </a:solidFill>
              <a:latin typeface="Calibri" charset="0"/>
              <a:ea typeface="ＭＳ Ｐゴシック" charset="0"/>
              <a:cs typeface="ＭＳ Ｐゴシック" charset="0"/>
            </a:endParaRPr>
          </a:p>
          <a:p>
            <a:pPr marL="201108" lvl="1" indent="0">
              <a:lnSpc>
                <a:spcPct val="120000"/>
              </a:lnSpc>
              <a:buNone/>
            </a:pPr>
            <a:endParaRPr lang="en-US" sz="7400" dirty="0">
              <a:latin typeface="Calibri" charset="0"/>
              <a:ea typeface="ＭＳ Ｐゴシック" charset="0"/>
              <a:cs typeface="ＭＳ Ｐゴシック" charset="0"/>
            </a:endParaRPr>
          </a:p>
        </p:txBody>
      </p:sp>
      <p:sp>
        <p:nvSpPr>
          <p:cNvPr id="2" name="Content Placeholder 1"/>
          <p:cNvSpPr>
            <a:spLocks noGrp="1"/>
          </p:cNvSpPr>
          <p:nvPr>
            <p:ph sz="half" idx="2"/>
          </p:nvPr>
        </p:nvSpPr>
        <p:spPr>
          <a:xfrm>
            <a:off x="7313612" y="2301474"/>
            <a:ext cx="4601163" cy="4023360"/>
          </a:xfrm>
        </p:spPr>
        <p:txBody>
          <a:bodyPr>
            <a:normAutofit fontScale="25000" lnSpcReduction="20000"/>
          </a:bodyPr>
          <a:lstStyle/>
          <a:p>
            <a:pPr marL="0" indent="0">
              <a:buNone/>
            </a:pPr>
            <a:endParaRPr lang="en-US" sz="3200" dirty="0" smtClean="0">
              <a:solidFill>
                <a:schemeClr val="tx1"/>
              </a:solidFill>
              <a:latin typeface="Calibri" charset="0"/>
              <a:ea typeface="ＭＳ Ｐゴシック" charset="0"/>
              <a:cs typeface="ＭＳ Ｐゴシック" charset="0"/>
            </a:endParaRPr>
          </a:p>
          <a:p>
            <a:pPr marL="0" indent="0">
              <a:buNone/>
            </a:pPr>
            <a:endParaRPr lang="en-US" sz="3200" dirty="0">
              <a:solidFill>
                <a:schemeClr val="tx1"/>
              </a:solidFill>
              <a:latin typeface="Calibri" charset="0"/>
              <a:ea typeface="ＭＳ Ｐゴシック" charset="0"/>
              <a:cs typeface="ＭＳ Ｐゴシック" charset="0"/>
            </a:endParaRPr>
          </a:p>
          <a:p>
            <a:pPr marL="0" indent="0">
              <a:buNone/>
            </a:pPr>
            <a:endParaRPr lang="en-US" sz="3200" dirty="0">
              <a:solidFill>
                <a:schemeClr val="tx1"/>
              </a:solidFill>
              <a:latin typeface="Calibri" charset="0"/>
              <a:ea typeface="ＭＳ Ｐゴシック" charset="0"/>
              <a:cs typeface="ＭＳ Ｐゴシック" charset="0"/>
            </a:endParaRPr>
          </a:p>
          <a:p>
            <a:pPr marL="0" indent="0">
              <a:buNone/>
            </a:pPr>
            <a:endParaRPr lang="en-US" sz="3200" dirty="0">
              <a:solidFill>
                <a:schemeClr val="tx1"/>
              </a:solidFill>
              <a:latin typeface="Calibri" charset="0"/>
              <a:ea typeface="ＭＳ Ｐゴシック" charset="0"/>
              <a:cs typeface="ＭＳ Ｐゴシック" charset="0"/>
            </a:endParaRPr>
          </a:p>
          <a:p>
            <a:pPr>
              <a:lnSpc>
                <a:spcPct val="120000"/>
              </a:lnSpc>
              <a:buFont typeface="Wingdings" charset="2"/>
              <a:buChar char="Ø"/>
            </a:pPr>
            <a:r>
              <a:rPr lang="en-US" sz="7400" dirty="0">
                <a:solidFill>
                  <a:schemeClr val="tx1"/>
                </a:solidFill>
                <a:latin typeface="Calibri" charset="0"/>
                <a:ea typeface="ＭＳ Ｐゴシック" charset="0"/>
                <a:cs typeface="ＭＳ Ｐゴシック" charset="0"/>
              </a:rPr>
              <a:t> </a:t>
            </a:r>
            <a:r>
              <a:rPr lang="en-US" sz="8800" dirty="0">
                <a:solidFill>
                  <a:schemeClr val="tx1"/>
                </a:solidFill>
                <a:latin typeface="Calibri" charset="0"/>
                <a:ea typeface="ＭＳ Ｐゴシック" charset="0"/>
                <a:cs typeface="ＭＳ Ｐゴシック" charset="0"/>
              </a:rPr>
              <a:t>Pillboxes, dose planners, reminder alarm devices, and electronic drug monitors</a:t>
            </a:r>
            <a:endParaRPr lang="en-US" sz="8800" dirty="0">
              <a:latin typeface="Calibri" charset="0"/>
              <a:ea typeface="ＭＳ Ｐゴシック" charset="0"/>
              <a:cs typeface="ＭＳ Ｐゴシック" charset="0"/>
            </a:endParaRPr>
          </a:p>
          <a:p>
            <a:endParaRPr lang="en-US" dirty="0"/>
          </a:p>
        </p:txBody>
      </p:sp>
      <p:sp>
        <p:nvSpPr>
          <p:cNvPr id="6" name="Date Placeholder 4"/>
          <p:cNvSpPr>
            <a:spLocks noGrp="1"/>
          </p:cNvSpPr>
          <p:nvPr>
            <p:ph type="dt" sz="half" idx="10"/>
          </p:nvPr>
        </p:nvSpPr>
        <p:spPr>
          <a:xfrm>
            <a:off x="227012" y="6432354"/>
            <a:ext cx="9721817" cy="349446"/>
          </a:xfrm>
        </p:spPr>
        <p:txBody>
          <a:bodyPr/>
          <a:lstStyle/>
          <a:p>
            <a:r>
              <a:rPr lang="en-US" sz="1400" b="1" dirty="0">
                <a:solidFill>
                  <a:schemeClr val="bg1"/>
                </a:solidFill>
              </a:rPr>
              <a:t>Guidelines for </a:t>
            </a:r>
            <a:r>
              <a:rPr lang="en-US" sz="1400" b="1" dirty="0" smtClean="0">
                <a:solidFill>
                  <a:schemeClr val="bg1"/>
                </a:solidFill>
              </a:rPr>
              <a:t>Improving </a:t>
            </a:r>
            <a:r>
              <a:rPr lang="en-US" sz="1400" b="1" dirty="0">
                <a:solidFill>
                  <a:schemeClr val="bg1"/>
                </a:solidFill>
              </a:rPr>
              <a:t>E</a:t>
            </a:r>
            <a:r>
              <a:rPr lang="en-US" sz="1400" b="1" dirty="0" smtClean="0">
                <a:solidFill>
                  <a:schemeClr val="bg1"/>
                </a:solidFill>
              </a:rPr>
              <a:t>ntry </a:t>
            </a:r>
            <a:r>
              <a:rPr lang="en-US" sz="1400" b="1" dirty="0">
                <a:solidFill>
                  <a:schemeClr val="bg1"/>
                </a:solidFill>
              </a:rPr>
              <a:t>into and </a:t>
            </a:r>
            <a:r>
              <a:rPr lang="en-US" sz="1400" b="1" dirty="0" smtClean="0">
                <a:solidFill>
                  <a:schemeClr val="bg1"/>
                </a:solidFill>
              </a:rPr>
              <a:t>Retention </a:t>
            </a:r>
            <a:r>
              <a:rPr lang="en-US" sz="1400" b="1" dirty="0">
                <a:solidFill>
                  <a:schemeClr val="bg1"/>
                </a:solidFill>
              </a:rPr>
              <a:t>in </a:t>
            </a:r>
            <a:r>
              <a:rPr lang="en-US" sz="1400" b="1" dirty="0" smtClean="0">
                <a:solidFill>
                  <a:schemeClr val="bg1"/>
                </a:solidFill>
              </a:rPr>
              <a:t>Care </a:t>
            </a:r>
            <a:r>
              <a:rPr lang="en-US" sz="1400" b="1" dirty="0">
                <a:solidFill>
                  <a:schemeClr val="bg1"/>
                </a:solidFill>
              </a:rPr>
              <a:t>and </a:t>
            </a:r>
            <a:r>
              <a:rPr lang="en-US" sz="1400" b="1" dirty="0" smtClean="0">
                <a:solidFill>
                  <a:schemeClr val="bg1"/>
                </a:solidFill>
              </a:rPr>
              <a:t>ART Adherence </a:t>
            </a:r>
            <a:r>
              <a:rPr lang="en-US" sz="1400" b="1" dirty="0">
                <a:solidFill>
                  <a:schemeClr val="bg1"/>
                </a:solidFill>
              </a:rPr>
              <a:t>for </a:t>
            </a:r>
            <a:r>
              <a:rPr lang="en-US" sz="1400" b="1" dirty="0" smtClean="0">
                <a:solidFill>
                  <a:schemeClr val="bg1"/>
                </a:solidFill>
              </a:rPr>
              <a:t>Persons </a:t>
            </a:r>
            <a:r>
              <a:rPr lang="en-US" sz="1400" b="1" dirty="0">
                <a:solidFill>
                  <a:schemeClr val="bg1"/>
                </a:solidFill>
              </a:rPr>
              <a:t>with </a:t>
            </a:r>
            <a:r>
              <a:rPr lang="en-US" sz="1400" b="1" dirty="0" smtClean="0">
                <a:solidFill>
                  <a:schemeClr val="bg1"/>
                </a:solidFill>
              </a:rPr>
              <a:t>HIV, </a:t>
            </a:r>
            <a:r>
              <a:rPr lang="en-US" sz="1400" b="1" dirty="0">
                <a:solidFill>
                  <a:schemeClr val="bg1"/>
                </a:solidFill>
              </a:rPr>
              <a:t>2012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3951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accent1"/>
                </a:solidFill>
                <a:latin typeface="Arial" panose="020B0604020202020204" pitchFamily="34" charset="0"/>
                <a:cs typeface="Arial" panose="020B0604020202020204" pitchFamily="34" charset="0"/>
              </a:rPr>
              <a:t>Improving Retention in Care </a:t>
            </a:r>
            <a:endParaRPr lang="en-US" sz="4000" b="1" dirty="0">
              <a:solidFill>
                <a:schemeClr val="accent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4" y="1845734"/>
            <a:ext cx="4235417" cy="4023360"/>
          </a:xfrm>
        </p:spPr>
        <p:txBody>
          <a:bodyPr/>
          <a:lstStyle/>
          <a:p>
            <a:pPr marL="0" indent="0">
              <a:buNone/>
            </a:pPr>
            <a:r>
              <a:rPr lang="en-US" sz="2800" b="1" dirty="0" smtClean="0">
                <a:solidFill>
                  <a:srgbClr val="FF0000"/>
                </a:solidFill>
              </a:rPr>
              <a:t>WHO-recommended </a:t>
            </a:r>
            <a:r>
              <a:rPr lang="en-US" sz="2800" b="1" dirty="0">
                <a:solidFill>
                  <a:srgbClr val="FF0000"/>
                </a:solidFill>
              </a:rPr>
              <a:t>i</a:t>
            </a:r>
            <a:r>
              <a:rPr lang="en-US" sz="2800" b="1" dirty="0" smtClean="0">
                <a:solidFill>
                  <a:srgbClr val="FF0000"/>
                </a:solidFill>
              </a:rPr>
              <a:t>nterventions:</a:t>
            </a:r>
          </a:p>
          <a:p>
            <a:pPr>
              <a:buFont typeface="Wingdings" charset="2"/>
              <a:buChar char="Ø"/>
            </a:pPr>
            <a:r>
              <a:rPr lang="en-US" sz="2400" dirty="0" smtClean="0"/>
              <a:t> Reduce waiting time</a:t>
            </a:r>
          </a:p>
          <a:p>
            <a:pPr>
              <a:buFont typeface="Wingdings" charset="2"/>
              <a:buChar char="Ø"/>
            </a:pPr>
            <a:r>
              <a:rPr lang="en-US" sz="2400" dirty="0" smtClean="0"/>
              <a:t> Link, integrate, coordinate care</a:t>
            </a:r>
          </a:p>
          <a:p>
            <a:pPr>
              <a:buFont typeface="Wingdings" charset="2"/>
              <a:buChar char="Ø"/>
            </a:pPr>
            <a:r>
              <a:rPr lang="en-US" sz="2400" dirty="0" smtClean="0"/>
              <a:t> Family-focused care</a:t>
            </a:r>
            <a:endParaRPr lang="en-US" sz="2400" dirty="0"/>
          </a:p>
          <a:p>
            <a:pPr>
              <a:buFont typeface="Wingdings" charset="2"/>
              <a:buChar char="Ø"/>
            </a:pPr>
            <a:r>
              <a:rPr lang="en-US" sz="2400" dirty="0" smtClean="0"/>
              <a:t> Implement patient monitoring across HIV care continuum</a:t>
            </a:r>
          </a:p>
          <a:p>
            <a:pPr marL="0" indent="0">
              <a:buNone/>
            </a:pPr>
            <a:endParaRPr lang="en-US" dirty="0"/>
          </a:p>
        </p:txBody>
      </p:sp>
      <p:pic>
        <p:nvPicPr>
          <p:cNvPr id="7" name="Content Placeholder 6"/>
          <p:cNvPicPr>
            <a:picLocks noGrp="1" noChangeAspect="1"/>
          </p:cNvPicPr>
          <p:nvPr>
            <p:ph sz="half" idx="4294967295"/>
          </p:nvPr>
        </p:nvPicPr>
        <p:blipFill>
          <a:blip r:embed="rId3"/>
          <a:srcRect t="-3526" b="-3526"/>
          <a:stretch>
            <a:fillRect/>
          </a:stretch>
        </p:blipFill>
        <p:spPr>
          <a:xfrm>
            <a:off x="5724937" y="1676399"/>
            <a:ext cx="5627275" cy="4586375"/>
          </a:xfrm>
        </p:spPr>
      </p:pic>
      <p:sp>
        <p:nvSpPr>
          <p:cNvPr id="8" name="TextBox 7"/>
          <p:cNvSpPr txBox="1"/>
          <p:nvPr/>
        </p:nvSpPr>
        <p:spPr>
          <a:xfrm>
            <a:off x="227012" y="6474023"/>
            <a:ext cx="8499827" cy="307777"/>
          </a:xfrm>
          <a:prstGeom prst="rect">
            <a:avLst/>
          </a:prstGeom>
          <a:noFill/>
        </p:spPr>
        <p:txBody>
          <a:bodyPr wrap="none" rtlCol="0">
            <a:spAutoFit/>
          </a:bodyPr>
          <a:lstStyle/>
          <a:p>
            <a:r>
              <a:rPr lang="en-US" sz="1400" b="1" dirty="0">
                <a:solidFill>
                  <a:srgbClr val="FFFFFF"/>
                </a:solidFill>
              </a:rPr>
              <a:t>WHO Consolidated Guidelines on the Use of Antiretroviral Drugs for Treating and </a:t>
            </a:r>
            <a:r>
              <a:rPr lang="en-US" sz="1400" b="1" dirty="0" smtClean="0">
                <a:solidFill>
                  <a:srgbClr val="FFFFFF"/>
                </a:solidFill>
              </a:rPr>
              <a:t>Preventing </a:t>
            </a:r>
            <a:r>
              <a:rPr lang="en-US" sz="1400" b="1" dirty="0">
                <a:solidFill>
                  <a:srgbClr val="FFFFFF"/>
                </a:solidFill>
              </a:rPr>
              <a:t>HIV Infection, </a:t>
            </a:r>
            <a:r>
              <a:rPr lang="en-US" sz="1400" b="1" dirty="0" smtClean="0">
                <a:solidFill>
                  <a:srgbClr val="FFFFFF"/>
                </a:solidFill>
              </a:rPr>
              <a:t>2013</a:t>
            </a:r>
            <a:endParaRPr lang="en-US" sz="1400" b="1" dirty="0">
              <a:solidFill>
                <a:srgbClr val="FFFFFF"/>
              </a:solidFill>
            </a:endParaRPr>
          </a:p>
        </p:txBody>
      </p:sp>
    </p:spTree>
    <p:extLst>
      <p:ext uri="{BB962C8B-B14F-4D97-AF65-F5344CB8AC3E}">
        <p14:creationId xmlns:p14="http://schemas.microsoft.com/office/powerpoint/2010/main" val="68890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latin typeface="Arial" panose="020B0604020202020204" pitchFamily="34" charset="0"/>
                <a:cs typeface="Arial" panose="020B0604020202020204" pitchFamily="34" charset="0"/>
              </a:rPr>
              <a:t>Introduction</a:t>
            </a:r>
            <a:r>
              <a:rPr lang="en-US" sz="4800" dirty="0" smtClean="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(continued)</a:t>
            </a:r>
            <a:endParaRPr lang="en-US"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96995" y="1845734"/>
            <a:ext cx="6156294" cy="4023360"/>
          </a:xfrm>
        </p:spPr>
        <p:txBody>
          <a:bodyPr>
            <a:normAutofit/>
          </a:bodyPr>
          <a:lstStyle/>
          <a:p>
            <a:pPr>
              <a:buFont typeface="Wingdings" charset="2"/>
              <a:buChar char="Ø"/>
            </a:pPr>
            <a:r>
              <a:rPr lang="en-US" sz="2800" dirty="0" smtClean="0"/>
              <a:t> ART is highly effective in preventing sexual, parenteral, and vertical transmission of HIV</a:t>
            </a:r>
            <a:r>
              <a:rPr lang="en-US" sz="2800" baseline="30000" dirty="0" smtClean="0"/>
              <a:t>2,3,4</a:t>
            </a:r>
          </a:p>
          <a:p>
            <a:pPr>
              <a:buFont typeface="Wingdings" charset="2"/>
              <a:buChar char="Ø"/>
            </a:pPr>
            <a:r>
              <a:rPr lang="en-US" sz="2800" dirty="0" smtClean="0"/>
              <a:t> </a:t>
            </a:r>
            <a:r>
              <a:rPr lang="en-US" sz="2800" b="1" dirty="0" smtClean="0">
                <a:solidFill>
                  <a:schemeClr val="accent1"/>
                </a:solidFill>
              </a:rPr>
              <a:t>HIV treatment as prevention (TasP) strategy can prevent AIDS progression, premature death, and HIV transmission</a:t>
            </a:r>
            <a:r>
              <a:rPr lang="en-US" sz="2800" baseline="30000" dirty="0" smtClean="0"/>
              <a:t>5,6,7</a:t>
            </a:r>
          </a:p>
        </p:txBody>
      </p:sp>
      <p:pic>
        <p:nvPicPr>
          <p:cNvPr id="3" name="Content Placeholder 2"/>
          <p:cNvPicPr>
            <a:picLocks noGrp="1" noChangeAspect="1"/>
          </p:cNvPicPr>
          <p:nvPr>
            <p:ph sz="half" idx="4294967295"/>
          </p:nvPr>
        </p:nvPicPr>
        <p:blipFill>
          <a:blip r:embed="rId3"/>
          <a:srcRect l="-10301" r="-10301"/>
          <a:stretch>
            <a:fillRect/>
          </a:stretch>
        </p:blipFill>
        <p:spPr>
          <a:xfrm>
            <a:off x="6932612" y="1846263"/>
            <a:ext cx="4935537" cy="4022725"/>
          </a:xfrm>
        </p:spPr>
      </p:pic>
      <p:sp>
        <p:nvSpPr>
          <p:cNvPr id="6" name="TextBox 5"/>
          <p:cNvSpPr txBox="1"/>
          <p:nvPr/>
        </p:nvSpPr>
        <p:spPr>
          <a:xfrm>
            <a:off x="8913812" y="5906881"/>
            <a:ext cx="1904689" cy="276999"/>
          </a:xfrm>
          <a:prstGeom prst="rect">
            <a:avLst/>
          </a:prstGeom>
          <a:noFill/>
        </p:spPr>
        <p:txBody>
          <a:bodyPr wrap="none" rtlCol="0">
            <a:spAutoFit/>
          </a:bodyPr>
          <a:lstStyle/>
          <a:p>
            <a:r>
              <a:rPr lang="en-US" sz="1200" dirty="0" smtClean="0"/>
              <a:t>Cohen, N </a:t>
            </a:r>
            <a:r>
              <a:rPr lang="en-US" sz="1200" dirty="0" err="1" smtClean="0"/>
              <a:t>Engl</a:t>
            </a:r>
            <a:r>
              <a:rPr lang="en-US" sz="1200" dirty="0" smtClean="0"/>
              <a:t> J Med, 2011</a:t>
            </a:r>
            <a:r>
              <a:rPr lang="en-US" sz="1200" baseline="30000" dirty="0" smtClean="0"/>
              <a:t>2</a:t>
            </a:r>
            <a:endParaRPr lang="en-US" sz="1200" baseline="30000" dirty="0"/>
          </a:p>
        </p:txBody>
      </p:sp>
      <p:sp>
        <p:nvSpPr>
          <p:cNvPr id="7" name="Rectangle 6"/>
          <p:cNvSpPr/>
          <p:nvPr/>
        </p:nvSpPr>
        <p:spPr>
          <a:xfrm>
            <a:off x="1065212" y="5029200"/>
            <a:ext cx="4419600" cy="1200329"/>
          </a:xfrm>
          <a:prstGeom prst="rect">
            <a:avLst/>
          </a:prstGeom>
        </p:spPr>
        <p:txBody>
          <a:bodyPr wrap="square">
            <a:spAutoFit/>
          </a:bodyPr>
          <a:lstStyle/>
          <a:p>
            <a:r>
              <a:rPr lang="fr-FR" sz="1200" dirty="0"/>
              <a:t>2</a:t>
            </a:r>
            <a:r>
              <a:rPr lang="fr-FR" sz="1200" dirty="0" smtClean="0"/>
              <a:t>. Cohen </a:t>
            </a:r>
            <a:r>
              <a:rPr lang="fr-FR" sz="1200" dirty="0"/>
              <a:t>MS, </a:t>
            </a:r>
            <a:r>
              <a:rPr lang="en-US" sz="1200" dirty="0" smtClean="0"/>
              <a:t>et al. </a:t>
            </a:r>
            <a:r>
              <a:rPr lang="en-US" sz="1200" dirty="0"/>
              <a:t>N </a:t>
            </a:r>
            <a:r>
              <a:rPr lang="en-US" sz="1200" dirty="0" err="1"/>
              <a:t>Engl</a:t>
            </a:r>
            <a:r>
              <a:rPr lang="en-US" sz="1200" dirty="0"/>
              <a:t> J Med. 2011 Aug 11; 365(6):493-505.</a:t>
            </a:r>
          </a:p>
          <a:p>
            <a:r>
              <a:rPr lang="en-US" sz="1200" dirty="0"/>
              <a:t>3</a:t>
            </a:r>
            <a:r>
              <a:rPr lang="en-US" sz="1200" dirty="0" smtClean="0"/>
              <a:t>. Wood </a:t>
            </a:r>
            <a:r>
              <a:rPr lang="en-US" sz="1200" dirty="0"/>
              <a:t>E, </a:t>
            </a:r>
            <a:r>
              <a:rPr lang="en-US" sz="1200" dirty="0" smtClean="0"/>
              <a:t>et al., BMJ. 2009</a:t>
            </a:r>
            <a:r>
              <a:rPr lang="en-US" sz="1200" dirty="0"/>
              <a:t>-04-30 10:19:31.</a:t>
            </a:r>
          </a:p>
          <a:p>
            <a:r>
              <a:rPr lang="fr-FR" sz="1200" dirty="0"/>
              <a:t>4</a:t>
            </a:r>
            <a:r>
              <a:rPr lang="fr-FR" sz="1200" dirty="0" smtClean="0"/>
              <a:t>. De </a:t>
            </a:r>
            <a:r>
              <a:rPr lang="fr-FR" sz="1200" dirty="0" err="1"/>
              <a:t>Cock</a:t>
            </a:r>
            <a:r>
              <a:rPr lang="fr-FR" sz="1200" dirty="0"/>
              <a:t> KM,  </a:t>
            </a:r>
            <a:r>
              <a:rPr lang="fr-FR" sz="1200" dirty="0" smtClean="0"/>
              <a:t>et al., </a:t>
            </a:r>
            <a:r>
              <a:rPr lang="en-US" sz="1200" dirty="0" smtClean="0"/>
              <a:t>JAMA</a:t>
            </a:r>
            <a:r>
              <a:rPr lang="en-US" sz="1200" dirty="0"/>
              <a:t>. 2000 Mar 1; 283(9):1175-82.</a:t>
            </a:r>
          </a:p>
          <a:p>
            <a:r>
              <a:rPr lang="en-US" sz="1200" dirty="0"/>
              <a:t>5</a:t>
            </a:r>
            <a:r>
              <a:rPr lang="en-US" sz="1200" dirty="0" smtClean="0"/>
              <a:t>. Montaner </a:t>
            </a:r>
            <a:r>
              <a:rPr lang="en-US" sz="1200" dirty="0"/>
              <a:t>JS, </a:t>
            </a:r>
            <a:r>
              <a:rPr lang="en-US" sz="1200" dirty="0" smtClean="0"/>
              <a:t>et al., </a:t>
            </a:r>
            <a:r>
              <a:rPr lang="en-US" sz="1200" dirty="0"/>
              <a:t>Lancet. 2006 Aug 5; 368(9534):531-6.</a:t>
            </a:r>
          </a:p>
          <a:p>
            <a:r>
              <a:rPr lang="en-US" sz="1200" dirty="0"/>
              <a:t>6</a:t>
            </a:r>
            <a:r>
              <a:rPr lang="en-US" sz="1200" dirty="0" smtClean="0"/>
              <a:t>. Granich </a:t>
            </a:r>
            <a:r>
              <a:rPr lang="en-US" sz="1200" dirty="0"/>
              <a:t>RM</a:t>
            </a:r>
            <a:r>
              <a:rPr lang="en-US" sz="1200" dirty="0" smtClean="0"/>
              <a:t>, et al., </a:t>
            </a:r>
            <a:r>
              <a:rPr lang="en-US" sz="1200" dirty="0"/>
              <a:t>The Lancet. 2009; 373(9657):48-57.</a:t>
            </a:r>
          </a:p>
          <a:p>
            <a:r>
              <a:rPr lang="en-US" sz="1200" dirty="0"/>
              <a:t>7</a:t>
            </a:r>
            <a:r>
              <a:rPr lang="en-US" sz="1200" dirty="0" smtClean="0"/>
              <a:t>. Montaner JS, et al. </a:t>
            </a:r>
            <a:r>
              <a:rPr lang="en-US" sz="1200" dirty="0" err="1"/>
              <a:t>PLoS</a:t>
            </a:r>
            <a:r>
              <a:rPr lang="en-US" sz="1200" dirty="0"/>
              <a:t> One. 2014; 9(2):e87872.</a:t>
            </a:r>
          </a:p>
        </p:txBody>
      </p:sp>
    </p:spTree>
    <p:extLst>
      <p:ext uri="{BB962C8B-B14F-4D97-AF65-F5344CB8AC3E}">
        <p14:creationId xmlns:p14="http://schemas.microsoft.com/office/powerpoint/2010/main" val="277157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23232"/>
      </a:dk2>
      <a:lt2>
        <a:srgbClr val="E5C243"/>
      </a:lt2>
      <a:accent1>
        <a:srgbClr val="FF0000"/>
      </a:accent1>
      <a:accent2>
        <a:srgbClr val="C00000"/>
      </a:accent2>
      <a:accent3>
        <a:srgbClr val="FFFF00"/>
      </a:accent3>
      <a:accent4>
        <a:srgbClr val="FFC000"/>
      </a:accent4>
      <a:accent5>
        <a:srgbClr val="EFDA8E"/>
      </a:accent5>
      <a:accent6>
        <a:srgbClr val="EFDA8E"/>
      </a:accent6>
      <a:hlink>
        <a:srgbClr val="0070C0"/>
      </a:hlink>
      <a:folHlink>
        <a:srgbClr val="7030A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12459</Words>
  <Application>Microsoft Office PowerPoint</Application>
  <PresentationFormat>Custom</PresentationFormat>
  <Paragraphs>797</Paragraphs>
  <Slides>81</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ＭＳ Ｐゴシック</vt:lpstr>
      <vt:lpstr>Arial</vt:lpstr>
      <vt:lpstr>Calibri</vt:lpstr>
      <vt:lpstr>Calibri Light</vt:lpstr>
      <vt:lpstr>Corbel</vt:lpstr>
      <vt:lpstr>Courier New</vt:lpstr>
      <vt:lpstr>Times</vt:lpstr>
      <vt:lpstr>Wingdings</vt:lpstr>
      <vt:lpstr>Retrospect</vt:lpstr>
      <vt:lpstr>HIV Clinical Management</vt:lpstr>
      <vt:lpstr>Regional Capacity-Building Network</vt:lpstr>
      <vt:lpstr>Course Outline</vt:lpstr>
      <vt:lpstr>*Primary Sources</vt:lpstr>
      <vt:lpstr>IAPAC Learning Resources</vt:lpstr>
      <vt:lpstr>Defining, Measuring, and  Monitoring the HIV Care Continuum</vt:lpstr>
      <vt:lpstr>Learning Objectives</vt:lpstr>
      <vt:lpstr>Introduction</vt:lpstr>
      <vt:lpstr>Introduction (continued)</vt:lpstr>
      <vt:lpstr>“Continuum of HIV Care”</vt:lpstr>
      <vt:lpstr>Continuum of HIV Care (where it all started…)</vt:lpstr>
      <vt:lpstr>Continuum of HIV Care (Sub-Saharan Africa)</vt:lpstr>
      <vt:lpstr>Measuring the Continuum</vt:lpstr>
      <vt:lpstr>Continuum Data Elements</vt:lpstr>
      <vt:lpstr>Continuum Optimization</vt:lpstr>
      <vt:lpstr>Effect of Interventions on Continuum</vt:lpstr>
      <vt:lpstr>UNAIDS 90-90-90 Targets</vt:lpstr>
      <vt:lpstr>Practical Considerations</vt:lpstr>
      <vt:lpstr>Optimizing the HIV Care Environment</vt:lpstr>
      <vt:lpstr>Learning Objectives</vt:lpstr>
      <vt:lpstr>Introduction</vt:lpstr>
      <vt:lpstr>Optimizing the Care Environment</vt:lpstr>
      <vt:lpstr>Task-Shifting/-Sharing</vt:lpstr>
      <vt:lpstr>PowerPoint Presentation</vt:lpstr>
      <vt:lpstr>Community and Patient Engagement</vt:lpstr>
      <vt:lpstr>HIV Testing and Linkage to Preventative and Therapeutic Care</vt:lpstr>
      <vt:lpstr>Learning Objectives</vt:lpstr>
      <vt:lpstr>Introduction</vt:lpstr>
      <vt:lpstr>HIV Testing Continuum</vt:lpstr>
      <vt:lpstr>Increasing HIV Testing Coverage</vt:lpstr>
      <vt:lpstr>WHO HIV Testing Guidelines</vt:lpstr>
      <vt:lpstr>WHO HIV Testing Guidelines (continued)</vt:lpstr>
      <vt:lpstr>Increasing Linkage to Care</vt:lpstr>
      <vt:lpstr>Recommendations</vt:lpstr>
      <vt:lpstr>Post-Exposure Prophylaxis</vt:lpstr>
      <vt:lpstr>Pre-Exposure Prophylaxis</vt:lpstr>
      <vt:lpstr>Implementing Test and Treat  and Selecting 1st Line ART</vt:lpstr>
      <vt:lpstr>Learning Objectives</vt:lpstr>
      <vt:lpstr>Introduction</vt:lpstr>
      <vt:lpstr>START Results</vt:lpstr>
      <vt:lpstr>TEMPRANO Clinical Trial (Côte d’Ivoire)</vt:lpstr>
      <vt:lpstr>TEMPRANO Clinical Trial (Côte d’Ivoire)</vt:lpstr>
      <vt:lpstr>HPTN 052 and PARTNERS</vt:lpstr>
      <vt:lpstr>Increasing HIV Treatment</vt:lpstr>
      <vt:lpstr>Increasing HIV Treatment (continued)</vt:lpstr>
      <vt:lpstr>WHO 1st Line ART Recommendations (2013)</vt:lpstr>
      <vt:lpstr>WHO ART Recommendations - 2015</vt:lpstr>
      <vt:lpstr>WHO ART Recommendations - 2015</vt:lpstr>
      <vt:lpstr>ENCORE1</vt:lpstr>
      <vt:lpstr>Drug Resistance Testing</vt:lpstr>
      <vt:lpstr>Practical Considerations</vt:lpstr>
      <vt:lpstr>Defining Treatment Failure  and Selecting 2nd Line ART</vt:lpstr>
      <vt:lpstr>Learning Objectives</vt:lpstr>
      <vt:lpstr>Defining &amp; Monitoring Treatment Failure</vt:lpstr>
      <vt:lpstr>WHO 2nd Line ART Recommendations (2013)</vt:lpstr>
      <vt:lpstr>Considerations for Engaging  Key Populations in HIV Care</vt:lpstr>
      <vt:lpstr>Learning Objectives</vt:lpstr>
      <vt:lpstr>Common Challenges</vt:lpstr>
      <vt:lpstr>Key Populations (for purposes of this training course)</vt:lpstr>
      <vt:lpstr>WHO Recommendations – Key Populations</vt:lpstr>
      <vt:lpstr>WHO Recommendations – Key Populations (continued)</vt:lpstr>
      <vt:lpstr>WHO Recommendations – Key Populations (continued)</vt:lpstr>
      <vt:lpstr>WHO HIV Testing Recommendations: Pregnant and Post-Partum Women</vt:lpstr>
      <vt:lpstr>Considerations for Pregnant Women</vt:lpstr>
      <vt:lpstr>Considerations for Pregnant Women (continued)</vt:lpstr>
      <vt:lpstr> Treatment for Pregnant and Breastfeeding Women </vt:lpstr>
      <vt:lpstr>Considerations for Adolescents</vt:lpstr>
      <vt:lpstr>Key Population Considerations</vt:lpstr>
      <vt:lpstr>Key Population Considerations (continued)</vt:lpstr>
      <vt:lpstr>Key Population Considerations (continued)</vt:lpstr>
      <vt:lpstr>Key Population Considerations (continued)</vt:lpstr>
      <vt:lpstr>Key Population Considerations (continued)</vt:lpstr>
      <vt:lpstr> Achieving Long-Term Retention  and Engagement in HIV Care</vt:lpstr>
      <vt:lpstr>Learning Objectives</vt:lpstr>
      <vt:lpstr>Introduction</vt:lpstr>
      <vt:lpstr>Long-Term Retention in Care</vt:lpstr>
      <vt:lpstr>Adherence Monitoring</vt:lpstr>
      <vt:lpstr>Long-Term Engagement</vt:lpstr>
      <vt:lpstr> Monitoring ART Adherence</vt:lpstr>
      <vt:lpstr> Adherence Tools for Patients</vt:lpstr>
      <vt:lpstr>Improving Retention in Care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2015-07-31T14:56:33Z</dcterms:created>
  <dcterms:modified xsi:type="dcterms:W3CDTF">2015-10-14T15:04:38Z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