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2"/>
  </p:sldMasterIdLst>
  <p:notesMasterIdLst>
    <p:notesMasterId r:id="rId93"/>
  </p:notesMasterIdLst>
  <p:handoutMasterIdLst>
    <p:handoutMasterId r:id="rId94"/>
  </p:handoutMasterIdLst>
  <p:sldIdLst>
    <p:sldId id="256" r:id="rId3"/>
    <p:sldId id="328" r:id="rId4"/>
    <p:sldId id="270" r:id="rId5"/>
    <p:sldId id="271" r:id="rId6"/>
    <p:sldId id="272" r:id="rId7"/>
    <p:sldId id="273" r:id="rId8"/>
    <p:sldId id="274" r:id="rId9"/>
    <p:sldId id="275" r:id="rId10"/>
    <p:sldId id="276" r:id="rId11"/>
    <p:sldId id="277" r:id="rId12"/>
    <p:sldId id="278" r:id="rId13"/>
    <p:sldId id="279" r:id="rId14"/>
    <p:sldId id="280" r:id="rId15"/>
    <p:sldId id="281"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283" r:id="rId35"/>
    <p:sldId id="284"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5" r:id="rId54"/>
    <p:sldId id="306" r:id="rId55"/>
    <p:sldId id="327"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48" r:id="rId73"/>
    <p:sldId id="349" r:id="rId74"/>
    <p:sldId id="350" r:id="rId75"/>
    <p:sldId id="351" r:id="rId76"/>
    <p:sldId id="352" r:id="rId77"/>
    <p:sldId id="353" r:id="rId78"/>
    <p:sldId id="354" r:id="rId79"/>
    <p:sldId id="355" r:id="rId80"/>
    <p:sldId id="356" r:id="rId81"/>
    <p:sldId id="357" r:id="rId82"/>
    <p:sldId id="358" r:id="rId83"/>
    <p:sldId id="359" r:id="rId84"/>
    <p:sldId id="360" r:id="rId85"/>
    <p:sldId id="361" r:id="rId86"/>
    <p:sldId id="362" r:id="rId87"/>
    <p:sldId id="363" r:id="rId88"/>
    <p:sldId id="364" r:id="rId89"/>
    <p:sldId id="365" r:id="rId90"/>
    <p:sldId id="366" r:id="rId91"/>
    <p:sldId id="367" r:id="rId9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89298" autoAdjust="0"/>
  </p:normalViewPr>
  <p:slideViewPr>
    <p:cSldViewPr>
      <p:cViewPr varScale="1">
        <p:scale>
          <a:sx n="77" d="100"/>
          <a:sy n="77" d="100"/>
        </p:scale>
        <p:origin x="132" y="186"/>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User\Desktop\EASL%20presentation\TR000358_EAP%20Post%20Treatment%20Viral%20Load%20data_15Apr2015MC%20modifie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335604211359E-2"/>
          <c:y val="0.13432432432432401"/>
          <c:w val="0.91976093106421097"/>
          <c:h val="0.78608214513726304"/>
        </c:manualLayout>
      </c:layout>
      <c:barChart>
        <c:barDir val="col"/>
        <c:grouping val="clustered"/>
        <c:varyColors val="0"/>
        <c:ser>
          <c:idx val="0"/>
          <c:order val="0"/>
          <c:tx>
            <c:strRef>
              <c:f>Sheet1!$B$1</c:f>
              <c:strCache>
                <c:ptCount val="1"/>
                <c:pt idx="0">
                  <c:v>Solar-1</c:v>
                </c:pt>
              </c:strCache>
            </c:strRef>
          </c:tx>
          <c:spPr>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dPt>
          <c:dPt>
            <c:idx val="1"/>
            <c:invertIfNegative val="0"/>
            <c:bubble3D val="0"/>
            <c:spPr>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dPt>
          <c:dPt>
            <c:idx val="3"/>
            <c:invertIfNegative val="0"/>
            <c:bubble3D val="0"/>
            <c:spPr>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
                  <c:y val="-6.730769230769230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7.6923076923076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7.6923076923076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6.410256410256409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Sheet1!$I$2:$I$5</c:f>
                <c:numCache>
                  <c:formatCode>General</c:formatCode>
                  <c:ptCount val="4"/>
                  <c:pt idx="0">
                    <c:v>8.3000000000000007</c:v>
                  </c:pt>
                  <c:pt idx="1">
                    <c:v>8.0111111109999982</c:v>
                  </c:pt>
                  <c:pt idx="2">
                    <c:v>9.8363636359999997</c:v>
                  </c:pt>
                  <c:pt idx="3">
                    <c:v>8.2000000000000011</c:v>
                  </c:pt>
                </c:numCache>
              </c:numRef>
            </c:plus>
            <c:minus>
              <c:numRef>
                <c:f>Sheet1!$H$2:$H$5</c:f>
                <c:numCache>
                  <c:formatCode>General</c:formatCode>
                  <c:ptCount val="4"/>
                  <c:pt idx="0">
                    <c:v>15</c:v>
                  </c:pt>
                  <c:pt idx="1">
                    <c:v>15.188888889999999</c:v>
                  </c:pt>
                  <c:pt idx="2">
                    <c:v>17.963636359999981</c:v>
                  </c:pt>
                  <c:pt idx="3">
                    <c:v>18.3</c:v>
                  </c:pt>
                </c:numCache>
              </c:numRef>
            </c:minus>
            <c:spPr>
              <a:ln w="28575">
                <a:solidFill>
                  <a:srgbClr val="7F7F7F"/>
                </a:solidFill>
              </a:ln>
            </c:spPr>
          </c:errBars>
          <c:cat>
            <c:numRef>
              <c:f>Sheet1!$A$2:$A$5</c:f>
              <c:numCache>
                <c:formatCode>General</c:formatCode>
                <c:ptCount val="4"/>
                <c:pt idx="0">
                  <c:v>12</c:v>
                </c:pt>
                <c:pt idx="1">
                  <c:v>24</c:v>
                </c:pt>
                <c:pt idx="2">
                  <c:v>12</c:v>
                </c:pt>
                <c:pt idx="3">
                  <c:v>24</c:v>
                </c:pt>
              </c:numCache>
            </c:numRef>
          </c:cat>
          <c:val>
            <c:numRef>
              <c:f>Sheet1!$B$2:$B$5</c:f>
              <c:numCache>
                <c:formatCode>General</c:formatCode>
                <c:ptCount val="4"/>
                <c:pt idx="0">
                  <c:v>87</c:v>
                </c:pt>
                <c:pt idx="1">
                  <c:v>89</c:v>
                </c:pt>
                <c:pt idx="2">
                  <c:v>86</c:v>
                </c:pt>
                <c:pt idx="3">
                  <c:v>90</c:v>
                </c:pt>
              </c:numCache>
            </c:numRef>
          </c:val>
        </c:ser>
        <c:ser>
          <c:idx val="1"/>
          <c:order val="1"/>
          <c:tx>
            <c:strRef>
              <c:f>Sheet1!$C$1</c:f>
              <c:strCache>
                <c:ptCount val="1"/>
                <c:pt idx="0">
                  <c:v>Solar-2</c:v>
                </c:pt>
              </c:strCache>
            </c:strRef>
          </c:tx>
          <c:spPr>
            <a:gradFill rotWithShape="1">
              <a:gsLst>
                <a:gs pos="0">
                  <a:srgbClr val="C00000">
                    <a:shade val="51000"/>
                    <a:satMod val="130000"/>
                  </a:srgbClr>
                </a:gs>
                <a:gs pos="80000">
                  <a:srgbClr val="C00000">
                    <a:shade val="93000"/>
                    <a:satMod val="130000"/>
                  </a:srgbClr>
                </a:gs>
                <a:gs pos="100000">
                  <a:srgbClr val="C0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dPt>
          <c:dPt>
            <c:idx val="1"/>
            <c:invertIfNegative val="0"/>
            <c:bubble3D val="0"/>
          </c:dPt>
          <c:dPt>
            <c:idx val="2"/>
            <c:invertIfNegative val="0"/>
            <c:bubble3D val="0"/>
          </c:dPt>
          <c:dPt>
            <c:idx val="3"/>
            <c:invertIfNegative val="0"/>
            <c:bubble3D val="0"/>
          </c:dPt>
          <c:dLbls>
            <c:dLbl>
              <c:idx val="0"/>
              <c:layout>
                <c:manualLayout>
                  <c:x val="0"/>
                  <c:y val="-7.2083080961033705E-2"/>
                </c:manualLayout>
              </c:layout>
              <c:tx>
                <c:rich>
                  <a:bodyPr/>
                  <a:lstStyle/>
                  <a:p>
                    <a:r>
                      <a:rPr lang="en-US" dirty="0" smtClean="0"/>
                      <a:t>85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8959594734970604E-17"/>
                  <c:y val="-3.771350696547549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8.4903593781546494E-2"/>
                </c:manualLayout>
              </c:layout>
              <c:tx>
                <c:rich>
                  <a:bodyPr/>
                  <a:lstStyle/>
                  <a:p>
                    <a:r>
                      <a:rPr lang="en-US" dirty="0" smtClean="0"/>
                      <a:t>81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128205128205128"/>
                </c:manualLayout>
              </c:layout>
              <c:tx>
                <c:rich>
                  <a:bodyPr/>
                  <a:lstStyle/>
                  <a:p>
                    <a:r>
                      <a:rPr lang="en-US" dirty="0" smtClean="0"/>
                      <a:t>70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Sheet1!$O$2:$O$5</c:f>
                <c:numCache>
                  <c:formatCode>General</c:formatCode>
                  <c:ptCount val="4"/>
                  <c:pt idx="0">
                    <c:v>9.3000000000000007</c:v>
                  </c:pt>
                  <c:pt idx="1">
                    <c:v>4.0999999999999996</c:v>
                  </c:pt>
                  <c:pt idx="2">
                    <c:v>10.8</c:v>
                  </c:pt>
                  <c:pt idx="3">
                    <c:v>16.2</c:v>
                  </c:pt>
                </c:numCache>
              </c:numRef>
            </c:plus>
            <c:minus>
              <c:numRef>
                <c:f>Sheet1!$N$2:$N$5</c:f>
                <c:numCache>
                  <c:formatCode>General</c:formatCode>
                  <c:ptCount val="4"/>
                  <c:pt idx="0">
                    <c:v>17.399999999999999</c:v>
                  </c:pt>
                  <c:pt idx="1">
                    <c:v>14.7</c:v>
                  </c:pt>
                  <c:pt idx="2">
                    <c:v>19.399999999999999</c:v>
                  </c:pt>
                  <c:pt idx="3">
                    <c:v>22</c:v>
                  </c:pt>
                </c:numCache>
              </c:numRef>
            </c:minus>
            <c:spPr>
              <a:ln w="28575">
                <a:solidFill>
                  <a:srgbClr val="7F7F7F"/>
                </a:solidFill>
              </a:ln>
            </c:spPr>
          </c:errBars>
          <c:cat>
            <c:numRef>
              <c:f>Sheet1!$A$2:$A$5</c:f>
              <c:numCache>
                <c:formatCode>General</c:formatCode>
                <c:ptCount val="4"/>
                <c:pt idx="0">
                  <c:v>12</c:v>
                </c:pt>
                <c:pt idx="1">
                  <c:v>24</c:v>
                </c:pt>
                <c:pt idx="2">
                  <c:v>12</c:v>
                </c:pt>
                <c:pt idx="3">
                  <c:v>24</c:v>
                </c:pt>
              </c:numCache>
            </c:numRef>
          </c:cat>
          <c:val>
            <c:numRef>
              <c:f>Sheet1!$C$2:$C$5</c:f>
              <c:numCache>
                <c:formatCode>General</c:formatCode>
                <c:ptCount val="4"/>
                <c:pt idx="0">
                  <c:v>85</c:v>
                </c:pt>
                <c:pt idx="1">
                  <c:v>96</c:v>
                </c:pt>
                <c:pt idx="2">
                  <c:v>81</c:v>
                </c:pt>
                <c:pt idx="3">
                  <c:v>70</c:v>
                </c:pt>
              </c:numCache>
            </c:numRef>
          </c:val>
        </c:ser>
        <c:dLbls>
          <c:dLblPos val="outEnd"/>
          <c:showLegendKey val="0"/>
          <c:showVal val="1"/>
          <c:showCatName val="0"/>
          <c:showSerName val="0"/>
          <c:showPercent val="0"/>
          <c:showBubbleSize val="0"/>
        </c:dLbls>
        <c:gapWidth val="61"/>
        <c:overlap val="-8"/>
        <c:axId val="395904824"/>
        <c:axId val="395909136"/>
      </c:barChart>
      <c:catAx>
        <c:axId val="395904824"/>
        <c:scaling>
          <c:orientation val="minMax"/>
        </c:scaling>
        <c:delete val="0"/>
        <c:axPos val="b"/>
        <c:numFmt formatCode="General" sourceLinked="1"/>
        <c:majorTickMark val="none"/>
        <c:minorTickMark val="none"/>
        <c:tickLblPos val="none"/>
        <c:spPr>
          <a:ln w="9521">
            <a:solidFill>
              <a:schemeClr val="tx1"/>
            </a:solidFill>
          </a:ln>
        </c:spPr>
        <c:txPr>
          <a:bodyPr/>
          <a:lstStyle/>
          <a:p>
            <a:pPr>
              <a:defRPr sz="1600" b="0"/>
            </a:pPr>
            <a:endParaRPr lang="en-US"/>
          </a:p>
        </c:txPr>
        <c:crossAx val="395909136"/>
        <c:crosses val="autoZero"/>
        <c:auto val="1"/>
        <c:lblAlgn val="ctr"/>
        <c:lblOffset val="100"/>
        <c:noMultiLvlLbl val="0"/>
      </c:catAx>
      <c:valAx>
        <c:axId val="395909136"/>
        <c:scaling>
          <c:orientation val="minMax"/>
          <c:max val="100"/>
          <c:min val="0"/>
        </c:scaling>
        <c:delete val="0"/>
        <c:axPos val="l"/>
        <c:numFmt formatCode="#,##0" sourceLinked="0"/>
        <c:majorTickMark val="out"/>
        <c:minorTickMark val="none"/>
        <c:tickLblPos val="nextTo"/>
        <c:txPr>
          <a:bodyPr/>
          <a:lstStyle/>
          <a:p>
            <a:pPr>
              <a:defRPr sz="1400" b="0"/>
            </a:pPr>
            <a:endParaRPr lang="en-US"/>
          </a:p>
        </c:txPr>
        <c:crossAx val="395904824"/>
        <c:crosses val="autoZero"/>
        <c:crossBetween val="between"/>
        <c:majorUnit val="20"/>
      </c:valAx>
      <c:spPr>
        <a:noFill/>
        <a:ln w="25400">
          <a:noFill/>
        </a:ln>
      </c:spPr>
    </c:plotArea>
    <c:plotVisOnly val="1"/>
    <c:dispBlanksAs val="gap"/>
    <c:showDLblsOverMax val="0"/>
  </c:chart>
  <c:txPr>
    <a:bodyPr/>
    <a:lstStyle/>
    <a:p>
      <a:pPr>
        <a:defRPr sz="1797"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668877418265107E-2"/>
          <c:y val="3.8694924984920297E-2"/>
          <c:w val="0.74457130085881096"/>
          <c:h val="0.86526218339652605"/>
        </c:manualLayout>
      </c:layout>
      <c:barChart>
        <c:barDir val="col"/>
        <c:grouping val="clustered"/>
        <c:varyColors val="0"/>
        <c:ser>
          <c:idx val="0"/>
          <c:order val="0"/>
          <c:tx>
            <c:strRef>
              <c:f>Sheet3!$D$1</c:f>
              <c:strCache>
                <c:ptCount val="1"/>
                <c:pt idx="0">
                  <c:v>Sof/LDV/RBV</c:v>
                </c:pt>
              </c:strCache>
            </c:strRef>
          </c:tx>
          <c:spPr>
            <a:solidFill>
              <a:schemeClr val="accent1">
                <a:lumMod val="60000"/>
                <a:lumOff val="40000"/>
              </a:schemeClr>
            </a:solidFill>
            <a:ln>
              <a:solidFill>
                <a:schemeClr val="accent1"/>
              </a:solidFill>
            </a:ln>
            <a:effectLst/>
          </c:spPr>
          <c:invertIfNegative val="0"/>
          <c:dPt>
            <c:idx val="0"/>
            <c:invertIfNegative val="0"/>
            <c:bubble3D val="0"/>
            <c:spPr>
              <a:solidFill>
                <a:schemeClr val="accent1">
                  <a:lumMod val="60000"/>
                  <a:lumOff val="40000"/>
                </a:schemeClr>
              </a:solidFill>
              <a:ln>
                <a:solidFill>
                  <a:schemeClr val="tx1"/>
                </a:solidFill>
              </a:ln>
              <a:effectLst/>
            </c:spPr>
          </c:dPt>
          <c:cat>
            <c:strRef>
              <c:f>Sheet3!$A$2:$A$5</c:f>
              <c:strCache>
                <c:ptCount val="4"/>
                <c:pt idx="0">
                  <c:v>All</c:v>
                </c:pt>
                <c:pt idx="1">
                  <c:v>G1</c:v>
                </c:pt>
                <c:pt idx="2">
                  <c:v>G3</c:v>
                </c:pt>
                <c:pt idx="3">
                  <c:v>Others</c:v>
                </c:pt>
              </c:strCache>
            </c:strRef>
          </c:cat>
          <c:val>
            <c:numRef>
              <c:f>Sheet3!$D$2:$D$5</c:f>
              <c:numCache>
                <c:formatCode>General</c:formatCode>
                <c:ptCount val="4"/>
                <c:pt idx="0">
                  <c:v>80</c:v>
                </c:pt>
                <c:pt idx="1">
                  <c:v>86</c:v>
                </c:pt>
                <c:pt idx="2">
                  <c:v>59</c:v>
                </c:pt>
                <c:pt idx="3">
                  <c:v>89</c:v>
                </c:pt>
              </c:numCache>
            </c:numRef>
          </c:val>
        </c:ser>
        <c:ser>
          <c:idx val="1"/>
          <c:order val="1"/>
          <c:tx>
            <c:strRef>
              <c:f>Sheet3!$C$1</c:f>
              <c:strCache>
                <c:ptCount val="1"/>
                <c:pt idx="0">
                  <c:v>Sof/LDV</c:v>
                </c:pt>
              </c:strCache>
            </c:strRef>
          </c:tx>
          <c:spPr>
            <a:pattFill prst="ltUpDiag">
              <a:fgClr>
                <a:schemeClr val="accent1">
                  <a:lumMod val="40000"/>
                  <a:lumOff val="60000"/>
                </a:schemeClr>
              </a:fgClr>
              <a:bgClr>
                <a:schemeClr val="bg1"/>
              </a:bgClr>
            </a:pattFill>
            <a:ln>
              <a:solidFill>
                <a:schemeClr val="tx1"/>
              </a:solidFill>
            </a:ln>
            <a:effectLst/>
          </c:spPr>
          <c:invertIfNegative val="0"/>
          <c:cat>
            <c:strRef>
              <c:f>Sheet3!$A$2:$A$5</c:f>
              <c:strCache>
                <c:ptCount val="4"/>
                <c:pt idx="0">
                  <c:v>All</c:v>
                </c:pt>
                <c:pt idx="1">
                  <c:v>G1</c:v>
                </c:pt>
                <c:pt idx="2">
                  <c:v>G3</c:v>
                </c:pt>
                <c:pt idx="3">
                  <c:v>Others</c:v>
                </c:pt>
              </c:strCache>
            </c:strRef>
          </c:cat>
          <c:val>
            <c:numRef>
              <c:f>Sheet3!$C$2:$C$5</c:f>
              <c:numCache>
                <c:formatCode>General</c:formatCode>
                <c:ptCount val="4"/>
                <c:pt idx="0">
                  <c:v>71</c:v>
                </c:pt>
                <c:pt idx="1">
                  <c:v>81</c:v>
                </c:pt>
                <c:pt idx="2">
                  <c:v>43</c:v>
                </c:pt>
                <c:pt idx="3">
                  <c:v>0</c:v>
                </c:pt>
              </c:numCache>
            </c:numRef>
          </c:val>
        </c:ser>
        <c:ser>
          <c:idx val="2"/>
          <c:order val="2"/>
          <c:tx>
            <c:strRef>
              <c:f>Sheet3!$F$1</c:f>
              <c:strCache>
                <c:ptCount val="1"/>
                <c:pt idx="0">
                  <c:v>Sof/DCV/RBV</c:v>
                </c:pt>
              </c:strCache>
            </c:strRef>
          </c:tx>
          <c:spPr>
            <a:solidFill>
              <a:schemeClr val="accent2">
                <a:lumMod val="60000"/>
                <a:lumOff val="40000"/>
              </a:schemeClr>
            </a:solidFill>
            <a:ln>
              <a:solidFill>
                <a:schemeClr val="tx1"/>
              </a:solidFill>
            </a:ln>
            <a:effectLst/>
          </c:spPr>
          <c:invertIfNegative val="0"/>
          <c:cat>
            <c:strRef>
              <c:f>Sheet3!$A$2:$A$5</c:f>
              <c:strCache>
                <c:ptCount val="4"/>
                <c:pt idx="0">
                  <c:v>All</c:v>
                </c:pt>
                <c:pt idx="1">
                  <c:v>G1</c:v>
                </c:pt>
                <c:pt idx="2">
                  <c:v>G3</c:v>
                </c:pt>
                <c:pt idx="3">
                  <c:v>Others</c:v>
                </c:pt>
              </c:strCache>
            </c:strRef>
          </c:cat>
          <c:val>
            <c:numRef>
              <c:f>Sheet3!$F$2:$F$5</c:f>
              <c:numCache>
                <c:formatCode>General</c:formatCode>
                <c:ptCount val="4"/>
                <c:pt idx="0">
                  <c:v>74</c:v>
                </c:pt>
                <c:pt idx="1">
                  <c:v>82</c:v>
                </c:pt>
                <c:pt idx="2">
                  <c:v>70</c:v>
                </c:pt>
                <c:pt idx="3">
                  <c:v>85</c:v>
                </c:pt>
              </c:numCache>
            </c:numRef>
          </c:val>
        </c:ser>
        <c:ser>
          <c:idx val="3"/>
          <c:order val="3"/>
          <c:tx>
            <c:strRef>
              <c:f>Sheet3!$E$1</c:f>
              <c:strCache>
                <c:ptCount val="1"/>
                <c:pt idx="0">
                  <c:v>Sof/DCV</c:v>
                </c:pt>
              </c:strCache>
            </c:strRef>
          </c:tx>
          <c:spPr>
            <a:pattFill prst="dkUpDiag">
              <a:fgClr>
                <a:schemeClr val="accent2">
                  <a:lumMod val="40000"/>
                  <a:lumOff val="60000"/>
                </a:schemeClr>
              </a:fgClr>
              <a:bgClr>
                <a:schemeClr val="bg1"/>
              </a:bgClr>
            </a:pattFill>
            <a:ln>
              <a:solidFill>
                <a:schemeClr val="tx1"/>
              </a:solidFill>
            </a:ln>
            <a:effectLst/>
          </c:spPr>
          <c:invertIfNegative val="0"/>
          <c:cat>
            <c:strRef>
              <c:f>Sheet3!$A$2:$A$5</c:f>
              <c:strCache>
                <c:ptCount val="4"/>
                <c:pt idx="0">
                  <c:v>All</c:v>
                </c:pt>
                <c:pt idx="1">
                  <c:v>G1</c:v>
                </c:pt>
                <c:pt idx="2">
                  <c:v>G3</c:v>
                </c:pt>
                <c:pt idx="3">
                  <c:v>Others</c:v>
                </c:pt>
              </c:strCache>
            </c:strRef>
          </c:cat>
          <c:val>
            <c:numRef>
              <c:f>Sheet3!$E$2:$E$5</c:f>
              <c:numCache>
                <c:formatCode>General</c:formatCode>
                <c:ptCount val="4"/>
                <c:pt idx="0">
                  <c:v>73</c:v>
                </c:pt>
                <c:pt idx="1">
                  <c:v>60</c:v>
                </c:pt>
                <c:pt idx="2">
                  <c:v>71</c:v>
                </c:pt>
                <c:pt idx="3">
                  <c:v>100</c:v>
                </c:pt>
              </c:numCache>
            </c:numRef>
          </c:val>
        </c:ser>
        <c:dLbls>
          <c:showLegendKey val="0"/>
          <c:showVal val="0"/>
          <c:showCatName val="0"/>
          <c:showSerName val="0"/>
          <c:showPercent val="0"/>
          <c:showBubbleSize val="0"/>
        </c:dLbls>
        <c:gapWidth val="219"/>
        <c:overlap val="-27"/>
        <c:axId val="253679880"/>
        <c:axId val="253675960"/>
      </c:barChart>
      <c:catAx>
        <c:axId val="253679880"/>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53675960"/>
        <c:crossesAt val="0"/>
        <c:auto val="1"/>
        <c:lblAlgn val="ctr"/>
        <c:lblOffset val="100"/>
        <c:noMultiLvlLbl val="0"/>
      </c:catAx>
      <c:valAx>
        <c:axId val="253675960"/>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solidFill>
                      <a:schemeClr val="tx1"/>
                    </a:solidFill>
                  </a:rPr>
                  <a:t>SVR12 rate </a:t>
                </a:r>
                <a:r>
                  <a:rPr lang="en-US" dirty="0" smtClean="0">
                    <a:solidFill>
                      <a:schemeClr val="tx1"/>
                    </a:solidFill>
                  </a:rPr>
                  <a:t>% (</a:t>
                </a:r>
                <a:r>
                  <a:rPr lang="en-US" dirty="0">
                    <a:solidFill>
                      <a:schemeClr val="tx1"/>
                    </a:solidFill>
                  </a:rPr>
                  <a:t>ITT)</a:t>
                </a:r>
              </a:p>
            </c:rich>
          </c:tx>
          <c:layout/>
          <c:overlay val="0"/>
          <c:spPr>
            <a:noFill/>
            <a:ln>
              <a:noFill/>
            </a:ln>
            <a:effectLst/>
          </c:spPr>
        </c:title>
        <c:numFmt formatCode="General" sourceLinked="1"/>
        <c:majorTickMark val="none"/>
        <c:minorTickMark val="none"/>
        <c:tickLblPos val="nextTo"/>
        <c:spPr>
          <a:noFill/>
          <a:ln w="3175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53679880"/>
        <c:crosses val="autoZero"/>
        <c:crossBetween val="between"/>
      </c:valAx>
      <c:spPr>
        <a:noFill/>
        <a:ln>
          <a:noFill/>
        </a:ln>
        <a:effectLst/>
      </c:spPr>
    </c:plotArea>
    <c:legend>
      <c:legendPos val="r"/>
      <c:layout>
        <c:manualLayout>
          <c:xMode val="edge"/>
          <c:yMode val="edge"/>
          <c:x val="0.17540447868674"/>
          <c:y val="0"/>
          <c:w val="0.55980035634067404"/>
          <c:h val="8.17348417343838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52883175104925E-2"/>
          <c:y val="0.32284243286647979"/>
          <c:w val="0.88277673743504126"/>
          <c:h val="0.5019983268473025"/>
        </c:manualLayout>
      </c:layout>
      <c:barChart>
        <c:barDir val="col"/>
        <c:grouping val="stacked"/>
        <c:varyColors val="0"/>
        <c:ser>
          <c:idx val="0"/>
          <c:order val="0"/>
          <c:tx>
            <c:strRef>
              <c:f>Sheet1!$B$1</c:f>
              <c:strCache>
                <c:ptCount val="1"/>
                <c:pt idx="0">
                  <c:v>Column1</c:v>
                </c:pt>
              </c:strCache>
            </c:strRef>
          </c:tx>
          <c:spPr>
            <a:solidFill>
              <a:srgbClr val="00B0F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dPt>
          <c:dLbls>
            <c:dLbl>
              <c:idx val="0"/>
              <c:layout>
                <c:manualLayout>
                  <c:x val="0"/>
                  <c:y val="-0.15548108939542418"/>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6.620804796333857E-8"/>
                  <c:y val="-0.2851894089079835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289186545893373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3.3633688349714087E-3"/>
                  <c:y val="-0.28714037325836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
                  <c:y val="-0.2851894089079835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1.6816844174857043E-3"/>
                  <c:y val="-0.27291382297026329"/>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395">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Sheet1!$F$2:$F$7</c:f>
                <c:numCache>
                  <c:formatCode>General</c:formatCode>
                  <c:ptCount val="6"/>
                  <c:pt idx="0">
                    <c:v>16.400000000000002</c:v>
                  </c:pt>
                  <c:pt idx="1">
                    <c:v>4.3000000000000114</c:v>
                  </c:pt>
                  <c:pt idx="2">
                    <c:v>0</c:v>
                  </c:pt>
                  <c:pt idx="3">
                    <c:v>2</c:v>
                  </c:pt>
                  <c:pt idx="4">
                    <c:v>-16</c:v>
                  </c:pt>
                  <c:pt idx="5">
                    <c:v>-16.200000000000003</c:v>
                  </c:pt>
                </c:numCache>
              </c:numRef>
            </c:plus>
            <c:minus>
              <c:numRef>
                <c:f>Sheet1!$G$2:$G$7</c:f>
                <c:numCache>
                  <c:formatCode>General</c:formatCode>
                  <c:ptCount val="6"/>
                  <c:pt idx="0">
                    <c:v>13.599999999999998</c:v>
                  </c:pt>
                  <c:pt idx="1">
                    <c:v>11.599999999999994</c:v>
                  </c:pt>
                  <c:pt idx="2">
                    <c:v>8.5999999999999943</c:v>
                  </c:pt>
                  <c:pt idx="3">
                    <c:v>11</c:v>
                  </c:pt>
                  <c:pt idx="4">
                    <c:v>-13</c:v>
                  </c:pt>
                  <c:pt idx="5">
                    <c:v>-13.200000000000003</c:v>
                  </c:pt>
                </c:numCache>
              </c:numRef>
            </c:minus>
            <c:spPr>
              <a:ln>
                <a:solidFill>
                  <a:srgbClr val="FFFFFF">
                    <a:lumMod val="65000"/>
                  </a:srgbClr>
                </a:solidFill>
              </a:ln>
            </c:spPr>
          </c:errBars>
          <c:cat>
            <c:strRef>
              <c:f>Sheet1!$A$2:$A$7</c:f>
              <c:strCache>
                <c:ptCount val="6"/>
                <c:pt idx="0">
                  <c:v>Wk 1</c:v>
                </c:pt>
                <c:pt idx="1">
                  <c:v>Wk 4</c:v>
                </c:pt>
                <c:pt idx="2">
                  <c:v>Wk 8</c:v>
                </c:pt>
                <c:pt idx="3">
                  <c:v>EOT</c:v>
                </c:pt>
                <c:pt idx="4">
                  <c:v>SVR4</c:v>
                </c:pt>
                <c:pt idx="5">
                  <c:v>SVR12</c:v>
                </c:pt>
              </c:strCache>
            </c:strRef>
          </c:cat>
          <c:val>
            <c:numRef>
              <c:f>Sheet1!$B$2:$B$7</c:f>
              <c:numCache>
                <c:formatCode>General</c:formatCode>
                <c:ptCount val="6"/>
                <c:pt idx="0">
                  <c:v>31.7</c:v>
                </c:pt>
                <c:pt idx="1">
                  <c:v>95.1</c:v>
                </c:pt>
                <c:pt idx="2">
                  <c:v>100</c:v>
                </c:pt>
                <c:pt idx="3">
                  <c:v>98</c:v>
                </c:pt>
                <c:pt idx="4">
                  <c:v>73</c:v>
                </c:pt>
                <c:pt idx="5">
                  <c:v>70.7</c:v>
                </c:pt>
              </c:numCache>
            </c:numRef>
          </c:val>
        </c:ser>
        <c:dLbls>
          <c:showLegendKey val="0"/>
          <c:showVal val="0"/>
          <c:showCatName val="0"/>
          <c:showSerName val="0"/>
          <c:showPercent val="0"/>
          <c:showBubbleSize val="0"/>
        </c:dLbls>
        <c:gapWidth val="55"/>
        <c:overlap val="50"/>
        <c:axId val="395684864"/>
        <c:axId val="395685256"/>
      </c:barChart>
      <c:catAx>
        <c:axId val="395684864"/>
        <c:scaling>
          <c:orientation val="minMax"/>
        </c:scaling>
        <c:delete val="0"/>
        <c:axPos val="b"/>
        <c:numFmt formatCode="General" sourceLinked="1"/>
        <c:majorTickMark val="none"/>
        <c:minorTickMark val="none"/>
        <c:tickLblPos val="nextTo"/>
        <c:spPr>
          <a:ln w="9519">
            <a:solidFill>
              <a:schemeClr val="tx1"/>
            </a:solidFill>
          </a:ln>
        </c:spPr>
        <c:crossAx val="395685256"/>
        <c:crosses val="autoZero"/>
        <c:auto val="1"/>
        <c:lblAlgn val="ctr"/>
        <c:lblOffset val="100"/>
        <c:noMultiLvlLbl val="0"/>
      </c:catAx>
      <c:valAx>
        <c:axId val="395685256"/>
        <c:scaling>
          <c:orientation val="minMax"/>
          <c:max val="100"/>
          <c:min val="0"/>
        </c:scaling>
        <c:delete val="0"/>
        <c:axPos val="l"/>
        <c:numFmt formatCode="#,##0" sourceLinked="0"/>
        <c:majorTickMark val="out"/>
        <c:minorTickMark val="none"/>
        <c:tickLblPos val="nextTo"/>
        <c:spPr>
          <a:ln>
            <a:solidFill>
              <a:schemeClr val="tx1"/>
            </a:solidFill>
          </a:ln>
        </c:spPr>
        <c:crossAx val="395684864"/>
        <c:crosses val="autoZero"/>
        <c:crossBetween val="between"/>
        <c:majorUnit val="20"/>
      </c:valAx>
      <c:spPr>
        <a:noFill/>
        <a:ln w="25395">
          <a:noFill/>
        </a:ln>
      </c:spPr>
    </c:plotArea>
    <c:plotVisOnly val="1"/>
    <c:dispBlanksAs val="gap"/>
    <c:showDLblsOverMax val="0"/>
  </c:chart>
  <c:txPr>
    <a:bodyPr/>
    <a:lstStyle/>
    <a:p>
      <a:pPr>
        <a:defRPr sz="1797" b="1">
          <a:solidFill>
            <a:schemeClr val="tx1"/>
          </a:solidFill>
          <a:latin typeface="Arial" pitchFamily="34" charset="0"/>
          <a:cs typeface="Arial"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A18B6-9E35-0440-A715-EFDD0B9C6F37}" type="doc">
      <dgm:prSet loTypeId="urn:microsoft.com/office/officeart/2005/8/layout/orgChart1" loCatId="" qsTypeId="urn:microsoft.com/office/officeart/2005/8/quickstyle/simple2" qsCatId="simple" csTypeId="urn:microsoft.com/office/officeart/2005/8/colors/colorful1" csCatId="colorful" phldr="1"/>
      <dgm:spPr/>
      <dgm:t>
        <a:bodyPr/>
        <a:lstStyle/>
        <a:p>
          <a:endParaRPr lang="en-US"/>
        </a:p>
      </dgm:t>
    </dgm:pt>
    <dgm:pt modelId="{597822D4-9CDA-F34F-ACD4-B15B827C2656}" type="asst">
      <dgm:prSet phldrT="[Text]" custT="1"/>
      <dgm:spPr/>
      <dgm:t>
        <a:bodyPr/>
        <a:lstStyle/>
        <a:p>
          <a:r>
            <a:rPr lang="en-US" sz="4000" b="1" dirty="0" smtClean="0"/>
            <a:t>3 approaches </a:t>
          </a:r>
          <a:endParaRPr lang="en-US" sz="4000" b="1" dirty="0"/>
        </a:p>
      </dgm:t>
    </dgm:pt>
    <dgm:pt modelId="{25AE1A6C-3811-8E43-B8E3-5241B4DEBD57}" type="parTrans" cxnId="{7086BD11-7991-F940-9C19-C2D092D0B7AB}">
      <dgm:prSet/>
      <dgm:spPr/>
      <dgm:t>
        <a:bodyPr/>
        <a:lstStyle/>
        <a:p>
          <a:endParaRPr lang="en-US"/>
        </a:p>
      </dgm:t>
    </dgm:pt>
    <dgm:pt modelId="{1C51AD88-A2B7-A140-B405-A05F7EC7CE00}" type="sibTrans" cxnId="{7086BD11-7991-F940-9C19-C2D092D0B7AB}">
      <dgm:prSet/>
      <dgm:spPr/>
      <dgm:t>
        <a:bodyPr/>
        <a:lstStyle/>
        <a:p>
          <a:endParaRPr lang="en-US"/>
        </a:p>
      </dgm:t>
    </dgm:pt>
    <dgm:pt modelId="{73B1607D-8161-0240-9F1C-72872D306788}">
      <dgm:prSet phldrT="[Text]"/>
      <dgm:spPr>
        <a:solidFill>
          <a:srgbClr val="FFC000"/>
        </a:solidFill>
      </dgm:spPr>
      <dgm:t>
        <a:bodyPr/>
        <a:lstStyle/>
        <a:p>
          <a:r>
            <a:rPr lang="en-US" b="1" dirty="0" smtClean="0"/>
            <a:t>Population screening, including antenatal</a:t>
          </a:r>
          <a:endParaRPr lang="en-US" b="1" dirty="0"/>
        </a:p>
      </dgm:t>
    </dgm:pt>
    <dgm:pt modelId="{C72BD788-54CB-5849-B298-67A4C4BD47CA}" type="parTrans" cxnId="{2AC4E2F1-BC92-844C-AD42-736C78B941B6}">
      <dgm:prSet/>
      <dgm:spPr/>
      <dgm:t>
        <a:bodyPr/>
        <a:lstStyle/>
        <a:p>
          <a:endParaRPr lang="en-US"/>
        </a:p>
      </dgm:t>
    </dgm:pt>
    <dgm:pt modelId="{D5894E99-373E-0144-AD4F-3990F120F15C}" type="sibTrans" cxnId="{2AC4E2F1-BC92-844C-AD42-736C78B941B6}">
      <dgm:prSet/>
      <dgm:spPr/>
      <dgm:t>
        <a:bodyPr/>
        <a:lstStyle/>
        <a:p>
          <a:endParaRPr lang="en-US"/>
        </a:p>
      </dgm:t>
    </dgm:pt>
    <dgm:pt modelId="{6935662B-D1C3-674F-9ACD-00EEC5BECBC5}">
      <dgm:prSet phldrT="[Text]"/>
      <dgm:spPr>
        <a:solidFill>
          <a:srgbClr val="92D050"/>
        </a:solidFill>
      </dgm:spPr>
      <dgm:t>
        <a:bodyPr/>
        <a:lstStyle/>
        <a:p>
          <a:r>
            <a:rPr lang="en-US" b="1" dirty="0" smtClean="0"/>
            <a:t>Risk-factor based screening e.g., PWID, MSM, prisoners</a:t>
          </a:r>
          <a:endParaRPr lang="en-US" b="1" dirty="0"/>
        </a:p>
      </dgm:t>
    </dgm:pt>
    <dgm:pt modelId="{D2DD06A0-A279-234F-9A0E-860C90AF8383}" type="parTrans" cxnId="{436F3618-7D24-E247-8E09-A91626A2DC45}">
      <dgm:prSet/>
      <dgm:spPr/>
      <dgm:t>
        <a:bodyPr/>
        <a:lstStyle/>
        <a:p>
          <a:endParaRPr lang="en-US"/>
        </a:p>
      </dgm:t>
    </dgm:pt>
    <dgm:pt modelId="{766D3472-C0A8-584F-84A6-1895F0B42327}" type="sibTrans" cxnId="{436F3618-7D24-E247-8E09-A91626A2DC45}">
      <dgm:prSet/>
      <dgm:spPr/>
      <dgm:t>
        <a:bodyPr/>
        <a:lstStyle/>
        <a:p>
          <a:endParaRPr lang="en-US"/>
        </a:p>
      </dgm:t>
    </dgm:pt>
    <dgm:pt modelId="{66959151-DF64-A24C-B07B-0E89145F4812}">
      <dgm:prSet phldrT="[Text]"/>
      <dgm:spPr>
        <a:solidFill>
          <a:srgbClr val="26879A"/>
        </a:solidFill>
      </dgm:spPr>
      <dgm:t>
        <a:bodyPr/>
        <a:lstStyle/>
        <a:p>
          <a:r>
            <a:rPr lang="en-US" b="1" smtClean="0"/>
            <a:t>Birth cohort screening </a:t>
          </a:r>
          <a:endParaRPr lang="en-US" b="1" dirty="0"/>
        </a:p>
      </dgm:t>
    </dgm:pt>
    <dgm:pt modelId="{2803D4C3-CAC0-2A48-927D-108C8141B8E9}" type="parTrans" cxnId="{8C752C4E-825B-7141-85D3-A26757D226BC}">
      <dgm:prSet/>
      <dgm:spPr/>
      <dgm:t>
        <a:bodyPr/>
        <a:lstStyle/>
        <a:p>
          <a:endParaRPr lang="en-US"/>
        </a:p>
      </dgm:t>
    </dgm:pt>
    <dgm:pt modelId="{EE9B835C-0F40-D24D-9305-31261FA2BE00}" type="sibTrans" cxnId="{8C752C4E-825B-7141-85D3-A26757D226BC}">
      <dgm:prSet/>
      <dgm:spPr/>
      <dgm:t>
        <a:bodyPr/>
        <a:lstStyle/>
        <a:p>
          <a:endParaRPr lang="en-US"/>
        </a:p>
      </dgm:t>
    </dgm:pt>
    <dgm:pt modelId="{842F5998-B8CC-1841-8805-30DDED30A2B3}" type="pres">
      <dgm:prSet presAssocID="{A40A18B6-9E35-0440-A715-EFDD0B9C6F37}" presName="hierChild1" presStyleCnt="0">
        <dgm:presLayoutVars>
          <dgm:orgChart val="1"/>
          <dgm:chPref val="1"/>
          <dgm:dir/>
          <dgm:animOne val="branch"/>
          <dgm:animLvl val="lvl"/>
          <dgm:resizeHandles/>
        </dgm:presLayoutVars>
      </dgm:prSet>
      <dgm:spPr/>
      <dgm:t>
        <a:bodyPr/>
        <a:lstStyle/>
        <a:p>
          <a:endParaRPr lang="en-US"/>
        </a:p>
      </dgm:t>
    </dgm:pt>
    <dgm:pt modelId="{2488F8DE-CEFF-324C-A814-C45EC19B3FC4}" type="pres">
      <dgm:prSet presAssocID="{597822D4-9CDA-F34F-ACD4-B15B827C2656}" presName="hierRoot1" presStyleCnt="0">
        <dgm:presLayoutVars>
          <dgm:hierBranch val="init"/>
        </dgm:presLayoutVars>
      </dgm:prSet>
      <dgm:spPr/>
      <dgm:t>
        <a:bodyPr/>
        <a:lstStyle/>
        <a:p>
          <a:endParaRPr lang="en-US"/>
        </a:p>
      </dgm:t>
    </dgm:pt>
    <dgm:pt modelId="{92B08EDA-737D-BC46-9893-0CEB4CC62016}" type="pres">
      <dgm:prSet presAssocID="{597822D4-9CDA-F34F-ACD4-B15B827C2656}" presName="rootComposite1" presStyleCnt="0"/>
      <dgm:spPr/>
      <dgm:t>
        <a:bodyPr/>
        <a:lstStyle/>
        <a:p>
          <a:endParaRPr lang="en-US"/>
        </a:p>
      </dgm:t>
    </dgm:pt>
    <dgm:pt modelId="{C35A3305-A9F8-1444-A365-887E7FA644B8}" type="pres">
      <dgm:prSet presAssocID="{597822D4-9CDA-F34F-ACD4-B15B827C2656}" presName="rootText1" presStyleLbl="node0" presStyleIdx="0" presStyleCnt="1" custScaleX="210099" custScaleY="40436" custLinFactNeighborX="-1275" custLinFactNeighborY="13555">
        <dgm:presLayoutVars>
          <dgm:chPref val="3"/>
        </dgm:presLayoutVars>
      </dgm:prSet>
      <dgm:spPr/>
      <dgm:t>
        <a:bodyPr/>
        <a:lstStyle/>
        <a:p>
          <a:endParaRPr lang="en-US"/>
        </a:p>
      </dgm:t>
    </dgm:pt>
    <dgm:pt modelId="{0E552969-D363-F244-84E9-27E6B0C2DCC3}" type="pres">
      <dgm:prSet presAssocID="{597822D4-9CDA-F34F-ACD4-B15B827C2656}" presName="rootConnector1" presStyleLbl="asst0" presStyleIdx="0" presStyleCnt="0"/>
      <dgm:spPr/>
      <dgm:t>
        <a:bodyPr/>
        <a:lstStyle/>
        <a:p>
          <a:endParaRPr lang="en-US"/>
        </a:p>
      </dgm:t>
    </dgm:pt>
    <dgm:pt modelId="{F345A511-36C8-964A-B915-9CA57668DDFE}" type="pres">
      <dgm:prSet presAssocID="{597822D4-9CDA-F34F-ACD4-B15B827C2656}" presName="hierChild2" presStyleCnt="0"/>
      <dgm:spPr/>
      <dgm:t>
        <a:bodyPr/>
        <a:lstStyle/>
        <a:p>
          <a:endParaRPr lang="en-US"/>
        </a:p>
      </dgm:t>
    </dgm:pt>
    <dgm:pt modelId="{8E12806F-F41F-6448-835A-3B9503A87C1A}" type="pres">
      <dgm:prSet presAssocID="{C72BD788-54CB-5849-B298-67A4C4BD47CA}" presName="Name37" presStyleLbl="parChTrans1D2" presStyleIdx="0" presStyleCnt="3"/>
      <dgm:spPr/>
      <dgm:t>
        <a:bodyPr/>
        <a:lstStyle/>
        <a:p>
          <a:endParaRPr lang="en-US"/>
        </a:p>
      </dgm:t>
    </dgm:pt>
    <dgm:pt modelId="{23205626-5BE4-714A-BCE8-0A244C3950DA}" type="pres">
      <dgm:prSet presAssocID="{73B1607D-8161-0240-9F1C-72872D306788}" presName="hierRoot2" presStyleCnt="0">
        <dgm:presLayoutVars>
          <dgm:hierBranch val="init"/>
        </dgm:presLayoutVars>
      </dgm:prSet>
      <dgm:spPr/>
      <dgm:t>
        <a:bodyPr/>
        <a:lstStyle/>
        <a:p>
          <a:endParaRPr lang="en-US"/>
        </a:p>
      </dgm:t>
    </dgm:pt>
    <dgm:pt modelId="{F1F02FCE-BAF5-264C-8410-2EA3AAABC12E}" type="pres">
      <dgm:prSet presAssocID="{73B1607D-8161-0240-9F1C-72872D306788}" presName="rootComposite" presStyleCnt="0"/>
      <dgm:spPr/>
      <dgm:t>
        <a:bodyPr/>
        <a:lstStyle/>
        <a:p>
          <a:endParaRPr lang="en-US"/>
        </a:p>
      </dgm:t>
    </dgm:pt>
    <dgm:pt modelId="{AEBBAF43-55DA-D24D-B6E5-B7AAC2F4F74E}" type="pres">
      <dgm:prSet presAssocID="{73B1607D-8161-0240-9F1C-72872D306788}" presName="rootText" presStyleLbl="node2" presStyleIdx="0" presStyleCnt="3" custLinFactNeighborY="2945">
        <dgm:presLayoutVars>
          <dgm:chPref val="3"/>
        </dgm:presLayoutVars>
      </dgm:prSet>
      <dgm:spPr/>
      <dgm:t>
        <a:bodyPr/>
        <a:lstStyle/>
        <a:p>
          <a:endParaRPr lang="en-US"/>
        </a:p>
      </dgm:t>
    </dgm:pt>
    <dgm:pt modelId="{B7388A0D-5E44-6E47-83EA-D7E0CEA90E88}" type="pres">
      <dgm:prSet presAssocID="{73B1607D-8161-0240-9F1C-72872D306788}" presName="rootConnector" presStyleLbl="node2" presStyleIdx="0" presStyleCnt="3"/>
      <dgm:spPr/>
      <dgm:t>
        <a:bodyPr/>
        <a:lstStyle/>
        <a:p>
          <a:endParaRPr lang="en-US"/>
        </a:p>
      </dgm:t>
    </dgm:pt>
    <dgm:pt modelId="{A2153040-E73D-1D4B-9F0E-6DC5E6ED8285}" type="pres">
      <dgm:prSet presAssocID="{73B1607D-8161-0240-9F1C-72872D306788}" presName="hierChild4" presStyleCnt="0"/>
      <dgm:spPr/>
      <dgm:t>
        <a:bodyPr/>
        <a:lstStyle/>
        <a:p>
          <a:endParaRPr lang="en-US"/>
        </a:p>
      </dgm:t>
    </dgm:pt>
    <dgm:pt modelId="{A4742687-3CF2-8141-8793-E96DEDF322F4}" type="pres">
      <dgm:prSet presAssocID="{73B1607D-8161-0240-9F1C-72872D306788}" presName="hierChild5" presStyleCnt="0"/>
      <dgm:spPr/>
      <dgm:t>
        <a:bodyPr/>
        <a:lstStyle/>
        <a:p>
          <a:endParaRPr lang="en-US"/>
        </a:p>
      </dgm:t>
    </dgm:pt>
    <dgm:pt modelId="{49196F3E-21C5-854A-91CD-9A8B292B0337}" type="pres">
      <dgm:prSet presAssocID="{D2DD06A0-A279-234F-9A0E-860C90AF8383}" presName="Name37" presStyleLbl="parChTrans1D2" presStyleIdx="1" presStyleCnt="3"/>
      <dgm:spPr/>
      <dgm:t>
        <a:bodyPr/>
        <a:lstStyle/>
        <a:p>
          <a:endParaRPr lang="en-US"/>
        </a:p>
      </dgm:t>
    </dgm:pt>
    <dgm:pt modelId="{A4772C4D-D443-9447-A6AF-E3F59FDFA553}" type="pres">
      <dgm:prSet presAssocID="{6935662B-D1C3-674F-9ACD-00EEC5BECBC5}" presName="hierRoot2" presStyleCnt="0">
        <dgm:presLayoutVars>
          <dgm:hierBranch val="init"/>
        </dgm:presLayoutVars>
      </dgm:prSet>
      <dgm:spPr/>
      <dgm:t>
        <a:bodyPr/>
        <a:lstStyle/>
        <a:p>
          <a:endParaRPr lang="en-US"/>
        </a:p>
      </dgm:t>
    </dgm:pt>
    <dgm:pt modelId="{23F0C6EC-A90B-DC46-A62A-455B51151D4D}" type="pres">
      <dgm:prSet presAssocID="{6935662B-D1C3-674F-9ACD-00EEC5BECBC5}" presName="rootComposite" presStyleCnt="0"/>
      <dgm:spPr/>
      <dgm:t>
        <a:bodyPr/>
        <a:lstStyle/>
        <a:p>
          <a:endParaRPr lang="en-US"/>
        </a:p>
      </dgm:t>
    </dgm:pt>
    <dgm:pt modelId="{09B1CF0B-90D0-A141-95AA-AB80F9531689}" type="pres">
      <dgm:prSet presAssocID="{6935662B-D1C3-674F-9ACD-00EEC5BECBC5}" presName="rootText" presStyleLbl="node2" presStyleIdx="1" presStyleCnt="3" custLinFactNeighborY="2945">
        <dgm:presLayoutVars>
          <dgm:chPref val="3"/>
        </dgm:presLayoutVars>
      </dgm:prSet>
      <dgm:spPr/>
      <dgm:t>
        <a:bodyPr/>
        <a:lstStyle/>
        <a:p>
          <a:endParaRPr lang="en-US"/>
        </a:p>
      </dgm:t>
    </dgm:pt>
    <dgm:pt modelId="{B5BCFB32-396C-0546-93F8-9A3905B24E50}" type="pres">
      <dgm:prSet presAssocID="{6935662B-D1C3-674F-9ACD-00EEC5BECBC5}" presName="rootConnector" presStyleLbl="node2" presStyleIdx="1" presStyleCnt="3"/>
      <dgm:spPr/>
      <dgm:t>
        <a:bodyPr/>
        <a:lstStyle/>
        <a:p>
          <a:endParaRPr lang="en-US"/>
        </a:p>
      </dgm:t>
    </dgm:pt>
    <dgm:pt modelId="{0BFDA050-2277-844A-B029-5AAB89675CB0}" type="pres">
      <dgm:prSet presAssocID="{6935662B-D1C3-674F-9ACD-00EEC5BECBC5}" presName="hierChild4" presStyleCnt="0"/>
      <dgm:spPr/>
      <dgm:t>
        <a:bodyPr/>
        <a:lstStyle/>
        <a:p>
          <a:endParaRPr lang="en-US"/>
        </a:p>
      </dgm:t>
    </dgm:pt>
    <dgm:pt modelId="{B8E7262C-15FB-B34F-BE9B-915DAA2F962F}" type="pres">
      <dgm:prSet presAssocID="{6935662B-D1C3-674F-9ACD-00EEC5BECBC5}" presName="hierChild5" presStyleCnt="0"/>
      <dgm:spPr/>
      <dgm:t>
        <a:bodyPr/>
        <a:lstStyle/>
        <a:p>
          <a:endParaRPr lang="en-US"/>
        </a:p>
      </dgm:t>
    </dgm:pt>
    <dgm:pt modelId="{CC688EA5-74EE-F948-8447-118BAC4A0A48}" type="pres">
      <dgm:prSet presAssocID="{2803D4C3-CAC0-2A48-927D-108C8141B8E9}" presName="Name37" presStyleLbl="parChTrans1D2" presStyleIdx="2" presStyleCnt="3"/>
      <dgm:spPr/>
      <dgm:t>
        <a:bodyPr/>
        <a:lstStyle/>
        <a:p>
          <a:endParaRPr lang="en-US"/>
        </a:p>
      </dgm:t>
    </dgm:pt>
    <dgm:pt modelId="{5FEE04AF-51E3-184E-9814-3CFE7BE419FC}" type="pres">
      <dgm:prSet presAssocID="{66959151-DF64-A24C-B07B-0E89145F4812}" presName="hierRoot2" presStyleCnt="0">
        <dgm:presLayoutVars>
          <dgm:hierBranch val="init"/>
        </dgm:presLayoutVars>
      </dgm:prSet>
      <dgm:spPr/>
      <dgm:t>
        <a:bodyPr/>
        <a:lstStyle/>
        <a:p>
          <a:endParaRPr lang="en-US"/>
        </a:p>
      </dgm:t>
    </dgm:pt>
    <dgm:pt modelId="{5F5EE78E-99BF-884C-A08C-522F2C5FCE92}" type="pres">
      <dgm:prSet presAssocID="{66959151-DF64-A24C-B07B-0E89145F4812}" presName="rootComposite" presStyleCnt="0"/>
      <dgm:spPr/>
      <dgm:t>
        <a:bodyPr/>
        <a:lstStyle/>
        <a:p>
          <a:endParaRPr lang="en-US"/>
        </a:p>
      </dgm:t>
    </dgm:pt>
    <dgm:pt modelId="{D22629D1-4385-9144-AF87-4A2BDEB310A8}" type="pres">
      <dgm:prSet presAssocID="{66959151-DF64-A24C-B07B-0E89145F4812}" presName="rootText" presStyleLbl="node2" presStyleIdx="2" presStyleCnt="3" custLinFactNeighborX="-6518" custLinFactNeighborY="2945">
        <dgm:presLayoutVars>
          <dgm:chPref val="3"/>
        </dgm:presLayoutVars>
      </dgm:prSet>
      <dgm:spPr/>
      <dgm:t>
        <a:bodyPr/>
        <a:lstStyle/>
        <a:p>
          <a:endParaRPr lang="en-US"/>
        </a:p>
      </dgm:t>
    </dgm:pt>
    <dgm:pt modelId="{C1384101-3633-C241-9E40-129B73FF9DA9}" type="pres">
      <dgm:prSet presAssocID="{66959151-DF64-A24C-B07B-0E89145F4812}" presName="rootConnector" presStyleLbl="node2" presStyleIdx="2" presStyleCnt="3"/>
      <dgm:spPr/>
      <dgm:t>
        <a:bodyPr/>
        <a:lstStyle/>
        <a:p>
          <a:endParaRPr lang="en-US"/>
        </a:p>
      </dgm:t>
    </dgm:pt>
    <dgm:pt modelId="{CF25FF70-C16A-3D4F-9A2A-0023EDE004AE}" type="pres">
      <dgm:prSet presAssocID="{66959151-DF64-A24C-B07B-0E89145F4812}" presName="hierChild4" presStyleCnt="0"/>
      <dgm:spPr/>
      <dgm:t>
        <a:bodyPr/>
        <a:lstStyle/>
        <a:p>
          <a:endParaRPr lang="en-US"/>
        </a:p>
      </dgm:t>
    </dgm:pt>
    <dgm:pt modelId="{33BAD6CD-8E54-CC43-9530-2B0A17747F67}" type="pres">
      <dgm:prSet presAssocID="{66959151-DF64-A24C-B07B-0E89145F4812}" presName="hierChild5" presStyleCnt="0"/>
      <dgm:spPr/>
      <dgm:t>
        <a:bodyPr/>
        <a:lstStyle/>
        <a:p>
          <a:endParaRPr lang="en-US"/>
        </a:p>
      </dgm:t>
    </dgm:pt>
    <dgm:pt modelId="{6B17D21A-ECAE-8A4A-9717-9C73F95006FB}" type="pres">
      <dgm:prSet presAssocID="{597822D4-9CDA-F34F-ACD4-B15B827C2656}" presName="hierChild3" presStyleCnt="0"/>
      <dgm:spPr/>
      <dgm:t>
        <a:bodyPr/>
        <a:lstStyle/>
        <a:p>
          <a:endParaRPr lang="en-US"/>
        </a:p>
      </dgm:t>
    </dgm:pt>
  </dgm:ptLst>
  <dgm:cxnLst>
    <dgm:cxn modelId="{F7C250F6-4C6D-4268-841F-049CC2A3C675}" type="presOf" srcId="{597822D4-9CDA-F34F-ACD4-B15B827C2656}" destId="{0E552969-D363-F244-84E9-27E6B0C2DCC3}" srcOrd="1" destOrd="0" presId="urn:microsoft.com/office/officeart/2005/8/layout/orgChart1"/>
    <dgm:cxn modelId="{88D637DB-54D1-4BC5-9A92-A63EEBD8373D}" type="presOf" srcId="{D2DD06A0-A279-234F-9A0E-860C90AF8383}" destId="{49196F3E-21C5-854A-91CD-9A8B292B0337}" srcOrd="0" destOrd="0" presId="urn:microsoft.com/office/officeart/2005/8/layout/orgChart1"/>
    <dgm:cxn modelId="{5FAF6286-E0A7-4C5F-8686-A1B68A1D984B}" type="presOf" srcId="{A40A18B6-9E35-0440-A715-EFDD0B9C6F37}" destId="{842F5998-B8CC-1841-8805-30DDED30A2B3}" srcOrd="0" destOrd="0" presId="urn:microsoft.com/office/officeart/2005/8/layout/orgChart1"/>
    <dgm:cxn modelId="{7086BD11-7991-F940-9C19-C2D092D0B7AB}" srcId="{A40A18B6-9E35-0440-A715-EFDD0B9C6F37}" destId="{597822D4-9CDA-F34F-ACD4-B15B827C2656}" srcOrd="0" destOrd="0" parTransId="{25AE1A6C-3811-8E43-B8E3-5241B4DEBD57}" sibTransId="{1C51AD88-A2B7-A140-B405-A05F7EC7CE00}"/>
    <dgm:cxn modelId="{59E3C24B-40B3-4E46-9B9D-91D3CD7BE0FE}" type="presOf" srcId="{597822D4-9CDA-F34F-ACD4-B15B827C2656}" destId="{C35A3305-A9F8-1444-A365-887E7FA644B8}" srcOrd="0" destOrd="0" presId="urn:microsoft.com/office/officeart/2005/8/layout/orgChart1"/>
    <dgm:cxn modelId="{2036D863-4E0D-4D3E-B0A2-3F678BA17AA5}" type="presOf" srcId="{C72BD788-54CB-5849-B298-67A4C4BD47CA}" destId="{8E12806F-F41F-6448-835A-3B9503A87C1A}" srcOrd="0" destOrd="0" presId="urn:microsoft.com/office/officeart/2005/8/layout/orgChart1"/>
    <dgm:cxn modelId="{834E194C-3DCE-4FDC-BFBF-E1240FACE8D9}" type="presOf" srcId="{6935662B-D1C3-674F-9ACD-00EEC5BECBC5}" destId="{B5BCFB32-396C-0546-93F8-9A3905B24E50}" srcOrd="1" destOrd="0" presId="urn:microsoft.com/office/officeart/2005/8/layout/orgChart1"/>
    <dgm:cxn modelId="{2AC4E2F1-BC92-844C-AD42-736C78B941B6}" srcId="{597822D4-9CDA-F34F-ACD4-B15B827C2656}" destId="{73B1607D-8161-0240-9F1C-72872D306788}" srcOrd="0" destOrd="0" parTransId="{C72BD788-54CB-5849-B298-67A4C4BD47CA}" sibTransId="{D5894E99-373E-0144-AD4F-3990F120F15C}"/>
    <dgm:cxn modelId="{AAA15DC4-5ABA-457C-BA53-2017F2192563}" type="presOf" srcId="{66959151-DF64-A24C-B07B-0E89145F4812}" destId="{D22629D1-4385-9144-AF87-4A2BDEB310A8}" srcOrd="0" destOrd="0" presId="urn:microsoft.com/office/officeart/2005/8/layout/orgChart1"/>
    <dgm:cxn modelId="{8C752C4E-825B-7141-85D3-A26757D226BC}" srcId="{597822D4-9CDA-F34F-ACD4-B15B827C2656}" destId="{66959151-DF64-A24C-B07B-0E89145F4812}" srcOrd="2" destOrd="0" parTransId="{2803D4C3-CAC0-2A48-927D-108C8141B8E9}" sibTransId="{EE9B835C-0F40-D24D-9305-31261FA2BE00}"/>
    <dgm:cxn modelId="{E36F424B-0EAF-4739-8234-E59F06A049C7}" type="presOf" srcId="{6935662B-D1C3-674F-9ACD-00EEC5BECBC5}" destId="{09B1CF0B-90D0-A141-95AA-AB80F9531689}" srcOrd="0" destOrd="0" presId="urn:microsoft.com/office/officeart/2005/8/layout/orgChart1"/>
    <dgm:cxn modelId="{BBC97105-6490-4541-B41C-299F9AA3ECE9}" type="presOf" srcId="{73B1607D-8161-0240-9F1C-72872D306788}" destId="{B7388A0D-5E44-6E47-83EA-D7E0CEA90E88}" srcOrd="1" destOrd="0" presId="urn:microsoft.com/office/officeart/2005/8/layout/orgChart1"/>
    <dgm:cxn modelId="{23A13B03-74DF-4B7E-8C4B-7F34B7D81F8E}" type="presOf" srcId="{66959151-DF64-A24C-B07B-0E89145F4812}" destId="{C1384101-3633-C241-9E40-129B73FF9DA9}" srcOrd="1" destOrd="0" presId="urn:microsoft.com/office/officeart/2005/8/layout/orgChart1"/>
    <dgm:cxn modelId="{E74377DB-C23F-409B-A459-3B34671B8DFA}" type="presOf" srcId="{73B1607D-8161-0240-9F1C-72872D306788}" destId="{AEBBAF43-55DA-D24D-B6E5-B7AAC2F4F74E}" srcOrd="0" destOrd="0" presId="urn:microsoft.com/office/officeart/2005/8/layout/orgChart1"/>
    <dgm:cxn modelId="{436F3618-7D24-E247-8E09-A91626A2DC45}" srcId="{597822D4-9CDA-F34F-ACD4-B15B827C2656}" destId="{6935662B-D1C3-674F-9ACD-00EEC5BECBC5}" srcOrd="1" destOrd="0" parTransId="{D2DD06A0-A279-234F-9A0E-860C90AF8383}" sibTransId="{766D3472-C0A8-584F-84A6-1895F0B42327}"/>
    <dgm:cxn modelId="{353417D9-766C-4EF6-B7D9-728B3ED783A0}" type="presOf" srcId="{2803D4C3-CAC0-2A48-927D-108C8141B8E9}" destId="{CC688EA5-74EE-F948-8447-118BAC4A0A48}" srcOrd="0" destOrd="0" presId="urn:microsoft.com/office/officeart/2005/8/layout/orgChart1"/>
    <dgm:cxn modelId="{17D89900-5110-4750-B059-5A819B1418F6}" type="presParOf" srcId="{842F5998-B8CC-1841-8805-30DDED30A2B3}" destId="{2488F8DE-CEFF-324C-A814-C45EC19B3FC4}" srcOrd="0" destOrd="0" presId="urn:microsoft.com/office/officeart/2005/8/layout/orgChart1"/>
    <dgm:cxn modelId="{3CA8D1CB-2001-4D68-8918-F75A7F3CD8A5}" type="presParOf" srcId="{2488F8DE-CEFF-324C-A814-C45EC19B3FC4}" destId="{92B08EDA-737D-BC46-9893-0CEB4CC62016}" srcOrd="0" destOrd="0" presId="urn:microsoft.com/office/officeart/2005/8/layout/orgChart1"/>
    <dgm:cxn modelId="{9CA01140-C951-4FA0-B965-BC54BC95E6AC}" type="presParOf" srcId="{92B08EDA-737D-BC46-9893-0CEB4CC62016}" destId="{C35A3305-A9F8-1444-A365-887E7FA644B8}" srcOrd="0" destOrd="0" presId="urn:microsoft.com/office/officeart/2005/8/layout/orgChart1"/>
    <dgm:cxn modelId="{1079C62D-158A-4ECE-AE71-08F25B12D258}" type="presParOf" srcId="{92B08EDA-737D-BC46-9893-0CEB4CC62016}" destId="{0E552969-D363-F244-84E9-27E6B0C2DCC3}" srcOrd="1" destOrd="0" presId="urn:microsoft.com/office/officeart/2005/8/layout/orgChart1"/>
    <dgm:cxn modelId="{0EF96EC5-0CFA-4130-B398-42FE9D948FCB}" type="presParOf" srcId="{2488F8DE-CEFF-324C-A814-C45EC19B3FC4}" destId="{F345A511-36C8-964A-B915-9CA57668DDFE}" srcOrd="1" destOrd="0" presId="urn:microsoft.com/office/officeart/2005/8/layout/orgChart1"/>
    <dgm:cxn modelId="{EFB8386A-A3BA-4787-BBA2-67721BD99522}" type="presParOf" srcId="{F345A511-36C8-964A-B915-9CA57668DDFE}" destId="{8E12806F-F41F-6448-835A-3B9503A87C1A}" srcOrd="0" destOrd="0" presId="urn:microsoft.com/office/officeart/2005/8/layout/orgChart1"/>
    <dgm:cxn modelId="{4B253655-9D14-4E28-B8C6-0BB7757C97DC}" type="presParOf" srcId="{F345A511-36C8-964A-B915-9CA57668DDFE}" destId="{23205626-5BE4-714A-BCE8-0A244C3950DA}" srcOrd="1" destOrd="0" presId="urn:microsoft.com/office/officeart/2005/8/layout/orgChart1"/>
    <dgm:cxn modelId="{5E6CF311-0380-4536-BA22-2A13E99DF866}" type="presParOf" srcId="{23205626-5BE4-714A-BCE8-0A244C3950DA}" destId="{F1F02FCE-BAF5-264C-8410-2EA3AAABC12E}" srcOrd="0" destOrd="0" presId="urn:microsoft.com/office/officeart/2005/8/layout/orgChart1"/>
    <dgm:cxn modelId="{8C7CD937-8F29-4E66-AAF7-AC2698AF6E1E}" type="presParOf" srcId="{F1F02FCE-BAF5-264C-8410-2EA3AAABC12E}" destId="{AEBBAF43-55DA-D24D-B6E5-B7AAC2F4F74E}" srcOrd="0" destOrd="0" presId="urn:microsoft.com/office/officeart/2005/8/layout/orgChart1"/>
    <dgm:cxn modelId="{3566550E-0B02-4BA3-A46D-FDE0CE8D9F48}" type="presParOf" srcId="{F1F02FCE-BAF5-264C-8410-2EA3AAABC12E}" destId="{B7388A0D-5E44-6E47-83EA-D7E0CEA90E88}" srcOrd="1" destOrd="0" presId="urn:microsoft.com/office/officeart/2005/8/layout/orgChart1"/>
    <dgm:cxn modelId="{54FB8DBB-7C19-42D4-9DB9-9EF8DF0306A9}" type="presParOf" srcId="{23205626-5BE4-714A-BCE8-0A244C3950DA}" destId="{A2153040-E73D-1D4B-9F0E-6DC5E6ED8285}" srcOrd="1" destOrd="0" presId="urn:microsoft.com/office/officeart/2005/8/layout/orgChart1"/>
    <dgm:cxn modelId="{B6668F49-8482-49E3-9DCC-6BE325564608}" type="presParOf" srcId="{23205626-5BE4-714A-BCE8-0A244C3950DA}" destId="{A4742687-3CF2-8141-8793-E96DEDF322F4}" srcOrd="2" destOrd="0" presId="urn:microsoft.com/office/officeart/2005/8/layout/orgChart1"/>
    <dgm:cxn modelId="{C92F9978-9A3F-43F3-89E7-640B6EEBF506}" type="presParOf" srcId="{F345A511-36C8-964A-B915-9CA57668DDFE}" destId="{49196F3E-21C5-854A-91CD-9A8B292B0337}" srcOrd="2" destOrd="0" presId="urn:microsoft.com/office/officeart/2005/8/layout/orgChart1"/>
    <dgm:cxn modelId="{29F34312-A5AD-4B20-BC2B-3D172376E879}" type="presParOf" srcId="{F345A511-36C8-964A-B915-9CA57668DDFE}" destId="{A4772C4D-D443-9447-A6AF-E3F59FDFA553}" srcOrd="3" destOrd="0" presId="urn:microsoft.com/office/officeart/2005/8/layout/orgChart1"/>
    <dgm:cxn modelId="{99D9D20F-F712-445F-BED0-083DEF933572}" type="presParOf" srcId="{A4772C4D-D443-9447-A6AF-E3F59FDFA553}" destId="{23F0C6EC-A90B-DC46-A62A-455B51151D4D}" srcOrd="0" destOrd="0" presId="urn:microsoft.com/office/officeart/2005/8/layout/orgChart1"/>
    <dgm:cxn modelId="{CC59AF75-DBA3-48BF-A753-07C8D25568C7}" type="presParOf" srcId="{23F0C6EC-A90B-DC46-A62A-455B51151D4D}" destId="{09B1CF0B-90D0-A141-95AA-AB80F9531689}" srcOrd="0" destOrd="0" presId="urn:microsoft.com/office/officeart/2005/8/layout/orgChart1"/>
    <dgm:cxn modelId="{49E503D2-E307-4081-802A-FDA545ADE892}" type="presParOf" srcId="{23F0C6EC-A90B-DC46-A62A-455B51151D4D}" destId="{B5BCFB32-396C-0546-93F8-9A3905B24E50}" srcOrd="1" destOrd="0" presId="urn:microsoft.com/office/officeart/2005/8/layout/orgChart1"/>
    <dgm:cxn modelId="{9A2D80DD-94B9-4203-A6A8-F980A6528DCA}" type="presParOf" srcId="{A4772C4D-D443-9447-A6AF-E3F59FDFA553}" destId="{0BFDA050-2277-844A-B029-5AAB89675CB0}" srcOrd="1" destOrd="0" presId="urn:microsoft.com/office/officeart/2005/8/layout/orgChart1"/>
    <dgm:cxn modelId="{76002B1E-699F-4B92-8FB1-BE45DC4AC2E7}" type="presParOf" srcId="{A4772C4D-D443-9447-A6AF-E3F59FDFA553}" destId="{B8E7262C-15FB-B34F-BE9B-915DAA2F962F}" srcOrd="2" destOrd="0" presId="urn:microsoft.com/office/officeart/2005/8/layout/orgChart1"/>
    <dgm:cxn modelId="{B740D0DB-56A0-40C5-9C8A-14EE9283AB8C}" type="presParOf" srcId="{F345A511-36C8-964A-B915-9CA57668DDFE}" destId="{CC688EA5-74EE-F948-8447-118BAC4A0A48}" srcOrd="4" destOrd="0" presId="urn:microsoft.com/office/officeart/2005/8/layout/orgChart1"/>
    <dgm:cxn modelId="{FE3B4074-665F-4717-A64F-AB02E9F20F38}" type="presParOf" srcId="{F345A511-36C8-964A-B915-9CA57668DDFE}" destId="{5FEE04AF-51E3-184E-9814-3CFE7BE419FC}" srcOrd="5" destOrd="0" presId="urn:microsoft.com/office/officeart/2005/8/layout/orgChart1"/>
    <dgm:cxn modelId="{D946623B-3BA4-45F2-BD07-A3E63FA02FA9}" type="presParOf" srcId="{5FEE04AF-51E3-184E-9814-3CFE7BE419FC}" destId="{5F5EE78E-99BF-884C-A08C-522F2C5FCE92}" srcOrd="0" destOrd="0" presId="urn:microsoft.com/office/officeart/2005/8/layout/orgChart1"/>
    <dgm:cxn modelId="{4EE26F49-B74B-463C-B963-A663166A25F7}" type="presParOf" srcId="{5F5EE78E-99BF-884C-A08C-522F2C5FCE92}" destId="{D22629D1-4385-9144-AF87-4A2BDEB310A8}" srcOrd="0" destOrd="0" presId="urn:microsoft.com/office/officeart/2005/8/layout/orgChart1"/>
    <dgm:cxn modelId="{84532F64-F510-498E-99E2-938E6FA63146}" type="presParOf" srcId="{5F5EE78E-99BF-884C-A08C-522F2C5FCE92}" destId="{C1384101-3633-C241-9E40-129B73FF9DA9}" srcOrd="1" destOrd="0" presId="urn:microsoft.com/office/officeart/2005/8/layout/orgChart1"/>
    <dgm:cxn modelId="{63C7BC1C-09EF-47BB-B46C-00F6A0BE28B5}" type="presParOf" srcId="{5FEE04AF-51E3-184E-9814-3CFE7BE419FC}" destId="{CF25FF70-C16A-3D4F-9A2A-0023EDE004AE}" srcOrd="1" destOrd="0" presId="urn:microsoft.com/office/officeart/2005/8/layout/orgChart1"/>
    <dgm:cxn modelId="{E6DE560E-77CF-4730-AAA0-D12790E57611}" type="presParOf" srcId="{5FEE04AF-51E3-184E-9814-3CFE7BE419FC}" destId="{33BAD6CD-8E54-CC43-9530-2B0A17747F67}" srcOrd="2" destOrd="0" presId="urn:microsoft.com/office/officeart/2005/8/layout/orgChart1"/>
    <dgm:cxn modelId="{6A06ACBA-FFAF-43AF-9342-29CF5FE71107}" type="presParOf" srcId="{2488F8DE-CEFF-324C-A814-C45EC19B3FC4}" destId="{6B17D21A-ECAE-8A4A-9717-9C73F95006F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C8156-E887-4D38-B772-64FA4357AC46}" type="doc">
      <dgm:prSet loTypeId="urn:diagrams.loki3.com/BracketList" loCatId="list" qsTypeId="urn:microsoft.com/office/officeart/2005/8/quickstyle/simple4" qsCatId="simple" csTypeId="urn:microsoft.com/office/officeart/2005/8/colors/accent1_2" csCatId="accent1" phldr="1"/>
      <dgm:spPr/>
      <dgm:t>
        <a:bodyPr/>
        <a:lstStyle/>
        <a:p>
          <a:endParaRPr lang="en-US"/>
        </a:p>
      </dgm:t>
    </dgm:pt>
    <dgm:pt modelId="{81501294-0A40-462E-9C68-B25C01FF347E}">
      <dgm:prSet phldrT="[Text]" custT="1"/>
      <dgm:spPr/>
      <dgm:t>
        <a:bodyPr/>
        <a:lstStyle/>
        <a:p>
          <a:r>
            <a:rPr lang="en-US" sz="2400" b="1" dirty="0" smtClean="0"/>
            <a:t>Parenteral</a:t>
          </a:r>
          <a:endParaRPr lang="en-US" sz="2400" b="1" dirty="0"/>
        </a:p>
      </dgm:t>
    </dgm:pt>
    <dgm:pt modelId="{360821E7-3C0B-4514-95B7-FA71B1C3BE91}" type="parTrans" cxnId="{1EC2CAE4-E992-4D22-8B5D-B396AF7DC984}">
      <dgm:prSet/>
      <dgm:spPr/>
      <dgm:t>
        <a:bodyPr/>
        <a:lstStyle/>
        <a:p>
          <a:endParaRPr lang="en-US"/>
        </a:p>
      </dgm:t>
    </dgm:pt>
    <dgm:pt modelId="{EA31DAEA-56DE-4CB8-954C-7731F6BBF221}" type="sibTrans" cxnId="{1EC2CAE4-E992-4D22-8B5D-B396AF7DC984}">
      <dgm:prSet/>
      <dgm:spPr/>
      <dgm:t>
        <a:bodyPr/>
        <a:lstStyle/>
        <a:p>
          <a:endParaRPr lang="en-US"/>
        </a:p>
      </dgm:t>
    </dgm:pt>
    <dgm:pt modelId="{70D76E5D-EC16-45DC-AAEA-110587EF5D99}">
      <dgm:prSet phldrT="[Text]" custT="1"/>
      <dgm:spPr/>
      <dgm:t>
        <a:bodyPr/>
        <a:lstStyle/>
        <a:p>
          <a:r>
            <a:rPr lang="en-US" sz="1600" b="1" dirty="0" smtClean="0"/>
            <a:t>IDU</a:t>
          </a:r>
          <a:endParaRPr lang="en-US" sz="1600" b="1" dirty="0"/>
        </a:p>
      </dgm:t>
    </dgm:pt>
    <dgm:pt modelId="{28E84ED9-061D-423E-AC2C-4D2B673AEEC8}" type="parTrans" cxnId="{AF557990-CBE4-46ED-A29A-47ACC1A63D70}">
      <dgm:prSet/>
      <dgm:spPr/>
      <dgm:t>
        <a:bodyPr/>
        <a:lstStyle/>
        <a:p>
          <a:endParaRPr lang="en-US"/>
        </a:p>
      </dgm:t>
    </dgm:pt>
    <dgm:pt modelId="{4E1E3B46-53D9-4598-A86E-61CD7DF10445}" type="sibTrans" cxnId="{AF557990-CBE4-46ED-A29A-47ACC1A63D70}">
      <dgm:prSet/>
      <dgm:spPr/>
      <dgm:t>
        <a:bodyPr/>
        <a:lstStyle/>
        <a:p>
          <a:endParaRPr lang="en-US"/>
        </a:p>
      </dgm:t>
    </dgm:pt>
    <dgm:pt modelId="{875AFE9C-8427-4D39-8A75-F4532EDC0AFA}">
      <dgm:prSet phldrT="[Text]" custT="1"/>
      <dgm:spPr/>
      <dgm:t>
        <a:bodyPr/>
        <a:lstStyle/>
        <a:p>
          <a:r>
            <a:rPr lang="en-US" sz="1600" b="1" dirty="0" smtClean="0"/>
            <a:t>Transfusions</a:t>
          </a:r>
          <a:endParaRPr lang="en-US" sz="1600" b="1" dirty="0"/>
        </a:p>
      </dgm:t>
    </dgm:pt>
    <dgm:pt modelId="{6C04D88A-6888-4B18-BB98-F9350B55B1FB}" type="parTrans" cxnId="{08374FC9-6531-4183-8E87-438CF7371DF6}">
      <dgm:prSet/>
      <dgm:spPr/>
      <dgm:t>
        <a:bodyPr/>
        <a:lstStyle/>
        <a:p>
          <a:endParaRPr lang="en-US"/>
        </a:p>
      </dgm:t>
    </dgm:pt>
    <dgm:pt modelId="{BDB34A2C-FBF6-4706-8876-A234D4F00076}" type="sibTrans" cxnId="{08374FC9-6531-4183-8E87-438CF7371DF6}">
      <dgm:prSet/>
      <dgm:spPr/>
      <dgm:t>
        <a:bodyPr/>
        <a:lstStyle/>
        <a:p>
          <a:endParaRPr lang="en-US"/>
        </a:p>
      </dgm:t>
    </dgm:pt>
    <dgm:pt modelId="{D921C4D6-22FC-4992-A183-45A8EEBF3B65}">
      <dgm:prSet phldrT="[Text]" custT="1"/>
      <dgm:spPr/>
      <dgm:t>
        <a:bodyPr/>
        <a:lstStyle/>
        <a:p>
          <a:r>
            <a:rPr lang="en-US" sz="2400" b="1" dirty="0" smtClean="0"/>
            <a:t>Sexual</a:t>
          </a:r>
          <a:endParaRPr lang="en-US" sz="2400" b="1" dirty="0"/>
        </a:p>
      </dgm:t>
    </dgm:pt>
    <dgm:pt modelId="{9D0C4A2B-3C09-4EAC-AA74-012ECBA9BA68}" type="parTrans" cxnId="{F6B977A5-5640-49D6-A4E9-ABCF485E4E27}">
      <dgm:prSet/>
      <dgm:spPr/>
      <dgm:t>
        <a:bodyPr/>
        <a:lstStyle/>
        <a:p>
          <a:endParaRPr lang="en-US"/>
        </a:p>
      </dgm:t>
    </dgm:pt>
    <dgm:pt modelId="{11D462F9-7E05-49E3-B1E6-AE78A9FC97A5}" type="sibTrans" cxnId="{F6B977A5-5640-49D6-A4E9-ABCF485E4E27}">
      <dgm:prSet/>
      <dgm:spPr/>
      <dgm:t>
        <a:bodyPr/>
        <a:lstStyle/>
        <a:p>
          <a:endParaRPr lang="en-US"/>
        </a:p>
      </dgm:t>
    </dgm:pt>
    <dgm:pt modelId="{ABEC4405-6744-4D8B-9DCB-E5CD0CF81482}">
      <dgm:prSet phldrT="[Text]" custT="1"/>
      <dgm:spPr/>
      <dgm:t>
        <a:bodyPr/>
        <a:lstStyle/>
        <a:p>
          <a:r>
            <a:rPr lang="en-US" sz="1600" b="1" dirty="0" smtClean="0"/>
            <a:t>Multiple partners</a:t>
          </a:r>
          <a:endParaRPr lang="en-US" sz="1600" b="1" dirty="0"/>
        </a:p>
      </dgm:t>
    </dgm:pt>
    <dgm:pt modelId="{36ABDFA8-5BA2-4480-AB0E-6E8240582ACA}" type="parTrans" cxnId="{9939A6E5-54E0-4B5C-9060-6F9CC9C0CD3D}">
      <dgm:prSet/>
      <dgm:spPr/>
      <dgm:t>
        <a:bodyPr/>
        <a:lstStyle/>
        <a:p>
          <a:endParaRPr lang="en-US"/>
        </a:p>
      </dgm:t>
    </dgm:pt>
    <dgm:pt modelId="{1552F4AB-4C8D-429C-83EB-743B7F315256}" type="sibTrans" cxnId="{9939A6E5-54E0-4B5C-9060-6F9CC9C0CD3D}">
      <dgm:prSet/>
      <dgm:spPr/>
      <dgm:t>
        <a:bodyPr/>
        <a:lstStyle/>
        <a:p>
          <a:endParaRPr lang="en-US"/>
        </a:p>
      </dgm:t>
    </dgm:pt>
    <dgm:pt modelId="{8672549B-A417-48FB-A55E-591508D15A89}">
      <dgm:prSet phldrT="[Text]" custT="1"/>
      <dgm:spPr/>
      <dgm:t>
        <a:bodyPr/>
        <a:lstStyle/>
        <a:p>
          <a:r>
            <a:rPr lang="en-US" sz="1600" b="1" dirty="0" smtClean="0"/>
            <a:t>Rectal contact</a:t>
          </a:r>
          <a:endParaRPr lang="en-US" sz="1600" b="1" dirty="0"/>
        </a:p>
      </dgm:t>
    </dgm:pt>
    <dgm:pt modelId="{DC7AFF27-E7F9-4C4B-B1A2-C643CE954D30}" type="parTrans" cxnId="{379C5B21-4BCB-4990-B672-86795FD5ACFA}">
      <dgm:prSet/>
      <dgm:spPr/>
      <dgm:t>
        <a:bodyPr/>
        <a:lstStyle/>
        <a:p>
          <a:endParaRPr lang="en-US"/>
        </a:p>
      </dgm:t>
    </dgm:pt>
    <dgm:pt modelId="{E1E29596-0793-408A-83B0-2B0593AD3633}" type="sibTrans" cxnId="{379C5B21-4BCB-4990-B672-86795FD5ACFA}">
      <dgm:prSet/>
      <dgm:spPr/>
      <dgm:t>
        <a:bodyPr/>
        <a:lstStyle/>
        <a:p>
          <a:endParaRPr lang="en-US"/>
        </a:p>
      </dgm:t>
    </dgm:pt>
    <dgm:pt modelId="{BA974ABF-3FCE-4BF8-909F-0EBAC38F2D9D}">
      <dgm:prSet phldrT="[Text]" custT="1"/>
      <dgm:spPr/>
      <dgm:t>
        <a:bodyPr/>
        <a:lstStyle/>
        <a:p>
          <a:r>
            <a:rPr lang="en-US" sz="2400" b="1" dirty="0" smtClean="0"/>
            <a:t>Perinatal</a:t>
          </a:r>
          <a:endParaRPr lang="en-US" sz="2400" b="1" dirty="0"/>
        </a:p>
      </dgm:t>
    </dgm:pt>
    <dgm:pt modelId="{C9B6BBAE-CA7D-4505-80AD-09C0A2475D7D}" type="parTrans" cxnId="{E8EFF5FF-878C-4D42-829C-8BC6D24FDB48}">
      <dgm:prSet/>
      <dgm:spPr/>
      <dgm:t>
        <a:bodyPr/>
        <a:lstStyle/>
        <a:p>
          <a:endParaRPr lang="en-US"/>
        </a:p>
      </dgm:t>
    </dgm:pt>
    <dgm:pt modelId="{71BEC8B2-996B-47B3-AEF1-C9E580072B59}" type="sibTrans" cxnId="{E8EFF5FF-878C-4D42-829C-8BC6D24FDB48}">
      <dgm:prSet/>
      <dgm:spPr/>
      <dgm:t>
        <a:bodyPr/>
        <a:lstStyle/>
        <a:p>
          <a:endParaRPr lang="en-US"/>
        </a:p>
      </dgm:t>
    </dgm:pt>
    <dgm:pt modelId="{A8010F94-C267-4FC5-B877-E5CED3C42485}">
      <dgm:prSet phldrT="[Text]" custT="1"/>
      <dgm:spPr/>
      <dgm:t>
        <a:bodyPr/>
        <a:lstStyle/>
        <a:p>
          <a:r>
            <a:rPr lang="en-US" sz="1600" b="1" dirty="0" smtClean="0"/>
            <a:t>High viral load</a:t>
          </a:r>
          <a:endParaRPr lang="en-US" sz="1600" b="1" dirty="0"/>
        </a:p>
      </dgm:t>
    </dgm:pt>
    <dgm:pt modelId="{31482CAD-E7DA-4510-9A78-99A6E824FE9B}" type="parTrans" cxnId="{DB133A09-5385-4222-BB44-0127D660CD6F}">
      <dgm:prSet/>
      <dgm:spPr/>
      <dgm:t>
        <a:bodyPr/>
        <a:lstStyle/>
        <a:p>
          <a:endParaRPr lang="en-US"/>
        </a:p>
      </dgm:t>
    </dgm:pt>
    <dgm:pt modelId="{A374A446-BE08-4B0D-8C38-B800EB9F1423}" type="sibTrans" cxnId="{DB133A09-5385-4222-BB44-0127D660CD6F}">
      <dgm:prSet/>
      <dgm:spPr/>
      <dgm:t>
        <a:bodyPr/>
        <a:lstStyle/>
        <a:p>
          <a:endParaRPr lang="en-US"/>
        </a:p>
      </dgm:t>
    </dgm:pt>
    <dgm:pt modelId="{5307E24F-A103-4C7E-B982-DA39338F8B55}">
      <dgm:prSet phldrT="[Text]" custT="1"/>
      <dgm:spPr/>
      <dgm:t>
        <a:bodyPr/>
        <a:lstStyle/>
        <a:p>
          <a:r>
            <a:rPr lang="en-US" sz="1600" b="1" dirty="0" smtClean="0"/>
            <a:t>HIV (+)</a:t>
          </a:r>
          <a:endParaRPr lang="en-US" sz="1600" b="1" dirty="0"/>
        </a:p>
      </dgm:t>
    </dgm:pt>
    <dgm:pt modelId="{3810E1B6-FD09-41A4-927C-71E77C4DBDCA}" type="parTrans" cxnId="{8CD558DD-5C82-4657-879F-A916307B9D33}">
      <dgm:prSet/>
      <dgm:spPr/>
      <dgm:t>
        <a:bodyPr/>
        <a:lstStyle/>
        <a:p>
          <a:endParaRPr lang="en-US"/>
        </a:p>
      </dgm:t>
    </dgm:pt>
    <dgm:pt modelId="{6160BA7B-E8AF-4F7F-8667-EE18E48691C1}" type="sibTrans" cxnId="{8CD558DD-5C82-4657-879F-A916307B9D33}">
      <dgm:prSet/>
      <dgm:spPr/>
      <dgm:t>
        <a:bodyPr/>
        <a:lstStyle/>
        <a:p>
          <a:endParaRPr lang="en-US"/>
        </a:p>
      </dgm:t>
    </dgm:pt>
    <dgm:pt modelId="{023AA6B3-509B-45E5-A86E-F74B6AC3A17F}">
      <dgm:prSet phldrT="[Text]" custT="1"/>
      <dgm:spPr/>
      <dgm:t>
        <a:bodyPr/>
        <a:lstStyle/>
        <a:p>
          <a:r>
            <a:rPr lang="en-US" sz="1600" b="1" dirty="0" smtClean="0"/>
            <a:t>Traumatic</a:t>
          </a:r>
          <a:endParaRPr lang="en-US" sz="1600" b="1" dirty="0"/>
        </a:p>
      </dgm:t>
    </dgm:pt>
    <dgm:pt modelId="{4B5A687C-DB9C-4FC9-B8D2-B7C8126FF46E}" type="parTrans" cxnId="{5234B8E7-85E0-4F54-ADFA-1A54F61D5F81}">
      <dgm:prSet/>
      <dgm:spPr/>
      <dgm:t>
        <a:bodyPr/>
        <a:lstStyle/>
        <a:p>
          <a:endParaRPr lang="en-US"/>
        </a:p>
      </dgm:t>
    </dgm:pt>
    <dgm:pt modelId="{17292148-83A4-4C6B-8D00-366C817504B0}" type="sibTrans" cxnId="{5234B8E7-85E0-4F54-ADFA-1A54F61D5F81}">
      <dgm:prSet/>
      <dgm:spPr/>
      <dgm:t>
        <a:bodyPr/>
        <a:lstStyle/>
        <a:p>
          <a:endParaRPr lang="en-US"/>
        </a:p>
      </dgm:t>
    </dgm:pt>
    <dgm:pt modelId="{4AB2E6D1-BC09-4FA1-A835-0B8BDE219E81}">
      <dgm:prSet phldrT="[Text]" custT="1"/>
      <dgm:spPr/>
      <dgm:t>
        <a:bodyPr/>
        <a:lstStyle/>
        <a:p>
          <a:r>
            <a:rPr lang="en-US" sz="1600" b="1" dirty="0" smtClean="0"/>
            <a:t>HIV (+)</a:t>
          </a:r>
          <a:endParaRPr lang="en-US" sz="1600" b="1" dirty="0"/>
        </a:p>
      </dgm:t>
    </dgm:pt>
    <dgm:pt modelId="{073C0994-D5C4-466F-BA1B-B00ED4381934}" type="parTrans" cxnId="{F4D0E5FA-5AC4-4447-BA74-F0465ED1DE14}">
      <dgm:prSet/>
      <dgm:spPr/>
      <dgm:t>
        <a:bodyPr/>
        <a:lstStyle/>
        <a:p>
          <a:endParaRPr lang="en-US"/>
        </a:p>
      </dgm:t>
    </dgm:pt>
    <dgm:pt modelId="{37CBCD9A-72E4-46ED-8723-72C9A6820009}" type="sibTrans" cxnId="{F4D0E5FA-5AC4-4447-BA74-F0465ED1DE14}">
      <dgm:prSet/>
      <dgm:spPr/>
      <dgm:t>
        <a:bodyPr/>
        <a:lstStyle/>
        <a:p>
          <a:endParaRPr lang="en-US"/>
        </a:p>
      </dgm:t>
    </dgm:pt>
    <dgm:pt modelId="{16343929-57E3-4E31-A199-3E2641E96A5F}">
      <dgm:prSet phldrT="[Text]" custT="1"/>
      <dgm:spPr/>
      <dgm:t>
        <a:bodyPr/>
        <a:lstStyle/>
        <a:p>
          <a:r>
            <a:rPr lang="en-US" sz="1600" b="1" dirty="0" smtClean="0"/>
            <a:t>Use of a CSW</a:t>
          </a:r>
          <a:endParaRPr lang="en-US" sz="1600" b="1" dirty="0"/>
        </a:p>
      </dgm:t>
    </dgm:pt>
    <dgm:pt modelId="{8BA5E4B8-5116-49E9-AD6F-E1206A715B22}" type="parTrans" cxnId="{226B4E3B-5E9C-4E9A-9DD0-D3D83E2780D3}">
      <dgm:prSet/>
      <dgm:spPr/>
      <dgm:t>
        <a:bodyPr/>
        <a:lstStyle/>
        <a:p>
          <a:endParaRPr lang="en-US"/>
        </a:p>
      </dgm:t>
    </dgm:pt>
    <dgm:pt modelId="{839274EF-BED0-42C2-9EA5-92FA2FC0A421}" type="sibTrans" cxnId="{226B4E3B-5E9C-4E9A-9DD0-D3D83E2780D3}">
      <dgm:prSet/>
      <dgm:spPr/>
      <dgm:t>
        <a:bodyPr/>
        <a:lstStyle/>
        <a:p>
          <a:endParaRPr lang="en-US"/>
        </a:p>
      </dgm:t>
    </dgm:pt>
    <dgm:pt modelId="{6F6E0C03-5FFC-4716-AEF7-2CE90E811205}">
      <dgm:prSet phldrT="[Text]" custT="1"/>
      <dgm:spPr/>
      <dgm:t>
        <a:bodyPr/>
        <a:lstStyle/>
        <a:p>
          <a:r>
            <a:rPr lang="en-US" sz="1600" b="1" dirty="0" smtClean="0"/>
            <a:t>MSM</a:t>
          </a:r>
          <a:endParaRPr lang="en-US" sz="1600" b="1" dirty="0"/>
        </a:p>
      </dgm:t>
    </dgm:pt>
    <dgm:pt modelId="{604201E6-847D-4549-A36D-A11A5CFF4957}" type="parTrans" cxnId="{86D73A8E-E9E1-4118-98A2-1CECED8C74A2}">
      <dgm:prSet/>
      <dgm:spPr/>
      <dgm:t>
        <a:bodyPr/>
        <a:lstStyle/>
        <a:p>
          <a:endParaRPr lang="en-US"/>
        </a:p>
      </dgm:t>
    </dgm:pt>
    <dgm:pt modelId="{433A4A1F-2CC6-4DFB-824C-F7F64067B3DB}" type="sibTrans" cxnId="{86D73A8E-E9E1-4118-98A2-1CECED8C74A2}">
      <dgm:prSet/>
      <dgm:spPr/>
      <dgm:t>
        <a:bodyPr/>
        <a:lstStyle/>
        <a:p>
          <a:endParaRPr lang="en-US"/>
        </a:p>
      </dgm:t>
    </dgm:pt>
    <dgm:pt modelId="{6BBCEACD-0C75-49C7-8361-6CD49DA04CC9}">
      <dgm:prSet phldrT="[Text]" custT="1"/>
      <dgm:spPr/>
      <dgm:t>
        <a:bodyPr/>
        <a:lstStyle/>
        <a:p>
          <a:r>
            <a:rPr lang="en-US" sz="1600" b="1" dirty="0" smtClean="0"/>
            <a:t>Nasal cocaine</a:t>
          </a:r>
          <a:endParaRPr lang="en-US" sz="1600" b="1" dirty="0"/>
        </a:p>
      </dgm:t>
    </dgm:pt>
    <dgm:pt modelId="{96BD311C-EA4B-4834-B673-289A17903CDA}" type="parTrans" cxnId="{CDAD56CD-C22E-40A4-8429-98B227C3828F}">
      <dgm:prSet/>
      <dgm:spPr/>
      <dgm:t>
        <a:bodyPr/>
        <a:lstStyle/>
        <a:p>
          <a:endParaRPr lang="en-US"/>
        </a:p>
      </dgm:t>
    </dgm:pt>
    <dgm:pt modelId="{988F8267-7633-4CF7-8883-93C200FE5B5F}" type="sibTrans" cxnId="{CDAD56CD-C22E-40A4-8429-98B227C3828F}">
      <dgm:prSet/>
      <dgm:spPr/>
      <dgm:t>
        <a:bodyPr/>
        <a:lstStyle/>
        <a:p>
          <a:endParaRPr lang="en-US"/>
        </a:p>
      </dgm:t>
    </dgm:pt>
    <dgm:pt modelId="{9816D0D4-1DDC-4F90-8F65-6105B06A9D8C}">
      <dgm:prSet phldrT="[Text]" custT="1"/>
      <dgm:spPr/>
      <dgm:t>
        <a:bodyPr/>
        <a:lstStyle/>
        <a:p>
          <a:r>
            <a:rPr lang="en-US" sz="1600" b="1" dirty="0" smtClean="0"/>
            <a:t>Needle stick injury</a:t>
          </a:r>
          <a:endParaRPr lang="en-US" sz="1600" b="1" dirty="0"/>
        </a:p>
      </dgm:t>
    </dgm:pt>
    <dgm:pt modelId="{93C497F0-3359-4D0C-9A45-2023084D5931}" type="parTrans" cxnId="{8F27141E-98A6-4680-A3BB-21A6BBC06723}">
      <dgm:prSet/>
      <dgm:spPr/>
      <dgm:t>
        <a:bodyPr/>
        <a:lstStyle/>
        <a:p>
          <a:endParaRPr lang="en-US"/>
        </a:p>
      </dgm:t>
    </dgm:pt>
    <dgm:pt modelId="{299D907F-1BD9-4D09-A7B8-FF3A14CDF671}" type="sibTrans" cxnId="{8F27141E-98A6-4680-A3BB-21A6BBC06723}">
      <dgm:prSet/>
      <dgm:spPr/>
      <dgm:t>
        <a:bodyPr/>
        <a:lstStyle/>
        <a:p>
          <a:endParaRPr lang="en-US"/>
        </a:p>
      </dgm:t>
    </dgm:pt>
    <dgm:pt modelId="{E121E081-C67E-4843-8D45-DAF813454572}">
      <dgm:prSet phldrT="[Text]" custT="1"/>
      <dgm:spPr/>
      <dgm:t>
        <a:bodyPr/>
        <a:lstStyle/>
        <a:p>
          <a:r>
            <a:rPr lang="en-US" sz="1600" b="1" dirty="0" smtClean="0"/>
            <a:t>Tattoos</a:t>
          </a:r>
          <a:endParaRPr lang="en-US" sz="1600" b="1" dirty="0"/>
        </a:p>
      </dgm:t>
    </dgm:pt>
    <dgm:pt modelId="{A4EC423F-313F-43DA-9973-2FB65AC70619}" type="parTrans" cxnId="{2EB8D92C-4C8E-42F6-860D-745E73230447}">
      <dgm:prSet/>
      <dgm:spPr/>
      <dgm:t>
        <a:bodyPr/>
        <a:lstStyle/>
        <a:p>
          <a:endParaRPr lang="en-US"/>
        </a:p>
      </dgm:t>
    </dgm:pt>
    <dgm:pt modelId="{C544DE33-F456-453E-9D12-96BAD1AB1472}" type="sibTrans" cxnId="{2EB8D92C-4C8E-42F6-860D-745E73230447}">
      <dgm:prSet/>
      <dgm:spPr/>
      <dgm:t>
        <a:bodyPr/>
        <a:lstStyle/>
        <a:p>
          <a:endParaRPr lang="en-US"/>
        </a:p>
      </dgm:t>
    </dgm:pt>
    <dgm:pt modelId="{526B8907-5D16-4F3E-8BFD-3CB8E63C8A42}">
      <dgm:prSet phldrT="[Text]" custT="1"/>
      <dgm:spPr/>
      <dgm:t>
        <a:bodyPr/>
        <a:lstStyle/>
        <a:p>
          <a:r>
            <a:rPr lang="en-US" sz="1600" b="1" dirty="0" smtClean="0"/>
            <a:t>Body piercing</a:t>
          </a:r>
          <a:endParaRPr lang="en-US" sz="1600" b="1" dirty="0"/>
        </a:p>
      </dgm:t>
    </dgm:pt>
    <dgm:pt modelId="{B8382F98-F31B-4071-95B4-F184C8F4E9EC}" type="parTrans" cxnId="{877B4861-B810-4844-A906-0B0B08B43144}">
      <dgm:prSet/>
      <dgm:spPr/>
      <dgm:t>
        <a:bodyPr/>
        <a:lstStyle/>
        <a:p>
          <a:endParaRPr lang="en-US"/>
        </a:p>
      </dgm:t>
    </dgm:pt>
    <dgm:pt modelId="{E71009AD-C4CD-43FF-807C-E33E0934C348}" type="sibTrans" cxnId="{877B4861-B810-4844-A906-0B0B08B43144}">
      <dgm:prSet/>
      <dgm:spPr/>
      <dgm:t>
        <a:bodyPr/>
        <a:lstStyle/>
        <a:p>
          <a:endParaRPr lang="en-US"/>
        </a:p>
      </dgm:t>
    </dgm:pt>
    <dgm:pt modelId="{4D97A27B-0BFD-4F52-8094-EDB991487F7B}">
      <dgm:prSet phldrT="[Text]" custT="1"/>
      <dgm:spPr/>
      <dgm:t>
        <a:bodyPr/>
        <a:lstStyle/>
        <a:p>
          <a:r>
            <a:rPr lang="en-US" sz="1600" b="1" dirty="0" smtClean="0"/>
            <a:t>Manicures</a:t>
          </a:r>
          <a:endParaRPr lang="en-US" sz="1600" b="1" dirty="0"/>
        </a:p>
      </dgm:t>
    </dgm:pt>
    <dgm:pt modelId="{12084A8E-84DA-448E-B16E-E0206C8617C3}" type="parTrans" cxnId="{14C5EB51-AEDF-4798-99C8-606D37049F32}">
      <dgm:prSet/>
      <dgm:spPr/>
      <dgm:t>
        <a:bodyPr/>
        <a:lstStyle/>
        <a:p>
          <a:endParaRPr lang="en-US"/>
        </a:p>
      </dgm:t>
    </dgm:pt>
    <dgm:pt modelId="{7BB010B8-6B32-4971-B63C-8372657447A1}" type="sibTrans" cxnId="{14C5EB51-AEDF-4798-99C8-606D37049F32}">
      <dgm:prSet/>
      <dgm:spPr/>
      <dgm:t>
        <a:bodyPr/>
        <a:lstStyle/>
        <a:p>
          <a:endParaRPr lang="en-US"/>
        </a:p>
      </dgm:t>
    </dgm:pt>
    <dgm:pt modelId="{8A4BA677-122C-4555-BA17-E5DE52D96AAB}">
      <dgm:prSet phldrT="[Text]" custT="1"/>
      <dgm:spPr/>
      <dgm:t>
        <a:bodyPr/>
        <a:lstStyle/>
        <a:p>
          <a:r>
            <a:rPr lang="en-US" sz="1600" b="1" dirty="0" smtClean="0"/>
            <a:t>Household items</a:t>
          </a:r>
          <a:endParaRPr lang="en-US" sz="1600" b="1" dirty="0"/>
        </a:p>
      </dgm:t>
    </dgm:pt>
    <dgm:pt modelId="{5A29F80E-0CA9-4570-8A14-18AC46E4F8AA}" type="parTrans" cxnId="{5735AD84-3084-48CA-83D0-BD1B0CC15628}">
      <dgm:prSet/>
      <dgm:spPr/>
      <dgm:t>
        <a:bodyPr/>
        <a:lstStyle/>
        <a:p>
          <a:endParaRPr lang="en-US"/>
        </a:p>
      </dgm:t>
    </dgm:pt>
    <dgm:pt modelId="{A7D22CEE-20CE-41A5-AA11-81E76FA8DE86}" type="sibTrans" cxnId="{5735AD84-3084-48CA-83D0-BD1B0CC15628}">
      <dgm:prSet/>
      <dgm:spPr/>
      <dgm:t>
        <a:bodyPr/>
        <a:lstStyle/>
        <a:p>
          <a:endParaRPr lang="en-US"/>
        </a:p>
      </dgm:t>
    </dgm:pt>
    <dgm:pt modelId="{CE5F1C05-EBF7-4A59-8792-0B8977FBB7CB}">
      <dgm:prSet phldrT="[Text]" custT="1"/>
      <dgm:spPr/>
      <dgm:t>
        <a:bodyPr/>
        <a:lstStyle/>
        <a:p>
          <a:r>
            <a:rPr lang="en-US" sz="1600" b="1" dirty="0" smtClean="0"/>
            <a:t>Hemodialysis</a:t>
          </a:r>
          <a:endParaRPr lang="en-US" sz="1600" b="1" dirty="0"/>
        </a:p>
      </dgm:t>
    </dgm:pt>
    <dgm:pt modelId="{6AF2BEBD-0F3E-41DD-8D03-CBE1391C5876}" type="parTrans" cxnId="{6A344C3B-1A71-4A5E-B525-8951C1A8AB79}">
      <dgm:prSet/>
      <dgm:spPr/>
      <dgm:t>
        <a:bodyPr/>
        <a:lstStyle/>
        <a:p>
          <a:endParaRPr lang="en-US"/>
        </a:p>
      </dgm:t>
    </dgm:pt>
    <dgm:pt modelId="{2479DF6E-B2B3-4B1B-9498-02B3E4BD5B37}" type="sibTrans" cxnId="{6A344C3B-1A71-4A5E-B525-8951C1A8AB79}">
      <dgm:prSet/>
      <dgm:spPr/>
      <dgm:t>
        <a:bodyPr/>
        <a:lstStyle/>
        <a:p>
          <a:endParaRPr lang="en-US"/>
        </a:p>
      </dgm:t>
    </dgm:pt>
    <dgm:pt modelId="{426AB4EA-9872-48B7-9EA0-CBEB07C2ED45}" type="pres">
      <dgm:prSet presAssocID="{767C8156-E887-4D38-B772-64FA4357AC46}" presName="Name0" presStyleCnt="0">
        <dgm:presLayoutVars>
          <dgm:dir/>
          <dgm:animLvl val="lvl"/>
          <dgm:resizeHandles val="exact"/>
        </dgm:presLayoutVars>
      </dgm:prSet>
      <dgm:spPr/>
      <dgm:t>
        <a:bodyPr/>
        <a:lstStyle/>
        <a:p>
          <a:endParaRPr lang="en-US"/>
        </a:p>
      </dgm:t>
    </dgm:pt>
    <dgm:pt modelId="{56EC5E73-44B5-4AD8-A317-63A59E89B125}" type="pres">
      <dgm:prSet presAssocID="{81501294-0A40-462E-9C68-B25C01FF347E}" presName="linNode" presStyleCnt="0"/>
      <dgm:spPr/>
    </dgm:pt>
    <dgm:pt modelId="{F0711B66-6090-4565-9BEC-E9D20D3F006D}" type="pres">
      <dgm:prSet presAssocID="{81501294-0A40-462E-9C68-B25C01FF347E}" presName="parTx" presStyleLbl="revTx" presStyleIdx="0" presStyleCnt="3">
        <dgm:presLayoutVars>
          <dgm:chMax val="1"/>
          <dgm:bulletEnabled val="1"/>
        </dgm:presLayoutVars>
      </dgm:prSet>
      <dgm:spPr/>
      <dgm:t>
        <a:bodyPr/>
        <a:lstStyle/>
        <a:p>
          <a:endParaRPr lang="en-US"/>
        </a:p>
      </dgm:t>
    </dgm:pt>
    <dgm:pt modelId="{5E052F06-C2CF-48DF-9481-588F55CD158A}" type="pres">
      <dgm:prSet presAssocID="{81501294-0A40-462E-9C68-B25C01FF347E}" presName="bracket" presStyleLbl="parChTrans1D1" presStyleIdx="0" presStyleCnt="3"/>
      <dgm:spPr/>
    </dgm:pt>
    <dgm:pt modelId="{B1C658AF-55A9-4A1D-BD55-F3DCA54AE79B}" type="pres">
      <dgm:prSet presAssocID="{81501294-0A40-462E-9C68-B25C01FF347E}" presName="spH" presStyleCnt="0"/>
      <dgm:spPr/>
    </dgm:pt>
    <dgm:pt modelId="{5BBFB3CF-1485-4C44-80BC-458B7DDBD0BE}" type="pres">
      <dgm:prSet presAssocID="{81501294-0A40-462E-9C68-B25C01FF347E}" presName="desTx" presStyleLbl="node1" presStyleIdx="0" presStyleCnt="3">
        <dgm:presLayoutVars>
          <dgm:bulletEnabled val="1"/>
        </dgm:presLayoutVars>
      </dgm:prSet>
      <dgm:spPr/>
      <dgm:t>
        <a:bodyPr/>
        <a:lstStyle/>
        <a:p>
          <a:endParaRPr lang="en-US"/>
        </a:p>
      </dgm:t>
    </dgm:pt>
    <dgm:pt modelId="{22A18C15-54ED-429E-8B61-4BFBCA616F5D}" type="pres">
      <dgm:prSet presAssocID="{EA31DAEA-56DE-4CB8-954C-7731F6BBF221}" presName="spV" presStyleCnt="0"/>
      <dgm:spPr/>
    </dgm:pt>
    <dgm:pt modelId="{C008F854-80DF-4489-BF14-E24AFD22B7D3}" type="pres">
      <dgm:prSet presAssocID="{D921C4D6-22FC-4992-A183-45A8EEBF3B65}" presName="linNode" presStyleCnt="0"/>
      <dgm:spPr/>
    </dgm:pt>
    <dgm:pt modelId="{2188B497-0D4B-44ED-85CB-F8418DEF01E9}" type="pres">
      <dgm:prSet presAssocID="{D921C4D6-22FC-4992-A183-45A8EEBF3B65}" presName="parTx" presStyleLbl="revTx" presStyleIdx="1" presStyleCnt="3">
        <dgm:presLayoutVars>
          <dgm:chMax val="1"/>
          <dgm:bulletEnabled val="1"/>
        </dgm:presLayoutVars>
      </dgm:prSet>
      <dgm:spPr/>
      <dgm:t>
        <a:bodyPr/>
        <a:lstStyle/>
        <a:p>
          <a:endParaRPr lang="en-US"/>
        </a:p>
      </dgm:t>
    </dgm:pt>
    <dgm:pt modelId="{DF654EF5-3027-42C2-87C5-F1FD59AB87C9}" type="pres">
      <dgm:prSet presAssocID="{D921C4D6-22FC-4992-A183-45A8EEBF3B65}" presName="bracket" presStyleLbl="parChTrans1D1" presStyleIdx="1" presStyleCnt="3"/>
      <dgm:spPr/>
    </dgm:pt>
    <dgm:pt modelId="{D6EECFCC-999E-4B11-98B1-DBBED2B51628}" type="pres">
      <dgm:prSet presAssocID="{D921C4D6-22FC-4992-A183-45A8EEBF3B65}" presName="spH" presStyleCnt="0"/>
      <dgm:spPr/>
    </dgm:pt>
    <dgm:pt modelId="{FE9D0EE5-E224-47BA-8E28-14720445ED9A}" type="pres">
      <dgm:prSet presAssocID="{D921C4D6-22FC-4992-A183-45A8EEBF3B65}" presName="desTx" presStyleLbl="node1" presStyleIdx="1" presStyleCnt="3">
        <dgm:presLayoutVars>
          <dgm:bulletEnabled val="1"/>
        </dgm:presLayoutVars>
      </dgm:prSet>
      <dgm:spPr/>
      <dgm:t>
        <a:bodyPr/>
        <a:lstStyle/>
        <a:p>
          <a:endParaRPr lang="en-US"/>
        </a:p>
      </dgm:t>
    </dgm:pt>
    <dgm:pt modelId="{325B6EA7-CC95-440A-A999-E423BC001E84}" type="pres">
      <dgm:prSet presAssocID="{11D462F9-7E05-49E3-B1E6-AE78A9FC97A5}" presName="spV" presStyleCnt="0"/>
      <dgm:spPr/>
    </dgm:pt>
    <dgm:pt modelId="{41F3C81E-CFE9-4971-A945-8E260F1F0771}" type="pres">
      <dgm:prSet presAssocID="{BA974ABF-3FCE-4BF8-909F-0EBAC38F2D9D}" presName="linNode" presStyleCnt="0"/>
      <dgm:spPr/>
    </dgm:pt>
    <dgm:pt modelId="{C39225E5-677C-4E27-AF84-5F921F805FBC}" type="pres">
      <dgm:prSet presAssocID="{BA974ABF-3FCE-4BF8-909F-0EBAC38F2D9D}" presName="parTx" presStyleLbl="revTx" presStyleIdx="2" presStyleCnt="3">
        <dgm:presLayoutVars>
          <dgm:chMax val="1"/>
          <dgm:bulletEnabled val="1"/>
        </dgm:presLayoutVars>
      </dgm:prSet>
      <dgm:spPr/>
      <dgm:t>
        <a:bodyPr/>
        <a:lstStyle/>
        <a:p>
          <a:endParaRPr lang="en-US"/>
        </a:p>
      </dgm:t>
    </dgm:pt>
    <dgm:pt modelId="{BDB51BAD-A91C-4738-BB1D-3AC7D3112059}" type="pres">
      <dgm:prSet presAssocID="{BA974ABF-3FCE-4BF8-909F-0EBAC38F2D9D}" presName="bracket" presStyleLbl="parChTrans1D1" presStyleIdx="2" presStyleCnt="3"/>
      <dgm:spPr/>
    </dgm:pt>
    <dgm:pt modelId="{495A9A4A-D2ED-47CA-956D-8DAADE9B5062}" type="pres">
      <dgm:prSet presAssocID="{BA974ABF-3FCE-4BF8-909F-0EBAC38F2D9D}" presName="spH" presStyleCnt="0"/>
      <dgm:spPr/>
    </dgm:pt>
    <dgm:pt modelId="{45A92BC9-4ABC-4AB7-ABF3-6A2FD82B48AB}" type="pres">
      <dgm:prSet presAssocID="{BA974ABF-3FCE-4BF8-909F-0EBAC38F2D9D}" presName="desTx" presStyleLbl="node1" presStyleIdx="2" presStyleCnt="3" custLinFactNeighborY="14769">
        <dgm:presLayoutVars>
          <dgm:bulletEnabled val="1"/>
        </dgm:presLayoutVars>
      </dgm:prSet>
      <dgm:spPr/>
      <dgm:t>
        <a:bodyPr/>
        <a:lstStyle/>
        <a:p>
          <a:endParaRPr lang="en-US"/>
        </a:p>
      </dgm:t>
    </dgm:pt>
  </dgm:ptLst>
  <dgm:cxnLst>
    <dgm:cxn modelId="{8F27141E-98A6-4680-A3BB-21A6BBC06723}" srcId="{81501294-0A40-462E-9C68-B25C01FF347E}" destId="{9816D0D4-1DDC-4F90-8F65-6105B06A9D8C}" srcOrd="3" destOrd="0" parTransId="{93C497F0-3359-4D0C-9A45-2023084D5931}" sibTransId="{299D907F-1BD9-4D09-A7B8-FF3A14CDF671}"/>
    <dgm:cxn modelId="{5C70B835-2D68-4FFA-861F-F5397A550710}" type="presOf" srcId="{16343929-57E3-4E31-A199-3E2641E96A5F}" destId="{FE9D0EE5-E224-47BA-8E28-14720445ED9A}" srcOrd="0" destOrd="3" presId="urn:diagrams.loki3.com/BracketList"/>
    <dgm:cxn modelId="{379C5B21-4BCB-4990-B672-86795FD5ACFA}" srcId="{D921C4D6-22FC-4992-A183-45A8EEBF3B65}" destId="{8672549B-A417-48FB-A55E-591508D15A89}" srcOrd="4" destOrd="0" parTransId="{DC7AFF27-E7F9-4C4B-B1A2-C643CE954D30}" sibTransId="{E1E29596-0793-408A-83B0-2B0593AD3633}"/>
    <dgm:cxn modelId="{14C5EB51-AEDF-4798-99C8-606D37049F32}" srcId="{81501294-0A40-462E-9C68-B25C01FF347E}" destId="{4D97A27B-0BFD-4F52-8094-EDB991487F7B}" srcOrd="6" destOrd="0" parTransId="{12084A8E-84DA-448E-B16E-E0206C8617C3}" sibTransId="{7BB010B8-6B32-4971-B63C-8372657447A1}"/>
    <dgm:cxn modelId="{9939A6E5-54E0-4B5C-9060-6F9CC9C0CD3D}" srcId="{D921C4D6-22FC-4992-A183-45A8EEBF3B65}" destId="{ABEC4405-6744-4D8B-9DCB-E5CD0CF81482}" srcOrd="0" destOrd="0" parTransId="{36ABDFA8-5BA2-4480-AB0E-6E8240582ACA}" sibTransId="{1552F4AB-4C8D-429C-83EB-743B7F315256}"/>
    <dgm:cxn modelId="{F6B977A5-5640-49D6-A4E9-ABCF485E4E27}" srcId="{767C8156-E887-4D38-B772-64FA4357AC46}" destId="{D921C4D6-22FC-4992-A183-45A8EEBF3B65}" srcOrd="1" destOrd="0" parTransId="{9D0C4A2B-3C09-4EAC-AA74-012ECBA9BA68}" sibTransId="{11D462F9-7E05-49E3-B1E6-AE78A9FC97A5}"/>
    <dgm:cxn modelId="{1EC81F68-BA24-4B87-AECB-ECF959437081}" type="presOf" srcId="{4D97A27B-0BFD-4F52-8094-EDB991487F7B}" destId="{5BBFB3CF-1485-4C44-80BC-458B7DDBD0BE}" srcOrd="0" destOrd="6" presId="urn:diagrams.loki3.com/BracketList"/>
    <dgm:cxn modelId="{1EC2CAE4-E992-4D22-8B5D-B396AF7DC984}" srcId="{767C8156-E887-4D38-B772-64FA4357AC46}" destId="{81501294-0A40-462E-9C68-B25C01FF347E}" srcOrd="0" destOrd="0" parTransId="{360821E7-3C0B-4514-95B7-FA71B1C3BE91}" sibTransId="{EA31DAEA-56DE-4CB8-954C-7731F6BBF221}"/>
    <dgm:cxn modelId="{A9B0614A-952F-43FD-8C1B-69BC2DA733E0}" type="presOf" srcId="{8A4BA677-122C-4555-BA17-E5DE52D96AAB}" destId="{5BBFB3CF-1485-4C44-80BC-458B7DDBD0BE}" srcOrd="0" destOrd="7" presId="urn:diagrams.loki3.com/BracketList"/>
    <dgm:cxn modelId="{EDB4A8ED-8373-43D9-B9DC-0883BA48054A}" type="presOf" srcId="{D921C4D6-22FC-4992-A183-45A8EEBF3B65}" destId="{2188B497-0D4B-44ED-85CB-F8418DEF01E9}" srcOrd="0" destOrd="0" presId="urn:diagrams.loki3.com/BracketList"/>
    <dgm:cxn modelId="{F4D0E5FA-5AC4-4447-BA74-F0465ED1DE14}" srcId="{D921C4D6-22FC-4992-A183-45A8EEBF3B65}" destId="{4AB2E6D1-BC09-4FA1-A835-0B8BDE219E81}" srcOrd="2" destOrd="0" parTransId="{073C0994-D5C4-466F-BA1B-B00ED4381934}" sibTransId="{37CBCD9A-72E4-46ED-8723-72C9A6820009}"/>
    <dgm:cxn modelId="{FC4881EB-EAFB-4485-A2C1-A6F4C1CF23D8}" type="presOf" srcId="{A8010F94-C267-4FC5-B877-E5CED3C42485}" destId="{45A92BC9-4ABC-4AB7-ABF3-6A2FD82B48AB}" srcOrd="0" destOrd="0" presId="urn:diagrams.loki3.com/BracketList"/>
    <dgm:cxn modelId="{5AC1196C-C676-4EE4-B156-01E42302F003}" type="presOf" srcId="{81501294-0A40-462E-9C68-B25C01FF347E}" destId="{F0711B66-6090-4565-9BEC-E9D20D3F006D}" srcOrd="0" destOrd="0" presId="urn:diagrams.loki3.com/BracketList"/>
    <dgm:cxn modelId="{3A539290-36EA-4A95-A377-D8F60C65D568}" type="presOf" srcId="{ABEC4405-6744-4D8B-9DCB-E5CD0CF81482}" destId="{FE9D0EE5-E224-47BA-8E28-14720445ED9A}" srcOrd="0" destOrd="0" presId="urn:diagrams.loki3.com/BracketList"/>
    <dgm:cxn modelId="{CCCBB2EC-3F4D-4DC5-8EAA-9F6D4ED068D5}" type="presOf" srcId="{4AB2E6D1-BC09-4FA1-A835-0B8BDE219E81}" destId="{FE9D0EE5-E224-47BA-8E28-14720445ED9A}" srcOrd="0" destOrd="2" presId="urn:diagrams.loki3.com/BracketList"/>
    <dgm:cxn modelId="{226B4E3B-5E9C-4E9A-9DD0-D3D83E2780D3}" srcId="{D921C4D6-22FC-4992-A183-45A8EEBF3B65}" destId="{16343929-57E3-4E31-A199-3E2641E96A5F}" srcOrd="3" destOrd="0" parTransId="{8BA5E4B8-5116-49E9-AD6F-E1206A715B22}" sibTransId="{839274EF-BED0-42C2-9EA5-92FA2FC0A421}"/>
    <dgm:cxn modelId="{2EB8D92C-4C8E-42F6-860D-745E73230447}" srcId="{81501294-0A40-462E-9C68-B25C01FF347E}" destId="{E121E081-C67E-4843-8D45-DAF813454572}" srcOrd="4" destOrd="0" parTransId="{A4EC423F-313F-43DA-9973-2FB65AC70619}" sibTransId="{C544DE33-F456-453E-9D12-96BAD1AB1472}"/>
    <dgm:cxn modelId="{1E0BAC5A-88B0-477D-9EDD-BECA0E7F3C6E}" type="presOf" srcId="{BA974ABF-3FCE-4BF8-909F-0EBAC38F2D9D}" destId="{C39225E5-677C-4E27-AF84-5F921F805FBC}" srcOrd="0" destOrd="0" presId="urn:diagrams.loki3.com/BracketList"/>
    <dgm:cxn modelId="{6A016DC5-00EC-4EDA-B3DF-6B9DCE14D4AC}" type="presOf" srcId="{9816D0D4-1DDC-4F90-8F65-6105B06A9D8C}" destId="{5BBFB3CF-1485-4C44-80BC-458B7DDBD0BE}" srcOrd="0" destOrd="3" presId="urn:diagrams.loki3.com/BracketList"/>
    <dgm:cxn modelId="{877B4861-B810-4844-A906-0B0B08B43144}" srcId="{81501294-0A40-462E-9C68-B25C01FF347E}" destId="{526B8907-5D16-4F3E-8BFD-3CB8E63C8A42}" srcOrd="5" destOrd="0" parTransId="{B8382F98-F31B-4071-95B4-F184C8F4E9EC}" sibTransId="{E71009AD-C4CD-43FF-807C-E33E0934C348}"/>
    <dgm:cxn modelId="{01BDB008-6158-4552-B4D9-03DB3F140737}" type="presOf" srcId="{6BBCEACD-0C75-49C7-8361-6CD49DA04CC9}" destId="{5BBFB3CF-1485-4C44-80BC-458B7DDBD0BE}" srcOrd="0" destOrd="1" presId="urn:diagrams.loki3.com/BracketList"/>
    <dgm:cxn modelId="{08374FC9-6531-4183-8E87-438CF7371DF6}" srcId="{81501294-0A40-462E-9C68-B25C01FF347E}" destId="{875AFE9C-8427-4D39-8A75-F4532EDC0AFA}" srcOrd="2" destOrd="0" parTransId="{6C04D88A-6888-4B18-BB98-F9350B55B1FB}" sibTransId="{BDB34A2C-FBF6-4706-8876-A234D4F00076}"/>
    <dgm:cxn modelId="{2E82580E-249E-4CA4-8F39-DAA7F8169D29}" type="presOf" srcId="{CE5F1C05-EBF7-4A59-8792-0B8977FBB7CB}" destId="{5BBFB3CF-1485-4C44-80BC-458B7DDBD0BE}" srcOrd="0" destOrd="8" presId="urn:diagrams.loki3.com/BracketList"/>
    <dgm:cxn modelId="{B38D1340-C051-4D26-BE91-89FA76975204}" type="presOf" srcId="{023AA6B3-509B-45E5-A86E-F74B6AC3A17F}" destId="{FE9D0EE5-E224-47BA-8E28-14720445ED9A}" srcOrd="0" destOrd="1" presId="urn:diagrams.loki3.com/BracketList"/>
    <dgm:cxn modelId="{E8EFF5FF-878C-4D42-829C-8BC6D24FDB48}" srcId="{767C8156-E887-4D38-B772-64FA4357AC46}" destId="{BA974ABF-3FCE-4BF8-909F-0EBAC38F2D9D}" srcOrd="2" destOrd="0" parTransId="{C9B6BBAE-CA7D-4505-80AD-09C0A2475D7D}" sibTransId="{71BEC8B2-996B-47B3-AEF1-C9E580072B59}"/>
    <dgm:cxn modelId="{5294A32E-72B5-49C3-A98E-3EFEA10308FF}" type="presOf" srcId="{526B8907-5D16-4F3E-8BFD-3CB8E63C8A42}" destId="{5BBFB3CF-1485-4C44-80BC-458B7DDBD0BE}" srcOrd="0" destOrd="5" presId="urn:diagrams.loki3.com/BracketList"/>
    <dgm:cxn modelId="{F6306B3D-A994-4728-AE27-69AAE8212199}" type="presOf" srcId="{8672549B-A417-48FB-A55E-591508D15A89}" destId="{FE9D0EE5-E224-47BA-8E28-14720445ED9A}" srcOrd="0" destOrd="4" presId="urn:diagrams.loki3.com/BracketList"/>
    <dgm:cxn modelId="{6A344C3B-1A71-4A5E-B525-8951C1A8AB79}" srcId="{81501294-0A40-462E-9C68-B25C01FF347E}" destId="{CE5F1C05-EBF7-4A59-8792-0B8977FBB7CB}" srcOrd="8" destOrd="0" parTransId="{6AF2BEBD-0F3E-41DD-8D03-CBE1391C5876}" sibTransId="{2479DF6E-B2B3-4B1B-9498-02B3E4BD5B37}"/>
    <dgm:cxn modelId="{86D73A8E-E9E1-4118-98A2-1CECED8C74A2}" srcId="{D921C4D6-22FC-4992-A183-45A8EEBF3B65}" destId="{6F6E0C03-5FFC-4716-AEF7-2CE90E811205}" srcOrd="5" destOrd="0" parTransId="{604201E6-847D-4549-A36D-A11A5CFF4957}" sibTransId="{433A4A1F-2CC6-4DFB-824C-F7F64067B3DB}"/>
    <dgm:cxn modelId="{980E2F25-52E9-4C15-99B3-A8E113A9A733}" type="presOf" srcId="{875AFE9C-8427-4D39-8A75-F4532EDC0AFA}" destId="{5BBFB3CF-1485-4C44-80BC-458B7DDBD0BE}" srcOrd="0" destOrd="2" presId="urn:diagrams.loki3.com/BracketList"/>
    <dgm:cxn modelId="{CDAD56CD-C22E-40A4-8429-98B227C3828F}" srcId="{81501294-0A40-462E-9C68-B25C01FF347E}" destId="{6BBCEACD-0C75-49C7-8361-6CD49DA04CC9}" srcOrd="1" destOrd="0" parTransId="{96BD311C-EA4B-4834-B673-289A17903CDA}" sibTransId="{988F8267-7633-4CF7-8883-93C200FE5B5F}"/>
    <dgm:cxn modelId="{47A93EDA-87F5-4412-9830-F71B4B61FE35}" type="presOf" srcId="{6F6E0C03-5FFC-4716-AEF7-2CE90E811205}" destId="{FE9D0EE5-E224-47BA-8E28-14720445ED9A}" srcOrd="0" destOrd="5" presId="urn:diagrams.loki3.com/BracketList"/>
    <dgm:cxn modelId="{8CD558DD-5C82-4657-879F-A916307B9D33}" srcId="{BA974ABF-3FCE-4BF8-909F-0EBAC38F2D9D}" destId="{5307E24F-A103-4C7E-B982-DA39338F8B55}" srcOrd="1" destOrd="0" parTransId="{3810E1B6-FD09-41A4-927C-71E77C4DBDCA}" sibTransId="{6160BA7B-E8AF-4F7F-8667-EE18E48691C1}"/>
    <dgm:cxn modelId="{C79EBB18-8AF5-4F5A-A73F-DDA81D81EB40}" type="presOf" srcId="{767C8156-E887-4D38-B772-64FA4357AC46}" destId="{426AB4EA-9872-48B7-9EA0-CBEB07C2ED45}" srcOrd="0" destOrd="0" presId="urn:diagrams.loki3.com/BracketList"/>
    <dgm:cxn modelId="{2F99BF5D-5956-4A2B-BC32-29E48E7C4B59}" type="presOf" srcId="{E121E081-C67E-4843-8D45-DAF813454572}" destId="{5BBFB3CF-1485-4C44-80BC-458B7DDBD0BE}" srcOrd="0" destOrd="4" presId="urn:diagrams.loki3.com/BracketList"/>
    <dgm:cxn modelId="{AF557990-CBE4-46ED-A29A-47ACC1A63D70}" srcId="{81501294-0A40-462E-9C68-B25C01FF347E}" destId="{70D76E5D-EC16-45DC-AAEA-110587EF5D99}" srcOrd="0" destOrd="0" parTransId="{28E84ED9-061D-423E-AC2C-4D2B673AEEC8}" sibTransId="{4E1E3B46-53D9-4598-A86E-61CD7DF10445}"/>
    <dgm:cxn modelId="{3DC7BD0B-AF3E-4DFF-B790-599E6ED916F2}" type="presOf" srcId="{5307E24F-A103-4C7E-B982-DA39338F8B55}" destId="{45A92BC9-4ABC-4AB7-ABF3-6A2FD82B48AB}" srcOrd="0" destOrd="1" presId="urn:diagrams.loki3.com/BracketList"/>
    <dgm:cxn modelId="{5234B8E7-85E0-4F54-ADFA-1A54F61D5F81}" srcId="{D921C4D6-22FC-4992-A183-45A8EEBF3B65}" destId="{023AA6B3-509B-45E5-A86E-F74B6AC3A17F}" srcOrd="1" destOrd="0" parTransId="{4B5A687C-DB9C-4FC9-B8D2-B7C8126FF46E}" sibTransId="{17292148-83A4-4C6B-8D00-366C817504B0}"/>
    <dgm:cxn modelId="{A081B553-8CCD-4BBE-B418-01647832B229}" type="presOf" srcId="{70D76E5D-EC16-45DC-AAEA-110587EF5D99}" destId="{5BBFB3CF-1485-4C44-80BC-458B7DDBD0BE}" srcOrd="0" destOrd="0" presId="urn:diagrams.loki3.com/BracketList"/>
    <dgm:cxn modelId="{5735AD84-3084-48CA-83D0-BD1B0CC15628}" srcId="{81501294-0A40-462E-9C68-B25C01FF347E}" destId="{8A4BA677-122C-4555-BA17-E5DE52D96AAB}" srcOrd="7" destOrd="0" parTransId="{5A29F80E-0CA9-4570-8A14-18AC46E4F8AA}" sibTransId="{A7D22CEE-20CE-41A5-AA11-81E76FA8DE86}"/>
    <dgm:cxn modelId="{DB133A09-5385-4222-BB44-0127D660CD6F}" srcId="{BA974ABF-3FCE-4BF8-909F-0EBAC38F2D9D}" destId="{A8010F94-C267-4FC5-B877-E5CED3C42485}" srcOrd="0" destOrd="0" parTransId="{31482CAD-E7DA-4510-9A78-99A6E824FE9B}" sibTransId="{A374A446-BE08-4B0D-8C38-B800EB9F1423}"/>
    <dgm:cxn modelId="{EDB91BD3-0ADD-44B5-BB65-65A0020B4DD9}" type="presParOf" srcId="{426AB4EA-9872-48B7-9EA0-CBEB07C2ED45}" destId="{56EC5E73-44B5-4AD8-A317-63A59E89B125}" srcOrd="0" destOrd="0" presId="urn:diagrams.loki3.com/BracketList"/>
    <dgm:cxn modelId="{71FFA5A2-9D64-4029-AE0B-ECE58E2E2ADB}" type="presParOf" srcId="{56EC5E73-44B5-4AD8-A317-63A59E89B125}" destId="{F0711B66-6090-4565-9BEC-E9D20D3F006D}" srcOrd="0" destOrd="0" presId="urn:diagrams.loki3.com/BracketList"/>
    <dgm:cxn modelId="{D573A2DE-5BA4-4DF0-B8EC-94BB0838555D}" type="presParOf" srcId="{56EC5E73-44B5-4AD8-A317-63A59E89B125}" destId="{5E052F06-C2CF-48DF-9481-588F55CD158A}" srcOrd="1" destOrd="0" presId="urn:diagrams.loki3.com/BracketList"/>
    <dgm:cxn modelId="{FBEA81B7-3E62-49E6-8268-B07E4E0F7DD4}" type="presParOf" srcId="{56EC5E73-44B5-4AD8-A317-63A59E89B125}" destId="{B1C658AF-55A9-4A1D-BD55-F3DCA54AE79B}" srcOrd="2" destOrd="0" presId="urn:diagrams.loki3.com/BracketList"/>
    <dgm:cxn modelId="{A9FA18AC-7D9D-41C6-BF5C-000E6B6FC381}" type="presParOf" srcId="{56EC5E73-44B5-4AD8-A317-63A59E89B125}" destId="{5BBFB3CF-1485-4C44-80BC-458B7DDBD0BE}" srcOrd="3" destOrd="0" presId="urn:diagrams.loki3.com/BracketList"/>
    <dgm:cxn modelId="{B759C550-294A-4D16-A55D-BEFC0D2276BC}" type="presParOf" srcId="{426AB4EA-9872-48B7-9EA0-CBEB07C2ED45}" destId="{22A18C15-54ED-429E-8B61-4BFBCA616F5D}" srcOrd="1" destOrd="0" presId="urn:diagrams.loki3.com/BracketList"/>
    <dgm:cxn modelId="{DCA93CC3-205A-40B8-9DAE-53431F067831}" type="presParOf" srcId="{426AB4EA-9872-48B7-9EA0-CBEB07C2ED45}" destId="{C008F854-80DF-4489-BF14-E24AFD22B7D3}" srcOrd="2" destOrd="0" presId="urn:diagrams.loki3.com/BracketList"/>
    <dgm:cxn modelId="{2E5E5E2B-DB52-4DB9-BC6A-AEC0A80F2B52}" type="presParOf" srcId="{C008F854-80DF-4489-BF14-E24AFD22B7D3}" destId="{2188B497-0D4B-44ED-85CB-F8418DEF01E9}" srcOrd="0" destOrd="0" presId="urn:diagrams.loki3.com/BracketList"/>
    <dgm:cxn modelId="{CCC28E37-9AB7-4133-8157-D4273D8083C4}" type="presParOf" srcId="{C008F854-80DF-4489-BF14-E24AFD22B7D3}" destId="{DF654EF5-3027-42C2-87C5-F1FD59AB87C9}" srcOrd="1" destOrd="0" presId="urn:diagrams.loki3.com/BracketList"/>
    <dgm:cxn modelId="{A6C2494E-4580-4E23-80CC-086E393E4C46}" type="presParOf" srcId="{C008F854-80DF-4489-BF14-E24AFD22B7D3}" destId="{D6EECFCC-999E-4B11-98B1-DBBED2B51628}" srcOrd="2" destOrd="0" presId="urn:diagrams.loki3.com/BracketList"/>
    <dgm:cxn modelId="{B994A53C-253A-4BF3-86AF-5F361EAD10A8}" type="presParOf" srcId="{C008F854-80DF-4489-BF14-E24AFD22B7D3}" destId="{FE9D0EE5-E224-47BA-8E28-14720445ED9A}" srcOrd="3" destOrd="0" presId="urn:diagrams.loki3.com/BracketList"/>
    <dgm:cxn modelId="{D37649FB-CA00-4FDD-B1C1-606CAF1D6C6C}" type="presParOf" srcId="{426AB4EA-9872-48B7-9EA0-CBEB07C2ED45}" destId="{325B6EA7-CC95-440A-A999-E423BC001E84}" srcOrd="3" destOrd="0" presId="urn:diagrams.loki3.com/BracketList"/>
    <dgm:cxn modelId="{C0D3C791-05EB-4123-A9BB-5DB82E5CB673}" type="presParOf" srcId="{426AB4EA-9872-48B7-9EA0-CBEB07C2ED45}" destId="{41F3C81E-CFE9-4971-A945-8E260F1F0771}" srcOrd="4" destOrd="0" presId="urn:diagrams.loki3.com/BracketList"/>
    <dgm:cxn modelId="{0B8FD2D2-BE3F-41A0-84C2-937DDD5B0289}" type="presParOf" srcId="{41F3C81E-CFE9-4971-A945-8E260F1F0771}" destId="{C39225E5-677C-4E27-AF84-5F921F805FBC}" srcOrd="0" destOrd="0" presId="urn:diagrams.loki3.com/BracketList"/>
    <dgm:cxn modelId="{ED7A1DCE-0E19-47F6-BD41-CE60BD02EFED}" type="presParOf" srcId="{41F3C81E-CFE9-4971-A945-8E260F1F0771}" destId="{BDB51BAD-A91C-4738-BB1D-3AC7D3112059}" srcOrd="1" destOrd="0" presId="urn:diagrams.loki3.com/BracketList"/>
    <dgm:cxn modelId="{C626D5BD-C96D-4670-9B00-9DF13EF40C94}" type="presParOf" srcId="{41F3C81E-CFE9-4971-A945-8E260F1F0771}" destId="{495A9A4A-D2ED-47CA-956D-8DAADE9B5062}" srcOrd="2" destOrd="0" presId="urn:diagrams.loki3.com/BracketList"/>
    <dgm:cxn modelId="{EE9B5760-717D-4CE9-A6B3-C1F5A7BCE061}" type="presParOf" srcId="{41F3C81E-CFE9-4971-A945-8E260F1F0771}" destId="{45A92BC9-4ABC-4AB7-ABF3-6A2FD82B48A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E5B7F7-9E17-4755-B115-59FD717B6F7C}"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5940CAB8-192D-49D2-8DC5-0236DEE9B5FB}">
      <dgm:prSet phldrT="[Text]" custT="1"/>
      <dgm:spPr/>
      <dgm:t>
        <a:bodyPr/>
        <a:lstStyle/>
        <a:p>
          <a:pPr algn="ctr"/>
          <a:r>
            <a:rPr lang="en-US" sz="2000" b="1" dirty="0" smtClean="0">
              <a:solidFill>
                <a:schemeClr val="accent1"/>
              </a:solidFill>
            </a:rPr>
            <a:t>CDC</a:t>
          </a:r>
          <a:endParaRPr lang="en-US" sz="1050" b="1" dirty="0">
            <a:solidFill>
              <a:schemeClr val="accent1"/>
            </a:solidFill>
          </a:endParaRPr>
        </a:p>
      </dgm:t>
    </dgm:pt>
    <dgm:pt modelId="{953E499E-7ADC-4186-9252-81B21E62790A}" type="parTrans" cxnId="{74258480-2929-4498-94D2-C61292377DE4}">
      <dgm:prSet/>
      <dgm:spPr/>
      <dgm:t>
        <a:bodyPr/>
        <a:lstStyle/>
        <a:p>
          <a:endParaRPr lang="en-US"/>
        </a:p>
      </dgm:t>
    </dgm:pt>
    <dgm:pt modelId="{6FD75679-B304-4E4B-ACDB-CB353DB8EF32}" type="sibTrans" cxnId="{74258480-2929-4498-94D2-C61292377DE4}">
      <dgm:prSet/>
      <dgm:spPr/>
      <dgm:t>
        <a:bodyPr/>
        <a:lstStyle/>
        <a:p>
          <a:endParaRPr lang="en-US"/>
        </a:p>
      </dgm:t>
    </dgm:pt>
    <dgm:pt modelId="{4036B0E5-71C7-4A19-8FFB-1CB7DF3E1E2C}">
      <dgm:prSet phldrT="[Text]" custT="1"/>
      <dgm:spPr/>
      <dgm:t>
        <a:bodyPr/>
        <a:lstStyle/>
        <a:p>
          <a:r>
            <a:rPr lang="en-US" sz="1800" dirty="0" smtClean="0">
              <a:solidFill>
                <a:schemeClr val="bg1"/>
              </a:solidFill>
              <a:ea typeface="+mn-ea"/>
              <a:cs typeface="+mn-cs"/>
            </a:rPr>
            <a:t>Everyone born 1945-1965 (one-time)</a:t>
          </a:r>
          <a:endParaRPr lang="en-US" sz="1800" dirty="0">
            <a:solidFill>
              <a:schemeClr val="bg1"/>
            </a:solidFill>
          </a:endParaRPr>
        </a:p>
      </dgm:t>
    </dgm:pt>
    <dgm:pt modelId="{0F9DB592-F706-49B3-8D15-2B1930C617E5}" type="parTrans" cxnId="{682E4460-F541-4218-9960-55386D31E1D3}">
      <dgm:prSet/>
      <dgm:spPr/>
      <dgm:t>
        <a:bodyPr/>
        <a:lstStyle/>
        <a:p>
          <a:endParaRPr lang="en-US"/>
        </a:p>
      </dgm:t>
    </dgm:pt>
    <dgm:pt modelId="{A0BADDB3-395D-4748-943C-AD0FF76191E9}" type="sibTrans" cxnId="{682E4460-F541-4218-9960-55386D31E1D3}">
      <dgm:prSet/>
      <dgm:spPr/>
      <dgm:t>
        <a:bodyPr/>
        <a:lstStyle/>
        <a:p>
          <a:endParaRPr lang="en-US"/>
        </a:p>
      </dgm:t>
    </dgm:pt>
    <dgm:pt modelId="{88734A89-4B71-4A48-99B8-749A12340CB8}">
      <dgm:prSet custT="1"/>
      <dgm:spPr/>
      <dgm:t>
        <a:bodyPr/>
        <a:lstStyle/>
        <a:p>
          <a:r>
            <a:rPr lang="en-US" sz="1800" dirty="0" smtClean="0">
              <a:ea typeface="+mn-ea"/>
              <a:cs typeface="+mn-cs"/>
            </a:rPr>
            <a:t>Persons who ever injected illegal drugs</a:t>
          </a:r>
        </a:p>
      </dgm:t>
    </dgm:pt>
    <dgm:pt modelId="{59CB6F05-0299-436E-8940-B7575721C34B}" type="parTrans" cxnId="{ACA115C7-2EDA-4659-8B3B-52124F2955C9}">
      <dgm:prSet/>
      <dgm:spPr/>
      <dgm:t>
        <a:bodyPr/>
        <a:lstStyle/>
        <a:p>
          <a:endParaRPr lang="en-US"/>
        </a:p>
      </dgm:t>
    </dgm:pt>
    <dgm:pt modelId="{26605DA6-BAD9-4BBF-911D-6F8E660FC35B}" type="sibTrans" cxnId="{ACA115C7-2EDA-4659-8B3B-52124F2955C9}">
      <dgm:prSet/>
      <dgm:spPr/>
      <dgm:t>
        <a:bodyPr/>
        <a:lstStyle/>
        <a:p>
          <a:endParaRPr lang="en-US"/>
        </a:p>
      </dgm:t>
    </dgm:pt>
    <dgm:pt modelId="{781DEE7C-2395-42D9-9E97-5EDF97E8DD69}">
      <dgm:prSet custT="1"/>
      <dgm:spPr/>
      <dgm:t>
        <a:bodyPr/>
        <a:lstStyle/>
        <a:p>
          <a:r>
            <a:rPr lang="en-US" sz="1800" dirty="0" smtClean="0">
              <a:ea typeface="+mn-ea"/>
              <a:cs typeface="+mn-cs"/>
            </a:rPr>
            <a:t>Persons who received clotting factor concentrates produced before 1987</a:t>
          </a:r>
        </a:p>
      </dgm:t>
    </dgm:pt>
    <dgm:pt modelId="{965DB804-1AAA-4F31-865D-58907DD628F4}" type="parTrans" cxnId="{0A1318FC-EAAC-4A4E-BDF8-9EB6E1A7107C}">
      <dgm:prSet/>
      <dgm:spPr/>
      <dgm:t>
        <a:bodyPr/>
        <a:lstStyle/>
        <a:p>
          <a:endParaRPr lang="en-US"/>
        </a:p>
      </dgm:t>
    </dgm:pt>
    <dgm:pt modelId="{3B228F19-FE1F-402B-9D38-322FAF867060}" type="sibTrans" cxnId="{0A1318FC-EAAC-4A4E-BDF8-9EB6E1A7107C}">
      <dgm:prSet/>
      <dgm:spPr/>
      <dgm:t>
        <a:bodyPr/>
        <a:lstStyle/>
        <a:p>
          <a:endParaRPr lang="en-US"/>
        </a:p>
      </dgm:t>
    </dgm:pt>
    <dgm:pt modelId="{DA848AF1-3E1B-4E90-B37E-5EB33DDC5E1D}">
      <dgm:prSet custT="1"/>
      <dgm:spPr/>
      <dgm:t>
        <a:bodyPr/>
        <a:lstStyle/>
        <a:p>
          <a:r>
            <a:rPr lang="en-US" sz="1800" dirty="0" smtClean="0">
              <a:ea typeface="+mn-ea"/>
              <a:cs typeface="+mn-cs"/>
            </a:rPr>
            <a:t>Chronic (long-term) hemodialysis</a:t>
          </a:r>
        </a:p>
      </dgm:t>
    </dgm:pt>
    <dgm:pt modelId="{36E08074-FEC4-49A4-BF0A-389EF290C71B}" type="parTrans" cxnId="{B4BE22FC-0758-4BFE-8482-FB6F6EFAFC6A}">
      <dgm:prSet/>
      <dgm:spPr/>
      <dgm:t>
        <a:bodyPr/>
        <a:lstStyle/>
        <a:p>
          <a:endParaRPr lang="en-US"/>
        </a:p>
      </dgm:t>
    </dgm:pt>
    <dgm:pt modelId="{5216A457-1FF0-48C5-A807-7F12F8D8EC47}" type="sibTrans" cxnId="{B4BE22FC-0758-4BFE-8482-FB6F6EFAFC6A}">
      <dgm:prSet/>
      <dgm:spPr/>
      <dgm:t>
        <a:bodyPr/>
        <a:lstStyle/>
        <a:p>
          <a:endParaRPr lang="en-US"/>
        </a:p>
      </dgm:t>
    </dgm:pt>
    <dgm:pt modelId="{682DDDDB-4E5D-491B-AAEE-E6459A4A233C}">
      <dgm:prSet custT="1"/>
      <dgm:spPr/>
      <dgm:t>
        <a:bodyPr/>
        <a:lstStyle/>
        <a:p>
          <a:r>
            <a:rPr lang="en-US" sz="1800" dirty="0" smtClean="0">
              <a:ea typeface="+mn-ea"/>
              <a:cs typeface="+mn-cs"/>
            </a:rPr>
            <a:t>Persons with persistently abnormal ALT levels</a:t>
          </a:r>
        </a:p>
      </dgm:t>
    </dgm:pt>
    <dgm:pt modelId="{15540403-E3DA-4373-A059-99BC8501BF21}" type="parTrans" cxnId="{8735C5B3-5448-4D89-9D27-04BD55E7CB57}">
      <dgm:prSet/>
      <dgm:spPr/>
      <dgm:t>
        <a:bodyPr/>
        <a:lstStyle/>
        <a:p>
          <a:endParaRPr lang="en-US"/>
        </a:p>
      </dgm:t>
    </dgm:pt>
    <dgm:pt modelId="{FBA2E926-45BC-4CD0-9817-4A74D260578C}" type="sibTrans" cxnId="{8735C5B3-5448-4D89-9D27-04BD55E7CB57}">
      <dgm:prSet/>
      <dgm:spPr/>
      <dgm:t>
        <a:bodyPr/>
        <a:lstStyle/>
        <a:p>
          <a:endParaRPr lang="en-US"/>
        </a:p>
      </dgm:t>
    </dgm:pt>
    <dgm:pt modelId="{3E67B389-A3FD-44FD-B140-008EC440A87E}">
      <dgm:prSet custT="1"/>
      <dgm:spPr/>
      <dgm:t>
        <a:bodyPr/>
        <a:lstStyle/>
        <a:p>
          <a:r>
            <a:rPr lang="en-US" sz="1800" dirty="0" smtClean="0">
              <a:ea typeface="+mn-ea"/>
              <a:cs typeface="+mn-cs"/>
            </a:rPr>
            <a:t>Recipients of transfusions or organ transplants prior to 1992</a:t>
          </a:r>
        </a:p>
      </dgm:t>
    </dgm:pt>
    <dgm:pt modelId="{17A8249D-88A3-4AA9-9C9E-C5DE26FBE956}" type="parTrans" cxnId="{5936CD06-4D0C-42EB-9016-37E4F6366D1A}">
      <dgm:prSet/>
      <dgm:spPr/>
      <dgm:t>
        <a:bodyPr/>
        <a:lstStyle/>
        <a:p>
          <a:endParaRPr lang="en-US"/>
        </a:p>
      </dgm:t>
    </dgm:pt>
    <dgm:pt modelId="{19DFDB57-C67C-40BB-A173-6029A47E1A1F}" type="sibTrans" cxnId="{5936CD06-4D0C-42EB-9016-37E4F6366D1A}">
      <dgm:prSet/>
      <dgm:spPr/>
      <dgm:t>
        <a:bodyPr/>
        <a:lstStyle/>
        <a:p>
          <a:endParaRPr lang="en-US"/>
        </a:p>
      </dgm:t>
    </dgm:pt>
    <dgm:pt modelId="{02A24055-CE29-4439-B3D7-B0A9FF99DAB4}">
      <dgm:prSet custT="1"/>
      <dgm:spPr/>
      <dgm:t>
        <a:bodyPr/>
        <a:lstStyle/>
        <a:p>
          <a:r>
            <a:rPr lang="en-US" sz="1800" dirty="0" smtClean="0">
              <a:ea typeface="+mn-ea"/>
              <a:cs typeface="+mn-cs"/>
            </a:rPr>
            <a:t>Persons with recognized occupational exposures</a:t>
          </a:r>
        </a:p>
      </dgm:t>
    </dgm:pt>
    <dgm:pt modelId="{E454C490-E397-4B59-991A-F0865D5F20DD}" type="parTrans" cxnId="{C9FD24F6-1E3B-4F06-9518-14E811809DAF}">
      <dgm:prSet/>
      <dgm:spPr/>
      <dgm:t>
        <a:bodyPr/>
        <a:lstStyle/>
        <a:p>
          <a:endParaRPr lang="en-US"/>
        </a:p>
      </dgm:t>
    </dgm:pt>
    <dgm:pt modelId="{D75BA4F2-168E-4706-9F98-89D48371C2DF}" type="sibTrans" cxnId="{C9FD24F6-1E3B-4F06-9518-14E811809DAF}">
      <dgm:prSet/>
      <dgm:spPr/>
      <dgm:t>
        <a:bodyPr/>
        <a:lstStyle/>
        <a:p>
          <a:endParaRPr lang="en-US"/>
        </a:p>
      </dgm:t>
    </dgm:pt>
    <dgm:pt modelId="{F1D744F9-D3CD-47D2-83BA-0B4501B5312D}">
      <dgm:prSet custT="1"/>
      <dgm:spPr/>
      <dgm:t>
        <a:bodyPr/>
        <a:lstStyle/>
        <a:p>
          <a:r>
            <a:rPr lang="en-US" sz="1800" dirty="0" smtClean="0">
              <a:ea typeface="+mn-ea"/>
              <a:cs typeface="+mn-cs"/>
            </a:rPr>
            <a:t>Children born to HCV-positive women</a:t>
          </a:r>
        </a:p>
      </dgm:t>
    </dgm:pt>
    <dgm:pt modelId="{90B521D6-C8D4-4C9E-8650-0E7F5B1EA885}" type="parTrans" cxnId="{AF373DE1-F831-460B-8366-DDD330724F86}">
      <dgm:prSet/>
      <dgm:spPr/>
      <dgm:t>
        <a:bodyPr/>
        <a:lstStyle/>
        <a:p>
          <a:endParaRPr lang="en-US"/>
        </a:p>
      </dgm:t>
    </dgm:pt>
    <dgm:pt modelId="{2C3367BC-D359-4A6F-A0C1-D072C2297893}" type="sibTrans" cxnId="{AF373DE1-F831-460B-8366-DDD330724F86}">
      <dgm:prSet/>
      <dgm:spPr/>
      <dgm:t>
        <a:bodyPr/>
        <a:lstStyle/>
        <a:p>
          <a:endParaRPr lang="en-US"/>
        </a:p>
      </dgm:t>
    </dgm:pt>
    <dgm:pt modelId="{747D4E4C-3820-49DD-94EF-3CE0E6BD7C1A}">
      <dgm:prSet custT="1"/>
      <dgm:spPr/>
      <dgm:t>
        <a:bodyPr/>
        <a:lstStyle/>
        <a:p>
          <a:r>
            <a:rPr lang="en-US" sz="1800" dirty="0" smtClean="0">
              <a:ea typeface="+mn-ea"/>
              <a:cs typeface="+mn-cs"/>
            </a:rPr>
            <a:t>HIV-positive persons</a:t>
          </a:r>
        </a:p>
      </dgm:t>
    </dgm:pt>
    <dgm:pt modelId="{F20891AD-8F27-4639-98AD-F84923273AC5}" type="parTrans" cxnId="{BAA02AA8-E370-404E-81D2-55ED54413355}">
      <dgm:prSet/>
      <dgm:spPr/>
      <dgm:t>
        <a:bodyPr/>
        <a:lstStyle/>
        <a:p>
          <a:endParaRPr lang="en-US"/>
        </a:p>
      </dgm:t>
    </dgm:pt>
    <dgm:pt modelId="{4F597E9E-604C-4316-AA31-3E8AAB1CD180}" type="sibTrans" cxnId="{BAA02AA8-E370-404E-81D2-55ED54413355}">
      <dgm:prSet/>
      <dgm:spPr/>
      <dgm:t>
        <a:bodyPr/>
        <a:lstStyle/>
        <a:p>
          <a:endParaRPr lang="en-US"/>
        </a:p>
      </dgm:t>
    </dgm:pt>
    <dgm:pt modelId="{AEE737A7-147E-4E33-A4D9-C6FA54436181}">
      <dgm:prSet phldrT="[Text]" custT="1"/>
      <dgm:spPr/>
      <dgm:t>
        <a:bodyPr/>
        <a:lstStyle/>
        <a:p>
          <a:endParaRPr lang="en-US" sz="1600" dirty="0">
            <a:solidFill>
              <a:schemeClr val="bg1"/>
            </a:solidFill>
          </a:endParaRPr>
        </a:p>
      </dgm:t>
    </dgm:pt>
    <dgm:pt modelId="{BF5E718B-F749-42A0-AA58-F41BAE4CA03A}" type="parTrans" cxnId="{69759D11-0593-4DC9-A646-D4B6A142B2EA}">
      <dgm:prSet/>
      <dgm:spPr/>
      <dgm:t>
        <a:bodyPr/>
        <a:lstStyle/>
        <a:p>
          <a:endParaRPr lang="en-US"/>
        </a:p>
      </dgm:t>
    </dgm:pt>
    <dgm:pt modelId="{7B30A926-3966-4A2C-9D12-EE8BD9039A60}" type="sibTrans" cxnId="{69759D11-0593-4DC9-A646-D4B6A142B2EA}">
      <dgm:prSet/>
      <dgm:spPr/>
      <dgm:t>
        <a:bodyPr/>
        <a:lstStyle/>
        <a:p>
          <a:endParaRPr lang="en-US"/>
        </a:p>
      </dgm:t>
    </dgm:pt>
    <dgm:pt modelId="{DA1E796A-1355-4FC9-B8AC-5ABFC9AF8C45}" type="pres">
      <dgm:prSet presAssocID="{66E5B7F7-9E17-4755-B115-59FD717B6F7C}" presName="Name0" presStyleCnt="0">
        <dgm:presLayoutVars>
          <dgm:dir/>
          <dgm:animLvl val="lvl"/>
          <dgm:resizeHandles val="exact"/>
        </dgm:presLayoutVars>
      </dgm:prSet>
      <dgm:spPr/>
      <dgm:t>
        <a:bodyPr/>
        <a:lstStyle/>
        <a:p>
          <a:endParaRPr lang="en-US"/>
        </a:p>
      </dgm:t>
    </dgm:pt>
    <dgm:pt modelId="{D626DF3F-10D6-442B-8EC9-01E33BC4B6E9}" type="pres">
      <dgm:prSet presAssocID="{5940CAB8-192D-49D2-8DC5-0236DEE9B5FB}" presName="linNode" presStyleCnt="0"/>
      <dgm:spPr/>
    </dgm:pt>
    <dgm:pt modelId="{49B06471-6D22-4EDC-95CD-8FFE3868588A}" type="pres">
      <dgm:prSet presAssocID="{5940CAB8-192D-49D2-8DC5-0236DEE9B5FB}" presName="parTx" presStyleLbl="revTx" presStyleIdx="0" presStyleCnt="1">
        <dgm:presLayoutVars>
          <dgm:chMax val="1"/>
          <dgm:bulletEnabled val="1"/>
        </dgm:presLayoutVars>
      </dgm:prSet>
      <dgm:spPr/>
      <dgm:t>
        <a:bodyPr/>
        <a:lstStyle/>
        <a:p>
          <a:endParaRPr lang="en-US"/>
        </a:p>
      </dgm:t>
    </dgm:pt>
    <dgm:pt modelId="{A3D6651D-8130-49FF-944C-83A13A6E03AA}" type="pres">
      <dgm:prSet presAssocID="{5940CAB8-192D-49D2-8DC5-0236DEE9B5FB}" presName="bracket" presStyleLbl="parChTrans1D1" presStyleIdx="0" presStyleCnt="1"/>
      <dgm:spPr/>
    </dgm:pt>
    <dgm:pt modelId="{EFB20335-C5DB-4D10-912D-A89E1E9D6B4F}" type="pres">
      <dgm:prSet presAssocID="{5940CAB8-192D-49D2-8DC5-0236DEE9B5FB}" presName="spH" presStyleCnt="0"/>
      <dgm:spPr/>
    </dgm:pt>
    <dgm:pt modelId="{11EA82B0-05F3-4EEC-A527-F3326A2D8808}" type="pres">
      <dgm:prSet presAssocID="{5940CAB8-192D-49D2-8DC5-0236DEE9B5FB}" presName="desTx" presStyleLbl="node1" presStyleIdx="0" presStyleCnt="1" custScaleY="100003">
        <dgm:presLayoutVars>
          <dgm:bulletEnabled val="1"/>
        </dgm:presLayoutVars>
      </dgm:prSet>
      <dgm:spPr/>
      <dgm:t>
        <a:bodyPr/>
        <a:lstStyle/>
        <a:p>
          <a:endParaRPr lang="en-US"/>
        </a:p>
      </dgm:t>
    </dgm:pt>
  </dgm:ptLst>
  <dgm:cxnLst>
    <dgm:cxn modelId="{43C5838B-9F9E-4467-8E0D-333A063FEFC6}" type="presOf" srcId="{88734A89-4B71-4A48-99B8-749A12340CB8}" destId="{11EA82B0-05F3-4EEC-A527-F3326A2D8808}" srcOrd="0" destOrd="2" presId="urn:diagrams.loki3.com/BracketList"/>
    <dgm:cxn modelId="{682E4460-F541-4218-9960-55386D31E1D3}" srcId="{5940CAB8-192D-49D2-8DC5-0236DEE9B5FB}" destId="{4036B0E5-71C7-4A19-8FFB-1CB7DF3E1E2C}" srcOrd="1" destOrd="0" parTransId="{0F9DB592-F706-49B3-8D15-2B1930C617E5}" sibTransId="{A0BADDB3-395D-4748-943C-AD0FF76191E9}"/>
    <dgm:cxn modelId="{5936CD06-4D0C-42EB-9016-37E4F6366D1A}" srcId="{5940CAB8-192D-49D2-8DC5-0236DEE9B5FB}" destId="{3E67B389-A3FD-44FD-B140-008EC440A87E}" srcOrd="6" destOrd="0" parTransId="{17A8249D-88A3-4AA9-9C9E-C5DE26FBE956}" sibTransId="{19DFDB57-C67C-40BB-A173-6029A47E1A1F}"/>
    <dgm:cxn modelId="{60C98BF6-2D1F-4EB5-99E4-0FBEE82CFAF3}" type="presOf" srcId="{DA848AF1-3E1B-4E90-B37E-5EB33DDC5E1D}" destId="{11EA82B0-05F3-4EEC-A527-F3326A2D8808}" srcOrd="0" destOrd="4" presId="urn:diagrams.loki3.com/BracketList"/>
    <dgm:cxn modelId="{C9FD24F6-1E3B-4F06-9518-14E811809DAF}" srcId="{5940CAB8-192D-49D2-8DC5-0236DEE9B5FB}" destId="{02A24055-CE29-4439-B3D7-B0A9FF99DAB4}" srcOrd="7" destOrd="0" parTransId="{E454C490-E397-4B59-991A-F0865D5F20DD}" sibTransId="{D75BA4F2-168E-4706-9F98-89D48371C2DF}"/>
    <dgm:cxn modelId="{BAA02AA8-E370-404E-81D2-55ED54413355}" srcId="{5940CAB8-192D-49D2-8DC5-0236DEE9B5FB}" destId="{747D4E4C-3820-49DD-94EF-3CE0E6BD7C1A}" srcOrd="9" destOrd="0" parTransId="{F20891AD-8F27-4639-98AD-F84923273AC5}" sibTransId="{4F597E9E-604C-4316-AA31-3E8AAB1CD180}"/>
    <dgm:cxn modelId="{FB87461D-4DF3-4065-A085-A2C93E8D948C}" type="presOf" srcId="{02A24055-CE29-4439-B3D7-B0A9FF99DAB4}" destId="{11EA82B0-05F3-4EEC-A527-F3326A2D8808}" srcOrd="0" destOrd="7" presId="urn:diagrams.loki3.com/BracketList"/>
    <dgm:cxn modelId="{69759D11-0593-4DC9-A646-D4B6A142B2EA}" srcId="{5940CAB8-192D-49D2-8DC5-0236DEE9B5FB}" destId="{AEE737A7-147E-4E33-A4D9-C6FA54436181}" srcOrd="0" destOrd="0" parTransId="{BF5E718B-F749-42A0-AA58-F41BAE4CA03A}" sibTransId="{7B30A926-3966-4A2C-9D12-EE8BD9039A60}"/>
    <dgm:cxn modelId="{B4BE22FC-0758-4BFE-8482-FB6F6EFAFC6A}" srcId="{5940CAB8-192D-49D2-8DC5-0236DEE9B5FB}" destId="{DA848AF1-3E1B-4E90-B37E-5EB33DDC5E1D}" srcOrd="4" destOrd="0" parTransId="{36E08074-FEC4-49A4-BF0A-389EF290C71B}" sibTransId="{5216A457-1FF0-48C5-A807-7F12F8D8EC47}"/>
    <dgm:cxn modelId="{D51A7A3B-B4D5-47E9-A915-EEFA6A961E11}" type="presOf" srcId="{5940CAB8-192D-49D2-8DC5-0236DEE9B5FB}" destId="{49B06471-6D22-4EDC-95CD-8FFE3868588A}" srcOrd="0" destOrd="0" presId="urn:diagrams.loki3.com/BracketList"/>
    <dgm:cxn modelId="{B4E62F24-EAAE-429D-9284-7BD1A4018772}" type="presOf" srcId="{66E5B7F7-9E17-4755-B115-59FD717B6F7C}" destId="{DA1E796A-1355-4FC9-B8AC-5ABFC9AF8C45}" srcOrd="0" destOrd="0" presId="urn:diagrams.loki3.com/BracketList"/>
    <dgm:cxn modelId="{62EE0C0B-53AE-4C89-AE26-6FD8F318BC4A}" type="presOf" srcId="{682DDDDB-4E5D-491B-AAEE-E6459A4A233C}" destId="{11EA82B0-05F3-4EEC-A527-F3326A2D8808}" srcOrd="0" destOrd="5" presId="urn:diagrams.loki3.com/BracketList"/>
    <dgm:cxn modelId="{EAB5E075-B0A0-475C-B8E4-D3959618E859}" type="presOf" srcId="{F1D744F9-D3CD-47D2-83BA-0B4501B5312D}" destId="{11EA82B0-05F3-4EEC-A527-F3326A2D8808}" srcOrd="0" destOrd="8" presId="urn:diagrams.loki3.com/BracketList"/>
    <dgm:cxn modelId="{ACA115C7-2EDA-4659-8B3B-52124F2955C9}" srcId="{5940CAB8-192D-49D2-8DC5-0236DEE9B5FB}" destId="{88734A89-4B71-4A48-99B8-749A12340CB8}" srcOrd="2" destOrd="0" parTransId="{59CB6F05-0299-436E-8940-B7575721C34B}" sibTransId="{26605DA6-BAD9-4BBF-911D-6F8E660FC35B}"/>
    <dgm:cxn modelId="{0A1318FC-EAAC-4A4E-BDF8-9EB6E1A7107C}" srcId="{5940CAB8-192D-49D2-8DC5-0236DEE9B5FB}" destId="{781DEE7C-2395-42D9-9E97-5EDF97E8DD69}" srcOrd="3" destOrd="0" parTransId="{965DB804-1AAA-4F31-865D-58907DD628F4}" sibTransId="{3B228F19-FE1F-402B-9D38-322FAF867060}"/>
    <dgm:cxn modelId="{74258480-2929-4498-94D2-C61292377DE4}" srcId="{66E5B7F7-9E17-4755-B115-59FD717B6F7C}" destId="{5940CAB8-192D-49D2-8DC5-0236DEE9B5FB}" srcOrd="0" destOrd="0" parTransId="{953E499E-7ADC-4186-9252-81B21E62790A}" sibTransId="{6FD75679-B304-4E4B-ACDB-CB353DB8EF32}"/>
    <dgm:cxn modelId="{59B6902C-158C-4980-86BF-D3CC07DEA0A1}" type="presOf" srcId="{4036B0E5-71C7-4A19-8FFB-1CB7DF3E1E2C}" destId="{11EA82B0-05F3-4EEC-A527-F3326A2D8808}" srcOrd="0" destOrd="1" presId="urn:diagrams.loki3.com/BracketList"/>
    <dgm:cxn modelId="{81557184-403E-49B8-9299-D7AF3ECC0792}" type="presOf" srcId="{3E67B389-A3FD-44FD-B140-008EC440A87E}" destId="{11EA82B0-05F3-4EEC-A527-F3326A2D8808}" srcOrd="0" destOrd="6" presId="urn:diagrams.loki3.com/BracketList"/>
    <dgm:cxn modelId="{8735C5B3-5448-4D89-9D27-04BD55E7CB57}" srcId="{5940CAB8-192D-49D2-8DC5-0236DEE9B5FB}" destId="{682DDDDB-4E5D-491B-AAEE-E6459A4A233C}" srcOrd="5" destOrd="0" parTransId="{15540403-E3DA-4373-A059-99BC8501BF21}" sibTransId="{FBA2E926-45BC-4CD0-9817-4A74D260578C}"/>
    <dgm:cxn modelId="{05C3D2EA-0BC6-457B-9C5D-2EC02BE1BECD}" type="presOf" srcId="{747D4E4C-3820-49DD-94EF-3CE0E6BD7C1A}" destId="{11EA82B0-05F3-4EEC-A527-F3326A2D8808}" srcOrd="0" destOrd="9" presId="urn:diagrams.loki3.com/BracketList"/>
    <dgm:cxn modelId="{FD334E7B-10F9-4667-B5D7-491F85B42D59}" type="presOf" srcId="{AEE737A7-147E-4E33-A4D9-C6FA54436181}" destId="{11EA82B0-05F3-4EEC-A527-F3326A2D8808}" srcOrd="0" destOrd="0" presId="urn:diagrams.loki3.com/BracketList"/>
    <dgm:cxn modelId="{CC102ABC-63CB-4556-B7B2-EEB7D967B28E}" type="presOf" srcId="{781DEE7C-2395-42D9-9E97-5EDF97E8DD69}" destId="{11EA82B0-05F3-4EEC-A527-F3326A2D8808}" srcOrd="0" destOrd="3" presId="urn:diagrams.loki3.com/BracketList"/>
    <dgm:cxn modelId="{AF373DE1-F831-460B-8366-DDD330724F86}" srcId="{5940CAB8-192D-49D2-8DC5-0236DEE9B5FB}" destId="{F1D744F9-D3CD-47D2-83BA-0B4501B5312D}" srcOrd="8" destOrd="0" parTransId="{90B521D6-C8D4-4C9E-8650-0E7F5B1EA885}" sibTransId="{2C3367BC-D359-4A6F-A0C1-D072C2297893}"/>
    <dgm:cxn modelId="{8330E3A7-70DB-43D5-B7F0-6FFC907AF3FB}" type="presParOf" srcId="{DA1E796A-1355-4FC9-B8AC-5ABFC9AF8C45}" destId="{D626DF3F-10D6-442B-8EC9-01E33BC4B6E9}" srcOrd="0" destOrd="0" presId="urn:diagrams.loki3.com/BracketList"/>
    <dgm:cxn modelId="{C71907AA-8BF6-4E48-B6FA-2A2B08071FC7}" type="presParOf" srcId="{D626DF3F-10D6-442B-8EC9-01E33BC4B6E9}" destId="{49B06471-6D22-4EDC-95CD-8FFE3868588A}" srcOrd="0" destOrd="0" presId="urn:diagrams.loki3.com/BracketList"/>
    <dgm:cxn modelId="{FB1840EF-9328-4829-ABFA-2865154F54E0}" type="presParOf" srcId="{D626DF3F-10D6-442B-8EC9-01E33BC4B6E9}" destId="{A3D6651D-8130-49FF-944C-83A13A6E03AA}" srcOrd="1" destOrd="0" presId="urn:diagrams.loki3.com/BracketList"/>
    <dgm:cxn modelId="{8316B782-AA18-4A9B-9977-08AD230C5B16}" type="presParOf" srcId="{D626DF3F-10D6-442B-8EC9-01E33BC4B6E9}" destId="{EFB20335-C5DB-4D10-912D-A89E1E9D6B4F}" srcOrd="2" destOrd="0" presId="urn:diagrams.loki3.com/BracketList"/>
    <dgm:cxn modelId="{2FA9D315-53BE-46C3-A8CC-ADF02432B727}" type="presParOf" srcId="{D626DF3F-10D6-442B-8EC9-01E33BC4B6E9}" destId="{11EA82B0-05F3-4EEC-A527-F3326A2D880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BBE35B-0992-4D86-97C5-34B88BE839E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ZA"/>
        </a:p>
      </dgm:t>
    </dgm:pt>
    <dgm:pt modelId="{FA71BCD1-CA5F-410F-AA3C-9021F6C8AD48}">
      <dgm:prSet phldrT="[Text]">
        <dgm:style>
          <a:lnRef idx="0">
            <a:schemeClr val="accent3"/>
          </a:lnRef>
          <a:fillRef idx="3">
            <a:schemeClr val="accent3"/>
          </a:fillRef>
          <a:effectRef idx="3">
            <a:schemeClr val="accent3"/>
          </a:effectRef>
          <a:fontRef idx="minor">
            <a:schemeClr val="lt1"/>
          </a:fontRef>
        </dgm:style>
      </dgm:prSet>
      <dgm:spPr>
        <a:solidFill>
          <a:srgbClr val="00B0F0"/>
        </a:solidFill>
        <a:ln>
          <a:solidFill>
            <a:schemeClr val="tx1"/>
          </a:solidFill>
        </a:ln>
      </dgm:spPr>
      <dgm:t>
        <a:bodyPr/>
        <a:lstStyle/>
        <a:p>
          <a:r>
            <a:rPr lang="en-ZA" b="1" dirty="0" smtClean="0">
              <a:solidFill>
                <a:schemeClr val="tx1"/>
              </a:solidFill>
            </a:rPr>
            <a:t>3D</a:t>
          </a:r>
          <a:endParaRPr lang="en-ZA" b="1" dirty="0">
            <a:solidFill>
              <a:schemeClr val="tx1"/>
            </a:solidFill>
          </a:endParaRPr>
        </a:p>
      </dgm:t>
    </dgm:pt>
    <dgm:pt modelId="{799F51E5-CA67-431F-9665-B90246CCA61B}" type="parTrans" cxnId="{A9751DC7-1EFC-47C1-804E-8BBBCA427A17}">
      <dgm:prSet/>
      <dgm:spPr/>
      <dgm:t>
        <a:bodyPr/>
        <a:lstStyle/>
        <a:p>
          <a:endParaRPr lang="en-ZA"/>
        </a:p>
      </dgm:t>
    </dgm:pt>
    <dgm:pt modelId="{AAF07646-ADA1-4FF7-BD9D-0BBA2F4E7F04}" type="sibTrans" cxnId="{A9751DC7-1EFC-47C1-804E-8BBBCA427A17}">
      <dgm:prSet/>
      <dgm:spPr/>
      <dgm:t>
        <a:bodyPr/>
        <a:lstStyle/>
        <a:p>
          <a:endParaRPr lang="en-ZA"/>
        </a:p>
      </dgm:t>
    </dgm:pt>
    <dgm:pt modelId="{44427840-4213-4692-A037-E9059D3DF9F9}">
      <dgm:prSet phldrT="[Text]">
        <dgm:style>
          <a:lnRef idx="0">
            <a:schemeClr val="accent6"/>
          </a:lnRef>
          <a:fillRef idx="3">
            <a:schemeClr val="accent6"/>
          </a:fillRef>
          <a:effectRef idx="3">
            <a:schemeClr val="accent6"/>
          </a:effectRef>
          <a:fontRef idx="minor">
            <a:schemeClr val="lt1"/>
          </a:fontRef>
        </dgm:style>
      </dgm:prSet>
      <dgm:spPr/>
      <dgm:t>
        <a:bodyPr/>
        <a:lstStyle/>
        <a:p>
          <a:r>
            <a:rPr lang="en-ZA" dirty="0" smtClean="0"/>
            <a:t>Rash</a:t>
          </a:r>
          <a:endParaRPr lang="en-ZA" dirty="0"/>
        </a:p>
      </dgm:t>
    </dgm:pt>
    <dgm:pt modelId="{9CD50A2E-7C37-410D-9487-6216109E02B0}" type="parTrans" cxnId="{EF7E0564-8B66-45E1-A3CF-E93BD50185A4}">
      <dgm:prSet/>
      <dgm:spPr/>
      <dgm:t>
        <a:bodyPr/>
        <a:lstStyle/>
        <a:p>
          <a:endParaRPr lang="en-ZA"/>
        </a:p>
      </dgm:t>
    </dgm:pt>
    <dgm:pt modelId="{5CDFF78D-96EB-41AB-9F3B-0B6A7A43DEF3}" type="sibTrans" cxnId="{EF7E0564-8B66-45E1-A3CF-E93BD50185A4}">
      <dgm:prSet/>
      <dgm:spPr/>
      <dgm:t>
        <a:bodyPr/>
        <a:lstStyle/>
        <a:p>
          <a:endParaRPr lang="en-ZA"/>
        </a:p>
      </dgm:t>
    </dgm:pt>
    <dgm:pt modelId="{5D82F9DA-5316-4DE6-AED1-B0B9F7D90D04}">
      <dgm:prSet phldrT="[Text]">
        <dgm:style>
          <a:lnRef idx="0">
            <a:schemeClr val="accent2"/>
          </a:lnRef>
          <a:fillRef idx="3">
            <a:schemeClr val="accent2"/>
          </a:fillRef>
          <a:effectRef idx="3">
            <a:schemeClr val="accent2"/>
          </a:effectRef>
          <a:fontRef idx="minor">
            <a:schemeClr val="lt1"/>
          </a:fontRef>
        </dgm:style>
      </dgm:prSet>
      <dgm:spPr>
        <a:solidFill>
          <a:srgbClr val="00B0F0"/>
        </a:solidFill>
        <a:ln>
          <a:solidFill>
            <a:schemeClr val="tx1"/>
          </a:solidFill>
        </a:ln>
      </dgm:spPr>
      <dgm:t>
        <a:bodyPr/>
        <a:lstStyle/>
        <a:p>
          <a:r>
            <a:rPr lang="en-ZA" b="1" dirty="0" err="1" smtClean="0">
              <a:solidFill>
                <a:schemeClr val="tx1"/>
              </a:solidFill>
            </a:rPr>
            <a:t>Sofosbuvir</a:t>
          </a:r>
          <a:endParaRPr lang="en-ZA" b="1" dirty="0">
            <a:solidFill>
              <a:schemeClr val="tx1"/>
            </a:solidFill>
          </a:endParaRPr>
        </a:p>
      </dgm:t>
    </dgm:pt>
    <dgm:pt modelId="{DC9DAD71-8006-40AF-AE2A-6A16E3D0267C}" type="parTrans" cxnId="{9BA1F95B-3E77-42CB-B2DD-099159239EC9}">
      <dgm:prSet/>
      <dgm:spPr/>
      <dgm:t>
        <a:bodyPr/>
        <a:lstStyle/>
        <a:p>
          <a:endParaRPr lang="en-ZA"/>
        </a:p>
      </dgm:t>
    </dgm:pt>
    <dgm:pt modelId="{E4CB74E5-7979-4ADD-886C-DAE2F782E088}" type="sibTrans" cxnId="{9BA1F95B-3E77-42CB-B2DD-099159239EC9}">
      <dgm:prSet/>
      <dgm:spPr/>
      <dgm:t>
        <a:bodyPr/>
        <a:lstStyle/>
        <a:p>
          <a:endParaRPr lang="en-ZA"/>
        </a:p>
      </dgm:t>
    </dgm:pt>
    <dgm:pt modelId="{490A739B-DF3E-4D39-A77E-86314DBF14D6}">
      <dgm:prSet phldrT="[Text]">
        <dgm:style>
          <a:lnRef idx="0">
            <a:schemeClr val="accent6"/>
          </a:lnRef>
          <a:fillRef idx="3">
            <a:schemeClr val="accent6"/>
          </a:fillRef>
          <a:effectRef idx="3">
            <a:schemeClr val="accent6"/>
          </a:effectRef>
          <a:fontRef idx="minor">
            <a:schemeClr val="lt1"/>
          </a:fontRef>
        </dgm:style>
      </dgm:prSet>
      <dgm:spPr/>
      <dgm:t>
        <a:bodyPr/>
        <a:lstStyle/>
        <a:p>
          <a:r>
            <a:rPr lang="en-ZA" dirty="0" smtClean="0"/>
            <a:t>Fatigue</a:t>
          </a:r>
          <a:endParaRPr lang="en-ZA" dirty="0"/>
        </a:p>
      </dgm:t>
    </dgm:pt>
    <dgm:pt modelId="{084621AF-24A3-48FE-A56F-CC7FFCDB88CA}" type="parTrans" cxnId="{84154C83-1539-46BA-A81E-70A13E2886BC}">
      <dgm:prSet/>
      <dgm:spPr/>
      <dgm:t>
        <a:bodyPr/>
        <a:lstStyle/>
        <a:p>
          <a:endParaRPr lang="en-ZA"/>
        </a:p>
      </dgm:t>
    </dgm:pt>
    <dgm:pt modelId="{BA50BDED-37DF-4E61-8101-6C7483A6BB3F}" type="sibTrans" cxnId="{84154C83-1539-46BA-A81E-70A13E2886BC}">
      <dgm:prSet/>
      <dgm:spPr/>
      <dgm:t>
        <a:bodyPr/>
        <a:lstStyle/>
        <a:p>
          <a:endParaRPr lang="en-ZA"/>
        </a:p>
      </dgm:t>
    </dgm:pt>
    <dgm:pt modelId="{E022A2E0-299D-47B6-B2C4-DB5539C569D6}">
      <dgm:prSet phldrT="[Text]"/>
      <dgm:spPr>
        <a:solidFill>
          <a:srgbClr val="00B0F0"/>
        </a:solidFill>
        <a:ln>
          <a:solidFill>
            <a:schemeClr val="tx1"/>
          </a:solidFill>
        </a:ln>
      </dgm:spPr>
      <dgm:t>
        <a:bodyPr/>
        <a:lstStyle/>
        <a:p>
          <a:r>
            <a:rPr lang="en-ZA" b="1" dirty="0" smtClean="0">
              <a:solidFill>
                <a:schemeClr val="tx1"/>
              </a:solidFill>
            </a:rPr>
            <a:t>SOF/LDV</a:t>
          </a:r>
          <a:endParaRPr lang="en-ZA" b="1" dirty="0">
            <a:solidFill>
              <a:schemeClr val="tx1"/>
            </a:solidFill>
          </a:endParaRPr>
        </a:p>
      </dgm:t>
    </dgm:pt>
    <dgm:pt modelId="{DA7793BC-7DA6-4B06-8180-6B33EB7CA5CD}" type="parTrans" cxnId="{0B49B690-6FF8-49C6-82D8-080F4699A900}">
      <dgm:prSet/>
      <dgm:spPr/>
      <dgm:t>
        <a:bodyPr/>
        <a:lstStyle/>
        <a:p>
          <a:endParaRPr lang="en-ZA"/>
        </a:p>
      </dgm:t>
    </dgm:pt>
    <dgm:pt modelId="{4BE0F322-73F1-44C2-8E41-46CEBB46EE9D}" type="sibTrans" cxnId="{0B49B690-6FF8-49C6-82D8-080F4699A900}">
      <dgm:prSet/>
      <dgm:spPr/>
      <dgm:t>
        <a:bodyPr/>
        <a:lstStyle/>
        <a:p>
          <a:endParaRPr lang="en-ZA"/>
        </a:p>
      </dgm:t>
    </dgm:pt>
    <dgm:pt modelId="{FD7902FC-896F-4B61-A529-34849AD55F82}">
      <dgm:prSet phldrT="[Text]">
        <dgm:style>
          <a:lnRef idx="0">
            <a:schemeClr val="accent6"/>
          </a:lnRef>
          <a:fillRef idx="3">
            <a:schemeClr val="accent6"/>
          </a:fillRef>
          <a:effectRef idx="3">
            <a:schemeClr val="accent6"/>
          </a:effectRef>
          <a:fontRef idx="minor">
            <a:schemeClr val="lt1"/>
          </a:fontRef>
        </dgm:style>
      </dgm:prSet>
      <dgm:spPr/>
      <dgm:t>
        <a:bodyPr/>
        <a:lstStyle/>
        <a:p>
          <a:r>
            <a:rPr lang="en-ZA" dirty="0" smtClean="0"/>
            <a:t>Fatigue</a:t>
          </a:r>
          <a:endParaRPr lang="en-ZA" dirty="0"/>
        </a:p>
      </dgm:t>
    </dgm:pt>
    <dgm:pt modelId="{3C300A36-0FD7-4CE0-A59C-7DCA569DABC8}" type="parTrans" cxnId="{19C5C4F2-3635-41A3-B261-E2E6DFA33010}">
      <dgm:prSet/>
      <dgm:spPr/>
      <dgm:t>
        <a:bodyPr/>
        <a:lstStyle/>
        <a:p>
          <a:endParaRPr lang="en-ZA"/>
        </a:p>
      </dgm:t>
    </dgm:pt>
    <dgm:pt modelId="{082A43CC-E09A-489D-881C-6AE52A682BFC}" type="sibTrans" cxnId="{19C5C4F2-3635-41A3-B261-E2E6DFA33010}">
      <dgm:prSet/>
      <dgm:spPr/>
      <dgm:t>
        <a:bodyPr/>
        <a:lstStyle/>
        <a:p>
          <a:endParaRPr lang="en-ZA"/>
        </a:p>
      </dgm:t>
    </dgm:pt>
    <dgm:pt modelId="{4300343E-026A-46F5-8289-22DD83491BE4}">
      <dgm:prSet phldrT="[Text]">
        <dgm:style>
          <a:lnRef idx="0">
            <a:schemeClr val="accent6"/>
          </a:lnRef>
          <a:fillRef idx="3">
            <a:schemeClr val="accent6"/>
          </a:fillRef>
          <a:effectRef idx="3">
            <a:schemeClr val="accent6"/>
          </a:effectRef>
          <a:fontRef idx="minor">
            <a:schemeClr val="lt1"/>
          </a:fontRef>
        </dgm:style>
      </dgm:prSet>
      <dgm:spPr/>
      <dgm:t>
        <a:bodyPr/>
        <a:lstStyle/>
        <a:p>
          <a:r>
            <a:rPr lang="en-ZA" dirty="0" err="1" smtClean="0"/>
            <a:t>Pruritis</a:t>
          </a:r>
          <a:endParaRPr lang="en-ZA" dirty="0"/>
        </a:p>
      </dgm:t>
    </dgm:pt>
    <dgm:pt modelId="{A158BE60-0B24-4689-A7DA-E080644E5301}" type="parTrans" cxnId="{DE610F5B-3ABC-4D33-9236-6BA540991586}">
      <dgm:prSet/>
      <dgm:spPr/>
      <dgm:t>
        <a:bodyPr/>
        <a:lstStyle/>
        <a:p>
          <a:endParaRPr lang="en-ZA"/>
        </a:p>
      </dgm:t>
    </dgm:pt>
    <dgm:pt modelId="{3998D56A-D00C-4EC8-BDA2-602FB9D9BA50}" type="sibTrans" cxnId="{DE610F5B-3ABC-4D33-9236-6BA540991586}">
      <dgm:prSet/>
      <dgm:spPr/>
      <dgm:t>
        <a:bodyPr/>
        <a:lstStyle/>
        <a:p>
          <a:endParaRPr lang="en-ZA"/>
        </a:p>
      </dgm:t>
    </dgm:pt>
    <dgm:pt modelId="{9DF71D8C-4182-426C-8A89-1E4E2D93F184}">
      <dgm:prSet phldrT="[Text]">
        <dgm:style>
          <a:lnRef idx="0">
            <a:schemeClr val="accent6"/>
          </a:lnRef>
          <a:fillRef idx="3">
            <a:schemeClr val="accent6"/>
          </a:fillRef>
          <a:effectRef idx="3">
            <a:schemeClr val="accent6"/>
          </a:effectRef>
          <a:fontRef idx="minor">
            <a:schemeClr val="lt1"/>
          </a:fontRef>
        </dgm:style>
      </dgm:prSet>
      <dgm:spPr/>
      <dgm:t>
        <a:bodyPr/>
        <a:lstStyle/>
        <a:p>
          <a:r>
            <a:rPr lang="en-ZA" dirty="0" smtClean="0"/>
            <a:t>Photosensitivity</a:t>
          </a:r>
          <a:endParaRPr lang="en-ZA" dirty="0"/>
        </a:p>
      </dgm:t>
    </dgm:pt>
    <dgm:pt modelId="{DA364D24-CB39-4F99-969F-42E33AA11103}" type="parTrans" cxnId="{23AE2044-1B74-4038-A8F0-97E496CEEBEB}">
      <dgm:prSet/>
      <dgm:spPr/>
      <dgm:t>
        <a:bodyPr/>
        <a:lstStyle/>
        <a:p>
          <a:endParaRPr lang="en-ZA"/>
        </a:p>
      </dgm:t>
    </dgm:pt>
    <dgm:pt modelId="{3C46EB21-7128-4EF3-8F4F-6FC1CCD4B9FD}" type="sibTrans" cxnId="{23AE2044-1B74-4038-A8F0-97E496CEEBEB}">
      <dgm:prSet/>
      <dgm:spPr/>
      <dgm:t>
        <a:bodyPr/>
        <a:lstStyle/>
        <a:p>
          <a:endParaRPr lang="en-ZA"/>
        </a:p>
      </dgm:t>
    </dgm:pt>
    <dgm:pt modelId="{9D82286E-BEF5-46B0-8B9D-BBD0A56B172B}">
      <dgm:prSet phldrT="[Text]">
        <dgm:style>
          <a:lnRef idx="0">
            <a:schemeClr val="accent6"/>
          </a:lnRef>
          <a:fillRef idx="3">
            <a:schemeClr val="accent6"/>
          </a:fillRef>
          <a:effectRef idx="3">
            <a:schemeClr val="accent6"/>
          </a:effectRef>
          <a:fontRef idx="minor">
            <a:schemeClr val="lt1"/>
          </a:fontRef>
        </dgm:style>
      </dgm:prSet>
      <dgm:spPr/>
      <dgm:t>
        <a:bodyPr/>
        <a:lstStyle/>
        <a:p>
          <a:r>
            <a:rPr lang="en-ZA" dirty="0" smtClean="0"/>
            <a:t>Unconjugated hyperbilirubinemia</a:t>
          </a:r>
          <a:endParaRPr lang="en-ZA" dirty="0"/>
        </a:p>
      </dgm:t>
    </dgm:pt>
    <dgm:pt modelId="{4E7F853D-B067-47BA-9E87-5A6BB49964E1}" type="parTrans" cxnId="{4C03858E-DFE2-49D1-AF9E-3806F9B1BB8D}">
      <dgm:prSet/>
      <dgm:spPr/>
      <dgm:t>
        <a:bodyPr/>
        <a:lstStyle/>
        <a:p>
          <a:endParaRPr lang="en-ZA"/>
        </a:p>
      </dgm:t>
    </dgm:pt>
    <dgm:pt modelId="{3EACA912-14BE-4C8A-B36B-02CF1AD66904}" type="sibTrans" cxnId="{4C03858E-DFE2-49D1-AF9E-3806F9B1BB8D}">
      <dgm:prSet/>
      <dgm:spPr/>
      <dgm:t>
        <a:bodyPr/>
        <a:lstStyle/>
        <a:p>
          <a:endParaRPr lang="en-ZA"/>
        </a:p>
      </dgm:t>
    </dgm:pt>
    <dgm:pt modelId="{B45BFFCA-3989-45A9-A836-DE7506AAC566}">
      <dgm:prSet phldrT="[Text]">
        <dgm:style>
          <a:lnRef idx="0">
            <a:schemeClr val="accent6"/>
          </a:lnRef>
          <a:fillRef idx="3">
            <a:schemeClr val="accent6"/>
          </a:fillRef>
          <a:effectRef idx="3">
            <a:schemeClr val="accent6"/>
          </a:effectRef>
          <a:fontRef idx="minor">
            <a:schemeClr val="lt1"/>
          </a:fontRef>
        </dgm:style>
      </dgm:prSet>
      <dgm:spPr/>
      <dgm:t>
        <a:bodyPr/>
        <a:lstStyle/>
        <a:p>
          <a:r>
            <a:rPr lang="en-ZA" dirty="0" smtClean="0"/>
            <a:t>Fatigue</a:t>
          </a:r>
          <a:endParaRPr lang="en-ZA" dirty="0"/>
        </a:p>
      </dgm:t>
    </dgm:pt>
    <dgm:pt modelId="{842798C7-E739-4067-B7F8-9F8CC8338AE2}" type="parTrans" cxnId="{52283296-E64F-442D-B0A0-B2DC18F0E2DE}">
      <dgm:prSet/>
      <dgm:spPr/>
      <dgm:t>
        <a:bodyPr/>
        <a:lstStyle/>
        <a:p>
          <a:endParaRPr lang="en-ZA"/>
        </a:p>
      </dgm:t>
    </dgm:pt>
    <dgm:pt modelId="{C5546F7F-CD52-4BBE-B6EB-6A670F3C8125}" type="sibTrans" cxnId="{52283296-E64F-442D-B0A0-B2DC18F0E2DE}">
      <dgm:prSet/>
      <dgm:spPr/>
      <dgm:t>
        <a:bodyPr/>
        <a:lstStyle/>
        <a:p>
          <a:endParaRPr lang="en-ZA"/>
        </a:p>
      </dgm:t>
    </dgm:pt>
    <dgm:pt modelId="{A2B8821E-E16F-49DE-9E99-0EDAA54F1293}">
      <dgm:prSet phldrT="[Text]">
        <dgm:style>
          <a:lnRef idx="0">
            <a:schemeClr val="accent6"/>
          </a:lnRef>
          <a:fillRef idx="3">
            <a:schemeClr val="accent6"/>
          </a:fillRef>
          <a:effectRef idx="3">
            <a:schemeClr val="accent6"/>
          </a:effectRef>
          <a:fontRef idx="minor">
            <a:schemeClr val="lt1"/>
          </a:fontRef>
        </dgm:style>
      </dgm:prSet>
      <dgm:spPr/>
      <dgm:t>
        <a:bodyPr/>
        <a:lstStyle/>
        <a:p>
          <a:r>
            <a:rPr lang="en-ZA" dirty="0" smtClean="0"/>
            <a:t>Nausea</a:t>
          </a:r>
          <a:endParaRPr lang="en-ZA" dirty="0"/>
        </a:p>
      </dgm:t>
    </dgm:pt>
    <dgm:pt modelId="{6D2FA4B1-9786-4B71-B7FE-8DA9C2203DEC}" type="parTrans" cxnId="{6E5CD32A-573C-49B7-B490-3ADAA5BECC7C}">
      <dgm:prSet/>
      <dgm:spPr/>
      <dgm:t>
        <a:bodyPr/>
        <a:lstStyle/>
        <a:p>
          <a:endParaRPr lang="en-ZA"/>
        </a:p>
      </dgm:t>
    </dgm:pt>
    <dgm:pt modelId="{1AEC61B9-40FD-41E8-8673-46E621A8A1A0}" type="sibTrans" cxnId="{6E5CD32A-573C-49B7-B490-3ADAA5BECC7C}">
      <dgm:prSet/>
      <dgm:spPr/>
      <dgm:t>
        <a:bodyPr/>
        <a:lstStyle/>
        <a:p>
          <a:endParaRPr lang="en-ZA"/>
        </a:p>
      </dgm:t>
    </dgm:pt>
    <dgm:pt modelId="{2EE8E740-8B95-4E33-A78B-1191C3788019}">
      <dgm:prSet phldrT="[Text]">
        <dgm:style>
          <a:lnRef idx="0">
            <a:schemeClr val="accent6"/>
          </a:lnRef>
          <a:fillRef idx="3">
            <a:schemeClr val="accent6"/>
          </a:fillRef>
          <a:effectRef idx="3">
            <a:schemeClr val="accent6"/>
          </a:effectRef>
          <a:fontRef idx="minor">
            <a:schemeClr val="lt1"/>
          </a:fontRef>
        </dgm:style>
      </dgm:prSet>
      <dgm:spPr/>
      <dgm:t>
        <a:bodyPr/>
        <a:lstStyle/>
        <a:p>
          <a:r>
            <a:rPr lang="en-ZA" dirty="0" smtClean="0"/>
            <a:t>Headache</a:t>
          </a:r>
          <a:endParaRPr lang="en-ZA" dirty="0"/>
        </a:p>
      </dgm:t>
    </dgm:pt>
    <dgm:pt modelId="{EC73AF88-7277-4F7B-A2CC-1A7905B7F78E}" type="parTrans" cxnId="{C2805717-309C-4266-9AC4-ABD69745C796}">
      <dgm:prSet/>
      <dgm:spPr/>
      <dgm:t>
        <a:bodyPr/>
        <a:lstStyle/>
        <a:p>
          <a:endParaRPr lang="en-ZA"/>
        </a:p>
      </dgm:t>
    </dgm:pt>
    <dgm:pt modelId="{076D7BC5-77B3-404D-87AC-E2713FA8D83E}" type="sibTrans" cxnId="{C2805717-309C-4266-9AC4-ABD69745C796}">
      <dgm:prSet/>
      <dgm:spPr/>
      <dgm:t>
        <a:bodyPr/>
        <a:lstStyle/>
        <a:p>
          <a:endParaRPr lang="en-ZA"/>
        </a:p>
      </dgm:t>
    </dgm:pt>
    <dgm:pt modelId="{3D4990F3-D749-4E34-988D-1A61BFE329FC}" type="pres">
      <dgm:prSet presAssocID="{14BBE35B-0992-4D86-97C5-34B88BE839EE}" presName="Name0" presStyleCnt="0">
        <dgm:presLayoutVars>
          <dgm:dir/>
          <dgm:animLvl val="lvl"/>
          <dgm:resizeHandles val="exact"/>
        </dgm:presLayoutVars>
      </dgm:prSet>
      <dgm:spPr/>
      <dgm:t>
        <a:bodyPr/>
        <a:lstStyle/>
        <a:p>
          <a:endParaRPr lang="en-ZA"/>
        </a:p>
      </dgm:t>
    </dgm:pt>
    <dgm:pt modelId="{6B6895B4-036F-47F3-8120-166A635B0892}" type="pres">
      <dgm:prSet presAssocID="{FA71BCD1-CA5F-410F-AA3C-9021F6C8AD48}" presName="composite" presStyleCnt="0"/>
      <dgm:spPr/>
    </dgm:pt>
    <dgm:pt modelId="{5A879783-BAF1-44C4-8F46-F6B7DE48850B}" type="pres">
      <dgm:prSet presAssocID="{FA71BCD1-CA5F-410F-AA3C-9021F6C8AD48}" presName="parTx" presStyleLbl="alignNode1" presStyleIdx="0" presStyleCnt="3">
        <dgm:presLayoutVars>
          <dgm:chMax val="0"/>
          <dgm:chPref val="0"/>
          <dgm:bulletEnabled val="1"/>
        </dgm:presLayoutVars>
      </dgm:prSet>
      <dgm:spPr/>
      <dgm:t>
        <a:bodyPr/>
        <a:lstStyle/>
        <a:p>
          <a:endParaRPr lang="en-ZA"/>
        </a:p>
      </dgm:t>
    </dgm:pt>
    <dgm:pt modelId="{371EBB17-3D9A-4472-BE08-92A33872E59E}" type="pres">
      <dgm:prSet presAssocID="{FA71BCD1-CA5F-410F-AA3C-9021F6C8AD48}" presName="desTx" presStyleLbl="alignAccFollowNode1" presStyleIdx="0" presStyleCnt="3">
        <dgm:presLayoutVars>
          <dgm:bulletEnabled val="1"/>
        </dgm:presLayoutVars>
      </dgm:prSet>
      <dgm:spPr/>
      <dgm:t>
        <a:bodyPr/>
        <a:lstStyle/>
        <a:p>
          <a:endParaRPr lang="en-ZA"/>
        </a:p>
      </dgm:t>
    </dgm:pt>
    <dgm:pt modelId="{6CE3B792-8545-4BB1-B259-2BEA0E582589}" type="pres">
      <dgm:prSet presAssocID="{AAF07646-ADA1-4FF7-BD9D-0BBA2F4E7F04}" presName="space" presStyleCnt="0"/>
      <dgm:spPr/>
    </dgm:pt>
    <dgm:pt modelId="{6900527D-8ECC-45FE-A8D0-D60E2CE75D79}" type="pres">
      <dgm:prSet presAssocID="{5D82F9DA-5316-4DE6-AED1-B0B9F7D90D04}" presName="composite" presStyleCnt="0"/>
      <dgm:spPr/>
    </dgm:pt>
    <dgm:pt modelId="{6CCC84D3-1CBB-4EF1-B66F-61E621C7EC40}" type="pres">
      <dgm:prSet presAssocID="{5D82F9DA-5316-4DE6-AED1-B0B9F7D90D04}" presName="parTx" presStyleLbl="alignNode1" presStyleIdx="1" presStyleCnt="3">
        <dgm:presLayoutVars>
          <dgm:chMax val="0"/>
          <dgm:chPref val="0"/>
          <dgm:bulletEnabled val="1"/>
        </dgm:presLayoutVars>
      </dgm:prSet>
      <dgm:spPr/>
      <dgm:t>
        <a:bodyPr/>
        <a:lstStyle/>
        <a:p>
          <a:endParaRPr lang="en-ZA"/>
        </a:p>
      </dgm:t>
    </dgm:pt>
    <dgm:pt modelId="{FC250DE4-2458-4FB7-B0F4-41F79D3A7E9F}" type="pres">
      <dgm:prSet presAssocID="{5D82F9DA-5316-4DE6-AED1-B0B9F7D90D04}" presName="desTx" presStyleLbl="alignAccFollowNode1" presStyleIdx="1" presStyleCnt="3" custLinFactNeighborX="-351" custLinFactNeighborY="859">
        <dgm:presLayoutVars>
          <dgm:bulletEnabled val="1"/>
        </dgm:presLayoutVars>
      </dgm:prSet>
      <dgm:spPr/>
      <dgm:t>
        <a:bodyPr/>
        <a:lstStyle/>
        <a:p>
          <a:endParaRPr lang="en-ZA"/>
        </a:p>
      </dgm:t>
    </dgm:pt>
    <dgm:pt modelId="{826E79AD-63CC-4F9D-9BE8-C2AC45F8F047}" type="pres">
      <dgm:prSet presAssocID="{E4CB74E5-7979-4ADD-886C-DAE2F782E088}" presName="space" presStyleCnt="0"/>
      <dgm:spPr/>
    </dgm:pt>
    <dgm:pt modelId="{E223DA26-40F3-4222-9B7C-4E3759608623}" type="pres">
      <dgm:prSet presAssocID="{E022A2E0-299D-47B6-B2C4-DB5539C569D6}" presName="composite" presStyleCnt="0"/>
      <dgm:spPr/>
    </dgm:pt>
    <dgm:pt modelId="{A3FFF158-CD9A-4A2A-8A1B-51F9EF412A31}" type="pres">
      <dgm:prSet presAssocID="{E022A2E0-299D-47B6-B2C4-DB5539C569D6}" presName="parTx" presStyleLbl="alignNode1" presStyleIdx="2" presStyleCnt="3">
        <dgm:presLayoutVars>
          <dgm:chMax val="0"/>
          <dgm:chPref val="0"/>
          <dgm:bulletEnabled val="1"/>
        </dgm:presLayoutVars>
      </dgm:prSet>
      <dgm:spPr/>
      <dgm:t>
        <a:bodyPr/>
        <a:lstStyle/>
        <a:p>
          <a:endParaRPr lang="en-ZA"/>
        </a:p>
      </dgm:t>
    </dgm:pt>
    <dgm:pt modelId="{22B17101-6DDB-49A6-A973-7CE2EDE361BB}" type="pres">
      <dgm:prSet presAssocID="{E022A2E0-299D-47B6-B2C4-DB5539C569D6}" presName="desTx" presStyleLbl="alignAccFollowNode1" presStyleIdx="2" presStyleCnt="3" custLinFactNeighborX="-351" custLinFactNeighborY="859">
        <dgm:presLayoutVars>
          <dgm:bulletEnabled val="1"/>
        </dgm:presLayoutVars>
      </dgm:prSet>
      <dgm:spPr/>
      <dgm:t>
        <a:bodyPr/>
        <a:lstStyle/>
        <a:p>
          <a:endParaRPr lang="en-ZA"/>
        </a:p>
      </dgm:t>
    </dgm:pt>
  </dgm:ptLst>
  <dgm:cxnLst>
    <dgm:cxn modelId="{C8F967A6-0895-44CE-A4DE-2B8A2DF4443D}" type="presOf" srcId="{A2B8821E-E16F-49DE-9E99-0EDAA54F1293}" destId="{FC250DE4-2458-4FB7-B0F4-41F79D3A7E9F}" srcOrd="0" destOrd="1" presId="urn:microsoft.com/office/officeart/2005/8/layout/hList1"/>
    <dgm:cxn modelId="{9426F412-B685-4383-B98B-F2EB9423FE08}" type="presOf" srcId="{5D82F9DA-5316-4DE6-AED1-B0B9F7D90D04}" destId="{6CCC84D3-1CBB-4EF1-B66F-61E621C7EC40}" srcOrd="0" destOrd="0" presId="urn:microsoft.com/office/officeart/2005/8/layout/hList1"/>
    <dgm:cxn modelId="{946E2DED-0917-4AEB-A9E8-1843BAC8FB10}" type="presOf" srcId="{44427840-4213-4692-A037-E9059D3DF9F9}" destId="{371EBB17-3D9A-4472-BE08-92A33872E59E}" srcOrd="0" destOrd="0" presId="urn:microsoft.com/office/officeart/2005/8/layout/hList1"/>
    <dgm:cxn modelId="{DE610F5B-3ABC-4D33-9236-6BA540991586}" srcId="{FA71BCD1-CA5F-410F-AA3C-9021F6C8AD48}" destId="{4300343E-026A-46F5-8289-22DD83491BE4}" srcOrd="1" destOrd="0" parTransId="{A158BE60-0B24-4689-A7DA-E080644E5301}" sibTransId="{3998D56A-D00C-4EC8-BDA2-602FB9D9BA50}"/>
    <dgm:cxn modelId="{5130D03E-22C0-43AA-BB90-5927336E269E}" type="presOf" srcId="{4300343E-026A-46F5-8289-22DD83491BE4}" destId="{371EBB17-3D9A-4472-BE08-92A33872E59E}" srcOrd="0" destOrd="1" presId="urn:microsoft.com/office/officeart/2005/8/layout/hList1"/>
    <dgm:cxn modelId="{0AC4B000-6940-409B-9A9A-F15540603284}" type="presOf" srcId="{E022A2E0-299D-47B6-B2C4-DB5539C569D6}" destId="{A3FFF158-CD9A-4A2A-8A1B-51F9EF412A31}" srcOrd="0" destOrd="0" presId="urn:microsoft.com/office/officeart/2005/8/layout/hList1"/>
    <dgm:cxn modelId="{19C5C4F2-3635-41A3-B261-E2E6DFA33010}" srcId="{E022A2E0-299D-47B6-B2C4-DB5539C569D6}" destId="{FD7902FC-896F-4B61-A529-34849AD55F82}" srcOrd="0" destOrd="0" parTransId="{3C300A36-0FD7-4CE0-A59C-7DCA569DABC8}" sibTransId="{082A43CC-E09A-489D-881C-6AE52A682BFC}"/>
    <dgm:cxn modelId="{6E5CD32A-573C-49B7-B490-3ADAA5BECC7C}" srcId="{5D82F9DA-5316-4DE6-AED1-B0B9F7D90D04}" destId="{A2B8821E-E16F-49DE-9E99-0EDAA54F1293}" srcOrd="1" destOrd="0" parTransId="{6D2FA4B1-9786-4B71-B7FE-8DA9C2203DEC}" sibTransId="{1AEC61B9-40FD-41E8-8673-46E621A8A1A0}"/>
    <dgm:cxn modelId="{4C03858E-DFE2-49D1-AF9E-3806F9B1BB8D}" srcId="{FA71BCD1-CA5F-410F-AA3C-9021F6C8AD48}" destId="{9D82286E-BEF5-46B0-8B9D-BBD0A56B172B}" srcOrd="3" destOrd="0" parTransId="{4E7F853D-B067-47BA-9E87-5A6BB49964E1}" sibTransId="{3EACA912-14BE-4C8A-B36B-02CF1AD66904}"/>
    <dgm:cxn modelId="{B48EE83B-F3E6-439B-BC31-C73288F52097}" type="presOf" srcId="{490A739B-DF3E-4D39-A77E-86314DBF14D6}" destId="{FC250DE4-2458-4FB7-B0F4-41F79D3A7E9F}" srcOrd="0" destOrd="0" presId="urn:microsoft.com/office/officeart/2005/8/layout/hList1"/>
    <dgm:cxn modelId="{C2805717-309C-4266-9AC4-ABD69745C796}" srcId="{5D82F9DA-5316-4DE6-AED1-B0B9F7D90D04}" destId="{2EE8E740-8B95-4E33-A78B-1191C3788019}" srcOrd="2" destOrd="0" parTransId="{EC73AF88-7277-4F7B-A2CC-1A7905B7F78E}" sibTransId="{076D7BC5-77B3-404D-87AC-E2713FA8D83E}"/>
    <dgm:cxn modelId="{A450846D-895B-4ED0-86D7-6AA0BCECFD41}" type="presOf" srcId="{B45BFFCA-3989-45A9-A836-DE7506AAC566}" destId="{371EBB17-3D9A-4472-BE08-92A33872E59E}" srcOrd="0" destOrd="4" presId="urn:microsoft.com/office/officeart/2005/8/layout/hList1"/>
    <dgm:cxn modelId="{EF7E0564-8B66-45E1-A3CF-E93BD50185A4}" srcId="{FA71BCD1-CA5F-410F-AA3C-9021F6C8AD48}" destId="{44427840-4213-4692-A037-E9059D3DF9F9}" srcOrd="0" destOrd="0" parTransId="{9CD50A2E-7C37-410D-9487-6216109E02B0}" sibTransId="{5CDFF78D-96EB-41AB-9F3B-0B6A7A43DEF3}"/>
    <dgm:cxn modelId="{EF1F2D30-C8A9-48B6-9C94-84900BE85235}" type="presOf" srcId="{9D82286E-BEF5-46B0-8B9D-BBD0A56B172B}" destId="{371EBB17-3D9A-4472-BE08-92A33872E59E}" srcOrd="0" destOrd="3" presId="urn:microsoft.com/office/officeart/2005/8/layout/hList1"/>
    <dgm:cxn modelId="{0B49B690-6FF8-49C6-82D8-080F4699A900}" srcId="{14BBE35B-0992-4D86-97C5-34B88BE839EE}" destId="{E022A2E0-299D-47B6-B2C4-DB5539C569D6}" srcOrd="2" destOrd="0" parTransId="{DA7793BC-7DA6-4B06-8180-6B33EB7CA5CD}" sibTransId="{4BE0F322-73F1-44C2-8E41-46CEBB46EE9D}"/>
    <dgm:cxn modelId="{52283296-E64F-442D-B0A0-B2DC18F0E2DE}" srcId="{FA71BCD1-CA5F-410F-AA3C-9021F6C8AD48}" destId="{B45BFFCA-3989-45A9-A836-DE7506AAC566}" srcOrd="4" destOrd="0" parTransId="{842798C7-E739-4067-B7F8-9F8CC8338AE2}" sibTransId="{C5546F7F-CD52-4BBE-B6EB-6A670F3C8125}"/>
    <dgm:cxn modelId="{9BA1F95B-3E77-42CB-B2DD-099159239EC9}" srcId="{14BBE35B-0992-4D86-97C5-34B88BE839EE}" destId="{5D82F9DA-5316-4DE6-AED1-B0B9F7D90D04}" srcOrd="1" destOrd="0" parTransId="{DC9DAD71-8006-40AF-AE2A-6A16E3D0267C}" sibTransId="{E4CB74E5-7979-4ADD-886C-DAE2F782E088}"/>
    <dgm:cxn modelId="{A9751DC7-1EFC-47C1-804E-8BBBCA427A17}" srcId="{14BBE35B-0992-4D86-97C5-34B88BE839EE}" destId="{FA71BCD1-CA5F-410F-AA3C-9021F6C8AD48}" srcOrd="0" destOrd="0" parTransId="{799F51E5-CA67-431F-9665-B90246CCA61B}" sibTransId="{AAF07646-ADA1-4FF7-BD9D-0BBA2F4E7F04}"/>
    <dgm:cxn modelId="{27A32544-3BBF-4089-A71B-5113B3F23A24}" type="presOf" srcId="{9DF71D8C-4182-426C-8A89-1E4E2D93F184}" destId="{371EBB17-3D9A-4472-BE08-92A33872E59E}" srcOrd="0" destOrd="2" presId="urn:microsoft.com/office/officeart/2005/8/layout/hList1"/>
    <dgm:cxn modelId="{23AE2044-1B74-4038-A8F0-97E496CEEBEB}" srcId="{FA71BCD1-CA5F-410F-AA3C-9021F6C8AD48}" destId="{9DF71D8C-4182-426C-8A89-1E4E2D93F184}" srcOrd="2" destOrd="0" parTransId="{DA364D24-CB39-4F99-969F-42E33AA11103}" sibTransId="{3C46EB21-7128-4EF3-8F4F-6FC1CCD4B9FD}"/>
    <dgm:cxn modelId="{4C858F5F-A148-4092-9C86-5EB4AB657382}" type="presOf" srcId="{2EE8E740-8B95-4E33-A78B-1191C3788019}" destId="{FC250DE4-2458-4FB7-B0F4-41F79D3A7E9F}" srcOrd="0" destOrd="2" presId="urn:microsoft.com/office/officeart/2005/8/layout/hList1"/>
    <dgm:cxn modelId="{DC592B69-7082-4701-865C-2BFA7DDA9FC2}" type="presOf" srcId="{14BBE35B-0992-4D86-97C5-34B88BE839EE}" destId="{3D4990F3-D749-4E34-988D-1A61BFE329FC}" srcOrd="0" destOrd="0" presId="urn:microsoft.com/office/officeart/2005/8/layout/hList1"/>
    <dgm:cxn modelId="{84154C83-1539-46BA-A81E-70A13E2886BC}" srcId="{5D82F9DA-5316-4DE6-AED1-B0B9F7D90D04}" destId="{490A739B-DF3E-4D39-A77E-86314DBF14D6}" srcOrd="0" destOrd="0" parTransId="{084621AF-24A3-48FE-A56F-CC7FFCDB88CA}" sibTransId="{BA50BDED-37DF-4E61-8101-6C7483A6BB3F}"/>
    <dgm:cxn modelId="{F60E8BD2-158C-4A94-8D7B-4E85642AD9C5}" type="presOf" srcId="{FA71BCD1-CA5F-410F-AA3C-9021F6C8AD48}" destId="{5A879783-BAF1-44C4-8F46-F6B7DE48850B}" srcOrd="0" destOrd="0" presId="urn:microsoft.com/office/officeart/2005/8/layout/hList1"/>
    <dgm:cxn modelId="{4A14898C-3AFE-4A40-82A7-FD571B179883}" type="presOf" srcId="{FD7902FC-896F-4B61-A529-34849AD55F82}" destId="{22B17101-6DDB-49A6-A973-7CE2EDE361BB}" srcOrd="0" destOrd="0" presId="urn:microsoft.com/office/officeart/2005/8/layout/hList1"/>
    <dgm:cxn modelId="{5108F27C-2260-481A-87F5-9CBFEA4F2A8C}" type="presParOf" srcId="{3D4990F3-D749-4E34-988D-1A61BFE329FC}" destId="{6B6895B4-036F-47F3-8120-166A635B0892}" srcOrd="0" destOrd="0" presId="urn:microsoft.com/office/officeart/2005/8/layout/hList1"/>
    <dgm:cxn modelId="{EE0E7C6A-41C8-4CD8-91C6-C73400F19622}" type="presParOf" srcId="{6B6895B4-036F-47F3-8120-166A635B0892}" destId="{5A879783-BAF1-44C4-8F46-F6B7DE48850B}" srcOrd="0" destOrd="0" presId="urn:microsoft.com/office/officeart/2005/8/layout/hList1"/>
    <dgm:cxn modelId="{5F9ADDA0-4DBE-4165-8170-D09ADD614D34}" type="presParOf" srcId="{6B6895B4-036F-47F3-8120-166A635B0892}" destId="{371EBB17-3D9A-4472-BE08-92A33872E59E}" srcOrd="1" destOrd="0" presId="urn:microsoft.com/office/officeart/2005/8/layout/hList1"/>
    <dgm:cxn modelId="{E2E8B0B7-EA3B-4D0F-9484-AA48FE00C507}" type="presParOf" srcId="{3D4990F3-D749-4E34-988D-1A61BFE329FC}" destId="{6CE3B792-8545-4BB1-B259-2BEA0E582589}" srcOrd="1" destOrd="0" presId="urn:microsoft.com/office/officeart/2005/8/layout/hList1"/>
    <dgm:cxn modelId="{AB517397-F92E-47DC-895E-476BBF9C50BA}" type="presParOf" srcId="{3D4990F3-D749-4E34-988D-1A61BFE329FC}" destId="{6900527D-8ECC-45FE-A8D0-D60E2CE75D79}" srcOrd="2" destOrd="0" presId="urn:microsoft.com/office/officeart/2005/8/layout/hList1"/>
    <dgm:cxn modelId="{778DAC16-709D-4C4B-B2FA-48088C57A8FF}" type="presParOf" srcId="{6900527D-8ECC-45FE-A8D0-D60E2CE75D79}" destId="{6CCC84D3-1CBB-4EF1-B66F-61E621C7EC40}" srcOrd="0" destOrd="0" presId="urn:microsoft.com/office/officeart/2005/8/layout/hList1"/>
    <dgm:cxn modelId="{065F3042-F9FC-4D08-8ABC-2247797BE731}" type="presParOf" srcId="{6900527D-8ECC-45FE-A8D0-D60E2CE75D79}" destId="{FC250DE4-2458-4FB7-B0F4-41F79D3A7E9F}" srcOrd="1" destOrd="0" presId="urn:microsoft.com/office/officeart/2005/8/layout/hList1"/>
    <dgm:cxn modelId="{FB21F69E-70D6-4820-87BD-84314202B615}" type="presParOf" srcId="{3D4990F3-D749-4E34-988D-1A61BFE329FC}" destId="{826E79AD-63CC-4F9D-9BE8-C2AC45F8F047}" srcOrd="3" destOrd="0" presId="urn:microsoft.com/office/officeart/2005/8/layout/hList1"/>
    <dgm:cxn modelId="{08E2247C-8CDB-4AFF-9E0F-A0C8AFC4F305}" type="presParOf" srcId="{3D4990F3-D749-4E34-988D-1A61BFE329FC}" destId="{E223DA26-40F3-4222-9B7C-4E3759608623}" srcOrd="4" destOrd="0" presId="urn:microsoft.com/office/officeart/2005/8/layout/hList1"/>
    <dgm:cxn modelId="{98DD6725-5062-4BDB-943C-8BF68447EA4F}" type="presParOf" srcId="{E223DA26-40F3-4222-9B7C-4E3759608623}" destId="{A3FFF158-CD9A-4A2A-8A1B-51F9EF412A31}" srcOrd="0" destOrd="0" presId="urn:microsoft.com/office/officeart/2005/8/layout/hList1"/>
    <dgm:cxn modelId="{D932CEED-6242-4C19-BE6A-904734EAAFF1}" type="presParOf" srcId="{E223DA26-40F3-4222-9B7C-4E3759608623}" destId="{22B17101-6DDB-49A6-A973-7CE2EDE361B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0.47409</cdr:x>
      <cdr:y>0.82878</cdr:y>
    </cdr:from>
    <cdr:to>
      <cdr:x>0.62217</cdr:x>
      <cdr:y>0.88866</cdr:y>
    </cdr:to>
    <cdr:sp macro="" textlink="">
      <cdr:nvSpPr>
        <cdr:cNvPr id="2" name="TextBox 6"/>
        <cdr:cNvSpPr txBox="1"/>
      </cdr:nvSpPr>
      <cdr:spPr>
        <a:xfrm xmlns:a="http://schemas.openxmlformats.org/drawingml/2006/main">
          <a:off x="4868429" y="3834003"/>
          <a:ext cx="152063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t> </a:t>
          </a:r>
          <a:r>
            <a:rPr lang="en-GB" sz="1200" dirty="0" smtClean="0"/>
            <a:t> 61     7     114    </a:t>
          </a:r>
          <a:r>
            <a:rPr lang="en-GB" sz="1200" dirty="0"/>
            <a:t>7</a:t>
          </a:r>
        </a:p>
      </cdr:txBody>
    </cdr:sp>
  </cdr:relSizeAnchor>
  <cdr:relSizeAnchor xmlns:cdr="http://schemas.openxmlformats.org/drawingml/2006/chartDrawing">
    <cdr:from>
      <cdr:x>0.6564</cdr:x>
      <cdr:y>0.84434</cdr:y>
    </cdr:from>
    <cdr:to>
      <cdr:x>0.80448</cdr:x>
      <cdr:y>0.90089</cdr:y>
    </cdr:to>
    <cdr:sp macro="" textlink="">
      <cdr:nvSpPr>
        <cdr:cNvPr id="3" name="TextBox 6"/>
        <cdr:cNvSpPr txBox="1"/>
      </cdr:nvSpPr>
      <cdr:spPr>
        <a:xfrm xmlns:a="http://schemas.openxmlformats.org/drawingml/2006/main">
          <a:off x="6740637" y="3906011"/>
          <a:ext cx="152063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50" dirty="0" smtClean="0"/>
            <a:t>   </a:t>
          </a:r>
          <a:r>
            <a:rPr lang="en-GB" sz="1100" dirty="0" smtClean="0"/>
            <a:t>27             13      3</a:t>
          </a:r>
          <a:endParaRPr lang="en-GB" sz="1100" dirty="0"/>
        </a:p>
      </cdr:txBody>
    </cdr:sp>
  </cdr:relSizeAnchor>
  <cdr:relSizeAnchor xmlns:cdr="http://schemas.openxmlformats.org/drawingml/2006/chartDrawing">
    <cdr:from>
      <cdr:x>0.62134</cdr:x>
      <cdr:y>0.06606</cdr:y>
    </cdr:from>
    <cdr:to>
      <cdr:x>0.85274</cdr:x>
      <cdr:y>0.13925</cdr:y>
    </cdr:to>
    <cdr:sp macro="" textlink="">
      <cdr:nvSpPr>
        <cdr:cNvPr id="11" name="TextBox 6"/>
        <cdr:cNvSpPr txBox="1"/>
      </cdr:nvSpPr>
      <cdr:spPr>
        <a:xfrm xmlns:a="http://schemas.openxmlformats.org/drawingml/2006/main">
          <a:off x="6380597" y="305611"/>
          <a:ext cx="2376263"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smtClean="0"/>
            <a:t>      </a:t>
          </a:r>
          <a:r>
            <a:rPr lang="en-GB" sz="1400" dirty="0" smtClean="0"/>
            <a:t>   89         85   100  %  </a:t>
          </a:r>
          <a:endParaRPr lang="en-GB"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9/8/2015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9/8/2015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Approximately 170 million people globally are chronically infected with hepatitis C. It represents 3% of the global population with varying prevalences in different parts of the world from very high prevalence in Egypt, Eastern Europe and Brazil to more low prevalence countries with seroprevalence less that 1%.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itchFamily="34" charset="-128"/>
              </a:defRPr>
            </a:lvl1pPr>
            <a:lvl2pPr marL="742950" indent="-285750">
              <a:defRPr>
                <a:solidFill>
                  <a:schemeClr val="tx1"/>
                </a:solidFill>
                <a:latin typeface="Calibri" panose="020F0502020204030204" pitchFamily="34" charset="0"/>
                <a:ea typeface="ＭＳ Ｐゴシック" pitchFamily="34" charset="-128"/>
              </a:defRPr>
            </a:lvl2pPr>
            <a:lvl3pPr marL="1143000" indent="-228600">
              <a:defRPr>
                <a:solidFill>
                  <a:schemeClr val="tx1"/>
                </a:solidFill>
                <a:latin typeface="Calibri" panose="020F0502020204030204" pitchFamily="34" charset="0"/>
                <a:ea typeface="ＭＳ Ｐゴシック" pitchFamily="34" charset="-128"/>
              </a:defRPr>
            </a:lvl3pPr>
            <a:lvl4pPr marL="1600200" indent="-228600">
              <a:defRPr>
                <a:solidFill>
                  <a:schemeClr val="tx1"/>
                </a:solidFill>
                <a:latin typeface="Calibri" panose="020F0502020204030204" pitchFamily="34" charset="0"/>
                <a:ea typeface="ＭＳ Ｐゴシック" pitchFamily="34" charset="-128"/>
              </a:defRPr>
            </a:lvl4pPr>
            <a:lvl5pPr marL="2057400" indent="-228600">
              <a:defRPr>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9pPr>
          </a:lstStyle>
          <a:p>
            <a:fld id="{E209DD4A-986C-4619-A08C-CFE1F615F3C0}" type="slidenum">
              <a:rPr lang="en-US" altLang="en-US" smtClean="0"/>
              <a:pPr/>
              <a:t>5</a:t>
            </a:fld>
            <a:endParaRPr lang="en-US" altLang="en-US" smtClean="0"/>
          </a:p>
        </p:txBody>
      </p:sp>
    </p:spTree>
    <p:extLst>
      <p:ext uri="{BB962C8B-B14F-4D97-AF65-F5344CB8AC3E}">
        <p14:creationId xmlns:p14="http://schemas.microsoft.com/office/powerpoint/2010/main" val="404845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In this slide one can see the numerous targets that exist for therapeutically tackling the virus.  To date this has been through activating cellular mechanisms to target the virus through using Interferon.  The viral enzymes have emerged as the most useful means of doing this through the use of inhibitors of the non-structural proteins NS3/4A, NS5A and NS5B.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itchFamily="34" charset="-128"/>
              </a:defRPr>
            </a:lvl1pPr>
            <a:lvl2pPr marL="742950" indent="-285750">
              <a:defRPr>
                <a:solidFill>
                  <a:schemeClr val="tx1"/>
                </a:solidFill>
                <a:latin typeface="Calibri" panose="020F0502020204030204" pitchFamily="34" charset="0"/>
                <a:ea typeface="ＭＳ Ｐゴシック" pitchFamily="34" charset="-128"/>
              </a:defRPr>
            </a:lvl2pPr>
            <a:lvl3pPr marL="1143000" indent="-228600">
              <a:defRPr>
                <a:solidFill>
                  <a:schemeClr val="tx1"/>
                </a:solidFill>
                <a:latin typeface="Calibri" panose="020F0502020204030204" pitchFamily="34" charset="0"/>
                <a:ea typeface="ＭＳ Ｐゴシック" pitchFamily="34" charset="-128"/>
              </a:defRPr>
            </a:lvl3pPr>
            <a:lvl4pPr marL="1600200" indent="-228600">
              <a:defRPr>
                <a:solidFill>
                  <a:schemeClr val="tx1"/>
                </a:solidFill>
                <a:latin typeface="Calibri" panose="020F0502020204030204" pitchFamily="34" charset="0"/>
                <a:ea typeface="ＭＳ Ｐゴシック" pitchFamily="34" charset="-128"/>
              </a:defRPr>
            </a:lvl4pPr>
            <a:lvl5pPr marL="2057400" indent="-228600">
              <a:defRPr>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9pPr>
          </a:lstStyle>
          <a:p>
            <a:fld id="{EFAB6981-5A12-4A94-844D-F0CC823FEFEB}" type="slidenum">
              <a:rPr lang="en-US" altLang="en-US" smtClean="0"/>
              <a:pPr/>
              <a:t>14</a:t>
            </a:fld>
            <a:endParaRPr lang="en-US" altLang="en-US" smtClean="0"/>
          </a:p>
        </p:txBody>
      </p:sp>
    </p:spTree>
    <p:extLst>
      <p:ext uri="{BB962C8B-B14F-4D97-AF65-F5344CB8AC3E}">
        <p14:creationId xmlns:p14="http://schemas.microsoft.com/office/powerpoint/2010/main" val="205521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The reason we concern ourselves with hepatitis C is the long natural history that in many results in progressive liver disease, leading to cirrhosis.  Once cirrhotic, the risk of HCC is between 1-4% per annum.  All this occurs silently in most patients and hence the only way this can be prevented is by screening patients to find those with active hepatitis C virus infection.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D8856E0-588B-4967-BC54-CE1B918D39CD}" type="slidenum">
              <a:rPr lang="en-US" altLang="en-US">
                <a:latin typeface="Corbel" panose="020B0503020204020204" pitchFamily="34" charset="0"/>
              </a:rPr>
              <a:pPr/>
              <a:t>17</a:t>
            </a:fld>
            <a:endParaRPr lang="en-US" altLang="en-US">
              <a:latin typeface="Corbel" panose="020B0503020204020204" pitchFamily="34" charset="0"/>
            </a:endParaRPr>
          </a:p>
        </p:txBody>
      </p:sp>
    </p:spTree>
    <p:extLst>
      <p:ext uri="{BB962C8B-B14F-4D97-AF65-F5344CB8AC3E}">
        <p14:creationId xmlns:p14="http://schemas.microsoft.com/office/powerpoint/2010/main" val="742222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E7FC60A-7B97-4749-92A7-B89413AE499B}"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The World Health Organization has estimated that approximately 170 million persons are infected with HCV worldwide. The distribution of HCV infection is not uniform around the world. In most places, approximately 1% to 2% of the population is infected with HCV, but some regions, such as Egypt, are burdened with rates that range from 10% to 20%. HCV screening is the first step in identifying the 170 million HCV-infected persons worldwide. Less than 15% of people are aware of their HCV infection. The gateway to cure is to identify those with infection. </a:t>
            </a:r>
          </a:p>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944013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HCV screening is the first step on a long road to a cure, as shown. Once screening has identified patients at risk for HCV infection, HCV testing must be performed. Then, among persons found to be positive, counseling must be provided to prevent transmission to others and to prevent further harm to that particular individual. The need for treatment is then assessed, along with the benefits and risks of treatment. At the end of this long process, some patients can be cured. Therefore, HCV screening is important because it is the very first step of this process of engaging someone in management and treatment.</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Treatment to achieve cure is the best way to reduce the risk of developing complications of hepatitis C!</a:t>
            </a:r>
          </a:p>
          <a:p>
            <a:endParaRPr lang="en-US" altLang="en-US" smtClean="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7A7B769-B341-4983-B9AE-9237D71BEB1B}" type="slidenum">
              <a:rPr lang="en-US" altLang="en-US">
                <a:latin typeface="Arial" panose="020B0604020202020204" pitchFamily="34" charset="0"/>
              </a:rPr>
              <a:pPr/>
              <a:t>19</a:t>
            </a:fld>
            <a:endParaRPr lang="en-US" altLang="en-US">
              <a:latin typeface="Arial" panose="020B0604020202020204" pitchFamily="34" charset="0"/>
            </a:endParaRPr>
          </a:p>
        </p:txBody>
      </p:sp>
    </p:spTree>
    <p:extLst>
      <p:ext uri="{BB962C8B-B14F-4D97-AF65-F5344CB8AC3E}">
        <p14:creationId xmlns:p14="http://schemas.microsoft.com/office/powerpoint/2010/main" val="888732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Before you test, you must decide who to screen.  There are 3 broad mechanisms to screen. Population based screening, risk factor or birth cohort screening.  Population based screening or universal screening is not feasible. Only 2 countries, the USA and Japan are doing birth cohort screening.  Risk factor based screening is the most efficient way of screening.  To do this you need to identify those most at risk.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B213A7F-DDAC-45C0-A584-28B32DCD5919}" type="slidenum">
              <a:rPr lang="en-US" altLang="en-US">
                <a:latin typeface="Corbel" panose="020B0503020204020204" pitchFamily="34" charset="0"/>
              </a:rPr>
              <a:pPr/>
              <a:t>20</a:t>
            </a:fld>
            <a:endParaRPr lang="en-US" altLang="en-US">
              <a:latin typeface="Corbel" panose="020B0503020204020204" pitchFamily="34" charset="0"/>
            </a:endParaRPr>
          </a:p>
        </p:txBody>
      </p:sp>
    </p:spTree>
    <p:extLst>
      <p:ext uri="{BB962C8B-B14F-4D97-AF65-F5344CB8AC3E}">
        <p14:creationId xmlns:p14="http://schemas.microsoft.com/office/powerpoint/2010/main" val="1446065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A33D1B4-DC71-498D-8768-3EFEAFE3FAF6}" type="slidenum">
              <a:rPr lang="en-US" altLang="en-US">
                <a:solidFill>
                  <a:srgbClr val="000000"/>
                </a:solidFill>
                <a:latin typeface="Times" panose="02020603050405020304" pitchFamily="18" charset="0"/>
              </a:rPr>
              <a:pPr/>
              <a:t>21</a:t>
            </a:fld>
            <a:endParaRPr lang="en-US" altLang="en-US">
              <a:solidFill>
                <a:srgbClr val="000000"/>
              </a:solidFill>
              <a:latin typeface="Times" panose="02020603050405020304" pitchFamily="18"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ea typeface="ＭＳ Ｐゴシック" panose="020B0600070205080204" pitchFamily="34" charset="-128"/>
              </a:rPr>
              <a:t>Risk factors can be generically packaged into parenteral, sexual and perinatal risk.  </a:t>
            </a:r>
          </a:p>
          <a:p>
            <a:pPr eaLnBrk="1" hangingPunct="1"/>
            <a:endParaRPr lang="en-US" altLang="en-US" dirty="0" smtClean="0">
              <a:ea typeface="ＭＳ Ｐゴシック" panose="020B0600070205080204" pitchFamily="34" charset="-128"/>
            </a:endParaRPr>
          </a:p>
          <a:p>
            <a:pPr eaLnBrk="1" hangingPunct="1"/>
            <a:r>
              <a:rPr lang="en-US" altLang="en-US" dirty="0" smtClean="0">
                <a:ea typeface="ＭＳ Ｐゴシック" panose="020B0600070205080204" pitchFamily="34" charset="-128"/>
              </a:rPr>
              <a:t>Current CDC, US Preventive Service Task Force and AASLD recommend that all person born between 1945 and 1965 receive one time testing for HCV.  Anti HCV screening in other populations should be based on risk assessment with one time HCV testing for all individuals with above risk behavior, conditions, or exposure associated with high risk of HCV acquisition.  Injecting drug users and HIV positive men who have sex with men should be tested annually.</a:t>
            </a:r>
          </a:p>
          <a:p>
            <a:pPr eaLnBrk="1" hangingPunct="1"/>
            <a:endParaRPr lang="en-US" altLang="en-US" dirty="0" smtClean="0">
              <a:ea typeface="ＭＳ Ｐゴシック" panose="020B0600070205080204" pitchFamily="34" charset="-128"/>
            </a:endParaRPr>
          </a:p>
          <a:p>
            <a:pPr>
              <a:lnSpc>
                <a:spcPct val="90000"/>
              </a:lnSpc>
            </a:pPr>
            <a:r>
              <a:rPr lang="en-US" altLang="en-US" dirty="0" smtClean="0">
                <a:ea typeface="ＭＳ Ｐゴシック" panose="020B0600070205080204" pitchFamily="34" charset="-128"/>
              </a:rPr>
              <a:t>A challenge in sub-Saharan Africa is that IDU is not common and in many instances the mode of acquisition of HCV is unknown as likely relates to unsafe medical practices and traditional practices.   The traditional practices include ritual circumcision, scarification, </a:t>
            </a:r>
            <a:r>
              <a:rPr lang="en-US" altLang="en-US" sz="2000" dirty="0" smtClean="0">
                <a:ea typeface="ＭＳ Ｐゴシック" panose="020B0600070205080204" pitchFamily="34" charset="-128"/>
              </a:rPr>
              <a:t>unsterilized injection equipment and infusion of inadequately screened blood and blood products , traditional practices</a:t>
            </a:r>
            <a:endParaRPr lang="en-GB" altLang="en-US" sz="2000" dirty="0" smtClean="0">
              <a:ea typeface="ＭＳ Ｐゴシック" panose="020B0600070205080204" pitchFamily="34" charset="-128"/>
            </a:endParaRPr>
          </a:p>
          <a:p>
            <a:pPr eaLnBrk="1" hangingPunct="1"/>
            <a:endParaRPr lang="en-US" altLang="en-US" dirty="0" smtClean="0">
              <a:ea typeface="ＭＳ Ｐゴシック" panose="020B0600070205080204" pitchFamily="34" charset="-128"/>
            </a:endParaRPr>
          </a:p>
          <a:p>
            <a:pPr eaLnBrk="1" hangingPunct="1"/>
            <a:endParaRPr lang="en-US" altLang="en-US"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55766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As an example, the slide notes the screening guidelines for the USA as suggested by the CDC and US Preventive Services Task Force.  It may not be relevant to sub-Saharan Africa but does create a template to understand a testing program.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FC0DFA5-6B0E-4DA7-BBBA-582CB0AD51EB}" type="slidenum">
              <a:rPr lang="en-US" altLang="en-US">
                <a:latin typeface="Corbel" panose="020B0503020204020204" pitchFamily="34" charset="0"/>
              </a:rPr>
              <a:pPr/>
              <a:t>22</a:t>
            </a:fld>
            <a:endParaRPr lang="en-US" altLang="en-US">
              <a:latin typeface="Corbel" panose="020B0503020204020204" pitchFamily="34" charset="0"/>
            </a:endParaRPr>
          </a:p>
        </p:txBody>
      </p:sp>
    </p:spTree>
    <p:extLst>
      <p:ext uri="{BB962C8B-B14F-4D97-AF65-F5344CB8AC3E}">
        <p14:creationId xmlns:p14="http://schemas.microsoft.com/office/powerpoint/2010/main" val="3281414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The question of who should be tested in sSA remains unclear given the reasons noted in the previous slides.  This lists some risk groups that are more relevant to the sSA environment although as noted it is a challenging issue.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838F77B-80F1-4A6E-8F82-88F1B75BB6E2}" type="slidenum">
              <a:rPr lang="en-US" altLang="en-US">
                <a:latin typeface="Corbel" panose="020B0503020204020204" pitchFamily="34" charset="0"/>
              </a:rPr>
              <a:pPr/>
              <a:t>23</a:t>
            </a:fld>
            <a:endParaRPr lang="en-US" altLang="en-US">
              <a:latin typeface="Corbel" panose="020B0503020204020204" pitchFamily="34" charset="0"/>
            </a:endParaRPr>
          </a:p>
        </p:txBody>
      </p:sp>
    </p:spTree>
    <p:extLst>
      <p:ext uri="{BB962C8B-B14F-4D97-AF65-F5344CB8AC3E}">
        <p14:creationId xmlns:p14="http://schemas.microsoft.com/office/powerpoint/2010/main" val="2695389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56BFD6A-3237-4E75-B1D9-2F86546AC2C8}" type="slidenum">
              <a:rPr lang="en-US" altLang="en-US">
                <a:latin typeface="Corbel" panose="020B0503020204020204" pitchFamily="34" charset="0"/>
              </a:rPr>
              <a:pPr/>
              <a:t>24</a:t>
            </a:fld>
            <a:endParaRPr lang="en-US" altLang="en-US">
              <a:latin typeface="Corbel" panose="020B0503020204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anose="020B0600070205080204" pitchFamily="34" charset="-128"/>
              </a:rPr>
              <a:t>Once a patient or patient population is identified for screening a test is performed.  This lists the 2 types of tests available: serologic tests and virologic tests. </a:t>
            </a:r>
          </a:p>
          <a:p>
            <a:pPr eaLnBrk="1" hangingPunct="1"/>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Serologic tests measure circulating antibodies within the blood stream of patients exposed to HCV.  Antibodies develop very early in the infection—typically 2-6 months after exposure—depending on levels of immune suppression. Serologic tests are generally used for screening because they are cheaper and are very sensitive. </a:t>
            </a:r>
          </a:p>
          <a:p>
            <a:pPr eaLnBrk="1" hangingPunct="1"/>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Virologic tests measure virus levels, and they are both highly sensitive and highly specific. Again, there can be intermittent viremia early after infection so a true, persistently positive virus test for individuals recently exposed to HCV will be present approximately 2-6 weeks after exposure. Virologic tests are used to confirm active infection after the screening test is positive. They are designed to detect HCV RNA.  </a:t>
            </a:r>
          </a:p>
          <a:p>
            <a:pPr eaLnBrk="1" hangingPunct="1"/>
            <a:endParaRPr lang="en-US" altLang="en-US" smtClean="0">
              <a:ea typeface="ＭＳ Ｐゴシック" panose="020B0600070205080204" pitchFamily="34" charset="-128"/>
            </a:endParaRPr>
          </a:p>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580150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E5DD43F-47A5-449A-BF33-065A57FACF80}"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337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nchor="b"/>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eaLnBrk="1" hangingPunct="1">
              <a:buFont typeface="Arial" panose="020B0604020202020204" pitchFamily="34" charset="0"/>
              <a:buNone/>
            </a:pPr>
            <a:fld id="{7E91A1A2-196D-46F9-AC3D-5B17069BDDD6}" type="slidenum">
              <a:rPr lang="en-US" altLang="en-US" sz="1100" b="1">
                <a:latin typeface="Arial" panose="020B0604020202020204" pitchFamily="34" charset="0"/>
                <a:cs typeface="Arial" panose="020B0604020202020204" pitchFamily="34" charset="0"/>
              </a:rPr>
              <a:pPr algn="r" eaLnBrk="1" hangingPunct="1">
                <a:buFont typeface="Arial" panose="020B0604020202020204" pitchFamily="34" charset="0"/>
                <a:buNone/>
              </a:pPr>
              <a:t>25</a:t>
            </a:fld>
            <a:endParaRPr lang="en-US" altLang="en-US" sz="1100" b="1">
              <a:latin typeface="Arial" panose="020B0604020202020204" pitchFamily="34" charset="0"/>
              <a:cs typeface="Arial" panose="020B0604020202020204" pitchFamily="34" charset="0"/>
            </a:endParaRPr>
          </a:p>
        </p:txBody>
      </p:sp>
      <p:sp>
        <p:nvSpPr>
          <p:cNvPr id="337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smtClean="0">
                <a:ea typeface="ＭＳ Ｐゴシック" panose="020B0600070205080204" pitchFamily="34" charset="-128"/>
              </a:rPr>
              <a:t>ALT, alanine aminotransferase; ELISA, enzyme-linked immunosorbent assays</a:t>
            </a:r>
          </a:p>
          <a:p>
            <a:endParaRPr lang="en-US" altLang="en-US" i="1" smtClean="0">
              <a:ea typeface="ＭＳ Ｐゴシック" panose="020B0600070205080204" pitchFamily="34" charset="-128"/>
            </a:endParaRPr>
          </a:p>
          <a:p>
            <a:r>
              <a:rPr lang="en-US" altLang="en-US" smtClean="0">
                <a:ea typeface="ＭＳ Ｐゴシック" panose="020B0600070205080204" pitchFamily="34" charset="-128"/>
              </a:rPr>
              <a:t>Serologic tests are highly sensitive, but the specificity varies depending on the patient population being evaluated. Enzyme-linked immunoassays are designed to detect circulating antibodies in the plasma or in the serum. The tests are highly sensitive and have a predictive value that is especially high in individuals with HCV risk factors. As shown in the table, false-positives occur most often when HCV testing is done in low-risk populations, such as blood donors or persons without risk factors who have insurance physicals. False-negatives can occur in individuals who have difficulty forming HCV antibodies, such as severely immunocompromised patients, HIV-infected individuals, and patients on chronic dialysis.</a:t>
            </a:r>
          </a:p>
          <a:p>
            <a:r>
              <a:rPr lang="en-US" altLang="en-US" smtClean="0">
                <a:ea typeface="ＭＳ Ｐゴシック" panose="020B0600070205080204" pitchFamily="34" charset="-128"/>
              </a:rPr>
              <a:t> </a:t>
            </a:r>
          </a:p>
        </p:txBody>
      </p:sp>
    </p:spTree>
    <p:extLst>
      <p:ext uri="{BB962C8B-B14F-4D97-AF65-F5344CB8AC3E}">
        <p14:creationId xmlns:p14="http://schemas.microsoft.com/office/powerpoint/2010/main" val="335692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42950" indent="-285750">
              <a:spcBef>
                <a:spcPct val="30000"/>
              </a:spcBef>
              <a:defRPr sz="1200">
                <a:solidFill>
                  <a:schemeClr val="tx1"/>
                </a:solidFill>
                <a:latin typeface="Calibri" panose="020F0502020204030204" pitchFamily="34" charset="0"/>
                <a:ea typeface="ＭＳ Ｐゴシック" pitchFamily="34" charset="-128"/>
              </a:defRPr>
            </a:lvl2pPr>
            <a:lvl3pPr marL="1143000" indent="-228600">
              <a:spcBef>
                <a:spcPct val="30000"/>
              </a:spcBef>
              <a:defRPr sz="1200">
                <a:solidFill>
                  <a:schemeClr val="tx1"/>
                </a:solidFill>
                <a:latin typeface="Calibri" panose="020F0502020204030204" pitchFamily="34" charset="0"/>
                <a:ea typeface="ＭＳ Ｐゴシック" pitchFamily="34" charset="-128"/>
              </a:defRPr>
            </a:lvl3pPr>
            <a:lvl4pPr marL="1600200" indent="-228600">
              <a:spcBef>
                <a:spcPct val="30000"/>
              </a:spcBef>
              <a:defRPr sz="1200">
                <a:solidFill>
                  <a:schemeClr val="tx1"/>
                </a:solidFill>
                <a:latin typeface="Calibri" panose="020F0502020204030204" pitchFamily="34" charset="0"/>
                <a:ea typeface="ＭＳ Ｐゴシック" pitchFamily="34" charset="-128"/>
              </a:defRPr>
            </a:lvl4pPr>
            <a:lvl5pPr marL="2057400" indent="-228600">
              <a:spcBef>
                <a:spcPct val="30000"/>
              </a:spcBef>
              <a:defRPr sz="12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AE9BB211-789D-4953-8C26-47541453307F}" type="slidenum">
              <a:rPr lang="en-US" altLang="en-US" smtClean="0"/>
              <a:pPr>
                <a:spcBef>
                  <a:spcPct val="0"/>
                </a:spcBef>
              </a:pPr>
              <a:t>6</a:t>
            </a:fld>
            <a:endParaRPr lang="en-US" altLang="en-US" smtClean="0"/>
          </a:p>
        </p:txBody>
      </p:sp>
      <p:sp>
        <p:nvSpPr>
          <p:cNvPr id="81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spcBef>
                <a:spcPct val="30000"/>
              </a:spcBef>
              <a:defRPr sz="1200">
                <a:solidFill>
                  <a:schemeClr val="tx1"/>
                </a:solidFill>
                <a:latin typeface="Calibri" panose="020F0502020204030204" pitchFamily="34" charset="0"/>
                <a:ea typeface="ＭＳ Ｐゴシック" pitchFamily="34" charset="-128"/>
              </a:defRPr>
            </a:lvl1pPr>
            <a:lvl2pPr marL="742950" indent="-285750">
              <a:spcBef>
                <a:spcPct val="30000"/>
              </a:spcBef>
              <a:defRPr sz="1200">
                <a:solidFill>
                  <a:schemeClr val="tx1"/>
                </a:solidFill>
                <a:latin typeface="Calibri" panose="020F0502020204030204" pitchFamily="34" charset="0"/>
                <a:ea typeface="ＭＳ Ｐゴシック" pitchFamily="34" charset="-128"/>
              </a:defRPr>
            </a:lvl2pPr>
            <a:lvl3pPr marL="1143000" indent="-228600">
              <a:spcBef>
                <a:spcPct val="30000"/>
              </a:spcBef>
              <a:defRPr sz="1200">
                <a:solidFill>
                  <a:schemeClr val="tx1"/>
                </a:solidFill>
                <a:latin typeface="Calibri" panose="020F0502020204030204" pitchFamily="34" charset="0"/>
                <a:ea typeface="ＭＳ Ｐゴシック" pitchFamily="34" charset="-128"/>
              </a:defRPr>
            </a:lvl3pPr>
            <a:lvl4pPr marL="1600200" indent="-228600">
              <a:spcBef>
                <a:spcPct val="30000"/>
              </a:spcBef>
              <a:defRPr sz="1200">
                <a:solidFill>
                  <a:schemeClr val="tx1"/>
                </a:solidFill>
                <a:latin typeface="Calibri" panose="020F0502020204030204" pitchFamily="34" charset="0"/>
                <a:ea typeface="ＭＳ Ｐゴシック" pitchFamily="34" charset="-128"/>
              </a:defRPr>
            </a:lvl4pPr>
            <a:lvl5pPr marL="2057400" indent="-228600">
              <a:spcBef>
                <a:spcPct val="30000"/>
              </a:spcBef>
              <a:defRPr sz="12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lgn="r" defTabSz="914400" eaLnBrk="1" hangingPunct="1">
              <a:spcBef>
                <a:spcPct val="0"/>
              </a:spcBef>
            </a:pPr>
            <a:fld id="{755EDE47-2E2D-485D-8DFE-29B8F864951D}" type="slidenum">
              <a:rPr lang="en-US" altLang="en-US"/>
              <a:pPr algn="r" defTabSz="914400" eaLnBrk="1" hangingPunct="1">
                <a:spcBef>
                  <a:spcPct val="0"/>
                </a:spcBef>
              </a:pPr>
              <a:t>6</a:t>
            </a:fld>
            <a:endParaRPr lang="en-US" altLang="en-US"/>
          </a:p>
        </p:txBody>
      </p:sp>
      <p:sp>
        <p:nvSpPr>
          <p:cNvPr id="81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t>It is estimated by the World Health Organization that approximately 170 million individuals, or 3.1% of the world population, are infected with HCV—more than 5 times the number of people living with HIV. There is an estimated</a:t>
            </a:r>
            <a:r>
              <a:rPr lang="en-US" altLang="en-US" smtClean="0"/>
              <a:t> 3–4 million new infections occurring each year.</a:t>
            </a:r>
          </a:p>
          <a:p>
            <a:pPr eaLnBrk="1" hangingPunct="1"/>
            <a:endParaRPr lang="en-US" altLang="ja-JP" smtClean="0"/>
          </a:p>
          <a:p>
            <a:pPr eaLnBrk="1" hangingPunct="1"/>
            <a:r>
              <a:rPr lang="en-US" altLang="ja-JP" smtClean="0"/>
              <a:t>There is considerable geographic variation in the prevalence of HCV infection.  In the Americas, approximately 1.7% of the population is currently living with HCV and genotypes 1 (~75%), 2 and 3 dominate .  Areas of higher prevalence include some countries of Africa, the eastern Mediterranean, southeast Asia, and the western Pacific.  In Egypt, there are some areas in which one out of every 5 individuals has chronic hepatitis C.  The virus spread in Egypt drastically as a result of unsafe injection practices during a campaign to eradicate schistosomiasis. </a:t>
            </a:r>
            <a:endParaRPr lang="en-US" altLang="en-US" smtClean="0"/>
          </a:p>
        </p:txBody>
      </p:sp>
    </p:spTree>
    <p:extLst>
      <p:ext uri="{BB962C8B-B14F-4D97-AF65-F5344CB8AC3E}">
        <p14:creationId xmlns:p14="http://schemas.microsoft.com/office/powerpoint/2010/main" val="176643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ea typeface="ＭＳ Ｐゴシック" panose="020B0600070205080204" pitchFamily="34" charset="-128"/>
              </a:rPr>
              <a:t>Once a person screens positive for HCV, confirmation needs to occur through RNA detection.  Many such tests exist and are noted on the next slide.  PCR can be both qualitative and quantitative.  The problem is that PCR testing is expensive and a great need exists to develop sensitive and high quality tests – perhaps using multiplex systems where HCV, HBV and HIV can be tested on a single platform.  This would be the ideal in sSA.  HCV antigen testing is an attractive option as it is both a diagnostic and confirmatory test in one.  There is however some issues with sensitivity as HCV RNA levels fall below 1000IU.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16E7D4B-D130-439B-BD9C-9359C8ECA3CE}" type="slidenum">
              <a:rPr lang="en-US" altLang="en-US">
                <a:latin typeface="Corbel" panose="020B0503020204020204" pitchFamily="34" charset="0"/>
              </a:rPr>
              <a:pPr/>
              <a:t>26</a:t>
            </a:fld>
            <a:endParaRPr lang="en-US" altLang="en-US">
              <a:latin typeface="Corbel" panose="020B0503020204020204" pitchFamily="34" charset="0"/>
            </a:endParaRPr>
          </a:p>
        </p:txBody>
      </p:sp>
    </p:spTree>
    <p:extLst>
      <p:ext uri="{BB962C8B-B14F-4D97-AF65-F5344CB8AC3E}">
        <p14:creationId xmlns:p14="http://schemas.microsoft.com/office/powerpoint/2010/main" val="2403844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ea typeface="ＭＳ Ｐゴシック" panose="020B0600070205080204" pitchFamily="34" charset="-128"/>
              </a:rPr>
              <a:t>As noted above, these are some examples of the tests available.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F010214-45D3-4DF0-ADCC-20CE19DDB2CD}" type="slidenum">
              <a:rPr lang="en-US" altLang="en-US">
                <a:latin typeface="Corbel" panose="020B0503020204020204" pitchFamily="34" charset="0"/>
              </a:rPr>
              <a:pPr/>
              <a:t>27</a:t>
            </a:fld>
            <a:endParaRPr lang="en-US" altLang="en-US">
              <a:latin typeface="Corbel" panose="020B0503020204020204" pitchFamily="34" charset="0"/>
            </a:endParaRPr>
          </a:p>
        </p:txBody>
      </p:sp>
    </p:spTree>
    <p:extLst>
      <p:ext uri="{BB962C8B-B14F-4D97-AF65-F5344CB8AC3E}">
        <p14:creationId xmlns:p14="http://schemas.microsoft.com/office/powerpoint/2010/main" val="1526572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AE1338-6B07-45EB-9554-8C6993536B78}" type="slidenum">
              <a:rPr lang="en-US" altLang="en-US">
                <a:latin typeface="Corbel" panose="020B0503020204020204" pitchFamily="34" charset="0"/>
              </a:rPr>
              <a:pPr/>
              <a:t>28</a:t>
            </a:fld>
            <a:endParaRPr lang="en-US" altLang="en-US">
              <a:latin typeface="Corbel" panose="020B050302020402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anose="020B0600070205080204" pitchFamily="34" charset="-128"/>
              </a:rPr>
              <a:t>A HCV RNA positive person then needs to be genotyped as this is a major factor that still governs treatment choice.  </a:t>
            </a:r>
          </a:p>
          <a:p>
            <a:pPr eaLnBrk="1" hangingPunct="1"/>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This slide illustrates how HCV RNA is genotyped with an </a:t>
            </a:r>
            <a:r>
              <a:rPr lang="en-US" altLang="en-US" i="1" smtClean="0">
                <a:ea typeface="ＭＳ Ｐゴシック" panose="020B0600070205080204" pitchFamily="34" charset="-128"/>
              </a:rPr>
              <a:t>InnoLiPA</a:t>
            </a:r>
            <a:r>
              <a:rPr lang="en-US" altLang="en-US" smtClean="0">
                <a:ea typeface="ＭＳ Ｐゴシック" panose="020B0600070205080204" pitchFamily="34" charset="-128"/>
              </a:rPr>
              <a:t>, or a line probe, assay. After the virus is amplified through PCR, it is then placed on a cellulose strip where various types of hepatitis C antigens have been impregnated. The HCV anneals to the specific genotype, providing a positive reaction and identifying the genotype species. </a:t>
            </a:r>
          </a:p>
          <a:p>
            <a:pPr eaLnBrk="1" hangingPunct="1"/>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The benefit of future pangenotypic DAA therapy will be the possibility of no longer needing to do genotyping as therapy would be effective irrespective of genotype. </a:t>
            </a:r>
          </a:p>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899236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2ED90B6-58B1-4B36-BEEC-275BE0D5C6FA}" type="slidenum">
              <a:rPr lang="de-DE" altLang="en-US">
                <a:latin typeface="Corbel" panose="020B0503020204020204" pitchFamily="34" charset="0"/>
              </a:rPr>
              <a:pPr/>
              <a:t>29</a:t>
            </a:fld>
            <a:endParaRPr lang="de-DE" altLang="en-US">
              <a:latin typeface="Corbel" panose="020B050302020402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Times" panose="02020603050405020304" pitchFamily="18" charset="0"/>
                <a:ea typeface="ＭＳ Ｐゴシック" panose="020B0600070205080204" pitchFamily="34" charset="-128"/>
              </a:rPr>
              <a:t>The last component of assessing patients is measuring the stage of liver disease or disease severity.  The degree of liver fibrosis is the major component of assessing severity and is done either invasively e.g. liver biopsy or non-invasively with biomarkers or using transient elastography</a:t>
            </a:r>
          </a:p>
        </p:txBody>
      </p:sp>
    </p:spTree>
    <p:extLst>
      <p:ext uri="{BB962C8B-B14F-4D97-AF65-F5344CB8AC3E}">
        <p14:creationId xmlns:p14="http://schemas.microsoft.com/office/powerpoint/2010/main" val="2326274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0957972-2C00-4916-BD9C-402440127EE5}" type="slidenum">
              <a:rPr lang="en-US" altLang="en-US">
                <a:latin typeface="Corbel" panose="020B0503020204020204" pitchFamily="34" charset="0"/>
              </a:rPr>
              <a:pPr/>
              <a:t>30</a:t>
            </a:fld>
            <a:endParaRPr lang="en-US" altLang="en-US">
              <a:latin typeface="Corbel" panose="020B050302020402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spcAft>
                <a:spcPts val="600"/>
              </a:spcAft>
            </a:pPr>
            <a:r>
              <a:rPr lang="en-US" altLang="en-US" smtClean="0">
                <a:ea typeface="ＭＳ Ｐゴシック" panose="020B0600070205080204" pitchFamily="34" charset="-128"/>
              </a:rPr>
              <a:t>The final way to assess liver disease severity in hepatitis C is with liver biopsy. This is the only test able to accurately assess severity of inflammation and degree of fibrosis. The problem is it is invasive and subject to sampling error.  Also in sSA histopathology services are often unavailable. </a:t>
            </a:r>
          </a:p>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191618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smtClean="0">
                <a:latin typeface="Arial" panose="020B0604020202020204" pitchFamily="34" charset="0"/>
                <a:ea typeface="ＭＳ Ｐゴシック" panose="020B0600070205080204" pitchFamily="34" charset="-128"/>
              </a:rPr>
              <a:t>ALT, alanine aminotransferase; APRI, aspartate aminotransferase–to-platelet ratio index; AST, aspartate aminotransferase; GGT, gamma-glutamyl transferase.</a:t>
            </a:r>
            <a:endParaRPr lang="en-US" altLang="en-US" smtClean="0">
              <a:latin typeface="Arial" panose="020B0604020202020204" pitchFamily="34" charset="0"/>
              <a:ea typeface="ＭＳ Ｐゴシック" panose="020B0600070205080204" pitchFamily="34" charset="-128"/>
            </a:endParaRPr>
          </a:p>
          <a:p>
            <a:r>
              <a:rPr lang="en-US" altLang="en-US" i="1" smtClean="0">
                <a:latin typeface="Arial" panose="020B0604020202020204" pitchFamily="34" charset="0"/>
                <a:ea typeface="ＭＳ Ｐゴシック" panose="020B0600070205080204" pitchFamily="34" charset="-128"/>
              </a:rPr>
              <a:t> </a:t>
            </a:r>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Several noninvasive serum‑based tests for the detection of fibrosis, some of which are included in this list and others in the table.  These include the </a:t>
            </a:r>
            <a:r>
              <a:rPr lang="en-US" altLang="en-US" i="1" smtClean="0">
                <a:latin typeface="Arial" panose="020B0604020202020204" pitchFamily="34" charset="0"/>
                <a:ea typeface="ＭＳ Ｐゴシック" panose="020B0600070205080204" pitchFamily="34" charset="-128"/>
              </a:rPr>
              <a:t>FibroTest</a:t>
            </a:r>
            <a:r>
              <a:rPr lang="en-US" altLang="en-US" smtClean="0">
                <a:latin typeface="Arial" panose="020B0604020202020204" pitchFamily="34" charset="0"/>
                <a:ea typeface="ＭＳ Ｐゴシック" panose="020B0600070205080204" pitchFamily="34" charset="-128"/>
              </a:rPr>
              <a:t>, which combines 5 markers: alpha‑2 macroglobulin, haptoglobin, gamma-glutamyl transferase (GGT), total bilirubin and apolipoprotein A1; the </a:t>
            </a:r>
            <a:r>
              <a:rPr lang="en-US" altLang="en-US" i="1" smtClean="0">
                <a:latin typeface="Arial" panose="020B0604020202020204" pitchFamily="34" charset="0"/>
                <a:ea typeface="ＭＳ Ｐゴシック" panose="020B0600070205080204" pitchFamily="34" charset="-128"/>
              </a:rPr>
              <a:t>FibroSpect II</a:t>
            </a:r>
            <a:r>
              <a:rPr lang="en-US" altLang="en-US" smtClean="0">
                <a:latin typeface="Arial" panose="020B0604020202020204" pitchFamily="34" charset="0"/>
                <a:ea typeface="ＭＳ Ｐゴシック" panose="020B0600070205080204" pitchFamily="34" charset="-128"/>
              </a:rPr>
              <a:t>, which combines 3 markers: alpha‑2 macroglobulin, hyaluronic acid, and tissue inhibitor of metalloproteinase‑1; the aspartate aminotransferase to platelet ratio index (APRI), which is the aspartate aminotransferase (AST)–to‑platelets ratio index; the Forns fibrosis index, which combines age, platelet count, GGT, and cholesterol; and the FIB-4, which combines platelets, ALT, AST, and age.</a:t>
            </a:r>
          </a:p>
          <a:p>
            <a:endParaRPr lang="en-US" altLang="en-US" smtClean="0">
              <a:latin typeface="Arial" panose="020B0604020202020204" pitchFamily="34" charset="0"/>
              <a:ea typeface="ＭＳ Ｐゴシック" panose="020B0600070205080204" pitchFamily="34" charset="-128"/>
            </a:endParaRPr>
          </a:p>
          <a:p>
            <a:r>
              <a:rPr lang="en-US" altLang="en-US" smtClean="0">
                <a:ea typeface="ＭＳ Ｐゴシック" panose="020B0600070205080204" pitchFamily="34" charset="-128"/>
              </a:rPr>
              <a:t>These scores are best used at extremes of fibrosis. They can be easily calculated from daily biochemistry. Commonly used scores are FibroTest, Fib-4 and AST-to-platelet ratio.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Tests like APRI are cheaper and available are able to be done in resource constrained countries. </a:t>
            </a:r>
          </a:p>
          <a:p>
            <a:endParaRPr lang="en-US" altLang="en-US" smtClean="0">
              <a:latin typeface="Arial" panose="020B0604020202020204" pitchFamily="34" charset="0"/>
              <a:ea typeface="ＭＳ Ｐゴシック" panose="020B0600070205080204"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rbel" panose="020B0503020204020204" pitchFamily="34" charset="0"/>
                <a:ea typeface="ＭＳ Ｐゴシック" panose="020B0600070205080204" pitchFamily="34" charset="-128"/>
              </a:defRPr>
            </a:lvl1pPr>
            <a:lvl2pPr marL="701675" indent="-269875">
              <a:spcBef>
                <a:spcPct val="30000"/>
              </a:spcBef>
              <a:defRPr sz="1200">
                <a:solidFill>
                  <a:schemeClr val="tx1"/>
                </a:solidFill>
                <a:latin typeface="Corbel" panose="020B0503020204020204" pitchFamily="34" charset="0"/>
                <a:ea typeface="ＭＳ Ｐゴシック" panose="020B0600070205080204" pitchFamily="34" charset="-128"/>
              </a:defRPr>
            </a:lvl2pPr>
            <a:lvl3pPr marL="1081088" indent="-215900">
              <a:spcBef>
                <a:spcPct val="30000"/>
              </a:spcBef>
              <a:defRPr sz="1200">
                <a:solidFill>
                  <a:schemeClr val="tx1"/>
                </a:solidFill>
                <a:latin typeface="Corbel" panose="020B0503020204020204" pitchFamily="34" charset="0"/>
                <a:ea typeface="ＭＳ Ｐゴシック" panose="020B0600070205080204" pitchFamily="34" charset="-128"/>
              </a:defRPr>
            </a:lvl3pPr>
            <a:lvl4pPr marL="1512888" indent="-215900">
              <a:spcBef>
                <a:spcPct val="30000"/>
              </a:spcBef>
              <a:defRPr sz="1200">
                <a:solidFill>
                  <a:schemeClr val="tx1"/>
                </a:solidFill>
                <a:latin typeface="Corbel" panose="020B0503020204020204" pitchFamily="34" charset="0"/>
                <a:ea typeface="ＭＳ Ｐゴシック" panose="020B0600070205080204" pitchFamily="34" charset="-128"/>
              </a:defRPr>
            </a:lvl4pPr>
            <a:lvl5pPr marL="1944688" indent="-215900">
              <a:spcBef>
                <a:spcPct val="30000"/>
              </a:spcBef>
              <a:defRPr sz="1200">
                <a:solidFill>
                  <a:schemeClr val="tx1"/>
                </a:solidFill>
                <a:latin typeface="Corbel" panose="020B0503020204020204" pitchFamily="34" charset="0"/>
                <a:ea typeface="ＭＳ Ｐゴシック" panose="020B0600070205080204" pitchFamily="34" charset="-128"/>
              </a:defRPr>
            </a:lvl5pPr>
            <a:lvl6pPr marL="2401888" indent="-215900" eaLnBrk="0" fontAlgn="base" hangingPunct="0">
              <a:spcBef>
                <a:spcPct val="30000"/>
              </a:spcBef>
              <a:spcAft>
                <a:spcPct val="0"/>
              </a:spcAft>
              <a:defRPr sz="1200">
                <a:solidFill>
                  <a:schemeClr val="tx1"/>
                </a:solidFill>
                <a:latin typeface="Corbel" panose="020B0503020204020204" pitchFamily="34" charset="0"/>
                <a:ea typeface="ＭＳ Ｐゴシック" panose="020B0600070205080204" pitchFamily="34" charset="-128"/>
              </a:defRPr>
            </a:lvl6pPr>
            <a:lvl7pPr marL="2859088" indent="-215900" eaLnBrk="0" fontAlgn="base" hangingPunct="0">
              <a:spcBef>
                <a:spcPct val="30000"/>
              </a:spcBef>
              <a:spcAft>
                <a:spcPct val="0"/>
              </a:spcAft>
              <a:defRPr sz="1200">
                <a:solidFill>
                  <a:schemeClr val="tx1"/>
                </a:solidFill>
                <a:latin typeface="Corbel" panose="020B0503020204020204" pitchFamily="34" charset="0"/>
                <a:ea typeface="ＭＳ Ｐゴシック" panose="020B0600070205080204" pitchFamily="34" charset="-128"/>
              </a:defRPr>
            </a:lvl7pPr>
            <a:lvl8pPr marL="3316288" indent="-215900" eaLnBrk="0" fontAlgn="base" hangingPunct="0">
              <a:spcBef>
                <a:spcPct val="30000"/>
              </a:spcBef>
              <a:spcAft>
                <a:spcPct val="0"/>
              </a:spcAft>
              <a:defRPr sz="1200">
                <a:solidFill>
                  <a:schemeClr val="tx1"/>
                </a:solidFill>
                <a:latin typeface="Corbel" panose="020B0503020204020204" pitchFamily="34" charset="0"/>
                <a:ea typeface="ＭＳ Ｐゴシック" panose="020B0600070205080204" pitchFamily="34" charset="-128"/>
              </a:defRPr>
            </a:lvl8pPr>
            <a:lvl9pPr marL="3773488" indent="-215900" eaLnBrk="0" fontAlgn="base" hangingPunct="0">
              <a:spcBef>
                <a:spcPct val="30000"/>
              </a:spcBef>
              <a:spcAft>
                <a:spcPct val="0"/>
              </a:spcAft>
              <a:defRPr sz="1200">
                <a:solidFill>
                  <a:schemeClr val="tx1"/>
                </a:solidFill>
                <a:latin typeface="Corbel" panose="020B0503020204020204" pitchFamily="34" charset="0"/>
                <a:ea typeface="ＭＳ Ｐゴシック" panose="020B0600070205080204" pitchFamily="34" charset="-128"/>
              </a:defRPr>
            </a:lvl9pPr>
          </a:lstStyle>
          <a:p>
            <a:pPr>
              <a:spcBef>
                <a:spcPct val="0"/>
              </a:spcBef>
            </a:pPr>
            <a:fld id="{DC90DC0F-5612-47D0-B3FF-C4AF611B668D}" type="slidenum">
              <a:rPr lang="en-US" altLang="en-US">
                <a:latin typeface="Arial" panose="020B0604020202020204" pitchFamily="34" charset="0"/>
              </a:rPr>
              <a:pPr>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1255383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ea typeface="ＭＳ Ｐゴシック" panose="020B0600070205080204" pitchFamily="34" charset="-128"/>
              </a:rPr>
              <a:t>With transient elastography, an ultrasound transducer probe induces an elastic wave through the liver. The velocity of the wave is then evaluated in a region that is located approximately 2.5-6.5 centimeters below the skin surface. The advantage of elastography compared with biopsy is that it may be able to examine, through multiple interrogation points and a larger volume of interrogation, upwards of 1/500th of the volume of the liver. Biopsy, on the other hand, is able to examine but a very small volume of the liver because it is a limited core.</a:t>
            </a:r>
          </a:p>
          <a:p>
            <a:endParaRPr lang="en-US" altLang="en-US" smtClean="0">
              <a:latin typeface="Arial" panose="020B0604020202020204" pitchFamily="34" charset="0"/>
              <a:ea typeface="ＭＳ Ｐゴシック" panose="020B0600070205080204" pitchFamily="34" charset="-128"/>
            </a:endParaRPr>
          </a:p>
          <a:p>
            <a:r>
              <a:rPr lang="en-US" altLang="en-US" smtClean="0">
                <a:ea typeface="ＭＳ Ｐゴシック" panose="020B0600070205080204" pitchFamily="34" charset="-128"/>
              </a:rPr>
              <a:t>Fibroscan also known as Transient Elastography was first approved by FDA in 2003. it is a quick non invasive procedure that requires minimal fasting (2hours). It is an ideal tool for resource limited areas, requires no admission and is performed as outpatient procedure that usually takes about 10 minutes. results are immediately available making it possible to decide there and there who warrants immediate attention.</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Fibroscan, although costly as a single item, is very valuable in sSA to rapidly upscale therapy in guiding selection for treatment prioritization</a:t>
            </a:r>
          </a:p>
          <a:p>
            <a:endParaRPr lang="fr-FR"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60060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good news is that the primary aim of treatment for hepatitis c is to achieve a sustained virological response or SVR.  Unlike</a:t>
            </a:r>
            <a:r>
              <a:rPr lang="en-ZA" baseline="0" dirty="0" smtClean="0"/>
              <a:t> HIV or HBV, the lifecycle of hepatitis c favours the development of resistance, not persistence (no genomic persistence of virus) and thus cure is possible rather than long term suppression.</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35</a:t>
            </a:fld>
            <a:endParaRPr lang="en-ZA"/>
          </a:p>
        </p:txBody>
      </p:sp>
    </p:spTree>
    <p:extLst>
      <p:ext uri="{BB962C8B-B14F-4D97-AF65-F5344CB8AC3E}">
        <p14:creationId xmlns:p14="http://schemas.microsoft.com/office/powerpoint/2010/main" val="3594123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Achieving</a:t>
            </a:r>
            <a:r>
              <a:rPr lang="en-ZA" baseline="0" dirty="0" smtClean="0"/>
              <a:t> an SVR (by whichever means) does equate to a cure as is shown in this slide.  &gt;99% of those achieving an SVR remain HCV RNA negative.  More recent work from the sofosbuvir trials confirmed this suggesting that more than half of those who “relapsed” after achieving an SVR did so because of re-infection rather than viral relapse.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36</a:t>
            </a:fld>
            <a:endParaRPr lang="en-ZA"/>
          </a:p>
        </p:txBody>
      </p:sp>
    </p:spTree>
    <p:extLst>
      <p:ext uri="{BB962C8B-B14F-4D97-AF65-F5344CB8AC3E}">
        <p14:creationId xmlns:p14="http://schemas.microsoft.com/office/powerpoint/2010/main" val="1309475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SVR,</a:t>
            </a:r>
            <a:r>
              <a:rPr lang="en-US" altLang="en-US" baseline="0" dirty="0" smtClean="0">
                <a:latin typeface="Arial" panose="020B0604020202020204" pitchFamily="34" charset="0"/>
                <a:ea typeface="ＭＳ Ｐゴシック" panose="020B0600070205080204" pitchFamily="34" charset="-128"/>
              </a:rPr>
              <a:t> as already noted, is durable. However it has long-term benefits in terms of liver related morbidity and mortality. </a:t>
            </a:r>
            <a:endParaRPr lang="en-US" altLang="en-US" dirty="0" smtClean="0">
              <a:latin typeface="Arial" panose="020B0604020202020204" pitchFamily="34" charset="0"/>
              <a:ea typeface="ＭＳ Ｐゴシック" panose="020B0600070205080204" pitchFamily="34"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6pPr>
            <a:lvl7pPr marL="29718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7pPr>
            <a:lvl8pPr marL="34290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8pPr>
            <a:lvl9pPr marL="38862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9pPr>
          </a:lstStyle>
          <a:p>
            <a:pPr eaLnBrk="1" hangingPunct="1"/>
            <a:fld id="{6CFB6911-3D2D-4B5E-903A-8B622E9F1218}" type="slidenum">
              <a:rPr lang="en-US" altLang="en-US" b="0">
                <a:ea typeface="ＭＳ Ｐゴシック" panose="020B0600070205080204" pitchFamily="34" charset="-128"/>
              </a:rPr>
              <a:pPr eaLnBrk="1" hangingPunct="1"/>
              <a:t>37</a:t>
            </a:fld>
            <a:endParaRPr lang="en-US" altLang="en-US" b="0">
              <a:ea typeface="ＭＳ Ｐゴシック" panose="020B0600070205080204" pitchFamily="34" charset="-128"/>
            </a:endParaRPr>
          </a:p>
        </p:txBody>
      </p:sp>
    </p:spTree>
    <p:extLst>
      <p:ext uri="{BB962C8B-B14F-4D97-AF65-F5344CB8AC3E}">
        <p14:creationId xmlns:p14="http://schemas.microsoft.com/office/powerpoint/2010/main" val="231993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42950" indent="-285750">
              <a:spcBef>
                <a:spcPct val="30000"/>
              </a:spcBef>
              <a:defRPr sz="1200">
                <a:solidFill>
                  <a:schemeClr val="tx1"/>
                </a:solidFill>
                <a:latin typeface="Calibri" panose="020F0502020204030204" pitchFamily="34" charset="0"/>
                <a:ea typeface="ＭＳ Ｐゴシック" pitchFamily="34" charset="-128"/>
              </a:defRPr>
            </a:lvl2pPr>
            <a:lvl3pPr marL="1143000" indent="-228600">
              <a:spcBef>
                <a:spcPct val="30000"/>
              </a:spcBef>
              <a:defRPr sz="1200">
                <a:solidFill>
                  <a:schemeClr val="tx1"/>
                </a:solidFill>
                <a:latin typeface="Calibri" panose="020F0502020204030204" pitchFamily="34" charset="0"/>
                <a:ea typeface="ＭＳ Ｐゴシック" pitchFamily="34" charset="-128"/>
              </a:defRPr>
            </a:lvl3pPr>
            <a:lvl4pPr marL="1600200" indent="-228600">
              <a:spcBef>
                <a:spcPct val="30000"/>
              </a:spcBef>
              <a:defRPr sz="1200">
                <a:solidFill>
                  <a:schemeClr val="tx1"/>
                </a:solidFill>
                <a:latin typeface="Calibri" panose="020F0502020204030204" pitchFamily="34" charset="0"/>
                <a:ea typeface="ＭＳ Ｐゴシック" pitchFamily="34" charset="-128"/>
              </a:defRPr>
            </a:lvl4pPr>
            <a:lvl5pPr marL="2057400" indent="-228600">
              <a:spcBef>
                <a:spcPct val="30000"/>
              </a:spcBef>
              <a:defRPr sz="12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r>
              <a:rPr lang="da-DK" altLang="en-US" smtClean="0"/>
              <a:t>PEGASYS</a:t>
            </a:r>
            <a:r>
              <a:rPr lang="da-DK" altLang="en-US" baseline="30000" smtClean="0"/>
              <a:t>®</a:t>
            </a:r>
            <a:r>
              <a:rPr lang="da-DK" altLang="en-US" smtClean="0"/>
              <a:t> HCV Global Slide Kit</a:t>
            </a:r>
            <a:endParaRPr lang="en-GB" altLang="en-US" smtClean="0"/>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t>HCV viral structure</a:t>
            </a:r>
          </a:p>
          <a:p>
            <a:r>
              <a:rPr lang="en-US" altLang="en-US" sz="1000" dirty="0" smtClean="0"/>
              <a:t>S</a:t>
            </a:r>
            <a:r>
              <a:rPr lang="en-GB" altLang="en-US" sz="1000" dirty="0" err="1" smtClean="0"/>
              <a:t>tructurally</a:t>
            </a:r>
            <a:r>
              <a:rPr lang="en-GB" altLang="en-US" sz="1000" dirty="0" smtClean="0"/>
              <a:t>, the HCV genome is an unsegmented, linear, single strand of positive-sense RNA.  The genome is approximately 9.6 </a:t>
            </a:r>
            <a:r>
              <a:rPr lang="en-GB" altLang="en-US" sz="1000" dirty="0" err="1" smtClean="0"/>
              <a:t>kilobase</a:t>
            </a:r>
            <a:r>
              <a:rPr lang="en-GB" altLang="en-US" sz="1000" dirty="0" smtClean="0"/>
              <a:t> (kb) in length, coding for a polyprotein of about 3000 amino acid residues.</a:t>
            </a:r>
            <a:r>
              <a:rPr lang="en-GB" altLang="en-US" sz="1000" baseline="30000" dirty="0" smtClean="0"/>
              <a:t> </a:t>
            </a:r>
            <a:r>
              <a:rPr lang="en-GB" altLang="en-US" sz="1000" dirty="0" smtClean="0"/>
              <a:t>The HCV surrounds its RNA with a protective coat or </a:t>
            </a:r>
            <a:r>
              <a:rPr lang="en-GB" altLang="en-US" sz="1000" dirty="0" err="1" smtClean="0"/>
              <a:t>nucleocapsid</a:t>
            </a:r>
            <a:r>
              <a:rPr lang="en-GB" altLang="en-US" sz="1000" dirty="0" smtClean="0"/>
              <a:t>.  </a:t>
            </a:r>
            <a:endParaRPr lang="en-GB" altLang="en-US" sz="1000" baseline="30000" dirty="0" smtClean="0"/>
          </a:p>
          <a:p>
            <a:endParaRPr lang="en-GB" altLang="en-US" sz="1000" dirty="0" smtClean="0"/>
          </a:p>
          <a:p>
            <a:endParaRPr lang="en-GB" altLang="en-US" sz="1000" dirty="0" smtClean="0"/>
          </a:p>
          <a:p>
            <a:endParaRPr lang="en-GB" altLang="en-US" sz="1000" dirty="0" smtClean="0"/>
          </a:p>
          <a:p>
            <a:endParaRPr lang="en-GB" altLang="en-US" sz="1000" dirty="0" smtClean="0"/>
          </a:p>
          <a:p>
            <a:endParaRPr lang="en-US" altLang="en-US" sz="1000" dirty="0" smtClean="0"/>
          </a:p>
          <a:p>
            <a:endParaRPr lang="en-US" altLang="en-US" sz="1000" dirty="0" smtClean="0"/>
          </a:p>
        </p:txBody>
      </p:sp>
    </p:spTree>
    <p:extLst>
      <p:ext uri="{BB962C8B-B14F-4D97-AF65-F5344CB8AC3E}">
        <p14:creationId xmlns:p14="http://schemas.microsoft.com/office/powerpoint/2010/main" val="11023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And so what do we gain by treating hepatitis C?  This is the often-quoted study that was focused on patients with advanced fibrosis, and it was a multicenter study from 5 centers in Europe and Canada,</a:t>
            </a:r>
            <a:r>
              <a:rPr lang="en-US" altLang="en-US" baseline="0" dirty="0" smtClean="0"/>
              <a:t> in the </a:t>
            </a:r>
            <a:r>
              <a:rPr lang="en-US" altLang="en-US" dirty="0" smtClean="0"/>
              <a:t>interferon era</a:t>
            </a:r>
            <a:r>
              <a:rPr lang="en-US" altLang="en-US" baseline="0" dirty="0" smtClean="0"/>
              <a:t> with </a:t>
            </a:r>
            <a:r>
              <a:rPr lang="en-US" altLang="en-US" dirty="0" smtClean="0"/>
              <a:t>530 patients who were treated with a median follow-up of 8.4 years.   They looked at the 10-year cumulative incidence of events and saw reductions in liver cancer, liver-related morbidity/mortality with transplant, but also they saw a decrease in all-cause mortality.  Hence the 10-year incidence is 26% down to 8.9%, so making the strong case that it’s more than just your liver, there’s a benefit to hepatitis C therapy.</a:t>
            </a:r>
          </a:p>
          <a:p>
            <a:r>
              <a:rPr lang="en-US" altLang="en-US" dirty="0" smtClean="0"/>
              <a:t> </a:t>
            </a:r>
          </a:p>
          <a:p>
            <a:r>
              <a:rPr lang="en-US" altLang="en-US" dirty="0" smtClean="0"/>
              <a:t>But then what about the patients with early-stage disease? More and more data is accumulating</a:t>
            </a:r>
            <a:r>
              <a:rPr lang="en-US" altLang="en-US" baseline="0" dirty="0" smtClean="0"/>
              <a:t> – one sees</a:t>
            </a:r>
            <a:r>
              <a:rPr lang="en-US" altLang="en-US" dirty="0" smtClean="0"/>
              <a:t> a benefit from the extrahepatic manifestations and more in patient-reported outcomes looking at the quality of life of patients and seeing there are benefits in the early-stage as well.</a:t>
            </a:r>
          </a:p>
          <a:p>
            <a:endParaRPr lang="en-US" altLang="en-US" dirty="0" smtClean="0"/>
          </a:p>
          <a:p>
            <a:r>
              <a:rPr lang="en-US" altLang="en-US" dirty="0" smtClean="0"/>
              <a:t>In short, it is best</a:t>
            </a:r>
            <a:r>
              <a:rPr lang="en-US" altLang="en-US" baseline="0" dirty="0" smtClean="0"/>
              <a:t> to treat hepatitis C.  </a:t>
            </a:r>
            <a:endParaRPr lang="en-US" altLang="en-US" dirty="0" smtClean="0"/>
          </a:p>
          <a:p>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9B5CDB-9E8A-41DA-9A21-E43AA5D34095}" type="slidenum">
              <a:rPr lang="en-US" altLang="en-US">
                <a:solidFill>
                  <a:prstClr val="black"/>
                </a:solidFill>
                <a:latin typeface="Calibri" panose="020F0502020204030204" pitchFamily="34" charset="0"/>
              </a:rPr>
              <a:pPr/>
              <a:t>38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546427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To further reinforce the benefit</a:t>
            </a:r>
            <a:r>
              <a:rPr lang="en-ZA" baseline="0" dirty="0" smtClean="0"/>
              <a:t> of treating patients, even with advanced disease, t</a:t>
            </a:r>
            <a:r>
              <a:rPr lang="en-ZA" dirty="0" smtClean="0"/>
              <a:t>his very</a:t>
            </a:r>
            <a:r>
              <a:rPr lang="en-ZA" baseline="0" dirty="0" smtClean="0"/>
              <a:t> recent study presented at the recent EASL meeting demonstrated the b</a:t>
            </a:r>
            <a:r>
              <a:rPr lang="en-ZA" dirty="0" smtClean="0"/>
              <a:t>enefit of treating beyond F2 fibrosis with those that achieve</a:t>
            </a:r>
            <a:r>
              <a:rPr lang="en-ZA" baseline="0" dirty="0" smtClean="0"/>
              <a:t> and those that doesn't achieve SVR has a very significant difference in long-term mortality.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39</a:t>
            </a:fld>
            <a:endParaRPr lang="en-ZA"/>
          </a:p>
        </p:txBody>
      </p:sp>
    </p:spTree>
    <p:extLst>
      <p:ext uri="{BB962C8B-B14F-4D97-AF65-F5344CB8AC3E}">
        <p14:creationId xmlns:p14="http://schemas.microsoft.com/office/powerpoint/2010/main" val="32372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da-DK">
                <a:solidFill>
                  <a:prstClr val="black"/>
                </a:solidFill>
              </a:rPr>
              <a:t>PEGASYS</a:t>
            </a:r>
            <a:r>
              <a:rPr lang="da-DK" baseline="30000">
                <a:solidFill>
                  <a:prstClr val="black"/>
                </a:solidFill>
              </a:rPr>
              <a:t>®</a:t>
            </a:r>
            <a:r>
              <a:rPr lang="da-DK">
                <a:solidFill>
                  <a:prstClr val="black"/>
                </a:solidFill>
              </a:rPr>
              <a:t> HCV Global Slide Kit</a:t>
            </a:r>
            <a:endParaRPr lang="en-GB">
              <a:solidFill>
                <a:prstClr val="black"/>
              </a:solidFill>
            </a:endParaRPr>
          </a:p>
        </p:txBody>
      </p:sp>
      <p:sp>
        <p:nvSpPr>
          <p:cNvPr id="1494018" name="Rectangle 2"/>
          <p:cNvSpPr>
            <a:spLocks noGrp="1" noRot="1" noChangeAspect="1" noChangeArrowheads="1" noTextEdit="1"/>
          </p:cNvSpPr>
          <p:nvPr>
            <p:ph type="sldImg"/>
          </p:nvPr>
        </p:nvSpPr>
        <p:spPr>
          <a:xfrm>
            <a:off x="26988" y="965200"/>
            <a:ext cx="6615112" cy="3722688"/>
          </a:xfrm>
          <a:ln/>
        </p:spPr>
      </p:sp>
      <p:sp>
        <p:nvSpPr>
          <p:cNvPr id="1494019" name="Rectangle 3"/>
          <p:cNvSpPr>
            <a:spLocks noGrp="1" noChangeArrowheads="1"/>
          </p:cNvSpPr>
          <p:nvPr>
            <p:ph type="body" idx="1"/>
          </p:nvPr>
        </p:nvSpPr>
        <p:spPr>
          <a:xfrm>
            <a:off x="906463" y="4805363"/>
            <a:ext cx="4868862" cy="4305300"/>
          </a:xfrm>
        </p:spPr>
        <p:txBody>
          <a:bodyPr/>
          <a:lstStyle/>
          <a:p>
            <a:r>
              <a:rPr lang="en-US" sz="1000" dirty="0" smtClean="0"/>
              <a:t>The first 2 decades after the </a:t>
            </a:r>
            <a:r>
              <a:rPr lang="en-ZA" sz="1000" dirty="0" smtClean="0"/>
              <a:t>discovery of</a:t>
            </a:r>
            <a:r>
              <a:rPr lang="en-ZA" sz="1000" baseline="0" dirty="0" smtClean="0"/>
              <a:t> hepatitis C, treatment was initially interferon and later </a:t>
            </a:r>
            <a:r>
              <a:rPr lang="en-ZA" sz="1000" baseline="0" dirty="0" err="1" smtClean="0"/>
              <a:t>pegylated</a:t>
            </a:r>
            <a:r>
              <a:rPr lang="en-ZA" sz="1000" baseline="0" dirty="0" smtClean="0"/>
              <a:t> interferon and ribavirin based.  SVR rates were initially very poor with interferon only therapy but with </a:t>
            </a:r>
            <a:r>
              <a:rPr lang="en-ZA" sz="1000" baseline="0" dirty="0" err="1" smtClean="0"/>
              <a:t>pegylated</a:t>
            </a:r>
            <a:r>
              <a:rPr lang="en-ZA" sz="1000" baseline="0" dirty="0" smtClean="0"/>
              <a:t> interferon and ribavirin, </a:t>
            </a:r>
            <a:r>
              <a:rPr lang="en-US" sz="1000" dirty="0" smtClean="0"/>
              <a:t>SVR </a:t>
            </a:r>
            <a:r>
              <a:rPr lang="en-US" sz="1000" dirty="0"/>
              <a:t>rates increase over time </a:t>
            </a:r>
            <a:r>
              <a:rPr lang="en-ZA" sz="1000" dirty="0" smtClean="0"/>
              <a:t>however </a:t>
            </a:r>
            <a:r>
              <a:rPr lang="en-US" sz="1000" dirty="0" smtClean="0"/>
              <a:t>30</a:t>
            </a:r>
            <a:r>
              <a:rPr lang="en-US" sz="1000" dirty="0" smtClean="0">
                <a:cs typeface="Arial" panose="020B0604020202020204" pitchFamily="34" charset="0"/>
              </a:rPr>
              <a:t>–</a:t>
            </a:r>
            <a:r>
              <a:rPr lang="en-US" sz="1000" dirty="0" smtClean="0"/>
              <a:t>50</a:t>
            </a:r>
            <a:r>
              <a:rPr lang="en-US" sz="1000" dirty="0"/>
              <a:t>% of patients </a:t>
            </a:r>
            <a:r>
              <a:rPr lang="en-US" sz="1000" dirty="0" smtClean="0"/>
              <a:t>did </a:t>
            </a:r>
            <a:r>
              <a:rPr lang="en-US" sz="1000" dirty="0"/>
              <a:t>not achieve </a:t>
            </a:r>
            <a:r>
              <a:rPr lang="en-US" sz="1000" dirty="0" smtClean="0"/>
              <a:t>SVR.  </a:t>
            </a:r>
          </a:p>
          <a:p>
            <a:endParaRPr lang="en-US" sz="1000" dirty="0" smtClean="0"/>
          </a:p>
          <a:p>
            <a:r>
              <a:rPr lang="en-ZA" sz="1000" dirty="0" smtClean="0"/>
              <a:t>When one looks at the data, t</a:t>
            </a:r>
            <a:r>
              <a:rPr lang="en-GB" sz="1000" dirty="0" smtClean="0"/>
              <a:t>he </a:t>
            </a:r>
            <a:r>
              <a:rPr lang="en-GB" sz="1000" dirty="0"/>
              <a:t>percentage of patients achieving SVR </a:t>
            </a:r>
            <a:r>
              <a:rPr lang="en-GB" sz="1000" dirty="0" smtClean="0"/>
              <a:t> </a:t>
            </a:r>
            <a:r>
              <a:rPr lang="en-GB" sz="1000" dirty="0"/>
              <a:t>steadily increased with the standard of care treatment </a:t>
            </a:r>
            <a:r>
              <a:rPr lang="en-ZA" sz="1000" dirty="0" smtClean="0"/>
              <a:t>of Peg-IFN and Ribavirin. </a:t>
            </a:r>
            <a:r>
              <a:rPr lang="en-ZA" sz="1000" baseline="0" dirty="0" smtClean="0"/>
              <a:t> In </a:t>
            </a:r>
            <a:r>
              <a:rPr lang="en-GB" sz="1000" dirty="0" smtClean="0"/>
              <a:t>2005 - 66</a:t>
            </a:r>
            <a:r>
              <a:rPr lang="en-GB" sz="1000" dirty="0"/>
              <a:t>% of patients treated </a:t>
            </a:r>
            <a:r>
              <a:rPr lang="en-GB" sz="1000" dirty="0" smtClean="0"/>
              <a:t>achieved </a:t>
            </a:r>
            <a:r>
              <a:rPr lang="en-GB" sz="1000" dirty="0"/>
              <a:t>an </a:t>
            </a:r>
            <a:r>
              <a:rPr lang="en-GB" sz="1000" dirty="0" smtClean="0"/>
              <a:t>SVR </a:t>
            </a:r>
            <a:r>
              <a:rPr lang="en-GB" sz="1000" dirty="0"/>
              <a:t>compared to 63% in </a:t>
            </a:r>
            <a:r>
              <a:rPr lang="en-GB" sz="1000" dirty="0" smtClean="0"/>
              <a:t>2004 </a:t>
            </a:r>
            <a:r>
              <a:rPr lang="en-GB" sz="1000" dirty="0"/>
              <a:t>and 56% in 2002</a:t>
            </a:r>
            <a:r>
              <a:rPr lang="en-GB" sz="1000" dirty="0" smtClean="0"/>
              <a:t>.</a:t>
            </a:r>
            <a:r>
              <a:rPr lang="en-GB" sz="1000" baseline="30000" dirty="0"/>
              <a:t> </a:t>
            </a:r>
            <a:r>
              <a:rPr lang="en-GB" sz="1000" baseline="30000" dirty="0" smtClean="0"/>
              <a:t>  </a:t>
            </a:r>
            <a:endParaRPr lang="en-GB" sz="1000" baseline="0" dirty="0" smtClean="0"/>
          </a:p>
          <a:p>
            <a:endParaRPr lang="en-GB" sz="1000" baseline="0" dirty="0" smtClean="0"/>
          </a:p>
          <a:p>
            <a:r>
              <a:rPr lang="en-GB" sz="1000" baseline="0" dirty="0" smtClean="0"/>
              <a:t>In addition the side effect profile of interferon and need for monitoring whilst on therapy is substantial and not available in many countries in sub-Saharan Africa. </a:t>
            </a:r>
            <a:r>
              <a:rPr lang="en-ZA" sz="1000" baseline="0" dirty="0" smtClean="0"/>
              <a:t> This has made in need for easier to use, lower side effect profile and more efficacious therapies to be available.</a:t>
            </a:r>
            <a:endParaRPr lang="en-GB" sz="1000" dirty="0"/>
          </a:p>
          <a:p>
            <a:endParaRPr lang="en-GB" sz="1000" dirty="0"/>
          </a:p>
        </p:txBody>
      </p:sp>
    </p:spTree>
    <p:extLst>
      <p:ext uri="{BB962C8B-B14F-4D97-AF65-F5344CB8AC3E}">
        <p14:creationId xmlns:p14="http://schemas.microsoft.com/office/powerpoint/2010/main" val="2590621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Unlike viruses  such as HBV, hepatitis C has a number of potential drug targets that has lead to several</a:t>
            </a:r>
            <a:r>
              <a:rPr lang="en-US" altLang="en-US" baseline="0" dirty="0" smtClean="0">
                <a:latin typeface="Arial" panose="020B0604020202020204" pitchFamily="34" charset="0"/>
              </a:rPr>
              <a:t> </a:t>
            </a:r>
            <a:r>
              <a:rPr lang="en-US" altLang="en-US" dirty="0" smtClean="0">
                <a:latin typeface="Arial" panose="020B0604020202020204" pitchFamily="34" charset="0"/>
              </a:rPr>
              <a:t> classes of </a:t>
            </a:r>
            <a:r>
              <a:rPr lang="en-US" altLang="en-US" b="1" dirty="0" smtClean="0">
                <a:latin typeface="Arial" panose="020B0604020202020204" pitchFamily="34" charset="0"/>
              </a:rPr>
              <a:t>Direct-Acting Antivirals or DAAs </a:t>
            </a:r>
            <a:r>
              <a:rPr lang="en-US" altLang="en-US" dirty="0" smtClean="0">
                <a:latin typeface="Arial" panose="020B0604020202020204" pitchFamily="34" charset="0"/>
              </a:rPr>
              <a:t>being developed. </a:t>
            </a:r>
          </a:p>
          <a:p>
            <a:endParaRPr lang="en-US" altLang="en-US" dirty="0" smtClean="0">
              <a:latin typeface="Arial" panose="020B0604020202020204" pitchFamily="34" charset="0"/>
            </a:endParaRPr>
          </a:p>
          <a:p>
            <a:r>
              <a:rPr lang="en-US" altLang="en-US" dirty="0" smtClean="0">
                <a:latin typeface="Arial" panose="020B0604020202020204" pitchFamily="34" charset="0"/>
              </a:rPr>
              <a:t>Looking at the schematic of the HCV life cycle, you can see that after the virus enters the cell, the viral RNA is translated into the viral proteins.  These are the cleaved by the virally encoded protease. The first direct-acting antivirals were inhibitors of the NS3/4A protease. </a:t>
            </a:r>
          </a:p>
          <a:p>
            <a:endParaRPr lang="en-US" altLang="en-US" dirty="0" smtClean="0">
              <a:latin typeface="Arial" panose="020B0604020202020204" pitchFamily="34" charset="0"/>
            </a:endParaRPr>
          </a:p>
          <a:p>
            <a:r>
              <a:rPr lang="en-US" altLang="en-US" dirty="0" smtClean="0">
                <a:latin typeface="Arial" panose="020B0604020202020204" pitchFamily="34" charset="0"/>
              </a:rPr>
              <a:t>Subsequently, the viral RNA is replicated</a:t>
            </a:r>
            <a:r>
              <a:rPr lang="en-US" altLang="en-US" baseline="0" dirty="0" smtClean="0">
                <a:latin typeface="Arial" panose="020B0604020202020204" pitchFamily="34" charset="0"/>
              </a:rPr>
              <a:t> via a viral </a:t>
            </a:r>
            <a:r>
              <a:rPr lang="en-US" altLang="en-US" dirty="0" smtClean="0">
                <a:latin typeface="Arial" panose="020B0604020202020204" pitchFamily="34" charset="0"/>
              </a:rPr>
              <a:t>NS5B polymerase.  This is a second target with both nucleotide polymerase inhibitors and non-nucleotide or nonnucleoside polymerase inhibitors developed, acting via a different mechanism of action but targeting the same enzyme. </a:t>
            </a:r>
          </a:p>
          <a:p>
            <a:endParaRPr lang="en-US" altLang="en-US" dirty="0" smtClean="0">
              <a:latin typeface="Arial" panose="020B0604020202020204" pitchFamily="34" charset="0"/>
            </a:endParaRPr>
          </a:p>
          <a:p>
            <a:r>
              <a:rPr lang="en-US" altLang="en-US" dirty="0" smtClean="0">
                <a:latin typeface="Arial" panose="020B0604020202020204" pitchFamily="34" charset="0"/>
              </a:rPr>
              <a:t>After viral replication, the virus must be assembled and part of the replication complex involved in assembly is the nonstructural 5A protein (NS5A).  This</a:t>
            </a:r>
            <a:r>
              <a:rPr lang="en-US" altLang="en-US" baseline="0" dirty="0" smtClean="0">
                <a:latin typeface="Arial" panose="020B0604020202020204" pitchFamily="34" charset="0"/>
              </a:rPr>
              <a:t> forms the 3</a:t>
            </a:r>
            <a:r>
              <a:rPr lang="en-US" altLang="en-US" baseline="30000" dirty="0" smtClean="0">
                <a:latin typeface="Arial" panose="020B0604020202020204" pitchFamily="34" charset="0"/>
              </a:rPr>
              <a:t>rd</a:t>
            </a:r>
            <a:r>
              <a:rPr lang="en-US" altLang="en-US" baseline="0" dirty="0" smtClean="0">
                <a:latin typeface="Arial" panose="020B0604020202020204" pitchFamily="34" charset="0"/>
              </a:rPr>
              <a:t> major DAA class. </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In summary the DAAs consist of the </a:t>
            </a:r>
            <a:r>
              <a:rPr lang="en-US" altLang="en-US" dirty="0" smtClean="0">
                <a:latin typeface="Arial" panose="020B0604020202020204" pitchFamily="34" charset="0"/>
              </a:rPr>
              <a:t> 1. </a:t>
            </a:r>
            <a:r>
              <a:rPr lang="en-US" altLang="en-US" b="1" dirty="0" smtClean="0">
                <a:latin typeface="Arial" panose="020B0604020202020204" pitchFamily="34" charset="0"/>
              </a:rPr>
              <a:t>protease inhibitors, 2. nucleotide and non-nucleotide polymerase inhibitors (NS5B)  and 3. NS5A inhibitors.</a:t>
            </a:r>
          </a:p>
          <a:p>
            <a:endParaRPr lang="en-US" altLang="en-US" dirty="0" smtClean="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9FC43C86-CD56-45DA-A2AF-BA0306D87AB2}" type="slidenum">
              <a:rPr lang="en-US" altLang="en-US" b="0">
                <a:cs typeface="Arial" panose="020B0604020202020204" pitchFamily="34" charset="0"/>
              </a:rPr>
              <a:pPr/>
              <a:t>41</a:t>
            </a:fld>
            <a:endParaRPr lang="en-US" altLang="en-US" b="0">
              <a:cs typeface="Arial" panose="020B0604020202020204" pitchFamily="34" charset="0"/>
            </a:endParaRPr>
          </a:p>
        </p:txBody>
      </p:sp>
    </p:spTree>
    <p:extLst>
      <p:ext uri="{BB962C8B-B14F-4D97-AF65-F5344CB8AC3E}">
        <p14:creationId xmlns:p14="http://schemas.microsoft.com/office/powerpoint/2010/main" val="4070311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3 major classes of DAAs currently</a:t>
            </a:r>
            <a:r>
              <a:rPr lang="en-ZA" baseline="0" dirty="0" smtClean="0"/>
              <a:t> in use include the Protease Inhibitors (suffixed by “</a:t>
            </a:r>
            <a:r>
              <a:rPr lang="en-ZA" baseline="0" dirty="0" err="1" smtClean="0"/>
              <a:t>previr</a:t>
            </a:r>
            <a:r>
              <a:rPr lang="en-ZA" baseline="0" dirty="0" smtClean="0"/>
              <a:t>”) and include the first generation </a:t>
            </a:r>
            <a:r>
              <a:rPr lang="en-ZA" baseline="0" dirty="0" err="1" smtClean="0"/>
              <a:t>Telaprevir</a:t>
            </a:r>
            <a:r>
              <a:rPr lang="en-ZA" baseline="0" dirty="0" smtClean="0"/>
              <a:t>/</a:t>
            </a:r>
            <a:r>
              <a:rPr lang="en-ZA" baseline="0" dirty="0" err="1" smtClean="0"/>
              <a:t>Boceprevir</a:t>
            </a:r>
            <a:r>
              <a:rPr lang="en-ZA" baseline="0" dirty="0" smtClean="0"/>
              <a:t>.  These were add-on therapies to Peg-IFN and Ribavirin and whilst SVR rates improved to 75%, they were genotype 1 specific, had a high pill burden and compounded existing toxicities such as anaemia and potentially life threatening rash.  This therapy in the sub-Saharan African context is completely unrealistic full stop.  The first of the second generation protease inhibitors, was </a:t>
            </a:r>
            <a:r>
              <a:rPr lang="en-ZA" baseline="0" dirty="0" err="1" smtClean="0"/>
              <a:t>simeprevir</a:t>
            </a:r>
            <a:r>
              <a:rPr lang="en-ZA" baseline="0" dirty="0" smtClean="0"/>
              <a:t>, approved by the FDA in December 2013.  </a:t>
            </a:r>
            <a:r>
              <a:rPr lang="en-ZA" baseline="0" dirty="0" err="1" smtClean="0"/>
              <a:t>Paritaprevir</a:t>
            </a:r>
            <a:r>
              <a:rPr lang="en-ZA" baseline="0" dirty="0" smtClean="0"/>
              <a:t> is used in conjunction with low dose ritonavir in a controlled but positive drug-drug interaction way so as to boost levels of </a:t>
            </a:r>
            <a:r>
              <a:rPr lang="en-ZA" baseline="0" dirty="0" err="1" smtClean="0"/>
              <a:t>paritaprevir</a:t>
            </a:r>
            <a:r>
              <a:rPr lang="en-ZA" baseline="0" dirty="0" smtClean="0"/>
              <a:t>.  A similar example in HIV management is the use of ritonavir to boost </a:t>
            </a:r>
            <a:r>
              <a:rPr lang="en-ZA" baseline="0" dirty="0" err="1" smtClean="0"/>
              <a:t>Atazanavir</a:t>
            </a:r>
            <a:r>
              <a:rPr lang="en-ZA" baseline="0" dirty="0" smtClean="0"/>
              <a:t> levels. </a:t>
            </a:r>
          </a:p>
          <a:p>
            <a:endParaRPr lang="en-ZA" baseline="0" dirty="0" smtClean="0"/>
          </a:p>
          <a:p>
            <a:r>
              <a:rPr lang="en-ZA" baseline="0" dirty="0" smtClean="0"/>
              <a:t>NS5B polymerase inhibitors are suffixed by “</a:t>
            </a:r>
            <a:r>
              <a:rPr lang="en-ZA" baseline="0" dirty="0" err="1" smtClean="0"/>
              <a:t>buvir</a:t>
            </a:r>
            <a:r>
              <a:rPr lang="en-ZA" baseline="0" dirty="0" smtClean="0"/>
              <a:t>”.  The </a:t>
            </a:r>
            <a:r>
              <a:rPr lang="en-US" altLang="en-US" dirty="0" smtClean="0">
                <a:latin typeface="Arial" panose="020B0604020202020204" pitchFamily="34" charset="0"/>
              </a:rPr>
              <a:t>nucleotide polymerase inhibitor </a:t>
            </a:r>
            <a:r>
              <a:rPr lang="en-US" altLang="en-US" dirty="0" err="1" smtClean="0">
                <a:latin typeface="Arial" panose="020B0604020202020204" pitchFamily="34" charset="0"/>
              </a:rPr>
              <a:t>Sofosbuvir</a:t>
            </a:r>
            <a:r>
              <a:rPr lang="en-US" altLang="en-US" dirty="0" smtClean="0">
                <a:latin typeface="Arial" panose="020B0604020202020204" pitchFamily="34" charset="0"/>
              </a:rPr>
              <a:t>, was approved by the FDA in</a:t>
            </a:r>
            <a:r>
              <a:rPr lang="en-US" altLang="en-US" baseline="0" dirty="0" smtClean="0">
                <a:latin typeface="Arial" panose="020B0604020202020204" pitchFamily="34" charset="0"/>
              </a:rPr>
              <a:t> December 2013 and has revolutionized hepatitis C management.  </a:t>
            </a:r>
            <a:r>
              <a:rPr lang="en-US" altLang="en-US" dirty="0" smtClean="0">
                <a:latin typeface="Arial" panose="020B0604020202020204" pitchFamily="34" charset="0"/>
              </a:rPr>
              <a:t> The only non-nucleoside polymerase inhibitor</a:t>
            </a:r>
            <a:r>
              <a:rPr lang="en-US" altLang="en-US" baseline="0" dirty="0" smtClean="0">
                <a:latin typeface="Arial" panose="020B0604020202020204" pitchFamily="34" charset="0"/>
              </a:rPr>
              <a:t> currently in use is </a:t>
            </a:r>
            <a:r>
              <a:rPr lang="en-US" altLang="en-US" baseline="0" dirty="0" err="1" smtClean="0">
                <a:latin typeface="Arial" panose="020B0604020202020204" pitchFamily="34" charset="0"/>
              </a:rPr>
              <a:t>Dasabuvir</a:t>
            </a:r>
            <a:r>
              <a:rPr lang="en-US" altLang="en-US" baseline="0" dirty="0" smtClean="0">
                <a:latin typeface="Arial" panose="020B0604020202020204" pitchFamily="34" charset="0"/>
              </a:rPr>
              <a:t>.  </a:t>
            </a:r>
          </a:p>
          <a:p>
            <a:endParaRPr lang="en-US" baseline="0" dirty="0" smtClean="0">
              <a:latin typeface="Arial" panose="020B0604020202020204" pitchFamily="34" charset="0"/>
            </a:endParaRPr>
          </a:p>
          <a:p>
            <a:r>
              <a:rPr lang="en-US" baseline="0" dirty="0" smtClean="0">
                <a:latin typeface="Arial" panose="020B0604020202020204" pitchFamily="34" charset="0"/>
              </a:rPr>
              <a:t>He NS5A inhibitors are suffixed by “</a:t>
            </a:r>
            <a:r>
              <a:rPr lang="en-US" baseline="0" dirty="0" err="1" smtClean="0">
                <a:latin typeface="Arial" panose="020B0604020202020204" pitchFamily="34" charset="0"/>
              </a:rPr>
              <a:t>asvir</a:t>
            </a:r>
            <a:r>
              <a:rPr lang="en-US" baseline="0" dirty="0" smtClean="0">
                <a:latin typeface="Arial" panose="020B0604020202020204" pitchFamily="34" charset="0"/>
              </a:rPr>
              <a:t>” and include </a:t>
            </a:r>
            <a:r>
              <a:rPr lang="en-US" baseline="0" dirty="0" err="1" smtClean="0">
                <a:latin typeface="Arial" panose="020B0604020202020204" pitchFamily="34" charset="0"/>
              </a:rPr>
              <a:t>Daclatasvir</a:t>
            </a:r>
            <a:r>
              <a:rPr lang="en-US" baseline="0" dirty="0" smtClean="0">
                <a:latin typeface="Arial" panose="020B0604020202020204" pitchFamily="34" charset="0"/>
              </a:rPr>
              <a:t>, </a:t>
            </a:r>
            <a:r>
              <a:rPr lang="en-US" baseline="0" dirty="0" err="1" smtClean="0">
                <a:latin typeface="Arial" panose="020B0604020202020204" pitchFamily="34" charset="0"/>
              </a:rPr>
              <a:t>Ledipasvir</a:t>
            </a:r>
            <a:r>
              <a:rPr lang="en-US" baseline="0" dirty="0" smtClean="0">
                <a:latin typeface="Arial" panose="020B0604020202020204" pitchFamily="34" charset="0"/>
              </a:rPr>
              <a:t> and </a:t>
            </a:r>
            <a:r>
              <a:rPr lang="en-US" baseline="0" dirty="0" err="1" smtClean="0">
                <a:latin typeface="Arial" panose="020B0604020202020204" pitchFamily="34" charset="0"/>
              </a:rPr>
              <a:t>Ombitasvir</a:t>
            </a:r>
            <a:r>
              <a:rPr lang="en-US" baseline="0" dirty="0" smtClean="0">
                <a:latin typeface="Arial" panose="020B0604020202020204" pitchFamily="34" charset="0"/>
              </a:rPr>
              <a:t>. </a:t>
            </a:r>
          </a:p>
          <a:p>
            <a:endParaRPr lang="en-US" baseline="0" dirty="0" smtClean="0">
              <a:latin typeface="Arial" panose="020B0604020202020204" pitchFamily="34" charset="0"/>
            </a:endParaRPr>
          </a:p>
          <a:p>
            <a:r>
              <a:rPr lang="en-US" baseline="0" dirty="0" smtClean="0">
                <a:latin typeface="Arial" panose="020B0604020202020204" pitchFamily="34" charset="0"/>
              </a:rPr>
              <a:t>Expected soon are the new Protease Inhibitor </a:t>
            </a:r>
            <a:r>
              <a:rPr lang="en-US" baseline="0" dirty="0" err="1" smtClean="0">
                <a:latin typeface="Arial" panose="020B0604020202020204" pitchFamily="34" charset="0"/>
              </a:rPr>
              <a:t>Grazoprevir</a:t>
            </a:r>
            <a:r>
              <a:rPr lang="en-US" baseline="0" dirty="0" smtClean="0">
                <a:latin typeface="Arial" panose="020B0604020202020204" pitchFamily="34" charset="0"/>
              </a:rPr>
              <a:t> and the new NS5A inhibitor </a:t>
            </a:r>
            <a:r>
              <a:rPr lang="en-US" baseline="0" dirty="0" err="1" smtClean="0">
                <a:latin typeface="Arial" panose="020B0604020202020204" pitchFamily="34" charset="0"/>
              </a:rPr>
              <a:t>Elbasvir</a:t>
            </a:r>
            <a:r>
              <a:rPr lang="en-US" baseline="0" dirty="0" smtClean="0">
                <a:latin typeface="Arial" panose="020B0604020202020204" pitchFamily="34" charset="0"/>
              </a:rPr>
              <a:t>. </a:t>
            </a:r>
          </a:p>
          <a:p>
            <a:endParaRPr lang="en-US" baseline="0" dirty="0" smtClean="0">
              <a:latin typeface="Arial" panose="020B0604020202020204" pitchFamily="34" charset="0"/>
            </a:endParaRPr>
          </a:p>
          <a:p>
            <a:r>
              <a:rPr lang="en-US" baseline="0" dirty="0" smtClean="0">
                <a:latin typeface="Arial" panose="020B0604020202020204" pitchFamily="34" charset="0"/>
              </a:rPr>
              <a:t>Other classes of potential targets include antisense oligonucleotides such as </a:t>
            </a:r>
            <a:r>
              <a:rPr lang="en-US" baseline="0" dirty="0" err="1" smtClean="0">
                <a:latin typeface="Arial" panose="020B0604020202020204" pitchFamily="34" charset="0"/>
              </a:rPr>
              <a:t>Miravirsen</a:t>
            </a:r>
            <a:r>
              <a:rPr lang="en-US" baseline="0" dirty="0" smtClean="0">
                <a:latin typeface="Arial" panose="020B0604020202020204" pitchFamily="34" charset="0"/>
              </a:rPr>
              <a:t> and </a:t>
            </a:r>
            <a:r>
              <a:rPr lang="en-US" baseline="0" dirty="0" err="1" smtClean="0">
                <a:latin typeface="Arial" panose="020B0604020202020204" pitchFamily="34" charset="0"/>
              </a:rPr>
              <a:t>Cyclophilin</a:t>
            </a:r>
            <a:r>
              <a:rPr lang="en-US" baseline="0" dirty="0" smtClean="0">
                <a:latin typeface="Arial" panose="020B0604020202020204" pitchFamily="34" charset="0"/>
              </a:rPr>
              <a:t> Inhibitors.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42</a:t>
            </a:fld>
            <a:endParaRPr lang="en-ZA"/>
          </a:p>
        </p:txBody>
      </p:sp>
    </p:spTree>
    <p:extLst>
      <p:ext uri="{BB962C8B-B14F-4D97-AF65-F5344CB8AC3E}">
        <p14:creationId xmlns:p14="http://schemas.microsoft.com/office/powerpoint/2010/main" val="240933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460375" y="719138"/>
            <a:ext cx="6396038" cy="3600450"/>
          </a:xfrm>
          <a:ln/>
        </p:spPr>
      </p:sp>
      <p:sp>
        <p:nvSpPr>
          <p:cNvPr id="33795" name="Rectangle 3"/>
          <p:cNvSpPr>
            <a:spLocks noGrp="1" noChangeArrowheads="1"/>
          </p:cNvSpPr>
          <p:nvPr>
            <p:ph type="body" idx="1"/>
          </p:nvPr>
        </p:nvSpPr>
        <p:spPr>
          <a:xfrm>
            <a:off x="730250" y="4559300"/>
            <a:ext cx="5854700" cy="43227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The NS3/4A protease inhibitors and the NS5A are both very potent inhibitors of hepatitis C replication, but the barriers to resistance are low. The NS5B nucleoside and nucleotide polymerase inhibitors have intermediate to high potency and a high barrier to resistance. The NI</a:t>
            </a:r>
            <a:r>
              <a:rPr lang="en-US" altLang="en-US" baseline="0" dirty="0" smtClean="0">
                <a:latin typeface="Arial" panose="020B0604020202020204" pitchFamily="34" charset="0"/>
              </a:rPr>
              <a:t> NS5B DAAs</a:t>
            </a:r>
            <a:r>
              <a:rPr lang="en-US" altLang="en-US" dirty="0" smtClean="0">
                <a:latin typeface="Arial" panose="020B0604020202020204" pitchFamily="34" charset="0"/>
              </a:rPr>
              <a:t> bind to the catalytic site and hence have a very high barrier to resistance. The non-</a:t>
            </a:r>
            <a:r>
              <a:rPr lang="en-US" altLang="en-US" dirty="0" err="1" smtClean="0">
                <a:latin typeface="Arial" panose="020B0604020202020204" pitchFamily="34" charset="0"/>
              </a:rPr>
              <a:t>nuc</a:t>
            </a:r>
            <a:r>
              <a:rPr lang="en-US" altLang="en-US" dirty="0" smtClean="0">
                <a:latin typeface="Arial" panose="020B0604020202020204" pitchFamily="34" charset="0"/>
              </a:rPr>
              <a:t> NS5B don’t bind directly to the polymerase at the active site and their barrier to resistance is lower. </a:t>
            </a:r>
          </a:p>
          <a:p>
            <a:endParaRPr lang="en-US" altLang="en-US" dirty="0" smtClean="0">
              <a:latin typeface="Arial" panose="020B0604020202020204" pitchFamily="34" charset="0"/>
            </a:endParaRPr>
          </a:p>
          <a:p>
            <a:r>
              <a:rPr lang="en-US" altLang="en-US" dirty="0" smtClean="0">
                <a:latin typeface="Arial" panose="020B0604020202020204" pitchFamily="34" charset="0"/>
              </a:rPr>
              <a:t>Resistance</a:t>
            </a:r>
            <a:r>
              <a:rPr lang="en-US" altLang="en-US" baseline="0" dirty="0" smtClean="0">
                <a:latin typeface="Arial" panose="020B0604020202020204" pitchFamily="34" charset="0"/>
              </a:rPr>
              <a:t> to the DAAs can occur. With the NS3/4A protease inhibitors, resistance associated variants (RAVs) decline and by 48 weeks only 9% of the population of virus contains RAVs to protease inhibitors.  However with NS5A inhibitors, RAVs are replication fit and persist indefinitely rendering a class effect and lack of future use of any NS5As should treatment fail.  RAVs to </a:t>
            </a:r>
            <a:r>
              <a:rPr lang="en-US" altLang="en-US" baseline="0" dirty="0" err="1" smtClean="0">
                <a:latin typeface="Arial" panose="020B0604020202020204" pitchFamily="34" charset="0"/>
              </a:rPr>
              <a:t>Sofosbuvir</a:t>
            </a:r>
            <a:r>
              <a:rPr lang="en-US" altLang="en-US" baseline="0" dirty="0" smtClean="0">
                <a:latin typeface="Arial" panose="020B0604020202020204" pitchFamily="34" charset="0"/>
              </a:rPr>
              <a:t> are not replication fit and can be potentially reused again in future regimens. </a:t>
            </a:r>
            <a:endParaRPr lang="en-US" altLang="en-US" dirty="0"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45D0633-1B1F-4F91-B0F1-01320D4C3199}" type="slidenum">
              <a:rPr lang="en-US" altLang="en-US" b="0">
                <a:solidFill>
                  <a:srgbClr val="000000"/>
                </a:solidFill>
              </a:rPr>
              <a:pPr/>
              <a:t>43</a:t>
            </a:fld>
            <a:endParaRPr lang="en-US" altLang="en-US" b="0">
              <a:solidFill>
                <a:srgbClr val="000000"/>
              </a:solidFill>
            </a:endParaRPr>
          </a:p>
        </p:txBody>
      </p:sp>
    </p:spTree>
    <p:extLst>
      <p:ext uri="{BB962C8B-B14F-4D97-AF65-F5344CB8AC3E}">
        <p14:creationId xmlns:p14="http://schemas.microsoft.com/office/powerpoint/2010/main" val="1758036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lists</a:t>
            </a:r>
            <a:r>
              <a:rPr lang="en-ZA" baseline="0" dirty="0" smtClean="0"/>
              <a:t> the major DAAs in 2015/16 in a tabular form in their various classes.  Telaprevir and Boceprevir were the first generation DAA Protease Inhibitors and dramatically improved SVR rates  when added to Peg-IFN and Ribavirin.  However they are difficult to use and were genotype 1 specific. In addition the pill burden is high and side effects with Peg-IFN and Ribavirin were additive and significant. </a:t>
            </a:r>
          </a:p>
          <a:p>
            <a:endParaRPr lang="en-ZA" baseline="0" dirty="0" smtClean="0"/>
          </a:p>
          <a:p>
            <a:r>
              <a:rPr lang="en-ZA" baseline="0" dirty="0" smtClean="0"/>
              <a:t>The first new generation DAA approved was </a:t>
            </a:r>
            <a:r>
              <a:rPr lang="en-ZA" baseline="0" dirty="0" err="1" smtClean="0"/>
              <a:t>Simeprevir</a:t>
            </a:r>
            <a:r>
              <a:rPr lang="en-ZA" baseline="0" dirty="0" smtClean="0"/>
              <a:t> and </a:t>
            </a:r>
            <a:r>
              <a:rPr lang="en-ZA" baseline="0" dirty="0" err="1" smtClean="0"/>
              <a:t>Sofosbuvir</a:t>
            </a:r>
            <a:r>
              <a:rPr lang="en-ZA" baseline="0" dirty="0" smtClean="0"/>
              <a:t> (circa December 2013).  Following this the first NS5A inhibitor, </a:t>
            </a:r>
            <a:r>
              <a:rPr lang="en-ZA" baseline="0" dirty="0" err="1" smtClean="0"/>
              <a:t>Daclatasvir</a:t>
            </a:r>
            <a:r>
              <a:rPr lang="en-ZA" baseline="0" dirty="0" smtClean="0"/>
              <a:t> was released.  The triple combination of </a:t>
            </a:r>
            <a:r>
              <a:rPr lang="en-ZA" baseline="0" dirty="0" err="1" smtClean="0"/>
              <a:t>Paritaprevir</a:t>
            </a:r>
            <a:r>
              <a:rPr lang="en-ZA" baseline="0" dirty="0" smtClean="0"/>
              <a:t> (Ritonavir boosted), </a:t>
            </a:r>
            <a:r>
              <a:rPr lang="en-ZA" baseline="0" dirty="0" err="1" smtClean="0"/>
              <a:t>Ombitasvir</a:t>
            </a:r>
            <a:r>
              <a:rPr lang="en-ZA" baseline="0" dirty="0" smtClean="0"/>
              <a:t> and </a:t>
            </a:r>
            <a:r>
              <a:rPr lang="en-ZA" baseline="0" dirty="0" err="1" smtClean="0"/>
              <a:t>Dasabuvir</a:t>
            </a:r>
            <a:r>
              <a:rPr lang="en-ZA" baseline="0" dirty="0" smtClean="0"/>
              <a:t> (so-called 3D) and the Fixed Dose Combo (FDC) of </a:t>
            </a:r>
            <a:r>
              <a:rPr lang="en-ZA" baseline="0" dirty="0" err="1" smtClean="0"/>
              <a:t>Sofosbuvir</a:t>
            </a:r>
            <a:r>
              <a:rPr lang="en-ZA" baseline="0" dirty="0" smtClean="0"/>
              <a:t>/</a:t>
            </a:r>
            <a:r>
              <a:rPr lang="en-ZA" baseline="0" dirty="0" err="1" smtClean="0"/>
              <a:t>Ledipasvir</a:t>
            </a:r>
            <a:r>
              <a:rPr lang="en-ZA" baseline="0" dirty="0" smtClean="0"/>
              <a:t> (</a:t>
            </a:r>
            <a:r>
              <a:rPr lang="en-ZA" baseline="0" dirty="0" err="1" smtClean="0"/>
              <a:t>Harvoni</a:t>
            </a:r>
            <a:r>
              <a:rPr lang="en-ZA" baseline="0" dirty="0" smtClean="0"/>
              <a:t>) has followed in late 2014/early 2015.  By end 2015, the combination of </a:t>
            </a:r>
            <a:r>
              <a:rPr lang="en-ZA" baseline="0" dirty="0" err="1" smtClean="0"/>
              <a:t>Grazoprevir</a:t>
            </a:r>
            <a:r>
              <a:rPr lang="en-ZA" baseline="0" dirty="0" smtClean="0"/>
              <a:t>/</a:t>
            </a:r>
            <a:r>
              <a:rPr lang="en-ZA" baseline="0" dirty="0" err="1" smtClean="0"/>
              <a:t>Elbasvir</a:t>
            </a:r>
            <a:r>
              <a:rPr lang="en-ZA" baseline="0" dirty="0" smtClean="0"/>
              <a:t> is anticipated with the pangenotypic GS5816 expected in 2016.</a:t>
            </a:r>
            <a:endParaRPr lang="en-ZA" dirty="0"/>
          </a:p>
        </p:txBody>
      </p:sp>
      <p:sp>
        <p:nvSpPr>
          <p:cNvPr id="4" name="Slide Number Placeholder 3"/>
          <p:cNvSpPr>
            <a:spLocks noGrp="1"/>
          </p:cNvSpPr>
          <p:nvPr>
            <p:ph type="sldNum" sz="quarter" idx="10"/>
          </p:nvPr>
        </p:nvSpPr>
        <p:spPr/>
        <p:txBody>
          <a:bodyPr/>
          <a:lstStyle/>
          <a:p>
            <a:fld id="{471511B1-903A-5A48-B8EF-C3EB7E3C85C9}" type="slidenum">
              <a:rPr lang="en-US" smtClean="0"/>
              <a:t>44</a:t>
            </a:fld>
            <a:endParaRPr lang="en-US"/>
          </a:p>
        </p:txBody>
      </p:sp>
    </p:spTree>
    <p:extLst>
      <p:ext uri="{BB962C8B-B14F-4D97-AF65-F5344CB8AC3E}">
        <p14:creationId xmlns:p14="http://schemas.microsoft.com/office/powerpoint/2010/main" val="1816875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2015 the</a:t>
            </a:r>
            <a:r>
              <a:rPr lang="en-US" altLang="en-US" baseline="0" dirty="0" smtClean="0"/>
              <a:t> treatment landscape looks something like this.  W</a:t>
            </a:r>
            <a:r>
              <a:rPr lang="en-US" altLang="en-US" dirty="0" smtClean="0"/>
              <a:t>e have </a:t>
            </a:r>
            <a:r>
              <a:rPr lang="en-US" altLang="en-US" dirty="0" err="1" smtClean="0"/>
              <a:t>sofosbuvir</a:t>
            </a:r>
            <a:r>
              <a:rPr lang="en-US" altLang="en-US" dirty="0" smtClean="0"/>
              <a:t> with ribavirin, sometimes with interferon although as I have said there is no role for this in sub-Saharan Africa. There</a:t>
            </a:r>
            <a:r>
              <a:rPr lang="en-US" altLang="en-US" baseline="0" dirty="0" smtClean="0"/>
              <a:t> is </a:t>
            </a:r>
            <a:r>
              <a:rPr lang="en-US" altLang="en-US" dirty="0" err="1" smtClean="0"/>
              <a:t>ledipasvir</a:t>
            </a:r>
            <a:r>
              <a:rPr lang="en-US" altLang="en-US" dirty="0" smtClean="0"/>
              <a:t>/</a:t>
            </a:r>
            <a:r>
              <a:rPr lang="en-US" altLang="en-US" dirty="0" err="1" smtClean="0"/>
              <a:t>sofosbuvir</a:t>
            </a:r>
            <a:r>
              <a:rPr lang="en-US" altLang="en-US" dirty="0" smtClean="0"/>
              <a:t>; </a:t>
            </a:r>
            <a:r>
              <a:rPr lang="en-US" altLang="en-US" dirty="0" err="1" smtClean="0"/>
              <a:t>ombitasvir</a:t>
            </a:r>
            <a:r>
              <a:rPr lang="en-US" altLang="en-US" dirty="0" smtClean="0"/>
              <a:t>/</a:t>
            </a:r>
            <a:r>
              <a:rPr lang="en-US" altLang="en-US" dirty="0" err="1" smtClean="0"/>
              <a:t>paritaprevir</a:t>
            </a:r>
            <a:r>
              <a:rPr lang="en-US" altLang="en-US" dirty="0" smtClean="0"/>
              <a:t>/ritonavir with </a:t>
            </a:r>
            <a:r>
              <a:rPr lang="en-US" altLang="en-US" dirty="0" err="1" smtClean="0"/>
              <a:t>dasabuvir</a:t>
            </a:r>
            <a:r>
              <a:rPr lang="en-US" altLang="en-US" dirty="0" smtClean="0"/>
              <a:t>; and </a:t>
            </a:r>
            <a:r>
              <a:rPr lang="en-US" altLang="en-US" dirty="0" err="1" smtClean="0"/>
              <a:t>simeprevir</a:t>
            </a:r>
            <a:r>
              <a:rPr lang="en-US" altLang="en-US" dirty="0" smtClean="0"/>
              <a:t> and </a:t>
            </a:r>
            <a:r>
              <a:rPr lang="en-US" altLang="en-US" dirty="0" err="1" smtClean="0"/>
              <a:t>sofosbuvir</a:t>
            </a:r>
            <a:r>
              <a:rPr lang="en-US" altLang="en-US" dirty="0" smtClean="0"/>
              <a:t>.</a:t>
            </a:r>
          </a:p>
          <a:p>
            <a:endParaRPr lang="en-US" altLang="en-US" dirty="0" smtClean="0"/>
          </a:p>
          <a:p>
            <a:r>
              <a:rPr lang="en-US" altLang="en-US" dirty="0" err="1" smtClean="0"/>
              <a:t>Sofosbuvir</a:t>
            </a:r>
            <a:r>
              <a:rPr lang="en-US" altLang="en-US" dirty="0" smtClean="0"/>
              <a:t>/</a:t>
            </a:r>
            <a:r>
              <a:rPr lang="en-US" altLang="en-US" dirty="0" err="1" smtClean="0"/>
              <a:t>daclatasvir</a:t>
            </a:r>
            <a:r>
              <a:rPr lang="en-US" altLang="en-US" dirty="0" smtClean="0"/>
              <a:t> is now approved in both the USA </a:t>
            </a:r>
            <a:r>
              <a:rPr lang="en-US" altLang="en-US" smtClean="0"/>
              <a:t>and Europe. </a:t>
            </a: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016641-7D08-4BD4-854D-2B7CC1F347C0}" type="slidenum">
              <a:rPr lang="en-US" altLang="en-US">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1050407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underlying principles of therapy are very</a:t>
            </a:r>
            <a:r>
              <a:rPr lang="en-ZA" baseline="0" dirty="0" smtClean="0"/>
              <a:t> akin to what we have learnt in the treatment of HIV in that we use a combination of drugs from different classes to produce greater efficacy whilst reducing the risk of resistance.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46</a:t>
            </a:fld>
            <a:endParaRPr lang="en-ZA"/>
          </a:p>
        </p:txBody>
      </p:sp>
    </p:spTree>
    <p:extLst>
      <p:ext uri="{BB962C8B-B14F-4D97-AF65-F5344CB8AC3E}">
        <p14:creationId xmlns:p14="http://schemas.microsoft.com/office/powerpoint/2010/main" val="237996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Essentially</a:t>
            </a:r>
            <a:r>
              <a:rPr lang="en-ZA" baseline="0" dirty="0" smtClean="0"/>
              <a:t> everyone who has hepatitis C should be treated.  The benefits of treating hepatitis C outside of it causing liver disease, are many.  However resource constraints are a reality and thus treatment should be prioritized.  Those with the highest level of priority include advanced fibrosis/cirrhosis (F3 or F4), post organ transplant, hepatitis C related renal disease and </a:t>
            </a:r>
            <a:r>
              <a:rPr lang="en-ZA" baseline="0" dirty="0" err="1" smtClean="0"/>
              <a:t>cryoglubulinemia</a:t>
            </a:r>
            <a:r>
              <a:rPr lang="en-ZA" baseline="0" dirty="0" smtClean="0"/>
              <a:t>.  Those with a high level of priority include HIV or HBV </a:t>
            </a:r>
            <a:r>
              <a:rPr lang="en-ZA" baseline="0" dirty="0" err="1" smtClean="0"/>
              <a:t>coinfected</a:t>
            </a:r>
            <a:r>
              <a:rPr lang="en-ZA" baseline="0" dirty="0" smtClean="0"/>
              <a:t>, co-existing other forms of liver disease, type 2 diabetes, F2 fibrosis or debilitating fatigue.  There are still some groups of patients in whom treatment can be deferred especially those in whom even better treatments are still anticipated e.g. Chronic kidney disease. </a:t>
            </a:r>
          </a:p>
          <a:p>
            <a:r>
              <a:rPr lang="en-US" altLang="en-US" dirty="0" smtClean="0"/>
              <a:t>So there’s been a lot of talk about whom to treat, and I think in general we would recommend that everybody with hepatitis C should get treated, and that is a clear statement that all of us would want to make. The AASLD/IDSA guidance group did look at the fact that there will be situations in which there are limitations on resources, and so how should you prioritize patients, and basically it’s on who’s most likely to have the complications in the near future. What we see with that is that the group with highest priority are those who already have advanced fibrosis (F3 or F4), those with organ transplants, and those with complications of some of the extrahepatic manifestations, whether it’s </a:t>
            </a:r>
            <a:r>
              <a:rPr lang="en-US" altLang="en-US" dirty="0" err="1" smtClean="0"/>
              <a:t>cryoglobulinemia</a:t>
            </a:r>
            <a:r>
              <a:rPr lang="en-US" altLang="en-US" dirty="0" smtClean="0"/>
              <a:t> or glomerulonephritis. </a:t>
            </a:r>
          </a:p>
          <a:p>
            <a:r>
              <a:rPr lang="en-US" altLang="en-US" dirty="0" smtClean="0"/>
              <a:t> </a:t>
            </a:r>
          </a:p>
          <a:p>
            <a:r>
              <a:rPr lang="en-US" altLang="en-US" dirty="0" smtClean="0"/>
              <a:t>There are other groups with high priority, again based upon their risk for complications, including those with HIV, METAVIR F2, HBV coinfection, coexisting liver disease, type 2 diabetes, porphyria </a:t>
            </a:r>
            <a:r>
              <a:rPr lang="en-US" altLang="en-US" dirty="0" err="1" smtClean="0"/>
              <a:t>cutanea</a:t>
            </a:r>
            <a:r>
              <a:rPr lang="en-US" altLang="en-US" dirty="0" smtClean="0"/>
              <a:t> </a:t>
            </a:r>
            <a:r>
              <a:rPr lang="en-US" altLang="en-US" dirty="0" err="1" smtClean="0"/>
              <a:t>tarda</a:t>
            </a:r>
            <a:r>
              <a:rPr lang="en-US" altLang="en-US" dirty="0" smtClean="0"/>
              <a:t>, and also those with debilitating fatigue.</a:t>
            </a:r>
          </a:p>
          <a:p>
            <a:pPr eaLnBrk="1" hangingPunct="1">
              <a:spcBef>
                <a:spcPct val="0"/>
              </a:spcBef>
            </a:pPr>
            <a:endParaRPr lang="en-US" altLang="en-US" dirty="0" smtClean="0">
              <a:latin typeface="Arial" panose="020B0604020202020204" pitchFamily="34" charset="0"/>
              <a:ea typeface="ＭＳ Ｐゴシック" pitchFamily="34" charset="-128"/>
            </a:endParaRPr>
          </a:p>
          <a:p>
            <a:pPr eaLnBrk="1" hangingPunct="1">
              <a:spcBef>
                <a:spcPct val="0"/>
              </a:spcBef>
            </a:pPr>
            <a:endParaRPr lang="en-US" altLang="en-US" dirty="0" smtClean="0"/>
          </a:p>
          <a:p>
            <a:endParaRPr lang="en-ZA" baseline="0" dirty="0" smtClean="0"/>
          </a:p>
          <a:p>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47</a:t>
            </a:fld>
            <a:endParaRPr lang="en-ZA"/>
          </a:p>
        </p:txBody>
      </p:sp>
    </p:spTree>
    <p:extLst>
      <p:ext uri="{BB962C8B-B14F-4D97-AF65-F5344CB8AC3E}">
        <p14:creationId xmlns:p14="http://schemas.microsoft.com/office/powerpoint/2010/main" val="190566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itchFamily="34" charset="-128"/>
              </a:defRPr>
            </a:lvl1pPr>
            <a:lvl2pPr marL="742950" indent="-285750">
              <a:defRPr>
                <a:solidFill>
                  <a:schemeClr val="tx1"/>
                </a:solidFill>
                <a:latin typeface="Calibri" panose="020F0502020204030204" pitchFamily="34" charset="0"/>
                <a:ea typeface="ＭＳ Ｐゴシック" pitchFamily="34" charset="-128"/>
              </a:defRPr>
            </a:lvl2pPr>
            <a:lvl3pPr marL="1143000" indent="-228600">
              <a:defRPr>
                <a:solidFill>
                  <a:schemeClr val="tx1"/>
                </a:solidFill>
                <a:latin typeface="Calibri" panose="020F0502020204030204" pitchFamily="34" charset="0"/>
                <a:ea typeface="ＭＳ Ｐゴシック" pitchFamily="34" charset="-128"/>
              </a:defRPr>
            </a:lvl3pPr>
            <a:lvl4pPr marL="1600200" indent="-228600">
              <a:defRPr>
                <a:solidFill>
                  <a:schemeClr val="tx1"/>
                </a:solidFill>
                <a:latin typeface="Calibri" panose="020F0502020204030204" pitchFamily="34" charset="0"/>
                <a:ea typeface="ＭＳ Ｐゴシック" pitchFamily="34" charset="-128"/>
              </a:defRPr>
            </a:lvl4pPr>
            <a:lvl5pPr marL="2057400" indent="-228600">
              <a:defRPr>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9pPr>
          </a:lstStyle>
          <a:p>
            <a:fld id="{93179B2C-43CF-4308-B132-94C728DBDC19}" type="slidenum">
              <a:rPr lang="en-US" altLang="en-US" smtClean="0"/>
              <a:pPr/>
              <a:t>8</a:t>
            </a:fld>
            <a:endParaRPr lang="en-US" altLang="en-US" smtClean="0"/>
          </a:p>
        </p:txBody>
      </p:sp>
      <p:sp>
        <p:nvSpPr>
          <p:cNvPr id="122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Calibri" panose="020F0502020204030204" pitchFamily="34" charset="0"/>
                <a:ea typeface="ＭＳ Ｐゴシック" pitchFamily="34" charset="-128"/>
              </a:defRPr>
            </a:lvl1pPr>
            <a:lvl2pPr marL="742950" indent="-285750">
              <a:defRPr>
                <a:solidFill>
                  <a:schemeClr val="tx1"/>
                </a:solidFill>
                <a:latin typeface="Calibri" panose="020F0502020204030204" pitchFamily="34" charset="0"/>
                <a:ea typeface="ＭＳ Ｐゴシック" pitchFamily="34" charset="-128"/>
              </a:defRPr>
            </a:lvl2pPr>
            <a:lvl3pPr marL="1143000" indent="-228600">
              <a:defRPr>
                <a:solidFill>
                  <a:schemeClr val="tx1"/>
                </a:solidFill>
                <a:latin typeface="Calibri" panose="020F0502020204030204" pitchFamily="34" charset="0"/>
                <a:ea typeface="ＭＳ Ｐゴシック" pitchFamily="34" charset="-128"/>
              </a:defRPr>
            </a:lvl3pPr>
            <a:lvl4pPr marL="1600200" indent="-228600">
              <a:defRPr>
                <a:solidFill>
                  <a:schemeClr val="tx1"/>
                </a:solidFill>
                <a:latin typeface="Calibri" panose="020F0502020204030204" pitchFamily="34" charset="0"/>
                <a:ea typeface="ＭＳ Ｐゴシック" pitchFamily="34" charset="-128"/>
              </a:defRPr>
            </a:lvl4pPr>
            <a:lvl5pPr marL="2057400" indent="-228600">
              <a:defRPr>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9pPr>
          </a:lstStyle>
          <a:p>
            <a:pPr algn="r" defTabSz="914400" eaLnBrk="1" hangingPunct="1"/>
            <a:fld id="{540AC5E7-7349-4135-9718-74C7CE277ACB}" type="slidenum">
              <a:rPr lang="en-US" altLang="en-US" sz="1200"/>
              <a:pPr algn="r" defTabSz="914400" eaLnBrk="1" hangingPunct="1"/>
              <a:t>8</a:t>
            </a:fld>
            <a:endParaRPr lang="en-US" altLang="en-US" sz="1200"/>
          </a:p>
        </p:txBody>
      </p:sp>
      <p:sp>
        <p:nvSpPr>
          <p:cNvPr id="122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t>The hepatitis C virus (HCV) was first identified in 1989. It is a spherical, enveloped RNA virus belonging to the Flaviviridae family.</a:t>
            </a:r>
            <a:r>
              <a:rPr lang="en-GB" altLang="en-US" smtClean="0"/>
              <a:t> The virion is a spherical, enveloped virus of approximately 50 nm in diameter with an estimated half-life (t½) of 2.7 hours.  Daily, 10 trillion (i.e., 10</a:t>
            </a:r>
            <a:r>
              <a:rPr lang="en-GB" altLang="en-US" baseline="30000" smtClean="0"/>
              <a:t>12</a:t>
            </a:r>
            <a:r>
              <a:rPr lang="en-GB" altLang="en-US" smtClean="0"/>
              <a:t>) virions are produced and cleared in an untreated individual with HCV infection. </a:t>
            </a:r>
            <a:r>
              <a:rPr lang="en-US" altLang="ja-JP" smtClean="0"/>
              <a:t>Hepatitis C virus is a major cause of chronic liver disease in the developed countries.  One of the most important features of HCV is its high degree of genetic variability. In fact, hepatitis C is the most genetically diverse virus known to infect man. The genetic diversity of the virus refers to the variability in the RNA sequence, or the information that codes for the virus. Variations in the HCV genome fall into specific patterns that have been clustered into several major distinct genotypes designated 1 through 6. Some of these genotypes are further divided into subtypes, such as subtype 1a and 1b. There is only approximately 60% similarity in the genetic material, or RNA nucleotide sequence, between the different genotypes. The distribution of HCV genotypes and subtypes varies in different parts of the world and certain genotypes predominate in certain regions. </a:t>
            </a:r>
            <a:r>
              <a:rPr lang="en-US" altLang="en-US" smtClean="0"/>
              <a:t>HCV has 6 genotypes (GT) and a large number of subtypes</a:t>
            </a:r>
          </a:p>
          <a:p>
            <a:pPr eaLnBrk="1" hangingPunct="1"/>
            <a:r>
              <a:rPr lang="en-US" altLang="en-US" smtClean="0"/>
              <a:t>These have impact of disease pathogenesis and treatment outcomes. Genotype 1,2,4 and 5 have their origins in Africa. Genotype 1 and 2 predominate in many parts of Africa, while GT4 is common in Egypt and Central Africa. Genotype 5 is almost exclusive to Southern Africa </a:t>
            </a:r>
          </a:p>
          <a:p>
            <a:pPr eaLnBrk="1" hangingPunct="1"/>
            <a:endParaRPr lang="en-US" altLang="ja-JP" smtClean="0"/>
          </a:p>
          <a:p>
            <a:pPr eaLnBrk="1" hangingPunct="1"/>
            <a:r>
              <a:rPr lang="en-US" altLang="ja-JP" smtClean="0"/>
              <a:t>This variability of HCV has important diagnosis and clinical implications. For instance, viral sequences can be used to track a common source of infection: when 2 strains are almost identical, it is almost certain they came from the same source. In addition, response to antiviral treatment varies according to genotypes</a:t>
            </a:r>
            <a:endParaRPr lang="en-US" altLang="en-US" smtClean="0"/>
          </a:p>
          <a:p>
            <a:pPr eaLnBrk="1" hangingPunct="1"/>
            <a:endParaRPr lang="en-US" altLang="en-US" smtClean="0"/>
          </a:p>
        </p:txBody>
      </p:sp>
    </p:spTree>
    <p:extLst>
      <p:ext uri="{BB962C8B-B14F-4D97-AF65-F5344CB8AC3E}">
        <p14:creationId xmlns:p14="http://schemas.microsoft.com/office/powerpoint/2010/main" val="395693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is a somewhat novel idea and suggests treatment for the listed risk groups as a means to prevent transmission to others and in so attenuate</a:t>
            </a:r>
            <a:r>
              <a:rPr lang="en-ZA" baseline="0" dirty="0" smtClean="0"/>
              <a:t> risks to others.</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48</a:t>
            </a:fld>
            <a:endParaRPr lang="en-ZA"/>
          </a:p>
        </p:txBody>
      </p:sp>
    </p:spTree>
    <p:extLst>
      <p:ext uri="{BB962C8B-B14F-4D97-AF65-F5344CB8AC3E}">
        <p14:creationId xmlns:p14="http://schemas.microsoft.com/office/powerpoint/2010/main" val="2293893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In general the DAAs are extremely well tolerated, and adverse effects, as listed,</a:t>
            </a:r>
            <a:r>
              <a:rPr lang="en-ZA" baseline="0" dirty="0" smtClean="0"/>
              <a:t> are infrequent occurring in &lt; 10% of patients. The side effects are ribavirin are significant and hence Ribavirin free regimens are better tolerated.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49</a:t>
            </a:fld>
            <a:endParaRPr lang="en-ZA"/>
          </a:p>
        </p:txBody>
      </p:sp>
    </p:spTree>
    <p:extLst>
      <p:ext uri="{BB962C8B-B14F-4D97-AF65-F5344CB8AC3E}">
        <p14:creationId xmlns:p14="http://schemas.microsoft.com/office/powerpoint/2010/main" val="2193798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Drug </a:t>
            </a:r>
            <a:r>
              <a:rPr lang="en-ZA" dirty="0" err="1" smtClean="0"/>
              <a:t>drug</a:t>
            </a:r>
            <a:r>
              <a:rPr lang="en-ZA" dirty="0" smtClean="0"/>
              <a:t> interactions or DDIs are an important consideration with DAAs.  These</a:t>
            </a:r>
            <a:r>
              <a:rPr lang="en-ZA" baseline="0" dirty="0" smtClean="0"/>
              <a:t> are a few examples on DDIs with ART. Hence a complete drug history is critical and using an online resource such as </a:t>
            </a:r>
          </a:p>
          <a:p>
            <a:endParaRPr lang="en-ZA" baseline="0" dirty="0" smtClean="0"/>
          </a:p>
          <a:p>
            <a:r>
              <a:rPr lang="en-ZA" b="1" baseline="0" dirty="0" smtClean="0"/>
              <a:t>http://www.hep-druginteractions.org</a:t>
            </a:r>
          </a:p>
          <a:p>
            <a:endParaRPr lang="en-ZA" baseline="0" dirty="0" smtClean="0"/>
          </a:p>
          <a:p>
            <a:r>
              <a:rPr lang="en-ZA" baseline="0" dirty="0" smtClean="0"/>
              <a:t>Is very useful and an absolute necessity in ensuring there are no adverse DDIs in your patient.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50</a:t>
            </a:fld>
            <a:endParaRPr lang="en-ZA"/>
          </a:p>
        </p:txBody>
      </p:sp>
    </p:spTree>
    <p:extLst>
      <p:ext uri="{BB962C8B-B14F-4D97-AF65-F5344CB8AC3E}">
        <p14:creationId xmlns:p14="http://schemas.microsoft.com/office/powerpoint/2010/main" val="2507682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Coming soon and in development is </a:t>
            </a:r>
            <a:r>
              <a:rPr lang="en-US" altLang="en-US" dirty="0" err="1" smtClean="0"/>
              <a:t>sofosbuvir</a:t>
            </a:r>
            <a:r>
              <a:rPr lang="en-US" altLang="en-US" dirty="0" smtClean="0"/>
              <a:t> with GS-5816, which is a new NS5A inhibitor – a true pangenotypic regimen. </a:t>
            </a:r>
            <a:r>
              <a:rPr lang="en-US" altLang="en-US" dirty="0" err="1" smtClean="0"/>
              <a:t>Grazoprevir</a:t>
            </a:r>
            <a:r>
              <a:rPr lang="en-US" altLang="en-US" dirty="0" smtClean="0"/>
              <a:t> and </a:t>
            </a:r>
            <a:r>
              <a:rPr lang="en-US" altLang="en-US" dirty="0" err="1" smtClean="0"/>
              <a:t>elbasvir</a:t>
            </a:r>
            <a:r>
              <a:rPr lang="en-US" altLang="en-US" dirty="0" smtClean="0"/>
              <a:t>, a protease inhibitor with an NS5A inhibitor – will allow for much shorter durations</a:t>
            </a:r>
            <a:r>
              <a:rPr lang="en-US" altLang="en-US" baseline="0" dirty="0" smtClean="0"/>
              <a:t> in some patients</a:t>
            </a:r>
            <a:r>
              <a:rPr lang="en-US" altLang="en-US" dirty="0" smtClean="0"/>
              <a:t>.;</a:t>
            </a:r>
            <a:r>
              <a:rPr lang="en-US" altLang="en-US" baseline="0" dirty="0" smtClean="0"/>
              <a:t> a</a:t>
            </a:r>
            <a:r>
              <a:rPr lang="en-US" altLang="en-US" dirty="0" smtClean="0"/>
              <a:t>nd </a:t>
            </a:r>
            <a:r>
              <a:rPr lang="en-US" altLang="en-US" dirty="0" err="1" smtClean="0"/>
              <a:t>daclatasvir</a:t>
            </a:r>
            <a:r>
              <a:rPr lang="en-US" altLang="en-US" dirty="0" smtClean="0"/>
              <a:t>/</a:t>
            </a:r>
            <a:r>
              <a:rPr lang="en-US" altLang="en-US" dirty="0" err="1" smtClean="0"/>
              <a:t>asunaprevir</a:t>
            </a:r>
            <a:r>
              <a:rPr lang="en-US" altLang="en-US" dirty="0" smtClean="0"/>
              <a:t>/</a:t>
            </a:r>
            <a:r>
              <a:rPr lang="en-US" altLang="en-US" dirty="0" err="1" smtClean="0"/>
              <a:t>beclabuvir</a:t>
            </a:r>
            <a:r>
              <a:rPr lang="en-US" altLang="en-US" dirty="0" smtClean="0"/>
              <a:t> an NS5A inhibitor with a protease inhibitor and a </a:t>
            </a:r>
            <a:r>
              <a:rPr lang="en-US" altLang="en-US" dirty="0" err="1" smtClean="0"/>
              <a:t>nonnuc</a:t>
            </a:r>
            <a:r>
              <a:rPr lang="en-US" altLang="en-US" dirty="0" smtClean="0"/>
              <a:t> polymerase inhibitor –</a:t>
            </a:r>
            <a:r>
              <a:rPr lang="en-US" altLang="en-US" baseline="0" dirty="0" smtClean="0"/>
              <a:t>allowing for treatment without Ribavirin.</a:t>
            </a:r>
          </a:p>
          <a:p>
            <a:endParaRPr lang="en-US" altLang="en-US" baseline="0" dirty="0" smtClean="0"/>
          </a:p>
          <a:p>
            <a:r>
              <a:rPr lang="en-US" altLang="en-US" baseline="0" dirty="0" smtClean="0"/>
              <a:t>This highlights the VERY rapidly changing treatment environment. </a:t>
            </a:r>
            <a:endParaRPr lang="en-US" altLang="en-US" dirty="0" smtClean="0"/>
          </a:p>
          <a:p>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CCC66E-FB6D-40D0-8EF5-F58C20BE82EC}" type="slidenum">
              <a:rPr lang="en-US" altLang="en-US">
                <a:latin typeface="Calibri" panose="020F0502020204030204" pitchFamily="34" charset="0"/>
              </a:rPr>
              <a:pPr/>
              <a:t>51</a:t>
            </a:fld>
            <a:endParaRPr lang="en-US" altLang="en-US">
              <a:latin typeface="Calibri" panose="020F0502020204030204" pitchFamily="34" charset="0"/>
            </a:endParaRPr>
          </a:p>
        </p:txBody>
      </p:sp>
    </p:spTree>
    <p:extLst>
      <p:ext uri="{BB962C8B-B14F-4D97-AF65-F5344CB8AC3E}">
        <p14:creationId xmlns:p14="http://schemas.microsoft.com/office/powerpoint/2010/main" val="504509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Essentially</a:t>
            </a:r>
            <a:r>
              <a:rPr lang="en-ZA" baseline="0" dirty="0" smtClean="0"/>
              <a:t> everyone who has hepatitis C should be treated.  The benefits of treating hepatitis C outside of it causing liver disease, are many.  However resource constraints are a reality and thus treatment should be prioritized.  Those with the highest level of priority include advanced fibrosis/cirrhosis (F3 or F4), post organ transplant, hepatitis C related renal disease and </a:t>
            </a:r>
            <a:r>
              <a:rPr lang="en-ZA" baseline="0" dirty="0" err="1" smtClean="0"/>
              <a:t>cryoglubulinemia</a:t>
            </a:r>
            <a:r>
              <a:rPr lang="en-ZA" baseline="0" dirty="0" smtClean="0"/>
              <a:t>.  Those with a high level of priority include HIV or HBV </a:t>
            </a:r>
            <a:r>
              <a:rPr lang="en-ZA" baseline="0" dirty="0" err="1" smtClean="0"/>
              <a:t>coinfected</a:t>
            </a:r>
            <a:r>
              <a:rPr lang="en-ZA" baseline="0" dirty="0" smtClean="0"/>
              <a:t>, co-existing other forms of liver disease, type 2 diabetes, F2 fibrosis or debilitating fatigue.  There are still some groups of patients in whom treatment can be deferred especially those in whom even better treatments are still anticipated e.g. Chronic kidney disease. </a:t>
            </a:r>
          </a:p>
          <a:p>
            <a:r>
              <a:rPr lang="en-US" altLang="en-US" dirty="0" smtClean="0"/>
              <a:t>So there’s been a lot of talk about whom to treat, and I think in general we would recommend that everybody with hepatitis C should get treated, and that is a clear statement that all of us would want to make. The AASLD/IDSA guidance group did look at the fact that there will be situations in which there are limitations on resources, and so how should you prioritize patients, and basically it’s on who’s most likely to have the complications in the near future. What we see with that is that the group with highest priority are those who already have advanced fibrosis (F3 or F4), those with organ transplants, and those with complications of some of the extrahepatic manifestations, whether it’s </a:t>
            </a:r>
            <a:r>
              <a:rPr lang="en-US" altLang="en-US" dirty="0" err="1" smtClean="0"/>
              <a:t>cryoglobulinemia</a:t>
            </a:r>
            <a:r>
              <a:rPr lang="en-US" altLang="en-US" dirty="0" smtClean="0"/>
              <a:t> or glomerulonephritis. </a:t>
            </a:r>
          </a:p>
          <a:p>
            <a:r>
              <a:rPr lang="en-US" altLang="en-US" dirty="0" smtClean="0"/>
              <a:t> </a:t>
            </a:r>
          </a:p>
          <a:p>
            <a:r>
              <a:rPr lang="en-US" altLang="en-US" dirty="0" smtClean="0"/>
              <a:t>There are other groups with high priority, again based upon their risk for complications, including those with HIV, METAVIR F2, HBV coinfection, coexisting liver disease, type 2 diabetes, porphyria </a:t>
            </a:r>
            <a:r>
              <a:rPr lang="en-US" altLang="en-US" dirty="0" err="1" smtClean="0"/>
              <a:t>cutanea</a:t>
            </a:r>
            <a:r>
              <a:rPr lang="en-US" altLang="en-US" dirty="0" smtClean="0"/>
              <a:t> </a:t>
            </a:r>
            <a:r>
              <a:rPr lang="en-US" altLang="en-US" dirty="0" err="1" smtClean="0"/>
              <a:t>tarda</a:t>
            </a:r>
            <a:r>
              <a:rPr lang="en-US" altLang="en-US" dirty="0" smtClean="0"/>
              <a:t>, and also those with debilitating fatigue.</a:t>
            </a:r>
          </a:p>
          <a:p>
            <a:pPr eaLnBrk="1" hangingPunct="1">
              <a:spcBef>
                <a:spcPct val="0"/>
              </a:spcBef>
            </a:pPr>
            <a:endParaRPr lang="en-US" altLang="en-US" dirty="0" smtClean="0">
              <a:latin typeface="Arial" panose="020B0604020202020204" pitchFamily="34" charset="0"/>
              <a:ea typeface="ＭＳ Ｐゴシック" pitchFamily="34" charset="-128"/>
            </a:endParaRPr>
          </a:p>
          <a:p>
            <a:pPr eaLnBrk="1" hangingPunct="1">
              <a:spcBef>
                <a:spcPct val="0"/>
              </a:spcBef>
            </a:pPr>
            <a:endParaRPr lang="en-US" altLang="en-US" dirty="0" smtClean="0"/>
          </a:p>
          <a:p>
            <a:endParaRPr lang="en-ZA" baseline="0" dirty="0" smtClean="0"/>
          </a:p>
          <a:p>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54</a:t>
            </a:fld>
            <a:endParaRPr lang="en-ZA"/>
          </a:p>
        </p:txBody>
      </p:sp>
    </p:spTree>
    <p:extLst>
      <p:ext uri="{BB962C8B-B14F-4D97-AF65-F5344CB8AC3E}">
        <p14:creationId xmlns:p14="http://schemas.microsoft.com/office/powerpoint/2010/main" val="664514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Before we get into the actual treatment choices, there is some key information that is still required.  Needed is the genotype and treatment history.</a:t>
            </a:r>
            <a:r>
              <a:rPr lang="en-US" altLang="en-US" baseline="0" dirty="0" smtClean="0"/>
              <a:t>  </a:t>
            </a:r>
            <a:r>
              <a:rPr lang="en-US" altLang="en-US" dirty="0" smtClean="0"/>
              <a:t> If the patient has been treated with interferon and ribavirin in the past, that will impact the regimen and the duration potentially. First-generation of protease inhibitor</a:t>
            </a:r>
            <a:r>
              <a:rPr lang="en-US" altLang="en-US" baseline="0" dirty="0" smtClean="0"/>
              <a:t> exposure is very important to know</a:t>
            </a:r>
            <a:r>
              <a:rPr lang="en-US" altLang="en-US" dirty="0" smtClean="0"/>
              <a:t>, as</a:t>
            </a:r>
            <a:r>
              <a:rPr lang="en-US" altLang="en-US" baseline="0" dirty="0" smtClean="0"/>
              <a:t> </a:t>
            </a:r>
            <a:r>
              <a:rPr lang="en-US" altLang="en-US" dirty="0" smtClean="0"/>
              <a:t>that will guide treatment decision. </a:t>
            </a:r>
          </a:p>
          <a:p>
            <a:r>
              <a:rPr lang="en-US" altLang="en-US" dirty="0" smtClean="0"/>
              <a:t> </a:t>
            </a:r>
          </a:p>
          <a:p>
            <a:r>
              <a:rPr lang="en-US" altLang="en-US" dirty="0" smtClean="0"/>
              <a:t>We need to know fibrosis stage. There are a number of ways this can be performed: liver biopsy, transient </a:t>
            </a:r>
            <a:r>
              <a:rPr lang="en-US" altLang="en-US" dirty="0" err="1" smtClean="0"/>
              <a:t>elastography</a:t>
            </a:r>
            <a:r>
              <a:rPr lang="en-US" altLang="en-US" dirty="0" smtClean="0"/>
              <a:t>, or biomarkers.   Transient </a:t>
            </a:r>
            <a:r>
              <a:rPr lang="en-US" altLang="en-US" dirty="0" err="1" smtClean="0"/>
              <a:t>elastography</a:t>
            </a:r>
            <a:r>
              <a:rPr lang="en-US" altLang="en-US" dirty="0" smtClean="0"/>
              <a:t> (</a:t>
            </a:r>
            <a:r>
              <a:rPr lang="en-US" altLang="en-US" dirty="0" err="1" smtClean="0"/>
              <a:t>Fibroscan</a:t>
            </a:r>
            <a:r>
              <a:rPr lang="en-US" altLang="en-US" dirty="0" smtClean="0"/>
              <a:t>) is an attractive option in sub-Saharan Africa although cost remains a factor.</a:t>
            </a:r>
            <a:r>
              <a:rPr lang="en-US" altLang="en-US" baseline="0" dirty="0" smtClean="0"/>
              <a:t>  If the patient has </a:t>
            </a:r>
            <a:r>
              <a:rPr lang="en-US" altLang="en-US" dirty="0" smtClean="0"/>
              <a:t>cirrhosis, then you’re going to want to know if they’re decompensated, and particularly if they have Child-Pugh B and C decompensated cirrhosis.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063876-246B-4355-A3E4-ED39C171831E}" type="slidenum">
              <a:rPr lang="en-US" altLang="en-US">
                <a:latin typeface="Calibri" panose="020F0502020204030204" pitchFamily="34" charset="0"/>
              </a:rPr>
              <a:pPr/>
              <a:t>55</a:t>
            </a:fld>
            <a:endParaRPr lang="en-US" altLang="en-US">
              <a:latin typeface="Calibri" panose="020F0502020204030204" pitchFamily="34" charset="0"/>
            </a:endParaRPr>
          </a:p>
        </p:txBody>
      </p:sp>
    </p:spTree>
    <p:extLst>
      <p:ext uri="{BB962C8B-B14F-4D97-AF65-F5344CB8AC3E}">
        <p14:creationId xmlns:p14="http://schemas.microsoft.com/office/powerpoint/2010/main" val="33367604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0" dirty="0" smtClean="0">
                <a:latin typeface="Arial" panose="020B0604020202020204" pitchFamily="34" charset="0"/>
              </a:rPr>
              <a:t>For now, it remains necessary to</a:t>
            </a:r>
            <a:r>
              <a:rPr lang="en-US" altLang="en-US" i="0" baseline="0" dirty="0" smtClean="0">
                <a:latin typeface="Arial" panose="020B0604020202020204" pitchFamily="34" charset="0"/>
              </a:rPr>
              <a:t> base treatment decisions on genotype (and sub-genotype) and whether the patient is cirrhotic or not.  Additional </a:t>
            </a:r>
            <a:r>
              <a:rPr lang="en-ZA" altLang="en-US" i="0" baseline="0" dirty="0" smtClean="0">
                <a:latin typeface="Arial" panose="020B0604020202020204" pitchFamily="34" charset="0"/>
              </a:rPr>
              <a:t>factors include prior treatment, the presence of renal dysfunction and whether or not ribavirin is required and/or tolerated.  </a:t>
            </a:r>
            <a:r>
              <a:rPr lang="en-US" altLang="en-US" i="0" baseline="0" dirty="0" smtClean="0">
                <a:latin typeface="Arial" panose="020B0604020202020204" pitchFamily="34" charset="0"/>
              </a:rPr>
              <a:t>Listed in the table (based on the EASL guidelines) are options for non-cirrhotic treatment naïve or PEG-RBV experienced patients. As a rule Ribavirin can be dropped from most regimens except when treating genotype 1a with the 3D combination of OBV/PTV/RTV/DSV.  Treatment durations are mostly 12 weeks.  Importantly treatment recommendations are equal for both mon and co-infected HCV patients with HIV highlighting the fact that HIV-HCV no longer constitutes a difficult to treat or cure group. </a:t>
            </a:r>
          </a:p>
          <a:p>
            <a:endParaRPr lang="en-US" altLang="en-US" i="0" baseline="0" dirty="0" smtClean="0">
              <a:latin typeface="Arial" panose="020B0604020202020204" pitchFamily="34" charset="0"/>
            </a:endParaRPr>
          </a:p>
          <a:p>
            <a:endParaRPr lang="en-US" altLang="en-US" i="0" dirty="0"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BF4CA6C-6548-4A16-80D4-26B13FAF8DBE}" type="slidenum">
              <a:rPr lang="en-US" altLang="en-US" b="0"/>
              <a:pPr/>
              <a:t>56</a:t>
            </a:fld>
            <a:endParaRPr lang="en-US" altLang="en-US" b="0"/>
          </a:p>
        </p:txBody>
      </p:sp>
    </p:spTree>
    <p:extLst>
      <p:ext uri="{BB962C8B-B14F-4D97-AF65-F5344CB8AC3E}">
        <p14:creationId xmlns:p14="http://schemas.microsoft.com/office/powerpoint/2010/main" val="4097053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1" dirty="0" smtClean="0">
                <a:latin typeface="Calibri" panose="020F0502020204030204" pitchFamily="34" charset="0"/>
              </a:rPr>
              <a:t>LDV, </a:t>
            </a:r>
            <a:r>
              <a:rPr lang="en-US" altLang="en-US" i="1" dirty="0" err="1" smtClean="0">
                <a:latin typeface="Calibri" panose="020F0502020204030204" pitchFamily="34" charset="0"/>
              </a:rPr>
              <a:t>ledipasvir</a:t>
            </a:r>
            <a:r>
              <a:rPr lang="en-US" altLang="en-US" i="1" dirty="0" smtClean="0">
                <a:latin typeface="Calibri" panose="020F0502020204030204" pitchFamily="34" charset="0"/>
              </a:rPr>
              <a:t>; PI, protease inhibitor; RBV or R, ribavirin; SOF, </a:t>
            </a:r>
            <a:r>
              <a:rPr lang="en-US" altLang="en-US" i="1" dirty="0" err="1" smtClean="0">
                <a:latin typeface="Calibri" panose="020F0502020204030204" pitchFamily="34" charset="0"/>
              </a:rPr>
              <a:t>sofosbuvir</a:t>
            </a:r>
            <a:r>
              <a:rPr lang="en-US" altLang="en-US" i="1" dirty="0" smtClean="0">
                <a:latin typeface="Calibri" panose="020F0502020204030204" pitchFamily="34" charset="0"/>
              </a:rPr>
              <a:t>; S/L, </a:t>
            </a:r>
            <a:r>
              <a:rPr lang="en-US" altLang="en-US" i="1" dirty="0" err="1" smtClean="0">
                <a:latin typeface="Calibri" panose="020F0502020204030204" pitchFamily="34" charset="0"/>
              </a:rPr>
              <a:t>sofosbuvir</a:t>
            </a:r>
            <a:r>
              <a:rPr lang="en-US" altLang="en-US" i="1" dirty="0" smtClean="0">
                <a:latin typeface="Calibri" panose="020F0502020204030204" pitchFamily="34" charset="0"/>
              </a:rPr>
              <a:t>/</a:t>
            </a:r>
            <a:r>
              <a:rPr lang="en-US" altLang="en-US" i="1" dirty="0" err="1" smtClean="0">
                <a:latin typeface="Calibri" panose="020F0502020204030204" pitchFamily="34" charset="0"/>
              </a:rPr>
              <a:t>ledipasvir</a:t>
            </a:r>
            <a:r>
              <a:rPr lang="en-US" altLang="en-US" i="1" dirty="0" smtClean="0">
                <a:latin typeface="Calibri" panose="020F0502020204030204" pitchFamily="34" charset="0"/>
              </a:rPr>
              <a:t>; S/L+R, </a:t>
            </a:r>
            <a:r>
              <a:rPr lang="en-US" altLang="en-US" i="1" dirty="0" err="1" smtClean="0">
                <a:latin typeface="Calibri" panose="020F0502020204030204" pitchFamily="34" charset="0"/>
              </a:rPr>
              <a:t>sofosbuvir</a:t>
            </a:r>
            <a:r>
              <a:rPr lang="en-US" altLang="en-US" i="1" dirty="0" smtClean="0">
                <a:latin typeface="Calibri" panose="020F0502020204030204" pitchFamily="34" charset="0"/>
              </a:rPr>
              <a:t>, </a:t>
            </a:r>
            <a:r>
              <a:rPr lang="en-US" altLang="en-US" i="1" dirty="0" err="1" smtClean="0">
                <a:latin typeface="Calibri" panose="020F0502020204030204" pitchFamily="34" charset="0"/>
              </a:rPr>
              <a:t>ledipasvir</a:t>
            </a:r>
            <a:r>
              <a:rPr lang="en-US" altLang="en-US" i="1" dirty="0" smtClean="0">
                <a:latin typeface="Calibri" panose="020F0502020204030204" pitchFamily="34" charset="0"/>
              </a:rPr>
              <a:t>, ribavirin; SVR, sustained </a:t>
            </a:r>
            <a:r>
              <a:rPr lang="en-US" altLang="en-US" i="1" dirty="0" err="1" smtClean="0">
                <a:latin typeface="Calibri" panose="020F0502020204030204" pitchFamily="34" charset="0"/>
              </a:rPr>
              <a:t>virologic</a:t>
            </a:r>
            <a:r>
              <a:rPr lang="en-US" altLang="en-US" i="1" dirty="0" smtClean="0">
                <a:latin typeface="Calibri" panose="020F0502020204030204" pitchFamily="34" charset="0"/>
              </a:rPr>
              <a:t> response; </a:t>
            </a:r>
          </a:p>
          <a:p>
            <a:endParaRPr lang="en-US" altLang="en-US" dirty="0" smtClean="0">
              <a:latin typeface="Arial" panose="020B0604020202020204" pitchFamily="34" charset="0"/>
            </a:endParaRPr>
          </a:p>
          <a:p>
            <a:r>
              <a:rPr lang="en-US" altLang="en-US" dirty="0" smtClean="0">
                <a:latin typeface="Arial" panose="020B0604020202020204" pitchFamily="34" charset="0"/>
              </a:rPr>
              <a:t>This reviews the landmark ION studies with </a:t>
            </a:r>
            <a:r>
              <a:rPr lang="en-US" altLang="en-US" dirty="0" err="1" smtClean="0">
                <a:latin typeface="Arial" panose="020B0604020202020204" pitchFamily="34" charset="0"/>
              </a:rPr>
              <a:t>sofosbuvir</a:t>
            </a:r>
            <a:r>
              <a:rPr lang="en-US" altLang="en-US" dirty="0" smtClean="0">
                <a:latin typeface="Arial" panose="020B0604020202020204" pitchFamily="34" charset="0"/>
              </a:rPr>
              <a:t>, </a:t>
            </a:r>
            <a:r>
              <a:rPr lang="en-US" altLang="en-US" dirty="0" err="1" smtClean="0">
                <a:latin typeface="Arial" panose="020B0604020202020204" pitchFamily="34" charset="0"/>
              </a:rPr>
              <a:t>ledipasvir</a:t>
            </a:r>
            <a:r>
              <a:rPr lang="en-US" altLang="en-US" dirty="0" smtClean="0">
                <a:latin typeface="Arial" panose="020B0604020202020204" pitchFamily="34" charset="0"/>
              </a:rPr>
              <a:t> with and without ribavirin in treatment-naive patients and prior treatment failures. </a:t>
            </a:r>
          </a:p>
          <a:p>
            <a:endParaRPr lang="en-US" altLang="en-US" dirty="0" smtClean="0">
              <a:latin typeface="Arial" panose="020B0604020202020204" pitchFamily="34" charset="0"/>
            </a:endParaRPr>
          </a:p>
          <a:p>
            <a:r>
              <a:rPr lang="en-US" altLang="en-US" dirty="0" smtClean="0">
                <a:latin typeface="Arial" panose="020B0604020202020204" pitchFamily="34" charset="0"/>
              </a:rPr>
              <a:t>ION 1 looked at treatment with </a:t>
            </a:r>
            <a:r>
              <a:rPr lang="en-US" altLang="en-US" dirty="0" err="1" smtClean="0">
                <a:latin typeface="Arial" panose="020B0604020202020204" pitchFamily="34" charset="0"/>
              </a:rPr>
              <a:t>sofosbuvir</a:t>
            </a:r>
            <a:r>
              <a:rPr lang="en-US" altLang="en-US" dirty="0" smtClean="0">
                <a:latin typeface="Arial" panose="020B0604020202020204" pitchFamily="34" charset="0"/>
              </a:rPr>
              <a:t> and </a:t>
            </a:r>
            <a:r>
              <a:rPr lang="en-US" altLang="en-US" dirty="0" err="1" smtClean="0">
                <a:latin typeface="Arial" panose="020B0604020202020204" pitchFamily="34" charset="0"/>
              </a:rPr>
              <a:t>ledipasvir</a:t>
            </a:r>
            <a:r>
              <a:rPr lang="en-US" altLang="en-US" dirty="0" smtClean="0">
                <a:latin typeface="Arial" panose="020B0604020202020204" pitchFamily="34" charset="0"/>
              </a:rPr>
              <a:t> with and without ribavirin for differing treatment durations of 12 and 24 weeks. SVR rates across the board were extremely high and the conclusion from ION 1 was that 12 weeks was just as effective as 24, that ribavirin was not necessary for treatment of these patients. </a:t>
            </a:r>
          </a:p>
          <a:p>
            <a:endParaRPr lang="en-US" altLang="en-US" dirty="0" smtClean="0">
              <a:latin typeface="Arial" panose="020B0604020202020204" pitchFamily="34" charset="0"/>
            </a:endParaRPr>
          </a:p>
          <a:p>
            <a:r>
              <a:rPr lang="en-US" altLang="en-US" dirty="0" smtClean="0">
                <a:latin typeface="Arial" panose="020B0604020202020204" pitchFamily="34" charset="0"/>
              </a:rPr>
              <a:t>ION 3 took a slightly different approach and avoided patients that had cirrhosis and included so-called easier-to-treat patients with fibrosis stages of 0-3. These patients were randomized to receive either </a:t>
            </a:r>
            <a:r>
              <a:rPr lang="en-US" altLang="en-US" dirty="0" err="1" smtClean="0">
                <a:latin typeface="Arial" panose="020B0604020202020204" pitchFamily="34" charset="0"/>
              </a:rPr>
              <a:t>sofosbuvir</a:t>
            </a:r>
            <a:r>
              <a:rPr lang="en-US" altLang="en-US" dirty="0" smtClean="0">
                <a:latin typeface="Arial" panose="020B0604020202020204" pitchFamily="34" charset="0"/>
              </a:rPr>
              <a:t> plus </a:t>
            </a:r>
            <a:r>
              <a:rPr lang="en-US" altLang="en-US" dirty="0" err="1" smtClean="0">
                <a:latin typeface="Arial" panose="020B0604020202020204" pitchFamily="34" charset="0"/>
              </a:rPr>
              <a:t>ledipasvir</a:t>
            </a:r>
            <a:r>
              <a:rPr lang="en-US" altLang="en-US" dirty="0" smtClean="0">
                <a:latin typeface="Arial" panose="020B0604020202020204" pitchFamily="34" charset="0"/>
              </a:rPr>
              <a:t>—</a:t>
            </a:r>
            <a:r>
              <a:rPr lang="en-US" altLang="en-US" dirty="0" err="1" smtClean="0">
                <a:latin typeface="Arial" panose="020B0604020202020204" pitchFamily="34" charset="0"/>
              </a:rPr>
              <a:t>sofosbuvir</a:t>
            </a:r>
            <a:r>
              <a:rPr lang="en-US" altLang="en-US" dirty="0" smtClean="0">
                <a:latin typeface="Arial" panose="020B0604020202020204" pitchFamily="34" charset="0"/>
              </a:rPr>
              <a:t> plus </a:t>
            </a:r>
            <a:r>
              <a:rPr lang="en-US" altLang="en-US" dirty="0" err="1" smtClean="0">
                <a:latin typeface="Arial" panose="020B0604020202020204" pitchFamily="34" charset="0"/>
              </a:rPr>
              <a:t>ledipasvir</a:t>
            </a:r>
            <a:r>
              <a:rPr lang="en-US" altLang="en-US" dirty="0" smtClean="0">
                <a:latin typeface="Arial" panose="020B0604020202020204" pitchFamily="34" charset="0"/>
              </a:rPr>
              <a:t> plus ribavirin for 8 weeks and compared to a 12-week treatment course of</a:t>
            </a:r>
            <a:r>
              <a:rPr lang="en-US" altLang="en-US" b="1" dirty="0" smtClean="0">
                <a:latin typeface="Arial" panose="020B0604020202020204" pitchFamily="34" charset="0"/>
              </a:rPr>
              <a:t> </a:t>
            </a:r>
            <a:r>
              <a:rPr lang="en-US" altLang="en-US" dirty="0" err="1" smtClean="0">
                <a:latin typeface="Arial" panose="020B0604020202020204" pitchFamily="34" charset="0"/>
              </a:rPr>
              <a:t>sofosbuvir</a:t>
            </a:r>
            <a:r>
              <a:rPr lang="en-US" altLang="en-US" dirty="0" smtClean="0">
                <a:latin typeface="Arial" panose="020B0604020202020204" pitchFamily="34" charset="0"/>
              </a:rPr>
              <a:t> plus </a:t>
            </a:r>
            <a:r>
              <a:rPr lang="en-US" altLang="en-US" dirty="0" err="1" smtClean="0">
                <a:latin typeface="Arial" panose="020B0604020202020204" pitchFamily="34" charset="0"/>
              </a:rPr>
              <a:t>ledipasvir</a:t>
            </a:r>
            <a:r>
              <a:rPr lang="en-US" altLang="en-US" dirty="0" smtClean="0">
                <a:latin typeface="Arial" panose="020B0604020202020204" pitchFamily="34" charset="0"/>
              </a:rPr>
              <a:t>.  What we saw here was a non-inferiority powered study that showed no inferiority between the regimens. However, numerically there was an increased rate of relapse in patients on the 8-week treatment compared to the 12-week treatment. Once again, ribavirin proved no benefit. No </a:t>
            </a:r>
            <a:r>
              <a:rPr lang="en-US" altLang="en-US" dirty="0" err="1" smtClean="0">
                <a:latin typeface="Arial" panose="020B0604020202020204" pitchFamily="34" charset="0"/>
              </a:rPr>
              <a:t>sofosbuvir</a:t>
            </a:r>
            <a:r>
              <a:rPr lang="en-US" altLang="en-US" dirty="0" smtClean="0">
                <a:latin typeface="Arial" panose="020B0604020202020204" pitchFamily="34" charset="0"/>
              </a:rPr>
              <a:t> resistance was observed and the most frequent virological failures did have NS5A resistance, which gives some resistance to </a:t>
            </a:r>
            <a:r>
              <a:rPr lang="en-US" altLang="en-US" dirty="0" err="1" smtClean="0">
                <a:latin typeface="Arial" panose="020B0604020202020204" pitchFamily="34" charset="0"/>
              </a:rPr>
              <a:t>ledipasvir</a:t>
            </a:r>
            <a:r>
              <a:rPr lang="en-US" altLang="en-US" dirty="0" smtClean="0">
                <a:latin typeface="Arial" panose="020B0604020202020204" pitchFamily="34" charset="0"/>
              </a:rPr>
              <a:t>. </a:t>
            </a:r>
            <a:endParaRPr lang="en-GB" altLang="en-US" dirty="0" smtClean="0">
              <a:latin typeface="Arial" panose="020B0604020202020204" pitchFamily="34" charset="0"/>
            </a:endParaRPr>
          </a:p>
          <a:p>
            <a:r>
              <a:rPr lang="en-US" altLang="en-US" dirty="0" smtClean="0">
                <a:latin typeface="Arial" panose="020B0604020202020204" pitchFamily="34" charset="0"/>
              </a:rPr>
              <a:t> </a:t>
            </a:r>
            <a:endParaRPr lang="en-GB" altLang="en-US" dirty="0" smtClean="0">
              <a:latin typeface="Arial" panose="020B0604020202020204" pitchFamily="34" charset="0"/>
            </a:endParaRPr>
          </a:p>
          <a:p>
            <a:r>
              <a:rPr lang="en-US" altLang="en-US" dirty="0" smtClean="0">
                <a:latin typeface="Arial" panose="020B0604020202020204" pitchFamily="34" charset="0"/>
              </a:rPr>
              <a:t>The treatment failure patients in ION-2 were studied in a similar design to ION 1, with 12 vs 24 weeks with and without ribavirin, but these were patients that have failed prior interferon and ribavirin therapy, and in many cases, almost 60% had also failed a protease inhibitor such as </a:t>
            </a:r>
            <a:r>
              <a:rPr lang="en-US" altLang="en-US" dirty="0" err="1" smtClean="0">
                <a:latin typeface="Arial" panose="020B0604020202020204" pitchFamily="34" charset="0"/>
              </a:rPr>
              <a:t>telaprevir</a:t>
            </a:r>
            <a:r>
              <a:rPr lang="en-US" altLang="en-US" dirty="0" smtClean="0">
                <a:latin typeface="Arial" panose="020B0604020202020204" pitchFamily="34" charset="0"/>
              </a:rPr>
              <a:t> or </a:t>
            </a:r>
            <a:r>
              <a:rPr lang="en-US" altLang="en-US" dirty="0" err="1" smtClean="0">
                <a:latin typeface="Arial" panose="020B0604020202020204" pitchFamily="34" charset="0"/>
              </a:rPr>
              <a:t>boceprevir</a:t>
            </a:r>
            <a:r>
              <a:rPr lang="en-US" altLang="en-US" dirty="0" smtClean="0">
                <a:latin typeface="Arial" panose="020B0604020202020204" pitchFamily="34" charset="0"/>
              </a:rPr>
              <a:t>. </a:t>
            </a:r>
          </a:p>
          <a:p>
            <a:endParaRPr lang="en-US" altLang="en-US" dirty="0" smtClean="0">
              <a:latin typeface="Arial" panose="020B0604020202020204" pitchFamily="34" charset="0"/>
            </a:endParaRPr>
          </a:p>
          <a:p>
            <a:r>
              <a:rPr lang="en-US" altLang="en-US" dirty="0" smtClean="0">
                <a:latin typeface="Arial" panose="020B0604020202020204" pitchFamily="34" charset="0"/>
              </a:rPr>
              <a:t>Here what we see is that in the 24-week arm, the SVR rate approached 100%. In the 12-week arms, what we observed was numerically a reduced rate of response of 94% and 96%. And there were some </a:t>
            </a:r>
            <a:r>
              <a:rPr lang="en-US" altLang="en-US" dirty="0" err="1" smtClean="0">
                <a:latin typeface="Arial" panose="020B0604020202020204" pitchFamily="34" charset="0"/>
              </a:rPr>
              <a:t>relapsers</a:t>
            </a:r>
            <a:r>
              <a:rPr lang="en-US" altLang="en-US" dirty="0" smtClean="0">
                <a:latin typeface="Arial" panose="020B0604020202020204" pitchFamily="34" charset="0"/>
              </a:rPr>
              <a:t> in the 12-week treatment arms. Again, ribavirin appeared to have no impact. When we look closer at these treatment failures, we find that the majority of these treatment failures actually had cirrhosis. </a:t>
            </a:r>
            <a:endParaRPr lang="en-GB" altLang="en-US" dirty="0" smtClean="0">
              <a:latin typeface="Arial" panose="020B0604020202020204" pitchFamily="34" charset="0"/>
            </a:endParaRPr>
          </a:p>
          <a:p>
            <a:pPr eaLnBrk="1" hangingPunct="1">
              <a:spcBef>
                <a:spcPct val="0"/>
              </a:spcBef>
            </a:pPr>
            <a:endParaRPr lang="en-US" altLang="en-US" i="1" dirty="0" smtClean="0">
              <a:latin typeface="Calibri" panose="020F0502020204030204" pitchFamily="34" charset="0"/>
            </a:endParaRPr>
          </a:p>
          <a:p>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57</a:t>
            </a:fld>
            <a:endParaRPr lang="en-ZA"/>
          </a:p>
        </p:txBody>
      </p:sp>
    </p:spTree>
    <p:extLst>
      <p:ext uri="{BB962C8B-B14F-4D97-AF65-F5344CB8AC3E}">
        <p14:creationId xmlns:p14="http://schemas.microsoft.com/office/powerpoint/2010/main" val="30397754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i="1" dirty="0">
                <a:latin typeface="Calibri" charset="0"/>
                <a:ea typeface="MS PGothic" charset="0"/>
              </a:rPr>
              <a:t>GT, genotype; OBV, </a:t>
            </a:r>
            <a:r>
              <a:rPr lang="en-US" i="1" dirty="0" err="1">
                <a:ea typeface="MS PGothic" charset="0"/>
              </a:rPr>
              <a:t>ombitasvir</a:t>
            </a:r>
            <a:r>
              <a:rPr lang="en-US" i="1" dirty="0">
                <a:ea typeface="MS PGothic" charset="0"/>
              </a:rPr>
              <a:t>; </a:t>
            </a:r>
            <a:r>
              <a:rPr lang="en-US" i="1" dirty="0">
                <a:latin typeface="Calibri" charset="0"/>
                <a:ea typeface="MS PGothic" charset="0"/>
              </a:rPr>
              <a:t>P/R, </a:t>
            </a:r>
            <a:r>
              <a:rPr lang="en-US" i="1" dirty="0" err="1">
                <a:latin typeface="Calibri" charset="0"/>
                <a:ea typeface="MS PGothic" charset="0"/>
              </a:rPr>
              <a:t>peginterferon</a:t>
            </a:r>
            <a:r>
              <a:rPr lang="en-US" i="1" dirty="0">
                <a:latin typeface="Calibri" charset="0"/>
                <a:ea typeface="MS PGothic" charset="0"/>
              </a:rPr>
              <a:t>/ribavirin; PTV, </a:t>
            </a:r>
            <a:r>
              <a:rPr lang="en-US" i="1" dirty="0" err="1">
                <a:ea typeface="MS PGothic" charset="0"/>
              </a:rPr>
              <a:t>paritaprevir</a:t>
            </a:r>
            <a:r>
              <a:rPr lang="en-US" i="1" dirty="0">
                <a:ea typeface="MS PGothic" charset="0"/>
              </a:rPr>
              <a:t>;</a:t>
            </a:r>
            <a:r>
              <a:rPr lang="en-US" i="1" dirty="0">
                <a:latin typeface="Calibri" charset="0"/>
                <a:ea typeface="MS PGothic" charset="0"/>
              </a:rPr>
              <a:t> RBV, ribavirin;</a:t>
            </a:r>
            <a:r>
              <a:rPr lang="en-US" i="1" dirty="0">
                <a:ea typeface="MS PGothic" charset="0"/>
              </a:rPr>
              <a:t> </a:t>
            </a:r>
            <a:r>
              <a:rPr lang="en-US" i="1" dirty="0">
                <a:latin typeface="Calibri" charset="0"/>
                <a:ea typeface="MS PGothic" charset="0"/>
              </a:rPr>
              <a:t>RTV, ritonavir; SVR, sustained </a:t>
            </a:r>
            <a:r>
              <a:rPr lang="en-US" i="1" dirty="0" err="1">
                <a:latin typeface="Calibri" charset="0"/>
                <a:ea typeface="MS PGothic" charset="0"/>
              </a:rPr>
              <a:t>virologic</a:t>
            </a:r>
            <a:r>
              <a:rPr lang="en-US" i="1" dirty="0">
                <a:latin typeface="Calibri" charset="0"/>
                <a:ea typeface="MS PGothic" charset="0"/>
              </a:rPr>
              <a:t> response</a:t>
            </a:r>
          </a:p>
          <a:p>
            <a:pPr eaLnBrk="1" hangingPunct="1">
              <a:spcBef>
                <a:spcPct val="0"/>
              </a:spcBef>
            </a:pPr>
            <a:endParaRPr lang="en-US" i="1" dirty="0">
              <a:latin typeface="Calibri" charset="0"/>
              <a:ea typeface="MS PGothic" charset="0"/>
            </a:endParaRPr>
          </a:p>
          <a:p>
            <a:pPr eaLnBrk="1" hangingPunct="1">
              <a:spcBef>
                <a:spcPct val="0"/>
              </a:spcBef>
            </a:pPr>
            <a:r>
              <a:rPr lang="en-US" dirty="0" smtClean="0">
                <a:ea typeface="MS PGothic" charset="0"/>
              </a:rPr>
              <a:t>This </a:t>
            </a:r>
            <a:r>
              <a:rPr lang="en-US" dirty="0">
                <a:ea typeface="MS PGothic" charset="0"/>
              </a:rPr>
              <a:t>is data from SAPPHIRE I and SAPPHIRE </a:t>
            </a:r>
            <a:r>
              <a:rPr lang="en-US" dirty="0" smtClean="0">
                <a:ea typeface="MS PGothic" charset="0"/>
              </a:rPr>
              <a:t>II. </a:t>
            </a:r>
            <a:r>
              <a:rPr lang="en-US" dirty="0">
                <a:ea typeface="MS PGothic" charset="0"/>
              </a:rPr>
              <a:t>And they both showed the same thing. Both naive patients and peg/ribavirin failures of whom 49% were null responders, but in whom there were no PI failures, had an excellent response rate of around 96%. </a:t>
            </a:r>
            <a:r>
              <a:rPr lang="en-US" dirty="0" smtClean="0">
                <a:ea typeface="MS PGothic" charset="0"/>
              </a:rPr>
              <a:t>It is </a:t>
            </a:r>
            <a:r>
              <a:rPr lang="en-US" dirty="0">
                <a:ea typeface="MS PGothic" charset="0"/>
              </a:rPr>
              <a:t>a little bit more complicated since it is a 5-drug regimen, which consists of 3 pills in the morning, plus ribavirin, 1 pill in the evening plus ribavirin. </a:t>
            </a:r>
            <a:endParaRPr lang="en-US" i="1" dirty="0">
              <a:latin typeface="Calibri" charset="0"/>
              <a:ea typeface="MS PGothic"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ea typeface="MS PGothic" charset="0"/>
                <a:cs typeface="MS PGothic" charset="0"/>
              </a:defRPr>
            </a:lvl1pPr>
            <a:lvl2pPr marL="702756" indent="-270291">
              <a:defRPr b="1">
                <a:solidFill>
                  <a:schemeClr val="tx1"/>
                </a:solidFill>
                <a:latin typeface="Arial" charset="0"/>
                <a:ea typeface="MS PGothic" charset="0"/>
                <a:cs typeface="MS PGothic" charset="0"/>
              </a:defRPr>
            </a:lvl2pPr>
            <a:lvl3pPr marL="1081164" indent="-216233">
              <a:defRPr b="1">
                <a:solidFill>
                  <a:schemeClr val="tx1"/>
                </a:solidFill>
                <a:latin typeface="Arial" charset="0"/>
                <a:ea typeface="MS PGothic" charset="0"/>
                <a:cs typeface="MS PGothic" charset="0"/>
              </a:defRPr>
            </a:lvl3pPr>
            <a:lvl4pPr marL="1513629" indent="-216233">
              <a:defRPr b="1">
                <a:solidFill>
                  <a:schemeClr val="tx1"/>
                </a:solidFill>
                <a:latin typeface="Arial" charset="0"/>
                <a:ea typeface="MS PGothic" charset="0"/>
                <a:cs typeface="MS PGothic" charset="0"/>
              </a:defRPr>
            </a:lvl4pPr>
            <a:lvl5pPr marL="1946095" indent="-216233">
              <a:defRPr b="1">
                <a:solidFill>
                  <a:schemeClr val="tx1"/>
                </a:solidFill>
                <a:latin typeface="Arial" charset="0"/>
                <a:ea typeface="MS PGothic" charset="0"/>
                <a:cs typeface="MS PGothic" charset="0"/>
              </a:defRPr>
            </a:lvl5pPr>
            <a:lvl6pPr marL="2378560" indent="-216233" eaLnBrk="0" fontAlgn="base" hangingPunct="0">
              <a:spcBef>
                <a:spcPct val="0"/>
              </a:spcBef>
              <a:spcAft>
                <a:spcPct val="0"/>
              </a:spcAft>
              <a:defRPr b="1">
                <a:solidFill>
                  <a:schemeClr val="tx1"/>
                </a:solidFill>
                <a:latin typeface="Arial" charset="0"/>
                <a:ea typeface="MS PGothic" charset="0"/>
                <a:cs typeface="MS PGothic" charset="0"/>
              </a:defRPr>
            </a:lvl6pPr>
            <a:lvl7pPr marL="2811026" indent="-216233" eaLnBrk="0" fontAlgn="base" hangingPunct="0">
              <a:spcBef>
                <a:spcPct val="0"/>
              </a:spcBef>
              <a:spcAft>
                <a:spcPct val="0"/>
              </a:spcAft>
              <a:defRPr b="1">
                <a:solidFill>
                  <a:schemeClr val="tx1"/>
                </a:solidFill>
                <a:latin typeface="Arial" charset="0"/>
                <a:ea typeface="MS PGothic" charset="0"/>
                <a:cs typeface="MS PGothic" charset="0"/>
              </a:defRPr>
            </a:lvl7pPr>
            <a:lvl8pPr marL="3243491" indent="-216233" eaLnBrk="0" fontAlgn="base" hangingPunct="0">
              <a:spcBef>
                <a:spcPct val="0"/>
              </a:spcBef>
              <a:spcAft>
                <a:spcPct val="0"/>
              </a:spcAft>
              <a:defRPr b="1">
                <a:solidFill>
                  <a:schemeClr val="tx1"/>
                </a:solidFill>
                <a:latin typeface="Arial" charset="0"/>
                <a:ea typeface="MS PGothic" charset="0"/>
                <a:cs typeface="MS PGothic" charset="0"/>
              </a:defRPr>
            </a:lvl8pPr>
            <a:lvl9pPr marL="3675957" indent="-216233" eaLnBrk="0" fontAlgn="base" hangingPunct="0">
              <a:spcBef>
                <a:spcPct val="0"/>
              </a:spcBef>
              <a:spcAft>
                <a:spcPct val="0"/>
              </a:spcAft>
              <a:defRPr b="1">
                <a:solidFill>
                  <a:schemeClr val="tx1"/>
                </a:solidFill>
                <a:latin typeface="Arial" charset="0"/>
                <a:ea typeface="MS PGothic" charset="0"/>
                <a:cs typeface="MS PGothic" charset="0"/>
              </a:defRPr>
            </a:lvl9pPr>
          </a:lstStyle>
          <a:p>
            <a:fld id="{B49E415A-1203-6842-8D08-FCFA3FE54DB8}" type="slidenum">
              <a:rPr lang="en-US" b="0">
                <a:solidFill>
                  <a:srgbClr val="000000"/>
                </a:solidFill>
                <a:latin typeface="Calibri" charset="0"/>
              </a:rPr>
              <a:pPr/>
              <a:t>58</a:t>
            </a:fld>
            <a:endParaRPr lang="en-US" b="0">
              <a:solidFill>
                <a:srgbClr val="000000"/>
              </a:solidFill>
              <a:latin typeface="Calibri" charset="0"/>
            </a:endParaRPr>
          </a:p>
        </p:txBody>
      </p:sp>
    </p:spTree>
    <p:extLst>
      <p:ext uri="{BB962C8B-B14F-4D97-AF65-F5344CB8AC3E}">
        <p14:creationId xmlns:p14="http://schemas.microsoft.com/office/powerpoint/2010/main" val="9742032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GT, genotype; HCV, hepatitis C virus; SMV, </a:t>
            </a:r>
            <a:r>
              <a:rPr lang="en-US" altLang="en-US" i="1" dirty="0" err="1" smtClean="0">
                <a:latin typeface="Arial" panose="020B0604020202020204" pitchFamily="34" charset="0"/>
              </a:rPr>
              <a:t>simeprevir</a:t>
            </a:r>
            <a:r>
              <a:rPr lang="en-US" altLang="en-US" i="1" dirty="0" smtClean="0">
                <a:latin typeface="Arial" panose="020B0604020202020204" pitchFamily="34" charset="0"/>
              </a:rPr>
              <a:t>; SOF, </a:t>
            </a:r>
            <a:r>
              <a:rPr lang="en-US" altLang="en-US" i="1" dirty="0" err="1" smtClean="0">
                <a:latin typeface="Arial" panose="020B0604020202020204" pitchFamily="34" charset="0"/>
              </a:rPr>
              <a:t>sofosbuvir</a:t>
            </a:r>
            <a:r>
              <a:rPr lang="en-US" altLang="en-US" i="1" dirty="0" smtClean="0">
                <a:latin typeface="Arial" panose="020B0604020202020204" pitchFamily="34" charset="0"/>
              </a:rPr>
              <a:t>; SVR, sustained </a:t>
            </a:r>
            <a:r>
              <a:rPr lang="en-US" altLang="en-US" i="1" dirty="0" err="1" smtClean="0">
                <a:latin typeface="Arial" panose="020B0604020202020204" pitchFamily="34" charset="0"/>
              </a:rPr>
              <a:t>virologic</a:t>
            </a:r>
            <a:r>
              <a:rPr lang="en-US" altLang="en-US" i="1" dirty="0" smtClean="0">
                <a:latin typeface="Arial" panose="020B0604020202020204" pitchFamily="34" charset="0"/>
              </a:rPr>
              <a:t> response.</a:t>
            </a:r>
          </a:p>
          <a:p>
            <a:endParaRPr lang="en-US" altLang="en-US" i="1" dirty="0" smtClean="0">
              <a:latin typeface="Arial" panose="020B0604020202020204" pitchFamily="34" charset="0"/>
            </a:endParaRPr>
          </a:p>
          <a:p>
            <a:r>
              <a:rPr lang="en-US" altLang="en-US" dirty="0" smtClean="0">
                <a:latin typeface="Arial" panose="020B0604020202020204" pitchFamily="34" charset="0"/>
              </a:rPr>
              <a:t>This</a:t>
            </a:r>
            <a:r>
              <a:rPr lang="en-US" altLang="en-US" baseline="0" dirty="0" smtClean="0">
                <a:latin typeface="Arial" panose="020B0604020202020204" pitchFamily="34" charset="0"/>
              </a:rPr>
              <a:t> complex data on the combination of </a:t>
            </a:r>
            <a:r>
              <a:rPr lang="en-US" altLang="en-US" baseline="0" dirty="0" err="1" smtClean="0">
                <a:latin typeface="Arial" panose="020B0604020202020204" pitchFamily="34" charset="0"/>
              </a:rPr>
              <a:t>Sofosbuvir</a:t>
            </a:r>
            <a:r>
              <a:rPr lang="en-US" altLang="en-US" baseline="0" dirty="0" smtClean="0">
                <a:latin typeface="Arial" panose="020B0604020202020204" pitchFamily="34" charset="0"/>
              </a:rPr>
              <a:t> and </a:t>
            </a:r>
            <a:r>
              <a:rPr lang="en-US" altLang="en-US" baseline="0" dirty="0" err="1" smtClean="0">
                <a:latin typeface="Arial" panose="020B0604020202020204" pitchFamily="34" charset="0"/>
              </a:rPr>
              <a:t>Simeprevir</a:t>
            </a:r>
            <a:r>
              <a:rPr lang="en-US" altLang="en-US" baseline="0" dirty="0" smtClean="0">
                <a:latin typeface="Arial" panose="020B0604020202020204" pitchFamily="34" charset="0"/>
              </a:rPr>
              <a:t> was presented at EASL 2015.  It supports the use of this combination for 12 weeks – not 8 weeks.  Factors such as IL28B genotype, genotype 1 subtype and baseline HCV RNA make is a complex regimen to use in sub-</a:t>
            </a:r>
            <a:r>
              <a:rPr lang="en-US" altLang="en-US" baseline="0" dirty="0" err="1" smtClean="0">
                <a:latin typeface="Arial" panose="020B0604020202020204" pitchFamily="34" charset="0"/>
              </a:rPr>
              <a:t>Saharna</a:t>
            </a:r>
            <a:r>
              <a:rPr lang="en-US" altLang="en-US" baseline="0" dirty="0" smtClean="0">
                <a:latin typeface="Arial" panose="020B0604020202020204" pitchFamily="34" charset="0"/>
              </a:rPr>
              <a:t> Africa. </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E00EA24-FA1B-4162-AA22-21F0693B87D0}" type="slidenum">
              <a:rPr lang="en-US" altLang="en-US" b="0"/>
              <a:pPr/>
              <a:t>59</a:t>
            </a:fld>
            <a:endParaRPr lang="en-US" altLang="en-US" b="0"/>
          </a:p>
        </p:txBody>
      </p:sp>
    </p:spTree>
    <p:extLst>
      <p:ext uri="{BB962C8B-B14F-4D97-AF65-F5344CB8AC3E}">
        <p14:creationId xmlns:p14="http://schemas.microsoft.com/office/powerpoint/2010/main" val="402543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Genotype prevalence varies according to geographic region – Genotype 1 (mostly subtype 1a) is common in Northern Europe and the United States.  Genotype 2 is found worldwide but is particularly common in Northern Italy and Japan. Genotype 3 is most frequent in the Indian subcontinent, genotype 4 is the most common in Africa and the Middle East, genotype 5 is found in South Africa, and genotype 6 is found in South East Asia.  In the United States, genotype 1 accounts for approximately 75% of cases of chronic hepatitis C.  Genotypes 1b, 2a, and 2b have worldwide distributions. </a:t>
            </a:r>
            <a:r>
              <a:rPr lang="en-US" altLang="en-US" baseline="30000" smtClean="0"/>
              <a:t> </a:t>
            </a:r>
            <a:r>
              <a:rPr lang="en-US" altLang="ja-JP" smtClean="0"/>
              <a:t>Genotype 4 dominates Egypt with genotypes 1 and 4 seen in many parts of Africa.</a:t>
            </a:r>
            <a:endParaRPr lang="en-ZA"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itchFamily="34" charset="-128"/>
              </a:defRPr>
            </a:lvl1pPr>
            <a:lvl2pPr marL="742950" indent="-285750">
              <a:defRPr>
                <a:solidFill>
                  <a:schemeClr val="tx1"/>
                </a:solidFill>
                <a:latin typeface="Calibri" panose="020F0502020204030204" pitchFamily="34" charset="0"/>
                <a:ea typeface="ＭＳ Ｐゴシック" pitchFamily="34" charset="-128"/>
              </a:defRPr>
            </a:lvl2pPr>
            <a:lvl3pPr marL="1143000" indent="-228600">
              <a:defRPr>
                <a:solidFill>
                  <a:schemeClr val="tx1"/>
                </a:solidFill>
                <a:latin typeface="Calibri" panose="020F0502020204030204" pitchFamily="34" charset="0"/>
                <a:ea typeface="ＭＳ Ｐゴシック" pitchFamily="34" charset="-128"/>
              </a:defRPr>
            </a:lvl3pPr>
            <a:lvl4pPr marL="1600200" indent="-228600">
              <a:defRPr>
                <a:solidFill>
                  <a:schemeClr val="tx1"/>
                </a:solidFill>
                <a:latin typeface="Calibri" panose="020F0502020204030204" pitchFamily="34" charset="0"/>
                <a:ea typeface="ＭＳ Ｐゴシック" pitchFamily="34" charset="-128"/>
              </a:defRPr>
            </a:lvl4pPr>
            <a:lvl5pPr marL="2057400" indent="-228600">
              <a:defRPr>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9pPr>
          </a:lstStyle>
          <a:p>
            <a:fld id="{3869768E-F634-4BEF-97BA-AFFE2D43B7B8}" type="slidenum">
              <a:rPr lang="en-US" altLang="en-US" smtClean="0"/>
              <a:pPr/>
              <a:t>9</a:t>
            </a:fld>
            <a:endParaRPr lang="en-US" altLang="en-US" smtClean="0"/>
          </a:p>
        </p:txBody>
      </p:sp>
    </p:spTree>
    <p:extLst>
      <p:ext uri="{BB962C8B-B14F-4D97-AF65-F5344CB8AC3E}">
        <p14:creationId xmlns:p14="http://schemas.microsoft.com/office/powerpoint/2010/main" val="22549567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GT, genotype; HCV, hepatitis C virus; LDV/SOF; </a:t>
            </a:r>
            <a:r>
              <a:rPr lang="en-US" altLang="en-US" i="1" dirty="0" err="1" smtClean="0">
                <a:latin typeface="Arial" panose="020B0604020202020204" pitchFamily="34" charset="0"/>
              </a:rPr>
              <a:t>ledipasvir</a:t>
            </a:r>
            <a:r>
              <a:rPr lang="en-US" altLang="en-US" i="1" dirty="0" smtClean="0">
                <a:latin typeface="Arial" panose="020B0604020202020204" pitchFamily="34" charset="0"/>
              </a:rPr>
              <a:t>/</a:t>
            </a:r>
            <a:r>
              <a:rPr lang="en-US" altLang="en-US" i="1" dirty="0" err="1" smtClean="0">
                <a:latin typeface="Arial" panose="020B0604020202020204" pitchFamily="34" charset="0"/>
              </a:rPr>
              <a:t>sofosbuvir</a:t>
            </a:r>
            <a:r>
              <a:rPr lang="en-US" altLang="en-US" i="1" dirty="0" smtClean="0">
                <a:latin typeface="Arial" panose="020B0604020202020204" pitchFamily="34" charset="0"/>
              </a:rPr>
              <a:t>; QD, once daily; SVR, sustained </a:t>
            </a:r>
            <a:r>
              <a:rPr lang="en-US" altLang="en-US" i="1" dirty="0" err="1" smtClean="0">
                <a:latin typeface="Arial" panose="020B0604020202020204" pitchFamily="34" charset="0"/>
              </a:rPr>
              <a:t>virologic</a:t>
            </a:r>
            <a:r>
              <a:rPr lang="en-US" altLang="en-US" i="1" dirty="0" smtClean="0">
                <a:latin typeface="Arial" panose="020B0604020202020204" pitchFamily="34" charset="0"/>
              </a:rPr>
              <a:t> response; </a:t>
            </a:r>
            <a:r>
              <a:rPr lang="en-US" altLang="en-US" i="1" dirty="0" err="1" smtClean="0">
                <a:latin typeface="Arial" panose="020B0604020202020204" pitchFamily="34" charset="0"/>
              </a:rPr>
              <a:t>Tx</a:t>
            </a:r>
            <a:r>
              <a:rPr lang="en-US" altLang="en-US" i="1" dirty="0" smtClean="0">
                <a:latin typeface="Arial" panose="020B0604020202020204" pitchFamily="34" charset="0"/>
              </a:rPr>
              <a:t>, treatment.</a:t>
            </a:r>
          </a:p>
          <a:p>
            <a:endParaRPr lang="en-US" altLang="en-US" i="0" dirty="0" smtClean="0">
              <a:latin typeface="Arial" panose="020B0604020202020204" pitchFamily="34" charset="0"/>
            </a:endParaRPr>
          </a:p>
          <a:p>
            <a:r>
              <a:rPr lang="en-US" altLang="en-US" i="0" dirty="0" smtClean="0">
                <a:latin typeface="Arial" panose="020B0604020202020204" pitchFamily="34" charset="0"/>
              </a:rPr>
              <a:t>This was the first data to suggest that LDV/SOF is effective in GT 4 and 5 patients.  Numbers small but no other data available. </a:t>
            </a:r>
          </a:p>
          <a:p>
            <a:endParaRPr lang="en-US" altLang="en-US" i="1" dirty="0" smtClean="0">
              <a:latin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59D6D24-9E0E-4E28-8EFC-12D7E89121D4}" type="slidenum">
              <a:rPr lang="en-US" altLang="en-US" b="0"/>
              <a:pPr/>
              <a:t>60</a:t>
            </a:fld>
            <a:endParaRPr lang="en-US" altLang="en-US" b="0"/>
          </a:p>
        </p:txBody>
      </p:sp>
    </p:spTree>
    <p:extLst>
      <p:ext uri="{BB962C8B-B14F-4D97-AF65-F5344CB8AC3E}">
        <p14:creationId xmlns:p14="http://schemas.microsoft.com/office/powerpoint/2010/main" val="22282577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0" dirty="0" smtClean="0">
                <a:latin typeface="Arial" panose="020B0604020202020204" pitchFamily="34" charset="0"/>
              </a:rPr>
              <a:t>In patients with </a:t>
            </a:r>
            <a:r>
              <a:rPr lang="en-US" altLang="en-US" b="1" i="0" dirty="0" smtClean="0">
                <a:latin typeface="Arial" panose="020B0604020202020204" pitchFamily="34" charset="0"/>
              </a:rPr>
              <a:t>compensated cirrhosis </a:t>
            </a:r>
            <a:r>
              <a:rPr lang="en-US" altLang="en-US" i="0" dirty="0" smtClean="0">
                <a:latin typeface="Arial" panose="020B0604020202020204" pitchFamily="34" charset="0"/>
              </a:rPr>
              <a:t>and genotype 1,4,or</a:t>
            </a:r>
            <a:r>
              <a:rPr lang="en-US" altLang="en-US" i="0" baseline="0" dirty="0" smtClean="0">
                <a:latin typeface="Arial" panose="020B0604020202020204" pitchFamily="34" charset="0"/>
              </a:rPr>
              <a:t> 5, extended periods of treatment are required (~24 weeks) and ribavirin is required in several regimens as add on therapy to improve response rates.  Only 1 therapy is proven for decompensated cirrhosis viz. </a:t>
            </a:r>
            <a:r>
              <a:rPr lang="en-US" altLang="en-US" i="0" baseline="0" dirty="0" err="1" smtClean="0">
                <a:latin typeface="Arial" panose="020B0604020202020204" pitchFamily="34" charset="0"/>
              </a:rPr>
              <a:t>Sofosbuvir</a:t>
            </a:r>
            <a:r>
              <a:rPr lang="en-US" altLang="en-US" i="0" baseline="0" dirty="0" smtClean="0">
                <a:latin typeface="Arial" panose="020B0604020202020204" pitchFamily="34" charset="0"/>
              </a:rPr>
              <a:t>/</a:t>
            </a:r>
            <a:r>
              <a:rPr lang="en-US" altLang="en-US" i="0" baseline="0" dirty="0" err="1" smtClean="0">
                <a:latin typeface="Arial" panose="020B0604020202020204" pitchFamily="34" charset="0"/>
              </a:rPr>
              <a:t>Ledipasvir</a:t>
            </a:r>
            <a:r>
              <a:rPr lang="en-US" altLang="en-US" i="0" baseline="0" dirty="0" smtClean="0">
                <a:latin typeface="Arial" panose="020B0604020202020204" pitchFamily="34" charset="0"/>
              </a:rPr>
              <a:t>.  This is demonstrated in the next slide.  </a:t>
            </a:r>
            <a:endParaRPr lang="en-US" altLang="en-US" i="0" dirty="0" smtClean="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F3242EA-03F4-4E9F-927B-E7E50D5BF6C1}" type="slidenum">
              <a:rPr lang="en-US" altLang="en-US" b="0"/>
              <a:pPr/>
              <a:t>61</a:t>
            </a:fld>
            <a:endParaRPr lang="en-US" altLang="en-US" b="0"/>
          </a:p>
        </p:txBody>
      </p:sp>
    </p:spTree>
    <p:extLst>
      <p:ext uri="{BB962C8B-B14F-4D97-AF65-F5344CB8AC3E}">
        <p14:creationId xmlns:p14="http://schemas.microsoft.com/office/powerpoint/2010/main" val="2330942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In the small SOLAR studies, good response rates are seen with SOF/LDV</a:t>
            </a:r>
            <a:r>
              <a:rPr lang="en-ZA" baseline="0" dirty="0" smtClean="0"/>
              <a:t> in Childs B and less so with Child C cirrhosis.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62</a:t>
            </a:fld>
            <a:endParaRPr lang="en-ZA"/>
          </a:p>
        </p:txBody>
      </p:sp>
    </p:spTree>
    <p:extLst>
      <p:ext uri="{BB962C8B-B14F-4D97-AF65-F5344CB8AC3E}">
        <p14:creationId xmlns:p14="http://schemas.microsoft.com/office/powerpoint/2010/main" val="8990618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0" dirty="0" smtClean="0">
                <a:latin typeface="Arial" panose="020B0604020202020204" pitchFamily="34" charset="0"/>
              </a:rPr>
              <a:t>Genotype</a:t>
            </a:r>
            <a:r>
              <a:rPr lang="en-US" altLang="en-US" i="0" baseline="0" dirty="0" smtClean="0">
                <a:latin typeface="Arial" panose="020B0604020202020204" pitchFamily="34" charset="0"/>
              </a:rPr>
              <a:t> 2 infection </a:t>
            </a:r>
            <a:r>
              <a:rPr lang="en-ZA" altLang="en-US" i="0" baseline="0" dirty="0" smtClean="0">
                <a:latin typeface="Arial" panose="020B0604020202020204" pitchFamily="34" charset="0"/>
              </a:rPr>
              <a:t>essentially requires 12 weeks of </a:t>
            </a:r>
            <a:r>
              <a:rPr lang="en-ZA" altLang="en-US" i="0" baseline="0" dirty="0" err="1" smtClean="0">
                <a:latin typeface="Arial" panose="020B0604020202020204" pitchFamily="34" charset="0"/>
              </a:rPr>
              <a:t>Sofosbuvir</a:t>
            </a:r>
            <a:r>
              <a:rPr lang="en-ZA" altLang="en-US" i="0" baseline="0" dirty="0" smtClean="0">
                <a:latin typeface="Arial" panose="020B0604020202020204" pitchFamily="34" charset="0"/>
              </a:rPr>
              <a:t> and ribavirin.  Extending therapy may be needed in those with cirrhosis although if the combination of </a:t>
            </a:r>
            <a:r>
              <a:rPr lang="en-ZA" altLang="en-US" i="0" baseline="0" dirty="0" err="1" smtClean="0">
                <a:latin typeface="Arial" panose="020B0604020202020204" pitchFamily="34" charset="0"/>
              </a:rPr>
              <a:t>Sofosbuvir</a:t>
            </a:r>
            <a:r>
              <a:rPr lang="en-ZA" altLang="en-US" i="0" baseline="0" dirty="0" smtClean="0">
                <a:latin typeface="Arial" panose="020B0604020202020204" pitchFamily="34" charset="0"/>
              </a:rPr>
              <a:t> and </a:t>
            </a:r>
            <a:r>
              <a:rPr lang="en-ZA" altLang="en-US" i="0" baseline="0" dirty="0" err="1" smtClean="0">
                <a:latin typeface="Arial" panose="020B0604020202020204" pitchFamily="34" charset="0"/>
              </a:rPr>
              <a:t>Daclatasvir</a:t>
            </a:r>
            <a:r>
              <a:rPr lang="en-ZA" altLang="en-US" i="0" baseline="0" dirty="0" smtClean="0">
                <a:latin typeface="Arial" panose="020B0604020202020204" pitchFamily="34" charset="0"/>
              </a:rPr>
              <a:t> is used, 12 weeks can suffice in both </a:t>
            </a:r>
            <a:r>
              <a:rPr lang="en-ZA" altLang="en-US" i="0" baseline="0" dirty="0" err="1" smtClean="0">
                <a:latin typeface="Arial" panose="020B0604020202020204" pitchFamily="34" charset="0"/>
              </a:rPr>
              <a:t>cirrhotics</a:t>
            </a:r>
            <a:r>
              <a:rPr lang="en-ZA" altLang="en-US" i="0" baseline="0" dirty="0" smtClean="0">
                <a:latin typeface="Arial" panose="020B0604020202020204" pitchFamily="34" charset="0"/>
              </a:rPr>
              <a:t> and non-</a:t>
            </a:r>
            <a:r>
              <a:rPr lang="en-ZA" altLang="en-US" i="0" baseline="0" dirty="0" err="1" smtClean="0">
                <a:latin typeface="Arial" panose="020B0604020202020204" pitchFamily="34" charset="0"/>
              </a:rPr>
              <a:t>cirrhotics</a:t>
            </a:r>
            <a:r>
              <a:rPr lang="en-ZA" altLang="en-US" i="0" baseline="0" dirty="0" smtClean="0">
                <a:latin typeface="Arial" panose="020B0604020202020204" pitchFamily="34" charset="0"/>
              </a:rPr>
              <a:t>.  Genotype 3 remains a challenge and whilst similar combinations are used, extended periods of 24 weeks are required. </a:t>
            </a:r>
            <a:endParaRPr lang="en-US" altLang="en-US" i="0" dirty="0"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8AAAE8E-7F74-4D0B-A981-5CD6F7B89BBB}" type="slidenum">
              <a:rPr lang="en-US" altLang="en-US" b="0"/>
              <a:pPr/>
              <a:t>63</a:t>
            </a:fld>
            <a:endParaRPr lang="en-US" altLang="en-US" b="0"/>
          </a:p>
        </p:txBody>
      </p:sp>
    </p:spTree>
    <p:extLst>
      <p:ext uri="{BB962C8B-B14F-4D97-AF65-F5344CB8AC3E}">
        <p14:creationId xmlns:p14="http://schemas.microsoft.com/office/powerpoint/2010/main" val="1051456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smtClean="0"/>
              <a:t>GT, genotype; </a:t>
            </a:r>
            <a:r>
              <a:rPr lang="en-US" altLang="en-US" i="1" dirty="0" err="1" smtClean="0"/>
              <a:t>pegIFN</a:t>
            </a:r>
            <a:r>
              <a:rPr lang="en-US" altLang="en-US" i="1" dirty="0" smtClean="0"/>
              <a:t>, </a:t>
            </a:r>
            <a:r>
              <a:rPr lang="en-US" altLang="en-US" i="1" dirty="0" err="1" smtClean="0"/>
              <a:t>peginterferon</a:t>
            </a:r>
            <a:r>
              <a:rPr lang="en-US" altLang="en-US" i="1" dirty="0" smtClean="0"/>
              <a:t>; RBV, ribavirin; SOF, </a:t>
            </a:r>
            <a:r>
              <a:rPr lang="en-US" altLang="en-US" i="1" dirty="0" err="1" smtClean="0"/>
              <a:t>sofosbuvir</a:t>
            </a:r>
            <a:r>
              <a:rPr lang="en-US" altLang="en-US" i="1" dirty="0" smtClean="0"/>
              <a:t>; </a:t>
            </a:r>
          </a:p>
          <a:p>
            <a:r>
              <a:rPr lang="en-US" altLang="en-US" dirty="0" smtClean="0"/>
              <a:t> </a:t>
            </a:r>
          </a:p>
          <a:p>
            <a:r>
              <a:rPr lang="en-US" altLang="en-US" dirty="0" smtClean="0"/>
              <a:t>Genotype 3 needs to be focused on a little more.  The BOSON study,</a:t>
            </a:r>
            <a:r>
              <a:rPr lang="en-US" altLang="en-US" baseline="0" dirty="0" smtClean="0"/>
              <a:t> presented at EASL 2015, </a:t>
            </a:r>
            <a:r>
              <a:rPr lang="en-US" altLang="en-US" dirty="0" smtClean="0"/>
              <a:t>looked at GT3 patients with different </a:t>
            </a:r>
            <a:r>
              <a:rPr lang="en-US" altLang="en-US" dirty="0" err="1" smtClean="0"/>
              <a:t>sofosbuvir</a:t>
            </a:r>
            <a:r>
              <a:rPr lang="en-US" altLang="en-US" dirty="0" smtClean="0"/>
              <a:t> regimen. It’s a randomized controlled trial. The patients could receive </a:t>
            </a:r>
            <a:r>
              <a:rPr lang="en-US" altLang="en-US" dirty="0" err="1" smtClean="0"/>
              <a:t>sofosbuvir</a:t>
            </a:r>
            <a:r>
              <a:rPr lang="en-US" altLang="en-US" dirty="0" smtClean="0"/>
              <a:t> and ribavirin for 16 weeks, </a:t>
            </a:r>
            <a:r>
              <a:rPr lang="en-US" altLang="en-US" dirty="0" err="1" smtClean="0"/>
              <a:t>sofosbuvir</a:t>
            </a:r>
            <a:r>
              <a:rPr lang="en-US" altLang="en-US" dirty="0" smtClean="0"/>
              <a:t> and ribavirin for 24 weeks, or </a:t>
            </a:r>
            <a:r>
              <a:rPr lang="en-US" altLang="en-US" dirty="0" err="1" smtClean="0"/>
              <a:t>sofosbuvir</a:t>
            </a:r>
            <a:r>
              <a:rPr lang="en-US" altLang="en-US" dirty="0" smtClean="0"/>
              <a:t> with </a:t>
            </a:r>
            <a:r>
              <a:rPr lang="en-US" altLang="en-US" dirty="0" err="1" smtClean="0"/>
              <a:t>peginterferon</a:t>
            </a:r>
            <a:r>
              <a:rPr lang="en-US" altLang="en-US" dirty="0" smtClean="0"/>
              <a:t> and ribavirin for 12 weeks. It includes treatment-experienced and treatment-naive patients with and without cirrhosis. And if we look across the groups —</a:t>
            </a:r>
            <a:r>
              <a:rPr lang="en-US" altLang="en-US" baseline="0" dirty="0" smtClean="0"/>
              <a:t> </a:t>
            </a:r>
            <a:r>
              <a:rPr lang="en-US" altLang="en-US" dirty="0" smtClean="0"/>
              <a:t>you see the 24-week group of </a:t>
            </a:r>
            <a:r>
              <a:rPr lang="en-US" altLang="en-US" dirty="0" err="1" smtClean="0"/>
              <a:t>sofosbuvir</a:t>
            </a:r>
            <a:r>
              <a:rPr lang="en-US" altLang="en-US" dirty="0" smtClean="0"/>
              <a:t>/ribavirin does  quite well.  BUT the best outcomes are when Interferon is added.</a:t>
            </a:r>
            <a:r>
              <a:rPr lang="en-US" altLang="en-US" baseline="0" dirty="0" smtClean="0"/>
              <a:t>  This has implications fro current decision making but in the sub-Saharan African context, likely doesn’t apply – including the fact that GT 3 is an uncommon genotype.  </a:t>
            </a:r>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2D7145-02E3-4860-B4B6-9C4320D7AC00}" type="slidenum">
              <a:rPr lang="en-US" altLang="en-US"/>
              <a:pPr/>
              <a:t>64</a:t>
            </a:fld>
            <a:endParaRPr lang="en-US" altLang="en-US"/>
          </a:p>
        </p:txBody>
      </p:sp>
    </p:spTree>
    <p:extLst>
      <p:ext uri="{BB962C8B-B14F-4D97-AF65-F5344CB8AC3E}">
        <p14:creationId xmlns:p14="http://schemas.microsoft.com/office/powerpoint/2010/main" val="1241793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smtClean="0"/>
              <a:t>DCV, </a:t>
            </a:r>
            <a:r>
              <a:rPr lang="en-US" altLang="en-US" i="1" dirty="0" err="1" smtClean="0"/>
              <a:t>daclatasvir</a:t>
            </a:r>
            <a:r>
              <a:rPr lang="en-US" altLang="en-US" i="1" dirty="0" smtClean="0"/>
              <a:t>; GT, genotype; HCV, hepatitis C virus; SOF, </a:t>
            </a:r>
            <a:r>
              <a:rPr lang="en-US" altLang="en-US" i="1" dirty="0" err="1" smtClean="0"/>
              <a:t>sofosbuvir</a:t>
            </a:r>
            <a:r>
              <a:rPr lang="en-US" altLang="en-US" i="1" baseline="0" dirty="0" smtClean="0"/>
              <a:t> </a:t>
            </a:r>
          </a:p>
          <a:p>
            <a:r>
              <a:rPr lang="en-US" altLang="en-US" i="1" dirty="0" smtClean="0"/>
              <a:t> </a:t>
            </a:r>
            <a:endParaRPr lang="en-US" altLang="en-US" dirty="0" smtClean="0"/>
          </a:p>
          <a:p>
            <a:r>
              <a:rPr lang="en-US" altLang="en-US" dirty="0" err="1" smtClean="0"/>
              <a:t>Daclatasvir</a:t>
            </a:r>
            <a:r>
              <a:rPr lang="en-US" altLang="en-US" dirty="0" smtClean="0"/>
              <a:t> and </a:t>
            </a:r>
            <a:r>
              <a:rPr lang="en-US" altLang="en-US" dirty="0" err="1" smtClean="0"/>
              <a:t>Sofosbuvir</a:t>
            </a:r>
            <a:r>
              <a:rPr lang="en-US" altLang="en-US" dirty="0" smtClean="0"/>
              <a:t> was recently FDA registered fro GT 3 and in the ALLY-3 there were treatment-naive and -experienced patients, some with prior </a:t>
            </a:r>
            <a:r>
              <a:rPr lang="en-US" altLang="en-US" dirty="0" err="1" smtClean="0"/>
              <a:t>sofosbuvir</a:t>
            </a:r>
            <a:r>
              <a:rPr lang="en-US" altLang="en-US" dirty="0" smtClean="0"/>
              <a:t> included as well.  Cirrhosis in 21% of the patients. It was an open-label study with 2 cohorts receiving </a:t>
            </a:r>
            <a:r>
              <a:rPr lang="en-US" altLang="en-US" dirty="0" err="1" smtClean="0"/>
              <a:t>daclatasvir</a:t>
            </a:r>
            <a:r>
              <a:rPr lang="en-US" altLang="en-US" dirty="0" smtClean="0"/>
              <a:t> and </a:t>
            </a:r>
            <a:r>
              <a:rPr lang="en-US" altLang="en-US" dirty="0" err="1" smtClean="0"/>
              <a:t>sofosbuvir</a:t>
            </a:r>
            <a:r>
              <a:rPr lang="en-US" altLang="en-US" dirty="0" smtClean="0"/>
              <a:t> once daily for 12 weeks. </a:t>
            </a:r>
          </a:p>
          <a:p>
            <a:endParaRPr lang="en-US" altLang="en-US" dirty="0" smtClean="0"/>
          </a:p>
          <a:p>
            <a:r>
              <a:rPr lang="en-US" altLang="en-US" dirty="0" smtClean="0"/>
              <a:t>In patients without cirrhosis SVR rates of over 90% and typically in those with cirrhosis, whether naive or treatment experienced, lower response rates are observed. Hence it</a:t>
            </a:r>
            <a:r>
              <a:rPr lang="en-US" altLang="en-US" baseline="0" dirty="0" smtClean="0"/>
              <a:t> is </a:t>
            </a:r>
            <a:r>
              <a:rPr lang="en-US" altLang="en-US" dirty="0" smtClean="0"/>
              <a:t>recommended that for non -</a:t>
            </a:r>
            <a:r>
              <a:rPr lang="en-US" altLang="en-US" dirty="0" err="1" smtClean="0"/>
              <a:t>cirrhotics</a:t>
            </a:r>
            <a:r>
              <a:rPr lang="en-US" altLang="en-US" dirty="0" smtClean="0"/>
              <a:t> </a:t>
            </a:r>
            <a:r>
              <a:rPr lang="en-US" altLang="en-US" dirty="0" err="1" smtClean="0"/>
              <a:t>daclatasvir</a:t>
            </a:r>
            <a:r>
              <a:rPr lang="en-US" altLang="en-US" dirty="0" smtClean="0"/>
              <a:t> and </a:t>
            </a:r>
            <a:r>
              <a:rPr lang="en-US" altLang="en-US" dirty="0" err="1" smtClean="0"/>
              <a:t>sofosbuvir</a:t>
            </a:r>
            <a:r>
              <a:rPr lang="en-US" altLang="en-US" dirty="0" smtClean="0"/>
              <a:t> can be used for 12 weeks</a:t>
            </a:r>
            <a:r>
              <a:rPr lang="en-US" altLang="en-US" baseline="0" dirty="0" smtClean="0"/>
              <a:t> but w</a:t>
            </a:r>
            <a:r>
              <a:rPr lang="en-US" altLang="en-US" dirty="0" smtClean="0"/>
              <a:t>ith compensated cirrhosis, </a:t>
            </a:r>
            <a:r>
              <a:rPr lang="en-US" altLang="en-US" dirty="0" err="1" smtClean="0"/>
              <a:t>daclatasvir</a:t>
            </a:r>
            <a:r>
              <a:rPr lang="en-US" altLang="en-US" dirty="0" smtClean="0"/>
              <a:t> plus </a:t>
            </a:r>
            <a:r>
              <a:rPr lang="en-US" altLang="en-US" dirty="0" err="1" smtClean="0"/>
              <a:t>sofosbuvir</a:t>
            </a:r>
            <a:r>
              <a:rPr lang="en-US" altLang="en-US" dirty="0" smtClean="0"/>
              <a:t> plus ribavirin for 24 weeks is recommended.</a:t>
            </a:r>
          </a:p>
          <a:p>
            <a:pPr eaLnBrk="1" hangingPunct="1">
              <a:spcBef>
                <a:spcPct val="0"/>
              </a:spcBef>
            </a:pPr>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2D1DB1-F7C2-4F7B-B3DF-48021EEF3276}" type="slidenum">
              <a:rPr lang="en-US" altLang="en-US">
                <a:solidFill>
                  <a:srgbClr val="000000"/>
                </a:solidFill>
                <a:latin typeface="Calibri" panose="020F0502020204030204" pitchFamily="34" charset="0"/>
              </a:rPr>
              <a:pPr/>
              <a:t>65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6181299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Summary slide: this highlights most of the combinations</a:t>
            </a:r>
          </a:p>
          <a:p>
            <a:endParaRPr lang="en-ZA" dirty="0" smtClean="0"/>
          </a:p>
          <a:p>
            <a:r>
              <a:rPr lang="en-ZA" dirty="0" smtClean="0"/>
              <a:t>One can see that in the commonly used regimens, efficacy is beyond 90%</a:t>
            </a:r>
            <a:r>
              <a:rPr lang="en-ZA" baseline="0" dirty="0" smtClean="0"/>
              <a:t> in most of the regimens and &gt;90% SVR has </a:t>
            </a:r>
            <a:r>
              <a:rPr lang="en-ZA" baseline="0" dirty="0" err="1" smtClean="0"/>
              <a:t>eseentially</a:t>
            </a:r>
            <a:r>
              <a:rPr lang="en-ZA" baseline="0" dirty="0" smtClean="0"/>
              <a:t> become the new benchmark. </a:t>
            </a:r>
          </a:p>
          <a:p>
            <a:r>
              <a:rPr lang="en-ZA" baseline="0" dirty="0" smtClean="0"/>
              <a:t>OBV-PTV/r + DSB = 3D </a:t>
            </a:r>
            <a:r>
              <a:rPr lang="en-ZA" baseline="0" dirty="0" err="1" smtClean="0"/>
              <a:t>comibation</a:t>
            </a:r>
            <a:endParaRPr lang="en-ZA" baseline="0" dirty="0" smtClean="0"/>
          </a:p>
          <a:p>
            <a:r>
              <a:rPr lang="en-ZA" baseline="0" dirty="0" smtClean="0"/>
              <a:t>LDV+SOF = </a:t>
            </a:r>
            <a:r>
              <a:rPr lang="en-ZA" baseline="0" dirty="0" err="1" smtClean="0"/>
              <a:t>Ledipasvir</a:t>
            </a:r>
            <a:r>
              <a:rPr lang="en-ZA" baseline="0" dirty="0" smtClean="0"/>
              <a:t> + </a:t>
            </a:r>
            <a:r>
              <a:rPr lang="en-ZA" baseline="0" dirty="0" err="1" smtClean="0"/>
              <a:t>Sofosbuvir</a:t>
            </a:r>
            <a:endParaRPr lang="en-ZA" baseline="0" dirty="0" smtClean="0"/>
          </a:p>
          <a:p>
            <a:r>
              <a:rPr lang="en-ZA" baseline="0" dirty="0" smtClean="0"/>
              <a:t>SMV+SOF =  </a:t>
            </a:r>
            <a:r>
              <a:rPr lang="en-ZA" baseline="0" dirty="0" err="1" smtClean="0"/>
              <a:t>Simeprevir</a:t>
            </a:r>
            <a:r>
              <a:rPr lang="en-ZA" baseline="0" dirty="0" smtClean="0"/>
              <a:t> + </a:t>
            </a:r>
            <a:r>
              <a:rPr lang="en-ZA" baseline="0" dirty="0" err="1" smtClean="0"/>
              <a:t>Sofosbuvir</a:t>
            </a:r>
            <a:endParaRPr lang="en-ZA" baseline="0" dirty="0" smtClean="0"/>
          </a:p>
          <a:p>
            <a:r>
              <a:rPr lang="en-ZA" baseline="0" dirty="0" smtClean="0"/>
              <a:t>SOF+RBV = </a:t>
            </a:r>
            <a:r>
              <a:rPr lang="en-ZA" baseline="0" dirty="0" err="1" smtClean="0"/>
              <a:t>Sofosbuvir</a:t>
            </a:r>
            <a:r>
              <a:rPr lang="en-ZA" baseline="0" dirty="0" smtClean="0"/>
              <a:t> + Ribavirin</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66</a:t>
            </a:fld>
            <a:endParaRPr lang="en-ZA"/>
          </a:p>
        </p:txBody>
      </p:sp>
    </p:spTree>
    <p:extLst>
      <p:ext uri="{BB962C8B-B14F-4D97-AF65-F5344CB8AC3E}">
        <p14:creationId xmlns:p14="http://schemas.microsoft.com/office/powerpoint/2010/main" val="21245741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fascinating data from EASL suggest that the SVR rates achieved in the trials is not necessarily duplicated in the real world. This highlights the importance of properly selecting patients for therapy to achieve maximum success so as to limit treatment failures.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67</a:t>
            </a:fld>
            <a:endParaRPr lang="en-ZA"/>
          </a:p>
        </p:txBody>
      </p:sp>
    </p:spTree>
    <p:extLst>
      <p:ext uri="{BB962C8B-B14F-4D97-AF65-F5344CB8AC3E}">
        <p14:creationId xmlns:p14="http://schemas.microsoft.com/office/powerpoint/2010/main" val="28643708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demonstrates that NS5A resistance mutations</a:t>
            </a:r>
            <a:r>
              <a:rPr lang="en-ZA" baseline="0" dirty="0" smtClean="0"/>
              <a:t> persist – defectively once you fail you have blown the use of further drugs from this class potentially. Decisions about retreatment are not easy and based on very limited data.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68</a:t>
            </a:fld>
            <a:endParaRPr lang="en-ZA"/>
          </a:p>
        </p:txBody>
      </p:sp>
    </p:spTree>
    <p:extLst>
      <p:ext uri="{BB962C8B-B14F-4D97-AF65-F5344CB8AC3E}">
        <p14:creationId xmlns:p14="http://schemas.microsoft.com/office/powerpoint/2010/main" val="37291528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Relapse rates are high if you retreat with SOF/LDV for 24 weeks of treatment after initial treatment failure.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69</a:t>
            </a:fld>
            <a:endParaRPr lang="en-ZA"/>
          </a:p>
        </p:txBody>
      </p:sp>
    </p:spTree>
    <p:extLst>
      <p:ext uri="{BB962C8B-B14F-4D97-AF65-F5344CB8AC3E}">
        <p14:creationId xmlns:p14="http://schemas.microsoft.com/office/powerpoint/2010/main" val="55563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42950" indent="-285750">
              <a:spcBef>
                <a:spcPct val="30000"/>
              </a:spcBef>
              <a:defRPr sz="1200">
                <a:solidFill>
                  <a:schemeClr val="tx1"/>
                </a:solidFill>
                <a:latin typeface="Calibri" panose="020F0502020204030204" pitchFamily="34" charset="0"/>
                <a:ea typeface="ＭＳ Ｐゴシック" pitchFamily="34" charset="-128"/>
              </a:defRPr>
            </a:lvl2pPr>
            <a:lvl3pPr marL="1143000" indent="-228600">
              <a:spcBef>
                <a:spcPct val="30000"/>
              </a:spcBef>
              <a:defRPr sz="1200">
                <a:solidFill>
                  <a:schemeClr val="tx1"/>
                </a:solidFill>
                <a:latin typeface="Calibri" panose="020F0502020204030204" pitchFamily="34" charset="0"/>
                <a:ea typeface="ＭＳ Ｐゴシック" pitchFamily="34" charset="-128"/>
              </a:defRPr>
            </a:lvl3pPr>
            <a:lvl4pPr marL="1600200" indent="-228600">
              <a:spcBef>
                <a:spcPct val="30000"/>
              </a:spcBef>
              <a:defRPr sz="1200">
                <a:solidFill>
                  <a:schemeClr val="tx1"/>
                </a:solidFill>
                <a:latin typeface="Calibri" panose="020F0502020204030204" pitchFamily="34" charset="0"/>
                <a:ea typeface="ＭＳ Ｐゴシック" pitchFamily="34" charset="-128"/>
              </a:defRPr>
            </a:lvl4pPr>
            <a:lvl5pPr marL="2057400" indent="-228600">
              <a:spcBef>
                <a:spcPct val="30000"/>
              </a:spcBef>
              <a:defRPr sz="12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r>
              <a:rPr lang="da-DK" altLang="en-US" smtClean="0"/>
              <a:t>PEGASYS</a:t>
            </a:r>
            <a:r>
              <a:rPr lang="da-DK" altLang="en-US" baseline="30000" smtClean="0"/>
              <a:t>®</a:t>
            </a:r>
            <a:r>
              <a:rPr lang="da-DK" altLang="en-US" smtClean="0"/>
              <a:t> HCV Global Slide Kit</a:t>
            </a:r>
            <a:endParaRPr lang="en-GB" altLang="en-US" smtClean="0"/>
          </a:p>
        </p:txBody>
      </p:sp>
      <p:sp>
        <p:nvSpPr>
          <p:cNvPr id="16387" name="Rectangle 2"/>
          <p:cNvSpPr>
            <a:spLocks noGrp="1" noRot="1" noChangeAspect="1" noChangeArrowheads="1" noTextEdit="1"/>
          </p:cNvSpPr>
          <p:nvPr>
            <p:ph type="sldImg"/>
          </p:nvPr>
        </p:nvSpPr>
        <p:spPr bwMode="auto">
          <a:xfrm>
            <a:off x="493713" y="647700"/>
            <a:ext cx="5988050" cy="3370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xfrm>
            <a:off x="549275" y="4316413"/>
            <a:ext cx="5605463"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800" smtClean="0"/>
              <a:t>Risk factors for HCV infection</a:t>
            </a:r>
          </a:p>
          <a:p>
            <a:pPr>
              <a:buFontTx/>
              <a:buChar char="•"/>
            </a:pPr>
            <a:r>
              <a:rPr lang="en-GB" altLang="en-US" sz="800" smtClean="0"/>
              <a:t> The predominant risk factor for the transmission of HCV infection is intravenous drug abuse through transfer of infected blood by sharing of syringes and needles.  Risk is as high as 90% after 5 years of injection drug use.</a:t>
            </a:r>
          </a:p>
          <a:p>
            <a:pPr>
              <a:buFontTx/>
              <a:buChar char="•"/>
            </a:pPr>
            <a:r>
              <a:rPr lang="en-GB" altLang="en-US" sz="800" smtClean="0"/>
              <a:t> Transfusion associated hepatitis </a:t>
            </a:r>
            <a:r>
              <a:rPr lang="en-ZA" altLang="en-US" sz="800" smtClean="0"/>
              <a:t>(so called non-A, non-B) was found to be hepatitis C in 1990.  The risk has declined with blood safety and screening and since 1997 no cases of post transfusion hepatitis have been reported where proper safety is practiced.  In countires where blood safety through screening is inadequate, the risks remain high.  </a:t>
            </a:r>
            <a:endParaRPr lang="en-GB" altLang="ja-JP" sz="800" smtClean="0"/>
          </a:p>
          <a:p>
            <a:pPr>
              <a:buFontTx/>
              <a:buChar char="•"/>
            </a:pPr>
            <a:r>
              <a:rPr lang="en-GB" altLang="en-US" sz="800" smtClean="0"/>
              <a:t> Vertical transmission of the virus from an infected mother to an infant is considered to be low risk (5–6%) however this risk is increased to around 20% in HIV–HCV co-infected mothers.</a:t>
            </a:r>
          </a:p>
          <a:p>
            <a:pPr>
              <a:buFontTx/>
              <a:buChar char="•"/>
            </a:pPr>
            <a:r>
              <a:rPr lang="en-GB" altLang="en-US" sz="800" smtClean="0"/>
              <a:t> Patients receiving chronic haemodialysis therapy are also considered low risk (10%). </a:t>
            </a:r>
          </a:p>
          <a:p>
            <a:pPr>
              <a:buFontTx/>
              <a:buChar char="•"/>
            </a:pPr>
            <a:r>
              <a:rPr lang="en-GB" altLang="en-US" sz="800" smtClean="0"/>
              <a:t> In African countries, traditional practices (circumcision, scarification rituals) is thought to be a high risk practice. </a:t>
            </a:r>
          </a:p>
          <a:p>
            <a:pPr>
              <a:buFontTx/>
              <a:buChar char="•"/>
            </a:pPr>
            <a:r>
              <a:rPr lang="en-GB" altLang="en-US" sz="800" smtClean="0"/>
              <a:t>Household transmission (through percutaneous/mucosal exposure to blood and sharing of contaminated personal items such as razors, toothbrushes, nail-grooming equipment) can also occur but is rare. Additionally, certain occupations involve risk of HCV transmission, including healthcare, emergency medical, and public service work. Combined, these modes of HCV transmission account for an additional 10% of cases.</a:t>
            </a:r>
            <a:endParaRPr lang="en-GB" altLang="en-US" sz="800" baseline="30000" smtClean="0"/>
          </a:p>
          <a:p>
            <a:pPr>
              <a:buFontTx/>
              <a:buChar char="•"/>
            </a:pPr>
            <a:r>
              <a:rPr lang="en-GB" altLang="en-US" sz="800" smtClean="0"/>
              <a:t>In the remaining 10% of patients with HCV infection, the source of the infection cannot be identified,. </a:t>
            </a:r>
          </a:p>
          <a:p>
            <a:pPr>
              <a:buFontTx/>
              <a:buChar char="•"/>
            </a:pPr>
            <a:r>
              <a:rPr lang="en-GB" altLang="en-US" sz="800" smtClean="0"/>
              <a:t>Although the role of sexual activity in HCV transmission remains undefined, 20% or less of HCV-infected individuals report sexual exposures in the absence of percutaneous risk factors. Men who have Sex with Men are a growing high risk group with mini-outbreaks of hepatitis C described.  </a:t>
            </a:r>
            <a:endParaRPr lang="en-GB" altLang="en-US" sz="800" baseline="30000" smtClean="0"/>
          </a:p>
        </p:txBody>
      </p:sp>
    </p:spTree>
    <p:extLst>
      <p:ext uri="{BB962C8B-B14F-4D97-AF65-F5344CB8AC3E}">
        <p14:creationId xmlns:p14="http://schemas.microsoft.com/office/powerpoint/2010/main" val="38032443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These are the current recommendations for retreatment  -this may change rapidly as new data becomes available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70</a:t>
            </a:fld>
            <a:endParaRPr lang="en-ZA"/>
          </a:p>
        </p:txBody>
      </p:sp>
    </p:spTree>
    <p:extLst>
      <p:ext uri="{BB962C8B-B14F-4D97-AF65-F5344CB8AC3E}">
        <p14:creationId xmlns:p14="http://schemas.microsoft.com/office/powerpoint/2010/main" val="40144570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There has been a seismic change in the nature of those considered difficult to treat or cure in the PEG-IFN/RBV era of HCV therapy and now</a:t>
            </a:r>
            <a:r>
              <a:rPr lang="en-ZA" baseline="0" dirty="0" smtClean="0"/>
              <a:t> in the DAA era of chronic HCV infection. </a:t>
            </a:r>
          </a:p>
          <a:p>
            <a:r>
              <a:rPr lang="en-ZA" baseline="0" dirty="0" smtClean="0"/>
              <a:t>Patients who posed great difficulty to achieve SVR in included all the typical features that were negatively predictive for SVR </a:t>
            </a:r>
            <a:r>
              <a:rPr lang="en-ZA" baseline="0" dirty="0" err="1" smtClean="0"/>
              <a:t>viz</a:t>
            </a:r>
            <a:r>
              <a:rPr lang="en-ZA" baseline="0" dirty="0" smtClean="0"/>
              <a:t>  cirrhosis, G1, high VL, IL28B TT genotype, HIV co-infection or testament failures (e.g. null responders).  Patients who were difficult to treat had contraindications to Interferon and/or Ribavirin viz. autoimmune disease, decompensated cirrhosis etc. This has changed significantly in the era of DAA HCV therapy.  The difficult to treat group to achieve SVR has whittled down to those with advanced, decompensated disease and DAA failure. Patients in whom SVR is achievable but are more challenging to manage include those with renal dysfunction or in whom Ribavirin may be needed or where multiple concomitant drugs are still required (e.g. HIV ART </a:t>
            </a:r>
            <a:r>
              <a:rPr lang="en-ZA" baseline="0" dirty="0" err="1" smtClean="0"/>
              <a:t>etc</a:t>
            </a:r>
            <a:r>
              <a:rPr lang="en-ZA" baseline="0" dirty="0" smtClean="0"/>
              <a:t>) that pose a risk of drug-drug interactions with the potential to influence efficacy of the DAAs. It seems prudent also to raise the issue of access as a factor that creates “difficulty” in achieving SVR.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73</a:t>
            </a:fld>
            <a:endParaRPr lang="en-ZA"/>
          </a:p>
        </p:txBody>
      </p:sp>
    </p:spTree>
    <p:extLst>
      <p:ext uri="{BB962C8B-B14F-4D97-AF65-F5344CB8AC3E}">
        <p14:creationId xmlns:p14="http://schemas.microsoft.com/office/powerpoint/2010/main" val="27374604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module</a:t>
            </a:r>
            <a:r>
              <a:rPr lang="en-ZA" baseline="0" dirty="0" smtClean="0"/>
              <a:t> will focus on 4 special populations as listed above.  Currently the most challenging are decompensated cirrhosis and patients with DAA failure.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74</a:t>
            </a:fld>
            <a:endParaRPr lang="en-ZA"/>
          </a:p>
        </p:txBody>
      </p:sp>
    </p:spTree>
    <p:extLst>
      <p:ext uri="{BB962C8B-B14F-4D97-AF65-F5344CB8AC3E}">
        <p14:creationId xmlns:p14="http://schemas.microsoft.com/office/powerpoint/2010/main" val="41144301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good news is that compensated </a:t>
            </a:r>
            <a:r>
              <a:rPr lang="en-ZA" dirty="0" err="1" smtClean="0"/>
              <a:t>cirrhotics</a:t>
            </a:r>
            <a:r>
              <a:rPr lang="en-ZA" dirty="0" smtClean="0"/>
              <a:t> pose less of a challenge</a:t>
            </a:r>
            <a:r>
              <a:rPr lang="en-ZA" baseline="0" dirty="0" smtClean="0"/>
              <a:t> to treat than do decompensated </a:t>
            </a:r>
            <a:r>
              <a:rPr lang="en-ZA" baseline="0" dirty="0" err="1" smtClean="0"/>
              <a:t>cirrhotics</a:t>
            </a:r>
            <a:r>
              <a:rPr lang="en-ZA" baseline="0" dirty="0" smtClean="0"/>
              <a:t>. More importantly achieving SVR in this population alters long term prognosis. Correctly assessing patients in terms of their clinical, Childs Pugh or MELD status is necessary as decompensation alters rates of achieving SVR.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75</a:t>
            </a:fld>
            <a:endParaRPr lang="en-ZA"/>
          </a:p>
        </p:txBody>
      </p:sp>
    </p:spTree>
    <p:extLst>
      <p:ext uri="{BB962C8B-B14F-4D97-AF65-F5344CB8AC3E}">
        <p14:creationId xmlns:p14="http://schemas.microsoft.com/office/powerpoint/2010/main" val="41499210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 will not repeat the management of compensated cirrhosis – that is covered in the treatment guidelines in Module 4. As has been stated, SVR rates are as effective although longer durations of treatment and/or</a:t>
            </a:r>
            <a:r>
              <a:rPr lang="en-ZA" baseline="0" dirty="0" smtClean="0"/>
              <a:t> the addition of Ribavirin may be required.  </a:t>
            </a:r>
            <a:endParaRPr lang="en-ZA" dirty="0"/>
          </a:p>
        </p:txBody>
      </p:sp>
      <p:sp>
        <p:nvSpPr>
          <p:cNvPr id="4" name="Slide Number Placeholder 3"/>
          <p:cNvSpPr>
            <a:spLocks noGrp="1"/>
          </p:cNvSpPr>
          <p:nvPr>
            <p:ph type="sldNum" sz="quarter" idx="10"/>
          </p:nvPr>
        </p:nvSpPr>
        <p:spPr/>
        <p:txBody>
          <a:bodyPr/>
          <a:lstStyle/>
          <a:p>
            <a:fld id="{01F2A70B-78F2-4DCF-B53B-C990D2FAFB8A}" type="slidenum">
              <a:rPr lang="en-ZA" smtClean="0"/>
              <a:t>76</a:t>
            </a:fld>
            <a:endParaRPr lang="en-ZA"/>
          </a:p>
        </p:txBody>
      </p:sp>
    </p:spTree>
    <p:extLst>
      <p:ext uri="{BB962C8B-B14F-4D97-AF65-F5344CB8AC3E}">
        <p14:creationId xmlns:p14="http://schemas.microsoft.com/office/powerpoint/2010/main" val="17072265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solidFill>
                  <a:srgbClr val="FFFFFF"/>
                </a:solidFill>
                <a:latin typeface="Arial" panose="020B0604020202020204" pitchFamily="34" charset="0"/>
              </a:rPr>
              <a:t>GT, genotype; LDV, </a:t>
            </a:r>
            <a:r>
              <a:rPr lang="en-US" altLang="en-US" i="1" dirty="0" err="1" smtClean="0">
                <a:solidFill>
                  <a:srgbClr val="FFFFFF"/>
                </a:solidFill>
                <a:latin typeface="Arial" panose="020B0604020202020204" pitchFamily="34" charset="0"/>
              </a:rPr>
              <a:t>ledipasvir</a:t>
            </a:r>
            <a:r>
              <a:rPr lang="en-US" altLang="en-US" i="1" dirty="0" smtClean="0">
                <a:solidFill>
                  <a:srgbClr val="FFFFFF"/>
                </a:solidFill>
                <a:latin typeface="Arial" panose="020B0604020202020204" pitchFamily="34" charset="0"/>
              </a:rPr>
              <a:t>; RBV, ribavirin; </a:t>
            </a:r>
            <a:r>
              <a:rPr lang="en-US" altLang="en-US" i="1" dirty="0" smtClean="0">
                <a:latin typeface="Arial" panose="020B0604020202020204" pitchFamily="34" charset="0"/>
              </a:rPr>
              <a:t>SOF, </a:t>
            </a:r>
            <a:r>
              <a:rPr lang="en-US" altLang="en-US" i="1" dirty="0" err="1" smtClean="0">
                <a:solidFill>
                  <a:srgbClr val="FFFFFF"/>
                </a:solidFill>
                <a:latin typeface="Arial" panose="020B0604020202020204" pitchFamily="34" charset="0"/>
              </a:rPr>
              <a:t>sofosbuvir</a:t>
            </a:r>
            <a:endParaRPr lang="en-US" altLang="en-US" i="1" dirty="0" smtClean="0">
              <a:solidFill>
                <a:srgbClr val="FFFFFF"/>
              </a:solidFill>
              <a:latin typeface="Arial" panose="020B0604020202020204" pitchFamily="34" charset="0"/>
            </a:endParaRPr>
          </a:p>
          <a:p>
            <a:endParaRPr lang="en-US" altLang="en-US" i="1" dirty="0" smtClean="0">
              <a:solidFill>
                <a:srgbClr val="FFFFFF"/>
              </a:solidFill>
              <a:latin typeface="Arial" panose="020B0604020202020204" pitchFamily="34" charset="0"/>
            </a:endParaRPr>
          </a:p>
          <a:p>
            <a:r>
              <a:rPr lang="en-US" altLang="en-US" i="0" dirty="0" smtClean="0">
                <a:solidFill>
                  <a:srgbClr val="FFFFFF"/>
                </a:solidFill>
                <a:latin typeface="Arial" panose="020B0604020202020204" pitchFamily="34" charset="0"/>
              </a:rPr>
              <a:t>This</a:t>
            </a:r>
            <a:r>
              <a:rPr lang="en-US" altLang="en-US" i="0" baseline="0" dirty="0" smtClean="0">
                <a:solidFill>
                  <a:srgbClr val="FFFFFF"/>
                </a:solidFill>
                <a:latin typeface="Arial" panose="020B0604020202020204" pitchFamily="34" charset="0"/>
              </a:rPr>
              <a:t> graph represents pooled data from a number of studies utilizing LDV/SOF and has extracted the patients with cirrhosis.  It is got GT 1 only but demonstrates the point that compensated </a:t>
            </a:r>
            <a:r>
              <a:rPr lang="en-US" altLang="en-US" i="0" baseline="0" dirty="0" err="1" smtClean="0">
                <a:solidFill>
                  <a:srgbClr val="FFFFFF"/>
                </a:solidFill>
                <a:latin typeface="Arial" panose="020B0604020202020204" pitchFamily="34" charset="0"/>
              </a:rPr>
              <a:t>cirrhotics</a:t>
            </a:r>
            <a:r>
              <a:rPr lang="en-US" altLang="en-US" i="0" baseline="0" dirty="0" smtClean="0">
                <a:solidFill>
                  <a:srgbClr val="FFFFFF"/>
                </a:solidFill>
                <a:latin typeface="Arial" panose="020B0604020202020204" pitchFamily="34" charset="0"/>
              </a:rPr>
              <a:t> do as well as non-</a:t>
            </a:r>
            <a:r>
              <a:rPr lang="en-US" altLang="en-US" i="0" baseline="0" dirty="0" err="1" smtClean="0">
                <a:solidFill>
                  <a:srgbClr val="FFFFFF"/>
                </a:solidFill>
                <a:latin typeface="Arial" panose="020B0604020202020204" pitchFamily="34" charset="0"/>
              </a:rPr>
              <a:t>cirrhotics</a:t>
            </a:r>
            <a:r>
              <a:rPr lang="en-US" altLang="en-US" i="0" baseline="0" dirty="0" smtClean="0">
                <a:solidFill>
                  <a:srgbClr val="FFFFFF"/>
                </a:solidFill>
                <a:latin typeface="Arial" panose="020B0604020202020204" pitchFamily="34" charset="0"/>
              </a:rPr>
              <a:t> however may require longer periods of Rx ± the use of Ribavirin  - especially treatment experienced patients. </a:t>
            </a:r>
            <a:endParaRPr lang="en-US" altLang="en-US" i="0" dirty="0"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itchFamily="34" charset="-128"/>
              </a:defRPr>
            </a:lvl1pPr>
            <a:lvl2pPr marL="742950" indent="-285750">
              <a:spcBef>
                <a:spcPct val="30000"/>
              </a:spcBef>
              <a:defRPr sz="1200">
                <a:solidFill>
                  <a:schemeClr val="tx1"/>
                </a:solidFill>
                <a:latin typeface="Arial" panose="020B0604020202020204" pitchFamily="34" charset="0"/>
                <a:ea typeface="MS PGothic" pitchFamily="34" charset="-128"/>
              </a:defRPr>
            </a:lvl2pPr>
            <a:lvl3pPr marL="1143000" indent="-228600">
              <a:spcBef>
                <a:spcPct val="30000"/>
              </a:spcBef>
              <a:defRPr sz="1200">
                <a:solidFill>
                  <a:schemeClr val="tx1"/>
                </a:solidFill>
                <a:latin typeface="Arial" panose="020B0604020202020204" pitchFamily="34" charset="0"/>
                <a:ea typeface="MS PGothic" pitchFamily="34" charset="-128"/>
              </a:defRPr>
            </a:lvl3pPr>
            <a:lvl4pPr marL="1600200" indent="-228600">
              <a:spcBef>
                <a:spcPct val="30000"/>
              </a:spcBef>
              <a:defRPr sz="1200">
                <a:solidFill>
                  <a:schemeClr val="tx1"/>
                </a:solidFill>
                <a:latin typeface="Arial" panose="020B0604020202020204" pitchFamily="34" charset="0"/>
                <a:ea typeface="MS PGothic" pitchFamily="34" charset="-128"/>
              </a:defRPr>
            </a:lvl4pPr>
            <a:lvl5pPr marL="2057400" indent="-228600">
              <a:spcBef>
                <a:spcPct val="30000"/>
              </a:spcBef>
              <a:defRPr sz="1200">
                <a:solidFill>
                  <a:schemeClr val="tx1"/>
                </a:solidFill>
                <a:latin typeface="Arial" panose="020B0604020202020204"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9pPr>
          </a:lstStyle>
          <a:p>
            <a:pPr>
              <a:spcBef>
                <a:spcPct val="0"/>
              </a:spcBef>
            </a:pPr>
            <a:fld id="{97A46E0A-F1A4-4776-B2F7-8F4EFA9900D9}" type="slidenum">
              <a:rPr lang="en-US" altLang="en-US"/>
              <a:pPr>
                <a:spcBef>
                  <a:spcPct val="0"/>
                </a:spcBef>
              </a:pPr>
              <a:t>77</a:t>
            </a:fld>
            <a:endParaRPr lang="en-US" altLang="en-US"/>
          </a:p>
        </p:txBody>
      </p:sp>
    </p:spTree>
    <p:extLst>
      <p:ext uri="{BB962C8B-B14F-4D97-AF65-F5344CB8AC3E}">
        <p14:creationId xmlns:p14="http://schemas.microsoft.com/office/powerpoint/2010/main" val="39253187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DSV, </a:t>
            </a:r>
            <a:r>
              <a:rPr lang="en-US" altLang="en-US" i="1" dirty="0" err="1" smtClean="0">
                <a:latin typeface="Arial" panose="020B0604020202020204" pitchFamily="34" charset="0"/>
              </a:rPr>
              <a:t>dasabuvir</a:t>
            </a:r>
            <a:r>
              <a:rPr lang="en-US" altLang="en-US" i="1" dirty="0" smtClean="0">
                <a:latin typeface="Arial" panose="020B0604020202020204" pitchFamily="34" charset="0"/>
              </a:rPr>
              <a:t>; GT, genotype; OMV, </a:t>
            </a:r>
            <a:r>
              <a:rPr lang="en-US" altLang="en-US" i="1" dirty="0" err="1" smtClean="0">
                <a:latin typeface="Arial" panose="020B0604020202020204" pitchFamily="34" charset="0"/>
              </a:rPr>
              <a:t>ombitasvir</a:t>
            </a:r>
            <a:r>
              <a:rPr lang="en-US" altLang="en-US" i="1" dirty="0" smtClean="0">
                <a:latin typeface="Arial" panose="020B0604020202020204" pitchFamily="34" charset="0"/>
              </a:rPr>
              <a:t>; PTV, </a:t>
            </a:r>
            <a:r>
              <a:rPr lang="en-US" altLang="en-US" i="1" dirty="0" err="1" smtClean="0">
                <a:latin typeface="Arial" panose="020B0604020202020204" pitchFamily="34" charset="0"/>
              </a:rPr>
              <a:t>paritaprevir</a:t>
            </a:r>
            <a:r>
              <a:rPr lang="en-US" altLang="en-US" i="1" dirty="0" smtClean="0">
                <a:latin typeface="Arial" panose="020B0604020202020204" pitchFamily="34" charset="0"/>
              </a:rPr>
              <a:t>; RBV, ribavirin; RTV, ritonavir.</a:t>
            </a:r>
          </a:p>
          <a:p>
            <a:endParaRPr lang="en-US" altLang="en-US" i="1" dirty="0" smtClean="0">
              <a:latin typeface="Arial" panose="020B0604020202020204" pitchFamily="34" charset="0"/>
            </a:endParaRPr>
          </a:p>
          <a:p>
            <a:r>
              <a:rPr lang="en-US" altLang="en-US" i="0" dirty="0" smtClean="0">
                <a:latin typeface="Arial" panose="020B0604020202020204" pitchFamily="34" charset="0"/>
              </a:rPr>
              <a:t>This</a:t>
            </a:r>
            <a:r>
              <a:rPr lang="en-US" altLang="en-US" i="0" baseline="0" dirty="0" smtClean="0">
                <a:latin typeface="Arial" panose="020B0604020202020204" pitchFamily="34" charset="0"/>
              </a:rPr>
              <a:t> data demonstrates the outcome of compensated </a:t>
            </a:r>
            <a:r>
              <a:rPr lang="en-US" altLang="en-US" i="0" baseline="0" dirty="0" err="1" smtClean="0">
                <a:latin typeface="Arial" panose="020B0604020202020204" pitchFamily="34" charset="0"/>
              </a:rPr>
              <a:t>cirrhotics</a:t>
            </a:r>
            <a:r>
              <a:rPr lang="en-US" altLang="en-US" i="0" baseline="0" dirty="0" smtClean="0">
                <a:latin typeface="Arial" panose="020B0604020202020204" pitchFamily="34" charset="0"/>
              </a:rPr>
              <a:t> using the AbbVie 3D combination therapy viz. OMB/PTV/</a:t>
            </a:r>
            <a:r>
              <a:rPr lang="en-US" altLang="en-US" i="0" baseline="0" dirty="0" err="1" smtClean="0">
                <a:latin typeface="Arial" panose="020B0604020202020204" pitchFamily="34" charset="0"/>
              </a:rPr>
              <a:t>rtv</a:t>
            </a:r>
            <a:r>
              <a:rPr lang="en-US" altLang="en-US" i="0" baseline="0" dirty="0" smtClean="0">
                <a:latin typeface="Arial" panose="020B0604020202020204" pitchFamily="34" charset="0"/>
              </a:rPr>
              <a:t> plus DSV and RBV.  The most striking feature are the excellent results with prior treatment failures and especially null responder </a:t>
            </a:r>
            <a:r>
              <a:rPr lang="en-US" altLang="en-US" i="0" baseline="0" dirty="0" err="1" smtClean="0">
                <a:latin typeface="Arial" panose="020B0604020202020204" pitchFamily="34" charset="0"/>
              </a:rPr>
              <a:t>cirrhotics</a:t>
            </a:r>
            <a:r>
              <a:rPr lang="en-US" altLang="en-US" i="0" baseline="0" dirty="0" smtClean="0">
                <a:latin typeface="Arial" panose="020B0604020202020204" pitchFamily="34" charset="0"/>
              </a:rPr>
              <a:t> who achieve SVR at high rates.  This is a remarkable result in a group previously almost impossible to treat.  Treatment experienced patients are stratified according to their mode of treatment failure previously. </a:t>
            </a:r>
          </a:p>
          <a:p>
            <a:endParaRPr lang="en-US" altLang="en-US" i="0" baseline="0" dirty="0" smtClean="0">
              <a:latin typeface="Arial" panose="020B0604020202020204" pitchFamily="34" charset="0"/>
            </a:endParaRPr>
          </a:p>
          <a:p>
            <a:r>
              <a:rPr lang="en-US" altLang="en-US" i="0" baseline="0" dirty="0" smtClean="0">
                <a:latin typeface="Arial" panose="020B0604020202020204" pitchFamily="34" charset="0"/>
              </a:rPr>
              <a:t>Data is divided into GT 1a and 1b – demonstrating a reduction in SVR in null responder GT1a vs GT1b. </a:t>
            </a:r>
          </a:p>
          <a:p>
            <a:endParaRPr lang="en-US" altLang="en-US" i="0" baseline="0" dirty="0" smtClean="0">
              <a:latin typeface="Arial" panose="020B0604020202020204" pitchFamily="34" charset="0"/>
            </a:endParaRPr>
          </a:p>
          <a:p>
            <a:r>
              <a:rPr lang="en-US" altLang="en-US" i="0" baseline="0" dirty="0" smtClean="0">
                <a:latin typeface="Arial" panose="020B0604020202020204" pitchFamily="34" charset="0"/>
              </a:rPr>
              <a:t>The need for GT1 </a:t>
            </a:r>
            <a:r>
              <a:rPr lang="en-US" altLang="en-US" i="0" baseline="0" dirty="0" err="1" smtClean="0">
                <a:latin typeface="Arial" panose="020B0604020202020204" pitchFamily="34" charset="0"/>
              </a:rPr>
              <a:t>subgenotyping</a:t>
            </a:r>
            <a:r>
              <a:rPr lang="en-US" altLang="en-US" i="0" baseline="0" dirty="0" smtClean="0">
                <a:latin typeface="Arial" panose="020B0604020202020204" pitchFamily="34" charset="0"/>
              </a:rPr>
              <a:t> thus exist when using this combination. </a:t>
            </a:r>
            <a:endParaRPr lang="en-US" altLang="en-US" i="0" dirty="0"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itchFamily="34" charset="-128"/>
              </a:defRPr>
            </a:lvl1pPr>
            <a:lvl2pPr marL="742950" indent="-285750">
              <a:spcBef>
                <a:spcPct val="30000"/>
              </a:spcBef>
              <a:defRPr sz="1200">
                <a:solidFill>
                  <a:schemeClr val="tx1"/>
                </a:solidFill>
                <a:latin typeface="Arial" panose="020B0604020202020204" pitchFamily="34" charset="0"/>
                <a:ea typeface="MS PGothic" pitchFamily="34" charset="-128"/>
              </a:defRPr>
            </a:lvl2pPr>
            <a:lvl3pPr marL="1143000" indent="-228600">
              <a:spcBef>
                <a:spcPct val="30000"/>
              </a:spcBef>
              <a:defRPr sz="1200">
                <a:solidFill>
                  <a:schemeClr val="tx1"/>
                </a:solidFill>
                <a:latin typeface="Arial" panose="020B0604020202020204" pitchFamily="34" charset="0"/>
                <a:ea typeface="MS PGothic" pitchFamily="34" charset="-128"/>
              </a:defRPr>
            </a:lvl3pPr>
            <a:lvl4pPr marL="1600200" indent="-228600">
              <a:spcBef>
                <a:spcPct val="30000"/>
              </a:spcBef>
              <a:defRPr sz="1200">
                <a:solidFill>
                  <a:schemeClr val="tx1"/>
                </a:solidFill>
                <a:latin typeface="Arial" panose="020B0604020202020204" pitchFamily="34" charset="0"/>
                <a:ea typeface="MS PGothic" pitchFamily="34" charset="-128"/>
              </a:defRPr>
            </a:lvl4pPr>
            <a:lvl5pPr marL="2057400" indent="-228600">
              <a:spcBef>
                <a:spcPct val="30000"/>
              </a:spcBef>
              <a:defRPr sz="1200">
                <a:solidFill>
                  <a:schemeClr val="tx1"/>
                </a:solidFill>
                <a:latin typeface="Arial" panose="020B0604020202020204"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9pPr>
          </a:lstStyle>
          <a:p>
            <a:pPr>
              <a:spcBef>
                <a:spcPct val="0"/>
              </a:spcBef>
            </a:pPr>
            <a:fld id="{08A7B62B-2BB1-4C28-9BC5-1951876FE305}" type="slidenum">
              <a:rPr lang="en-US" altLang="en-US"/>
              <a:pPr>
                <a:spcBef>
                  <a:spcPct val="0"/>
                </a:spcBef>
              </a:pPr>
              <a:t>78</a:t>
            </a:fld>
            <a:endParaRPr lang="en-US" altLang="en-US"/>
          </a:p>
        </p:txBody>
      </p:sp>
    </p:spTree>
    <p:extLst>
      <p:ext uri="{BB962C8B-B14F-4D97-AF65-F5344CB8AC3E}">
        <p14:creationId xmlns:p14="http://schemas.microsoft.com/office/powerpoint/2010/main" val="10058584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smtClean="0">
                <a:latin typeface="Arial" panose="020B0604020202020204" pitchFamily="34" charset="0"/>
              </a:rPr>
              <a:t>DCV, </a:t>
            </a:r>
            <a:r>
              <a:rPr lang="en-US" altLang="en-US" i="1" dirty="0" err="1" smtClean="0">
                <a:latin typeface="Arial" panose="020B0604020202020204" pitchFamily="34" charset="0"/>
              </a:rPr>
              <a:t>daclatasvir</a:t>
            </a:r>
            <a:r>
              <a:rPr lang="en-US" altLang="en-US" i="1" dirty="0" smtClean="0">
                <a:latin typeface="Arial" panose="020B0604020202020204" pitchFamily="34" charset="0"/>
              </a:rPr>
              <a:t>; GT, genotype; HCV, hepatitis C virus; RBV, ribavirin; SOF, </a:t>
            </a:r>
            <a:r>
              <a:rPr lang="en-US" altLang="en-US" i="1" dirty="0" err="1" smtClean="0">
                <a:latin typeface="Arial" panose="020B0604020202020204" pitchFamily="34" charset="0"/>
              </a:rPr>
              <a:t>sofosbuvir</a:t>
            </a:r>
            <a:r>
              <a:rPr lang="en-US" altLang="en-US" i="1" dirty="0" smtClean="0">
                <a:latin typeface="Arial" panose="020B0604020202020204" pitchFamily="34" charset="0"/>
              </a:rPr>
              <a:t>.</a:t>
            </a:r>
          </a:p>
          <a:p>
            <a:pPr eaLnBrk="1" hangingPunct="1">
              <a:spcBef>
                <a:spcPct val="0"/>
              </a:spcBef>
            </a:pPr>
            <a:endParaRPr lang="en-US" altLang="en-US" i="1" dirty="0" smtClean="0">
              <a:latin typeface="Arial" panose="020B0604020202020204" pitchFamily="34" charset="0"/>
            </a:endParaRPr>
          </a:p>
          <a:p>
            <a:pPr eaLnBrk="1" hangingPunct="1">
              <a:spcBef>
                <a:spcPct val="0"/>
              </a:spcBef>
            </a:pPr>
            <a:r>
              <a:rPr lang="en-US" altLang="en-US" i="0" dirty="0" smtClean="0">
                <a:latin typeface="Arial" panose="020B0604020202020204" pitchFamily="34" charset="0"/>
              </a:rPr>
              <a:t>The</a:t>
            </a:r>
            <a:r>
              <a:rPr lang="en-US" altLang="en-US" i="0" baseline="0" dirty="0" smtClean="0">
                <a:latin typeface="Arial" panose="020B0604020202020204" pitchFamily="34" charset="0"/>
              </a:rPr>
              <a:t> data for SOF-DCV in the ALLY-1 study highlights that SVR is achievable in compensated cirrhosis but with advanced liver disease SVR rates fall – underpinning the difficulty that this group still poses. </a:t>
            </a:r>
            <a:endParaRPr lang="en-US" altLang="en-US" i="0" dirty="0"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0D16B6C-7CB4-4ABF-870E-8F1B7CB1D16F}" type="slidenum">
              <a:rPr lang="en-US" altLang="en-US"/>
              <a:pPr>
                <a:spcBef>
                  <a:spcPct val="0"/>
                </a:spcBef>
              </a:pPr>
              <a:t>79</a:t>
            </a:fld>
            <a:endParaRPr lang="en-US" altLang="en-US"/>
          </a:p>
        </p:txBody>
      </p:sp>
    </p:spTree>
    <p:extLst>
      <p:ext uri="{BB962C8B-B14F-4D97-AF65-F5344CB8AC3E}">
        <p14:creationId xmlns:p14="http://schemas.microsoft.com/office/powerpoint/2010/main" val="38771783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AASLD, American Association for the Study of Liver Diseases; IDSA, Infectious Diseases Society of America; BOC, </a:t>
            </a:r>
            <a:r>
              <a:rPr lang="en-US" altLang="en-US" i="1" dirty="0" err="1" smtClean="0">
                <a:latin typeface="Arial" panose="020B0604020202020204" pitchFamily="34" charset="0"/>
              </a:rPr>
              <a:t>boceprevir</a:t>
            </a:r>
            <a:r>
              <a:rPr lang="en-US" altLang="en-US" i="1" dirty="0" smtClean="0">
                <a:latin typeface="Arial" panose="020B0604020202020204" pitchFamily="34" charset="0"/>
              </a:rPr>
              <a:t>; DAA, direct-acting antiviral; DSV, </a:t>
            </a:r>
            <a:r>
              <a:rPr lang="en-US" altLang="en-US" i="1" dirty="0" err="1" smtClean="0">
                <a:latin typeface="Arial" panose="020B0604020202020204" pitchFamily="34" charset="0"/>
              </a:rPr>
              <a:t>dasabuvir</a:t>
            </a:r>
            <a:r>
              <a:rPr lang="en-US" altLang="en-US" i="1" dirty="0" smtClean="0">
                <a:latin typeface="Arial" panose="020B0604020202020204" pitchFamily="34" charset="0"/>
              </a:rPr>
              <a:t>; GT, genotype; HCV, hepatitis C virus; IFN, interferon; LDV, </a:t>
            </a:r>
            <a:r>
              <a:rPr lang="en-US" altLang="en-US" i="1" dirty="0" err="1" smtClean="0">
                <a:latin typeface="Arial" panose="020B0604020202020204" pitchFamily="34" charset="0"/>
              </a:rPr>
              <a:t>ledipasvir</a:t>
            </a:r>
            <a:r>
              <a:rPr lang="en-US" altLang="en-US" i="1" dirty="0" smtClean="0">
                <a:latin typeface="Arial" panose="020B0604020202020204" pitchFamily="34" charset="0"/>
              </a:rPr>
              <a:t>; OMV, </a:t>
            </a:r>
            <a:r>
              <a:rPr lang="en-US" altLang="en-US" i="1" dirty="0" err="1" smtClean="0">
                <a:latin typeface="Arial" panose="020B0604020202020204" pitchFamily="34" charset="0"/>
              </a:rPr>
              <a:t>ombitasvir</a:t>
            </a:r>
            <a:r>
              <a:rPr lang="en-US" altLang="en-US" i="1" dirty="0" smtClean="0">
                <a:latin typeface="Arial" panose="020B0604020202020204" pitchFamily="34" charset="0"/>
              </a:rPr>
              <a:t>; PTV, </a:t>
            </a:r>
            <a:r>
              <a:rPr lang="en-US" altLang="en-US" i="1" dirty="0" err="1" smtClean="0">
                <a:latin typeface="Arial" panose="020B0604020202020204" pitchFamily="34" charset="0"/>
              </a:rPr>
              <a:t>paritaprevir</a:t>
            </a:r>
            <a:r>
              <a:rPr lang="en-US" altLang="en-US" i="1" dirty="0" smtClean="0">
                <a:latin typeface="Arial" panose="020B0604020202020204" pitchFamily="34" charset="0"/>
              </a:rPr>
              <a:t>; RBV, ribavirin; RTV, ritonavir; SMV, </a:t>
            </a:r>
            <a:r>
              <a:rPr lang="en-US" altLang="en-US" i="1" dirty="0" err="1" smtClean="0">
                <a:latin typeface="Arial" panose="020B0604020202020204" pitchFamily="34" charset="0"/>
              </a:rPr>
              <a:t>simepravir</a:t>
            </a:r>
            <a:r>
              <a:rPr lang="en-US" altLang="en-US" i="1" dirty="0" smtClean="0">
                <a:latin typeface="Arial" panose="020B0604020202020204" pitchFamily="34" charset="0"/>
              </a:rPr>
              <a:t>; SOF, </a:t>
            </a:r>
            <a:r>
              <a:rPr lang="en-US" altLang="en-US" i="1" dirty="0" err="1" smtClean="0">
                <a:latin typeface="Arial" panose="020B0604020202020204" pitchFamily="34" charset="0"/>
              </a:rPr>
              <a:t>sofosbuvir</a:t>
            </a:r>
            <a:r>
              <a:rPr lang="en-US" altLang="en-US" i="1" dirty="0" smtClean="0">
                <a:latin typeface="Arial" panose="020B0604020202020204" pitchFamily="34" charset="0"/>
              </a:rPr>
              <a:t>; TVR, </a:t>
            </a:r>
            <a:r>
              <a:rPr lang="en-US" altLang="en-US" i="1" dirty="0" err="1" smtClean="0">
                <a:latin typeface="Arial" panose="020B0604020202020204" pitchFamily="34" charset="0"/>
              </a:rPr>
              <a:t>telaprevir</a:t>
            </a:r>
            <a:r>
              <a:rPr lang="en-US" altLang="en-US" i="1" dirty="0" smtClean="0">
                <a:latin typeface="Arial" panose="020B0604020202020204" pitchFamily="34" charset="0"/>
              </a:rPr>
              <a:t>.</a:t>
            </a:r>
          </a:p>
          <a:p>
            <a:endParaRPr lang="en-US" altLang="en-US" i="1" dirty="0" smtClean="0">
              <a:latin typeface="Arial" panose="020B0604020202020204" pitchFamily="34" charset="0"/>
            </a:endParaRPr>
          </a:p>
          <a:p>
            <a:r>
              <a:rPr lang="en-US" altLang="en-US" i="0" dirty="0" smtClean="0">
                <a:latin typeface="Arial" panose="020B0604020202020204" pitchFamily="34" charset="0"/>
              </a:rPr>
              <a:t>These are the current Rx recommendations for decompensated</a:t>
            </a:r>
            <a:r>
              <a:rPr lang="en-US" altLang="en-US" i="0" baseline="0" dirty="0" smtClean="0">
                <a:latin typeface="Arial" panose="020B0604020202020204" pitchFamily="34" charset="0"/>
              </a:rPr>
              <a:t> disease for GT 1 and 4.  If ribavirin can be used, 12 weeks of Rx is recommended. If not Rx is extended to 24 weeks.  Any patients with prior SOF failure warrant 24 weeks with SOF/LDV. Supportive data follows in the next slide</a:t>
            </a:r>
            <a:endParaRPr lang="en-US" altLang="en-US" i="0" dirty="0"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itchFamily="34" charset="-128"/>
              </a:defRPr>
            </a:lvl1pPr>
            <a:lvl2pPr marL="742950" indent="-285750">
              <a:spcBef>
                <a:spcPct val="30000"/>
              </a:spcBef>
              <a:defRPr sz="1200">
                <a:solidFill>
                  <a:schemeClr val="tx1"/>
                </a:solidFill>
                <a:latin typeface="Arial" panose="020B0604020202020204" pitchFamily="34" charset="0"/>
                <a:ea typeface="MS PGothic" pitchFamily="34" charset="-128"/>
              </a:defRPr>
            </a:lvl2pPr>
            <a:lvl3pPr marL="1143000" indent="-228600">
              <a:spcBef>
                <a:spcPct val="30000"/>
              </a:spcBef>
              <a:defRPr sz="1200">
                <a:solidFill>
                  <a:schemeClr val="tx1"/>
                </a:solidFill>
                <a:latin typeface="Arial" panose="020B0604020202020204" pitchFamily="34" charset="0"/>
                <a:ea typeface="MS PGothic" pitchFamily="34" charset="-128"/>
              </a:defRPr>
            </a:lvl3pPr>
            <a:lvl4pPr marL="1600200" indent="-228600">
              <a:spcBef>
                <a:spcPct val="30000"/>
              </a:spcBef>
              <a:defRPr sz="1200">
                <a:solidFill>
                  <a:schemeClr val="tx1"/>
                </a:solidFill>
                <a:latin typeface="Arial" panose="020B0604020202020204" pitchFamily="34" charset="0"/>
                <a:ea typeface="MS PGothic" pitchFamily="34" charset="-128"/>
              </a:defRPr>
            </a:lvl4pPr>
            <a:lvl5pPr marL="2057400" indent="-228600">
              <a:spcBef>
                <a:spcPct val="30000"/>
              </a:spcBef>
              <a:defRPr sz="1200">
                <a:solidFill>
                  <a:schemeClr val="tx1"/>
                </a:solidFill>
                <a:latin typeface="Arial" panose="020B0604020202020204"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9pPr>
          </a:lstStyle>
          <a:p>
            <a:pPr>
              <a:spcBef>
                <a:spcPct val="0"/>
              </a:spcBef>
            </a:pPr>
            <a:fld id="{C59DE19A-DF7D-4092-A507-73911ADC9D38}" type="slidenum">
              <a:rPr lang="en-US" altLang="en-US"/>
              <a:pPr>
                <a:spcBef>
                  <a:spcPct val="0"/>
                </a:spcBef>
              </a:pPr>
              <a:t>80</a:t>
            </a:fld>
            <a:endParaRPr lang="en-US" altLang="en-US"/>
          </a:p>
        </p:txBody>
      </p:sp>
    </p:spTree>
    <p:extLst>
      <p:ext uri="{BB962C8B-B14F-4D97-AF65-F5344CB8AC3E}">
        <p14:creationId xmlns:p14="http://schemas.microsoft.com/office/powerpoint/2010/main" val="39649946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solidFill>
                  <a:srgbClr val="FFFFFF"/>
                </a:solidFill>
                <a:latin typeface="Arial" panose="020B0604020202020204" pitchFamily="34" charset="0"/>
              </a:rPr>
              <a:t>CTP,</a:t>
            </a:r>
            <a:r>
              <a:rPr lang="en-US" altLang="en-US" b="1" i="1" dirty="0" smtClean="0">
                <a:latin typeface="Arial" panose="020B0604020202020204" pitchFamily="34" charset="0"/>
              </a:rPr>
              <a:t> </a:t>
            </a:r>
            <a:r>
              <a:rPr lang="en-US" altLang="en-US" i="1" dirty="0" smtClean="0">
                <a:latin typeface="Arial" panose="020B0604020202020204" pitchFamily="34" charset="0"/>
              </a:rPr>
              <a:t>Child-</a:t>
            </a:r>
            <a:r>
              <a:rPr lang="en-US" altLang="en-US" i="1" dirty="0" err="1" smtClean="0">
                <a:latin typeface="Arial" panose="020B0604020202020204" pitchFamily="34" charset="0"/>
              </a:rPr>
              <a:t>Turcotte</a:t>
            </a:r>
            <a:r>
              <a:rPr lang="en-US" altLang="en-US" i="1" dirty="0" smtClean="0">
                <a:latin typeface="Arial" panose="020B0604020202020204" pitchFamily="34" charset="0"/>
              </a:rPr>
              <a:t>-Pugh;</a:t>
            </a:r>
            <a:r>
              <a:rPr lang="en-US" altLang="en-US" i="1" dirty="0" smtClean="0">
                <a:solidFill>
                  <a:srgbClr val="FFFFFF"/>
                </a:solidFill>
                <a:latin typeface="Arial" panose="020B0604020202020204" pitchFamily="34" charset="0"/>
              </a:rPr>
              <a:t> LDV, </a:t>
            </a:r>
            <a:r>
              <a:rPr lang="en-US" altLang="en-US" i="1" dirty="0" err="1" smtClean="0">
                <a:solidFill>
                  <a:srgbClr val="FFFFFF"/>
                </a:solidFill>
                <a:latin typeface="Arial" panose="020B0604020202020204" pitchFamily="34" charset="0"/>
              </a:rPr>
              <a:t>ledipasvir</a:t>
            </a:r>
            <a:r>
              <a:rPr lang="en-US" altLang="en-US" i="1" dirty="0" smtClean="0">
                <a:solidFill>
                  <a:srgbClr val="FFFFFF"/>
                </a:solidFill>
                <a:latin typeface="Arial" panose="020B0604020202020204" pitchFamily="34" charset="0"/>
              </a:rPr>
              <a:t>; RBV, ribavirin; </a:t>
            </a:r>
            <a:r>
              <a:rPr lang="en-US" altLang="en-US" i="1" dirty="0" smtClean="0">
                <a:latin typeface="Arial" panose="020B0604020202020204" pitchFamily="34" charset="0"/>
              </a:rPr>
              <a:t>SOF, </a:t>
            </a:r>
            <a:r>
              <a:rPr lang="en-US" altLang="en-US" i="1" dirty="0" err="1" smtClean="0">
                <a:solidFill>
                  <a:srgbClr val="FFFFFF"/>
                </a:solidFill>
                <a:latin typeface="Arial" panose="020B0604020202020204" pitchFamily="34" charset="0"/>
              </a:rPr>
              <a:t>sofosbuvir</a:t>
            </a:r>
            <a:r>
              <a:rPr lang="en-US" altLang="en-US" i="1" dirty="0" smtClean="0">
                <a:solidFill>
                  <a:srgbClr val="FFFFFF"/>
                </a:solidFill>
                <a:latin typeface="Arial" panose="020B0604020202020204" pitchFamily="34" charset="0"/>
              </a:rPr>
              <a:t>.</a:t>
            </a:r>
          </a:p>
          <a:p>
            <a:endParaRPr lang="en-US" altLang="en-US" i="1" dirty="0" smtClean="0">
              <a:solidFill>
                <a:srgbClr val="FFFFFF"/>
              </a:solidFill>
              <a:latin typeface="Arial" panose="020B0604020202020204" pitchFamily="34" charset="0"/>
            </a:endParaRPr>
          </a:p>
          <a:p>
            <a:endParaRPr lang="en-US" altLang="en-US" i="1" dirty="0" smtClean="0">
              <a:solidFill>
                <a:srgbClr val="FFFFFF"/>
              </a:solidFill>
              <a:latin typeface="Arial" panose="020B0604020202020204" pitchFamily="34" charset="0"/>
            </a:endParaRPr>
          </a:p>
          <a:p>
            <a:r>
              <a:rPr lang="en-US" altLang="en-US" i="0" dirty="0" smtClean="0">
                <a:solidFill>
                  <a:srgbClr val="FFFFFF"/>
                </a:solidFill>
                <a:latin typeface="Arial" panose="020B0604020202020204" pitchFamily="34" charset="0"/>
              </a:rPr>
              <a:t>Data from the SOLAR studies supports the recommendations of 12 vs. 24 weeks provided RBV is tolerated.  Also</a:t>
            </a:r>
            <a:r>
              <a:rPr lang="en-US" altLang="en-US" i="0" baseline="0" dirty="0" smtClean="0">
                <a:solidFill>
                  <a:srgbClr val="FFFFFF"/>
                </a:solidFill>
                <a:latin typeface="Arial" panose="020B0604020202020204" pitchFamily="34" charset="0"/>
              </a:rPr>
              <a:t> again, as CTP worsens, so does SVR rate.</a:t>
            </a:r>
          </a:p>
          <a:p>
            <a:endParaRPr lang="en-US" altLang="en-US" i="0" baseline="0" dirty="0" smtClean="0">
              <a:solidFill>
                <a:srgbClr val="FFFFFF"/>
              </a:solidFill>
              <a:latin typeface="Arial" panose="020B0604020202020204" pitchFamily="34" charset="0"/>
            </a:endParaRPr>
          </a:p>
          <a:p>
            <a:r>
              <a:rPr lang="en-US" altLang="en-US" i="0" baseline="0" dirty="0" smtClean="0">
                <a:solidFill>
                  <a:srgbClr val="FFFFFF"/>
                </a:solidFill>
                <a:latin typeface="Arial" panose="020B0604020202020204" pitchFamily="34" charset="0"/>
              </a:rPr>
              <a:t>So in summary, decompensated liver disease remains better responsive that before In terms of SVR rates but is no where near the consistent &gt;90% SVR rates seen in compensated disease. Furthermore this is the very group you want to achieve SVR in. </a:t>
            </a:r>
            <a:endParaRPr lang="en-US" altLang="en-US" i="0" dirty="0" smtClean="0">
              <a:solidFill>
                <a:srgbClr val="FFFFFF"/>
              </a:solidFill>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799205E5-46AC-4900-9E50-BEF3C9D5BE80}" type="slidenum">
              <a:rPr lang="en-US" altLang="en-US" b="0">
                <a:cs typeface="Arial" panose="020B0604020202020204" pitchFamily="34" charset="0"/>
              </a:rPr>
              <a:pPr/>
              <a:t>81</a:t>
            </a:fld>
            <a:endParaRPr lang="en-US" altLang="en-US" b="0">
              <a:cs typeface="Arial" panose="020B0604020202020204" pitchFamily="34" charset="0"/>
            </a:endParaRPr>
          </a:p>
        </p:txBody>
      </p:sp>
    </p:spTree>
    <p:extLst>
      <p:ext uri="{BB962C8B-B14F-4D97-AF65-F5344CB8AC3E}">
        <p14:creationId xmlns:p14="http://schemas.microsoft.com/office/powerpoint/2010/main" val="83149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lnSpc>
                <a:spcPct val="90000"/>
              </a:lnSpc>
            </a:pPr>
            <a:r>
              <a:rPr lang="en-US" altLang="en-US" smtClean="0"/>
              <a:t>Steps in the HCV life cycle:</a:t>
            </a:r>
          </a:p>
          <a:p>
            <a:pPr marL="228600" indent="-228600">
              <a:lnSpc>
                <a:spcPct val="90000"/>
              </a:lnSpc>
              <a:buFontTx/>
              <a:buAutoNum type="arabicPeriod"/>
            </a:pPr>
            <a:r>
              <a:rPr lang="en-US" altLang="en-US" smtClean="0"/>
              <a:t>HCV virus infects human - circulates in the blood as a lipoviral particle.</a:t>
            </a:r>
          </a:p>
          <a:p>
            <a:pPr marL="228600" indent="-228600">
              <a:lnSpc>
                <a:spcPct val="90000"/>
              </a:lnSpc>
              <a:buFontTx/>
              <a:buAutoNum type="arabicPeriod"/>
            </a:pPr>
            <a:r>
              <a:rPr lang="en-US" altLang="en-US" smtClean="0"/>
              <a:t>It enters the hepatocytes by binding its envelope proteins (E1, E2) to CD81, SR-B1, claudin and occludin co-receptors. </a:t>
            </a:r>
          </a:p>
          <a:p>
            <a:pPr marL="228600" indent="-228600">
              <a:lnSpc>
                <a:spcPct val="90000"/>
              </a:lnSpc>
              <a:buFontTx/>
              <a:buAutoNum type="arabicPeriod"/>
            </a:pPr>
            <a:r>
              <a:rPr lang="en-US" altLang="en-US" smtClean="0"/>
              <a:t>Cytoplasmic release and uncoating of RNA genome</a:t>
            </a:r>
          </a:p>
          <a:p>
            <a:pPr marL="228600" indent="-228600">
              <a:lnSpc>
                <a:spcPct val="90000"/>
              </a:lnSpc>
              <a:buFontTx/>
              <a:buAutoNum type="arabicPeriod"/>
            </a:pPr>
            <a:r>
              <a:rPr lang="en-US" altLang="en-US" smtClean="0"/>
              <a:t>IRES-mediated (internal ribosomal entry site) translation and polyprotein processing by cellular and viral proteases ( into 10 viral proteins)</a:t>
            </a:r>
          </a:p>
          <a:p>
            <a:pPr marL="228600" indent="-228600">
              <a:lnSpc>
                <a:spcPct val="90000"/>
              </a:lnSpc>
            </a:pPr>
            <a:r>
              <a:rPr lang="en-US" altLang="en-US" smtClean="0"/>
              <a:t>5.   RNA replication (creation of minus strand template followed by production of plus strand RNA copies) occurs at an endoplasmic reticulum membrane−derived replication complex (the membranous web), which includes the lipid droplet (LD) and nonstructural viral proteins NS4A−NS5B.  </a:t>
            </a:r>
          </a:p>
          <a:p>
            <a:pPr marL="228600" indent="-228600">
              <a:lnSpc>
                <a:spcPct val="90000"/>
              </a:lnSpc>
            </a:pPr>
            <a:r>
              <a:rPr lang="en-US" altLang="en-US" smtClean="0"/>
              <a:t>6.   Packaging and assembly by the Golgi apparatus and subsequently released by the cell.</a:t>
            </a:r>
          </a:p>
          <a:p>
            <a:pPr marL="228600" indent="-228600">
              <a:lnSpc>
                <a:spcPct val="90000"/>
              </a:lnSpc>
            </a:pPr>
            <a:r>
              <a:rPr lang="en-US" altLang="en-US" smtClean="0"/>
              <a:t>7.   Virion maturation</a:t>
            </a:r>
          </a:p>
          <a:p>
            <a:pPr marL="228600" indent="-228600">
              <a:lnSpc>
                <a:spcPct val="90000"/>
              </a:lnSpc>
              <a:buFontTx/>
              <a:buAutoNum type="arabicPeriod" startAt="8"/>
            </a:pPr>
            <a:r>
              <a:rPr lang="en-US" altLang="en-US" smtClean="0"/>
              <a:t>Release from host cell</a:t>
            </a:r>
          </a:p>
          <a:p>
            <a:pPr marL="228600" indent="-228600">
              <a:lnSpc>
                <a:spcPct val="90000"/>
              </a:lnSpc>
              <a:buFontTx/>
              <a:buAutoNum type="arabicPeriod" startAt="8"/>
            </a:pPr>
            <a:endParaRPr lang="en-US" altLang="en-US" smtClean="0"/>
          </a:p>
          <a:p>
            <a:pPr marL="228600" indent="-228600">
              <a:lnSpc>
                <a:spcPct val="90000"/>
              </a:lnSpc>
              <a:buFontTx/>
              <a:buAutoNum type="arabicPeriod" startAt="8"/>
            </a:pPr>
            <a:endParaRPr lang="en-GB"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42950" indent="-285750">
              <a:spcBef>
                <a:spcPct val="30000"/>
              </a:spcBef>
              <a:defRPr sz="1200">
                <a:solidFill>
                  <a:schemeClr val="tx1"/>
                </a:solidFill>
                <a:latin typeface="Calibri" panose="020F0502020204030204" pitchFamily="34" charset="0"/>
                <a:ea typeface="ＭＳ Ｐゴシック" pitchFamily="34" charset="-128"/>
              </a:defRPr>
            </a:lvl2pPr>
            <a:lvl3pPr marL="1143000" indent="-228600">
              <a:spcBef>
                <a:spcPct val="30000"/>
              </a:spcBef>
              <a:defRPr sz="1200">
                <a:solidFill>
                  <a:schemeClr val="tx1"/>
                </a:solidFill>
                <a:latin typeface="Calibri" panose="020F0502020204030204" pitchFamily="34" charset="0"/>
                <a:ea typeface="ＭＳ Ｐゴシック" pitchFamily="34" charset="-128"/>
              </a:defRPr>
            </a:lvl3pPr>
            <a:lvl4pPr marL="1600200" indent="-228600">
              <a:spcBef>
                <a:spcPct val="30000"/>
              </a:spcBef>
              <a:defRPr sz="1200">
                <a:solidFill>
                  <a:schemeClr val="tx1"/>
                </a:solidFill>
                <a:latin typeface="Calibri" panose="020F0502020204030204" pitchFamily="34" charset="0"/>
                <a:ea typeface="ＭＳ Ｐゴシック" pitchFamily="34" charset="-128"/>
              </a:defRPr>
            </a:lvl4pPr>
            <a:lvl5pPr marL="2057400" indent="-228600">
              <a:spcBef>
                <a:spcPct val="30000"/>
              </a:spcBef>
              <a:defRPr sz="12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D75893CF-6FE9-427B-AEAA-87906562B12A}" type="slidenum">
              <a:rPr lang="en-GB" altLang="en-US" smtClean="0">
                <a:latin typeface="Arial" panose="020B0604020202020204" pitchFamily="34" charset="0"/>
              </a:rPr>
              <a:pPr>
                <a:spcBef>
                  <a:spcPct val="0"/>
                </a:spcBef>
              </a:pPr>
              <a:t>11</a:t>
            </a:fld>
            <a:endParaRPr lang="en-GB" altLang="en-US" smtClean="0">
              <a:latin typeface="Arial" panose="020B0604020202020204" pitchFamily="34" charset="0"/>
            </a:endParaRPr>
          </a:p>
        </p:txBody>
      </p:sp>
    </p:spTree>
    <p:extLst>
      <p:ext uri="{BB962C8B-B14F-4D97-AF65-F5344CB8AC3E}">
        <p14:creationId xmlns:p14="http://schemas.microsoft.com/office/powerpoint/2010/main" val="3070342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HCV is</a:t>
            </a:r>
            <a:r>
              <a:rPr lang="en-US" altLang="en-US" baseline="0" dirty="0" smtClean="0">
                <a:latin typeface="Arial" panose="020B0604020202020204" pitchFamily="34" charset="0"/>
              </a:rPr>
              <a:t> associated with either </a:t>
            </a:r>
            <a:r>
              <a:rPr lang="en-US" altLang="en-US" baseline="0" dirty="0" err="1" smtClean="0">
                <a:latin typeface="Arial" panose="020B0604020202020204" pitchFamily="34" charset="0"/>
              </a:rPr>
              <a:t>glomerulonephritides</a:t>
            </a:r>
            <a:r>
              <a:rPr lang="en-US" altLang="en-US" baseline="0" dirty="0" smtClean="0">
                <a:latin typeface="Arial" panose="020B0604020202020204" pitchFamily="34" charset="0"/>
              </a:rPr>
              <a:t> or small vessel </a:t>
            </a:r>
            <a:r>
              <a:rPr lang="en-US" altLang="en-US" baseline="0" dirty="0" err="1" smtClean="0">
                <a:latin typeface="Arial" panose="020B0604020202020204" pitchFamily="34" charset="0"/>
              </a:rPr>
              <a:t>vasculitides</a:t>
            </a:r>
            <a:r>
              <a:rPr lang="en-US" altLang="en-US" baseline="0" dirty="0" smtClean="0">
                <a:latin typeface="Arial" panose="020B0604020202020204" pitchFamily="34" charset="0"/>
              </a:rPr>
              <a:t> such as </a:t>
            </a:r>
            <a:r>
              <a:rPr lang="en-US" altLang="en-US" baseline="0" dirty="0" err="1" smtClean="0">
                <a:latin typeface="Arial" panose="020B0604020202020204" pitchFamily="34" charset="0"/>
              </a:rPr>
              <a:t>cryglobulinemia</a:t>
            </a:r>
            <a:r>
              <a:rPr lang="en-US" altLang="en-US" baseline="0" dirty="0" smtClean="0">
                <a:latin typeface="Arial" panose="020B0604020202020204" pitchFamily="34" charset="0"/>
              </a:rPr>
              <a:t> that can all affect the kidney. HCV is also associated with large vessel vasculitis such as </a:t>
            </a:r>
            <a:r>
              <a:rPr lang="en-US" altLang="en-US" baseline="0" dirty="0" err="1" smtClean="0">
                <a:latin typeface="Arial" panose="020B0604020202020204" pitchFamily="34" charset="0"/>
              </a:rPr>
              <a:t>Polyarteritis</a:t>
            </a:r>
            <a:r>
              <a:rPr lang="en-US" altLang="en-US" baseline="0" dirty="0" smtClean="0">
                <a:latin typeface="Arial" panose="020B0604020202020204" pitchFamily="34" charset="0"/>
              </a:rPr>
              <a:t> </a:t>
            </a:r>
            <a:r>
              <a:rPr lang="en-US" altLang="en-US" baseline="0" dirty="0" err="1" smtClean="0">
                <a:latin typeface="Arial" panose="020B0604020202020204" pitchFamily="34" charset="0"/>
              </a:rPr>
              <a:t>Nodosa</a:t>
            </a:r>
            <a:r>
              <a:rPr lang="en-US" altLang="en-US" baseline="0" dirty="0" smtClean="0">
                <a:latin typeface="Arial" panose="020B0604020202020204" pitchFamily="34" charset="0"/>
              </a:rPr>
              <a:t>  - equally affecting kidney function.  HCV also has an association with Diabetes and thus a secondary cause of renal disease.</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Renal disease complicates HCV therapy and in turn renal disease complicates liver disease in that it is associated with accelerated progression of liver disease.  </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To date managing HCV in renal disease has been very challenging. Using Peg-IFN was problematic and ribavirin associated anemia accentuated already existing anemia but in turn resulted in effect in having to use much lower RBV doses than what is ideal.</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New data is now emerging in managing patients with renal disease. </a:t>
            </a:r>
          </a:p>
          <a:p>
            <a:endParaRPr lang="en-US" altLang="en-US" baseline="0" dirty="0" smtClean="0">
              <a:latin typeface="Arial" panose="020B0604020202020204" pitchFamily="34" charset="0"/>
            </a:endParaRPr>
          </a:p>
          <a:p>
            <a:endParaRPr lang="en-US" altLang="en-US" dirty="0" smtClean="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556686CA-0271-46D3-890F-A987332F95A0}" type="slidenum">
              <a:rPr lang="en-US" altLang="en-US" b="0">
                <a:cs typeface="Arial" panose="020B0604020202020204" pitchFamily="34" charset="0"/>
              </a:rPr>
              <a:pPr/>
              <a:t>82</a:t>
            </a:fld>
            <a:endParaRPr lang="en-US" altLang="en-US" b="0">
              <a:cs typeface="Arial" panose="020B0604020202020204" pitchFamily="34" charset="0"/>
            </a:endParaRPr>
          </a:p>
        </p:txBody>
      </p:sp>
    </p:spTree>
    <p:extLst>
      <p:ext uri="{BB962C8B-B14F-4D97-AF65-F5344CB8AC3E}">
        <p14:creationId xmlns:p14="http://schemas.microsoft.com/office/powerpoint/2010/main" val="6025567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BL, baseline; CKD, chronic kidney disease; DSV, </a:t>
            </a:r>
            <a:r>
              <a:rPr lang="en-US" altLang="en-US" i="1" dirty="0" err="1" smtClean="0">
                <a:latin typeface="Arial" panose="020B0604020202020204" pitchFamily="34" charset="0"/>
              </a:rPr>
              <a:t>dasabuvir</a:t>
            </a:r>
            <a:r>
              <a:rPr lang="en-US" altLang="en-US" i="1" dirty="0" smtClean="0">
                <a:latin typeface="Arial" panose="020B0604020202020204" pitchFamily="34" charset="0"/>
              </a:rPr>
              <a:t>; EOT, end of treatment; GT, genotype; OMV, </a:t>
            </a:r>
            <a:r>
              <a:rPr lang="en-US" altLang="en-US" i="1" dirty="0" err="1" smtClean="0">
                <a:latin typeface="Arial" panose="020B0604020202020204" pitchFamily="34" charset="0"/>
              </a:rPr>
              <a:t>ombitasvir</a:t>
            </a:r>
            <a:r>
              <a:rPr lang="en-US" altLang="en-US" i="1" dirty="0" smtClean="0">
                <a:latin typeface="Arial" panose="020B0604020202020204" pitchFamily="34" charset="0"/>
              </a:rPr>
              <a:t>; PTV, </a:t>
            </a:r>
            <a:r>
              <a:rPr lang="en-US" altLang="en-US" i="1" dirty="0" err="1" smtClean="0">
                <a:latin typeface="Arial" panose="020B0604020202020204" pitchFamily="34" charset="0"/>
              </a:rPr>
              <a:t>paritaprevir</a:t>
            </a:r>
            <a:r>
              <a:rPr lang="en-US" altLang="en-US" i="1" dirty="0" smtClean="0">
                <a:latin typeface="Arial" panose="020B0604020202020204" pitchFamily="34" charset="0"/>
              </a:rPr>
              <a:t>; PTW, </a:t>
            </a:r>
            <a:r>
              <a:rPr lang="en-US" altLang="en-US" i="1" dirty="0" err="1" smtClean="0">
                <a:latin typeface="Arial" panose="020B0604020202020204" pitchFamily="34" charset="0"/>
              </a:rPr>
              <a:t>posttreatment</a:t>
            </a:r>
            <a:r>
              <a:rPr lang="en-US" altLang="en-US" i="1" dirty="0" smtClean="0">
                <a:latin typeface="Arial" panose="020B0604020202020204" pitchFamily="34" charset="0"/>
              </a:rPr>
              <a:t> week; RBV, ribavirin; RTV, ritonavir; SVR, sustained </a:t>
            </a:r>
            <a:r>
              <a:rPr lang="en-US" altLang="en-US" i="1" dirty="0" err="1" smtClean="0">
                <a:latin typeface="Arial" panose="020B0604020202020204" pitchFamily="34" charset="0"/>
              </a:rPr>
              <a:t>virologic</a:t>
            </a:r>
            <a:r>
              <a:rPr lang="en-US" altLang="en-US" i="1" dirty="0" smtClean="0">
                <a:latin typeface="Arial" panose="020B0604020202020204" pitchFamily="34" charset="0"/>
              </a:rPr>
              <a:t> response; </a:t>
            </a:r>
            <a:r>
              <a:rPr lang="en-US" altLang="en-US" i="1" dirty="0" err="1" smtClean="0">
                <a:latin typeface="Arial" panose="020B0604020202020204" pitchFamily="34" charset="0"/>
              </a:rPr>
              <a:t>Tx</a:t>
            </a:r>
            <a:r>
              <a:rPr lang="en-US" altLang="en-US" i="1" dirty="0" smtClean="0">
                <a:latin typeface="Arial" panose="020B0604020202020204" pitchFamily="34" charset="0"/>
              </a:rPr>
              <a:t>, treatment; W, week.</a:t>
            </a:r>
          </a:p>
          <a:p>
            <a:endParaRPr lang="en-US" altLang="en-US" i="1" dirty="0" smtClean="0">
              <a:latin typeface="Arial" panose="020B0604020202020204" pitchFamily="34" charset="0"/>
            </a:endParaRPr>
          </a:p>
          <a:p>
            <a:r>
              <a:rPr lang="en-US" altLang="en-US" i="0" dirty="0" smtClean="0">
                <a:latin typeface="Arial" panose="020B0604020202020204" pitchFamily="34" charset="0"/>
              </a:rPr>
              <a:t>A recent study, the RUBY-1 study, was reported at the EASL meeting.  20 patients with GT 1 infection were treated with the 3D combo plus very low dose RBV – in advanced CKD stages .  Strikingly the majority were</a:t>
            </a:r>
            <a:r>
              <a:rPr lang="en-US" altLang="en-US" i="0" baseline="0" dirty="0" smtClean="0">
                <a:latin typeface="Arial" panose="020B0604020202020204" pitchFamily="34" charset="0"/>
              </a:rPr>
              <a:t> virally undetectable at 4 weeks on Rx.  Almost half, had 4 week data post EOT and all had SVR. Only 2 patients had reached 12 weeks post EOT – both had SVR.</a:t>
            </a:r>
          </a:p>
          <a:p>
            <a:endParaRPr lang="en-US" altLang="en-US" i="0" baseline="0" dirty="0" smtClean="0">
              <a:latin typeface="Arial" panose="020B0604020202020204" pitchFamily="34" charset="0"/>
            </a:endParaRPr>
          </a:p>
          <a:p>
            <a:r>
              <a:rPr lang="en-US" altLang="en-US" i="0" baseline="0" dirty="0" smtClean="0">
                <a:latin typeface="Arial" panose="020B0604020202020204" pitchFamily="34" charset="0"/>
              </a:rPr>
              <a:t>This data is promising – more data in the next slide</a:t>
            </a:r>
            <a:endParaRPr lang="en-US" altLang="en-US" i="0" dirty="0" smtClean="0">
              <a:latin typeface="Arial" panose="020B0604020202020204" pitchFamily="34" charset="0"/>
            </a:endParaRPr>
          </a:p>
          <a:p>
            <a:endParaRPr lang="en-US" altLang="en-US" i="1" dirty="0"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itchFamily="34" charset="-128"/>
              </a:defRPr>
            </a:lvl1pPr>
            <a:lvl2pPr marL="742950" indent="-285750">
              <a:spcBef>
                <a:spcPct val="30000"/>
              </a:spcBef>
              <a:defRPr sz="1200">
                <a:solidFill>
                  <a:schemeClr val="tx1"/>
                </a:solidFill>
                <a:latin typeface="Arial" panose="020B0604020202020204" pitchFamily="34" charset="0"/>
                <a:ea typeface="MS PGothic" pitchFamily="34" charset="-128"/>
              </a:defRPr>
            </a:lvl2pPr>
            <a:lvl3pPr marL="1143000" indent="-228600">
              <a:spcBef>
                <a:spcPct val="30000"/>
              </a:spcBef>
              <a:defRPr sz="1200">
                <a:solidFill>
                  <a:schemeClr val="tx1"/>
                </a:solidFill>
                <a:latin typeface="Arial" panose="020B0604020202020204" pitchFamily="34" charset="0"/>
                <a:ea typeface="MS PGothic" pitchFamily="34" charset="-128"/>
              </a:defRPr>
            </a:lvl3pPr>
            <a:lvl4pPr marL="1600200" indent="-228600">
              <a:spcBef>
                <a:spcPct val="30000"/>
              </a:spcBef>
              <a:defRPr sz="1200">
                <a:solidFill>
                  <a:schemeClr val="tx1"/>
                </a:solidFill>
                <a:latin typeface="Arial" panose="020B0604020202020204" pitchFamily="34" charset="0"/>
                <a:ea typeface="MS PGothic" pitchFamily="34" charset="-128"/>
              </a:defRPr>
            </a:lvl4pPr>
            <a:lvl5pPr marL="2057400" indent="-228600">
              <a:spcBef>
                <a:spcPct val="30000"/>
              </a:spcBef>
              <a:defRPr sz="1200">
                <a:solidFill>
                  <a:schemeClr val="tx1"/>
                </a:solidFill>
                <a:latin typeface="Arial" panose="020B0604020202020204"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9pPr>
          </a:lstStyle>
          <a:p>
            <a:pPr>
              <a:spcBef>
                <a:spcPct val="0"/>
              </a:spcBef>
            </a:pPr>
            <a:fld id="{892E2E1F-F385-4879-A5E3-EBA0888DCEB1}" type="slidenum">
              <a:rPr lang="en-US" altLang="en-US"/>
              <a:pPr>
                <a:spcBef>
                  <a:spcPct val="0"/>
                </a:spcBef>
              </a:pPr>
              <a:t>83</a:t>
            </a:fld>
            <a:endParaRPr lang="en-US" altLang="en-US"/>
          </a:p>
        </p:txBody>
      </p:sp>
    </p:spTree>
    <p:extLst>
      <p:ext uri="{BB962C8B-B14F-4D97-AF65-F5344CB8AC3E}">
        <p14:creationId xmlns:p14="http://schemas.microsoft.com/office/powerpoint/2010/main" val="3345139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BL, baseline; DAA, direct-acting antiviral; DSV, </a:t>
            </a:r>
            <a:r>
              <a:rPr lang="en-US" altLang="en-US" i="1" dirty="0" err="1" smtClean="0">
                <a:latin typeface="Arial" panose="020B0604020202020204" pitchFamily="34" charset="0"/>
              </a:rPr>
              <a:t>dasabuvir</a:t>
            </a:r>
            <a:r>
              <a:rPr lang="en-US" altLang="en-US" i="1" dirty="0" smtClean="0">
                <a:latin typeface="Arial" panose="020B0604020202020204" pitchFamily="34" charset="0"/>
              </a:rPr>
              <a:t>; EOT, end of treatment; GT, genotype; OBV/PTV/RTV, </a:t>
            </a:r>
            <a:r>
              <a:rPr lang="en-US" altLang="en-US" i="1" dirty="0" err="1" smtClean="0">
                <a:latin typeface="Arial" panose="020B0604020202020204" pitchFamily="34" charset="0"/>
              </a:rPr>
              <a:t>ombitasvir</a:t>
            </a:r>
            <a:r>
              <a:rPr lang="en-US" altLang="en-US" i="1" dirty="0" smtClean="0">
                <a:latin typeface="Arial" panose="020B0604020202020204" pitchFamily="34" charset="0"/>
              </a:rPr>
              <a:t>/</a:t>
            </a:r>
            <a:r>
              <a:rPr lang="en-US" altLang="en-US" i="1" dirty="0" err="1" smtClean="0">
                <a:latin typeface="Arial" panose="020B0604020202020204" pitchFamily="34" charset="0"/>
              </a:rPr>
              <a:t>paritaprevir</a:t>
            </a:r>
            <a:r>
              <a:rPr lang="en-US" altLang="en-US" i="1" dirty="0" smtClean="0">
                <a:latin typeface="Arial" panose="020B0604020202020204" pitchFamily="34" charset="0"/>
              </a:rPr>
              <a:t>/ritonavir; RBV, ribavirin; SAE, serious adverse effect; </a:t>
            </a:r>
            <a:r>
              <a:rPr lang="en-US" altLang="en-US" i="1" dirty="0" err="1" smtClean="0">
                <a:latin typeface="Arial" panose="020B0604020202020204" pitchFamily="34" charset="0"/>
              </a:rPr>
              <a:t>tx</a:t>
            </a:r>
            <a:r>
              <a:rPr lang="en-US" altLang="en-US" i="1" dirty="0" smtClean="0">
                <a:latin typeface="Arial" panose="020B0604020202020204" pitchFamily="34" charset="0"/>
              </a:rPr>
              <a:t>, treatment.</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In the study, no serious AEs were reported.</a:t>
            </a:r>
            <a:r>
              <a:rPr lang="en-US" altLang="en-US" baseline="0" dirty="0" smtClean="0">
                <a:latin typeface="Arial" panose="020B0604020202020204" pitchFamily="34" charset="0"/>
              </a:rPr>
              <a:t> Unsurprisingly anemia did occur in those on RBV but no discontinuations occurred. </a:t>
            </a:r>
            <a:endParaRPr lang="en-US" altLang="en-US" dirty="0" smtClean="0">
              <a:latin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618DBEBF-FCE0-461D-80EF-840FDD3C6906}" type="slidenum">
              <a:rPr lang="en-US" altLang="en-US" b="0">
                <a:cs typeface="Arial" panose="020B0604020202020204" pitchFamily="34" charset="0"/>
              </a:rPr>
              <a:pPr/>
              <a:t>84</a:t>
            </a:fld>
            <a:endParaRPr lang="en-US" altLang="en-US" b="0">
              <a:cs typeface="Arial" panose="020B0604020202020204" pitchFamily="34" charset="0"/>
            </a:endParaRPr>
          </a:p>
        </p:txBody>
      </p:sp>
    </p:spTree>
    <p:extLst>
      <p:ext uri="{BB962C8B-B14F-4D97-AF65-F5344CB8AC3E}">
        <p14:creationId xmlns:p14="http://schemas.microsoft.com/office/powerpoint/2010/main" val="10043711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smtClean="0">
                <a:latin typeface="Arial" panose="020B0604020202020204" pitchFamily="34" charset="0"/>
              </a:rPr>
              <a:t>DSV, </a:t>
            </a:r>
            <a:r>
              <a:rPr lang="en-US" altLang="en-US" i="1" dirty="0" err="1" smtClean="0">
                <a:latin typeface="Arial" panose="020B0604020202020204" pitchFamily="34" charset="0"/>
              </a:rPr>
              <a:t>dasabuvir</a:t>
            </a:r>
            <a:r>
              <a:rPr lang="en-US" altLang="en-US" i="1" dirty="0" smtClean="0">
                <a:latin typeface="Arial" panose="020B0604020202020204" pitchFamily="34" charset="0"/>
              </a:rPr>
              <a:t>; </a:t>
            </a:r>
            <a:r>
              <a:rPr lang="en-US" altLang="en-US" i="1" dirty="0" err="1" smtClean="0">
                <a:latin typeface="Arial" panose="020B0604020202020204" pitchFamily="34" charset="0"/>
              </a:rPr>
              <a:t>CrCl</a:t>
            </a:r>
            <a:r>
              <a:rPr lang="en-US" altLang="en-US" i="1" dirty="0" smtClean="0">
                <a:latin typeface="Arial" panose="020B0604020202020204" pitchFamily="34" charset="0"/>
              </a:rPr>
              <a:t>, creatinine clearance; </a:t>
            </a:r>
            <a:r>
              <a:rPr lang="en-US" altLang="en-US" i="1" dirty="0" err="1" smtClean="0">
                <a:latin typeface="Arial" panose="020B0604020202020204" pitchFamily="34" charset="0"/>
              </a:rPr>
              <a:t>eGFR</a:t>
            </a:r>
            <a:r>
              <a:rPr lang="en-US" altLang="en-US" i="1" dirty="0" smtClean="0">
                <a:latin typeface="Arial" panose="020B0604020202020204" pitchFamily="34" charset="0"/>
              </a:rPr>
              <a:t>, estimated glomerular filtration rate; LDV, </a:t>
            </a:r>
            <a:r>
              <a:rPr lang="en-US" altLang="en-US" i="1" dirty="0" err="1" smtClean="0">
                <a:latin typeface="Arial" panose="020B0604020202020204" pitchFamily="34" charset="0"/>
              </a:rPr>
              <a:t>ledipasvir</a:t>
            </a:r>
            <a:r>
              <a:rPr lang="en-US" altLang="en-US" i="1" dirty="0" smtClean="0">
                <a:latin typeface="Arial" panose="020B0604020202020204" pitchFamily="34" charset="0"/>
              </a:rPr>
              <a:t>; OBV, </a:t>
            </a:r>
            <a:r>
              <a:rPr lang="en-US" altLang="en-US" i="1" dirty="0" err="1" smtClean="0">
                <a:latin typeface="Arial" panose="020B0604020202020204" pitchFamily="34" charset="0"/>
              </a:rPr>
              <a:t>ombitasvir</a:t>
            </a:r>
            <a:r>
              <a:rPr lang="en-US" altLang="en-US" i="1" dirty="0" smtClean="0">
                <a:latin typeface="Arial" panose="020B0604020202020204" pitchFamily="34" charset="0"/>
              </a:rPr>
              <a:t>; PTV, </a:t>
            </a:r>
            <a:r>
              <a:rPr lang="en-US" altLang="en-US" i="1" dirty="0" err="1" smtClean="0">
                <a:latin typeface="Arial" panose="020B0604020202020204" pitchFamily="34" charset="0"/>
              </a:rPr>
              <a:t>paritaprevir</a:t>
            </a:r>
            <a:r>
              <a:rPr lang="en-US" altLang="en-US" i="1" dirty="0" smtClean="0">
                <a:latin typeface="Arial" panose="020B0604020202020204" pitchFamily="34" charset="0"/>
              </a:rPr>
              <a:t>; RBV, ribavirin; RTV, ritonavir; SOF, </a:t>
            </a:r>
            <a:r>
              <a:rPr lang="en-US" altLang="en-US" i="1" dirty="0" err="1" smtClean="0">
                <a:latin typeface="Arial" panose="020B0604020202020204" pitchFamily="34" charset="0"/>
              </a:rPr>
              <a:t>sofosbuvir</a:t>
            </a:r>
            <a:r>
              <a:rPr lang="en-US" altLang="en-US" i="1" dirty="0" smtClean="0">
                <a:latin typeface="Arial" panose="020B0604020202020204" pitchFamily="34" charset="0"/>
              </a:rPr>
              <a:t>.</a:t>
            </a:r>
          </a:p>
          <a:p>
            <a:pPr eaLnBrk="1" hangingPunct="1">
              <a:spcBef>
                <a:spcPct val="0"/>
              </a:spcBef>
            </a:pPr>
            <a:endParaRPr lang="en-US" altLang="en-US" i="1" dirty="0" smtClean="0">
              <a:latin typeface="Arial" panose="020B0604020202020204" pitchFamily="34" charset="0"/>
            </a:endParaRPr>
          </a:p>
          <a:p>
            <a:pPr eaLnBrk="1" hangingPunct="1">
              <a:spcBef>
                <a:spcPct val="0"/>
              </a:spcBef>
            </a:pPr>
            <a:r>
              <a:rPr lang="en-US" altLang="en-US" i="0" dirty="0" smtClean="0">
                <a:latin typeface="Arial" panose="020B0604020202020204" pitchFamily="34" charset="0"/>
              </a:rPr>
              <a:t>Listed</a:t>
            </a:r>
            <a:r>
              <a:rPr lang="en-US" altLang="en-US" i="0" baseline="0" dirty="0" smtClean="0">
                <a:latin typeface="Arial" panose="020B0604020202020204" pitchFamily="34" charset="0"/>
              </a:rPr>
              <a:t> are the current AASLD/IDA recommendations for dosing of DAAs in renal impairment. Notably the major issue is RBV dosing when used.   </a:t>
            </a:r>
            <a:endParaRPr lang="en-US" altLang="en-US" i="0" dirty="0" smtClean="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itchFamily="34" charset="-128"/>
              </a:defRPr>
            </a:lvl1pPr>
            <a:lvl2pPr marL="742950" indent="-285750">
              <a:defRPr b="1">
                <a:solidFill>
                  <a:schemeClr val="tx1"/>
                </a:solidFill>
                <a:latin typeface="Arial" panose="020B0604020202020204" pitchFamily="34" charset="0"/>
                <a:ea typeface="MS PGothic" pitchFamily="34" charset="-128"/>
              </a:defRPr>
            </a:lvl2pPr>
            <a:lvl3pPr marL="1143000" indent="-228600">
              <a:defRPr b="1">
                <a:solidFill>
                  <a:schemeClr val="tx1"/>
                </a:solidFill>
                <a:latin typeface="Arial" panose="020B0604020202020204" pitchFamily="34" charset="0"/>
                <a:ea typeface="MS PGothic" pitchFamily="34" charset="-128"/>
              </a:defRPr>
            </a:lvl3pPr>
            <a:lvl4pPr marL="1600200" indent="-228600">
              <a:defRPr b="1">
                <a:solidFill>
                  <a:schemeClr val="tx1"/>
                </a:solidFill>
                <a:latin typeface="Arial" panose="020B0604020202020204" pitchFamily="34" charset="0"/>
                <a:ea typeface="MS PGothic" pitchFamily="34" charset="-128"/>
              </a:defRPr>
            </a:lvl4pPr>
            <a:lvl5pPr marL="2057400" indent="-228600">
              <a:defRPr b="1">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itchFamily="34" charset="-128"/>
              </a:defRPr>
            </a:lvl9pPr>
          </a:lstStyle>
          <a:p>
            <a:fld id="{4987D1E2-0421-42A2-AF5D-E92F37798BF4}" type="slidenum">
              <a:rPr lang="en-US" altLang="en-US" b="0">
                <a:cs typeface="Arial" panose="020B0604020202020204" pitchFamily="34" charset="0"/>
              </a:rPr>
              <a:pPr/>
              <a:t>85</a:t>
            </a:fld>
            <a:endParaRPr lang="en-US" altLang="en-US" b="0">
              <a:cs typeface="Arial" panose="020B0604020202020204" pitchFamily="34" charset="0"/>
            </a:endParaRPr>
          </a:p>
        </p:txBody>
      </p:sp>
    </p:spTree>
    <p:extLst>
      <p:ext uri="{BB962C8B-B14F-4D97-AF65-F5344CB8AC3E}">
        <p14:creationId xmlns:p14="http://schemas.microsoft.com/office/powerpoint/2010/main" val="15372259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AASLD, American Association for the Study of Liver Diseases; ART, antiretroviral therapy; </a:t>
            </a:r>
            <a:r>
              <a:rPr lang="en-US" altLang="en-US" i="1" dirty="0" err="1" smtClean="0">
                <a:latin typeface="Arial" panose="020B0604020202020204" pitchFamily="34" charset="0"/>
              </a:rPr>
              <a:t>CrCl</a:t>
            </a:r>
            <a:r>
              <a:rPr lang="en-US" altLang="en-US" i="1" dirty="0" smtClean="0">
                <a:latin typeface="Arial" panose="020B0604020202020204" pitchFamily="34" charset="0"/>
              </a:rPr>
              <a:t>, creatinine clearance; DAA, direct-acting antiviral; DCV, </a:t>
            </a:r>
            <a:r>
              <a:rPr lang="en-US" altLang="en-US" i="1" dirty="0" err="1" smtClean="0">
                <a:latin typeface="Arial" panose="020B0604020202020204" pitchFamily="34" charset="0"/>
              </a:rPr>
              <a:t>daclatasvir</a:t>
            </a:r>
            <a:r>
              <a:rPr lang="en-US" altLang="en-US" i="1" dirty="0" smtClean="0">
                <a:latin typeface="Arial" panose="020B0604020202020204" pitchFamily="34" charset="0"/>
              </a:rPr>
              <a:t>; DSV, </a:t>
            </a:r>
            <a:r>
              <a:rPr lang="en-US" altLang="en-US" i="1" dirty="0" err="1" smtClean="0">
                <a:latin typeface="Arial" panose="020B0604020202020204" pitchFamily="34" charset="0"/>
              </a:rPr>
              <a:t>dasabuvir</a:t>
            </a:r>
            <a:r>
              <a:rPr lang="en-US" altLang="en-US" i="1" dirty="0" smtClean="0">
                <a:latin typeface="Arial" panose="020B0604020202020204" pitchFamily="34" charset="0"/>
              </a:rPr>
              <a:t>; HCV, hepatitis C virus; IDSA, Infectious Diseases Society of America; LDV, </a:t>
            </a:r>
            <a:r>
              <a:rPr lang="en-US" altLang="en-US" i="1" dirty="0" err="1" smtClean="0">
                <a:latin typeface="Arial" panose="020B0604020202020204" pitchFamily="34" charset="0"/>
              </a:rPr>
              <a:t>ledipasvir</a:t>
            </a:r>
            <a:r>
              <a:rPr lang="en-US" altLang="en-US" i="1" dirty="0" smtClean="0">
                <a:latin typeface="Arial" panose="020B0604020202020204" pitchFamily="34" charset="0"/>
              </a:rPr>
              <a:t>; OMV, </a:t>
            </a:r>
            <a:r>
              <a:rPr lang="en-US" altLang="en-US" i="1" dirty="0" err="1" smtClean="0">
                <a:latin typeface="Arial" panose="020B0604020202020204" pitchFamily="34" charset="0"/>
              </a:rPr>
              <a:t>ombitasvir</a:t>
            </a:r>
            <a:r>
              <a:rPr lang="en-US" altLang="en-US" i="1" dirty="0" smtClean="0">
                <a:latin typeface="Arial" panose="020B0604020202020204" pitchFamily="34" charset="0"/>
              </a:rPr>
              <a:t>; PI, protease inhibitor; PTV, </a:t>
            </a:r>
            <a:r>
              <a:rPr lang="en-US" altLang="en-US" i="1" dirty="0" err="1" smtClean="0">
                <a:latin typeface="Arial" panose="020B0604020202020204" pitchFamily="34" charset="0"/>
              </a:rPr>
              <a:t>paritaprevir</a:t>
            </a:r>
            <a:r>
              <a:rPr lang="en-US" altLang="en-US" i="1" dirty="0" smtClean="0">
                <a:latin typeface="Arial" panose="020B0604020202020204" pitchFamily="34" charset="0"/>
              </a:rPr>
              <a:t>; RTV, ritonavir; SMV, </a:t>
            </a:r>
            <a:r>
              <a:rPr lang="en-US" altLang="en-US" i="1" dirty="0" err="1" smtClean="0">
                <a:latin typeface="Arial" panose="020B0604020202020204" pitchFamily="34" charset="0"/>
              </a:rPr>
              <a:t>simepravir</a:t>
            </a:r>
            <a:r>
              <a:rPr lang="en-US" altLang="en-US" i="1" dirty="0" smtClean="0">
                <a:latin typeface="Arial" panose="020B0604020202020204" pitchFamily="34" charset="0"/>
              </a:rPr>
              <a:t>.</a:t>
            </a:r>
          </a:p>
          <a:p>
            <a:endParaRPr lang="en-US" altLang="en-US" i="1" dirty="0" smtClean="0">
              <a:latin typeface="Arial" panose="020B0604020202020204" pitchFamily="34" charset="0"/>
            </a:endParaRPr>
          </a:p>
          <a:p>
            <a:r>
              <a:rPr lang="en-US" altLang="en-US" i="0" dirty="0" smtClean="0">
                <a:latin typeface="Arial" panose="020B0604020202020204" pitchFamily="34" charset="0"/>
              </a:rPr>
              <a:t>Basic principles in managing HIV-HCV are as listed.  As noted, co-infection no longer poses a significant problem to treat as SVR rates approximate those of mon-infected patients.  Challenges arise with drug-drug</a:t>
            </a:r>
            <a:r>
              <a:rPr lang="en-US" altLang="en-US" i="0" baseline="0" dirty="0" smtClean="0">
                <a:latin typeface="Arial" panose="020B0604020202020204" pitchFamily="34" charset="0"/>
              </a:rPr>
              <a:t> interactions and if significant, DCV-SOF becomes  a default option. </a:t>
            </a:r>
            <a:endParaRPr lang="en-US" altLang="en-US" i="0" dirty="0" smtClean="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itchFamily="34" charset="-128"/>
              </a:defRPr>
            </a:lvl1pPr>
            <a:lvl2pPr marL="742950" indent="-285750">
              <a:spcBef>
                <a:spcPct val="30000"/>
              </a:spcBef>
              <a:defRPr sz="1200">
                <a:solidFill>
                  <a:schemeClr val="tx1"/>
                </a:solidFill>
                <a:latin typeface="Arial" panose="020B0604020202020204" pitchFamily="34" charset="0"/>
                <a:ea typeface="MS PGothic" pitchFamily="34" charset="-128"/>
              </a:defRPr>
            </a:lvl2pPr>
            <a:lvl3pPr marL="1143000" indent="-228600">
              <a:spcBef>
                <a:spcPct val="30000"/>
              </a:spcBef>
              <a:defRPr sz="1200">
                <a:solidFill>
                  <a:schemeClr val="tx1"/>
                </a:solidFill>
                <a:latin typeface="Arial" panose="020B0604020202020204" pitchFamily="34" charset="0"/>
                <a:ea typeface="MS PGothic" pitchFamily="34" charset="-128"/>
              </a:defRPr>
            </a:lvl3pPr>
            <a:lvl4pPr marL="1600200" indent="-228600">
              <a:spcBef>
                <a:spcPct val="30000"/>
              </a:spcBef>
              <a:defRPr sz="1200">
                <a:solidFill>
                  <a:schemeClr val="tx1"/>
                </a:solidFill>
                <a:latin typeface="Arial" panose="020B0604020202020204" pitchFamily="34" charset="0"/>
                <a:ea typeface="MS PGothic" pitchFamily="34" charset="-128"/>
              </a:defRPr>
            </a:lvl4pPr>
            <a:lvl5pPr marL="2057400" indent="-228600">
              <a:spcBef>
                <a:spcPct val="30000"/>
              </a:spcBef>
              <a:defRPr sz="1200">
                <a:solidFill>
                  <a:schemeClr val="tx1"/>
                </a:solidFill>
                <a:latin typeface="Arial" panose="020B0604020202020204"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9pPr>
          </a:lstStyle>
          <a:p>
            <a:pPr>
              <a:spcBef>
                <a:spcPct val="0"/>
              </a:spcBef>
            </a:pPr>
            <a:fld id="{382270C0-B697-400A-953B-5B56048A12AB}" type="slidenum">
              <a:rPr lang="en-US" altLang="en-US"/>
              <a:pPr>
                <a:spcBef>
                  <a:spcPct val="0"/>
                </a:spcBef>
              </a:pPr>
              <a:t>86</a:t>
            </a:fld>
            <a:endParaRPr lang="en-US" altLang="en-US"/>
          </a:p>
        </p:txBody>
      </p:sp>
    </p:spTree>
    <p:extLst>
      <p:ext uri="{BB962C8B-B14F-4D97-AF65-F5344CB8AC3E}">
        <p14:creationId xmlns:p14="http://schemas.microsoft.com/office/powerpoint/2010/main" val="38161988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GT, genotype; HCV, hepatitis C virus; LDV, </a:t>
            </a:r>
            <a:r>
              <a:rPr lang="en-US" altLang="en-US" i="1" dirty="0" err="1" smtClean="0">
                <a:latin typeface="Arial" panose="020B0604020202020204" pitchFamily="34" charset="0"/>
              </a:rPr>
              <a:t>ledipasvir</a:t>
            </a:r>
            <a:r>
              <a:rPr lang="en-US" altLang="en-US" i="1" dirty="0" smtClean="0">
                <a:latin typeface="Arial" panose="020B0604020202020204" pitchFamily="34" charset="0"/>
              </a:rPr>
              <a:t>; SOF, </a:t>
            </a:r>
            <a:r>
              <a:rPr lang="en-US" altLang="en-US" i="1" dirty="0" err="1" smtClean="0">
                <a:latin typeface="Arial" panose="020B0604020202020204" pitchFamily="34" charset="0"/>
              </a:rPr>
              <a:t>sofosbuvir</a:t>
            </a:r>
            <a:r>
              <a:rPr lang="en-US" altLang="en-US" i="1" dirty="0" smtClean="0">
                <a:latin typeface="Arial" panose="020B0604020202020204" pitchFamily="34" charset="0"/>
              </a:rPr>
              <a:t>; SVR, sustained </a:t>
            </a:r>
            <a:r>
              <a:rPr lang="en-US" altLang="en-US" i="1" dirty="0" err="1" smtClean="0">
                <a:latin typeface="Arial" panose="020B0604020202020204" pitchFamily="34" charset="0"/>
              </a:rPr>
              <a:t>virologic</a:t>
            </a:r>
            <a:r>
              <a:rPr lang="en-US" altLang="en-US" i="1" dirty="0" smtClean="0">
                <a:latin typeface="Arial" panose="020B0604020202020204" pitchFamily="34" charset="0"/>
              </a:rPr>
              <a:t> response.</a:t>
            </a:r>
          </a:p>
          <a:p>
            <a:endParaRPr lang="en-US" altLang="en-US" i="1" dirty="0" smtClean="0">
              <a:latin typeface="Arial" panose="020B0604020202020204" pitchFamily="34" charset="0"/>
            </a:endParaRPr>
          </a:p>
          <a:p>
            <a:r>
              <a:rPr lang="en-US" altLang="en-US" i="0" dirty="0" smtClean="0">
                <a:latin typeface="Arial" panose="020B0604020202020204" pitchFamily="34" charset="0"/>
              </a:rPr>
              <a:t>LDV/SOF in co-infected in the ION-4 study underlines the issue of SVR rates being equal to mono-infection. This is similar for treatment naïve vs. treatment experienced patients as</a:t>
            </a:r>
            <a:r>
              <a:rPr lang="en-US" altLang="en-US" i="0" baseline="0" dirty="0" smtClean="0">
                <a:latin typeface="Arial" panose="020B0604020202020204" pitchFamily="34" charset="0"/>
              </a:rPr>
              <a:t> well as in compensated cirrhosis. This is for Gt 1 and 4 patients </a:t>
            </a:r>
            <a:endParaRPr lang="en-US" altLang="en-US" i="0" dirty="0" smtClean="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itchFamily="34" charset="-128"/>
              </a:defRPr>
            </a:lvl1pPr>
            <a:lvl2pPr marL="742950" indent="-285750">
              <a:spcBef>
                <a:spcPct val="30000"/>
              </a:spcBef>
              <a:defRPr sz="1200">
                <a:solidFill>
                  <a:schemeClr val="tx1"/>
                </a:solidFill>
                <a:latin typeface="Arial" panose="020B0604020202020204" pitchFamily="34" charset="0"/>
                <a:ea typeface="MS PGothic" pitchFamily="34" charset="-128"/>
              </a:defRPr>
            </a:lvl2pPr>
            <a:lvl3pPr marL="1143000" indent="-228600">
              <a:spcBef>
                <a:spcPct val="30000"/>
              </a:spcBef>
              <a:defRPr sz="1200">
                <a:solidFill>
                  <a:schemeClr val="tx1"/>
                </a:solidFill>
                <a:latin typeface="Arial" panose="020B0604020202020204" pitchFamily="34" charset="0"/>
                <a:ea typeface="MS PGothic" pitchFamily="34" charset="-128"/>
              </a:defRPr>
            </a:lvl3pPr>
            <a:lvl4pPr marL="1600200" indent="-228600">
              <a:spcBef>
                <a:spcPct val="30000"/>
              </a:spcBef>
              <a:defRPr sz="1200">
                <a:solidFill>
                  <a:schemeClr val="tx1"/>
                </a:solidFill>
                <a:latin typeface="Arial" panose="020B0604020202020204" pitchFamily="34" charset="0"/>
                <a:ea typeface="MS PGothic" pitchFamily="34" charset="-128"/>
              </a:defRPr>
            </a:lvl4pPr>
            <a:lvl5pPr marL="2057400" indent="-228600">
              <a:spcBef>
                <a:spcPct val="30000"/>
              </a:spcBef>
              <a:defRPr sz="1200">
                <a:solidFill>
                  <a:schemeClr val="tx1"/>
                </a:solidFill>
                <a:latin typeface="Arial" panose="020B0604020202020204"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9pPr>
          </a:lstStyle>
          <a:p>
            <a:pPr>
              <a:spcBef>
                <a:spcPct val="0"/>
              </a:spcBef>
            </a:pPr>
            <a:fld id="{DB09AA9F-60D3-4475-A202-4C0B779E3F6D}" type="slidenum">
              <a:rPr lang="en-US" altLang="en-US"/>
              <a:pPr>
                <a:spcBef>
                  <a:spcPct val="0"/>
                </a:spcBef>
              </a:pPr>
              <a:t>87</a:t>
            </a:fld>
            <a:endParaRPr lang="en-US" altLang="en-US"/>
          </a:p>
        </p:txBody>
      </p:sp>
    </p:spTree>
    <p:extLst>
      <p:ext uri="{BB962C8B-B14F-4D97-AF65-F5344CB8AC3E}">
        <p14:creationId xmlns:p14="http://schemas.microsoft.com/office/powerpoint/2010/main" val="29130598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i="1" dirty="0" smtClean="0">
                <a:latin typeface="Arial" panose="020B0604020202020204" pitchFamily="34" charset="0"/>
              </a:rPr>
              <a:t>DSV, </a:t>
            </a:r>
            <a:r>
              <a:rPr lang="en-US" altLang="en-US" sz="900" i="1" dirty="0" err="1" smtClean="0">
                <a:latin typeface="Arial" panose="020B0604020202020204" pitchFamily="34" charset="0"/>
              </a:rPr>
              <a:t>dasabuvir</a:t>
            </a:r>
            <a:r>
              <a:rPr lang="en-US" altLang="en-US" sz="900" i="1" dirty="0" smtClean="0">
                <a:latin typeface="Arial" panose="020B0604020202020204" pitchFamily="34" charset="0"/>
              </a:rPr>
              <a:t>; EOTR, end-of-treatment response; GT, genotype; HCV, hepatitis C virus; OMV, </a:t>
            </a:r>
            <a:r>
              <a:rPr lang="en-US" altLang="en-US" sz="900" i="1" dirty="0" err="1" smtClean="0">
                <a:latin typeface="Arial" panose="020B0604020202020204" pitchFamily="34" charset="0"/>
              </a:rPr>
              <a:t>ombitasvir</a:t>
            </a:r>
            <a:r>
              <a:rPr lang="en-US" altLang="en-US" sz="900" i="1" dirty="0" smtClean="0">
                <a:latin typeface="Arial" panose="020B0604020202020204" pitchFamily="34" charset="0"/>
              </a:rPr>
              <a:t>; PTV, </a:t>
            </a:r>
            <a:r>
              <a:rPr lang="en-US" altLang="en-US" sz="900" i="1" dirty="0" err="1" smtClean="0">
                <a:latin typeface="Arial" panose="020B0604020202020204" pitchFamily="34" charset="0"/>
              </a:rPr>
              <a:t>paritaprevir</a:t>
            </a:r>
            <a:r>
              <a:rPr lang="en-US" altLang="en-US" sz="900" i="1" dirty="0" smtClean="0">
                <a:latin typeface="Arial" panose="020B0604020202020204" pitchFamily="34" charset="0"/>
              </a:rPr>
              <a:t>; </a:t>
            </a:r>
            <a:r>
              <a:rPr lang="en-GB" altLang="en-US" sz="900" i="1" dirty="0" smtClean="0">
                <a:latin typeface="Arial" panose="020B0604020202020204" pitchFamily="34" charset="0"/>
              </a:rPr>
              <a:t>RBV, ribavirin; RTV, ritonavir.</a:t>
            </a:r>
          </a:p>
          <a:p>
            <a:pPr>
              <a:lnSpc>
                <a:spcPct val="80000"/>
              </a:lnSpc>
            </a:pPr>
            <a:endParaRPr lang="en-GB" altLang="en-US" sz="900" i="1" dirty="0" smtClean="0">
              <a:latin typeface="Arial" panose="020B0604020202020204" pitchFamily="34" charset="0"/>
            </a:endParaRPr>
          </a:p>
          <a:p>
            <a:pPr>
              <a:lnSpc>
                <a:spcPct val="80000"/>
              </a:lnSpc>
            </a:pPr>
            <a:r>
              <a:rPr lang="en-GB" altLang="en-US" sz="1200" i="0" dirty="0" smtClean="0">
                <a:latin typeface="Arial" panose="020B0604020202020204" pitchFamily="34" charset="0"/>
              </a:rPr>
              <a:t>Similar</a:t>
            </a:r>
            <a:r>
              <a:rPr lang="en-GB" altLang="en-US" sz="1200" i="0" baseline="0" dirty="0" smtClean="0">
                <a:latin typeface="Arial" panose="020B0604020202020204" pitchFamily="34" charset="0"/>
              </a:rPr>
              <a:t> data is seen in using the </a:t>
            </a:r>
            <a:r>
              <a:rPr lang="en-GB" altLang="en-US" sz="1200" i="0" baseline="0" dirty="0" err="1" smtClean="0">
                <a:latin typeface="Arial" panose="020B0604020202020204" pitchFamily="34" charset="0"/>
              </a:rPr>
              <a:t>Abbvie</a:t>
            </a:r>
            <a:r>
              <a:rPr lang="en-GB" altLang="en-US" sz="1200" i="0" baseline="0" dirty="0" smtClean="0">
                <a:latin typeface="Arial" panose="020B0604020202020204" pitchFamily="34" charset="0"/>
              </a:rPr>
              <a:t> 3D combo in GT-1 patients.  This trial included patients who were cirrhotic as well (19%).  24 weeks of Rx had a reduced rate </a:t>
            </a:r>
            <a:r>
              <a:rPr lang="en-GB" altLang="en-US" sz="1200" i="0" baseline="0" smtClean="0">
                <a:latin typeface="Arial" panose="020B0604020202020204" pitchFamily="34" charset="0"/>
              </a:rPr>
              <a:t>of rer</a:t>
            </a:r>
            <a:endParaRPr lang="en-GB" altLang="en-US" sz="1200" i="0" dirty="0"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itchFamily="34" charset="-128"/>
              </a:defRPr>
            </a:lvl1pPr>
            <a:lvl2pPr marL="742950" indent="-285750">
              <a:spcBef>
                <a:spcPct val="30000"/>
              </a:spcBef>
              <a:defRPr sz="1200">
                <a:solidFill>
                  <a:schemeClr val="tx1"/>
                </a:solidFill>
                <a:latin typeface="Arial" panose="020B0604020202020204" pitchFamily="34" charset="0"/>
                <a:ea typeface="MS PGothic" pitchFamily="34" charset="-128"/>
              </a:defRPr>
            </a:lvl2pPr>
            <a:lvl3pPr marL="1143000" indent="-228600">
              <a:spcBef>
                <a:spcPct val="30000"/>
              </a:spcBef>
              <a:defRPr sz="1200">
                <a:solidFill>
                  <a:schemeClr val="tx1"/>
                </a:solidFill>
                <a:latin typeface="Arial" panose="020B0604020202020204" pitchFamily="34" charset="0"/>
                <a:ea typeface="MS PGothic" pitchFamily="34" charset="-128"/>
              </a:defRPr>
            </a:lvl3pPr>
            <a:lvl4pPr marL="1600200" indent="-228600">
              <a:spcBef>
                <a:spcPct val="30000"/>
              </a:spcBef>
              <a:defRPr sz="1200">
                <a:solidFill>
                  <a:schemeClr val="tx1"/>
                </a:solidFill>
                <a:latin typeface="Arial" panose="020B0604020202020204" pitchFamily="34" charset="0"/>
                <a:ea typeface="MS PGothic" pitchFamily="34" charset="-128"/>
              </a:defRPr>
            </a:lvl4pPr>
            <a:lvl5pPr marL="2057400" indent="-228600">
              <a:spcBef>
                <a:spcPct val="30000"/>
              </a:spcBef>
              <a:defRPr sz="1200">
                <a:solidFill>
                  <a:schemeClr val="tx1"/>
                </a:solidFill>
                <a:latin typeface="Arial" panose="020B0604020202020204"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9pPr>
          </a:lstStyle>
          <a:p>
            <a:pPr>
              <a:spcBef>
                <a:spcPct val="0"/>
              </a:spcBef>
            </a:pPr>
            <a:fld id="{32214085-F62D-46F8-A835-EC40F7826DAD}" type="slidenum">
              <a:rPr lang="en-US" altLang="en-US"/>
              <a:pPr>
                <a:spcBef>
                  <a:spcPct val="0"/>
                </a:spcBef>
              </a:pPr>
              <a:t>88</a:t>
            </a:fld>
            <a:endParaRPr lang="en-US" altLang="en-US"/>
          </a:p>
        </p:txBody>
      </p:sp>
    </p:spTree>
    <p:extLst>
      <p:ext uri="{BB962C8B-B14F-4D97-AF65-F5344CB8AC3E}">
        <p14:creationId xmlns:p14="http://schemas.microsoft.com/office/powerpoint/2010/main" val="4448306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latin typeface="Arial" panose="020B0604020202020204" pitchFamily="34" charset="0"/>
              </a:rPr>
              <a:t>DCV, </a:t>
            </a:r>
            <a:r>
              <a:rPr lang="en-US" altLang="en-US" i="1" dirty="0" err="1" smtClean="0">
                <a:latin typeface="Arial" panose="020B0604020202020204" pitchFamily="34" charset="0"/>
              </a:rPr>
              <a:t>daclatasvir</a:t>
            </a:r>
            <a:r>
              <a:rPr lang="en-US" altLang="en-US" i="1" dirty="0" smtClean="0">
                <a:latin typeface="Arial" panose="020B0604020202020204" pitchFamily="34" charset="0"/>
              </a:rPr>
              <a:t>; GT, genotype; HCV, hepatitis C virus; SOF, </a:t>
            </a:r>
            <a:r>
              <a:rPr lang="en-US" altLang="en-US" i="1" dirty="0" err="1" smtClean="0">
                <a:latin typeface="Arial" panose="020B0604020202020204" pitchFamily="34" charset="0"/>
              </a:rPr>
              <a:t>sofosbuvir</a:t>
            </a:r>
            <a:r>
              <a:rPr lang="en-US" altLang="en-US" i="1" dirty="0" smtClean="0">
                <a:latin typeface="Arial" panose="020B0604020202020204" pitchFamily="34" charset="0"/>
              </a:rPr>
              <a:t>.</a:t>
            </a:r>
          </a:p>
          <a:p>
            <a:endParaRPr lang="en-US" altLang="en-US" i="1" dirty="0" smtClean="0">
              <a:latin typeface="Arial" panose="020B0604020202020204" pitchFamily="34" charset="0"/>
            </a:endParaRPr>
          </a:p>
          <a:p>
            <a:r>
              <a:rPr lang="en-US" altLang="en-US" i="0" dirty="0" smtClean="0">
                <a:latin typeface="Arial" panose="020B0604020202020204" pitchFamily="34" charset="0"/>
              </a:rPr>
              <a:t>The</a:t>
            </a:r>
            <a:r>
              <a:rPr lang="en-US" altLang="en-US" i="0" baseline="0" dirty="0" smtClean="0">
                <a:latin typeface="Arial" panose="020B0604020202020204" pitchFamily="34" charset="0"/>
              </a:rPr>
              <a:t> ALLY-2 study demonstrated the need for 12 weeks of Rx with DCV-SOF but this trial did include GT 1,2,3 and 4. Reducing to 8 weeks increased the relapse rate.  </a:t>
            </a:r>
            <a:endParaRPr lang="en-US" altLang="en-US" i="0" dirty="0"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itchFamily="34" charset="-128"/>
              </a:defRPr>
            </a:lvl1pPr>
            <a:lvl2pPr marL="742950" indent="-285750">
              <a:spcBef>
                <a:spcPct val="30000"/>
              </a:spcBef>
              <a:defRPr sz="1200">
                <a:solidFill>
                  <a:schemeClr val="tx1"/>
                </a:solidFill>
                <a:latin typeface="Arial" panose="020B0604020202020204" pitchFamily="34" charset="0"/>
                <a:ea typeface="MS PGothic" pitchFamily="34" charset="-128"/>
              </a:defRPr>
            </a:lvl2pPr>
            <a:lvl3pPr marL="1143000" indent="-228600">
              <a:spcBef>
                <a:spcPct val="30000"/>
              </a:spcBef>
              <a:defRPr sz="1200">
                <a:solidFill>
                  <a:schemeClr val="tx1"/>
                </a:solidFill>
                <a:latin typeface="Arial" panose="020B0604020202020204" pitchFamily="34" charset="0"/>
                <a:ea typeface="MS PGothic" pitchFamily="34" charset="-128"/>
              </a:defRPr>
            </a:lvl3pPr>
            <a:lvl4pPr marL="1600200" indent="-228600">
              <a:spcBef>
                <a:spcPct val="30000"/>
              </a:spcBef>
              <a:defRPr sz="1200">
                <a:solidFill>
                  <a:schemeClr val="tx1"/>
                </a:solidFill>
                <a:latin typeface="Arial" panose="020B0604020202020204" pitchFamily="34" charset="0"/>
                <a:ea typeface="MS PGothic" pitchFamily="34" charset="-128"/>
              </a:defRPr>
            </a:lvl4pPr>
            <a:lvl5pPr marL="2057400" indent="-228600">
              <a:spcBef>
                <a:spcPct val="30000"/>
              </a:spcBef>
              <a:defRPr sz="1200">
                <a:solidFill>
                  <a:schemeClr val="tx1"/>
                </a:solidFill>
                <a:latin typeface="Arial" panose="020B0604020202020204"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9pPr>
          </a:lstStyle>
          <a:p>
            <a:pPr>
              <a:spcBef>
                <a:spcPct val="0"/>
              </a:spcBef>
            </a:pPr>
            <a:fld id="{4A37542B-0438-4497-B4B2-11D10E52C07F}" type="slidenum">
              <a:rPr lang="en-US" altLang="en-US"/>
              <a:pPr>
                <a:spcBef>
                  <a:spcPct val="0"/>
                </a:spcBef>
              </a:pPr>
              <a:t>89</a:t>
            </a:fld>
            <a:endParaRPr lang="en-US" altLang="en-US"/>
          </a:p>
        </p:txBody>
      </p:sp>
    </p:spTree>
    <p:extLst>
      <p:ext uri="{BB962C8B-B14F-4D97-AF65-F5344CB8AC3E}">
        <p14:creationId xmlns:p14="http://schemas.microsoft.com/office/powerpoint/2010/main" val="24798729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1" dirty="0" smtClean="0">
                <a:latin typeface="Arial" panose="020B0604020202020204" pitchFamily="34" charset="0"/>
              </a:rPr>
              <a:t>AASLD, American Association for the Study of Liver Diseases; DCV, </a:t>
            </a:r>
            <a:r>
              <a:rPr lang="en-US" altLang="en-US" i="1" dirty="0" err="1" smtClean="0">
                <a:latin typeface="Arial" panose="020B0604020202020204" pitchFamily="34" charset="0"/>
              </a:rPr>
              <a:t>daclatasvir</a:t>
            </a:r>
            <a:r>
              <a:rPr lang="en-US" altLang="en-US" i="1" dirty="0" smtClean="0">
                <a:latin typeface="Arial" panose="020B0604020202020204" pitchFamily="34" charset="0"/>
              </a:rPr>
              <a:t>; DSV, </a:t>
            </a:r>
            <a:r>
              <a:rPr lang="en-US" altLang="en-US" i="1" dirty="0" err="1" smtClean="0">
                <a:latin typeface="Arial" panose="020B0604020202020204" pitchFamily="34" charset="0"/>
              </a:rPr>
              <a:t>dasabuvir</a:t>
            </a:r>
            <a:r>
              <a:rPr lang="en-US" altLang="en-US" i="1" dirty="0" smtClean="0">
                <a:latin typeface="Arial" panose="020B0604020202020204" pitchFamily="34" charset="0"/>
              </a:rPr>
              <a:t>; GT, genotype; HCV, hepatitis C virus; </a:t>
            </a:r>
            <a:r>
              <a:rPr lang="en-GB" altLang="en-US" i="1" dirty="0" smtClean="0">
                <a:latin typeface="Arial" panose="020B0604020202020204" pitchFamily="34" charset="0"/>
              </a:rPr>
              <a:t>IDSA, Infectious Diseases Society of America; </a:t>
            </a:r>
            <a:r>
              <a:rPr lang="en-US" altLang="en-US" i="1" dirty="0" smtClean="0">
                <a:latin typeface="Arial" panose="020B0604020202020204" pitchFamily="34" charset="0"/>
              </a:rPr>
              <a:t>LDV, </a:t>
            </a:r>
            <a:r>
              <a:rPr lang="en-US" altLang="en-US" i="1" dirty="0" err="1" smtClean="0">
                <a:latin typeface="Arial" panose="020B0604020202020204" pitchFamily="34" charset="0"/>
              </a:rPr>
              <a:t>ledipasvir</a:t>
            </a:r>
            <a:r>
              <a:rPr lang="en-US" altLang="en-US" i="1" dirty="0" smtClean="0">
                <a:latin typeface="Arial" panose="020B0604020202020204" pitchFamily="34" charset="0"/>
              </a:rPr>
              <a:t>; OMV, </a:t>
            </a:r>
            <a:r>
              <a:rPr lang="en-US" altLang="en-US" i="1" dirty="0" err="1" smtClean="0">
                <a:latin typeface="Arial" panose="020B0604020202020204" pitchFamily="34" charset="0"/>
              </a:rPr>
              <a:t>ombitasvir</a:t>
            </a:r>
            <a:r>
              <a:rPr lang="en-US" altLang="en-US" i="1" dirty="0" smtClean="0">
                <a:latin typeface="Arial" panose="020B0604020202020204" pitchFamily="34" charset="0"/>
              </a:rPr>
              <a:t>; PTV, </a:t>
            </a:r>
            <a:r>
              <a:rPr lang="en-US" altLang="en-US" i="1" dirty="0" err="1" smtClean="0">
                <a:latin typeface="Arial" panose="020B0604020202020204" pitchFamily="34" charset="0"/>
              </a:rPr>
              <a:t>paritaprevir</a:t>
            </a:r>
            <a:r>
              <a:rPr lang="en-US" altLang="en-US" i="1" dirty="0" smtClean="0">
                <a:latin typeface="Arial" panose="020B0604020202020204" pitchFamily="34" charset="0"/>
              </a:rPr>
              <a:t>; RAV, resistance associated variant; </a:t>
            </a:r>
            <a:r>
              <a:rPr lang="en-GB" altLang="en-US" i="1" dirty="0" smtClean="0">
                <a:latin typeface="Arial" panose="020B0604020202020204" pitchFamily="34" charset="0"/>
              </a:rPr>
              <a:t>RBV, ribavirin; RTV, ritonavir; SMV, </a:t>
            </a:r>
            <a:r>
              <a:rPr lang="en-GB" altLang="en-US" i="1" dirty="0" err="1" smtClean="0">
                <a:latin typeface="Arial" panose="020B0604020202020204" pitchFamily="34" charset="0"/>
              </a:rPr>
              <a:t>simeprevir</a:t>
            </a:r>
            <a:r>
              <a:rPr lang="en-GB" altLang="en-US" i="1" dirty="0" smtClean="0">
                <a:latin typeface="Arial" panose="020B0604020202020204" pitchFamily="34" charset="0"/>
              </a:rPr>
              <a:t>; SOF, </a:t>
            </a:r>
            <a:r>
              <a:rPr lang="en-GB" altLang="en-US" i="1" dirty="0" err="1" smtClean="0">
                <a:latin typeface="Arial" panose="020B0604020202020204" pitchFamily="34" charset="0"/>
              </a:rPr>
              <a:t>sofosbuvir</a:t>
            </a:r>
            <a:r>
              <a:rPr lang="en-GB" altLang="en-US" i="1" dirty="0" smtClean="0">
                <a:latin typeface="Arial" panose="020B0604020202020204" pitchFamily="34" charset="0"/>
              </a:rPr>
              <a:t>.</a:t>
            </a:r>
          </a:p>
          <a:p>
            <a:endParaRPr lang="en-GB" altLang="en-US" i="1" dirty="0" smtClean="0">
              <a:latin typeface="Arial" panose="020B0604020202020204" pitchFamily="34" charset="0"/>
            </a:endParaRPr>
          </a:p>
          <a:p>
            <a:r>
              <a:rPr lang="en-GB" altLang="en-US" i="0" dirty="0" smtClean="0">
                <a:latin typeface="Arial" panose="020B0604020202020204" pitchFamily="34" charset="0"/>
              </a:rPr>
              <a:t>This is early days for the potential emerging problem with those who fail DAA Rx.</a:t>
            </a:r>
            <a:r>
              <a:rPr lang="en-GB" altLang="en-US" i="0" baseline="0" dirty="0" smtClean="0">
                <a:latin typeface="Arial" panose="020B0604020202020204" pitchFamily="34" charset="0"/>
              </a:rPr>
              <a:t>  This slide is a snapshot for NS5A resistance.</a:t>
            </a:r>
          </a:p>
          <a:p>
            <a:endParaRPr lang="en-GB" altLang="en-US" i="0" baseline="0" dirty="0" smtClean="0">
              <a:latin typeface="Arial" panose="020B0604020202020204" pitchFamily="34" charset="0"/>
            </a:endParaRPr>
          </a:p>
          <a:p>
            <a:r>
              <a:rPr lang="en-GB" altLang="en-US" i="0" baseline="0" dirty="0" smtClean="0">
                <a:latin typeface="Arial" panose="020B0604020202020204" pitchFamily="34" charset="0"/>
              </a:rPr>
              <a:t>RAV testing is needed and for many countries in the developing world, this will simply not be possible.  Where available, it guides further treatment options as listed. </a:t>
            </a:r>
            <a:endParaRPr lang="en-US" altLang="en-US" i="0" dirty="0"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itchFamily="34" charset="-128"/>
              </a:defRPr>
            </a:lvl1pPr>
            <a:lvl2pPr marL="742950" indent="-285750">
              <a:spcBef>
                <a:spcPct val="30000"/>
              </a:spcBef>
              <a:defRPr sz="1200">
                <a:solidFill>
                  <a:schemeClr val="tx1"/>
                </a:solidFill>
                <a:latin typeface="Arial" panose="020B0604020202020204" pitchFamily="34" charset="0"/>
                <a:ea typeface="MS PGothic" pitchFamily="34" charset="-128"/>
              </a:defRPr>
            </a:lvl2pPr>
            <a:lvl3pPr marL="1143000" indent="-228600">
              <a:spcBef>
                <a:spcPct val="30000"/>
              </a:spcBef>
              <a:defRPr sz="1200">
                <a:solidFill>
                  <a:schemeClr val="tx1"/>
                </a:solidFill>
                <a:latin typeface="Arial" panose="020B0604020202020204" pitchFamily="34" charset="0"/>
                <a:ea typeface="MS PGothic" pitchFamily="34" charset="-128"/>
              </a:defRPr>
            </a:lvl3pPr>
            <a:lvl4pPr marL="1600200" indent="-228600">
              <a:spcBef>
                <a:spcPct val="30000"/>
              </a:spcBef>
              <a:defRPr sz="1200">
                <a:solidFill>
                  <a:schemeClr val="tx1"/>
                </a:solidFill>
                <a:latin typeface="Arial" panose="020B0604020202020204" pitchFamily="34" charset="0"/>
                <a:ea typeface="MS PGothic" pitchFamily="34" charset="-128"/>
              </a:defRPr>
            </a:lvl4pPr>
            <a:lvl5pPr marL="2057400" indent="-228600">
              <a:spcBef>
                <a:spcPct val="30000"/>
              </a:spcBef>
              <a:defRPr sz="1200">
                <a:solidFill>
                  <a:schemeClr val="tx1"/>
                </a:solidFill>
                <a:latin typeface="Arial" panose="020B0604020202020204"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itchFamily="34" charset="-128"/>
              </a:defRPr>
            </a:lvl9pPr>
          </a:lstStyle>
          <a:p>
            <a:pPr>
              <a:spcBef>
                <a:spcPct val="0"/>
              </a:spcBef>
            </a:pPr>
            <a:fld id="{D4D05254-DB07-4FEC-91A9-4C0EFDBC2884}" type="slidenum">
              <a:rPr lang="en-US" altLang="en-US"/>
              <a:pPr>
                <a:spcBef>
                  <a:spcPct val="0"/>
                </a:spcBef>
              </a:pPr>
              <a:t>90</a:t>
            </a:fld>
            <a:endParaRPr lang="en-US" altLang="en-US"/>
          </a:p>
        </p:txBody>
      </p:sp>
    </p:spTree>
    <p:extLst>
      <p:ext uri="{BB962C8B-B14F-4D97-AF65-F5344CB8AC3E}">
        <p14:creationId xmlns:p14="http://schemas.microsoft.com/office/powerpoint/2010/main" val="313558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viral genome is a positive-sense, single-stranded RNA genome. After translation, a single viral polypeptide is generated. The structural proteins are cleaved by host proteases. The NS2/3 autoprotease cleaves the NS2−NS3 junction. The NS3/4A protease initially serves as an autoprotease and separates NS3−NS4A, but then subsequently cleaves the remaining nonstructural proteins.  The viral polyprotein has 3 structural ( C, E1 and E2) and 7 nonstructural proteins(p7, NS2, NS3, NS4A, NS4B, NS5A and NS5B). The nonstructural proteins together with host enzymes are the ones responsible for viral replication and assembly.</a:t>
            </a:r>
          </a:p>
          <a:p>
            <a:pPr eaLnBrk="1" hangingPunct="1"/>
            <a:r>
              <a:rPr lang="en-US" altLang="en-US" smtClean="0"/>
              <a:t> </a:t>
            </a:r>
          </a:p>
          <a:p>
            <a:pPr eaLnBrk="1" hangingPunct="1">
              <a:spcBef>
                <a:spcPct val="0"/>
              </a:spcBef>
            </a:pPr>
            <a:endParaRPr lang="en-GB" altLang="en-US" smtClean="0"/>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42950" indent="-285750">
              <a:spcBef>
                <a:spcPct val="30000"/>
              </a:spcBef>
              <a:defRPr sz="1200">
                <a:solidFill>
                  <a:schemeClr val="tx1"/>
                </a:solidFill>
                <a:latin typeface="Calibri" panose="020F0502020204030204" pitchFamily="34" charset="0"/>
                <a:ea typeface="ＭＳ Ｐゴシック" pitchFamily="34" charset="-128"/>
              </a:defRPr>
            </a:lvl2pPr>
            <a:lvl3pPr marL="1143000" indent="-228600">
              <a:spcBef>
                <a:spcPct val="30000"/>
              </a:spcBef>
              <a:defRPr sz="1200">
                <a:solidFill>
                  <a:schemeClr val="tx1"/>
                </a:solidFill>
                <a:latin typeface="Calibri" panose="020F0502020204030204" pitchFamily="34" charset="0"/>
                <a:ea typeface="ＭＳ Ｐゴシック" pitchFamily="34" charset="-128"/>
              </a:defRPr>
            </a:lvl3pPr>
            <a:lvl4pPr marL="1600200" indent="-228600">
              <a:spcBef>
                <a:spcPct val="30000"/>
              </a:spcBef>
              <a:defRPr sz="1200">
                <a:solidFill>
                  <a:schemeClr val="tx1"/>
                </a:solidFill>
                <a:latin typeface="Calibri" panose="020F0502020204030204" pitchFamily="34" charset="0"/>
                <a:ea typeface="ＭＳ Ｐゴシック" pitchFamily="34" charset="-128"/>
              </a:defRPr>
            </a:lvl4pPr>
            <a:lvl5pPr marL="2057400" indent="-228600">
              <a:spcBef>
                <a:spcPct val="30000"/>
              </a:spcBef>
              <a:defRPr sz="12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96920C46-0E2B-4A5E-80A1-30298D99584B}"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277033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These viral enzymes are the targets for Direct acting antivirals (DAA).  Understanding HCV viral structure and its replication has revolutionized therapeutic advances in managing hepatitis C.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itchFamily="34" charset="-128"/>
              </a:defRPr>
            </a:lvl1pPr>
            <a:lvl2pPr marL="742950" indent="-285750">
              <a:spcBef>
                <a:spcPct val="30000"/>
              </a:spcBef>
              <a:defRPr sz="1200">
                <a:solidFill>
                  <a:schemeClr val="tx1"/>
                </a:solidFill>
                <a:latin typeface="Calibri" panose="020F0502020204030204" pitchFamily="34" charset="0"/>
                <a:ea typeface="ＭＳ Ｐゴシック" pitchFamily="34" charset="-128"/>
              </a:defRPr>
            </a:lvl2pPr>
            <a:lvl3pPr marL="1143000" indent="-228600">
              <a:spcBef>
                <a:spcPct val="30000"/>
              </a:spcBef>
              <a:defRPr sz="1200">
                <a:solidFill>
                  <a:schemeClr val="tx1"/>
                </a:solidFill>
                <a:latin typeface="Calibri" panose="020F0502020204030204" pitchFamily="34" charset="0"/>
                <a:ea typeface="ＭＳ Ｐゴシック" pitchFamily="34" charset="-128"/>
              </a:defRPr>
            </a:lvl3pPr>
            <a:lvl4pPr marL="1600200" indent="-228600">
              <a:spcBef>
                <a:spcPct val="30000"/>
              </a:spcBef>
              <a:defRPr sz="1200">
                <a:solidFill>
                  <a:schemeClr val="tx1"/>
                </a:solidFill>
                <a:latin typeface="Calibri" panose="020F0502020204030204" pitchFamily="34" charset="0"/>
                <a:ea typeface="ＭＳ Ｐゴシック" pitchFamily="34" charset="-128"/>
              </a:defRPr>
            </a:lvl4pPr>
            <a:lvl5pPr marL="2057400" indent="-228600">
              <a:spcBef>
                <a:spcPct val="30000"/>
              </a:spcBef>
              <a:defRPr sz="12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a:spcBef>
                <a:spcPct val="0"/>
              </a:spcBef>
            </a:pPr>
            <a:fld id="{268E2852-0878-413C-ACCE-F2D7513E78D9}"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455761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8523277" cy="3566160"/>
          </a:xfrm>
        </p:spPr>
        <p:txBody>
          <a:bodyPr anchor="b">
            <a:normAutofit/>
          </a:bodyPr>
          <a:lstStyle>
            <a:lvl1pPr algn="l">
              <a:lnSpc>
                <a:spcPct val="85000"/>
              </a:lnSpc>
              <a:defRPr sz="4800" b="1"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smtClean="0"/>
              <a:t>Click to edit Master title</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3600" b="1" cap="all" spc="200" baseline="0">
                <a:solidFill>
                  <a:schemeClr val="tx2"/>
                </a:solidFill>
                <a:latin typeface="Arial" panose="020B0604020202020204" pitchFamily="34" charset="0"/>
                <a:cs typeface="Arial" panose="020B0604020202020204" pitchFamily="34" charset="0"/>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dirty="0" smtClean="0"/>
              <a:t>Click to edit Master subtitle style</a:t>
            </a:r>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0612" y="304800"/>
            <a:ext cx="1866900" cy="1814513"/>
          </a:xfrm>
          <a:prstGeom prst="rect">
            <a:avLst/>
          </a:prstGeom>
        </p:spPr>
      </p:pic>
    </p:spTree>
    <p:extLst>
      <p:ext uri="{BB962C8B-B14F-4D97-AF65-F5344CB8AC3E}">
        <p14:creationId xmlns:p14="http://schemas.microsoft.com/office/powerpoint/2010/main" val="427434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14710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801688"/>
            <a:ext cx="10969943" cy="11033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441" y="1981200"/>
            <a:ext cx="10969943" cy="4343400"/>
          </a:xfrm>
        </p:spPr>
        <p:txBody>
          <a:bodyPr/>
          <a:lstStyle/>
          <a:p>
            <a:pPr lvl="0"/>
            <a:endParaRPr lang="en-US" noProof="0" smtClean="0"/>
          </a:p>
        </p:txBody>
      </p:sp>
    </p:spTree>
    <p:extLst>
      <p:ext uri="{BB962C8B-B14F-4D97-AF65-F5344CB8AC3E}">
        <p14:creationId xmlns:p14="http://schemas.microsoft.com/office/powerpoint/2010/main" val="401272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5305" y="152400"/>
            <a:ext cx="1493520" cy="1451610"/>
          </a:xfrm>
          <a:prstGeom prst="rect">
            <a:avLst/>
          </a:prstGeom>
        </p:spPr>
      </p:pic>
    </p:spTree>
    <p:extLst>
      <p:ext uri="{BB962C8B-B14F-4D97-AF65-F5344CB8AC3E}">
        <p14:creationId xmlns:p14="http://schemas.microsoft.com/office/powerpoint/2010/main" val="271992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Arial" panose="020B0604020202020204" pitchFamily="34" charset="0"/>
                <a:cs typeface="Arial" panose="020B0604020202020204" pitchFamily="34" charset="0"/>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5305" y="152400"/>
            <a:ext cx="1493520" cy="1451610"/>
          </a:xfrm>
          <a:prstGeom prst="rect">
            <a:avLst/>
          </a:prstGeom>
        </p:spPr>
      </p:pic>
    </p:spTree>
    <p:extLst>
      <p:ext uri="{BB962C8B-B14F-4D97-AF65-F5344CB8AC3E}">
        <p14:creationId xmlns:p14="http://schemas.microsoft.com/office/powerpoint/2010/main" val="77552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5305" y="152400"/>
            <a:ext cx="1493520" cy="1451610"/>
          </a:xfrm>
          <a:prstGeom prst="rect">
            <a:avLst/>
          </a:prstGeom>
        </p:spPr>
      </p:pic>
    </p:spTree>
    <p:extLst>
      <p:ext uri="{BB962C8B-B14F-4D97-AF65-F5344CB8AC3E}">
        <p14:creationId xmlns:p14="http://schemas.microsoft.com/office/powerpoint/2010/main" val="16228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5305" y="152400"/>
            <a:ext cx="1493520" cy="1451610"/>
          </a:xfrm>
          <a:prstGeom prst="rect">
            <a:avLst/>
          </a:prstGeom>
        </p:spPr>
      </p:pic>
    </p:spTree>
    <p:extLst>
      <p:ext uri="{BB962C8B-B14F-4D97-AF65-F5344CB8AC3E}">
        <p14:creationId xmlns:p14="http://schemas.microsoft.com/office/powerpoint/2010/main" val="367172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5305" y="152400"/>
            <a:ext cx="1493520" cy="1451610"/>
          </a:xfrm>
          <a:prstGeom prst="rect">
            <a:avLst/>
          </a:prstGeom>
        </p:spPr>
      </p:pic>
    </p:spTree>
    <p:extLst>
      <p:ext uri="{BB962C8B-B14F-4D97-AF65-F5344CB8AC3E}">
        <p14:creationId xmlns:p14="http://schemas.microsoft.com/office/powerpoint/2010/main" val="423564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FE8FB1-0A7A-443E-AAF7-31D4FA1AA312}" type="datetimeFigureOut">
              <a:rPr lang="en-US" smtClean="0"/>
              <a:t>9/8/2015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5305" y="152400"/>
            <a:ext cx="1493520" cy="1451610"/>
          </a:xfrm>
          <a:prstGeom prst="rect">
            <a:avLst/>
          </a:prstGeom>
        </p:spPr>
      </p:pic>
    </p:spTree>
    <p:extLst>
      <p:ext uri="{BB962C8B-B14F-4D97-AF65-F5344CB8AC3E}">
        <p14:creationId xmlns:p14="http://schemas.microsoft.com/office/powerpoint/2010/main" val="383009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9AFE8FB1-0A7A-443E-AAF7-31D4FA1AA312}" type="datetimeFigureOut">
              <a:rPr lang="en-US" smtClean="0"/>
              <a:t>9/8/2015</a:t>
            </a:fld>
            <a:endParaRPr lang="en-US"/>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5305" y="152400"/>
            <a:ext cx="1493520" cy="1451610"/>
          </a:xfrm>
          <a:prstGeom prst="rect">
            <a:avLst/>
          </a:prstGeom>
        </p:spPr>
      </p:pic>
    </p:spTree>
    <p:extLst>
      <p:ext uri="{BB962C8B-B14F-4D97-AF65-F5344CB8AC3E}">
        <p14:creationId xmlns:p14="http://schemas.microsoft.com/office/powerpoint/2010/main" val="274578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22662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9AFE8FB1-0A7A-443E-AAF7-31D4FA1AA312}" type="datetimeFigureOut">
              <a:rPr lang="en-US" smtClean="0"/>
              <a:pPr/>
              <a:t>9/8/2015</a:t>
            </a:fld>
            <a:endParaRPr lang="en-US"/>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25BA54BD-C84D-46CE-8B72-31BFB26ABA43}" type="slidenum">
              <a:rPr lang="en-US" smtClean="0"/>
              <a:pPr/>
              <a:t>‹#›</a:t>
            </a:fld>
            <a:endParaRPr lang="en-US"/>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3386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0" r:id="rId9"/>
    <p:sldLayoutId id="2147483701" r:id="rId10"/>
    <p:sldLayoutId id="214748370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www.nlm.nih.gov/medlineplus/enxy.article/000280.htm" TargetMode="External"/><Relationship Id="rId4" Type="http://schemas.openxmlformats.org/officeDocument/2006/relationships/hyperlink" Target="http://www.hcvadvocate.org/hepatitis/factsheets_pdf/Fibrosis.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2.png"/><Relationship Id="rId4" Type="http://schemas.openxmlformats.org/officeDocument/2006/relationships/oleObject" Target="../embeddings/Microsoft_Excel_97-2003_Worksheet1.xls"/></Relationships>
</file>

<file path=ppt/slides/_rels/slide6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solidFill>
                  <a:schemeClr val="accent1"/>
                </a:solidFill>
              </a:rPr>
              <a:t>HCV Clinical Management</a:t>
            </a:r>
            <a:endParaRPr lang="en-US" sz="4800" b="1" dirty="0">
              <a:solidFill>
                <a:schemeClr val="accent1"/>
              </a:solidFill>
            </a:endParaRPr>
          </a:p>
        </p:txBody>
      </p:sp>
      <p:sp>
        <p:nvSpPr>
          <p:cNvPr id="4" name="Subtitle 3"/>
          <p:cNvSpPr>
            <a:spLocks noGrp="1"/>
          </p:cNvSpPr>
          <p:nvPr>
            <p:ph type="subTitle" idx="1"/>
          </p:nvPr>
        </p:nvSpPr>
        <p:spPr/>
        <p:txBody>
          <a:bodyPr>
            <a:normAutofit/>
          </a:bodyPr>
          <a:lstStyle/>
          <a:p>
            <a:r>
              <a:rPr lang="en-ZA" sz="3600" dirty="0" smtClean="0">
                <a:solidFill>
                  <a:schemeClr val="tx1"/>
                </a:solidFill>
              </a:rPr>
              <a:t>TRAINER(S)</a:t>
            </a:r>
            <a:endParaRPr lang="en-ZA" sz="3600" dirty="0">
              <a:solidFill>
                <a:schemeClr val="tx1"/>
              </a:solidFill>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altLang="en-US" sz="4000" b="1" dirty="0" smtClean="0">
                <a:solidFill>
                  <a:schemeClr val="accent1"/>
                </a:solidFill>
              </a:rPr>
              <a:t>Risk Factors for HCV infection</a:t>
            </a:r>
          </a:p>
        </p:txBody>
      </p:sp>
      <p:sp>
        <p:nvSpPr>
          <p:cNvPr id="15363" name="Rectangle 3"/>
          <p:cNvSpPr>
            <a:spLocks noGrp="1" noChangeArrowheads="1"/>
          </p:cNvSpPr>
          <p:nvPr>
            <p:ph sz="half" idx="2"/>
          </p:nvPr>
        </p:nvSpPr>
        <p:spPr>
          <a:xfrm>
            <a:off x="1096994" y="1955800"/>
            <a:ext cx="4936474" cy="3378200"/>
          </a:xfrm>
        </p:spPr>
        <p:txBody>
          <a:bodyPr>
            <a:normAutofit fontScale="92500" lnSpcReduction="20000"/>
          </a:bodyPr>
          <a:lstStyle/>
          <a:p>
            <a:pPr>
              <a:buFont typeface="Wingdings" panose="05000000000000000000" pitchFamily="2" charset="2"/>
              <a:buChar char="§"/>
            </a:pPr>
            <a:r>
              <a:rPr lang="en-US" altLang="en-US" sz="2800" dirty="0" smtClean="0"/>
              <a:t> Injecting </a:t>
            </a:r>
            <a:r>
              <a:rPr lang="en-US" altLang="en-US" sz="2800" dirty="0"/>
              <a:t>drug use</a:t>
            </a:r>
          </a:p>
          <a:p>
            <a:pPr>
              <a:buFont typeface="Wingdings" panose="05000000000000000000" pitchFamily="2" charset="2"/>
              <a:buChar char="§"/>
            </a:pPr>
            <a:r>
              <a:rPr lang="en-US" altLang="en-US" sz="2800" dirty="0" smtClean="0"/>
              <a:t> Blood/blood </a:t>
            </a:r>
            <a:r>
              <a:rPr lang="en-US" altLang="en-US" sz="2800" dirty="0"/>
              <a:t>products </a:t>
            </a:r>
            <a:r>
              <a:rPr lang="en-US" altLang="en-US" sz="2800" dirty="0" smtClean="0"/>
              <a:t>&lt;1992 </a:t>
            </a:r>
            <a:r>
              <a:rPr lang="en-US" altLang="en-US" sz="2800" dirty="0"/>
              <a:t>or where blood safety is inadequate </a:t>
            </a:r>
          </a:p>
          <a:p>
            <a:pPr>
              <a:buFont typeface="Wingdings" panose="05000000000000000000" pitchFamily="2" charset="2"/>
              <a:buChar char="§"/>
            </a:pPr>
            <a:r>
              <a:rPr lang="en-US" altLang="en-US" sz="2800" dirty="0" smtClean="0"/>
              <a:t> Unsafe </a:t>
            </a:r>
            <a:r>
              <a:rPr lang="en-US" altLang="en-US" sz="2800" dirty="0"/>
              <a:t>medical or dental interventions e.g. unsafe injection use</a:t>
            </a:r>
          </a:p>
          <a:p>
            <a:pPr>
              <a:buFont typeface="Wingdings" panose="05000000000000000000" pitchFamily="2" charset="2"/>
              <a:buChar char="§"/>
            </a:pPr>
            <a:r>
              <a:rPr lang="en-US" altLang="en-US" sz="2800" dirty="0" smtClean="0"/>
              <a:t> Traditional </a:t>
            </a:r>
            <a:r>
              <a:rPr lang="en-US" altLang="en-US" sz="2800" dirty="0"/>
              <a:t>practices</a:t>
            </a:r>
          </a:p>
          <a:p>
            <a:pPr>
              <a:buFont typeface="Wingdings" panose="05000000000000000000" pitchFamily="2" charset="2"/>
              <a:buChar char="§"/>
            </a:pPr>
            <a:r>
              <a:rPr lang="en-US" altLang="en-US" sz="2800" dirty="0" smtClean="0"/>
              <a:t> Tattooing </a:t>
            </a:r>
            <a:r>
              <a:rPr lang="en-US" altLang="en-US" sz="2800" dirty="0"/>
              <a:t>and body piercing using unsterilized equipment </a:t>
            </a:r>
          </a:p>
          <a:p>
            <a:pPr>
              <a:buFont typeface="Wingdings" panose="05000000000000000000" pitchFamily="2" charset="2"/>
              <a:buChar char="§"/>
            </a:pPr>
            <a:endParaRPr lang="en-US" altLang="en-US" sz="2400" dirty="0"/>
          </a:p>
        </p:txBody>
      </p:sp>
      <p:sp>
        <p:nvSpPr>
          <p:cNvPr id="4" name="Content Placeholder 3"/>
          <p:cNvSpPr>
            <a:spLocks noGrp="1"/>
          </p:cNvSpPr>
          <p:nvPr>
            <p:ph sz="quarter" idx="4"/>
          </p:nvPr>
        </p:nvSpPr>
        <p:spPr>
          <a:xfrm>
            <a:off x="6216301" y="1955800"/>
            <a:ext cx="4936474" cy="3378200"/>
          </a:xfrm>
        </p:spPr>
        <p:txBody>
          <a:bodyPr/>
          <a:lstStyle/>
          <a:p>
            <a:pPr>
              <a:buFont typeface="Wingdings" panose="05000000000000000000" pitchFamily="2" charset="2"/>
              <a:buChar char="§"/>
            </a:pPr>
            <a:r>
              <a:rPr lang="en-US" altLang="en-US" sz="2600" dirty="0" smtClean="0"/>
              <a:t> Needle </a:t>
            </a:r>
            <a:r>
              <a:rPr lang="en-US" altLang="en-US" sz="2600" dirty="0"/>
              <a:t>stick injuries (healthcare workers)</a:t>
            </a:r>
          </a:p>
          <a:p>
            <a:pPr>
              <a:buFont typeface="Wingdings" panose="05000000000000000000" pitchFamily="2" charset="2"/>
              <a:buChar char="§"/>
            </a:pPr>
            <a:r>
              <a:rPr lang="en-US" altLang="en-US" sz="2600" dirty="0"/>
              <a:t> Perinatal/mother to child</a:t>
            </a:r>
          </a:p>
          <a:p>
            <a:pPr>
              <a:buFont typeface="Wingdings" panose="05000000000000000000" pitchFamily="2" charset="2"/>
              <a:buChar char="§"/>
            </a:pPr>
            <a:r>
              <a:rPr lang="en-US" altLang="en-US" sz="2600" dirty="0"/>
              <a:t> </a:t>
            </a:r>
            <a:r>
              <a:rPr lang="en-US" altLang="en-US" sz="2600" dirty="0" err="1"/>
              <a:t>Haemodialysis</a:t>
            </a:r>
            <a:endParaRPr lang="en-US" altLang="en-US" sz="2600" dirty="0"/>
          </a:p>
          <a:p>
            <a:pPr>
              <a:buFont typeface="Wingdings" panose="05000000000000000000" pitchFamily="2" charset="2"/>
              <a:buChar char="§"/>
            </a:pPr>
            <a:r>
              <a:rPr lang="en-US" altLang="en-US" sz="2600" dirty="0"/>
              <a:t> Sexual transmission (notably men who have sex with men)</a:t>
            </a:r>
          </a:p>
          <a:p>
            <a:endParaRPr lang="en-US" dirty="0"/>
          </a:p>
        </p:txBody>
      </p:sp>
    </p:spTree>
    <p:extLst>
      <p:ext uri="{BB962C8B-B14F-4D97-AF65-F5344CB8AC3E}">
        <p14:creationId xmlns:p14="http://schemas.microsoft.com/office/powerpoint/2010/main" val="123796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3812" y="360364"/>
            <a:ext cx="9144000" cy="598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p:cNvSpPr txBox="1">
            <a:spLocks noChangeArrowheads="1"/>
          </p:cNvSpPr>
          <p:nvPr/>
        </p:nvSpPr>
        <p:spPr bwMode="auto">
          <a:xfrm>
            <a:off x="9371012" y="3794125"/>
            <a:ext cx="812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spcBef>
                <a:spcPct val="0"/>
              </a:spcBef>
              <a:buFontTx/>
              <a:buNone/>
            </a:pPr>
            <a:endParaRPr lang="en-ZA" altLang="en-US" sz="1800"/>
          </a:p>
        </p:txBody>
      </p:sp>
      <p:sp>
        <p:nvSpPr>
          <p:cNvPr id="17412" name="TextBox 4"/>
          <p:cNvSpPr txBox="1">
            <a:spLocks noChangeArrowheads="1"/>
          </p:cNvSpPr>
          <p:nvPr/>
        </p:nvSpPr>
        <p:spPr bwMode="auto">
          <a:xfrm>
            <a:off x="6932612" y="5791200"/>
            <a:ext cx="2159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r">
              <a:spcBef>
                <a:spcPct val="0"/>
              </a:spcBef>
              <a:buFontTx/>
              <a:buNone/>
            </a:pPr>
            <a:r>
              <a:rPr lang="en-ZA" altLang="en-US" sz="1000" dirty="0"/>
              <a:t>Courtesy of </a:t>
            </a:r>
            <a:r>
              <a:rPr lang="en-ZA" altLang="en-US" sz="1000" dirty="0" err="1"/>
              <a:t>Tibotec</a:t>
            </a:r>
            <a:endParaRPr lang="en-ZA" altLang="en-US" sz="1000" dirty="0"/>
          </a:p>
        </p:txBody>
      </p:sp>
      <p:sp>
        <p:nvSpPr>
          <p:cNvPr id="17413" name="Title 1"/>
          <p:cNvSpPr>
            <a:spLocks noGrp="1"/>
          </p:cNvSpPr>
          <p:nvPr>
            <p:ph type="title" idx="4294967295"/>
          </p:nvPr>
        </p:nvSpPr>
        <p:spPr>
          <a:xfrm>
            <a:off x="228600" y="7307"/>
            <a:ext cx="836612" cy="6164893"/>
          </a:xfrm>
        </p:spPr>
        <p:txBody>
          <a:bodyPr vert="vert270">
            <a:normAutofit fontScale="90000"/>
          </a:bodyPr>
          <a:lstStyle/>
          <a:p>
            <a:pPr eaLnBrk="1" hangingPunct="1"/>
            <a:r>
              <a:rPr lang="en-US" altLang="en-US" sz="4400" b="1" dirty="0" smtClean="0">
                <a:solidFill>
                  <a:schemeClr val="accent1"/>
                </a:solidFill>
                <a:latin typeface="Arial" panose="020B0604020202020204" pitchFamily="34" charset="0"/>
                <a:cs typeface="Arial" panose="020B0604020202020204" pitchFamily="34" charset="0"/>
              </a:rPr>
              <a:t>HCV Lifecycle Overview</a:t>
            </a:r>
            <a:endParaRPr lang="en-GB" altLang="en-US" sz="4400" b="1" dirty="0" smtClean="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1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US" altLang="en-US" sz="4000" b="1" dirty="0" smtClean="0">
                <a:solidFill>
                  <a:schemeClr val="accent1"/>
                </a:solidFill>
              </a:rPr>
              <a:t>Lifecycle: Viral Polyprotein </a:t>
            </a:r>
          </a:p>
        </p:txBody>
      </p:sp>
      <p:sp>
        <p:nvSpPr>
          <p:cNvPr id="15363" name="Content Placeholder 2"/>
          <p:cNvSpPr>
            <a:spLocks noGrp="1"/>
          </p:cNvSpPr>
          <p:nvPr>
            <p:ph idx="4294967295"/>
          </p:nvPr>
        </p:nvSpPr>
        <p:spPr>
          <a:xfrm>
            <a:off x="9447212" y="3352800"/>
            <a:ext cx="1676400" cy="2133600"/>
          </a:xfrm>
        </p:spPr>
        <p:txBody>
          <a:bodyPr vert="horz">
            <a:normAutofit fontScale="92500"/>
          </a:bodyPr>
          <a:lstStyle/>
          <a:p>
            <a:pPr marL="0" indent="0" algn="ctr">
              <a:buNone/>
              <a:defRPr/>
            </a:pPr>
            <a:r>
              <a:rPr lang="en-US" altLang="en-US" sz="2400" b="1" dirty="0">
                <a:solidFill>
                  <a:srgbClr val="FF0000"/>
                </a:solidFill>
              </a:rPr>
              <a:t>The viral RNA undergoes translation resulting in a single viral </a:t>
            </a:r>
            <a:r>
              <a:rPr lang="en-US" altLang="en-US" sz="2400" b="1" dirty="0" smtClean="0">
                <a:solidFill>
                  <a:srgbClr val="FF0000"/>
                </a:solidFill>
              </a:rPr>
              <a:t>polyprotein.</a:t>
            </a:r>
            <a:endParaRPr lang="en-US" altLang="en-US" sz="2400" b="1" dirty="0">
              <a:solidFill>
                <a:srgbClr val="FF0000"/>
              </a:solidFill>
            </a:endParaRPr>
          </a:p>
          <a:p>
            <a:pPr algn="ctr" eaLnBrk="1" hangingPunct="1">
              <a:defRPr/>
            </a:pPr>
            <a:endParaRPr lang="en-US" altLang="en-US" sz="2800" dirty="0"/>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812" y="1752600"/>
            <a:ext cx="7422452" cy="34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812" y="4340041"/>
            <a:ext cx="6858000" cy="254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06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hangingPunct="1"/>
            <a:r>
              <a:rPr lang="en-US" altLang="en-US" sz="4000" b="1" dirty="0" smtClean="0">
                <a:solidFill>
                  <a:schemeClr val="accent1"/>
                </a:solidFill>
              </a:rPr>
              <a:t>Viral Enzymes </a:t>
            </a:r>
          </a:p>
        </p:txBody>
      </p:sp>
      <p:sp>
        <p:nvSpPr>
          <p:cNvPr id="21507" name="Content Placeholder 2"/>
          <p:cNvSpPr>
            <a:spLocks noGrp="1"/>
          </p:cNvSpPr>
          <p:nvPr>
            <p:ph idx="1"/>
          </p:nvPr>
        </p:nvSpPr>
        <p:spPr/>
        <p:txBody>
          <a:bodyPr>
            <a:normAutofit lnSpcReduction="10000"/>
          </a:bodyPr>
          <a:lstStyle/>
          <a:p>
            <a:pPr eaLnBrk="1" hangingPunct="1"/>
            <a:r>
              <a:rPr lang="en-US" altLang="en-US" sz="2800" b="1" dirty="0">
                <a:solidFill>
                  <a:srgbClr val="FF0000"/>
                </a:solidFill>
              </a:rPr>
              <a:t>NS3/4A </a:t>
            </a:r>
            <a:r>
              <a:rPr lang="en-US" altLang="en-US" sz="2800" b="1" dirty="0" smtClean="0">
                <a:solidFill>
                  <a:srgbClr val="FF0000"/>
                </a:solidFill>
              </a:rPr>
              <a:t>protease</a:t>
            </a:r>
            <a:r>
              <a:rPr lang="en-US" altLang="en-US" sz="2800" dirty="0" smtClean="0">
                <a:solidFill>
                  <a:srgbClr val="FF0000"/>
                </a:solidFill>
              </a:rPr>
              <a:t> </a:t>
            </a:r>
            <a:r>
              <a:rPr lang="en-US" altLang="en-US" sz="2800" dirty="0"/>
              <a:t>assists in the downstream cleavage of viral peptides.  It also has ability to cleave and inactivate host proteins that aid in antiviral activity (IRF-3)</a:t>
            </a:r>
          </a:p>
          <a:p>
            <a:pPr eaLnBrk="1" hangingPunct="1"/>
            <a:r>
              <a:rPr lang="en-US" altLang="en-US" sz="2800" b="1" dirty="0">
                <a:solidFill>
                  <a:srgbClr val="FF0000"/>
                </a:solidFill>
              </a:rPr>
              <a:t>NS5B </a:t>
            </a:r>
            <a:r>
              <a:rPr lang="en-US" altLang="en-US" sz="2800" b="1" dirty="0" smtClean="0">
                <a:solidFill>
                  <a:srgbClr val="FF0000"/>
                </a:solidFill>
              </a:rPr>
              <a:t>RNA-dependent </a:t>
            </a:r>
            <a:r>
              <a:rPr lang="en-US" altLang="en-US" sz="2800" b="1" dirty="0">
                <a:solidFill>
                  <a:srgbClr val="FF0000"/>
                </a:solidFill>
              </a:rPr>
              <a:t>RNA polymerase </a:t>
            </a:r>
            <a:r>
              <a:rPr lang="en-US" altLang="en-US" sz="2800" dirty="0"/>
              <a:t>(</a:t>
            </a:r>
            <a:r>
              <a:rPr lang="en-US" altLang="en-US" sz="2800" dirty="0" err="1"/>
              <a:t>RdRp</a:t>
            </a:r>
            <a:r>
              <a:rPr lang="en-US" altLang="en-US" sz="2800" dirty="0"/>
              <a:t>) facilitate viral replication by copying a positive strand RNA into negative strand intermediate ( a template for more viral RNA genomes)</a:t>
            </a:r>
          </a:p>
          <a:p>
            <a:pPr eaLnBrk="1" hangingPunct="1"/>
            <a:r>
              <a:rPr lang="en-US" altLang="en-US" sz="2800" b="1" dirty="0">
                <a:solidFill>
                  <a:srgbClr val="FF0000"/>
                </a:solidFill>
              </a:rPr>
              <a:t>NS5B </a:t>
            </a:r>
            <a:r>
              <a:rPr lang="en-US" altLang="en-US" sz="2800" b="1" dirty="0" err="1">
                <a:solidFill>
                  <a:srgbClr val="FF0000"/>
                </a:solidFill>
              </a:rPr>
              <a:t>RdRp</a:t>
            </a:r>
            <a:r>
              <a:rPr lang="en-US" altLang="en-US" sz="2800" b="1" dirty="0">
                <a:solidFill>
                  <a:srgbClr val="FF0000"/>
                </a:solidFill>
              </a:rPr>
              <a:t> </a:t>
            </a:r>
            <a:r>
              <a:rPr lang="en-US" altLang="en-US" sz="2800" dirty="0"/>
              <a:t>lacks proof reading capabilities and therefore mutations of HCV genome occurs at a rate of 10</a:t>
            </a:r>
            <a:r>
              <a:rPr lang="en-US" altLang="en-US" sz="2800" baseline="30000" dirty="0"/>
              <a:t>-4 </a:t>
            </a:r>
            <a:r>
              <a:rPr lang="en-US" altLang="en-US" sz="2800" dirty="0"/>
              <a:t> per nucleotide</a:t>
            </a:r>
          </a:p>
          <a:p>
            <a:pPr eaLnBrk="1" hangingPunct="1"/>
            <a:r>
              <a:rPr lang="en-US" altLang="en-US" sz="2800" b="1" dirty="0">
                <a:solidFill>
                  <a:srgbClr val="FF0000"/>
                </a:solidFill>
              </a:rPr>
              <a:t>NS5A “</a:t>
            </a:r>
            <a:r>
              <a:rPr lang="en-US" altLang="en-US" sz="2800" b="1" dirty="0" err="1">
                <a:solidFill>
                  <a:srgbClr val="FF0000"/>
                </a:solidFill>
              </a:rPr>
              <a:t>replicase</a:t>
            </a:r>
            <a:r>
              <a:rPr lang="en-US" altLang="en-US" sz="2800" b="1" dirty="0" smtClean="0">
                <a:solidFill>
                  <a:srgbClr val="FF0000"/>
                </a:solidFill>
              </a:rPr>
              <a:t>”</a:t>
            </a:r>
            <a:r>
              <a:rPr lang="en-US" altLang="en-US" sz="2800" b="1" dirty="0" smtClean="0"/>
              <a:t> </a:t>
            </a:r>
            <a:r>
              <a:rPr lang="en-US" altLang="en-US" sz="2800" dirty="0"/>
              <a:t>assists in viral replication and viral assembly.</a:t>
            </a:r>
          </a:p>
          <a:p>
            <a:pPr eaLnBrk="1" hangingPunct="1"/>
            <a:endParaRPr lang="en-US" altLang="en-US" sz="2800" dirty="0"/>
          </a:p>
          <a:p>
            <a:pPr eaLnBrk="1" hangingPunct="1"/>
            <a:endParaRPr lang="en-US" altLang="en-US" sz="2800" dirty="0"/>
          </a:p>
        </p:txBody>
      </p:sp>
    </p:spTree>
    <p:extLst>
      <p:ext uri="{BB962C8B-B14F-4D97-AF65-F5344CB8AC3E}">
        <p14:creationId xmlns:p14="http://schemas.microsoft.com/office/powerpoint/2010/main" val="415177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slide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2412" y="39688"/>
            <a:ext cx="9144000" cy="62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1"/>
          <p:cNvSpPr txBox="1">
            <a:spLocks noChangeArrowheads="1"/>
          </p:cNvSpPr>
          <p:nvPr/>
        </p:nvSpPr>
        <p:spPr bwMode="auto">
          <a:xfrm>
            <a:off x="1979612" y="152400"/>
            <a:ext cx="77216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itchFamily="34" charset="-128"/>
              </a:defRPr>
            </a:lvl1pPr>
            <a:lvl2pPr marL="742950" indent="-285750">
              <a:defRPr>
                <a:solidFill>
                  <a:schemeClr val="tx1"/>
                </a:solidFill>
                <a:latin typeface="Calibri" panose="020F0502020204030204" pitchFamily="34" charset="0"/>
                <a:ea typeface="ＭＳ Ｐゴシック" pitchFamily="34" charset="-128"/>
              </a:defRPr>
            </a:lvl2pPr>
            <a:lvl3pPr marL="1143000" indent="-228600">
              <a:defRPr>
                <a:solidFill>
                  <a:schemeClr val="tx1"/>
                </a:solidFill>
                <a:latin typeface="Calibri" panose="020F0502020204030204" pitchFamily="34" charset="0"/>
                <a:ea typeface="ＭＳ Ｐゴシック" pitchFamily="34" charset="-128"/>
              </a:defRPr>
            </a:lvl3pPr>
            <a:lvl4pPr marL="1600200" indent="-228600">
              <a:defRPr>
                <a:solidFill>
                  <a:schemeClr val="tx1"/>
                </a:solidFill>
                <a:latin typeface="Calibri" panose="020F0502020204030204" pitchFamily="34" charset="0"/>
                <a:ea typeface="ＭＳ Ｐゴシック" pitchFamily="34" charset="-128"/>
              </a:defRPr>
            </a:lvl4pPr>
            <a:lvl5pPr marL="2057400" indent="-228600">
              <a:defRPr>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9pPr>
          </a:lstStyle>
          <a:p>
            <a:endParaRPr lang="en-ZA" altLang="en-US" dirty="0" smtClean="0"/>
          </a:p>
          <a:p>
            <a:endParaRPr lang="en-ZA" altLang="en-US" dirty="0"/>
          </a:p>
          <a:p>
            <a:endParaRPr lang="en-ZA" altLang="en-US" dirty="0"/>
          </a:p>
        </p:txBody>
      </p:sp>
      <p:sp>
        <p:nvSpPr>
          <p:cNvPr id="23556" name="TextBox 2"/>
          <p:cNvSpPr txBox="1">
            <a:spLocks noChangeArrowheads="1"/>
          </p:cNvSpPr>
          <p:nvPr/>
        </p:nvSpPr>
        <p:spPr bwMode="auto">
          <a:xfrm>
            <a:off x="0" y="282714"/>
            <a:ext cx="12188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itchFamily="34" charset="-128"/>
              </a:defRPr>
            </a:lvl1pPr>
            <a:lvl2pPr marL="742950" indent="-285750">
              <a:defRPr>
                <a:solidFill>
                  <a:schemeClr val="tx1"/>
                </a:solidFill>
                <a:latin typeface="Calibri" panose="020F0502020204030204" pitchFamily="34" charset="0"/>
                <a:ea typeface="ＭＳ Ｐゴシック" pitchFamily="34" charset="-128"/>
              </a:defRPr>
            </a:lvl2pPr>
            <a:lvl3pPr marL="1143000" indent="-228600">
              <a:defRPr>
                <a:solidFill>
                  <a:schemeClr val="tx1"/>
                </a:solidFill>
                <a:latin typeface="Calibri" panose="020F0502020204030204" pitchFamily="34" charset="0"/>
                <a:ea typeface="ＭＳ Ｐゴシック" pitchFamily="34" charset="-128"/>
              </a:defRPr>
            </a:lvl3pPr>
            <a:lvl4pPr marL="1600200" indent="-228600">
              <a:defRPr>
                <a:solidFill>
                  <a:schemeClr val="tx1"/>
                </a:solidFill>
                <a:latin typeface="Calibri" panose="020F0502020204030204" pitchFamily="34" charset="0"/>
                <a:ea typeface="ＭＳ Ｐゴシック" pitchFamily="34" charset="-128"/>
              </a:defRPr>
            </a:lvl4pPr>
            <a:lvl5pPr marL="2057400" indent="-228600">
              <a:defRPr>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9pPr>
          </a:lstStyle>
          <a:p>
            <a:pPr algn="ctr"/>
            <a:r>
              <a:rPr lang="en-ZA" altLang="en-US" sz="3200" b="1" dirty="0">
                <a:solidFill>
                  <a:schemeClr val="accent1"/>
                </a:solidFill>
                <a:latin typeface="Arial" panose="020B0604020202020204" pitchFamily="34" charset="0"/>
                <a:cs typeface="Arial" panose="020B0604020202020204" pitchFamily="34" charset="0"/>
              </a:rPr>
              <a:t>Potential </a:t>
            </a:r>
            <a:r>
              <a:rPr lang="en-ZA" altLang="en-US" sz="3200" b="1" dirty="0" smtClean="0">
                <a:solidFill>
                  <a:schemeClr val="accent1"/>
                </a:solidFill>
                <a:latin typeface="Arial" panose="020B0604020202020204" pitchFamily="34" charset="0"/>
                <a:cs typeface="Arial" panose="020B0604020202020204" pitchFamily="34" charset="0"/>
              </a:rPr>
              <a:t>Sites </a:t>
            </a:r>
            <a:r>
              <a:rPr lang="en-ZA" altLang="en-US" sz="3200" b="1" dirty="0">
                <a:solidFill>
                  <a:schemeClr val="accent1"/>
                </a:solidFill>
                <a:latin typeface="Arial" panose="020B0604020202020204" pitchFamily="34" charset="0"/>
                <a:cs typeface="Arial" panose="020B0604020202020204" pitchFamily="34" charset="0"/>
              </a:rPr>
              <a:t>for </a:t>
            </a:r>
            <a:r>
              <a:rPr lang="en-ZA" altLang="en-US" sz="3200" b="1" dirty="0" smtClean="0">
                <a:solidFill>
                  <a:schemeClr val="accent1"/>
                </a:solidFill>
                <a:latin typeface="Arial" panose="020B0604020202020204" pitchFamily="34" charset="0"/>
                <a:cs typeface="Arial" panose="020B0604020202020204" pitchFamily="34" charset="0"/>
              </a:rPr>
              <a:t>HCV </a:t>
            </a:r>
            <a:r>
              <a:rPr lang="en-ZA" altLang="en-US" sz="3200" b="1" dirty="0">
                <a:solidFill>
                  <a:schemeClr val="accent1"/>
                </a:solidFill>
                <a:latin typeface="Arial" panose="020B0604020202020204" pitchFamily="34" charset="0"/>
                <a:cs typeface="Arial" panose="020B0604020202020204" pitchFamily="34" charset="0"/>
              </a:rPr>
              <a:t>T</a:t>
            </a:r>
            <a:r>
              <a:rPr lang="en-ZA" altLang="en-US" sz="3200" b="1" dirty="0" smtClean="0">
                <a:solidFill>
                  <a:schemeClr val="accent1"/>
                </a:solidFill>
                <a:latin typeface="Arial" panose="020B0604020202020204" pitchFamily="34" charset="0"/>
                <a:cs typeface="Arial" panose="020B0604020202020204" pitchFamily="34" charset="0"/>
              </a:rPr>
              <a:t>herapeutic Targets</a:t>
            </a:r>
            <a:endParaRPr lang="en-ZA" altLang="en-US" sz="3200" b="1" dirty="0">
              <a:solidFill>
                <a:schemeClr val="accent1"/>
              </a:solidFill>
              <a:latin typeface="Arial" panose="020B0604020202020204" pitchFamily="34" charset="0"/>
              <a:cs typeface="Arial" panose="020B0604020202020204" pitchFamily="34" charset="0"/>
            </a:endParaRPr>
          </a:p>
        </p:txBody>
      </p:sp>
      <p:sp>
        <p:nvSpPr>
          <p:cNvPr id="4" name="Oval 3"/>
          <p:cNvSpPr/>
          <p:nvPr/>
        </p:nvSpPr>
        <p:spPr>
          <a:xfrm>
            <a:off x="6856412" y="2819400"/>
            <a:ext cx="3629025" cy="3389312"/>
          </a:xfrm>
          <a:prstGeom prst="ellipse">
            <a:avLst/>
          </a:prstGeom>
          <a:noFill/>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Tree>
    <p:extLst>
      <p:ext uri="{BB962C8B-B14F-4D97-AF65-F5344CB8AC3E}">
        <p14:creationId xmlns:p14="http://schemas.microsoft.com/office/powerpoint/2010/main" val="187306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defTabSz="914126" eaLnBrk="1" fontAlgn="auto" hangingPunct="1">
              <a:spcAft>
                <a:spcPts val="0"/>
              </a:spcAft>
              <a:defRPr/>
            </a:pPr>
            <a:r>
              <a:rPr lang="en-US" sz="4400" dirty="0" smtClean="0">
                <a:solidFill>
                  <a:srgbClr val="FF0000"/>
                </a:solidFill>
              </a:rPr>
              <a:t>Screening and Testing for </a:t>
            </a:r>
            <a:br>
              <a:rPr lang="en-US" sz="4400" dirty="0" smtClean="0">
                <a:solidFill>
                  <a:srgbClr val="FF0000"/>
                </a:solidFill>
              </a:rPr>
            </a:br>
            <a:r>
              <a:rPr lang="en-US" sz="4400" dirty="0" smtClean="0">
                <a:solidFill>
                  <a:srgbClr val="FF0000"/>
                </a:solidFill>
              </a:rPr>
              <a:t>and Assessment of HCV</a:t>
            </a:r>
            <a:endParaRPr lang="en-US" sz="4400" dirty="0">
              <a:solidFill>
                <a:srgbClr val="FF0000"/>
              </a:solidFill>
              <a:cs typeface="+mj-cs"/>
            </a:endParaRPr>
          </a:p>
        </p:txBody>
      </p:sp>
      <p:sp>
        <p:nvSpPr>
          <p:cNvPr id="3" name="Text Placeholder 2"/>
          <p:cNvSpPr>
            <a:spLocks noGrp="1"/>
          </p:cNvSpPr>
          <p:nvPr>
            <p:ph type="subTitle" idx="1"/>
          </p:nvPr>
        </p:nvSpPr>
        <p:spPr/>
        <p:txBody>
          <a:bodyPr rtlCol="0">
            <a:normAutofit/>
          </a:bodyPr>
          <a:lstStyle/>
          <a:p>
            <a:pPr defTabSz="914126" eaLnBrk="1" fontAlgn="auto" hangingPunct="1">
              <a:defRPr/>
            </a:pPr>
            <a:r>
              <a:rPr lang="en-US" dirty="0" smtClean="0">
                <a:ea typeface="+mn-ea"/>
                <a:cs typeface="+mn-cs"/>
              </a:rPr>
              <a:t>Module 2</a:t>
            </a:r>
            <a:endParaRPr lang="en-US" dirty="0">
              <a:ea typeface="+mn-ea"/>
              <a:cs typeface="+mn-cs"/>
            </a:endParaRPr>
          </a:p>
        </p:txBody>
      </p:sp>
    </p:spTree>
    <p:extLst>
      <p:ext uri="{BB962C8B-B14F-4D97-AF65-F5344CB8AC3E}">
        <p14:creationId xmlns:p14="http://schemas.microsoft.com/office/powerpoint/2010/main" val="131570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defTabSz="914126" eaLnBrk="1" fontAlgn="auto" hangingPunct="1">
              <a:spcAft>
                <a:spcPts val="0"/>
              </a:spcAft>
              <a:defRPr/>
            </a:pPr>
            <a:r>
              <a:rPr lang="en-US" sz="4000" b="1" dirty="0" smtClean="0">
                <a:solidFill>
                  <a:srgbClr val="FF0000"/>
                </a:solidFill>
                <a:ea typeface="+mj-ea"/>
                <a:cs typeface="+mj-cs"/>
              </a:rPr>
              <a:t>Learning </a:t>
            </a:r>
            <a:r>
              <a:rPr lang="en-US" sz="4000" b="1" dirty="0">
                <a:solidFill>
                  <a:srgbClr val="FF0000"/>
                </a:solidFill>
                <a:cs typeface="+mj-cs"/>
              </a:rPr>
              <a:t>O</a:t>
            </a:r>
            <a:r>
              <a:rPr lang="en-US" sz="4000" b="1" dirty="0" smtClean="0">
                <a:solidFill>
                  <a:srgbClr val="FF0000"/>
                </a:solidFill>
                <a:ea typeface="+mj-ea"/>
                <a:cs typeface="+mj-cs"/>
              </a:rPr>
              <a:t>bjectives</a:t>
            </a:r>
            <a:endParaRPr lang="en-US" sz="4000" b="1" dirty="0">
              <a:solidFill>
                <a:srgbClr val="FF0000"/>
              </a:solidFill>
              <a:ea typeface="+mj-ea"/>
              <a:cs typeface="+mj-cs"/>
            </a:endParaRPr>
          </a:p>
        </p:txBody>
      </p:sp>
      <p:sp>
        <p:nvSpPr>
          <p:cNvPr id="14" name="Content Placeholder 13"/>
          <p:cNvSpPr>
            <a:spLocks noGrp="1"/>
          </p:cNvSpPr>
          <p:nvPr>
            <p:ph idx="1"/>
          </p:nvPr>
        </p:nvSpPr>
        <p:spPr/>
        <p:txBody>
          <a:bodyPr rtlCol="0">
            <a:normAutofit/>
          </a:bodyPr>
          <a:lstStyle/>
          <a:p>
            <a:pPr marL="91413" indent="-91413" defTabSz="914126" eaLnBrk="1" fontAlgn="auto" hangingPunct="1">
              <a:defRPr/>
            </a:pPr>
            <a:r>
              <a:rPr lang="en-US" sz="2400" dirty="0" smtClean="0">
                <a:solidFill>
                  <a:schemeClr val="tx1">
                    <a:lumMod val="75000"/>
                    <a:lumOff val="25000"/>
                  </a:schemeClr>
                </a:solidFill>
                <a:ea typeface="+mn-ea"/>
                <a:cs typeface="+mn-cs"/>
              </a:rPr>
              <a:t>1. </a:t>
            </a:r>
            <a:r>
              <a:rPr lang="en-US" sz="2400" dirty="0" smtClean="0">
                <a:solidFill>
                  <a:schemeClr val="tx1">
                    <a:lumMod val="75000"/>
                    <a:lumOff val="25000"/>
                  </a:schemeClr>
                </a:solidFill>
                <a:ea typeface="+mn-ea"/>
                <a:cs typeface="+mn-cs"/>
              </a:rPr>
              <a:t>Explain HCV screening as a public health priority</a:t>
            </a:r>
            <a:endParaRPr lang="en-US" sz="2400" dirty="0" smtClean="0">
              <a:solidFill>
                <a:schemeClr val="tx1">
                  <a:lumMod val="75000"/>
                  <a:lumOff val="25000"/>
                </a:schemeClr>
              </a:solidFill>
              <a:ea typeface="+mn-ea"/>
              <a:cs typeface="+mn-cs"/>
            </a:endParaRPr>
          </a:p>
          <a:p>
            <a:pPr marL="91413" indent="-91413" defTabSz="914126" eaLnBrk="1" fontAlgn="auto" hangingPunct="1">
              <a:defRPr/>
            </a:pPr>
            <a:r>
              <a:rPr lang="en-US" sz="2400" dirty="0" smtClean="0">
                <a:solidFill>
                  <a:schemeClr val="tx1">
                    <a:lumMod val="75000"/>
                    <a:lumOff val="25000"/>
                  </a:schemeClr>
                </a:solidFill>
                <a:ea typeface="+mn-ea"/>
                <a:cs typeface="+mn-cs"/>
              </a:rPr>
              <a:t>2. </a:t>
            </a:r>
            <a:r>
              <a:rPr lang="en-US" sz="2400" dirty="0" smtClean="0">
                <a:solidFill>
                  <a:schemeClr val="tx1">
                    <a:lumMod val="75000"/>
                    <a:lumOff val="25000"/>
                  </a:schemeClr>
                </a:solidFill>
                <a:ea typeface="+mn-ea"/>
                <a:cs typeface="+mn-cs"/>
              </a:rPr>
              <a:t>Identify who should be screened for HCV</a:t>
            </a:r>
            <a:endParaRPr lang="en-US" sz="2400" dirty="0" smtClean="0">
              <a:solidFill>
                <a:schemeClr val="tx1">
                  <a:lumMod val="75000"/>
                  <a:lumOff val="25000"/>
                </a:schemeClr>
              </a:solidFill>
              <a:ea typeface="+mn-ea"/>
              <a:cs typeface="+mn-cs"/>
            </a:endParaRPr>
          </a:p>
          <a:p>
            <a:pPr marL="91413" indent="-91413" defTabSz="914126" eaLnBrk="1" fontAlgn="auto" hangingPunct="1">
              <a:defRPr/>
            </a:pPr>
            <a:r>
              <a:rPr lang="en-US" sz="2400" dirty="0">
                <a:solidFill>
                  <a:schemeClr val="tx1">
                    <a:lumMod val="75000"/>
                    <a:lumOff val="25000"/>
                  </a:schemeClr>
                </a:solidFill>
                <a:ea typeface="+mn-ea"/>
                <a:cs typeface="+mn-cs"/>
              </a:rPr>
              <a:t>3</a:t>
            </a:r>
            <a:r>
              <a:rPr lang="en-US" sz="2400" dirty="0" smtClean="0">
                <a:solidFill>
                  <a:schemeClr val="tx1">
                    <a:lumMod val="75000"/>
                    <a:lumOff val="25000"/>
                  </a:schemeClr>
                </a:solidFill>
                <a:ea typeface="+mn-ea"/>
                <a:cs typeface="+mn-cs"/>
              </a:rPr>
              <a:t>. </a:t>
            </a:r>
            <a:r>
              <a:rPr lang="en-US" sz="2400" dirty="0" smtClean="0">
                <a:solidFill>
                  <a:schemeClr val="tx1">
                    <a:lumMod val="75000"/>
                    <a:lumOff val="25000"/>
                  </a:schemeClr>
                </a:solidFill>
                <a:ea typeface="+mn-ea"/>
                <a:cs typeface="+mn-cs"/>
              </a:rPr>
              <a:t>List HCV diagnostic </a:t>
            </a:r>
            <a:r>
              <a:rPr lang="en-US" sz="2400" dirty="0" smtClean="0">
                <a:solidFill>
                  <a:schemeClr val="tx1">
                    <a:lumMod val="75000"/>
                    <a:lumOff val="25000"/>
                  </a:schemeClr>
                </a:solidFill>
                <a:ea typeface="+mn-ea"/>
                <a:cs typeface="+mn-cs"/>
              </a:rPr>
              <a:t>tools</a:t>
            </a:r>
          </a:p>
          <a:p>
            <a:pPr marL="91413" indent="-91413" defTabSz="914126" eaLnBrk="1" fontAlgn="auto" hangingPunct="1">
              <a:defRPr/>
            </a:pPr>
            <a:r>
              <a:rPr lang="en-US" sz="2400" dirty="0">
                <a:solidFill>
                  <a:schemeClr val="tx1">
                    <a:lumMod val="75000"/>
                    <a:lumOff val="25000"/>
                  </a:schemeClr>
                </a:solidFill>
                <a:ea typeface="+mn-ea"/>
                <a:cs typeface="+mn-cs"/>
              </a:rPr>
              <a:t>4</a:t>
            </a:r>
            <a:r>
              <a:rPr lang="en-US" sz="2400" dirty="0" smtClean="0">
                <a:solidFill>
                  <a:schemeClr val="tx1">
                    <a:lumMod val="75000"/>
                    <a:lumOff val="25000"/>
                  </a:schemeClr>
                </a:solidFill>
                <a:ea typeface="+mn-ea"/>
                <a:cs typeface="+mn-cs"/>
              </a:rPr>
              <a:t>. </a:t>
            </a:r>
            <a:r>
              <a:rPr lang="en-US" sz="2400" dirty="0" smtClean="0">
                <a:solidFill>
                  <a:schemeClr val="tx1">
                    <a:lumMod val="75000"/>
                    <a:lumOff val="25000"/>
                  </a:schemeClr>
                </a:solidFill>
                <a:ea typeface="+mn-ea"/>
                <a:cs typeface="+mn-cs"/>
              </a:rPr>
              <a:t>Describe HCV genotyping</a:t>
            </a:r>
            <a:endParaRPr lang="en-US" sz="2400" dirty="0" smtClean="0">
              <a:solidFill>
                <a:schemeClr val="tx1">
                  <a:lumMod val="75000"/>
                  <a:lumOff val="25000"/>
                </a:schemeClr>
              </a:solidFill>
              <a:ea typeface="+mn-ea"/>
              <a:cs typeface="+mn-cs"/>
            </a:endParaRPr>
          </a:p>
          <a:p>
            <a:pPr marL="91413" indent="-91413" defTabSz="914126" eaLnBrk="1" fontAlgn="auto" hangingPunct="1">
              <a:defRPr/>
            </a:pPr>
            <a:r>
              <a:rPr lang="en-US" sz="2400" dirty="0">
                <a:solidFill>
                  <a:schemeClr val="tx1">
                    <a:lumMod val="75000"/>
                    <a:lumOff val="25000"/>
                  </a:schemeClr>
                </a:solidFill>
                <a:ea typeface="+mn-ea"/>
                <a:cs typeface="+mn-cs"/>
              </a:rPr>
              <a:t>5</a:t>
            </a:r>
            <a:r>
              <a:rPr lang="en-US" sz="2400" dirty="0" smtClean="0">
                <a:solidFill>
                  <a:schemeClr val="tx1">
                    <a:lumMod val="75000"/>
                    <a:lumOff val="25000"/>
                  </a:schemeClr>
                </a:solidFill>
                <a:ea typeface="+mn-ea"/>
                <a:cs typeface="+mn-cs"/>
              </a:rPr>
              <a:t>. </a:t>
            </a:r>
            <a:r>
              <a:rPr lang="en-US" sz="2400" dirty="0" smtClean="0">
                <a:solidFill>
                  <a:schemeClr val="tx1">
                    <a:lumMod val="75000"/>
                    <a:lumOff val="25000"/>
                  </a:schemeClr>
                </a:solidFill>
                <a:ea typeface="+mn-ea"/>
                <a:cs typeface="+mn-cs"/>
              </a:rPr>
              <a:t>Discuss the role </a:t>
            </a:r>
            <a:r>
              <a:rPr lang="en-US" sz="2400" dirty="0" smtClean="0">
                <a:solidFill>
                  <a:schemeClr val="tx1">
                    <a:lumMod val="75000"/>
                    <a:lumOff val="25000"/>
                  </a:schemeClr>
                </a:solidFill>
                <a:ea typeface="+mn-ea"/>
                <a:cs typeface="+mn-cs"/>
              </a:rPr>
              <a:t>of liver biopsy</a:t>
            </a:r>
          </a:p>
          <a:p>
            <a:pPr marL="91413" indent="-91413" defTabSz="914126" eaLnBrk="1" fontAlgn="auto" hangingPunct="1">
              <a:defRPr/>
            </a:pPr>
            <a:r>
              <a:rPr lang="en-US" sz="2400" dirty="0">
                <a:solidFill>
                  <a:schemeClr val="tx1">
                    <a:lumMod val="75000"/>
                    <a:lumOff val="25000"/>
                  </a:schemeClr>
                </a:solidFill>
                <a:ea typeface="+mn-ea"/>
                <a:cs typeface="+mn-cs"/>
              </a:rPr>
              <a:t>6</a:t>
            </a:r>
            <a:r>
              <a:rPr lang="en-US" sz="2400" dirty="0" smtClean="0">
                <a:solidFill>
                  <a:schemeClr val="tx1">
                    <a:lumMod val="75000"/>
                    <a:lumOff val="25000"/>
                  </a:schemeClr>
                </a:solidFill>
                <a:ea typeface="+mn-ea"/>
                <a:cs typeface="+mn-cs"/>
              </a:rPr>
              <a:t>. </a:t>
            </a:r>
            <a:r>
              <a:rPr lang="en-US" sz="2400" dirty="0" smtClean="0">
                <a:solidFill>
                  <a:schemeClr val="tx1">
                    <a:lumMod val="75000"/>
                    <a:lumOff val="25000"/>
                  </a:schemeClr>
                </a:solidFill>
                <a:ea typeface="+mn-ea"/>
                <a:cs typeface="+mn-cs"/>
              </a:rPr>
              <a:t>Discuss non-invasive tests</a:t>
            </a:r>
            <a:endParaRPr lang="en-US" sz="2400" dirty="0" smtClean="0">
              <a:solidFill>
                <a:schemeClr val="tx1">
                  <a:lumMod val="75000"/>
                  <a:lumOff val="25000"/>
                </a:schemeClr>
              </a:solidFill>
              <a:ea typeface="+mn-ea"/>
              <a:cs typeface="+mn-cs"/>
            </a:endParaRPr>
          </a:p>
          <a:p>
            <a:pPr marL="91413" indent="-91413" defTabSz="914126" eaLnBrk="1" fontAlgn="auto" hangingPunct="1">
              <a:defRPr/>
            </a:pPr>
            <a:endParaRPr lang="en-US" sz="1999" dirty="0" smtClean="0">
              <a:solidFill>
                <a:schemeClr val="tx1">
                  <a:lumMod val="75000"/>
                  <a:lumOff val="25000"/>
                </a:schemeClr>
              </a:solidFill>
              <a:ea typeface="+mn-ea"/>
              <a:cs typeface="+mn-cs"/>
            </a:endParaRPr>
          </a:p>
        </p:txBody>
      </p:sp>
    </p:spTree>
    <p:extLst>
      <p:ext uri="{BB962C8B-B14F-4D97-AF65-F5344CB8AC3E}">
        <p14:creationId xmlns:p14="http://schemas.microsoft.com/office/powerpoint/2010/main" val="35337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Autofit/>
          </a:bodyPr>
          <a:lstStyle/>
          <a:p>
            <a:pPr>
              <a:defRPr/>
            </a:pPr>
            <a:r>
              <a:rPr lang="en-US" sz="4000" b="1" dirty="0" smtClean="0">
                <a:solidFill>
                  <a:srgbClr val="FF0000"/>
                </a:solidFill>
                <a:sym typeface="Helvetica" pitchFamily="34" charset="0"/>
              </a:rPr>
              <a:t>Natural History of Chronic HCV Infection </a:t>
            </a:r>
            <a:endParaRPr lang="en-US" sz="4000" dirty="0" smtClean="0">
              <a:solidFill>
                <a:srgbClr val="FF0000"/>
              </a:solidFill>
            </a:endParaRPr>
          </a:p>
        </p:txBody>
      </p:sp>
      <p:sp>
        <p:nvSpPr>
          <p:cNvPr id="163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l"/>
            <a:fld id="{2CF1FDF6-C076-4FF4-BE94-69341BE7D470}" type="slidenum">
              <a:rPr lang="en-US" altLang="en-US" sz="900">
                <a:solidFill>
                  <a:srgbClr val="FFFFFF"/>
                </a:solidFill>
              </a:rPr>
              <a:pPr algn="l"/>
              <a:t>17</a:t>
            </a:fld>
            <a:endParaRPr lang="en-US" altLang="en-US" sz="900">
              <a:solidFill>
                <a:srgbClr val="FFFFFF"/>
              </a:solidFill>
            </a:endParaRPr>
          </a:p>
        </p:txBody>
      </p:sp>
      <p:grpSp>
        <p:nvGrpSpPr>
          <p:cNvPr id="16387" name="Group 7"/>
          <p:cNvGrpSpPr>
            <a:grpSpLocks/>
          </p:cNvGrpSpPr>
          <p:nvPr/>
        </p:nvGrpSpPr>
        <p:grpSpPr bwMode="auto">
          <a:xfrm>
            <a:off x="836613" y="1874172"/>
            <a:ext cx="6592376" cy="3688428"/>
            <a:chOff x="79" y="-43"/>
            <a:chExt cx="667" cy="484"/>
          </a:xfrm>
        </p:grpSpPr>
        <p:pic>
          <p:nvPicPr>
            <p:cNvPr id="16391" name="Picture 8" descr="image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 y="0"/>
              <a:ext cx="580" cy="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2" name="Rectangle 10"/>
            <p:cNvSpPr>
              <a:spLocks/>
            </p:cNvSpPr>
            <p:nvPr/>
          </p:nvSpPr>
          <p:spPr bwMode="auto">
            <a:xfrm>
              <a:off x="144" y="-43"/>
              <a:ext cx="143" cy="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912813">
                <a:lnSpc>
                  <a:spcPct val="90000"/>
                </a:lnSpc>
                <a:spcBef>
                  <a:spcPts val="1200"/>
                </a:spcBef>
                <a:spcAft>
                  <a:spcPts val="200"/>
                </a:spcAft>
                <a:buClr>
                  <a:schemeClr val="accent1"/>
                </a:buClr>
                <a:buSzPct val="100000"/>
                <a:buFont typeface="Calibri" panose="020F0502020204030204" pitchFamily="34" charset="0"/>
                <a:buChar char=" "/>
                <a:defRPr sz="1900">
                  <a:solidFill>
                    <a:srgbClr val="404040"/>
                  </a:solidFill>
                  <a:latin typeface="Calibri" panose="020F0502020204030204" pitchFamily="34" charset="0"/>
                  <a:ea typeface="ＭＳ Ｐゴシック" panose="020B0600070205080204" pitchFamily="34" charset="-128"/>
                </a:defRPr>
              </a:lvl1pPr>
              <a:lvl2pPr marL="742950" indent="-285750" defTabSz="912813">
                <a:lnSpc>
                  <a:spcPct val="90000"/>
                </a:lnSpc>
                <a:spcBef>
                  <a:spcPts val="200"/>
                </a:spcBef>
                <a:spcAft>
                  <a:spcPts val="400"/>
                </a:spcAft>
                <a:buClr>
                  <a:schemeClr val="accent1"/>
                </a:buClr>
                <a:buFont typeface="Calibri" panose="020F0502020204030204" pitchFamily="34" charset="0"/>
                <a:buChar char="◦"/>
                <a:defRPr sz="1700">
                  <a:solidFill>
                    <a:srgbClr val="404040"/>
                  </a:solidFill>
                  <a:latin typeface="Calibri" panose="020F0502020204030204" pitchFamily="34" charset="0"/>
                  <a:ea typeface="ＭＳ Ｐゴシック" panose="020B0600070205080204" pitchFamily="34" charset="-128"/>
                </a:defRPr>
              </a:lvl2pPr>
              <a:lvl3pPr marL="1143000" indent="-228600" defTabSz="91281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3pPr>
              <a:lvl4pPr marL="1600200" indent="-228600" defTabSz="91281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4pPr>
              <a:lvl5pPr marL="2057400" indent="-228600" defTabSz="91281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5pPr>
              <a:lvl6pPr marL="2514600" indent="-228600" defTabSz="91281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6pPr>
              <a:lvl7pPr marL="2971800" indent="-228600" defTabSz="91281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7pPr>
              <a:lvl8pPr marL="3429000" indent="-228600" defTabSz="91281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8pPr>
              <a:lvl9pPr marL="3886200" indent="-228600" defTabSz="91281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9pPr>
            </a:lstStyle>
            <a:p>
              <a:pPr>
                <a:lnSpc>
                  <a:spcPct val="100000"/>
                </a:lnSpc>
                <a:spcBef>
                  <a:spcPct val="0"/>
                </a:spcBef>
                <a:spcAft>
                  <a:spcPct val="0"/>
                </a:spcAft>
                <a:buClrTx/>
                <a:buSzTx/>
                <a:buFontTx/>
                <a:buNone/>
              </a:pPr>
              <a:r>
                <a:rPr lang="en-US" altLang="en-US" sz="2400" b="1" baseline="12000" dirty="0">
                  <a:solidFill>
                    <a:srgbClr val="1A1A1A"/>
                  </a:solidFill>
                  <a:latin typeface="Helvetica" panose="020B0604020202020204" pitchFamily="34" charset="0"/>
                  <a:sym typeface="Helvetica" panose="020B0604020202020204" pitchFamily="34" charset="0"/>
                </a:rPr>
                <a:t>Fibrosis</a:t>
              </a:r>
              <a:endParaRPr lang="en-US" altLang="en-US" sz="2400" dirty="0">
                <a:solidFill>
                  <a:srgbClr val="FFFFFF"/>
                </a:solidFill>
                <a:sym typeface="Arial" panose="020B0604020202020204" pitchFamily="34" charset="0"/>
              </a:endParaRPr>
            </a:p>
          </p:txBody>
        </p:sp>
        <p:sp>
          <p:nvSpPr>
            <p:cNvPr id="16393" name="Rectangle 11"/>
            <p:cNvSpPr>
              <a:spLocks/>
            </p:cNvSpPr>
            <p:nvPr/>
          </p:nvSpPr>
          <p:spPr bwMode="auto">
            <a:xfrm>
              <a:off x="292" y="-43"/>
              <a:ext cx="119" cy="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912813">
                <a:lnSpc>
                  <a:spcPct val="90000"/>
                </a:lnSpc>
                <a:spcBef>
                  <a:spcPts val="1200"/>
                </a:spcBef>
                <a:spcAft>
                  <a:spcPts val="200"/>
                </a:spcAft>
                <a:buClr>
                  <a:schemeClr val="accent1"/>
                </a:buClr>
                <a:buSzPct val="100000"/>
                <a:buFont typeface="Calibri" panose="020F0502020204030204" pitchFamily="34" charset="0"/>
                <a:buChar char=" "/>
                <a:defRPr sz="1900">
                  <a:solidFill>
                    <a:srgbClr val="404040"/>
                  </a:solidFill>
                  <a:latin typeface="Calibri" panose="020F0502020204030204" pitchFamily="34" charset="0"/>
                  <a:ea typeface="ＭＳ Ｐゴシック" panose="020B0600070205080204" pitchFamily="34" charset="-128"/>
                </a:defRPr>
              </a:lvl1pPr>
              <a:lvl2pPr marL="742950" indent="-285750" defTabSz="912813">
                <a:lnSpc>
                  <a:spcPct val="90000"/>
                </a:lnSpc>
                <a:spcBef>
                  <a:spcPts val="200"/>
                </a:spcBef>
                <a:spcAft>
                  <a:spcPts val="400"/>
                </a:spcAft>
                <a:buClr>
                  <a:schemeClr val="accent1"/>
                </a:buClr>
                <a:buFont typeface="Calibri" panose="020F0502020204030204" pitchFamily="34" charset="0"/>
                <a:buChar char="◦"/>
                <a:defRPr sz="1700">
                  <a:solidFill>
                    <a:srgbClr val="404040"/>
                  </a:solidFill>
                  <a:latin typeface="Calibri" panose="020F0502020204030204" pitchFamily="34" charset="0"/>
                  <a:ea typeface="ＭＳ Ｐゴシック" panose="020B0600070205080204" pitchFamily="34" charset="-128"/>
                </a:defRPr>
              </a:lvl2pPr>
              <a:lvl3pPr marL="1143000" indent="-228600" defTabSz="91281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3pPr>
              <a:lvl4pPr marL="1600200" indent="-228600" defTabSz="91281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4pPr>
              <a:lvl5pPr marL="2057400" indent="-228600" defTabSz="91281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5pPr>
              <a:lvl6pPr marL="2514600" indent="-228600" defTabSz="91281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6pPr>
              <a:lvl7pPr marL="2971800" indent="-228600" defTabSz="91281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7pPr>
              <a:lvl8pPr marL="3429000" indent="-228600" defTabSz="91281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8pPr>
              <a:lvl9pPr marL="3886200" indent="-228600" defTabSz="91281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9pPr>
            </a:lstStyle>
            <a:p>
              <a:pPr>
                <a:lnSpc>
                  <a:spcPct val="100000"/>
                </a:lnSpc>
                <a:spcBef>
                  <a:spcPct val="0"/>
                </a:spcBef>
                <a:spcAft>
                  <a:spcPct val="0"/>
                </a:spcAft>
                <a:buClrTx/>
                <a:buSzTx/>
                <a:buFontTx/>
                <a:buNone/>
              </a:pPr>
              <a:r>
                <a:rPr lang="en-US" altLang="en-US" sz="2400" b="1" baseline="12000" dirty="0">
                  <a:solidFill>
                    <a:srgbClr val="1A1A1A"/>
                  </a:solidFill>
                  <a:latin typeface="Helvetica" panose="020B0604020202020204" pitchFamily="34" charset="0"/>
                  <a:sym typeface="Helvetica" panose="020B0604020202020204" pitchFamily="34" charset="0"/>
                </a:rPr>
                <a:t>Cirrhosis</a:t>
              </a:r>
              <a:endParaRPr lang="en-US" altLang="en-US" sz="2400" dirty="0">
                <a:solidFill>
                  <a:srgbClr val="FFFFFF"/>
                </a:solidFill>
                <a:sym typeface="Arial" panose="020B0604020202020204" pitchFamily="34" charset="0"/>
              </a:endParaRPr>
            </a:p>
          </p:txBody>
        </p:sp>
        <p:sp>
          <p:nvSpPr>
            <p:cNvPr id="16394" name="Rectangle 12"/>
            <p:cNvSpPr>
              <a:spLocks/>
            </p:cNvSpPr>
            <p:nvPr/>
          </p:nvSpPr>
          <p:spPr bwMode="auto">
            <a:xfrm>
              <a:off x="450" y="-29"/>
              <a:ext cx="296"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912813">
                <a:lnSpc>
                  <a:spcPct val="90000"/>
                </a:lnSpc>
                <a:spcBef>
                  <a:spcPts val="1200"/>
                </a:spcBef>
                <a:spcAft>
                  <a:spcPts val="200"/>
                </a:spcAft>
                <a:buClr>
                  <a:schemeClr val="accent1"/>
                </a:buClr>
                <a:buSzPct val="100000"/>
                <a:buFont typeface="Calibri" panose="020F0502020204030204" pitchFamily="34" charset="0"/>
                <a:buChar char=" "/>
                <a:defRPr sz="1900">
                  <a:solidFill>
                    <a:srgbClr val="404040"/>
                  </a:solidFill>
                  <a:latin typeface="Calibri" panose="020F0502020204030204" pitchFamily="34" charset="0"/>
                  <a:ea typeface="ＭＳ Ｐゴシック" panose="020B0600070205080204" pitchFamily="34" charset="-128"/>
                </a:defRPr>
              </a:lvl1pPr>
              <a:lvl2pPr marL="742950" indent="-285750" defTabSz="912813">
                <a:lnSpc>
                  <a:spcPct val="90000"/>
                </a:lnSpc>
                <a:spcBef>
                  <a:spcPts val="200"/>
                </a:spcBef>
                <a:spcAft>
                  <a:spcPts val="400"/>
                </a:spcAft>
                <a:buClr>
                  <a:schemeClr val="accent1"/>
                </a:buClr>
                <a:buFont typeface="Calibri" panose="020F0502020204030204" pitchFamily="34" charset="0"/>
                <a:buChar char="◦"/>
                <a:defRPr sz="1700">
                  <a:solidFill>
                    <a:srgbClr val="404040"/>
                  </a:solidFill>
                  <a:latin typeface="Calibri" panose="020F0502020204030204" pitchFamily="34" charset="0"/>
                  <a:ea typeface="ＭＳ Ｐゴシック" panose="020B0600070205080204" pitchFamily="34" charset="-128"/>
                </a:defRPr>
              </a:lvl2pPr>
              <a:lvl3pPr marL="1143000" indent="-228600" defTabSz="91281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3pPr>
              <a:lvl4pPr marL="1600200" indent="-228600" defTabSz="91281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4pPr>
              <a:lvl5pPr marL="2057400" indent="-228600" defTabSz="91281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5pPr>
              <a:lvl6pPr marL="2514600" indent="-228600" defTabSz="91281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6pPr>
              <a:lvl7pPr marL="2971800" indent="-228600" defTabSz="91281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7pPr>
              <a:lvl8pPr marL="3429000" indent="-228600" defTabSz="91281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8pPr>
              <a:lvl9pPr marL="3886200" indent="-228600" defTabSz="91281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ＭＳ Ｐゴシック" panose="020B0600070205080204" pitchFamily="34" charset="-128"/>
                </a:defRPr>
              </a:lvl9pPr>
            </a:lstStyle>
            <a:p>
              <a:pPr>
                <a:lnSpc>
                  <a:spcPct val="100000"/>
                </a:lnSpc>
                <a:spcBef>
                  <a:spcPct val="0"/>
                </a:spcBef>
                <a:spcAft>
                  <a:spcPct val="0"/>
                </a:spcAft>
                <a:buClrTx/>
                <a:buSzTx/>
                <a:buFontTx/>
                <a:buNone/>
              </a:pPr>
              <a:r>
                <a:rPr lang="en-US" altLang="en-US" sz="2400" b="1" baseline="12000" dirty="0">
                  <a:solidFill>
                    <a:srgbClr val="1A1A1A"/>
                  </a:solidFill>
                  <a:latin typeface="Helvetica" panose="020B0604020202020204" pitchFamily="34" charset="0"/>
                  <a:sym typeface="Helvetica" panose="020B0604020202020204" pitchFamily="34" charset="0"/>
                </a:rPr>
                <a:t>Hepatocellular Carcinoma </a:t>
              </a:r>
              <a:br>
                <a:rPr lang="en-US" altLang="en-US" sz="2400" b="1" baseline="12000" dirty="0">
                  <a:solidFill>
                    <a:srgbClr val="1A1A1A"/>
                  </a:solidFill>
                  <a:latin typeface="Helvetica" panose="020B0604020202020204" pitchFamily="34" charset="0"/>
                  <a:sym typeface="Helvetica" panose="020B0604020202020204" pitchFamily="34" charset="0"/>
                </a:rPr>
              </a:br>
              <a:r>
                <a:rPr lang="en-US" altLang="en-US" sz="2400" b="1" baseline="12000" dirty="0">
                  <a:solidFill>
                    <a:srgbClr val="1A1A1A"/>
                  </a:solidFill>
                  <a:latin typeface="Helvetica" panose="020B0604020202020204" pitchFamily="34" charset="0"/>
                  <a:sym typeface="Helvetica" panose="020B0604020202020204" pitchFamily="34" charset="0"/>
                </a:rPr>
                <a:t>(with cirrhosis)</a:t>
              </a:r>
              <a:endParaRPr lang="en-US" altLang="en-US" sz="2400" dirty="0">
                <a:solidFill>
                  <a:srgbClr val="FFFFFF"/>
                </a:solidFill>
                <a:sym typeface="Arial" panose="020B0604020202020204" pitchFamily="34" charset="0"/>
              </a:endParaRPr>
            </a:p>
          </p:txBody>
        </p:sp>
      </p:grpSp>
      <p:sp>
        <p:nvSpPr>
          <p:cNvPr id="34821" name="TextBox 20"/>
          <p:cNvSpPr txBox="1">
            <a:spLocks noChangeArrowheads="1"/>
          </p:cNvSpPr>
          <p:nvPr/>
        </p:nvSpPr>
        <p:spPr bwMode="auto">
          <a:xfrm>
            <a:off x="-19050" y="5562600"/>
            <a:ext cx="12188825" cy="923925"/>
          </a:xfrm>
          <a:prstGeom prst="rect">
            <a:avLst/>
          </a:prstGeom>
          <a:noFill/>
          <a:ln>
            <a:noFill/>
          </a:ln>
          <a:extLst>
            <a:ext uri="{909E8E84-426E-40dd-AFC4-6F175D3DCCD1}"/>
            <a:ext uri="{91240B29-F687-4f45-9708-019B960494DF}"/>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algn="r" eaLnBrk="1" hangingPunct="1">
              <a:defRPr/>
            </a:pPr>
            <a:r>
              <a:rPr lang="en-US" sz="900" dirty="0" smtClean="0">
                <a:solidFill>
                  <a:schemeClr val="tx1"/>
                </a:solidFill>
                <a:latin typeface="+mn-lt"/>
                <a:sym typeface="Helvetica" pitchFamily="34" charset="0"/>
              </a:rPr>
              <a:t>.</a:t>
            </a:r>
            <a:br>
              <a:rPr lang="en-US" sz="900" dirty="0" smtClean="0">
                <a:solidFill>
                  <a:schemeClr val="tx1"/>
                </a:solidFill>
                <a:latin typeface="+mn-lt"/>
                <a:sym typeface="Helvetica" pitchFamily="34" charset="0"/>
              </a:rPr>
            </a:br>
            <a:r>
              <a:rPr lang="en-US" sz="900" dirty="0" smtClean="0">
                <a:solidFill>
                  <a:schemeClr val="tx1"/>
                </a:solidFill>
                <a:latin typeface="+mn-lt"/>
                <a:sym typeface="Helvetica" pitchFamily="34" charset="0"/>
              </a:rPr>
              <a:t>1. </a:t>
            </a:r>
            <a:r>
              <a:rPr lang="en-US" sz="900" dirty="0" err="1" smtClean="0">
                <a:solidFill>
                  <a:schemeClr val="tx1"/>
                </a:solidFill>
                <a:latin typeface="+mn-lt"/>
                <a:sym typeface="Helvetica" pitchFamily="34" charset="0"/>
              </a:rPr>
              <a:t>Highleyman</a:t>
            </a:r>
            <a:r>
              <a:rPr lang="en-US" sz="900" dirty="0" smtClean="0">
                <a:solidFill>
                  <a:schemeClr val="tx1"/>
                </a:solidFill>
                <a:latin typeface="+mn-lt"/>
                <a:sym typeface="Helvetica" pitchFamily="34" charset="0"/>
              </a:rPr>
              <a:t> L. Hepatitis C Support Project. </a:t>
            </a:r>
            <a:r>
              <a:rPr lang="en-US" sz="900" dirty="0" smtClean="0">
                <a:solidFill>
                  <a:schemeClr val="tx1"/>
                </a:solidFill>
                <a:latin typeface="+mn-lt"/>
                <a:sym typeface="Helvetica" pitchFamily="34" charset="0"/>
                <a:hlinkClick r:id="rId4"/>
              </a:rPr>
              <a:t>http://www.hcvadvocate.org/hepatitis/factsheets_pdf/Fibrosis.pdf</a:t>
            </a:r>
            <a:r>
              <a:rPr lang="en-US" sz="900" dirty="0" smtClean="0">
                <a:solidFill>
                  <a:schemeClr val="tx1"/>
                </a:solidFill>
                <a:latin typeface="+mn-lt"/>
                <a:sym typeface="Helvetica" pitchFamily="34" charset="0"/>
              </a:rPr>
              <a:t>. </a:t>
            </a:r>
          </a:p>
          <a:p>
            <a:pPr algn="r" eaLnBrk="1" hangingPunct="1">
              <a:defRPr/>
            </a:pPr>
            <a:r>
              <a:rPr lang="en-US" sz="900" dirty="0" smtClean="0">
                <a:solidFill>
                  <a:schemeClr val="tx1"/>
                </a:solidFill>
                <a:latin typeface="+mn-lt"/>
                <a:sym typeface="Helvetica" pitchFamily="34" charset="0"/>
              </a:rPr>
              <a:t>2. </a:t>
            </a:r>
            <a:r>
              <a:rPr lang="en-US" sz="900" dirty="0" err="1" smtClean="0">
                <a:solidFill>
                  <a:schemeClr val="tx1"/>
                </a:solidFill>
                <a:latin typeface="+mn-lt"/>
                <a:sym typeface="Helvetica" pitchFamily="34" charset="0"/>
              </a:rPr>
              <a:t>Bataller</a:t>
            </a:r>
            <a:r>
              <a:rPr lang="en-US" sz="900" dirty="0" smtClean="0">
                <a:solidFill>
                  <a:schemeClr val="tx1"/>
                </a:solidFill>
                <a:latin typeface="+mn-lt"/>
                <a:sym typeface="Helvetica" pitchFamily="34" charset="0"/>
              </a:rPr>
              <a:t> R et al. </a:t>
            </a:r>
            <a:r>
              <a:rPr lang="en-US" sz="900" i="1" dirty="0" smtClean="0">
                <a:solidFill>
                  <a:schemeClr val="tx1"/>
                </a:solidFill>
                <a:latin typeface="+mn-lt"/>
                <a:sym typeface="Helvetica" pitchFamily="34" charset="0"/>
              </a:rPr>
              <a:t>J </a:t>
            </a:r>
            <a:r>
              <a:rPr lang="en-US" sz="900" i="1" dirty="0" err="1" smtClean="0">
                <a:solidFill>
                  <a:schemeClr val="tx1"/>
                </a:solidFill>
                <a:latin typeface="+mn-lt"/>
                <a:sym typeface="Helvetica" pitchFamily="34" charset="0"/>
              </a:rPr>
              <a:t>Clin</a:t>
            </a:r>
            <a:r>
              <a:rPr lang="en-US" sz="900" i="1" dirty="0" smtClean="0">
                <a:solidFill>
                  <a:schemeClr val="tx1"/>
                </a:solidFill>
                <a:latin typeface="+mn-lt"/>
                <a:sym typeface="Helvetica" pitchFamily="34" charset="0"/>
              </a:rPr>
              <a:t> Invest</a:t>
            </a:r>
            <a:r>
              <a:rPr lang="en-US" sz="900" dirty="0" smtClean="0">
                <a:solidFill>
                  <a:schemeClr val="tx1"/>
                </a:solidFill>
                <a:latin typeface="+mn-lt"/>
                <a:sym typeface="Helvetica" pitchFamily="34" charset="0"/>
              </a:rPr>
              <a:t>. 2005;115:209-218; </a:t>
            </a:r>
            <a:br>
              <a:rPr lang="en-US" sz="900" dirty="0" smtClean="0">
                <a:solidFill>
                  <a:schemeClr val="tx1"/>
                </a:solidFill>
                <a:latin typeface="+mn-lt"/>
                <a:sym typeface="Helvetica" pitchFamily="34" charset="0"/>
              </a:rPr>
            </a:br>
            <a:r>
              <a:rPr lang="en-US" sz="900" dirty="0" smtClean="0">
                <a:solidFill>
                  <a:schemeClr val="tx1"/>
                </a:solidFill>
                <a:latin typeface="+mn-lt"/>
                <a:sym typeface="Helvetica" pitchFamily="34" charset="0"/>
              </a:rPr>
              <a:t>3. Medline Plus. </a:t>
            </a:r>
            <a:r>
              <a:rPr lang="en-US" sz="900" dirty="0" smtClean="0">
                <a:solidFill>
                  <a:schemeClr val="tx1"/>
                </a:solidFill>
                <a:latin typeface="+mn-lt"/>
                <a:sym typeface="Helvetica" pitchFamily="34" charset="0"/>
                <a:hlinkClick r:id="rId5"/>
              </a:rPr>
              <a:t>http://www.nlm.nih.gov/medlineplus/enxy.article/000280.htm</a:t>
            </a:r>
            <a:r>
              <a:rPr lang="en-US" sz="900" dirty="0" smtClean="0">
                <a:solidFill>
                  <a:schemeClr val="tx1"/>
                </a:solidFill>
                <a:latin typeface="+mn-lt"/>
                <a:sym typeface="Helvetica" pitchFamily="34" charset="0"/>
              </a:rPr>
              <a:t>.</a:t>
            </a:r>
          </a:p>
          <a:p>
            <a:pPr algn="r" eaLnBrk="1" hangingPunct="1">
              <a:defRPr/>
            </a:pPr>
            <a:r>
              <a:rPr lang="en-US" sz="900" dirty="0" smtClean="0">
                <a:solidFill>
                  <a:schemeClr val="tx1"/>
                </a:solidFill>
                <a:latin typeface="+mn-lt"/>
                <a:sym typeface="Helvetica" pitchFamily="34" charset="0"/>
              </a:rPr>
              <a:t>4. Centers for Disease Control and Prevention. http://</a:t>
            </a:r>
            <a:r>
              <a:rPr lang="en-US" sz="900" dirty="0" err="1" smtClean="0">
                <a:solidFill>
                  <a:schemeClr val="tx1"/>
                </a:solidFill>
                <a:latin typeface="+mn-lt"/>
                <a:sym typeface="Helvetica" pitchFamily="34" charset="0"/>
              </a:rPr>
              <a:t>www.cdc.gov</a:t>
            </a:r>
            <a:r>
              <a:rPr lang="en-US" sz="900" dirty="0" smtClean="0">
                <a:solidFill>
                  <a:schemeClr val="tx1"/>
                </a:solidFill>
                <a:latin typeface="+mn-lt"/>
                <a:sym typeface="Helvetica" pitchFamily="34" charset="0"/>
              </a:rPr>
              <a:t>/hepatitis/HCV/</a:t>
            </a:r>
            <a:r>
              <a:rPr lang="en-US" sz="900" dirty="0" err="1" smtClean="0">
                <a:solidFill>
                  <a:schemeClr val="tx1"/>
                </a:solidFill>
                <a:latin typeface="+mn-lt"/>
                <a:sym typeface="Helvetica" pitchFamily="34" charset="0"/>
              </a:rPr>
              <a:t>HCVfaq.htm</a:t>
            </a:r>
            <a:r>
              <a:rPr lang="en-US" sz="900" dirty="0" smtClean="0">
                <a:solidFill>
                  <a:schemeClr val="tx1"/>
                </a:solidFill>
                <a:latin typeface="+mn-lt"/>
                <a:sym typeface="Helvetica" pitchFamily="34" charset="0"/>
              </a:rPr>
              <a:t>..</a:t>
            </a:r>
            <a:endParaRPr lang="en-US" sz="900" dirty="0" smtClean="0">
              <a:solidFill>
                <a:schemeClr val="tx1"/>
              </a:solidFill>
              <a:latin typeface="+mn-lt"/>
            </a:endParaRPr>
          </a:p>
          <a:p>
            <a:pPr algn="r" eaLnBrk="1" hangingPunct="1">
              <a:defRPr/>
            </a:pPr>
            <a:endParaRPr lang="en-US" sz="900" dirty="0" smtClean="0">
              <a:solidFill>
                <a:schemeClr val="tx1"/>
              </a:solidFill>
              <a:latin typeface="+mn-lt"/>
            </a:endParaRPr>
          </a:p>
        </p:txBody>
      </p:sp>
      <p:sp>
        <p:nvSpPr>
          <p:cNvPr id="31751" name="TextBox 21"/>
          <p:cNvSpPr txBox="1">
            <a:spLocks noChangeArrowheads="1"/>
          </p:cNvSpPr>
          <p:nvPr/>
        </p:nvSpPr>
        <p:spPr bwMode="auto">
          <a:xfrm>
            <a:off x="6627813" y="2817812"/>
            <a:ext cx="3886200" cy="2031325"/>
          </a:xfrm>
          <a:prstGeom prst="rect">
            <a:avLst/>
          </a:prstGeom>
          <a:solidFill>
            <a:srgbClr val="FFFFFF"/>
          </a:solidFill>
          <a:ln>
            <a:noFill/>
          </a:ln>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hangingPunct="1">
              <a:defRPr/>
            </a:pPr>
            <a:r>
              <a:rPr lang="en-US" sz="1800" b="1" dirty="0" smtClean="0">
                <a:solidFill>
                  <a:srgbClr val="FF0000"/>
                </a:solidFill>
                <a:cs typeface="Arial" panose="020B0604020202020204" pitchFamily="34" charset="0"/>
              </a:rPr>
              <a:t>Decompensated cirrhosis:</a:t>
            </a:r>
          </a:p>
          <a:p>
            <a:pPr eaLnBrk="1" hangingPunct="1">
              <a:defRPr/>
            </a:pPr>
            <a:endParaRPr lang="en-US" sz="1800" b="1" dirty="0" smtClean="0">
              <a:solidFill>
                <a:srgbClr val="FF0000"/>
              </a:solidFill>
              <a:cs typeface="Arial" panose="020B0604020202020204" pitchFamily="34" charset="0"/>
            </a:endParaRPr>
          </a:p>
          <a:p>
            <a:pPr eaLnBrk="1" hangingPunct="1">
              <a:defRPr/>
            </a:pPr>
            <a:r>
              <a:rPr lang="en-US" sz="1800" b="1" dirty="0" smtClean="0">
                <a:solidFill>
                  <a:srgbClr val="FF0000"/>
                </a:solidFill>
                <a:cs typeface="Arial" panose="020B0604020202020204" pitchFamily="34" charset="0"/>
              </a:rPr>
              <a:t>1. Ascites</a:t>
            </a:r>
          </a:p>
          <a:p>
            <a:pPr eaLnBrk="1" hangingPunct="1">
              <a:defRPr/>
            </a:pPr>
            <a:r>
              <a:rPr lang="en-US" sz="1800" b="1" dirty="0" smtClean="0">
                <a:solidFill>
                  <a:srgbClr val="FF0000"/>
                </a:solidFill>
                <a:cs typeface="Arial" panose="020B0604020202020204" pitchFamily="34" charset="0"/>
              </a:rPr>
              <a:t>2. Bleeding </a:t>
            </a:r>
            <a:r>
              <a:rPr lang="en-US" sz="1800" b="1" dirty="0" err="1" smtClean="0">
                <a:solidFill>
                  <a:srgbClr val="FF0000"/>
                </a:solidFill>
                <a:cs typeface="Arial" panose="020B0604020202020204" pitchFamily="34" charset="0"/>
              </a:rPr>
              <a:t>varices</a:t>
            </a:r>
            <a:endParaRPr lang="en-US" sz="1800" b="1" dirty="0" smtClean="0">
              <a:solidFill>
                <a:srgbClr val="FF0000"/>
              </a:solidFill>
              <a:cs typeface="Arial" panose="020B0604020202020204" pitchFamily="34" charset="0"/>
            </a:endParaRPr>
          </a:p>
          <a:p>
            <a:pPr eaLnBrk="1" hangingPunct="1">
              <a:defRPr/>
            </a:pPr>
            <a:r>
              <a:rPr lang="en-US" sz="1800" b="1" dirty="0" smtClean="0">
                <a:solidFill>
                  <a:srgbClr val="FF0000"/>
                </a:solidFill>
                <a:cs typeface="Arial" panose="020B0604020202020204" pitchFamily="34" charset="0"/>
              </a:rPr>
              <a:t>3. Hepatic encephalopathy</a:t>
            </a:r>
          </a:p>
          <a:p>
            <a:pPr eaLnBrk="1" hangingPunct="1">
              <a:defRPr/>
            </a:pPr>
            <a:r>
              <a:rPr lang="en-US" sz="1800" b="1" dirty="0" smtClean="0">
                <a:solidFill>
                  <a:srgbClr val="FF0000"/>
                </a:solidFill>
                <a:cs typeface="Arial" panose="020B0604020202020204" pitchFamily="34" charset="0"/>
              </a:rPr>
              <a:t>4. Jaundice</a:t>
            </a:r>
          </a:p>
          <a:p>
            <a:pPr algn="ctr" eaLnBrk="1" hangingPunct="1">
              <a:defRPr/>
            </a:pPr>
            <a:endParaRPr lang="en-US" sz="1800" dirty="0" smtClean="0">
              <a:solidFill>
                <a:srgbClr val="000000"/>
              </a:solidFill>
              <a:latin typeface="+mj-lt"/>
            </a:endParaRPr>
          </a:p>
        </p:txBody>
      </p:sp>
    </p:spTree>
    <p:extLst>
      <p:ext uri="{BB962C8B-B14F-4D97-AF65-F5344CB8AC3E}">
        <p14:creationId xmlns:p14="http://schemas.microsoft.com/office/powerpoint/2010/main" val="67026309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607"/>
          <p:cNvSpPr>
            <a:spLocks noChangeArrowheads="1"/>
          </p:cNvSpPr>
          <p:nvPr/>
        </p:nvSpPr>
        <p:spPr bwMode="auto">
          <a:xfrm>
            <a:off x="6311900" y="3567113"/>
            <a:ext cx="1473200" cy="393700"/>
          </a:xfrm>
          <a:prstGeom prst="ellipse">
            <a:avLst/>
          </a:pr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90000"/>
              </a:lnSpc>
              <a:spcBef>
                <a:spcPct val="35000"/>
              </a:spcBef>
              <a:spcAft>
                <a:spcPct val="25000"/>
              </a:spcAft>
              <a:buClr>
                <a:schemeClr val="folHlink"/>
              </a:buClr>
              <a:buFont typeface="Arial" panose="020B0604020202020204" pitchFamily="34" charset="0"/>
              <a:buChar char="•"/>
            </a:pPr>
            <a:endParaRPr lang="en-US" altLang="en-US"/>
          </a:p>
        </p:txBody>
      </p:sp>
      <p:sp>
        <p:nvSpPr>
          <p:cNvPr id="18435" name="Freeform 492"/>
          <p:cNvSpPr>
            <a:spLocks/>
          </p:cNvSpPr>
          <p:nvPr/>
        </p:nvSpPr>
        <p:spPr bwMode="auto">
          <a:xfrm>
            <a:off x="6327775" y="3760788"/>
            <a:ext cx="196850" cy="79375"/>
          </a:xfrm>
          <a:custGeom>
            <a:avLst/>
            <a:gdLst>
              <a:gd name="T0" fmla="*/ 0 w 281"/>
              <a:gd name="T1" fmla="*/ 2147483646 h 116"/>
              <a:gd name="T2" fmla="*/ 2147483646 w 281"/>
              <a:gd name="T3" fmla="*/ 0 h 116"/>
              <a:gd name="T4" fmla="*/ 2147483646 w 281"/>
              <a:gd name="T5" fmla="*/ 2147483646 h 116"/>
              <a:gd name="T6" fmla="*/ 2147483646 w 281"/>
              <a:gd name="T7" fmla="*/ 2147483646 h 116"/>
              <a:gd name="T8" fmla="*/ 2147483646 w 281"/>
              <a:gd name="T9" fmla="*/ 2147483646 h 116"/>
              <a:gd name="T10" fmla="*/ 2147483646 w 281"/>
              <a:gd name="T11" fmla="*/ 2147483646 h 116"/>
              <a:gd name="T12" fmla="*/ 2147483646 w 281"/>
              <a:gd name="T13" fmla="*/ 2147483646 h 116"/>
              <a:gd name="T14" fmla="*/ 2147483646 w 281"/>
              <a:gd name="T15" fmla="*/ 2147483646 h 116"/>
              <a:gd name="T16" fmla="*/ 0 w 281"/>
              <a:gd name="T17" fmla="*/ 2147483646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1"/>
              <a:gd name="T28" fmla="*/ 0 h 116"/>
              <a:gd name="T29" fmla="*/ 281 w 281"/>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1" h="116">
                <a:moveTo>
                  <a:pt x="0" y="80"/>
                </a:moveTo>
                <a:lnTo>
                  <a:pt x="15" y="0"/>
                </a:lnTo>
                <a:lnTo>
                  <a:pt x="281" y="13"/>
                </a:lnTo>
                <a:lnTo>
                  <a:pt x="225" y="67"/>
                </a:lnTo>
                <a:lnTo>
                  <a:pt x="248" y="91"/>
                </a:lnTo>
                <a:lnTo>
                  <a:pt x="176" y="97"/>
                </a:lnTo>
                <a:lnTo>
                  <a:pt x="136" y="116"/>
                </a:lnTo>
                <a:lnTo>
                  <a:pt x="23" y="110"/>
                </a:lnTo>
                <a:lnTo>
                  <a:pt x="0" y="80"/>
                </a:lnTo>
              </a:path>
            </a:pathLst>
          </a:custGeom>
          <a:solidFill>
            <a:schemeClr val="accent1"/>
          </a:solidFill>
          <a:ln w="7938">
            <a:solidFill>
              <a:schemeClr val="bg1"/>
            </a:solidFill>
            <a:round/>
            <a:headEnd/>
            <a:tailEnd/>
          </a:ln>
        </p:spPr>
        <p:txBody>
          <a:bodyPr/>
          <a:lstStyle/>
          <a:p>
            <a:endParaRPr lang="en-US"/>
          </a:p>
        </p:txBody>
      </p:sp>
      <p:sp>
        <p:nvSpPr>
          <p:cNvPr id="15364" name="Rectangle 18"/>
          <p:cNvSpPr>
            <a:spLocks noGrp="1" noChangeArrowheads="1"/>
          </p:cNvSpPr>
          <p:nvPr>
            <p:ph type="title"/>
          </p:nvPr>
        </p:nvSpPr>
        <p:spPr/>
        <p:txBody>
          <a:bodyPr/>
          <a:lstStyle/>
          <a:p>
            <a:pPr eaLnBrk="1" hangingPunct="1">
              <a:defRPr/>
            </a:pPr>
            <a:r>
              <a:rPr lang="en-US" sz="4000" b="1" dirty="0" smtClean="0">
                <a:solidFill>
                  <a:schemeClr val="accent1"/>
                </a:solidFill>
                <a:latin typeface="Arial" charset="0"/>
              </a:rPr>
              <a:t>Purpose of Screening </a:t>
            </a:r>
            <a:r>
              <a:rPr lang="en-US" sz="3200" b="1" dirty="0" smtClean="0">
                <a:solidFill>
                  <a:schemeClr val="accent1"/>
                </a:solidFill>
                <a:latin typeface="Arial" charset="0"/>
              </a:rPr>
              <a:t/>
            </a:r>
            <a:br>
              <a:rPr lang="en-US" sz="3200" b="1" dirty="0" smtClean="0">
                <a:solidFill>
                  <a:schemeClr val="accent1"/>
                </a:solidFill>
                <a:latin typeface="Arial" charset="0"/>
              </a:rPr>
            </a:br>
            <a:r>
              <a:rPr lang="en-US" sz="2400" b="1" dirty="0" smtClean="0">
                <a:solidFill>
                  <a:schemeClr val="accent1"/>
                </a:solidFill>
                <a:latin typeface="Arial" charset="0"/>
              </a:rPr>
              <a:t>Identifying 170 </a:t>
            </a:r>
            <a:r>
              <a:rPr lang="en-US" sz="2400" b="1" dirty="0">
                <a:solidFill>
                  <a:schemeClr val="accent1"/>
                </a:solidFill>
                <a:latin typeface="Arial" charset="0"/>
              </a:rPr>
              <a:t>m</a:t>
            </a:r>
            <a:r>
              <a:rPr lang="en-US" sz="2400" b="1" dirty="0" smtClean="0">
                <a:solidFill>
                  <a:schemeClr val="accent1"/>
                </a:solidFill>
                <a:latin typeface="Arial" charset="0"/>
              </a:rPr>
              <a:t>illion persons with HCV worldwide </a:t>
            </a:r>
            <a:r>
              <a:rPr lang="en-US" sz="1800" b="1" dirty="0" smtClean="0">
                <a:solidFill>
                  <a:schemeClr val="accent1"/>
                </a:solidFill>
                <a:latin typeface="Arial" charset="0"/>
              </a:rPr>
              <a:t>(&lt;15% are aware)</a:t>
            </a:r>
            <a:endParaRPr lang="en-US" sz="2400" b="1" dirty="0">
              <a:solidFill>
                <a:schemeClr val="accent1"/>
              </a:solidFill>
              <a:latin typeface="Arial" charset="0"/>
            </a:endParaRPr>
          </a:p>
        </p:txBody>
      </p:sp>
      <p:sp>
        <p:nvSpPr>
          <p:cNvPr id="15365" name="Text Box 3"/>
          <p:cNvSpPr txBox="1">
            <a:spLocks noChangeArrowheads="1"/>
          </p:cNvSpPr>
          <p:nvPr/>
        </p:nvSpPr>
        <p:spPr bwMode="auto">
          <a:xfrm>
            <a:off x="-29369" y="6400800"/>
            <a:ext cx="12107863" cy="461665"/>
          </a:xfrm>
          <a:prstGeom prst="rect">
            <a:avLst/>
          </a:prstGeom>
          <a:noFill/>
          <a:ln>
            <a:noFill/>
          </a:ln>
          <a:extLst>
            <a:ext uri="{909E8E84-426E-40dd-AFC4-6F175D3DCCD1}"/>
            <a:ext uri="{91240B29-F687-4f45-9708-019B960494DF}"/>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defRPr/>
            </a:pPr>
            <a:r>
              <a:rPr lang="en-US" sz="1200" b="0" dirty="0">
                <a:solidFill>
                  <a:schemeClr val="bg1"/>
                </a:solidFill>
                <a:latin typeface="+mn-lt"/>
                <a:cs typeface="ＭＳ Ｐゴシック" charset="0"/>
              </a:rPr>
              <a:t>World Health Organization. </a:t>
            </a:r>
            <a:r>
              <a:rPr lang="en-US" sz="1200" b="0" dirty="0" err="1">
                <a:solidFill>
                  <a:schemeClr val="bg1"/>
                </a:solidFill>
                <a:latin typeface="+mn-lt"/>
                <a:cs typeface="ＭＳ Ｐゴシック" charset="0"/>
              </a:rPr>
              <a:t>Wkly</a:t>
            </a:r>
            <a:r>
              <a:rPr lang="en-US" sz="1200" b="0" dirty="0">
                <a:solidFill>
                  <a:schemeClr val="bg1"/>
                </a:solidFill>
                <a:latin typeface="+mn-lt"/>
                <a:cs typeface="ＭＳ Ｐゴシック" charset="0"/>
              </a:rPr>
              <a:t> </a:t>
            </a:r>
            <a:r>
              <a:rPr lang="en-US" sz="1200" b="0" dirty="0" err="1">
                <a:solidFill>
                  <a:schemeClr val="bg1"/>
                </a:solidFill>
                <a:latin typeface="+mn-lt"/>
                <a:cs typeface="ＭＳ Ｐゴシック" charset="0"/>
              </a:rPr>
              <a:t>Epid</a:t>
            </a:r>
            <a:r>
              <a:rPr lang="en-US" sz="1200" b="0" dirty="0">
                <a:solidFill>
                  <a:schemeClr val="bg1"/>
                </a:solidFill>
                <a:latin typeface="+mn-lt"/>
                <a:cs typeface="ＭＳ Ｐゴシック" charset="0"/>
              </a:rPr>
              <a:t> Rec .1999;74:425-427. World Health Organization. Hepatitis C: Global Prevalence: Update. 2003. </a:t>
            </a:r>
            <a:r>
              <a:rPr lang="en-US" sz="1200" b="0" dirty="0" err="1">
                <a:solidFill>
                  <a:schemeClr val="bg1"/>
                </a:solidFill>
                <a:latin typeface="+mn-lt"/>
                <a:cs typeface="ＭＳ Ｐゴシック" charset="0"/>
              </a:rPr>
              <a:t>Farci</a:t>
            </a:r>
            <a:r>
              <a:rPr lang="en-US" sz="1200" b="0" dirty="0">
                <a:solidFill>
                  <a:schemeClr val="bg1"/>
                </a:solidFill>
                <a:latin typeface="+mn-lt"/>
                <a:cs typeface="ＭＳ Ｐゴシック" charset="0"/>
              </a:rPr>
              <a:t> P, et al. </a:t>
            </a:r>
            <a:r>
              <a:rPr lang="en-US" sz="1200" b="0" dirty="0" err="1">
                <a:solidFill>
                  <a:schemeClr val="bg1"/>
                </a:solidFill>
                <a:latin typeface="+mn-lt"/>
                <a:cs typeface="ＭＳ Ｐゴシック" charset="0"/>
              </a:rPr>
              <a:t>Semin</a:t>
            </a:r>
            <a:r>
              <a:rPr lang="en-US" sz="1200" b="0" dirty="0">
                <a:solidFill>
                  <a:schemeClr val="bg1"/>
                </a:solidFill>
                <a:latin typeface="+mn-lt"/>
                <a:cs typeface="ＭＳ Ｐゴシック" charset="0"/>
              </a:rPr>
              <a:t> Liver Dis. 2000;20:103-126. </a:t>
            </a:r>
            <a:r>
              <a:rPr lang="en-US" sz="1200" b="0" dirty="0" err="1">
                <a:solidFill>
                  <a:schemeClr val="bg1"/>
                </a:solidFill>
                <a:latin typeface="+mn-lt"/>
                <a:cs typeface="ＭＳ Ｐゴシック" charset="0"/>
              </a:rPr>
              <a:t>Wasley</a:t>
            </a:r>
            <a:r>
              <a:rPr lang="en-US" sz="1200" b="0" dirty="0">
                <a:solidFill>
                  <a:schemeClr val="bg1"/>
                </a:solidFill>
                <a:latin typeface="+mn-lt"/>
                <a:cs typeface="ＭＳ Ｐゴシック" charset="0"/>
              </a:rPr>
              <a:t> A, et al. </a:t>
            </a:r>
            <a:r>
              <a:rPr lang="en-US" sz="1200" b="0" dirty="0" err="1">
                <a:solidFill>
                  <a:schemeClr val="bg1"/>
                </a:solidFill>
                <a:latin typeface="+mn-lt"/>
                <a:cs typeface="ＭＳ Ｐゴシック" charset="0"/>
              </a:rPr>
              <a:t>Semin</a:t>
            </a:r>
            <a:r>
              <a:rPr lang="en-US" sz="1200" b="0" dirty="0">
                <a:solidFill>
                  <a:schemeClr val="bg1"/>
                </a:solidFill>
                <a:latin typeface="+mn-lt"/>
                <a:cs typeface="ＭＳ Ｐゴシック" charset="0"/>
              </a:rPr>
              <a:t> Liver Dis. 2000;20:1-16.</a:t>
            </a:r>
          </a:p>
        </p:txBody>
      </p:sp>
      <p:sp>
        <p:nvSpPr>
          <p:cNvPr id="18438" name="Freeform 306"/>
          <p:cNvSpPr>
            <a:spLocks/>
          </p:cNvSpPr>
          <p:nvPr/>
        </p:nvSpPr>
        <p:spPr bwMode="auto">
          <a:xfrm>
            <a:off x="2376488" y="3417888"/>
            <a:ext cx="58737" cy="49212"/>
          </a:xfrm>
          <a:custGeom>
            <a:avLst/>
            <a:gdLst>
              <a:gd name="T0" fmla="*/ 2147483646 w 82"/>
              <a:gd name="T1" fmla="*/ 0 h 73"/>
              <a:gd name="T2" fmla="*/ 0 w 82"/>
              <a:gd name="T3" fmla="*/ 2147483646 h 73"/>
              <a:gd name="T4" fmla="*/ 2147483646 w 82"/>
              <a:gd name="T5" fmla="*/ 2147483646 h 73"/>
              <a:gd name="T6" fmla="*/ 2147483646 w 82"/>
              <a:gd name="T7" fmla="*/ 2147483646 h 73"/>
              <a:gd name="T8" fmla="*/ 2147483646 w 82"/>
              <a:gd name="T9" fmla="*/ 2147483646 h 73"/>
              <a:gd name="T10" fmla="*/ 2147483646 w 82"/>
              <a:gd name="T11" fmla="*/ 2147483646 h 73"/>
              <a:gd name="T12" fmla="*/ 2147483646 w 82"/>
              <a:gd name="T13" fmla="*/ 2147483646 h 73"/>
              <a:gd name="T14" fmla="*/ 2147483646 w 82"/>
              <a:gd name="T15" fmla="*/ 2147483646 h 73"/>
              <a:gd name="T16" fmla="*/ 2147483646 w 82"/>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3"/>
              <a:gd name="T29" fmla="*/ 82 w 8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3">
                <a:moveTo>
                  <a:pt x="8" y="0"/>
                </a:moveTo>
                <a:lnTo>
                  <a:pt x="0" y="37"/>
                </a:lnTo>
                <a:lnTo>
                  <a:pt x="57" y="73"/>
                </a:lnTo>
                <a:lnTo>
                  <a:pt x="82" y="73"/>
                </a:lnTo>
                <a:lnTo>
                  <a:pt x="82" y="61"/>
                </a:lnTo>
                <a:lnTo>
                  <a:pt x="65" y="61"/>
                </a:lnTo>
                <a:lnTo>
                  <a:pt x="42" y="37"/>
                </a:lnTo>
                <a:lnTo>
                  <a:pt x="57" y="6"/>
                </a:lnTo>
                <a:lnTo>
                  <a:pt x="8" y="0"/>
                </a:lnTo>
                <a:close/>
              </a:path>
            </a:pathLst>
          </a:custGeom>
          <a:solidFill>
            <a:srgbClr val="99FF66"/>
          </a:solidFill>
          <a:ln w="9525">
            <a:solidFill>
              <a:schemeClr val="bg1"/>
            </a:solidFill>
            <a:round/>
            <a:headEnd/>
            <a:tailEnd/>
          </a:ln>
        </p:spPr>
        <p:txBody>
          <a:bodyPr/>
          <a:lstStyle/>
          <a:p>
            <a:endParaRPr lang="en-US"/>
          </a:p>
        </p:txBody>
      </p:sp>
      <p:sp>
        <p:nvSpPr>
          <p:cNvPr id="18439" name="Freeform 307"/>
          <p:cNvSpPr>
            <a:spLocks/>
          </p:cNvSpPr>
          <p:nvPr/>
        </p:nvSpPr>
        <p:spPr bwMode="auto">
          <a:xfrm>
            <a:off x="2451100" y="3443288"/>
            <a:ext cx="96838" cy="144462"/>
          </a:xfrm>
          <a:custGeom>
            <a:avLst/>
            <a:gdLst>
              <a:gd name="T0" fmla="*/ 2147483646 w 137"/>
              <a:gd name="T1" fmla="*/ 0 h 213"/>
              <a:gd name="T2" fmla="*/ 0 w 137"/>
              <a:gd name="T3" fmla="*/ 2147483646 h 213"/>
              <a:gd name="T4" fmla="*/ 0 w 137"/>
              <a:gd name="T5" fmla="*/ 2147483646 h 213"/>
              <a:gd name="T6" fmla="*/ 2147483646 w 137"/>
              <a:gd name="T7" fmla="*/ 2147483646 h 213"/>
              <a:gd name="T8" fmla="*/ 2147483646 w 137"/>
              <a:gd name="T9" fmla="*/ 2147483646 h 213"/>
              <a:gd name="T10" fmla="*/ 2147483646 w 137"/>
              <a:gd name="T11" fmla="*/ 2147483646 h 213"/>
              <a:gd name="T12" fmla="*/ 2147483646 w 137"/>
              <a:gd name="T13" fmla="*/ 2147483646 h 213"/>
              <a:gd name="T14" fmla="*/ 2147483646 w 137"/>
              <a:gd name="T15" fmla="*/ 2147483646 h 213"/>
              <a:gd name="T16" fmla="*/ 2147483646 w 137"/>
              <a:gd name="T17" fmla="*/ 2147483646 h 213"/>
              <a:gd name="T18" fmla="*/ 2147483646 w 137"/>
              <a:gd name="T19" fmla="*/ 2147483646 h 213"/>
              <a:gd name="T20" fmla="*/ 2147483646 w 137"/>
              <a:gd name="T21" fmla="*/ 2147483646 h 213"/>
              <a:gd name="T22" fmla="*/ 2147483646 w 137"/>
              <a:gd name="T23" fmla="*/ 2147483646 h 213"/>
              <a:gd name="T24" fmla="*/ 2147483646 w 137"/>
              <a:gd name="T25" fmla="*/ 2147483646 h 213"/>
              <a:gd name="T26" fmla="*/ 2147483646 w 137"/>
              <a:gd name="T27" fmla="*/ 0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
              <a:gd name="T43" fmla="*/ 0 h 213"/>
              <a:gd name="T44" fmla="*/ 137 w 137"/>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 h="213">
                <a:moveTo>
                  <a:pt x="25" y="0"/>
                </a:moveTo>
                <a:lnTo>
                  <a:pt x="0" y="12"/>
                </a:lnTo>
                <a:lnTo>
                  <a:pt x="0" y="36"/>
                </a:lnTo>
                <a:lnTo>
                  <a:pt x="48" y="109"/>
                </a:lnTo>
                <a:lnTo>
                  <a:pt x="80" y="97"/>
                </a:lnTo>
                <a:lnTo>
                  <a:pt x="105" y="140"/>
                </a:lnTo>
                <a:lnTo>
                  <a:pt x="97" y="158"/>
                </a:lnTo>
                <a:lnTo>
                  <a:pt x="88" y="176"/>
                </a:lnTo>
                <a:lnTo>
                  <a:pt x="97" y="213"/>
                </a:lnTo>
                <a:lnTo>
                  <a:pt x="137" y="182"/>
                </a:lnTo>
                <a:lnTo>
                  <a:pt x="137" y="146"/>
                </a:lnTo>
                <a:lnTo>
                  <a:pt x="97" y="85"/>
                </a:lnTo>
                <a:lnTo>
                  <a:pt x="57" y="6"/>
                </a:lnTo>
                <a:lnTo>
                  <a:pt x="25" y="0"/>
                </a:lnTo>
                <a:close/>
              </a:path>
            </a:pathLst>
          </a:custGeom>
          <a:solidFill>
            <a:srgbClr val="99FF66"/>
          </a:solidFill>
          <a:ln w="9525">
            <a:solidFill>
              <a:schemeClr val="bg1"/>
            </a:solidFill>
            <a:round/>
            <a:headEnd/>
            <a:tailEnd/>
          </a:ln>
        </p:spPr>
        <p:txBody>
          <a:bodyPr/>
          <a:lstStyle/>
          <a:p>
            <a:endParaRPr lang="en-US"/>
          </a:p>
        </p:txBody>
      </p:sp>
      <p:sp>
        <p:nvSpPr>
          <p:cNvPr id="18440" name="Freeform 308"/>
          <p:cNvSpPr>
            <a:spLocks/>
          </p:cNvSpPr>
          <p:nvPr/>
        </p:nvSpPr>
        <p:spPr bwMode="auto">
          <a:xfrm>
            <a:off x="2365375" y="3467100"/>
            <a:ext cx="119063" cy="120650"/>
          </a:xfrm>
          <a:custGeom>
            <a:avLst/>
            <a:gdLst>
              <a:gd name="T0" fmla="*/ 2147483646 w 168"/>
              <a:gd name="T1" fmla="*/ 2147483646 h 177"/>
              <a:gd name="T2" fmla="*/ 2147483646 w 168"/>
              <a:gd name="T3" fmla="*/ 2147483646 h 177"/>
              <a:gd name="T4" fmla="*/ 2147483646 w 168"/>
              <a:gd name="T5" fmla="*/ 2147483646 h 177"/>
              <a:gd name="T6" fmla="*/ 2147483646 w 168"/>
              <a:gd name="T7" fmla="*/ 2147483646 h 177"/>
              <a:gd name="T8" fmla="*/ 2147483646 w 168"/>
              <a:gd name="T9" fmla="*/ 2147483646 h 177"/>
              <a:gd name="T10" fmla="*/ 2147483646 w 168"/>
              <a:gd name="T11" fmla="*/ 2147483646 h 177"/>
              <a:gd name="T12" fmla="*/ 2147483646 w 168"/>
              <a:gd name="T13" fmla="*/ 2147483646 h 177"/>
              <a:gd name="T14" fmla="*/ 2147483646 w 168"/>
              <a:gd name="T15" fmla="*/ 0 h 177"/>
              <a:gd name="T16" fmla="*/ 0 w 168"/>
              <a:gd name="T17" fmla="*/ 0 h 177"/>
              <a:gd name="T18" fmla="*/ 2147483646 w 168"/>
              <a:gd name="T19" fmla="*/ 2147483646 h 177"/>
              <a:gd name="T20" fmla="*/ 2147483646 w 168"/>
              <a:gd name="T21" fmla="*/ 2147483646 h 177"/>
              <a:gd name="T22" fmla="*/ 2147483646 w 168"/>
              <a:gd name="T23" fmla="*/ 2147483646 h 177"/>
              <a:gd name="T24" fmla="*/ 2147483646 w 168"/>
              <a:gd name="T25" fmla="*/ 2147483646 h 177"/>
              <a:gd name="T26" fmla="*/ 2147483646 w 168"/>
              <a:gd name="T27" fmla="*/ 2147483646 h 177"/>
              <a:gd name="T28" fmla="*/ 2147483646 w 168"/>
              <a:gd name="T29" fmla="*/ 2147483646 h 177"/>
              <a:gd name="T30" fmla="*/ 2147483646 w 168"/>
              <a:gd name="T31" fmla="*/ 2147483646 h 177"/>
              <a:gd name="T32" fmla="*/ 2147483646 w 168"/>
              <a:gd name="T33" fmla="*/ 2147483646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77"/>
              <a:gd name="T53" fmla="*/ 168 w 168"/>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77">
                <a:moveTo>
                  <a:pt x="145" y="177"/>
                </a:moveTo>
                <a:lnTo>
                  <a:pt x="168" y="153"/>
                </a:lnTo>
                <a:lnTo>
                  <a:pt x="128" y="122"/>
                </a:lnTo>
                <a:lnTo>
                  <a:pt x="120" y="122"/>
                </a:lnTo>
                <a:lnTo>
                  <a:pt x="112" y="73"/>
                </a:lnTo>
                <a:lnTo>
                  <a:pt x="97" y="67"/>
                </a:lnTo>
                <a:lnTo>
                  <a:pt x="88" y="19"/>
                </a:lnTo>
                <a:lnTo>
                  <a:pt x="48" y="0"/>
                </a:lnTo>
                <a:lnTo>
                  <a:pt x="0" y="0"/>
                </a:lnTo>
                <a:lnTo>
                  <a:pt x="8" y="13"/>
                </a:lnTo>
                <a:lnTo>
                  <a:pt x="57" y="6"/>
                </a:lnTo>
                <a:lnTo>
                  <a:pt x="72" y="31"/>
                </a:lnTo>
                <a:lnTo>
                  <a:pt x="72" y="80"/>
                </a:lnTo>
                <a:lnTo>
                  <a:pt x="103" y="97"/>
                </a:lnTo>
                <a:lnTo>
                  <a:pt x="103" y="122"/>
                </a:lnTo>
                <a:lnTo>
                  <a:pt x="145" y="170"/>
                </a:lnTo>
                <a:lnTo>
                  <a:pt x="145" y="177"/>
                </a:lnTo>
                <a:close/>
              </a:path>
            </a:pathLst>
          </a:custGeom>
          <a:solidFill>
            <a:srgbClr val="99FF66"/>
          </a:solidFill>
          <a:ln w="9525">
            <a:solidFill>
              <a:schemeClr val="bg1"/>
            </a:solidFill>
            <a:round/>
            <a:headEnd/>
            <a:tailEnd/>
          </a:ln>
        </p:spPr>
        <p:txBody>
          <a:bodyPr/>
          <a:lstStyle/>
          <a:p>
            <a:endParaRPr lang="en-US"/>
          </a:p>
        </p:txBody>
      </p:sp>
      <p:sp>
        <p:nvSpPr>
          <p:cNvPr id="18441" name="Freeform 309"/>
          <p:cNvSpPr>
            <a:spLocks/>
          </p:cNvSpPr>
          <p:nvPr/>
        </p:nvSpPr>
        <p:spPr bwMode="auto">
          <a:xfrm>
            <a:off x="6581775" y="3187700"/>
            <a:ext cx="66675" cy="74613"/>
          </a:xfrm>
          <a:custGeom>
            <a:avLst/>
            <a:gdLst>
              <a:gd name="T0" fmla="*/ 0 w 97"/>
              <a:gd name="T1" fmla="*/ 2147483646 h 110"/>
              <a:gd name="T2" fmla="*/ 2147483646 w 97"/>
              <a:gd name="T3" fmla="*/ 2147483646 h 110"/>
              <a:gd name="T4" fmla="*/ 2147483646 w 97"/>
              <a:gd name="T5" fmla="*/ 2147483646 h 110"/>
              <a:gd name="T6" fmla="*/ 2147483646 w 97"/>
              <a:gd name="T7" fmla="*/ 2147483646 h 110"/>
              <a:gd name="T8" fmla="*/ 2147483646 w 97"/>
              <a:gd name="T9" fmla="*/ 2147483646 h 110"/>
              <a:gd name="T10" fmla="*/ 2147483646 w 97"/>
              <a:gd name="T11" fmla="*/ 2147483646 h 110"/>
              <a:gd name="T12" fmla="*/ 2147483646 w 97"/>
              <a:gd name="T13" fmla="*/ 2147483646 h 110"/>
              <a:gd name="T14" fmla="*/ 2147483646 w 97"/>
              <a:gd name="T15" fmla="*/ 2147483646 h 110"/>
              <a:gd name="T16" fmla="*/ 2147483646 w 97"/>
              <a:gd name="T17" fmla="*/ 0 h 110"/>
              <a:gd name="T18" fmla="*/ 0 w 97"/>
              <a:gd name="T19" fmla="*/ 2147483646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0"/>
              <a:gd name="T32" fmla="*/ 97 w 97"/>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0">
                <a:moveTo>
                  <a:pt x="0" y="18"/>
                </a:moveTo>
                <a:lnTo>
                  <a:pt x="32" y="42"/>
                </a:lnTo>
                <a:lnTo>
                  <a:pt x="17" y="67"/>
                </a:lnTo>
                <a:lnTo>
                  <a:pt x="17" y="110"/>
                </a:lnTo>
                <a:lnTo>
                  <a:pt x="48" y="85"/>
                </a:lnTo>
                <a:lnTo>
                  <a:pt x="72" y="110"/>
                </a:lnTo>
                <a:lnTo>
                  <a:pt x="97" y="67"/>
                </a:lnTo>
                <a:lnTo>
                  <a:pt x="72" y="11"/>
                </a:lnTo>
                <a:lnTo>
                  <a:pt x="32" y="0"/>
                </a:lnTo>
                <a:lnTo>
                  <a:pt x="0" y="18"/>
                </a:lnTo>
                <a:close/>
              </a:path>
            </a:pathLst>
          </a:custGeom>
          <a:solidFill>
            <a:schemeClr val="accent1"/>
          </a:solidFill>
          <a:ln w="9525">
            <a:solidFill>
              <a:schemeClr val="bg1"/>
            </a:solidFill>
            <a:round/>
            <a:headEnd/>
            <a:tailEnd/>
          </a:ln>
        </p:spPr>
        <p:txBody>
          <a:bodyPr/>
          <a:lstStyle/>
          <a:p>
            <a:endParaRPr lang="en-US"/>
          </a:p>
        </p:txBody>
      </p:sp>
      <p:sp>
        <p:nvSpPr>
          <p:cNvPr id="18442" name="Freeform 310"/>
          <p:cNvSpPr>
            <a:spLocks/>
          </p:cNvSpPr>
          <p:nvPr/>
        </p:nvSpPr>
        <p:spPr bwMode="auto">
          <a:xfrm>
            <a:off x="7981950" y="3643313"/>
            <a:ext cx="165100" cy="55562"/>
          </a:xfrm>
          <a:custGeom>
            <a:avLst/>
            <a:gdLst>
              <a:gd name="T0" fmla="*/ 2147483646 w 233"/>
              <a:gd name="T1" fmla="*/ 2147483646 h 79"/>
              <a:gd name="T2" fmla="*/ 2147483646 w 233"/>
              <a:gd name="T3" fmla="*/ 2147483646 h 79"/>
              <a:gd name="T4" fmla="*/ 2147483646 w 233"/>
              <a:gd name="T5" fmla="*/ 0 h 79"/>
              <a:gd name="T6" fmla="*/ 2147483646 w 233"/>
              <a:gd name="T7" fmla="*/ 0 h 79"/>
              <a:gd name="T8" fmla="*/ 2147483646 w 233"/>
              <a:gd name="T9" fmla="*/ 2147483646 h 79"/>
              <a:gd name="T10" fmla="*/ 0 w 233"/>
              <a:gd name="T11" fmla="*/ 2147483646 h 79"/>
              <a:gd name="T12" fmla="*/ 2147483646 w 233"/>
              <a:gd name="T13" fmla="*/ 2147483646 h 79"/>
              <a:gd name="T14" fmla="*/ 2147483646 w 233"/>
              <a:gd name="T15" fmla="*/ 2147483646 h 79"/>
              <a:gd name="T16" fmla="*/ 2147483646 w 233"/>
              <a:gd name="T17" fmla="*/ 2147483646 h 79"/>
              <a:gd name="T18" fmla="*/ 2147483646 w 233"/>
              <a:gd name="T19" fmla="*/ 2147483646 h 79"/>
              <a:gd name="T20" fmla="*/ 2147483646 w 233"/>
              <a:gd name="T21" fmla="*/ 2147483646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79"/>
              <a:gd name="T35" fmla="*/ 233 w 23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79">
                <a:moveTo>
                  <a:pt x="233" y="30"/>
                </a:moveTo>
                <a:lnTo>
                  <a:pt x="210" y="30"/>
                </a:lnTo>
                <a:lnTo>
                  <a:pt x="121" y="0"/>
                </a:lnTo>
                <a:lnTo>
                  <a:pt x="73" y="0"/>
                </a:lnTo>
                <a:lnTo>
                  <a:pt x="41" y="13"/>
                </a:lnTo>
                <a:lnTo>
                  <a:pt x="0" y="37"/>
                </a:lnTo>
                <a:lnTo>
                  <a:pt x="25" y="79"/>
                </a:lnTo>
                <a:lnTo>
                  <a:pt x="65" y="24"/>
                </a:lnTo>
                <a:lnTo>
                  <a:pt x="105" y="18"/>
                </a:lnTo>
                <a:lnTo>
                  <a:pt x="210" y="43"/>
                </a:lnTo>
                <a:lnTo>
                  <a:pt x="233" y="30"/>
                </a:lnTo>
                <a:close/>
              </a:path>
            </a:pathLst>
          </a:custGeom>
          <a:solidFill>
            <a:schemeClr val="accent1"/>
          </a:solidFill>
          <a:ln w="9525">
            <a:solidFill>
              <a:schemeClr val="bg1"/>
            </a:solidFill>
            <a:round/>
            <a:headEnd/>
            <a:tailEnd/>
          </a:ln>
        </p:spPr>
        <p:txBody>
          <a:bodyPr/>
          <a:lstStyle/>
          <a:p>
            <a:endParaRPr lang="en-US"/>
          </a:p>
        </p:txBody>
      </p:sp>
      <p:sp>
        <p:nvSpPr>
          <p:cNvPr id="18443" name="Freeform 311"/>
          <p:cNvSpPr>
            <a:spLocks/>
          </p:cNvSpPr>
          <p:nvPr/>
        </p:nvSpPr>
        <p:spPr bwMode="auto">
          <a:xfrm>
            <a:off x="8272463" y="3605213"/>
            <a:ext cx="44450" cy="38100"/>
          </a:xfrm>
          <a:custGeom>
            <a:avLst/>
            <a:gdLst>
              <a:gd name="T0" fmla="*/ 2147483646 w 64"/>
              <a:gd name="T1" fmla="*/ 0 h 55"/>
              <a:gd name="T2" fmla="*/ 0 w 64"/>
              <a:gd name="T3" fmla="*/ 2147483646 h 55"/>
              <a:gd name="T4" fmla="*/ 0 w 64"/>
              <a:gd name="T5" fmla="*/ 2147483646 h 55"/>
              <a:gd name="T6" fmla="*/ 2147483646 w 64"/>
              <a:gd name="T7" fmla="*/ 2147483646 h 55"/>
              <a:gd name="T8" fmla="*/ 2147483646 w 64"/>
              <a:gd name="T9" fmla="*/ 2147483646 h 55"/>
              <a:gd name="T10" fmla="*/ 2147483646 w 64"/>
              <a:gd name="T11" fmla="*/ 2147483646 h 55"/>
              <a:gd name="T12" fmla="*/ 2147483646 w 64"/>
              <a:gd name="T13" fmla="*/ 2147483646 h 55"/>
              <a:gd name="T14" fmla="*/ 2147483646 w 64"/>
              <a:gd name="T15" fmla="*/ 2147483646 h 55"/>
              <a:gd name="T16" fmla="*/ 2147483646 w 6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5"/>
              <a:gd name="T29" fmla="*/ 64 w 6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5">
                <a:moveTo>
                  <a:pt x="24" y="0"/>
                </a:moveTo>
                <a:lnTo>
                  <a:pt x="0" y="12"/>
                </a:lnTo>
                <a:lnTo>
                  <a:pt x="0" y="55"/>
                </a:lnTo>
                <a:lnTo>
                  <a:pt x="55" y="55"/>
                </a:lnTo>
                <a:lnTo>
                  <a:pt x="64" y="43"/>
                </a:lnTo>
                <a:lnTo>
                  <a:pt x="24" y="43"/>
                </a:lnTo>
                <a:lnTo>
                  <a:pt x="7" y="12"/>
                </a:lnTo>
                <a:lnTo>
                  <a:pt x="40" y="6"/>
                </a:lnTo>
                <a:lnTo>
                  <a:pt x="24" y="0"/>
                </a:lnTo>
                <a:close/>
              </a:path>
            </a:pathLst>
          </a:custGeom>
          <a:solidFill>
            <a:schemeClr val="accent1"/>
          </a:solidFill>
          <a:ln w="9525">
            <a:solidFill>
              <a:schemeClr val="bg1"/>
            </a:solidFill>
            <a:round/>
            <a:headEnd/>
            <a:tailEnd/>
          </a:ln>
        </p:spPr>
        <p:txBody>
          <a:bodyPr/>
          <a:lstStyle/>
          <a:p>
            <a:endParaRPr lang="en-US"/>
          </a:p>
        </p:txBody>
      </p:sp>
      <p:sp>
        <p:nvSpPr>
          <p:cNvPr id="18444" name="Freeform 312"/>
          <p:cNvSpPr>
            <a:spLocks/>
          </p:cNvSpPr>
          <p:nvPr/>
        </p:nvSpPr>
        <p:spPr bwMode="auto">
          <a:xfrm>
            <a:off x="8916988" y="3408363"/>
            <a:ext cx="155575" cy="122237"/>
          </a:xfrm>
          <a:custGeom>
            <a:avLst/>
            <a:gdLst>
              <a:gd name="T0" fmla="*/ 2147483646 w 217"/>
              <a:gd name="T1" fmla="*/ 0 h 176"/>
              <a:gd name="T2" fmla="*/ 2147483646 w 217"/>
              <a:gd name="T3" fmla="*/ 2147483646 h 176"/>
              <a:gd name="T4" fmla="*/ 2147483646 w 217"/>
              <a:gd name="T5" fmla="*/ 2147483646 h 176"/>
              <a:gd name="T6" fmla="*/ 2147483646 w 217"/>
              <a:gd name="T7" fmla="*/ 2147483646 h 176"/>
              <a:gd name="T8" fmla="*/ 2147483646 w 217"/>
              <a:gd name="T9" fmla="*/ 2147483646 h 176"/>
              <a:gd name="T10" fmla="*/ 2147483646 w 217"/>
              <a:gd name="T11" fmla="*/ 2147483646 h 176"/>
              <a:gd name="T12" fmla="*/ 0 w 217"/>
              <a:gd name="T13" fmla="*/ 2147483646 h 176"/>
              <a:gd name="T14" fmla="*/ 2147483646 w 217"/>
              <a:gd name="T15" fmla="*/ 2147483646 h 176"/>
              <a:gd name="T16" fmla="*/ 2147483646 w 217"/>
              <a:gd name="T17" fmla="*/ 2147483646 h 176"/>
              <a:gd name="T18" fmla="*/ 2147483646 w 217"/>
              <a:gd name="T19" fmla="*/ 2147483646 h 176"/>
              <a:gd name="T20" fmla="*/ 2147483646 w 217"/>
              <a:gd name="T21" fmla="*/ 2147483646 h 176"/>
              <a:gd name="T22" fmla="*/ 2147483646 w 217"/>
              <a:gd name="T23" fmla="*/ 2147483646 h 176"/>
              <a:gd name="T24" fmla="*/ 2147483646 w 217"/>
              <a:gd name="T25" fmla="*/ 2147483646 h 176"/>
              <a:gd name="T26" fmla="*/ 2147483646 w 217"/>
              <a:gd name="T27" fmla="*/ 2147483646 h 176"/>
              <a:gd name="T28" fmla="*/ 2147483646 w 217"/>
              <a:gd name="T29" fmla="*/ 2147483646 h 176"/>
              <a:gd name="T30" fmla="*/ 2147483646 w 217"/>
              <a:gd name="T31" fmla="*/ 2147483646 h 176"/>
              <a:gd name="T32" fmla="*/ 2147483646 w 217"/>
              <a:gd name="T33" fmla="*/ 0 h 176"/>
              <a:gd name="T34" fmla="*/ 2147483646 w 217"/>
              <a:gd name="T35" fmla="*/ 0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76"/>
              <a:gd name="T56" fmla="*/ 217 w 217"/>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76">
                <a:moveTo>
                  <a:pt x="202" y="0"/>
                </a:moveTo>
                <a:lnTo>
                  <a:pt x="169" y="25"/>
                </a:lnTo>
                <a:lnTo>
                  <a:pt x="169" y="61"/>
                </a:lnTo>
                <a:lnTo>
                  <a:pt x="145" y="85"/>
                </a:lnTo>
                <a:lnTo>
                  <a:pt x="105" y="109"/>
                </a:lnTo>
                <a:lnTo>
                  <a:pt x="65" y="141"/>
                </a:lnTo>
                <a:lnTo>
                  <a:pt x="0" y="158"/>
                </a:lnTo>
                <a:lnTo>
                  <a:pt x="17" y="176"/>
                </a:lnTo>
                <a:lnTo>
                  <a:pt x="57" y="171"/>
                </a:lnTo>
                <a:lnTo>
                  <a:pt x="80" y="158"/>
                </a:lnTo>
                <a:lnTo>
                  <a:pt x="89" y="146"/>
                </a:lnTo>
                <a:lnTo>
                  <a:pt x="114" y="141"/>
                </a:lnTo>
                <a:lnTo>
                  <a:pt x="120" y="128"/>
                </a:lnTo>
                <a:lnTo>
                  <a:pt x="154" y="122"/>
                </a:lnTo>
                <a:lnTo>
                  <a:pt x="185" y="79"/>
                </a:lnTo>
                <a:lnTo>
                  <a:pt x="210" y="67"/>
                </a:lnTo>
                <a:lnTo>
                  <a:pt x="217" y="0"/>
                </a:lnTo>
                <a:lnTo>
                  <a:pt x="202" y="0"/>
                </a:lnTo>
                <a:close/>
              </a:path>
            </a:pathLst>
          </a:custGeom>
          <a:solidFill>
            <a:schemeClr val="accent1"/>
          </a:solidFill>
          <a:ln w="9525">
            <a:solidFill>
              <a:schemeClr val="bg1"/>
            </a:solidFill>
            <a:round/>
            <a:headEnd/>
            <a:tailEnd/>
          </a:ln>
        </p:spPr>
        <p:txBody>
          <a:bodyPr/>
          <a:lstStyle/>
          <a:p>
            <a:endParaRPr lang="en-US"/>
          </a:p>
        </p:txBody>
      </p:sp>
      <p:sp>
        <p:nvSpPr>
          <p:cNvPr id="18445" name="Freeform 313"/>
          <p:cNvSpPr>
            <a:spLocks/>
          </p:cNvSpPr>
          <p:nvPr/>
        </p:nvSpPr>
        <p:spPr bwMode="auto">
          <a:xfrm>
            <a:off x="8764588" y="2635250"/>
            <a:ext cx="98425" cy="46038"/>
          </a:xfrm>
          <a:custGeom>
            <a:avLst/>
            <a:gdLst>
              <a:gd name="T0" fmla="*/ 2147483646 w 136"/>
              <a:gd name="T1" fmla="*/ 0 h 67"/>
              <a:gd name="T2" fmla="*/ 0 w 136"/>
              <a:gd name="T3" fmla="*/ 2147483646 h 67"/>
              <a:gd name="T4" fmla="*/ 2147483646 w 136"/>
              <a:gd name="T5" fmla="*/ 2147483646 h 67"/>
              <a:gd name="T6" fmla="*/ 2147483646 w 136"/>
              <a:gd name="T7" fmla="*/ 0 h 67"/>
              <a:gd name="T8" fmla="*/ 2147483646 w 136"/>
              <a:gd name="T9" fmla="*/ 2147483646 h 67"/>
              <a:gd name="T10" fmla="*/ 2147483646 w 136"/>
              <a:gd name="T11" fmla="*/ 2147483646 h 67"/>
              <a:gd name="T12" fmla="*/ 2147483646 w 136"/>
              <a:gd name="T13" fmla="*/ 0 h 67"/>
              <a:gd name="T14" fmla="*/ 0 60000 65536"/>
              <a:gd name="T15" fmla="*/ 0 60000 65536"/>
              <a:gd name="T16" fmla="*/ 0 60000 65536"/>
              <a:gd name="T17" fmla="*/ 0 60000 65536"/>
              <a:gd name="T18" fmla="*/ 0 60000 65536"/>
              <a:gd name="T19" fmla="*/ 0 60000 65536"/>
              <a:gd name="T20" fmla="*/ 0 60000 65536"/>
              <a:gd name="T21" fmla="*/ 0 w 136"/>
              <a:gd name="T22" fmla="*/ 0 h 67"/>
              <a:gd name="T23" fmla="*/ 136 w 13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67">
                <a:moveTo>
                  <a:pt x="7" y="0"/>
                </a:moveTo>
                <a:lnTo>
                  <a:pt x="0" y="67"/>
                </a:lnTo>
                <a:lnTo>
                  <a:pt x="136" y="37"/>
                </a:lnTo>
                <a:lnTo>
                  <a:pt x="96" y="0"/>
                </a:lnTo>
                <a:lnTo>
                  <a:pt x="88" y="25"/>
                </a:lnTo>
                <a:lnTo>
                  <a:pt x="40" y="37"/>
                </a:lnTo>
                <a:lnTo>
                  <a:pt x="7" y="0"/>
                </a:lnTo>
                <a:close/>
              </a:path>
            </a:pathLst>
          </a:custGeom>
          <a:solidFill>
            <a:schemeClr val="accent1"/>
          </a:solidFill>
          <a:ln w="9525">
            <a:solidFill>
              <a:schemeClr val="bg1"/>
            </a:solidFill>
            <a:round/>
            <a:headEnd/>
            <a:tailEnd/>
          </a:ln>
        </p:spPr>
        <p:txBody>
          <a:bodyPr/>
          <a:lstStyle/>
          <a:p>
            <a:endParaRPr lang="en-US"/>
          </a:p>
        </p:txBody>
      </p:sp>
      <p:sp>
        <p:nvSpPr>
          <p:cNvPr id="18446" name="Freeform 314"/>
          <p:cNvSpPr>
            <a:spLocks/>
          </p:cNvSpPr>
          <p:nvPr/>
        </p:nvSpPr>
        <p:spPr bwMode="auto">
          <a:xfrm>
            <a:off x="8863013" y="4316413"/>
            <a:ext cx="185737" cy="104775"/>
          </a:xfrm>
          <a:custGeom>
            <a:avLst/>
            <a:gdLst>
              <a:gd name="T0" fmla="*/ 2147483646 w 265"/>
              <a:gd name="T1" fmla="*/ 2147483646 h 153"/>
              <a:gd name="T2" fmla="*/ 2147483646 w 265"/>
              <a:gd name="T3" fmla="*/ 0 h 153"/>
              <a:gd name="T4" fmla="*/ 0 w 265"/>
              <a:gd name="T5" fmla="*/ 2147483646 h 153"/>
              <a:gd name="T6" fmla="*/ 2147483646 w 265"/>
              <a:gd name="T7" fmla="*/ 2147483646 h 153"/>
              <a:gd name="T8" fmla="*/ 2147483646 w 265"/>
              <a:gd name="T9" fmla="*/ 2147483646 h 153"/>
              <a:gd name="T10" fmla="*/ 2147483646 w 265"/>
              <a:gd name="T11" fmla="*/ 2147483646 h 153"/>
              <a:gd name="T12" fmla="*/ 2147483646 w 265"/>
              <a:gd name="T13" fmla="*/ 2147483646 h 153"/>
              <a:gd name="T14" fmla="*/ 2147483646 w 265"/>
              <a:gd name="T15" fmla="*/ 2147483646 h 153"/>
              <a:gd name="T16" fmla="*/ 2147483646 w 265"/>
              <a:gd name="T17" fmla="*/ 2147483646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
              <a:gd name="T28" fmla="*/ 0 h 153"/>
              <a:gd name="T29" fmla="*/ 265 w 265"/>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 h="153">
                <a:moveTo>
                  <a:pt x="265" y="56"/>
                </a:moveTo>
                <a:lnTo>
                  <a:pt x="137" y="0"/>
                </a:lnTo>
                <a:lnTo>
                  <a:pt x="0" y="25"/>
                </a:lnTo>
                <a:lnTo>
                  <a:pt x="49" y="80"/>
                </a:lnTo>
                <a:lnTo>
                  <a:pt x="112" y="98"/>
                </a:lnTo>
                <a:lnTo>
                  <a:pt x="89" y="134"/>
                </a:lnTo>
                <a:lnTo>
                  <a:pt x="160" y="153"/>
                </a:lnTo>
                <a:lnTo>
                  <a:pt x="177" y="116"/>
                </a:lnTo>
                <a:lnTo>
                  <a:pt x="265" y="56"/>
                </a:lnTo>
                <a:close/>
              </a:path>
            </a:pathLst>
          </a:custGeom>
          <a:solidFill>
            <a:schemeClr val="accent1"/>
          </a:solidFill>
          <a:ln w="9525">
            <a:solidFill>
              <a:schemeClr val="bg1"/>
            </a:solidFill>
            <a:round/>
            <a:headEnd/>
            <a:tailEnd/>
          </a:ln>
        </p:spPr>
        <p:txBody>
          <a:bodyPr/>
          <a:lstStyle/>
          <a:p>
            <a:endParaRPr lang="en-US"/>
          </a:p>
        </p:txBody>
      </p:sp>
      <p:sp>
        <p:nvSpPr>
          <p:cNvPr id="18447" name="Freeform 315"/>
          <p:cNvSpPr>
            <a:spLocks/>
          </p:cNvSpPr>
          <p:nvPr/>
        </p:nvSpPr>
        <p:spPr bwMode="auto">
          <a:xfrm>
            <a:off x="10331450" y="4964113"/>
            <a:ext cx="123825" cy="50800"/>
          </a:xfrm>
          <a:custGeom>
            <a:avLst/>
            <a:gdLst>
              <a:gd name="T0" fmla="*/ 0 w 176"/>
              <a:gd name="T1" fmla="*/ 2147483646 h 73"/>
              <a:gd name="T2" fmla="*/ 2147483646 w 176"/>
              <a:gd name="T3" fmla="*/ 2147483646 h 73"/>
              <a:gd name="T4" fmla="*/ 2147483646 w 176"/>
              <a:gd name="T5" fmla="*/ 2147483646 h 73"/>
              <a:gd name="T6" fmla="*/ 2147483646 w 176"/>
              <a:gd name="T7" fmla="*/ 0 h 73"/>
              <a:gd name="T8" fmla="*/ 2147483646 w 176"/>
              <a:gd name="T9" fmla="*/ 2147483646 h 73"/>
              <a:gd name="T10" fmla="*/ 0 w 176"/>
              <a:gd name="T11" fmla="*/ 2147483646 h 73"/>
              <a:gd name="T12" fmla="*/ 0 60000 65536"/>
              <a:gd name="T13" fmla="*/ 0 60000 65536"/>
              <a:gd name="T14" fmla="*/ 0 60000 65536"/>
              <a:gd name="T15" fmla="*/ 0 60000 65536"/>
              <a:gd name="T16" fmla="*/ 0 60000 65536"/>
              <a:gd name="T17" fmla="*/ 0 60000 65536"/>
              <a:gd name="T18" fmla="*/ 0 w 176"/>
              <a:gd name="T19" fmla="*/ 0 h 73"/>
              <a:gd name="T20" fmla="*/ 176 w 176"/>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76" h="73">
                <a:moveTo>
                  <a:pt x="0" y="49"/>
                </a:moveTo>
                <a:lnTo>
                  <a:pt x="113" y="73"/>
                </a:lnTo>
                <a:lnTo>
                  <a:pt x="176" y="19"/>
                </a:lnTo>
                <a:lnTo>
                  <a:pt x="153" y="0"/>
                </a:lnTo>
                <a:lnTo>
                  <a:pt x="136" y="25"/>
                </a:lnTo>
                <a:lnTo>
                  <a:pt x="0" y="49"/>
                </a:lnTo>
                <a:close/>
              </a:path>
            </a:pathLst>
          </a:custGeom>
          <a:solidFill>
            <a:schemeClr val="accent1"/>
          </a:solidFill>
          <a:ln w="9525">
            <a:solidFill>
              <a:schemeClr val="bg1"/>
            </a:solidFill>
            <a:round/>
            <a:headEnd/>
            <a:tailEnd/>
          </a:ln>
        </p:spPr>
        <p:txBody>
          <a:bodyPr/>
          <a:lstStyle/>
          <a:p>
            <a:endParaRPr lang="en-US"/>
          </a:p>
        </p:txBody>
      </p:sp>
      <p:sp>
        <p:nvSpPr>
          <p:cNvPr id="18448" name="Freeform 316"/>
          <p:cNvSpPr>
            <a:spLocks/>
          </p:cNvSpPr>
          <p:nvPr/>
        </p:nvSpPr>
        <p:spPr bwMode="auto">
          <a:xfrm>
            <a:off x="10415588" y="4933950"/>
            <a:ext cx="68262" cy="42863"/>
          </a:xfrm>
          <a:custGeom>
            <a:avLst/>
            <a:gdLst>
              <a:gd name="T0" fmla="*/ 0 w 95"/>
              <a:gd name="T1" fmla="*/ 0 h 60"/>
              <a:gd name="T2" fmla="*/ 2147483646 w 95"/>
              <a:gd name="T3" fmla="*/ 2147483646 h 60"/>
              <a:gd name="T4" fmla="*/ 2147483646 w 95"/>
              <a:gd name="T5" fmla="*/ 2147483646 h 60"/>
              <a:gd name="T6" fmla="*/ 2147483646 w 95"/>
              <a:gd name="T7" fmla="*/ 2147483646 h 60"/>
              <a:gd name="T8" fmla="*/ 0 w 95"/>
              <a:gd name="T9" fmla="*/ 0 h 60"/>
              <a:gd name="T10" fmla="*/ 0 60000 65536"/>
              <a:gd name="T11" fmla="*/ 0 60000 65536"/>
              <a:gd name="T12" fmla="*/ 0 60000 65536"/>
              <a:gd name="T13" fmla="*/ 0 60000 65536"/>
              <a:gd name="T14" fmla="*/ 0 60000 65536"/>
              <a:gd name="T15" fmla="*/ 0 w 95"/>
              <a:gd name="T16" fmla="*/ 0 h 60"/>
              <a:gd name="T17" fmla="*/ 95 w 95"/>
              <a:gd name="T18" fmla="*/ 60 h 60"/>
            </a:gdLst>
            <a:ahLst/>
            <a:cxnLst>
              <a:cxn ang="T10">
                <a:pos x="T0" y="T1"/>
              </a:cxn>
              <a:cxn ang="T11">
                <a:pos x="T2" y="T3"/>
              </a:cxn>
              <a:cxn ang="T12">
                <a:pos x="T4" y="T5"/>
              </a:cxn>
              <a:cxn ang="T13">
                <a:pos x="T6" y="T7"/>
              </a:cxn>
              <a:cxn ang="T14">
                <a:pos x="T8" y="T9"/>
              </a:cxn>
            </a:cxnLst>
            <a:rect l="T15" t="T16" r="T17" b="T18"/>
            <a:pathLst>
              <a:path w="95" h="60">
                <a:moveTo>
                  <a:pt x="0" y="0"/>
                </a:moveTo>
                <a:lnTo>
                  <a:pt x="64" y="24"/>
                </a:lnTo>
                <a:lnTo>
                  <a:pt x="95" y="60"/>
                </a:lnTo>
                <a:lnTo>
                  <a:pt x="95" y="36"/>
                </a:lnTo>
                <a:lnTo>
                  <a:pt x="0" y="0"/>
                </a:lnTo>
                <a:close/>
              </a:path>
            </a:pathLst>
          </a:custGeom>
          <a:solidFill>
            <a:schemeClr val="accent1"/>
          </a:solidFill>
          <a:ln w="9525">
            <a:solidFill>
              <a:schemeClr val="bg1"/>
            </a:solidFill>
            <a:round/>
            <a:headEnd/>
            <a:tailEnd/>
          </a:ln>
        </p:spPr>
        <p:txBody>
          <a:bodyPr/>
          <a:lstStyle/>
          <a:p>
            <a:endParaRPr lang="en-US"/>
          </a:p>
        </p:txBody>
      </p:sp>
      <p:sp>
        <p:nvSpPr>
          <p:cNvPr id="18449" name="Freeform 317"/>
          <p:cNvSpPr>
            <a:spLocks/>
          </p:cNvSpPr>
          <p:nvPr/>
        </p:nvSpPr>
        <p:spPr bwMode="auto">
          <a:xfrm>
            <a:off x="10523538" y="4994275"/>
            <a:ext cx="39687" cy="28575"/>
          </a:xfrm>
          <a:custGeom>
            <a:avLst/>
            <a:gdLst>
              <a:gd name="T0" fmla="*/ 0 w 57"/>
              <a:gd name="T1" fmla="*/ 0 h 43"/>
              <a:gd name="T2" fmla="*/ 0 w 57"/>
              <a:gd name="T3" fmla="*/ 2147483646 h 43"/>
              <a:gd name="T4" fmla="*/ 2147483646 w 57"/>
              <a:gd name="T5" fmla="*/ 2147483646 h 43"/>
              <a:gd name="T6" fmla="*/ 2147483646 w 57"/>
              <a:gd name="T7" fmla="*/ 2147483646 h 43"/>
              <a:gd name="T8" fmla="*/ 2147483646 w 57"/>
              <a:gd name="T9" fmla="*/ 2147483646 h 43"/>
              <a:gd name="T10" fmla="*/ 2147483646 w 57"/>
              <a:gd name="T11" fmla="*/ 2147483646 h 43"/>
              <a:gd name="T12" fmla="*/ 2147483646 w 57"/>
              <a:gd name="T13" fmla="*/ 2147483646 h 43"/>
              <a:gd name="T14" fmla="*/ 2147483646 w 57"/>
              <a:gd name="T15" fmla="*/ 2147483646 h 43"/>
              <a:gd name="T16" fmla="*/ 0 w 5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43"/>
              <a:gd name="T29" fmla="*/ 57 w 5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43">
                <a:moveTo>
                  <a:pt x="0" y="0"/>
                </a:moveTo>
                <a:lnTo>
                  <a:pt x="0" y="13"/>
                </a:lnTo>
                <a:lnTo>
                  <a:pt x="25" y="30"/>
                </a:lnTo>
                <a:lnTo>
                  <a:pt x="33" y="37"/>
                </a:lnTo>
                <a:lnTo>
                  <a:pt x="40" y="43"/>
                </a:lnTo>
                <a:lnTo>
                  <a:pt x="57" y="37"/>
                </a:lnTo>
                <a:lnTo>
                  <a:pt x="57" y="30"/>
                </a:lnTo>
                <a:lnTo>
                  <a:pt x="25" y="6"/>
                </a:lnTo>
                <a:lnTo>
                  <a:pt x="0" y="0"/>
                </a:lnTo>
                <a:close/>
              </a:path>
            </a:pathLst>
          </a:custGeom>
          <a:solidFill>
            <a:schemeClr val="accent1"/>
          </a:solidFill>
          <a:ln w="9525">
            <a:solidFill>
              <a:schemeClr val="bg1"/>
            </a:solidFill>
            <a:round/>
            <a:headEnd/>
            <a:tailEnd/>
          </a:ln>
        </p:spPr>
        <p:txBody>
          <a:bodyPr/>
          <a:lstStyle/>
          <a:p>
            <a:endParaRPr lang="en-US"/>
          </a:p>
        </p:txBody>
      </p:sp>
      <p:sp>
        <p:nvSpPr>
          <p:cNvPr id="18450" name="Freeform 318"/>
          <p:cNvSpPr>
            <a:spLocks/>
          </p:cNvSpPr>
          <p:nvPr/>
        </p:nvSpPr>
        <p:spPr bwMode="auto">
          <a:xfrm>
            <a:off x="10574338" y="5018088"/>
            <a:ext cx="33337" cy="7937"/>
          </a:xfrm>
          <a:custGeom>
            <a:avLst/>
            <a:gdLst>
              <a:gd name="T0" fmla="*/ 0 w 48"/>
              <a:gd name="T1" fmla="*/ 0 h 12"/>
              <a:gd name="T2" fmla="*/ 2147483646 w 48"/>
              <a:gd name="T3" fmla="*/ 2147483646 h 12"/>
              <a:gd name="T4" fmla="*/ 2147483646 w 48"/>
              <a:gd name="T5" fmla="*/ 2147483646 h 12"/>
              <a:gd name="T6" fmla="*/ 2147483646 w 48"/>
              <a:gd name="T7" fmla="*/ 2147483646 h 12"/>
              <a:gd name="T8" fmla="*/ 0 w 48"/>
              <a:gd name="T9" fmla="*/ 0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0"/>
                </a:moveTo>
                <a:lnTo>
                  <a:pt x="24" y="6"/>
                </a:lnTo>
                <a:lnTo>
                  <a:pt x="48" y="12"/>
                </a:lnTo>
                <a:lnTo>
                  <a:pt x="24" y="12"/>
                </a:lnTo>
                <a:lnTo>
                  <a:pt x="0" y="0"/>
                </a:lnTo>
                <a:close/>
              </a:path>
            </a:pathLst>
          </a:custGeom>
          <a:solidFill>
            <a:schemeClr val="accent1"/>
          </a:solidFill>
          <a:ln w="9525">
            <a:solidFill>
              <a:schemeClr val="bg1"/>
            </a:solidFill>
            <a:round/>
            <a:headEnd/>
            <a:tailEnd/>
          </a:ln>
        </p:spPr>
        <p:txBody>
          <a:bodyPr/>
          <a:lstStyle/>
          <a:p>
            <a:endParaRPr lang="en-US"/>
          </a:p>
        </p:txBody>
      </p:sp>
      <p:sp>
        <p:nvSpPr>
          <p:cNvPr id="18451" name="Freeform 319"/>
          <p:cNvSpPr>
            <a:spLocks/>
          </p:cNvSpPr>
          <p:nvPr/>
        </p:nvSpPr>
        <p:spPr bwMode="auto">
          <a:xfrm>
            <a:off x="10607675" y="5051425"/>
            <a:ext cx="17463" cy="12700"/>
          </a:xfrm>
          <a:custGeom>
            <a:avLst/>
            <a:gdLst>
              <a:gd name="T0" fmla="*/ 0 w 24"/>
              <a:gd name="T1" fmla="*/ 2147483646 h 18"/>
              <a:gd name="T2" fmla="*/ 0 w 24"/>
              <a:gd name="T3" fmla="*/ 0 h 18"/>
              <a:gd name="T4" fmla="*/ 2147483646 w 24"/>
              <a:gd name="T5" fmla="*/ 2147483646 h 18"/>
              <a:gd name="T6" fmla="*/ 2147483646 w 24"/>
              <a:gd name="T7" fmla="*/ 2147483646 h 18"/>
              <a:gd name="T8" fmla="*/ 0 w 24"/>
              <a:gd name="T9" fmla="*/ 2147483646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12"/>
                </a:moveTo>
                <a:lnTo>
                  <a:pt x="0" y="0"/>
                </a:lnTo>
                <a:lnTo>
                  <a:pt x="24" y="12"/>
                </a:lnTo>
                <a:lnTo>
                  <a:pt x="24" y="18"/>
                </a:lnTo>
                <a:lnTo>
                  <a:pt x="0" y="12"/>
                </a:lnTo>
                <a:close/>
              </a:path>
            </a:pathLst>
          </a:custGeom>
          <a:solidFill>
            <a:schemeClr val="accent1"/>
          </a:solidFill>
          <a:ln w="9525">
            <a:solidFill>
              <a:schemeClr val="bg1"/>
            </a:solidFill>
            <a:round/>
            <a:headEnd/>
            <a:tailEnd/>
          </a:ln>
        </p:spPr>
        <p:txBody>
          <a:bodyPr/>
          <a:lstStyle/>
          <a:p>
            <a:endParaRPr lang="en-US"/>
          </a:p>
        </p:txBody>
      </p:sp>
      <p:sp>
        <p:nvSpPr>
          <p:cNvPr id="18452" name="Freeform 320"/>
          <p:cNvSpPr>
            <a:spLocks/>
          </p:cNvSpPr>
          <p:nvPr/>
        </p:nvSpPr>
        <p:spPr bwMode="auto">
          <a:xfrm>
            <a:off x="10664825" y="5081588"/>
            <a:ext cx="50800" cy="7937"/>
          </a:xfrm>
          <a:custGeom>
            <a:avLst/>
            <a:gdLst>
              <a:gd name="T0" fmla="*/ 0 w 72"/>
              <a:gd name="T1" fmla="*/ 2147483646 h 11"/>
              <a:gd name="T2" fmla="*/ 2147483646 w 72"/>
              <a:gd name="T3" fmla="*/ 0 h 11"/>
              <a:gd name="T4" fmla="*/ 2147483646 w 72"/>
              <a:gd name="T5" fmla="*/ 0 h 11"/>
              <a:gd name="T6" fmla="*/ 2147483646 w 72"/>
              <a:gd name="T7" fmla="*/ 2147483646 h 11"/>
              <a:gd name="T8" fmla="*/ 2147483646 w 72"/>
              <a:gd name="T9" fmla="*/ 2147483646 h 11"/>
              <a:gd name="T10" fmla="*/ 2147483646 w 72"/>
              <a:gd name="T11" fmla="*/ 2147483646 h 11"/>
              <a:gd name="T12" fmla="*/ 0 w 72"/>
              <a:gd name="T13" fmla="*/ 2147483646 h 11"/>
              <a:gd name="T14" fmla="*/ 0 60000 65536"/>
              <a:gd name="T15" fmla="*/ 0 60000 65536"/>
              <a:gd name="T16" fmla="*/ 0 60000 65536"/>
              <a:gd name="T17" fmla="*/ 0 60000 65536"/>
              <a:gd name="T18" fmla="*/ 0 60000 65536"/>
              <a:gd name="T19" fmla="*/ 0 60000 65536"/>
              <a:gd name="T20" fmla="*/ 0 60000 65536"/>
              <a:gd name="T21" fmla="*/ 0 w 72"/>
              <a:gd name="T22" fmla="*/ 0 h 11"/>
              <a:gd name="T23" fmla="*/ 72 w 7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1">
                <a:moveTo>
                  <a:pt x="0" y="5"/>
                </a:moveTo>
                <a:lnTo>
                  <a:pt x="24" y="0"/>
                </a:lnTo>
                <a:lnTo>
                  <a:pt x="32" y="0"/>
                </a:lnTo>
                <a:lnTo>
                  <a:pt x="72" y="5"/>
                </a:lnTo>
                <a:lnTo>
                  <a:pt x="72" y="11"/>
                </a:lnTo>
                <a:lnTo>
                  <a:pt x="24" y="11"/>
                </a:lnTo>
                <a:lnTo>
                  <a:pt x="0" y="5"/>
                </a:lnTo>
                <a:close/>
              </a:path>
            </a:pathLst>
          </a:custGeom>
          <a:solidFill>
            <a:schemeClr val="accent1"/>
          </a:solidFill>
          <a:ln w="9525">
            <a:solidFill>
              <a:schemeClr val="bg1"/>
            </a:solidFill>
            <a:round/>
            <a:headEnd/>
            <a:tailEnd/>
          </a:ln>
        </p:spPr>
        <p:txBody>
          <a:bodyPr/>
          <a:lstStyle/>
          <a:p>
            <a:endParaRPr lang="en-US"/>
          </a:p>
        </p:txBody>
      </p:sp>
      <p:sp>
        <p:nvSpPr>
          <p:cNvPr id="18453" name="Freeform 321"/>
          <p:cNvSpPr>
            <a:spLocks/>
          </p:cNvSpPr>
          <p:nvPr/>
        </p:nvSpPr>
        <p:spPr bwMode="auto">
          <a:xfrm>
            <a:off x="10715625" y="5060950"/>
            <a:ext cx="17463" cy="23813"/>
          </a:xfrm>
          <a:custGeom>
            <a:avLst/>
            <a:gdLst>
              <a:gd name="T0" fmla="*/ 2147483646 w 25"/>
              <a:gd name="T1" fmla="*/ 2147483646 h 36"/>
              <a:gd name="T2" fmla="*/ 2147483646 w 25"/>
              <a:gd name="T3" fmla="*/ 2147483646 h 36"/>
              <a:gd name="T4" fmla="*/ 2147483646 w 25"/>
              <a:gd name="T5" fmla="*/ 2147483646 h 36"/>
              <a:gd name="T6" fmla="*/ 2147483646 w 25"/>
              <a:gd name="T7" fmla="*/ 2147483646 h 36"/>
              <a:gd name="T8" fmla="*/ 0 w 25"/>
              <a:gd name="T9" fmla="*/ 0 h 36"/>
              <a:gd name="T10" fmla="*/ 2147483646 w 25"/>
              <a:gd name="T11" fmla="*/ 2147483646 h 36"/>
              <a:gd name="T12" fmla="*/ 0 60000 65536"/>
              <a:gd name="T13" fmla="*/ 0 60000 65536"/>
              <a:gd name="T14" fmla="*/ 0 60000 65536"/>
              <a:gd name="T15" fmla="*/ 0 60000 65536"/>
              <a:gd name="T16" fmla="*/ 0 60000 65536"/>
              <a:gd name="T17" fmla="*/ 0 60000 65536"/>
              <a:gd name="T18" fmla="*/ 0 w 25"/>
              <a:gd name="T19" fmla="*/ 0 h 36"/>
              <a:gd name="T20" fmla="*/ 25 w 2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5" h="36">
                <a:moveTo>
                  <a:pt x="8" y="31"/>
                </a:moveTo>
                <a:lnTo>
                  <a:pt x="25" y="36"/>
                </a:lnTo>
                <a:lnTo>
                  <a:pt x="17" y="31"/>
                </a:lnTo>
                <a:lnTo>
                  <a:pt x="8" y="6"/>
                </a:lnTo>
                <a:lnTo>
                  <a:pt x="0" y="0"/>
                </a:lnTo>
                <a:lnTo>
                  <a:pt x="8" y="31"/>
                </a:lnTo>
                <a:close/>
              </a:path>
            </a:pathLst>
          </a:custGeom>
          <a:solidFill>
            <a:schemeClr val="accent1"/>
          </a:solidFill>
          <a:ln w="9525">
            <a:solidFill>
              <a:schemeClr val="bg1"/>
            </a:solidFill>
            <a:round/>
            <a:headEnd/>
            <a:tailEnd/>
          </a:ln>
        </p:spPr>
        <p:txBody>
          <a:bodyPr/>
          <a:lstStyle/>
          <a:p>
            <a:endParaRPr lang="en-US"/>
          </a:p>
        </p:txBody>
      </p:sp>
      <p:sp>
        <p:nvSpPr>
          <p:cNvPr id="18454" name="Freeform 322"/>
          <p:cNvSpPr>
            <a:spLocks/>
          </p:cNvSpPr>
          <p:nvPr/>
        </p:nvSpPr>
        <p:spPr bwMode="auto">
          <a:xfrm>
            <a:off x="10728325" y="5094288"/>
            <a:ext cx="34925" cy="23812"/>
          </a:xfrm>
          <a:custGeom>
            <a:avLst/>
            <a:gdLst>
              <a:gd name="T0" fmla="*/ 0 w 48"/>
              <a:gd name="T1" fmla="*/ 0 h 37"/>
              <a:gd name="T2" fmla="*/ 2147483646 w 48"/>
              <a:gd name="T3" fmla="*/ 2147483646 h 37"/>
              <a:gd name="T4" fmla="*/ 2147483646 w 48"/>
              <a:gd name="T5" fmla="*/ 2147483646 h 37"/>
              <a:gd name="T6" fmla="*/ 2147483646 w 48"/>
              <a:gd name="T7" fmla="*/ 2147483646 h 37"/>
              <a:gd name="T8" fmla="*/ 2147483646 w 48"/>
              <a:gd name="T9" fmla="*/ 2147483646 h 37"/>
              <a:gd name="T10" fmla="*/ 0 w 48"/>
              <a:gd name="T11" fmla="*/ 0 h 37"/>
              <a:gd name="T12" fmla="*/ 0 60000 65536"/>
              <a:gd name="T13" fmla="*/ 0 60000 65536"/>
              <a:gd name="T14" fmla="*/ 0 60000 65536"/>
              <a:gd name="T15" fmla="*/ 0 60000 65536"/>
              <a:gd name="T16" fmla="*/ 0 60000 65536"/>
              <a:gd name="T17" fmla="*/ 0 60000 65536"/>
              <a:gd name="T18" fmla="*/ 0 w 48"/>
              <a:gd name="T19" fmla="*/ 0 h 37"/>
              <a:gd name="T20" fmla="*/ 48 w 4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8" h="37">
                <a:moveTo>
                  <a:pt x="0" y="0"/>
                </a:moveTo>
                <a:lnTo>
                  <a:pt x="8" y="31"/>
                </a:lnTo>
                <a:lnTo>
                  <a:pt x="48" y="37"/>
                </a:lnTo>
                <a:lnTo>
                  <a:pt x="48" y="31"/>
                </a:lnTo>
                <a:lnTo>
                  <a:pt x="32" y="31"/>
                </a:lnTo>
                <a:lnTo>
                  <a:pt x="0" y="0"/>
                </a:lnTo>
                <a:close/>
              </a:path>
            </a:pathLst>
          </a:custGeom>
          <a:solidFill>
            <a:schemeClr val="accent1"/>
          </a:solidFill>
          <a:ln w="9525">
            <a:solidFill>
              <a:schemeClr val="bg1"/>
            </a:solidFill>
            <a:round/>
            <a:headEnd/>
            <a:tailEnd/>
          </a:ln>
        </p:spPr>
        <p:txBody>
          <a:bodyPr/>
          <a:lstStyle/>
          <a:p>
            <a:endParaRPr lang="en-US"/>
          </a:p>
        </p:txBody>
      </p:sp>
      <p:sp>
        <p:nvSpPr>
          <p:cNvPr id="18455" name="Freeform 323"/>
          <p:cNvSpPr>
            <a:spLocks/>
          </p:cNvSpPr>
          <p:nvPr/>
        </p:nvSpPr>
        <p:spPr bwMode="auto">
          <a:xfrm>
            <a:off x="10817225" y="5349875"/>
            <a:ext cx="114300" cy="53975"/>
          </a:xfrm>
          <a:custGeom>
            <a:avLst/>
            <a:gdLst>
              <a:gd name="T0" fmla="*/ 0 w 162"/>
              <a:gd name="T1" fmla="*/ 0 h 78"/>
              <a:gd name="T2" fmla="*/ 2147483646 w 162"/>
              <a:gd name="T3" fmla="*/ 2147483646 h 78"/>
              <a:gd name="T4" fmla="*/ 2147483646 w 162"/>
              <a:gd name="T5" fmla="*/ 2147483646 h 78"/>
              <a:gd name="T6" fmla="*/ 2147483646 w 162"/>
              <a:gd name="T7" fmla="*/ 2147483646 h 78"/>
              <a:gd name="T8" fmla="*/ 2147483646 w 162"/>
              <a:gd name="T9" fmla="*/ 2147483646 h 78"/>
              <a:gd name="T10" fmla="*/ 2147483646 w 162"/>
              <a:gd name="T11" fmla="*/ 2147483646 h 78"/>
              <a:gd name="T12" fmla="*/ 2147483646 w 162"/>
              <a:gd name="T13" fmla="*/ 2147483646 h 78"/>
              <a:gd name="T14" fmla="*/ 2147483646 w 162"/>
              <a:gd name="T15" fmla="*/ 2147483646 h 78"/>
              <a:gd name="T16" fmla="*/ 2147483646 w 162"/>
              <a:gd name="T17" fmla="*/ 0 h 78"/>
              <a:gd name="T18" fmla="*/ 0 w 162"/>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78"/>
              <a:gd name="T32" fmla="*/ 162 w 162"/>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78">
                <a:moveTo>
                  <a:pt x="0" y="0"/>
                </a:moveTo>
                <a:lnTo>
                  <a:pt x="33" y="37"/>
                </a:lnTo>
                <a:lnTo>
                  <a:pt x="113" y="67"/>
                </a:lnTo>
                <a:lnTo>
                  <a:pt x="162" y="78"/>
                </a:lnTo>
                <a:lnTo>
                  <a:pt x="162" y="67"/>
                </a:lnTo>
                <a:lnTo>
                  <a:pt x="113" y="42"/>
                </a:lnTo>
                <a:lnTo>
                  <a:pt x="73" y="30"/>
                </a:lnTo>
                <a:lnTo>
                  <a:pt x="33" y="12"/>
                </a:lnTo>
                <a:lnTo>
                  <a:pt x="8" y="0"/>
                </a:lnTo>
                <a:lnTo>
                  <a:pt x="0" y="0"/>
                </a:lnTo>
                <a:close/>
              </a:path>
            </a:pathLst>
          </a:custGeom>
          <a:solidFill>
            <a:schemeClr val="accent1"/>
          </a:solidFill>
          <a:ln w="9525">
            <a:solidFill>
              <a:schemeClr val="bg1"/>
            </a:solidFill>
            <a:round/>
            <a:headEnd/>
            <a:tailEnd/>
          </a:ln>
        </p:spPr>
        <p:txBody>
          <a:bodyPr/>
          <a:lstStyle/>
          <a:p>
            <a:endParaRPr lang="en-US"/>
          </a:p>
        </p:txBody>
      </p:sp>
      <p:sp>
        <p:nvSpPr>
          <p:cNvPr id="18456" name="Freeform 324"/>
          <p:cNvSpPr>
            <a:spLocks/>
          </p:cNvSpPr>
          <p:nvPr/>
        </p:nvSpPr>
        <p:spPr bwMode="auto">
          <a:xfrm>
            <a:off x="10877550" y="5207000"/>
            <a:ext cx="26988" cy="15875"/>
          </a:xfrm>
          <a:custGeom>
            <a:avLst/>
            <a:gdLst>
              <a:gd name="T0" fmla="*/ 0 w 40"/>
              <a:gd name="T1" fmla="*/ 0 h 25"/>
              <a:gd name="T2" fmla="*/ 2147483646 w 40"/>
              <a:gd name="T3" fmla="*/ 2147483646 h 25"/>
              <a:gd name="T4" fmla="*/ 2147483646 w 40"/>
              <a:gd name="T5" fmla="*/ 2147483646 h 25"/>
              <a:gd name="T6" fmla="*/ 2147483646 w 40"/>
              <a:gd name="T7" fmla="*/ 2147483646 h 25"/>
              <a:gd name="T8" fmla="*/ 0 w 40"/>
              <a:gd name="T9" fmla="*/ 2147483646 h 25"/>
              <a:gd name="T10" fmla="*/ 0 w 40"/>
              <a:gd name="T11" fmla="*/ 0 h 25"/>
              <a:gd name="T12" fmla="*/ 0 60000 65536"/>
              <a:gd name="T13" fmla="*/ 0 60000 65536"/>
              <a:gd name="T14" fmla="*/ 0 60000 65536"/>
              <a:gd name="T15" fmla="*/ 0 60000 65536"/>
              <a:gd name="T16" fmla="*/ 0 60000 65536"/>
              <a:gd name="T17" fmla="*/ 0 60000 65536"/>
              <a:gd name="T18" fmla="*/ 0 w 40"/>
              <a:gd name="T19" fmla="*/ 0 h 25"/>
              <a:gd name="T20" fmla="*/ 40 w 4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0" h="25">
                <a:moveTo>
                  <a:pt x="0" y="0"/>
                </a:moveTo>
                <a:lnTo>
                  <a:pt x="31" y="13"/>
                </a:lnTo>
                <a:lnTo>
                  <a:pt x="40" y="19"/>
                </a:lnTo>
                <a:lnTo>
                  <a:pt x="31" y="25"/>
                </a:lnTo>
                <a:lnTo>
                  <a:pt x="0" y="19"/>
                </a:lnTo>
                <a:lnTo>
                  <a:pt x="0" y="0"/>
                </a:lnTo>
                <a:close/>
              </a:path>
            </a:pathLst>
          </a:custGeom>
          <a:solidFill>
            <a:schemeClr val="accent1"/>
          </a:solidFill>
          <a:ln w="9525">
            <a:solidFill>
              <a:schemeClr val="bg1"/>
            </a:solidFill>
            <a:round/>
            <a:headEnd/>
            <a:tailEnd/>
          </a:ln>
        </p:spPr>
        <p:txBody>
          <a:bodyPr/>
          <a:lstStyle/>
          <a:p>
            <a:endParaRPr lang="en-US"/>
          </a:p>
        </p:txBody>
      </p:sp>
      <p:sp>
        <p:nvSpPr>
          <p:cNvPr id="18457" name="Freeform 325"/>
          <p:cNvSpPr>
            <a:spLocks/>
          </p:cNvSpPr>
          <p:nvPr/>
        </p:nvSpPr>
        <p:spPr bwMode="auto">
          <a:xfrm>
            <a:off x="10910888" y="5230813"/>
            <a:ext cx="11112" cy="25400"/>
          </a:xfrm>
          <a:custGeom>
            <a:avLst/>
            <a:gdLst>
              <a:gd name="T0" fmla="*/ 0 w 15"/>
              <a:gd name="T1" fmla="*/ 0 h 36"/>
              <a:gd name="T2" fmla="*/ 2147483646 w 15"/>
              <a:gd name="T3" fmla="*/ 2147483646 h 36"/>
              <a:gd name="T4" fmla="*/ 0 w 15"/>
              <a:gd name="T5" fmla="*/ 2147483646 h 36"/>
              <a:gd name="T6" fmla="*/ 0 w 15"/>
              <a:gd name="T7" fmla="*/ 0 h 36"/>
              <a:gd name="T8" fmla="*/ 0 60000 65536"/>
              <a:gd name="T9" fmla="*/ 0 60000 65536"/>
              <a:gd name="T10" fmla="*/ 0 60000 65536"/>
              <a:gd name="T11" fmla="*/ 0 60000 65536"/>
              <a:gd name="T12" fmla="*/ 0 w 15"/>
              <a:gd name="T13" fmla="*/ 0 h 36"/>
              <a:gd name="T14" fmla="*/ 15 w 15"/>
              <a:gd name="T15" fmla="*/ 36 h 36"/>
            </a:gdLst>
            <a:ahLst/>
            <a:cxnLst>
              <a:cxn ang="T8">
                <a:pos x="T0" y="T1"/>
              </a:cxn>
              <a:cxn ang="T9">
                <a:pos x="T2" y="T3"/>
              </a:cxn>
              <a:cxn ang="T10">
                <a:pos x="T4" y="T5"/>
              </a:cxn>
              <a:cxn ang="T11">
                <a:pos x="T6" y="T7"/>
              </a:cxn>
            </a:cxnLst>
            <a:rect l="T12" t="T13" r="T14" b="T15"/>
            <a:pathLst>
              <a:path w="15" h="36">
                <a:moveTo>
                  <a:pt x="0" y="0"/>
                </a:moveTo>
                <a:lnTo>
                  <a:pt x="15" y="36"/>
                </a:lnTo>
                <a:lnTo>
                  <a:pt x="0" y="19"/>
                </a:lnTo>
                <a:lnTo>
                  <a:pt x="0" y="0"/>
                </a:lnTo>
                <a:close/>
              </a:path>
            </a:pathLst>
          </a:custGeom>
          <a:solidFill>
            <a:schemeClr val="accent1"/>
          </a:solidFill>
          <a:ln w="9525">
            <a:solidFill>
              <a:schemeClr val="bg1"/>
            </a:solidFill>
            <a:round/>
            <a:headEnd/>
            <a:tailEnd/>
          </a:ln>
        </p:spPr>
        <p:txBody>
          <a:bodyPr/>
          <a:lstStyle/>
          <a:p>
            <a:endParaRPr lang="en-US"/>
          </a:p>
        </p:txBody>
      </p:sp>
      <p:sp>
        <p:nvSpPr>
          <p:cNvPr id="18458" name="Freeform 326"/>
          <p:cNvSpPr>
            <a:spLocks/>
          </p:cNvSpPr>
          <p:nvPr/>
        </p:nvSpPr>
        <p:spPr bwMode="auto">
          <a:xfrm>
            <a:off x="10937875" y="5264150"/>
            <a:ext cx="6350" cy="9525"/>
          </a:xfrm>
          <a:custGeom>
            <a:avLst/>
            <a:gdLst>
              <a:gd name="T0" fmla="*/ 2147483646 w 8"/>
              <a:gd name="T1" fmla="*/ 0 h 12"/>
              <a:gd name="T2" fmla="*/ 2147483646 w 8"/>
              <a:gd name="T3" fmla="*/ 2147483646 h 12"/>
              <a:gd name="T4" fmla="*/ 0 w 8"/>
              <a:gd name="T5" fmla="*/ 2147483646 h 12"/>
              <a:gd name="T6" fmla="*/ 2147483646 w 8"/>
              <a:gd name="T7" fmla="*/ 0 h 12"/>
              <a:gd name="T8" fmla="*/ 0 60000 65536"/>
              <a:gd name="T9" fmla="*/ 0 60000 65536"/>
              <a:gd name="T10" fmla="*/ 0 60000 65536"/>
              <a:gd name="T11" fmla="*/ 0 60000 65536"/>
              <a:gd name="T12" fmla="*/ 0 w 8"/>
              <a:gd name="T13" fmla="*/ 0 h 12"/>
              <a:gd name="T14" fmla="*/ 8 w 8"/>
              <a:gd name="T15" fmla="*/ 12 h 12"/>
            </a:gdLst>
            <a:ahLst/>
            <a:cxnLst>
              <a:cxn ang="T8">
                <a:pos x="T0" y="T1"/>
              </a:cxn>
              <a:cxn ang="T9">
                <a:pos x="T2" y="T3"/>
              </a:cxn>
              <a:cxn ang="T10">
                <a:pos x="T4" y="T5"/>
              </a:cxn>
              <a:cxn ang="T11">
                <a:pos x="T6" y="T7"/>
              </a:cxn>
            </a:cxnLst>
            <a:rect l="T12" t="T13" r="T14" b="T15"/>
            <a:pathLst>
              <a:path w="8" h="12">
                <a:moveTo>
                  <a:pt x="8" y="0"/>
                </a:moveTo>
                <a:lnTo>
                  <a:pt x="8" y="12"/>
                </a:lnTo>
                <a:lnTo>
                  <a:pt x="0" y="12"/>
                </a:lnTo>
                <a:lnTo>
                  <a:pt x="8" y="0"/>
                </a:lnTo>
                <a:close/>
              </a:path>
            </a:pathLst>
          </a:custGeom>
          <a:solidFill>
            <a:schemeClr val="accent1"/>
          </a:solidFill>
          <a:ln w="9525">
            <a:solidFill>
              <a:schemeClr val="bg1"/>
            </a:solidFill>
            <a:round/>
            <a:headEnd/>
            <a:tailEnd/>
          </a:ln>
        </p:spPr>
        <p:txBody>
          <a:bodyPr/>
          <a:lstStyle/>
          <a:p>
            <a:endParaRPr lang="en-US"/>
          </a:p>
        </p:txBody>
      </p:sp>
      <p:sp>
        <p:nvSpPr>
          <p:cNvPr id="18459" name="Freeform 327"/>
          <p:cNvSpPr>
            <a:spLocks/>
          </p:cNvSpPr>
          <p:nvPr/>
        </p:nvSpPr>
        <p:spPr bwMode="auto">
          <a:xfrm>
            <a:off x="11209338" y="5264150"/>
            <a:ext cx="33337" cy="17463"/>
          </a:xfrm>
          <a:custGeom>
            <a:avLst/>
            <a:gdLst>
              <a:gd name="T0" fmla="*/ 2147483646 w 48"/>
              <a:gd name="T1" fmla="*/ 0 h 24"/>
              <a:gd name="T2" fmla="*/ 2147483646 w 48"/>
              <a:gd name="T3" fmla="*/ 0 h 24"/>
              <a:gd name="T4" fmla="*/ 2147483646 w 48"/>
              <a:gd name="T5" fmla="*/ 2147483646 h 24"/>
              <a:gd name="T6" fmla="*/ 2147483646 w 48"/>
              <a:gd name="T7" fmla="*/ 2147483646 h 24"/>
              <a:gd name="T8" fmla="*/ 2147483646 w 48"/>
              <a:gd name="T9" fmla="*/ 2147483646 h 24"/>
              <a:gd name="T10" fmla="*/ 0 w 48"/>
              <a:gd name="T11" fmla="*/ 2147483646 h 24"/>
              <a:gd name="T12" fmla="*/ 2147483646 w 48"/>
              <a:gd name="T13" fmla="*/ 0 h 24"/>
              <a:gd name="T14" fmla="*/ 0 60000 65536"/>
              <a:gd name="T15" fmla="*/ 0 60000 65536"/>
              <a:gd name="T16" fmla="*/ 0 60000 65536"/>
              <a:gd name="T17" fmla="*/ 0 60000 65536"/>
              <a:gd name="T18" fmla="*/ 0 60000 65536"/>
              <a:gd name="T19" fmla="*/ 0 60000 65536"/>
              <a:gd name="T20" fmla="*/ 0 60000 65536"/>
              <a:gd name="T21" fmla="*/ 0 w 48"/>
              <a:gd name="T22" fmla="*/ 0 h 24"/>
              <a:gd name="T23" fmla="*/ 48 w 4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4">
                <a:moveTo>
                  <a:pt x="8" y="0"/>
                </a:moveTo>
                <a:lnTo>
                  <a:pt x="33" y="0"/>
                </a:lnTo>
                <a:lnTo>
                  <a:pt x="48" y="12"/>
                </a:lnTo>
                <a:lnTo>
                  <a:pt x="48" y="24"/>
                </a:lnTo>
                <a:lnTo>
                  <a:pt x="8" y="24"/>
                </a:lnTo>
                <a:lnTo>
                  <a:pt x="0" y="12"/>
                </a:lnTo>
                <a:lnTo>
                  <a:pt x="8" y="0"/>
                </a:lnTo>
                <a:close/>
              </a:path>
            </a:pathLst>
          </a:custGeom>
          <a:solidFill>
            <a:schemeClr val="accent1"/>
          </a:solidFill>
          <a:ln w="9525">
            <a:solidFill>
              <a:schemeClr val="bg1"/>
            </a:solidFill>
            <a:round/>
            <a:headEnd/>
            <a:tailEnd/>
          </a:ln>
        </p:spPr>
        <p:txBody>
          <a:bodyPr/>
          <a:lstStyle/>
          <a:p>
            <a:endParaRPr lang="en-US"/>
          </a:p>
        </p:txBody>
      </p:sp>
      <p:sp>
        <p:nvSpPr>
          <p:cNvPr id="18460" name="Freeform 328"/>
          <p:cNvSpPr>
            <a:spLocks/>
          </p:cNvSpPr>
          <p:nvPr/>
        </p:nvSpPr>
        <p:spPr bwMode="auto">
          <a:xfrm>
            <a:off x="11242675" y="5235575"/>
            <a:ext cx="52388" cy="25400"/>
          </a:xfrm>
          <a:custGeom>
            <a:avLst/>
            <a:gdLst>
              <a:gd name="T0" fmla="*/ 0 w 73"/>
              <a:gd name="T1" fmla="*/ 2147483646 h 37"/>
              <a:gd name="T2" fmla="*/ 2147483646 w 73"/>
              <a:gd name="T3" fmla="*/ 0 h 37"/>
              <a:gd name="T4" fmla="*/ 2147483646 w 73"/>
              <a:gd name="T5" fmla="*/ 2147483646 h 37"/>
              <a:gd name="T6" fmla="*/ 2147483646 w 73"/>
              <a:gd name="T7" fmla="*/ 2147483646 h 37"/>
              <a:gd name="T8" fmla="*/ 2147483646 w 73"/>
              <a:gd name="T9" fmla="*/ 2147483646 h 37"/>
              <a:gd name="T10" fmla="*/ 2147483646 w 73"/>
              <a:gd name="T11" fmla="*/ 2147483646 h 37"/>
              <a:gd name="T12" fmla="*/ 2147483646 w 73"/>
              <a:gd name="T13" fmla="*/ 2147483646 h 37"/>
              <a:gd name="T14" fmla="*/ 0 w 73"/>
              <a:gd name="T15" fmla="*/ 2147483646 h 3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37"/>
              <a:gd name="T26" fmla="*/ 73 w 7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37">
                <a:moveTo>
                  <a:pt x="0" y="25"/>
                </a:moveTo>
                <a:lnTo>
                  <a:pt x="73" y="0"/>
                </a:lnTo>
                <a:lnTo>
                  <a:pt x="48" y="19"/>
                </a:lnTo>
                <a:lnTo>
                  <a:pt x="73" y="19"/>
                </a:lnTo>
                <a:lnTo>
                  <a:pt x="73" y="25"/>
                </a:lnTo>
                <a:lnTo>
                  <a:pt x="42" y="25"/>
                </a:lnTo>
                <a:lnTo>
                  <a:pt x="33" y="37"/>
                </a:lnTo>
                <a:lnTo>
                  <a:pt x="0" y="25"/>
                </a:lnTo>
                <a:close/>
              </a:path>
            </a:pathLst>
          </a:custGeom>
          <a:solidFill>
            <a:schemeClr val="accent1"/>
          </a:solidFill>
          <a:ln w="9525">
            <a:solidFill>
              <a:schemeClr val="bg1"/>
            </a:solidFill>
            <a:round/>
            <a:headEnd/>
            <a:tailEnd/>
          </a:ln>
        </p:spPr>
        <p:txBody>
          <a:bodyPr/>
          <a:lstStyle/>
          <a:p>
            <a:endParaRPr lang="en-US"/>
          </a:p>
        </p:txBody>
      </p:sp>
      <p:sp>
        <p:nvSpPr>
          <p:cNvPr id="18461" name="Freeform 329"/>
          <p:cNvSpPr>
            <a:spLocks/>
          </p:cNvSpPr>
          <p:nvPr/>
        </p:nvSpPr>
        <p:spPr bwMode="auto">
          <a:xfrm>
            <a:off x="11437938" y="5356225"/>
            <a:ext cx="3175" cy="1588"/>
          </a:xfrm>
          <a:custGeom>
            <a:avLst/>
            <a:gdLst>
              <a:gd name="T0" fmla="*/ 0 w 7"/>
              <a:gd name="T1" fmla="*/ 0 h 1587"/>
              <a:gd name="T2" fmla="*/ 2147483646 w 7"/>
              <a:gd name="T3" fmla="*/ 0 h 1587"/>
              <a:gd name="T4" fmla="*/ 0 w 7"/>
              <a:gd name="T5" fmla="*/ 0 h 1587"/>
              <a:gd name="T6" fmla="*/ 0 60000 65536"/>
              <a:gd name="T7" fmla="*/ 0 60000 65536"/>
              <a:gd name="T8" fmla="*/ 0 60000 65536"/>
              <a:gd name="T9" fmla="*/ 0 w 7"/>
              <a:gd name="T10" fmla="*/ 0 h 1587"/>
              <a:gd name="T11" fmla="*/ 7 w 7"/>
              <a:gd name="T12" fmla="*/ 1587 h 1587"/>
            </a:gdLst>
            <a:ahLst/>
            <a:cxnLst>
              <a:cxn ang="T6">
                <a:pos x="T0" y="T1"/>
              </a:cxn>
              <a:cxn ang="T7">
                <a:pos x="T2" y="T3"/>
              </a:cxn>
              <a:cxn ang="T8">
                <a:pos x="T4" y="T5"/>
              </a:cxn>
            </a:cxnLst>
            <a:rect l="T9" t="T10" r="T11" b="T12"/>
            <a:pathLst>
              <a:path w="7" h="1587">
                <a:moveTo>
                  <a:pt x="0" y="0"/>
                </a:moveTo>
                <a:lnTo>
                  <a:pt x="7" y="0"/>
                </a:lnTo>
                <a:lnTo>
                  <a:pt x="0" y="0"/>
                </a:lnTo>
                <a:close/>
              </a:path>
            </a:pathLst>
          </a:custGeom>
          <a:solidFill>
            <a:schemeClr val="accent1"/>
          </a:solidFill>
          <a:ln w="9525">
            <a:solidFill>
              <a:schemeClr val="bg1"/>
            </a:solidFill>
            <a:round/>
            <a:headEnd/>
            <a:tailEnd/>
          </a:ln>
        </p:spPr>
        <p:txBody>
          <a:bodyPr/>
          <a:lstStyle/>
          <a:p>
            <a:endParaRPr lang="en-US"/>
          </a:p>
        </p:txBody>
      </p:sp>
      <p:sp>
        <p:nvSpPr>
          <p:cNvPr id="18462" name="Freeform 330"/>
          <p:cNvSpPr>
            <a:spLocks/>
          </p:cNvSpPr>
          <p:nvPr/>
        </p:nvSpPr>
        <p:spPr bwMode="auto">
          <a:xfrm>
            <a:off x="11509375" y="5178425"/>
            <a:ext cx="19050" cy="3175"/>
          </a:xfrm>
          <a:custGeom>
            <a:avLst/>
            <a:gdLst>
              <a:gd name="T0" fmla="*/ 0 w 25"/>
              <a:gd name="T1" fmla="*/ 0 h 6"/>
              <a:gd name="T2" fmla="*/ 2147483646 w 25"/>
              <a:gd name="T3" fmla="*/ 2147483646 h 6"/>
              <a:gd name="T4" fmla="*/ 2147483646 w 25"/>
              <a:gd name="T5" fmla="*/ 2147483646 h 6"/>
              <a:gd name="T6" fmla="*/ 2147483646 w 25"/>
              <a:gd name="T7" fmla="*/ 0 h 6"/>
              <a:gd name="T8" fmla="*/ 0 w 25"/>
              <a:gd name="T9" fmla="*/ 0 h 6"/>
              <a:gd name="T10" fmla="*/ 0 60000 65536"/>
              <a:gd name="T11" fmla="*/ 0 60000 65536"/>
              <a:gd name="T12" fmla="*/ 0 60000 65536"/>
              <a:gd name="T13" fmla="*/ 0 60000 65536"/>
              <a:gd name="T14" fmla="*/ 0 60000 65536"/>
              <a:gd name="T15" fmla="*/ 0 w 25"/>
              <a:gd name="T16" fmla="*/ 0 h 6"/>
              <a:gd name="T17" fmla="*/ 25 w 25"/>
              <a:gd name="T18" fmla="*/ 6 h 6"/>
            </a:gdLst>
            <a:ahLst/>
            <a:cxnLst>
              <a:cxn ang="T10">
                <a:pos x="T0" y="T1"/>
              </a:cxn>
              <a:cxn ang="T11">
                <a:pos x="T2" y="T3"/>
              </a:cxn>
              <a:cxn ang="T12">
                <a:pos x="T4" y="T5"/>
              </a:cxn>
              <a:cxn ang="T13">
                <a:pos x="T6" y="T7"/>
              </a:cxn>
              <a:cxn ang="T14">
                <a:pos x="T8" y="T9"/>
              </a:cxn>
            </a:cxnLst>
            <a:rect l="T15" t="T16" r="T17" b="T18"/>
            <a:pathLst>
              <a:path w="25" h="6">
                <a:moveTo>
                  <a:pt x="0" y="0"/>
                </a:moveTo>
                <a:lnTo>
                  <a:pt x="17" y="6"/>
                </a:lnTo>
                <a:lnTo>
                  <a:pt x="25" y="6"/>
                </a:lnTo>
                <a:lnTo>
                  <a:pt x="17" y="0"/>
                </a:lnTo>
                <a:lnTo>
                  <a:pt x="0" y="0"/>
                </a:lnTo>
                <a:close/>
              </a:path>
            </a:pathLst>
          </a:custGeom>
          <a:solidFill>
            <a:schemeClr val="accent1"/>
          </a:solidFill>
          <a:ln w="9525">
            <a:solidFill>
              <a:schemeClr val="bg1"/>
            </a:solidFill>
            <a:round/>
            <a:headEnd/>
            <a:tailEnd/>
          </a:ln>
        </p:spPr>
        <p:txBody>
          <a:bodyPr/>
          <a:lstStyle/>
          <a:p>
            <a:endParaRPr lang="en-US"/>
          </a:p>
        </p:txBody>
      </p:sp>
      <p:sp>
        <p:nvSpPr>
          <p:cNvPr id="18463" name="Freeform 331"/>
          <p:cNvSpPr>
            <a:spLocks/>
          </p:cNvSpPr>
          <p:nvPr/>
        </p:nvSpPr>
        <p:spPr bwMode="auto">
          <a:xfrm>
            <a:off x="11533188" y="5186363"/>
            <a:ext cx="28575" cy="7937"/>
          </a:xfrm>
          <a:custGeom>
            <a:avLst/>
            <a:gdLst>
              <a:gd name="T0" fmla="*/ 2147483646 w 40"/>
              <a:gd name="T1" fmla="*/ 0 h 13"/>
              <a:gd name="T2" fmla="*/ 2147483646 w 40"/>
              <a:gd name="T3" fmla="*/ 2147483646 h 13"/>
              <a:gd name="T4" fmla="*/ 0 w 40"/>
              <a:gd name="T5" fmla="*/ 2147483646 h 13"/>
              <a:gd name="T6" fmla="*/ 0 w 40"/>
              <a:gd name="T7" fmla="*/ 0 h 13"/>
              <a:gd name="T8" fmla="*/ 2147483646 w 40"/>
              <a:gd name="T9" fmla="*/ 0 h 13"/>
              <a:gd name="T10" fmla="*/ 0 60000 65536"/>
              <a:gd name="T11" fmla="*/ 0 60000 65536"/>
              <a:gd name="T12" fmla="*/ 0 60000 65536"/>
              <a:gd name="T13" fmla="*/ 0 60000 65536"/>
              <a:gd name="T14" fmla="*/ 0 60000 65536"/>
              <a:gd name="T15" fmla="*/ 0 w 40"/>
              <a:gd name="T16" fmla="*/ 0 h 13"/>
              <a:gd name="T17" fmla="*/ 40 w 40"/>
              <a:gd name="T18" fmla="*/ 13 h 13"/>
            </a:gdLst>
            <a:ahLst/>
            <a:cxnLst>
              <a:cxn ang="T10">
                <a:pos x="T0" y="T1"/>
              </a:cxn>
              <a:cxn ang="T11">
                <a:pos x="T2" y="T3"/>
              </a:cxn>
              <a:cxn ang="T12">
                <a:pos x="T4" y="T5"/>
              </a:cxn>
              <a:cxn ang="T13">
                <a:pos x="T6" y="T7"/>
              </a:cxn>
              <a:cxn ang="T14">
                <a:pos x="T8" y="T9"/>
              </a:cxn>
            </a:cxnLst>
            <a:rect l="T15" t="T16" r="T17" b="T18"/>
            <a:pathLst>
              <a:path w="40" h="13">
                <a:moveTo>
                  <a:pt x="7" y="0"/>
                </a:moveTo>
                <a:lnTo>
                  <a:pt x="40" y="13"/>
                </a:lnTo>
                <a:lnTo>
                  <a:pt x="0" y="13"/>
                </a:lnTo>
                <a:lnTo>
                  <a:pt x="0" y="0"/>
                </a:lnTo>
                <a:lnTo>
                  <a:pt x="7" y="0"/>
                </a:lnTo>
                <a:close/>
              </a:path>
            </a:pathLst>
          </a:custGeom>
          <a:solidFill>
            <a:schemeClr val="accent1"/>
          </a:solidFill>
          <a:ln w="9525">
            <a:solidFill>
              <a:schemeClr val="bg1"/>
            </a:solidFill>
            <a:round/>
            <a:headEnd/>
            <a:tailEnd/>
          </a:ln>
        </p:spPr>
        <p:txBody>
          <a:bodyPr/>
          <a:lstStyle/>
          <a:p>
            <a:endParaRPr lang="en-US"/>
          </a:p>
        </p:txBody>
      </p:sp>
      <p:sp>
        <p:nvSpPr>
          <p:cNvPr id="18464" name="Freeform 332"/>
          <p:cNvSpPr>
            <a:spLocks/>
          </p:cNvSpPr>
          <p:nvPr/>
        </p:nvSpPr>
        <p:spPr bwMode="auto">
          <a:xfrm>
            <a:off x="10644188" y="5043488"/>
            <a:ext cx="33337" cy="14287"/>
          </a:xfrm>
          <a:custGeom>
            <a:avLst/>
            <a:gdLst>
              <a:gd name="T0" fmla="*/ 2147483646 w 48"/>
              <a:gd name="T1" fmla="*/ 2147483646 h 19"/>
              <a:gd name="T2" fmla="*/ 2147483646 w 48"/>
              <a:gd name="T3" fmla="*/ 2147483646 h 19"/>
              <a:gd name="T4" fmla="*/ 2147483646 w 48"/>
              <a:gd name="T5" fmla="*/ 2147483646 h 19"/>
              <a:gd name="T6" fmla="*/ 2147483646 w 48"/>
              <a:gd name="T7" fmla="*/ 0 h 19"/>
              <a:gd name="T8" fmla="*/ 0 w 48"/>
              <a:gd name="T9" fmla="*/ 0 h 19"/>
              <a:gd name="T10" fmla="*/ 2147483646 w 48"/>
              <a:gd name="T11" fmla="*/ 2147483646 h 19"/>
              <a:gd name="T12" fmla="*/ 0 60000 65536"/>
              <a:gd name="T13" fmla="*/ 0 60000 65536"/>
              <a:gd name="T14" fmla="*/ 0 60000 65536"/>
              <a:gd name="T15" fmla="*/ 0 60000 65536"/>
              <a:gd name="T16" fmla="*/ 0 60000 65536"/>
              <a:gd name="T17" fmla="*/ 0 60000 65536"/>
              <a:gd name="T18" fmla="*/ 0 w 48"/>
              <a:gd name="T19" fmla="*/ 0 h 19"/>
              <a:gd name="T20" fmla="*/ 48 w 4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8" h="19">
                <a:moveTo>
                  <a:pt x="31" y="19"/>
                </a:moveTo>
                <a:lnTo>
                  <a:pt x="48" y="13"/>
                </a:lnTo>
                <a:lnTo>
                  <a:pt x="40" y="13"/>
                </a:lnTo>
                <a:lnTo>
                  <a:pt x="7" y="0"/>
                </a:lnTo>
                <a:lnTo>
                  <a:pt x="0" y="0"/>
                </a:lnTo>
                <a:lnTo>
                  <a:pt x="31" y="19"/>
                </a:lnTo>
                <a:close/>
              </a:path>
            </a:pathLst>
          </a:custGeom>
          <a:solidFill>
            <a:schemeClr val="accent1"/>
          </a:solidFill>
          <a:ln w="9525">
            <a:solidFill>
              <a:schemeClr val="bg1"/>
            </a:solidFill>
            <a:round/>
            <a:headEnd/>
            <a:tailEnd/>
          </a:ln>
        </p:spPr>
        <p:txBody>
          <a:bodyPr/>
          <a:lstStyle/>
          <a:p>
            <a:endParaRPr lang="en-US"/>
          </a:p>
        </p:txBody>
      </p:sp>
      <p:sp>
        <p:nvSpPr>
          <p:cNvPr id="18465" name="Freeform 333"/>
          <p:cNvSpPr>
            <a:spLocks/>
          </p:cNvSpPr>
          <p:nvPr/>
        </p:nvSpPr>
        <p:spPr bwMode="auto">
          <a:xfrm>
            <a:off x="10712450" y="5138738"/>
            <a:ext cx="15875" cy="14287"/>
          </a:xfrm>
          <a:custGeom>
            <a:avLst/>
            <a:gdLst>
              <a:gd name="T0" fmla="*/ 0 w 24"/>
              <a:gd name="T1" fmla="*/ 2147483646 h 19"/>
              <a:gd name="T2" fmla="*/ 0 w 24"/>
              <a:gd name="T3" fmla="*/ 0 h 19"/>
              <a:gd name="T4" fmla="*/ 2147483646 w 24"/>
              <a:gd name="T5" fmla="*/ 2147483646 h 19"/>
              <a:gd name="T6" fmla="*/ 2147483646 w 24"/>
              <a:gd name="T7" fmla="*/ 2147483646 h 19"/>
              <a:gd name="T8" fmla="*/ 0 w 24"/>
              <a:gd name="T9" fmla="*/ 2147483646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0" y="13"/>
                </a:moveTo>
                <a:lnTo>
                  <a:pt x="0" y="0"/>
                </a:lnTo>
                <a:lnTo>
                  <a:pt x="24" y="13"/>
                </a:lnTo>
                <a:lnTo>
                  <a:pt x="24" y="19"/>
                </a:lnTo>
                <a:lnTo>
                  <a:pt x="0" y="13"/>
                </a:lnTo>
                <a:close/>
              </a:path>
            </a:pathLst>
          </a:custGeom>
          <a:solidFill>
            <a:schemeClr val="accent1"/>
          </a:solidFill>
          <a:ln w="9525">
            <a:solidFill>
              <a:schemeClr val="bg1"/>
            </a:solidFill>
            <a:round/>
            <a:headEnd/>
            <a:tailEnd/>
          </a:ln>
        </p:spPr>
        <p:txBody>
          <a:bodyPr/>
          <a:lstStyle/>
          <a:p>
            <a:endParaRPr lang="en-US"/>
          </a:p>
        </p:txBody>
      </p:sp>
      <p:sp>
        <p:nvSpPr>
          <p:cNvPr id="18466" name="Freeform 334"/>
          <p:cNvSpPr>
            <a:spLocks/>
          </p:cNvSpPr>
          <p:nvPr/>
        </p:nvSpPr>
        <p:spPr bwMode="auto">
          <a:xfrm>
            <a:off x="4710113" y="3856038"/>
            <a:ext cx="61912" cy="41275"/>
          </a:xfrm>
          <a:custGeom>
            <a:avLst/>
            <a:gdLst>
              <a:gd name="T0" fmla="*/ 0 w 88"/>
              <a:gd name="T1" fmla="*/ 0 h 61"/>
              <a:gd name="T2" fmla="*/ 2147483646 w 88"/>
              <a:gd name="T3" fmla="*/ 2147483646 h 61"/>
              <a:gd name="T4" fmla="*/ 2147483646 w 88"/>
              <a:gd name="T5" fmla="*/ 2147483646 h 61"/>
              <a:gd name="T6" fmla="*/ 2147483646 w 88"/>
              <a:gd name="T7" fmla="*/ 2147483646 h 61"/>
              <a:gd name="T8" fmla="*/ 0 w 88"/>
              <a:gd name="T9" fmla="*/ 0 h 61"/>
              <a:gd name="T10" fmla="*/ 0 60000 65536"/>
              <a:gd name="T11" fmla="*/ 0 60000 65536"/>
              <a:gd name="T12" fmla="*/ 0 60000 65536"/>
              <a:gd name="T13" fmla="*/ 0 60000 65536"/>
              <a:gd name="T14" fmla="*/ 0 60000 65536"/>
              <a:gd name="T15" fmla="*/ 0 w 88"/>
              <a:gd name="T16" fmla="*/ 0 h 61"/>
              <a:gd name="T17" fmla="*/ 88 w 88"/>
              <a:gd name="T18" fmla="*/ 61 h 61"/>
            </a:gdLst>
            <a:ahLst/>
            <a:cxnLst>
              <a:cxn ang="T10">
                <a:pos x="T0" y="T1"/>
              </a:cxn>
              <a:cxn ang="T11">
                <a:pos x="T2" y="T3"/>
              </a:cxn>
              <a:cxn ang="T12">
                <a:pos x="T4" y="T5"/>
              </a:cxn>
              <a:cxn ang="T13">
                <a:pos x="T6" y="T7"/>
              </a:cxn>
              <a:cxn ang="T14">
                <a:pos x="T8" y="T9"/>
              </a:cxn>
            </a:cxnLst>
            <a:rect l="T15" t="T16" r="T17" b="T18"/>
            <a:pathLst>
              <a:path w="88" h="61">
                <a:moveTo>
                  <a:pt x="0" y="0"/>
                </a:moveTo>
                <a:lnTo>
                  <a:pt x="63" y="24"/>
                </a:lnTo>
                <a:lnTo>
                  <a:pt x="88" y="61"/>
                </a:lnTo>
                <a:lnTo>
                  <a:pt x="88" y="37"/>
                </a:lnTo>
                <a:lnTo>
                  <a:pt x="0" y="0"/>
                </a:lnTo>
                <a:close/>
              </a:path>
            </a:pathLst>
          </a:custGeom>
          <a:solidFill>
            <a:srgbClr val="99FF66"/>
          </a:solidFill>
          <a:ln w="9525">
            <a:solidFill>
              <a:schemeClr val="bg1"/>
            </a:solidFill>
            <a:round/>
            <a:headEnd/>
            <a:tailEnd/>
          </a:ln>
        </p:spPr>
        <p:txBody>
          <a:bodyPr/>
          <a:lstStyle/>
          <a:p>
            <a:endParaRPr lang="en-US"/>
          </a:p>
        </p:txBody>
      </p:sp>
      <p:sp>
        <p:nvSpPr>
          <p:cNvPr id="18467" name="Freeform 335"/>
          <p:cNvSpPr>
            <a:spLocks/>
          </p:cNvSpPr>
          <p:nvPr/>
        </p:nvSpPr>
        <p:spPr bwMode="auto">
          <a:xfrm>
            <a:off x="4849813" y="3911600"/>
            <a:ext cx="57150" cy="15875"/>
          </a:xfrm>
          <a:custGeom>
            <a:avLst/>
            <a:gdLst>
              <a:gd name="T0" fmla="*/ 2147483646 w 81"/>
              <a:gd name="T1" fmla="*/ 2147483646 h 24"/>
              <a:gd name="T2" fmla="*/ 0 w 81"/>
              <a:gd name="T3" fmla="*/ 0 h 24"/>
              <a:gd name="T4" fmla="*/ 2147483646 w 81"/>
              <a:gd name="T5" fmla="*/ 2147483646 h 24"/>
              <a:gd name="T6" fmla="*/ 2147483646 w 81"/>
              <a:gd name="T7" fmla="*/ 0 h 24"/>
              <a:gd name="T8" fmla="*/ 2147483646 w 81"/>
              <a:gd name="T9" fmla="*/ 2147483646 h 24"/>
              <a:gd name="T10" fmla="*/ 2147483646 w 81"/>
              <a:gd name="T11" fmla="*/ 2147483646 h 24"/>
              <a:gd name="T12" fmla="*/ 2147483646 w 81"/>
              <a:gd name="T13" fmla="*/ 2147483646 h 24"/>
              <a:gd name="T14" fmla="*/ 0 60000 65536"/>
              <a:gd name="T15" fmla="*/ 0 60000 65536"/>
              <a:gd name="T16" fmla="*/ 0 60000 65536"/>
              <a:gd name="T17" fmla="*/ 0 60000 65536"/>
              <a:gd name="T18" fmla="*/ 0 60000 65536"/>
              <a:gd name="T19" fmla="*/ 0 60000 65536"/>
              <a:gd name="T20" fmla="*/ 0 60000 65536"/>
              <a:gd name="T21" fmla="*/ 0 w 81"/>
              <a:gd name="T22" fmla="*/ 0 h 24"/>
              <a:gd name="T23" fmla="*/ 81 w 8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4">
                <a:moveTo>
                  <a:pt x="8" y="17"/>
                </a:moveTo>
                <a:lnTo>
                  <a:pt x="0" y="0"/>
                </a:lnTo>
                <a:lnTo>
                  <a:pt x="48" y="6"/>
                </a:lnTo>
                <a:lnTo>
                  <a:pt x="73" y="0"/>
                </a:lnTo>
                <a:lnTo>
                  <a:pt x="81" y="11"/>
                </a:lnTo>
                <a:lnTo>
                  <a:pt x="48" y="24"/>
                </a:lnTo>
                <a:lnTo>
                  <a:pt x="8" y="17"/>
                </a:lnTo>
                <a:close/>
              </a:path>
            </a:pathLst>
          </a:custGeom>
          <a:solidFill>
            <a:srgbClr val="99FF66"/>
          </a:solidFill>
          <a:ln w="9525">
            <a:solidFill>
              <a:schemeClr val="bg1"/>
            </a:solidFill>
            <a:round/>
            <a:headEnd/>
            <a:tailEnd/>
          </a:ln>
        </p:spPr>
        <p:txBody>
          <a:bodyPr/>
          <a:lstStyle/>
          <a:p>
            <a:endParaRPr lang="en-US"/>
          </a:p>
        </p:txBody>
      </p:sp>
      <p:sp>
        <p:nvSpPr>
          <p:cNvPr id="18468" name="Freeform 336"/>
          <p:cNvSpPr>
            <a:spLocks/>
          </p:cNvSpPr>
          <p:nvPr/>
        </p:nvSpPr>
        <p:spPr bwMode="auto">
          <a:xfrm>
            <a:off x="4805363" y="3863975"/>
            <a:ext cx="34925" cy="12700"/>
          </a:xfrm>
          <a:custGeom>
            <a:avLst/>
            <a:gdLst>
              <a:gd name="T0" fmla="*/ 2147483646 w 48"/>
              <a:gd name="T1" fmla="*/ 2147483646 h 17"/>
              <a:gd name="T2" fmla="*/ 2147483646 w 48"/>
              <a:gd name="T3" fmla="*/ 0 h 17"/>
              <a:gd name="T4" fmla="*/ 0 w 48"/>
              <a:gd name="T5" fmla="*/ 2147483646 h 17"/>
              <a:gd name="T6" fmla="*/ 0 w 48"/>
              <a:gd name="T7" fmla="*/ 2147483646 h 17"/>
              <a:gd name="T8" fmla="*/ 2147483646 w 48"/>
              <a:gd name="T9" fmla="*/ 2147483646 h 17"/>
              <a:gd name="T10" fmla="*/ 2147483646 w 48"/>
              <a:gd name="T11" fmla="*/ 2147483646 h 17"/>
              <a:gd name="T12" fmla="*/ 0 60000 65536"/>
              <a:gd name="T13" fmla="*/ 0 60000 65536"/>
              <a:gd name="T14" fmla="*/ 0 60000 65536"/>
              <a:gd name="T15" fmla="*/ 0 60000 65536"/>
              <a:gd name="T16" fmla="*/ 0 60000 65536"/>
              <a:gd name="T17" fmla="*/ 0 60000 65536"/>
              <a:gd name="T18" fmla="*/ 0 w 48"/>
              <a:gd name="T19" fmla="*/ 0 h 17"/>
              <a:gd name="T20" fmla="*/ 48 w 4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8" h="17">
                <a:moveTo>
                  <a:pt x="48" y="17"/>
                </a:moveTo>
                <a:lnTo>
                  <a:pt x="24" y="0"/>
                </a:lnTo>
                <a:lnTo>
                  <a:pt x="0" y="11"/>
                </a:lnTo>
                <a:lnTo>
                  <a:pt x="0" y="17"/>
                </a:lnTo>
                <a:lnTo>
                  <a:pt x="40" y="17"/>
                </a:lnTo>
                <a:lnTo>
                  <a:pt x="48" y="17"/>
                </a:lnTo>
                <a:close/>
              </a:path>
            </a:pathLst>
          </a:custGeom>
          <a:solidFill>
            <a:srgbClr val="99FF66"/>
          </a:solidFill>
          <a:ln w="9525">
            <a:solidFill>
              <a:schemeClr val="bg1"/>
            </a:solidFill>
            <a:round/>
            <a:headEnd/>
            <a:tailEnd/>
          </a:ln>
        </p:spPr>
        <p:txBody>
          <a:bodyPr/>
          <a:lstStyle/>
          <a:p>
            <a:endParaRPr lang="en-US"/>
          </a:p>
        </p:txBody>
      </p:sp>
      <p:sp>
        <p:nvSpPr>
          <p:cNvPr id="18469" name="Freeform 337"/>
          <p:cNvSpPr>
            <a:spLocks/>
          </p:cNvSpPr>
          <p:nvPr/>
        </p:nvSpPr>
        <p:spPr bwMode="auto">
          <a:xfrm>
            <a:off x="4918075" y="4168775"/>
            <a:ext cx="23813" cy="30163"/>
          </a:xfrm>
          <a:custGeom>
            <a:avLst/>
            <a:gdLst>
              <a:gd name="T0" fmla="*/ 2147483646 w 33"/>
              <a:gd name="T1" fmla="*/ 2147483646 h 43"/>
              <a:gd name="T2" fmla="*/ 2147483646 w 33"/>
              <a:gd name="T3" fmla="*/ 2147483646 h 43"/>
              <a:gd name="T4" fmla="*/ 0 w 33"/>
              <a:gd name="T5" fmla="*/ 0 h 43"/>
              <a:gd name="T6" fmla="*/ 2147483646 w 33"/>
              <a:gd name="T7" fmla="*/ 2147483646 h 43"/>
              <a:gd name="T8" fmla="*/ 0 60000 65536"/>
              <a:gd name="T9" fmla="*/ 0 60000 65536"/>
              <a:gd name="T10" fmla="*/ 0 60000 65536"/>
              <a:gd name="T11" fmla="*/ 0 60000 65536"/>
              <a:gd name="T12" fmla="*/ 0 w 33"/>
              <a:gd name="T13" fmla="*/ 0 h 43"/>
              <a:gd name="T14" fmla="*/ 33 w 33"/>
              <a:gd name="T15" fmla="*/ 43 h 43"/>
            </a:gdLst>
            <a:ahLst/>
            <a:cxnLst>
              <a:cxn ang="T8">
                <a:pos x="T0" y="T1"/>
              </a:cxn>
              <a:cxn ang="T9">
                <a:pos x="T2" y="T3"/>
              </a:cxn>
              <a:cxn ang="T10">
                <a:pos x="T4" y="T5"/>
              </a:cxn>
              <a:cxn ang="T11">
                <a:pos x="T6" y="T7"/>
              </a:cxn>
            </a:cxnLst>
            <a:rect l="T12" t="T13" r="T14" b="T15"/>
            <a:pathLst>
              <a:path w="33" h="43">
                <a:moveTo>
                  <a:pt x="9" y="43"/>
                </a:moveTo>
                <a:lnTo>
                  <a:pt x="33" y="7"/>
                </a:lnTo>
                <a:lnTo>
                  <a:pt x="0" y="0"/>
                </a:lnTo>
                <a:lnTo>
                  <a:pt x="9" y="43"/>
                </a:lnTo>
                <a:close/>
              </a:path>
            </a:pathLst>
          </a:custGeom>
          <a:solidFill>
            <a:schemeClr val="tx2"/>
          </a:solidFill>
          <a:ln w="9525">
            <a:solidFill>
              <a:schemeClr val="bg1"/>
            </a:solidFill>
            <a:round/>
            <a:headEnd/>
            <a:tailEnd/>
          </a:ln>
        </p:spPr>
        <p:txBody>
          <a:bodyPr/>
          <a:lstStyle/>
          <a:p>
            <a:endParaRPr lang="en-US"/>
          </a:p>
        </p:txBody>
      </p:sp>
      <p:sp>
        <p:nvSpPr>
          <p:cNvPr id="18470" name="Freeform 338"/>
          <p:cNvSpPr>
            <a:spLocks/>
          </p:cNvSpPr>
          <p:nvPr/>
        </p:nvSpPr>
        <p:spPr bwMode="auto">
          <a:xfrm>
            <a:off x="4867275" y="4433888"/>
            <a:ext cx="39688" cy="20637"/>
          </a:xfrm>
          <a:custGeom>
            <a:avLst/>
            <a:gdLst>
              <a:gd name="T0" fmla="*/ 2147483646 w 57"/>
              <a:gd name="T1" fmla="*/ 0 h 30"/>
              <a:gd name="T2" fmla="*/ 0 w 57"/>
              <a:gd name="T3" fmla="*/ 2147483646 h 30"/>
              <a:gd name="T4" fmla="*/ 2147483646 w 57"/>
              <a:gd name="T5" fmla="*/ 2147483646 h 30"/>
              <a:gd name="T6" fmla="*/ 2147483646 w 57"/>
              <a:gd name="T7" fmla="*/ 2147483646 h 30"/>
              <a:gd name="T8" fmla="*/ 2147483646 w 57"/>
              <a:gd name="T9" fmla="*/ 2147483646 h 30"/>
              <a:gd name="T10" fmla="*/ 2147483646 w 57"/>
              <a:gd name="T11" fmla="*/ 2147483646 h 30"/>
              <a:gd name="T12" fmla="*/ 2147483646 w 57"/>
              <a:gd name="T13" fmla="*/ 2147483646 h 30"/>
              <a:gd name="T14" fmla="*/ 2147483646 w 57"/>
              <a:gd name="T15" fmla="*/ 2147483646 h 30"/>
              <a:gd name="T16" fmla="*/ 2147483646 w 57"/>
              <a:gd name="T17" fmla="*/ 2147483646 h 30"/>
              <a:gd name="T18" fmla="*/ 2147483646 w 57"/>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30"/>
              <a:gd name="T32" fmla="*/ 57 w 57"/>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30">
                <a:moveTo>
                  <a:pt x="9" y="0"/>
                </a:moveTo>
                <a:lnTo>
                  <a:pt x="0" y="6"/>
                </a:lnTo>
                <a:lnTo>
                  <a:pt x="17" y="18"/>
                </a:lnTo>
                <a:lnTo>
                  <a:pt x="9" y="25"/>
                </a:lnTo>
                <a:lnTo>
                  <a:pt x="24" y="30"/>
                </a:lnTo>
                <a:lnTo>
                  <a:pt x="49" y="18"/>
                </a:lnTo>
                <a:lnTo>
                  <a:pt x="57" y="12"/>
                </a:lnTo>
                <a:lnTo>
                  <a:pt x="40" y="6"/>
                </a:lnTo>
                <a:lnTo>
                  <a:pt x="32" y="6"/>
                </a:lnTo>
                <a:lnTo>
                  <a:pt x="9" y="0"/>
                </a:lnTo>
                <a:close/>
              </a:path>
            </a:pathLst>
          </a:custGeom>
          <a:solidFill>
            <a:schemeClr val="tx2"/>
          </a:solidFill>
          <a:ln w="9525">
            <a:solidFill>
              <a:schemeClr val="bg1"/>
            </a:solidFill>
            <a:round/>
            <a:headEnd/>
            <a:tailEnd/>
          </a:ln>
        </p:spPr>
        <p:txBody>
          <a:bodyPr/>
          <a:lstStyle/>
          <a:p>
            <a:endParaRPr lang="en-US"/>
          </a:p>
        </p:txBody>
      </p:sp>
      <p:sp>
        <p:nvSpPr>
          <p:cNvPr id="18471" name="Freeform 339"/>
          <p:cNvSpPr>
            <a:spLocks/>
          </p:cNvSpPr>
          <p:nvPr/>
        </p:nvSpPr>
        <p:spPr bwMode="auto">
          <a:xfrm>
            <a:off x="5065713" y="4157663"/>
            <a:ext cx="44450" cy="50800"/>
          </a:xfrm>
          <a:custGeom>
            <a:avLst/>
            <a:gdLst>
              <a:gd name="T0" fmla="*/ 2147483646 w 63"/>
              <a:gd name="T1" fmla="*/ 0 h 73"/>
              <a:gd name="T2" fmla="*/ 2147483646 w 63"/>
              <a:gd name="T3" fmla="*/ 2147483646 h 73"/>
              <a:gd name="T4" fmla="*/ 2147483646 w 63"/>
              <a:gd name="T5" fmla="*/ 2147483646 h 73"/>
              <a:gd name="T6" fmla="*/ 2147483646 w 63"/>
              <a:gd name="T7" fmla="*/ 2147483646 h 73"/>
              <a:gd name="T8" fmla="*/ 0 w 63"/>
              <a:gd name="T9" fmla="*/ 2147483646 h 73"/>
              <a:gd name="T10" fmla="*/ 2147483646 w 63"/>
              <a:gd name="T11" fmla="*/ 0 h 73"/>
              <a:gd name="T12" fmla="*/ 0 60000 65536"/>
              <a:gd name="T13" fmla="*/ 0 60000 65536"/>
              <a:gd name="T14" fmla="*/ 0 60000 65536"/>
              <a:gd name="T15" fmla="*/ 0 60000 65536"/>
              <a:gd name="T16" fmla="*/ 0 60000 65536"/>
              <a:gd name="T17" fmla="*/ 0 60000 65536"/>
              <a:gd name="T18" fmla="*/ 0 w 63"/>
              <a:gd name="T19" fmla="*/ 0 h 73"/>
              <a:gd name="T20" fmla="*/ 63 w 6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3" h="73">
                <a:moveTo>
                  <a:pt x="40" y="0"/>
                </a:moveTo>
                <a:lnTo>
                  <a:pt x="48" y="11"/>
                </a:lnTo>
                <a:lnTo>
                  <a:pt x="63" y="30"/>
                </a:lnTo>
                <a:lnTo>
                  <a:pt x="8" y="73"/>
                </a:lnTo>
                <a:lnTo>
                  <a:pt x="0" y="60"/>
                </a:lnTo>
                <a:lnTo>
                  <a:pt x="40" y="0"/>
                </a:lnTo>
                <a:close/>
              </a:path>
            </a:pathLst>
          </a:custGeom>
          <a:solidFill>
            <a:schemeClr val="tx2"/>
          </a:solidFill>
          <a:ln w="9525">
            <a:solidFill>
              <a:schemeClr val="bg1"/>
            </a:solidFill>
            <a:round/>
            <a:headEnd/>
            <a:tailEnd/>
          </a:ln>
        </p:spPr>
        <p:txBody>
          <a:bodyPr/>
          <a:lstStyle/>
          <a:p>
            <a:endParaRPr lang="en-US"/>
          </a:p>
        </p:txBody>
      </p:sp>
      <p:sp>
        <p:nvSpPr>
          <p:cNvPr id="18472" name="Freeform 340"/>
          <p:cNvSpPr>
            <a:spLocks/>
          </p:cNvSpPr>
          <p:nvPr/>
        </p:nvSpPr>
        <p:spPr bwMode="auto">
          <a:xfrm>
            <a:off x="4976813" y="4183063"/>
            <a:ext cx="44450" cy="25400"/>
          </a:xfrm>
          <a:custGeom>
            <a:avLst/>
            <a:gdLst>
              <a:gd name="T0" fmla="*/ 2147483646 w 63"/>
              <a:gd name="T1" fmla="*/ 0 h 37"/>
              <a:gd name="T2" fmla="*/ 2147483646 w 63"/>
              <a:gd name="T3" fmla="*/ 2147483646 h 37"/>
              <a:gd name="T4" fmla="*/ 2147483646 w 63"/>
              <a:gd name="T5" fmla="*/ 2147483646 h 37"/>
              <a:gd name="T6" fmla="*/ 0 w 63"/>
              <a:gd name="T7" fmla="*/ 2147483646 h 37"/>
              <a:gd name="T8" fmla="*/ 2147483646 w 63"/>
              <a:gd name="T9" fmla="*/ 0 h 37"/>
              <a:gd name="T10" fmla="*/ 0 60000 65536"/>
              <a:gd name="T11" fmla="*/ 0 60000 65536"/>
              <a:gd name="T12" fmla="*/ 0 60000 65536"/>
              <a:gd name="T13" fmla="*/ 0 60000 65536"/>
              <a:gd name="T14" fmla="*/ 0 60000 65536"/>
              <a:gd name="T15" fmla="*/ 0 w 63"/>
              <a:gd name="T16" fmla="*/ 0 h 37"/>
              <a:gd name="T17" fmla="*/ 63 w 63"/>
              <a:gd name="T18" fmla="*/ 37 h 37"/>
            </a:gdLst>
            <a:ahLst/>
            <a:cxnLst>
              <a:cxn ang="T10">
                <a:pos x="T0" y="T1"/>
              </a:cxn>
              <a:cxn ang="T11">
                <a:pos x="T2" y="T3"/>
              </a:cxn>
              <a:cxn ang="T12">
                <a:pos x="T4" y="T5"/>
              </a:cxn>
              <a:cxn ang="T13">
                <a:pos x="T6" y="T7"/>
              </a:cxn>
              <a:cxn ang="T14">
                <a:pos x="T8" y="T9"/>
              </a:cxn>
            </a:cxnLst>
            <a:rect l="T15" t="T16" r="T17" b="T18"/>
            <a:pathLst>
              <a:path w="63" h="37">
                <a:moveTo>
                  <a:pt x="63" y="0"/>
                </a:moveTo>
                <a:lnTo>
                  <a:pt x="40" y="24"/>
                </a:lnTo>
                <a:lnTo>
                  <a:pt x="7" y="37"/>
                </a:lnTo>
                <a:lnTo>
                  <a:pt x="0" y="18"/>
                </a:lnTo>
                <a:lnTo>
                  <a:pt x="63" y="0"/>
                </a:lnTo>
                <a:close/>
              </a:path>
            </a:pathLst>
          </a:custGeom>
          <a:solidFill>
            <a:schemeClr val="tx2"/>
          </a:solidFill>
          <a:ln w="9525">
            <a:solidFill>
              <a:schemeClr val="bg1"/>
            </a:solidFill>
            <a:round/>
            <a:headEnd/>
            <a:tailEnd/>
          </a:ln>
        </p:spPr>
        <p:txBody>
          <a:bodyPr/>
          <a:lstStyle/>
          <a:p>
            <a:endParaRPr lang="en-US"/>
          </a:p>
        </p:txBody>
      </p:sp>
      <p:sp>
        <p:nvSpPr>
          <p:cNvPr id="18473" name="Freeform 341"/>
          <p:cNvSpPr>
            <a:spLocks/>
          </p:cNvSpPr>
          <p:nvPr/>
        </p:nvSpPr>
        <p:spPr bwMode="auto">
          <a:xfrm>
            <a:off x="5099050" y="4132263"/>
            <a:ext cx="30163" cy="15875"/>
          </a:xfrm>
          <a:custGeom>
            <a:avLst/>
            <a:gdLst>
              <a:gd name="T0" fmla="*/ 2147483646 w 40"/>
              <a:gd name="T1" fmla="*/ 0 h 24"/>
              <a:gd name="T2" fmla="*/ 0 w 40"/>
              <a:gd name="T3" fmla="*/ 2147483646 h 24"/>
              <a:gd name="T4" fmla="*/ 2147483646 w 40"/>
              <a:gd name="T5" fmla="*/ 2147483646 h 24"/>
              <a:gd name="T6" fmla="*/ 2147483646 w 40"/>
              <a:gd name="T7" fmla="*/ 2147483646 h 24"/>
              <a:gd name="T8" fmla="*/ 2147483646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40" y="0"/>
                </a:moveTo>
                <a:lnTo>
                  <a:pt x="0" y="12"/>
                </a:lnTo>
                <a:lnTo>
                  <a:pt x="9" y="24"/>
                </a:lnTo>
                <a:lnTo>
                  <a:pt x="40" y="12"/>
                </a:lnTo>
                <a:lnTo>
                  <a:pt x="40" y="0"/>
                </a:lnTo>
                <a:close/>
              </a:path>
            </a:pathLst>
          </a:custGeom>
          <a:solidFill>
            <a:schemeClr val="tx2"/>
          </a:solidFill>
          <a:ln w="9525">
            <a:solidFill>
              <a:schemeClr val="bg1"/>
            </a:solidFill>
            <a:round/>
            <a:headEnd/>
            <a:tailEnd/>
          </a:ln>
        </p:spPr>
        <p:txBody>
          <a:bodyPr/>
          <a:lstStyle/>
          <a:p>
            <a:endParaRPr lang="en-US"/>
          </a:p>
        </p:txBody>
      </p:sp>
      <p:sp>
        <p:nvSpPr>
          <p:cNvPr id="18474" name="Freeform 342"/>
          <p:cNvSpPr>
            <a:spLocks/>
          </p:cNvSpPr>
          <p:nvPr/>
        </p:nvSpPr>
        <p:spPr bwMode="auto">
          <a:xfrm>
            <a:off x="4906963" y="4478338"/>
            <a:ext cx="30162" cy="9525"/>
          </a:xfrm>
          <a:custGeom>
            <a:avLst/>
            <a:gdLst>
              <a:gd name="T0" fmla="*/ 0 w 40"/>
              <a:gd name="T1" fmla="*/ 0 h 12"/>
              <a:gd name="T2" fmla="*/ 0 w 40"/>
              <a:gd name="T3" fmla="*/ 2147483646 h 12"/>
              <a:gd name="T4" fmla="*/ 2147483646 w 40"/>
              <a:gd name="T5" fmla="*/ 2147483646 h 12"/>
              <a:gd name="T6" fmla="*/ 2147483646 w 40"/>
              <a:gd name="T7" fmla="*/ 2147483646 h 12"/>
              <a:gd name="T8" fmla="*/ 0 w 40"/>
              <a:gd name="T9" fmla="*/ 0 h 12"/>
              <a:gd name="T10" fmla="*/ 0 60000 65536"/>
              <a:gd name="T11" fmla="*/ 0 60000 65536"/>
              <a:gd name="T12" fmla="*/ 0 60000 65536"/>
              <a:gd name="T13" fmla="*/ 0 60000 65536"/>
              <a:gd name="T14" fmla="*/ 0 60000 65536"/>
              <a:gd name="T15" fmla="*/ 0 w 40"/>
              <a:gd name="T16" fmla="*/ 0 h 12"/>
              <a:gd name="T17" fmla="*/ 40 w 40"/>
              <a:gd name="T18" fmla="*/ 12 h 12"/>
            </a:gdLst>
            <a:ahLst/>
            <a:cxnLst>
              <a:cxn ang="T10">
                <a:pos x="T0" y="T1"/>
              </a:cxn>
              <a:cxn ang="T11">
                <a:pos x="T2" y="T3"/>
              </a:cxn>
              <a:cxn ang="T12">
                <a:pos x="T4" y="T5"/>
              </a:cxn>
              <a:cxn ang="T13">
                <a:pos x="T6" y="T7"/>
              </a:cxn>
              <a:cxn ang="T14">
                <a:pos x="T8" y="T9"/>
              </a:cxn>
            </a:cxnLst>
            <a:rect l="T15" t="T16" r="T17" b="T18"/>
            <a:pathLst>
              <a:path w="40" h="12">
                <a:moveTo>
                  <a:pt x="0" y="0"/>
                </a:moveTo>
                <a:lnTo>
                  <a:pt x="0" y="12"/>
                </a:lnTo>
                <a:lnTo>
                  <a:pt x="15" y="12"/>
                </a:lnTo>
                <a:lnTo>
                  <a:pt x="40" y="12"/>
                </a:lnTo>
                <a:lnTo>
                  <a:pt x="0" y="0"/>
                </a:lnTo>
                <a:close/>
              </a:path>
            </a:pathLst>
          </a:custGeom>
          <a:solidFill>
            <a:schemeClr val="tx2"/>
          </a:solidFill>
          <a:ln w="9525">
            <a:solidFill>
              <a:schemeClr val="bg1"/>
            </a:solidFill>
            <a:round/>
            <a:headEnd/>
            <a:tailEnd/>
          </a:ln>
        </p:spPr>
        <p:txBody>
          <a:bodyPr/>
          <a:lstStyle/>
          <a:p>
            <a:endParaRPr lang="en-US"/>
          </a:p>
        </p:txBody>
      </p:sp>
      <p:sp>
        <p:nvSpPr>
          <p:cNvPr id="18475" name="Freeform 343"/>
          <p:cNvSpPr>
            <a:spLocks/>
          </p:cNvSpPr>
          <p:nvPr/>
        </p:nvSpPr>
        <p:spPr bwMode="auto">
          <a:xfrm>
            <a:off x="5014913" y="4203700"/>
            <a:ext cx="30162" cy="20638"/>
          </a:xfrm>
          <a:custGeom>
            <a:avLst/>
            <a:gdLst>
              <a:gd name="T0" fmla="*/ 2147483646 w 41"/>
              <a:gd name="T1" fmla="*/ 0 h 30"/>
              <a:gd name="T2" fmla="*/ 2147483646 w 41"/>
              <a:gd name="T3" fmla="*/ 2147483646 h 30"/>
              <a:gd name="T4" fmla="*/ 0 w 41"/>
              <a:gd name="T5" fmla="*/ 2147483646 h 30"/>
              <a:gd name="T6" fmla="*/ 2147483646 w 41"/>
              <a:gd name="T7" fmla="*/ 0 h 30"/>
              <a:gd name="T8" fmla="*/ 2147483646 w 41"/>
              <a:gd name="T9" fmla="*/ 0 h 30"/>
              <a:gd name="T10" fmla="*/ 2147483646 w 41"/>
              <a:gd name="T11" fmla="*/ 0 h 30"/>
              <a:gd name="T12" fmla="*/ 0 60000 65536"/>
              <a:gd name="T13" fmla="*/ 0 60000 65536"/>
              <a:gd name="T14" fmla="*/ 0 60000 65536"/>
              <a:gd name="T15" fmla="*/ 0 60000 65536"/>
              <a:gd name="T16" fmla="*/ 0 60000 65536"/>
              <a:gd name="T17" fmla="*/ 0 60000 65536"/>
              <a:gd name="T18" fmla="*/ 0 w 41"/>
              <a:gd name="T19" fmla="*/ 0 h 30"/>
              <a:gd name="T20" fmla="*/ 41 w 4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1" h="30">
                <a:moveTo>
                  <a:pt x="41" y="0"/>
                </a:moveTo>
                <a:lnTo>
                  <a:pt x="25" y="30"/>
                </a:lnTo>
                <a:lnTo>
                  <a:pt x="0" y="17"/>
                </a:lnTo>
                <a:lnTo>
                  <a:pt x="8" y="0"/>
                </a:lnTo>
                <a:lnTo>
                  <a:pt x="25" y="0"/>
                </a:lnTo>
                <a:lnTo>
                  <a:pt x="41" y="0"/>
                </a:lnTo>
                <a:close/>
              </a:path>
            </a:pathLst>
          </a:custGeom>
          <a:solidFill>
            <a:schemeClr val="tx2"/>
          </a:solidFill>
          <a:ln w="9525">
            <a:solidFill>
              <a:schemeClr val="bg1"/>
            </a:solidFill>
            <a:round/>
            <a:headEnd/>
            <a:tailEnd/>
          </a:ln>
        </p:spPr>
        <p:txBody>
          <a:bodyPr/>
          <a:lstStyle/>
          <a:p>
            <a:endParaRPr lang="en-US"/>
          </a:p>
        </p:txBody>
      </p:sp>
      <p:sp>
        <p:nvSpPr>
          <p:cNvPr id="18476" name="Freeform 344"/>
          <p:cNvSpPr>
            <a:spLocks/>
          </p:cNvSpPr>
          <p:nvPr/>
        </p:nvSpPr>
        <p:spPr bwMode="auto">
          <a:xfrm>
            <a:off x="4795838" y="4400550"/>
            <a:ext cx="50800" cy="15875"/>
          </a:xfrm>
          <a:custGeom>
            <a:avLst/>
            <a:gdLst>
              <a:gd name="T0" fmla="*/ 2147483646 w 73"/>
              <a:gd name="T1" fmla="*/ 0 h 24"/>
              <a:gd name="T2" fmla="*/ 0 w 73"/>
              <a:gd name="T3" fmla="*/ 2147483646 h 24"/>
              <a:gd name="T4" fmla="*/ 0 w 73"/>
              <a:gd name="T5" fmla="*/ 2147483646 h 24"/>
              <a:gd name="T6" fmla="*/ 2147483646 w 73"/>
              <a:gd name="T7" fmla="*/ 2147483646 h 24"/>
              <a:gd name="T8" fmla="*/ 2147483646 w 73"/>
              <a:gd name="T9" fmla="*/ 2147483646 h 24"/>
              <a:gd name="T10" fmla="*/ 2147483646 w 73"/>
              <a:gd name="T11" fmla="*/ 0 h 24"/>
              <a:gd name="T12" fmla="*/ 0 60000 65536"/>
              <a:gd name="T13" fmla="*/ 0 60000 65536"/>
              <a:gd name="T14" fmla="*/ 0 60000 65536"/>
              <a:gd name="T15" fmla="*/ 0 60000 65536"/>
              <a:gd name="T16" fmla="*/ 0 60000 65536"/>
              <a:gd name="T17" fmla="*/ 0 60000 65536"/>
              <a:gd name="T18" fmla="*/ 0 w 73"/>
              <a:gd name="T19" fmla="*/ 0 h 24"/>
              <a:gd name="T20" fmla="*/ 73 w 7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73" h="24">
                <a:moveTo>
                  <a:pt x="40" y="0"/>
                </a:moveTo>
                <a:lnTo>
                  <a:pt x="0" y="6"/>
                </a:lnTo>
                <a:lnTo>
                  <a:pt x="0" y="24"/>
                </a:lnTo>
                <a:lnTo>
                  <a:pt x="24" y="24"/>
                </a:lnTo>
                <a:lnTo>
                  <a:pt x="73" y="17"/>
                </a:lnTo>
                <a:lnTo>
                  <a:pt x="40" y="0"/>
                </a:lnTo>
                <a:close/>
              </a:path>
            </a:pathLst>
          </a:custGeom>
          <a:solidFill>
            <a:schemeClr val="tx2"/>
          </a:solidFill>
          <a:ln w="9525">
            <a:solidFill>
              <a:schemeClr val="bg1"/>
            </a:solidFill>
            <a:round/>
            <a:headEnd/>
            <a:tailEnd/>
          </a:ln>
        </p:spPr>
        <p:txBody>
          <a:bodyPr/>
          <a:lstStyle/>
          <a:p>
            <a:endParaRPr lang="en-US"/>
          </a:p>
        </p:txBody>
      </p:sp>
      <p:sp>
        <p:nvSpPr>
          <p:cNvPr id="18477" name="Freeform 345"/>
          <p:cNvSpPr>
            <a:spLocks/>
          </p:cNvSpPr>
          <p:nvPr/>
        </p:nvSpPr>
        <p:spPr bwMode="auto">
          <a:xfrm>
            <a:off x="4681538" y="3876675"/>
            <a:ext cx="57150" cy="34925"/>
          </a:xfrm>
          <a:custGeom>
            <a:avLst/>
            <a:gdLst>
              <a:gd name="T0" fmla="*/ 2147483646 w 80"/>
              <a:gd name="T1" fmla="*/ 2147483646 h 50"/>
              <a:gd name="T2" fmla="*/ 2147483646 w 80"/>
              <a:gd name="T3" fmla="*/ 2147483646 h 50"/>
              <a:gd name="T4" fmla="*/ 2147483646 w 80"/>
              <a:gd name="T5" fmla="*/ 0 h 50"/>
              <a:gd name="T6" fmla="*/ 0 w 80"/>
              <a:gd name="T7" fmla="*/ 2147483646 h 50"/>
              <a:gd name="T8" fmla="*/ 2147483646 w 80"/>
              <a:gd name="T9" fmla="*/ 2147483646 h 50"/>
              <a:gd name="T10" fmla="*/ 2147483646 w 80"/>
              <a:gd name="T11" fmla="*/ 2147483646 h 50"/>
              <a:gd name="T12" fmla="*/ 0 60000 65536"/>
              <a:gd name="T13" fmla="*/ 0 60000 65536"/>
              <a:gd name="T14" fmla="*/ 0 60000 65536"/>
              <a:gd name="T15" fmla="*/ 0 60000 65536"/>
              <a:gd name="T16" fmla="*/ 0 60000 65536"/>
              <a:gd name="T17" fmla="*/ 0 60000 65536"/>
              <a:gd name="T18" fmla="*/ 0 w 80"/>
              <a:gd name="T19" fmla="*/ 0 h 50"/>
              <a:gd name="T20" fmla="*/ 80 w 8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80" h="50">
                <a:moveTo>
                  <a:pt x="63" y="50"/>
                </a:moveTo>
                <a:lnTo>
                  <a:pt x="80" y="31"/>
                </a:lnTo>
                <a:lnTo>
                  <a:pt x="31" y="0"/>
                </a:lnTo>
                <a:lnTo>
                  <a:pt x="0" y="7"/>
                </a:lnTo>
                <a:lnTo>
                  <a:pt x="40" y="31"/>
                </a:lnTo>
                <a:lnTo>
                  <a:pt x="63" y="50"/>
                </a:lnTo>
                <a:close/>
              </a:path>
            </a:pathLst>
          </a:custGeom>
          <a:solidFill>
            <a:srgbClr val="99FF66"/>
          </a:solidFill>
          <a:ln w="9525">
            <a:solidFill>
              <a:schemeClr val="bg1"/>
            </a:solidFill>
            <a:round/>
            <a:headEnd/>
            <a:tailEnd/>
          </a:ln>
        </p:spPr>
        <p:txBody>
          <a:bodyPr/>
          <a:lstStyle/>
          <a:p>
            <a:endParaRPr lang="en-US"/>
          </a:p>
        </p:txBody>
      </p:sp>
      <p:sp>
        <p:nvSpPr>
          <p:cNvPr id="18478" name="Freeform 346"/>
          <p:cNvSpPr>
            <a:spLocks/>
          </p:cNvSpPr>
          <p:nvPr/>
        </p:nvSpPr>
        <p:spPr bwMode="auto">
          <a:xfrm>
            <a:off x="4256088" y="6221413"/>
            <a:ext cx="57150" cy="33337"/>
          </a:xfrm>
          <a:custGeom>
            <a:avLst/>
            <a:gdLst>
              <a:gd name="T0" fmla="*/ 2147483646 w 82"/>
              <a:gd name="T1" fmla="*/ 2147483646 h 48"/>
              <a:gd name="T2" fmla="*/ 2147483646 w 82"/>
              <a:gd name="T3" fmla="*/ 2147483646 h 48"/>
              <a:gd name="T4" fmla="*/ 2147483646 w 82"/>
              <a:gd name="T5" fmla="*/ 0 h 48"/>
              <a:gd name="T6" fmla="*/ 0 w 82"/>
              <a:gd name="T7" fmla="*/ 2147483646 h 48"/>
              <a:gd name="T8" fmla="*/ 2147483646 w 82"/>
              <a:gd name="T9" fmla="*/ 2147483646 h 48"/>
              <a:gd name="T10" fmla="*/ 2147483646 w 82"/>
              <a:gd name="T11" fmla="*/ 2147483646 h 48"/>
              <a:gd name="T12" fmla="*/ 0 60000 65536"/>
              <a:gd name="T13" fmla="*/ 0 60000 65536"/>
              <a:gd name="T14" fmla="*/ 0 60000 65536"/>
              <a:gd name="T15" fmla="*/ 0 60000 65536"/>
              <a:gd name="T16" fmla="*/ 0 60000 65536"/>
              <a:gd name="T17" fmla="*/ 0 60000 65536"/>
              <a:gd name="T18" fmla="*/ 0 w 82"/>
              <a:gd name="T19" fmla="*/ 0 h 48"/>
              <a:gd name="T20" fmla="*/ 82 w 8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2" h="48">
                <a:moveTo>
                  <a:pt x="65" y="48"/>
                </a:moveTo>
                <a:lnTo>
                  <a:pt x="82" y="30"/>
                </a:lnTo>
                <a:lnTo>
                  <a:pt x="33" y="0"/>
                </a:lnTo>
                <a:lnTo>
                  <a:pt x="0" y="6"/>
                </a:lnTo>
                <a:lnTo>
                  <a:pt x="41" y="30"/>
                </a:lnTo>
                <a:lnTo>
                  <a:pt x="65" y="48"/>
                </a:lnTo>
                <a:close/>
              </a:path>
            </a:pathLst>
          </a:custGeom>
          <a:solidFill>
            <a:srgbClr val="99FF66"/>
          </a:solidFill>
          <a:ln w="9525">
            <a:solidFill>
              <a:schemeClr val="bg1"/>
            </a:solidFill>
            <a:round/>
            <a:headEnd/>
            <a:tailEnd/>
          </a:ln>
        </p:spPr>
        <p:txBody>
          <a:bodyPr/>
          <a:lstStyle/>
          <a:p>
            <a:endParaRPr lang="en-US"/>
          </a:p>
        </p:txBody>
      </p:sp>
      <p:sp>
        <p:nvSpPr>
          <p:cNvPr id="18479" name="Freeform 347"/>
          <p:cNvSpPr>
            <a:spLocks/>
          </p:cNvSpPr>
          <p:nvPr/>
        </p:nvSpPr>
        <p:spPr bwMode="auto">
          <a:xfrm>
            <a:off x="4930775" y="4449763"/>
            <a:ext cx="26988" cy="7937"/>
          </a:xfrm>
          <a:custGeom>
            <a:avLst/>
            <a:gdLst>
              <a:gd name="T0" fmla="*/ 2147483646 w 40"/>
              <a:gd name="T1" fmla="*/ 2147483646 h 11"/>
              <a:gd name="T2" fmla="*/ 2147483646 w 40"/>
              <a:gd name="T3" fmla="*/ 0 h 11"/>
              <a:gd name="T4" fmla="*/ 0 w 40"/>
              <a:gd name="T5" fmla="*/ 2147483646 h 11"/>
              <a:gd name="T6" fmla="*/ 2147483646 w 40"/>
              <a:gd name="T7" fmla="*/ 2147483646 h 11"/>
              <a:gd name="T8" fmla="*/ 2147483646 w 40"/>
              <a:gd name="T9" fmla="*/ 2147483646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40" y="11"/>
                </a:moveTo>
                <a:lnTo>
                  <a:pt x="23" y="0"/>
                </a:lnTo>
                <a:lnTo>
                  <a:pt x="0" y="11"/>
                </a:lnTo>
                <a:lnTo>
                  <a:pt x="32" y="11"/>
                </a:lnTo>
                <a:lnTo>
                  <a:pt x="40" y="11"/>
                </a:lnTo>
                <a:close/>
              </a:path>
            </a:pathLst>
          </a:custGeom>
          <a:solidFill>
            <a:schemeClr val="tx2"/>
          </a:solidFill>
          <a:ln w="9525">
            <a:solidFill>
              <a:schemeClr val="bg1"/>
            </a:solidFill>
            <a:round/>
            <a:headEnd/>
            <a:tailEnd/>
          </a:ln>
        </p:spPr>
        <p:txBody>
          <a:bodyPr/>
          <a:lstStyle/>
          <a:p>
            <a:endParaRPr lang="en-US"/>
          </a:p>
        </p:txBody>
      </p:sp>
      <p:sp>
        <p:nvSpPr>
          <p:cNvPr id="18480" name="Freeform 348"/>
          <p:cNvSpPr>
            <a:spLocks/>
          </p:cNvSpPr>
          <p:nvPr/>
        </p:nvSpPr>
        <p:spPr bwMode="auto">
          <a:xfrm>
            <a:off x="4873625" y="4478338"/>
            <a:ext cx="30163" cy="26987"/>
          </a:xfrm>
          <a:custGeom>
            <a:avLst/>
            <a:gdLst>
              <a:gd name="T0" fmla="*/ 2147483646 w 40"/>
              <a:gd name="T1" fmla="*/ 0 h 36"/>
              <a:gd name="T2" fmla="*/ 2147483646 w 40"/>
              <a:gd name="T3" fmla="*/ 2147483646 h 36"/>
              <a:gd name="T4" fmla="*/ 0 w 40"/>
              <a:gd name="T5" fmla="*/ 2147483646 h 36"/>
              <a:gd name="T6" fmla="*/ 2147483646 w 40"/>
              <a:gd name="T7" fmla="*/ 2147483646 h 36"/>
              <a:gd name="T8" fmla="*/ 2147483646 w 40"/>
              <a:gd name="T9" fmla="*/ 2147483646 h 36"/>
              <a:gd name="T10" fmla="*/ 2147483646 w 40"/>
              <a:gd name="T11" fmla="*/ 0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15" y="0"/>
                </a:moveTo>
                <a:lnTo>
                  <a:pt x="8" y="6"/>
                </a:lnTo>
                <a:lnTo>
                  <a:pt x="0" y="18"/>
                </a:lnTo>
                <a:lnTo>
                  <a:pt x="31" y="36"/>
                </a:lnTo>
                <a:lnTo>
                  <a:pt x="40" y="31"/>
                </a:lnTo>
                <a:lnTo>
                  <a:pt x="15" y="0"/>
                </a:lnTo>
                <a:close/>
              </a:path>
            </a:pathLst>
          </a:custGeom>
          <a:solidFill>
            <a:schemeClr val="tx2"/>
          </a:solidFill>
          <a:ln w="9525">
            <a:solidFill>
              <a:schemeClr val="bg1"/>
            </a:solidFill>
            <a:round/>
            <a:headEnd/>
            <a:tailEnd/>
          </a:ln>
        </p:spPr>
        <p:txBody>
          <a:bodyPr/>
          <a:lstStyle/>
          <a:p>
            <a:endParaRPr lang="en-US"/>
          </a:p>
        </p:txBody>
      </p:sp>
      <p:sp>
        <p:nvSpPr>
          <p:cNvPr id="18481" name="Freeform 349"/>
          <p:cNvSpPr>
            <a:spLocks/>
          </p:cNvSpPr>
          <p:nvPr/>
        </p:nvSpPr>
        <p:spPr bwMode="auto">
          <a:xfrm>
            <a:off x="4937125" y="4208463"/>
            <a:ext cx="26988" cy="7937"/>
          </a:xfrm>
          <a:custGeom>
            <a:avLst/>
            <a:gdLst>
              <a:gd name="T0" fmla="*/ 0 w 40"/>
              <a:gd name="T1" fmla="*/ 2147483646 h 11"/>
              <a:gd name="T2" fmla="*/ 2147483646 w 40"/>
              <a:gd name="T3" fmla="*/ 2147483646 h 11"/>
              <a:gd name="T4" fmla="*/ 2147483646 w 40"/>
              <a:gd name="T5" fmla="*/ 0 h 11"/>
              <a:gd name="T6" fmla="*/ 2147483646 w 40"/>
              <a:gd name="T7" fmla="*/ 0 h 11"/>
              <a:gd name="T8" fmla="*/ 0 w 40"/>
              <a:gd name="T9" fmla="*/ 2147483646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0" y="11"/>
                </a:moveTo>
                <a:lnTo>
                  <a:pt x="40" y="11"/>
                </a:lnTo>
                <a:lnTo>
                  <a:pt x="40" y="0"/>
                </a:lnTo>
                <a:lnTo>
                  <a:pt x="8" y="0"/>
                </a:lnTo>
                <a:lnTo>
                  <a:pt x="0" y="11"/>
                </a:lnTo>
                <a:close/>
              </a:path>
            </a:pathLst>
          </a:custGeom>
          <a:solidFill>
            <a:schemeClr val="tx2"/>
          </a:solidFill>
          <a:ln w="9525">
            <a:solidFill>
              <a:schemeClr val="bg1"/>
            </a:solidFill>
            <a:round/>
            <a:headEnd/>
            <a:tailEnd/>
          </a:ln>
        </p:spPr>
        <p:txBody>
          <a:bodyPr/>
          <a:lstStyle/>
          <a:p>
            <a:endParaRPr lang="en-US"/>
          </a:p>
        </p:txBody>
      </p:sp>
      <p:sp>
        <p:nvSpPr>
          <p:cNvPr id="18482" name="Freeform 350"/>
          <p:cNvSpPr>
            <a:spLocks/>
          </p:cNvSpPr>
          <p:nvPr/>
        </p:nvSpPr>
        <p:spPr bwMode="auto">
          <a:xfrm>
            <a:off x="2598738" y="4972050"/>
            <a:ext cx="30162" cy="15875"/>
          </a:xfrm>
          <a:custGeom>
            <a:avLst/>
            <a:gdLst>
              <a:gd name="T0" fmla="*/ 2147483646 w 40"/>
              <a:gd name="T1" fmla="*/ 0 h 24"/>
              <a:gd name="T2" fmla="*/ 0 w 40"/>
              <a:gd name="T3" fmla="*/ 2147483646 h 24"/>
              <a:gd name="T4" fmla="*/ 2147483646 w 40"/>
              <a:gd name="T5" fmla="*/ 2147483646 h 24"/>
              <a:gd name="T6" fmla="*/ 2147483646 w 40"/>
              <a:gd name="T7" fmla="*/ 2147483646 h 24"/>
              <a:gd name="T8" fmla="*/ 2147483646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40" y="0"/>
                </a:moveTo>
                <a:lnTo>
                  <a:pt x="0" y="12"/>
                </a:lnTo>
                <a:lnTo>
                  <a:pt x="8" y="24"/>
                </a:lnTo>
                <a:lnTo>
                  <a:pt x="40" y="12"/>
                </a:lnTo>
                <a:lnTo>
                  <a:pt x="40" y="0"/>
                </a:lnTo>
                <a:close/>
              </a:path>
            </a:pathLst>
          </a:custGeom>
          <a:solidFill>
            <a:srgbClr val="99FF66"/>
          </a:solidFill>
          <a:ln w="9525">
            <a:solidFill>
              <a:schemeClr val="bg1"/>
            </a:solidFill>
            <a:round/>
            <a:headEnd/>
            <a:tailEnd/>
          </a:ln>
        </p:spPr>
        <p:txBody>
          <a:bodyPr/>
          <a:lstStyle/>
          <a:p>
            <a:endParaRPr lang="en-US"/>
          </a:p>
        </p:txBody>
      </p:sp>
      <p:sp>
        <p:nvSpPr>
          <p:cNvPr id="18483" name="Freeform 351"/>
          <p:cNvSpPr>
            <a:spLocks/>
          </p:cNvSpPr>
          <p:nvPr/>
        </p:nvSpPr>
        <p:spPr bwMode="auto">
          <a:xfrm>
            <a:off x="2520950" y="4933950"/>
            <a:ext cx="38100" cy="30163"/>
          </a:xfrm>
          <a:custGeom>
            <a:avLst/>
            <a:gdLst>
              <a:gd name="T0" fmla="*/ 2147483646 w 56"/>
              <a:gd name="T1" fmla="*/ 0 h 41"/>
              <a:gd name="T2" fmla="*/ 0 w 56"/>
              <a:gd name="T3" fmla="*/ 2147483646 h 41"/>
              <a:gd name="T4" fmla="*/ 2147483646 w 56"/>
              <a:gd name="T5" fmla="*/ 2147483646 h 41"/>
              <a:gd name="T6" fmla="*/ 2147483646 w 56"/>
              <a:gd name="T7" fmla="*/ 2147483646 h 41"/>
              <a:gd name="T8" fmla="*/ 2147483646 w 56"/>
              <a:gd name="T9" fmla="*/ 2147483646 h 41"/>
              <a:gd name="T10" fmla="*/ 2147483646 w 56"/>
              <a:gd name="T11" fmla="*/ 0 h 41"/>
              <a:gd name="T12" fmla="*/ 0 60000 65536"/>
              <a:gd name="T13" fmla="*/ 0 60000 65536"/>
              <a:gd name="T14" fmla="*/ 0 60000 65536"/>
              <a:gd name="T15" fmla="*/ 0 60000 65536"/>
              <a:gd name="T16" fmla="*/ 0 60000 65536"/>
              <a:gd name="T17" fmla="*/ 0 60000 65536"/>
              <a:gd name="T18" fmla="*/ 0 w 56"/>
              <a:gd name="T19" fmla="*/ 0 h 41"/>
              <a:gd name="T20" fmla="*/ 56 w 5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6" h="41">
                <a:moveTo>
                  <a:pt x="40" y="0"/>
                </a:moveTo>
                <a:lnTo>
                  <a:pt x="0" y="17"/>
                </a:lnTo>
                <a:lnTo>
                  <a:pt x="16" y="41"/>
                </a:lnTo>
                <a:lnTo>
                  <a:pt x="56" y="41"/>
                </a:lnTo>
                <a:lnTo>
                  <a:pt x="56" y="17"/>
                </a:lnTo>
                <a:lnTo>
                  <a:pt x="40" y="0"/>
                </a:lnTo>
                <a:close/>
              </a:path>
            </a:pathLst>
          </a:custGeom>
          <a:solidFill>
            <a:srgbClr val="99FF66"/>
          </a:solidFill>
          <a:ln w="9525">
            <a:solidFill>
              <a:schemeClr val="bg1"/>
            </a:solidFill>
            <a:round/>
            <a:headEnd/>
            <a:tailEnd/>
          </a:ln>
        </p:spPr>
        <p:txBody>
          <a:bodyPr/>
          <a:lstStyle/>
          <a:p>
            <a:endParaRPr lang="en-US"/>
          </a:p>
        </p:txBody>
      </p:sp>
      <p:sp>
        <p:nvSpPr>
          <p:cNvPr id="18484" name="Freeform 352"/>
          <p:cNvSpPr>
            <a:spLocks/>
          </p:cNvSpPr>
          <p:nvPr/>
        </p:nvSpPr>
        <p:spPr bwMode="auto">
          <a:xfrm>
            <a:off x="2508250" y="4902200"/>
            <a:ext cx="39688" cy="20638"/>
          </a:xfrm>
          <a:custGeom>
            <a:avLst/>
            <a:gdLst>
              <a:gd name="T0" fmla="*/ 0 w 57"/>
              <a:gd name="T1" fmla="*/ 2147483646 h 30"/>
              <a:gd name="T2" fmla="*/ 2147483646 w 57"/>
              <a:gd name="T3" fmla="*/ 0 h 30"/>
              <a:gd name="T4" fmla="*/ 2147483646 w 57"/>
              <a:gd name="T5" fmla="*/ 2147483646 h 30"/>
              <a:gd name="T6" fmla="*/ 2147483646 w 57"/>
              <a:gd name="T7" fmla="*/ 2147483646 h 30"/>
              <a:gd name="T8" fmla="*/ 0 w 57"/>
              <a:gd name="T9" fmla="*/ 2147483646 h 30"/>
              <a:gd name="T10" fmla="*/ 0 60000 65536"/>
              <a:gd name="T11" fmla="*/ 0 60000 65536"/>
              <a:gd name="T12" fmla="*/ 0 60000 65536"/>
              <a:gd name="T13" fmla="*/ 0 60000 65536"/>
              <a:gd name="T14" fmla="*/ 0 60000 65536"/>
              <a:gd name="T15" fmla="*/ 0 w 57"/>
              <a:gd name="T16" fmla="*/ 0 h 30"/>
              <a:gd name="T17" fmla="*/ 57 w 57"/>
              <a:gd name="T18" fmla="*/ 30 h 30"/>
            </a:gdLst>
            <a:ahLst/>
            <a:cxnLst>
              <a:cxn ang="T10">
                <a:pos x="T0" y="T1"/>
              </a:cxn>
              <a:cxn ang="T11">
                <a:pos x="T2" y="T3"/>
              </a:cxn>
              <a:cxn ang="T12">
                <a:pos x="T4" y="T5"/>
              </a:cxn>
              <a:cxn ang="T13">
                <a:pos x="T6" y="T7"/>
              </a:cxn>
              <a:cxn ang="T14">
                <a:pos x="T8" y="T9"/>
              </a:cxn>
            </a:cxnLst>
            <a:rect l="T15" t="T16" r="T17" b="T18"/>
            <a:pathLst>
              <a:path w="57" h="30">
                <a:moveTo>
                  <a:pt x="0" y="30"/>
                </a:moveTo>
                <a:lnTo>
                  <a:pt x="17" y="0"/>
                </a:lnTo>
                <a:lnTo>
                  <a:pt x="57" y="18"/>
                </a:lnTo>
                <a:lnTo>
                  <a:pt x="41" y="30"/>
                </a:lnTo>
                <a:lnTo>
                  <a:pt x="0" y="30"/>
                </a:lnTo>
                <a:close/>
              </a:path>
            </a:pathLst>
          </a:custGeom>
          <a:solidFill>
            <a:srgbClr val="99FF66"/>
          </a:solidFill>
          <a:ln w="9525">
            <a:solidFill>
              <a:schemeClr val="bg1"/>
            </a:solidFill>
            <a:round/>
            <a:headEnd/>
            <a:tailEnd/>
          </a:ln>
        </p:spPr>
        <p:txBody>
          <a:bodyPr/>
          <a:lstStyle/>
          <a:p>
            <a:endParaRPr lang="en-US"/>
          </a:p>
        </p:txBody>
      </p:sp>
      <p:sp>
        <p:nvSpPr>
          <p:cNvPr id="18485" name="Freeform 353"/>
          <p:cNvSpPr>
            <a:spLocks/>
          </p:cNvSpPr>
          <p:nvPr/>
        </p:nvSpPr>
        <p:spPr bwMode="auto">
          <a:xfrm>
            <a:off x="2400300" y="4938713"/>
            <a:ext cx="28575" cy="22225"/>
          </a:xfrm>
          <a:custGeom>
            <a:avLst/>
            <a:gdLst>
              <a:gd name="T0" fmla="*/ 2147483646 w 40"/>
              <a:gd name="T1" fmla="*/ 2147483646 h 30"/>
              <a:gd name="T2" fmla="*/ 0 w 40"/>
              <a:gd name="T3" fmla="*/ 2147483646 h 30"/>
              <a:gd name="T4" fmla="*/ 0 w 40"/>
              <a:gd name="T5" fmla="*/ 2147483646 h 30"/>
              <a:gd name="T6" fmla="*/ 2147483646 w 40"/>
              <a:gd name="T7" fmla="*/ 0 h 30"/>
              <a:gd name="T8" fmla="*/ 2147483646 w 40"/>
              <a:gd name="T9" fmla="*/ 2147483646 h 30"/>
              <a:gd name="T10" fmla="*/ 0 60000 65536"/>
              <a:gd name="T11" fmla="*/ 0 60000 65536"/>
              <a:gd name="T12" fmla="*/ 0 60000 65536"/>
              <a:gd name="T13" fmla="*/ 0 60000 65536"/>
              <a:gd name="T14" fmla="*/ 0 60000 65536"/>
              <a:gd name="T15" fmla="*/ 0 w 40"/>
              <a:gd name="T16" fmla="*/ 0 h 30"/>
              <a:gd name="T17" fmla="*/ 40 w 40"/>
              <a:gd name="T18" fmla="*/ 30 h 30"/>
            </a:gdLst>
            <a:ahLst/>
            <a:cxnLst>
              <a:cxn ang="T10">
                <a:pos x="T0" y="T1"/>
              </a:cxn>
              <a:cxn ang="T11">
                <a:pos x="T2" y="T3"/>
              </a:cxn>
              <a:cxn ang="T12">
                <a:pos x="T4" y="T5"/>
              </a:cxn>
              <a:cxn ang="T13">
                <a:pos x="T6" y="T7"/>
              </a:cxn>
              <a:cxn ang="T14">
                <a:pos x="T8" y="T9"/>
              </a:cxn>
            </a:cxnLst>
            <a:rect l="T15" t="T16" r="T17" b="T18"/>
            <a:pathLst>
              <a:path w="40" h="30">
                <a:moveTo>
                  <a:pt x="40" y="18"/>
                </a:moveTo>
                <a:lnTo>
                  <a:pt x="0" y="30"/>
                </a:lnTo>
                <a:lnTo>
                  <a:pt x="0" y="5"/>
                </a:lnTo>
                <a:lnTo>
                  <a:pt x="32" y="0"/>
                </a:lnTo>
                <a:lnTo>
                  <a:pt x="40" y="18"/>
                </a:lnTo>
                <a:close/>
              </a:path>
            </a:pathLst>
          </a:custGeom>
          <a:solidFill>
            <a:srgbClr val="99FF66"/>
          </a:solidFill>
          <a:ln w="9525">
            <a:solidFill>
              <a:schemeClr val="bg1"/>
            </a:solidFill>
            <a:round/>
            <a:headEnd/>
            <a:tailEnd/>
          </a:ln>
        </p:spPr>
        <p:txBody>
          <a:bodyPr/>
          <a:lstStyle/>
          <a:p>
            <a:endParaRPr lang="en-US"/>
          </a:p>
        </p:txBody>
      </p:sp>
      <p:sp>
        <p:nvSpPr>
          <p:cNvPr id="18486" name="Freeform 354"/>
          <p:cNvSpPr>
            <a:spLocks/>
          </p:cNvSpPr>
          <p:nvPr/>
        </p:nvSpPr>
        <p:spPr bwMode="auto">
          <a:xfrm>
            <a:off x="2446338" y="4897438"/>
            <a:ext cx="50800" cy="88900"/>
          </a:xfrm>
          <a:custGeom>
            <a:avLst/>
            <a:gdLst>
              <a:gd name="T0" fmla="*/ 2147483646 w 73"/>
              <a:gd name="T1" fmla="*/ 2147483646 h 129"/>
              <a:gd name="T2" fmla="*/ 2147483646 w 73"/>
              <a:gd name="T3" fmla="*/ 2147483646 h 129"/>
              <a:gd name="T4" fmla="*/ 2147483646 w 73"/>
              <a:gd name="T5" fmla="*/ 2147483646 h 129"/>
              <a:gd name="T6" fmla="*/ 2147483646 w 73"/>
              <a:gd name="T7" fmla="*/ 2147483646 h 129"/>
              <a:gd name="T8" fmla="*/ 2147483646 w 73"/>
              <a:gd name="T9" fmla="*/ 2147483646 h 129"/>
              <a:gd name="T10" fmla="*/ 2147483646 w 73"/>
              <a:gd name="T11" fmla="*/ 0 h 129"/>
              <a:gd name="T12" fmla="*/ 2147483646 w 73"/>
              <a:gd name="T13" fmla="*/ 2147483646 h 129"/>
              <a:gd name="T14" fmla="*/ 0 w 73"/>
              <a:gd name="T15" fmla="*/ 2147483646 h 129"/>
              <a:gd name="T16" fmla="*/ 2147483646 w 73"/>
              <a:gd name="T17" fmla="*/ 2147483646 h 129"/>
              <a:gd name="T18" fmla="*/ 2147483646 w 73"/>
              <a:gd name="T19" fmla="*/ 2147483646 h 129"/>
              <a:gd name="T20" fmla="*/ 2147483646 w 73"/>
              <a:gd name="T21" fmla="*/ 2147483646 h 129"/>
              <a:gd name="T22" fmla="*/ 2147483646 w 73"/>
              <a:gd name="T23" fmla="*/ 2147483646 h 129"/>
              <a:gd name="T24" fmla="*/ 2147483646 w 73"/>
              <a:gd name="T25" fmla="*/ 2147483646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29"/>
              <a:gd name="T41" fmla="*/ 73 w 73"/>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29">
                <a:moveTo>
                  <a:pt x="56" y="129"/>
                </a:moveTo>
                <a:lnTo>
                  <a:pt x="73" y="97"/>
                </a:lnTo>
                <a:lnTo>
                  <a:pt x="48" y="80"/>
                </a:lnTo>
                <a:lnTo>
                  <a:pt x="25" y="49"/>
                </a:lnTo>
                <a:lnTo>
                  <a:pt x="56" y="31"/>
                </a:lnTo>
                <a:lnTo>
                  <a:pt x="25" y="0"/>
                </a:lnTo>
                <a:lnTo>
                  <a:pt x="25" y="31"/>
                </a:lnTo>
                <a:lnTo>
                  <a:pt x="0" y="43"/>
                </a:lnTo>
                <a:lnTo>
                  <a:pt x="8" y="67"/>
                </a:lnTo>
                <a:lnTo>
                  <a:pt x="33" y="80"/>
                </a:lnTo>
                <a:lnTo>
                  <a:pt x="25" y="97"/>
                </a:lnTo>
                <a:lnTo>
                  <a:pt x="25" y="110"/>
                </a:lnTo>
                <a:lnTo>
                  <a:pt x="56" y="129"/>
                </a:lnTo>
                <a:close/>
              </a:path>
            </a:pathLst>
          </a:custGeom>
          <a:solidFill>
            <a:srgbClr val="99FF66"/>
          </a:solidFill>
          <a:ln w="9525">
            <a:solidFill>
              <a:schemeClr val="bg1"/>
            </a:solidFill>
            <a:round/>
            <a:headEnd/>
            <a:tailEnd/>
          </a:ln>
        </p:spPr>
        <p:txBody>
          <a:bodyPr/>
          <a:lstStyle/>
          <a:p>
            <a:endParaRPr lang="en-US"/>
          </a:p>
        </p:txBody>
      </p:sp>
      <p:sp>
        <p:nvSpPr>
          <p:cNvPr id="18487" name="Freeform 355"/>
          <p:cNvSpPr>
            <a:spLocks/>
          </p:cNvSpPr>
          <p:nvPr/>
        </p:nvSpPr>
        <p:spPr bwMode="auto">
          <a:xfrm>
            <a:off x="4840288" y="4416425"/>
            <a:ext cx="22225" cy="17463"/>
          </a:xfrm>
          <a:custGeom>
            <a:avLst/>
            <a:gdLst>
              <a:gd name="T0" fmla="*/ 2147483646 w 32"/>
              <a:gd name="T1" fmla="*/ 2147483646 h 24"/>
              <a:gd name="T2" fmla="*/ 2147483646 w 32"/>
              <a:gd name="T3" fmla="*/ 0 h 24"/>
              <a:gd name="T4" fmla="*/ 0 w 32"/>
              <a:gd name="T5" fmla="*/ 2147483646 h 24"/>
              <a:gd name="T6" fmla="*/ 2147483646 w 32"/>
              <a:gd name="T7" fmla="*/ 2147483646 h 24"/>
              <a:gd name="T8" fmla="*/ 2147483646 w 32"/>
              <a:gd name="T9" fmla="*/ 2147483646 h 24"/>
              <a:gd name="T10" fmla="*/ 2147483646 w 32"/>
              <a:gd name="T11" fmla="*/ 2147483646 h 24"/>
              <a:gd name="T12" fmla="*/ 0 60000 65536"/>
              <a:gd name="T13" fmla="*/ 0 60000 65536"/>
              <a:gd name="T14" fmla="*/ 0 60000 65536"/>
              <a:gd name="T15" fmla="*/ 0 60000 65536"/>
              <a:gd name="T16" fmla="*/ 0 60000 65536"/>
              <a:gd name="T17" fmla="*/ 0 60000 65536"/>
              <a:gd name="T18" fmla="*/ 0 w 32"/>
              <a:gd name="T19" fmla="*/ 0 h 24"/>
              <a:gd name="T20" fmla="*/ 32 w 3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2" h="24">
                <a:moveTo>
                  <a:pt x="32" y="24"/>
                </a:moveTo>
                <a:lnTo>
                  <a:pt x="16" y="0"/>
                </a:lnTo>
                <a:lnTo>
                  <a:pt x="0" y="12"/>
                </a:lnTo>
                <a:lnTo>
                  <a:pt x="9" y="24"/>
                </a:lnTo>
                <a:lnTo>
                  <a:pt x="16" y="24"/>
                </a:lnTo>
                <a:lnTo>
                  <a:pt x="32" y="24"/>
                </a:lnTo>
                <a:close/>
              </a:path>
            </a:pathLst>
          </a:custGeom>
          <a:solidFill>
            <a:schemeClr val="tx2"/>
          </a:solidFill>
          <a:ln w="9525">
            <a:solidFill>
              <a:schemeClr val="bg1"/>
            </a:solidFill>
            <a:round/>
            <a:headEnd/>
            <a:tailEnd/>
          </a:ln>
        </p:spPr>
        <p:txBody>
          <a:bodyPr/>
          <a:lstStyle/>
          <a:p>
            <a:endParaRPr lang="en-US"/>
          </a:p>
        </p:txBody>
      </p:sp>
      <p:sp>
        <p:nvSpPr>
          <p:cNvPr id="18488" name="Freeform 356"/>
          <p:cNvSpPr>
            <a:spLocks/>
          </p:cNvSpPr>
          <p:nvPr/>
        </p:nvSpPr>
        <p:spPr bwMode="auto">
          <a:xfrm>
            <a:off x="4937125" y="4416425"/>
            <a:ext cx="11113" cy="17463"/>
          </a:xfrm>
          <a:custGeom>
            <a:avLst/>
            <a:gdLst>
              <a:gd name="T0" fmla="*/ 2147483646 w 15"/>
              <a:gd name="T1" fmla="*/ 0 h 24"/>
              <a:gd name="T2" fmla="*/ 0 w 15"/>
              <a:gd name="T3" fmla="*/ 0 h 24"/>
              <a:gd name="T4" fmla="*/ 2147483646 w 15"/>
              <a:gd name="T5" fmla="*/ 2147483646 h 24"/>
              <a:gd name="T6" fmla="*/ 2147483646 w 15"/>
              <a:gd name="T7" fmla="*/ 0 h 24"/>
              <a:gd name="T8" fmla="*/ 0 60000 65536"/>
              <a:gd name="T9" fmla="*/ 0 60000 65536"/>
              <a:gd name="T10" fmla="*/ 0 60000 65536"/>
              <a:gd name="T11" fmla="*/ 0 60000 65536"/>
              <a:gd name="T12" fmla="*/ 0 w 15"/>
              <a:gd name="T13" fmla="*/ 0 h 24"/>
              <a:gd name="T14" fmla="*/ 15 w 15"/>
              <a:gd name="T15" fmla="*/ 24 h 24"/>
            </a:gdLst>
            <a:ahLst/>
            <a:cxnLst>
              <a:cxn ang="T8">
                <a:pos x="T0" y="T1"/>
              </a:cxn>
              <a:cxn ang="T9">
                <a:pos x="T2" y="T3"/>
              </a:cxn>
              <a:cxn ang="T10">
                <a:pos x="T4" y="T5"/>
              </a:cxn>
              <a:cxn ang="T11">
                <a:pos x="T6" y="T7"/>
              </a:cxn>
            </a:cxnLst>
            <a:rect l="T12" t="T13" r="T14" b="T15"/>
            <a:pathLst>
              <a:path w="15" h="24">
                <a:moveTo>
                  <a:pt x="15" y="0"/>
                </a:moveTo>
                <a:lnTo>
                  <a:pt x="0" y="0"/>
                </a:lnTo>
                <a:lnTo>
                  <a:pt x="15" y="24"/>
                </a:lnTo>
                <a:lnTo>
                  <a:pt x="15" y="0"/>
                </a:lnTo>
                <a:close/>
              </a:path>
            </a:pathLst>
          </a:custGeom>
          <a:solidFill>
            <a:schemeClr val="tx2"/>
          </a:solidFill>
          <a:ln w="9525">
            <a:solidFill>
              <a:schemeClr val="bg1"/>
            </a:solidFill>
            <a:round/>
            <a:headEnd/>
            <a:tailEnd/>
          </a:ln>
        </p:spPr>
        <p:txBody>
          <a:bodyPr/>
          <a:lstStyle/>
          <a:p>
            <a:endParaRPr lang="en-US"/>
          </a:p>
        </p:txBody>
      </p:sp>
      <p:sp>
        <p:nvSpPr>
          <p:cNvPr id="18489" name="Freeform 357"/>
          <p:cNvSpPr>
            <a:spLocks/>
          </p:cNvSpPr>
          <p:nvPr/>
        </p:nvSpPr>
        <p:spPr bwMode="auto">
          <a:xfrm>
            <a:off x="5832475" y="4789488"/>
            <a:ext cx="28575" cy="20637"/>
          </a:xfrm>
          <a:custGeom>
            <a:avLst/>
            <a:gdLst>
              <a:gd name="T0" fmla="*/ 2147483646 w 40"/>
              <a:gd name="T1" fmla="*/ 0 h 30"/>
              <a:gd name="T2" fmla="*/ 0 w 40"/>
              <a:gd name="T3" fmla="*/ 2147483646 h 30"/>
              <a:gd name="T4" fmla="*/ 0 w 40"/>
              <a:gd name="T5" fmla="*/ 2147483646 h 30"/>
              <a:gd name="T6" fmla="*/ 2147483646 w 40"/>
              <a:gd name="T7" fmla="*/ 2147483646 h 30"/>
              <a:gd name="T8" fmla="*/ 2147483646 w 40"/>
              <a:gd name="T9" fmla="*/ 2147483646 h 30"/>
              <a:gd name="T10" fmla="*/ 2147483646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23" y="0"/>
                </a:moveTo>
                <a:lnTo>
                  <a:pt x="0" y="11"/>
                </a:lnTo>
                <a:lnTo>
                  <a:pt x="0" y="30"/>
                </a:lnTo>
                <a:lnTo>
                  <a:pt x="40" y="30"/>
                </a:lnTo>
                <a:lnTo>
                  <a:pt x="40" y="11"/>
                </a:lnTo>
                <a:lnTo>
                  <a:pt x="23" y="0"/>
                </a:lnTo>
                <a:close/>
              </a:path>
            </a:pathLst>
          </a:custGeom>
          <a:solidFill>
            <a:schemeClr val="tx2"/>
          </a:solidFill>
          <a:ln w="9525">
            <a:solidFill>
              <a:schemeClr val="bg1"/>
            </a:solidFill>
            <a:round/>
            <a:headEnd/>
            <a:tailEnd/>
          </a:ln>
        </p:spPr>
        <p:txBody>
          <a:bodyPr/>
          <a:lstStyle/>
          <a:p>
            <a:endParaRPr lang="en-US"/>
          </a:p>
        </p:txBody>
      </p:sp>
      <p:sp>
        <p:nvSpPr>
          <p:cNvPr id="18490" name="Freeform 358"/>
          <p:cNvSpPr>
            <a:spLocks/>
          </p:cNvSpPr>
          <p:nvPr/>
        </p:nvSpPr>
        <p:spPr bwMode="auto">
          <a:xfrm>
            <a:off x="3279775" y="5386388"/>
            <a:ext cx="623888" cy="831850"/>
          </a:xfrm>
          <a:custGeom>
            <a:avLst/>
            <a:gdLst>
              <a:gd name="T0" fmla="*/ 0 w 885"/>
              <a:gd name="T1" fmla="*/ 2147483646 h 1212"/>
              <a:gd name="T2" fmla="*/ 2147483646 w 885"/>
              <a:gd name="T3" fmla="*/ 2147483646 h 1212"/>
              <a:gd name="T4" fmla="*/ 2147483646 w 885"/>
              <a:gd name="T5" fmla="*/ 2147483646 h 1212"/>
              <a:gd name="T6" fmla="*/ 2147483646 w 885"/>
              <a:gd name="T7" fmla="*/ 2147483646 h 1212"/>
              <a:gd name="T8" fmla="*/ 2147483646 w 885"/>
              <a:gd name="T9" fmla="*/ 2147483646 h 1212"/>
              <a:gd name="T10" fmla="*/ 2147483646 w 885"/>
              <a:gd name="T11" fmla="*/ 2147483646 h 1212"/>
              <a:gd name="T12" fmla="*/ 2147483646 w 885"/>
              <a:gd name="T13" fmla="*/ 2147483646 h 1212"/>
              <a:gd name="T14" fmla="*/ 2147483646 w 885"/>
              <a:gd name="T15" fmla="*/ 2147483646 h 1212"/>
              <a:gd name="T16" fmla="*/ 2147483646 w 885"/>
              <a:gd name="T17" fmla="*/ 2147483646 h 1212"/>
              <a:gd name="T18" fmla="*/ 2147483646 w 885"/>
              <a:gd name="T19" fmla="*/ 2147483646 h 1212"/>
              <a:gd name="T20" fmla="*/ 2147483646 w 885"/>
              <a:gd name="T21" fmla="*/ 2147483646 h 1212"/>
              <a:gd name="T22" fmla="*/ 2147483646 w 885"/>
              <a:gd name="T23" fmla="*/ 2147483646 h 1212"/>
              <a:gd name="T24" fmla="*/ 2147483646 w 885"/>
              <a:gd name="T25" fmla="*/ 2147483646 h 1212"/>
              <a:gd name="T26" fmla="*/ 2147483646 w 885"/>
              <a:gd name="T27" fmla="*/ 2147483646 h 1212"/>
              <a:gd name="T28" fmla="*/ 2147483646 w 885"/>
              <a:gd name="T29" fmla="*/ 2147483646 h 1212"/>
              <a:gd name="T30" fmla="*/ 2147483646 w 885"/>
              <a:gd name="T31" fmla="*/ 2147483646 h 1212"/>
              <a:gd name="T32" fmla="*/ 2147483646 w 885"/>
              <a:gd name="T33" fmla="*/ 2147483646 h 1212"/>
              <a:gd name="T34" fmla="*/ 2147483646 w 885"/>
              <a:gd name="T35" fmla="*/ 2147483646 h 1212"/>
              <a:gd name="T36" fmla="*/ 2147483646 w 885"/>
              <a:gd name="T37" fmla="*/ 2147483646 h 1212"/>
              <a:gd name="T38" fmla="*/ 2147483646 w 885"/>
              <a:gd name="T39" fmla="*/ 2147483646 h 1212"/>
              <a:gd name="T40" fmla="*/ 2147483646 w 885"/>
              <a:gd name="T41" fmla="*/ 2147483646 h 1212"/>
              <a:gd name="T42" fmla="*/ 2147483646 w 885"/>
              <a:gd name="T43" fmla="*/ 2147483646 h 1212"/>
              <a:gd name="T44" fmla="*/ 2147483646 w 885"/>
              <a:gd name="T45" fmla="*/ 2147483646 h 1212"/>
              <a:gd name="T46" fmla="*/ 2147483646 w 885"/>
              <a:gd name="T47" fmla="*/ 2147483646 h 1212"/>
              <a:gd name="T48" fmla="*/ 2147483646 w 885"/>
              <a:gd name="T49" fmla="*/ 2147483646 h 1212"/>
              <a:gd name="T50" fmla="*/ 2147483646 w 885"/>
              <a:gd name="T51" fmla="*/ 2147483646 h 1212"/>
              <a:gd name="T52" fmla="*/ 2147483646 w 885"/>
              <a:gd name="T53" fmla="*/ 2147483646 h 1212"/>
              <a:gd name="T54" fmla="*/ 2147483646 w 885"/>
              <a:gd name="T55" fmla="*/ 2147483646 h 1212"/>
              <a:gd name="T56" fmla="*/ 2147483646 w 885"/>
              <a:gd name="T57" fmla="*/ 2147483646 h 1212"/>
              <a:gd name="T58" fmla="*/ 2147483646 w 885"/>
              <a:gd name="T59" fmla="*/ 2147483646 h 1212"/>
              <a:gd name="T60" fmla="*/ 2147483646 w 885"/>
              <a:gd name="T61" fmla="*/ 2147483646 h 1212"/>
              <a:gd name="T62" fmla="*/ 2147483646 w 885"/>
              <a:gd name="T63" fmla="*/ 2147483646 h 1212"/>
              <a:gd name="T64" fmla="*/ 2147483646 w 885"/>
              <a:gd name="T65" fmla="*/ 2147483646 h 1212"/>
              <a:gd name="T66" fmla="*/ 2147483646 w 885"/>
              <a:gd name="T67" fmla="*/ 2147483646 h 1212"/>
              <a:gd name="T68" fmla="*/ 2147483646 w 885"/>
              <a:gd name="T69" fmla="*/ 0 h 1212"/>
              <a:gd name="T70" fmla="*/ 2147483646 w 885"/>
              <a:gd name="T71" fmla="*/ 2147483646 h 1212"/>
              <a:gd name="T72" fmla="*/ 2147483646 w 885"/>
              <a:gd name="T73" fmla="*/ 2147483646 h 1212"/>
              <a:gd name="T74" fmla="*/ 2147483646 w 885"/>
              <a:gd name="T75" fmla="*/ 2147483646 h 1212"/>
              <a:gd name="T76" fmla="*/ 2147483646 w 885"/>
              <a:gd name="T77" fmla="*/ 2147483646 h 1212"/>
              <a:gd name="T78" fmla="*/ 2147483646 w 885"/>
              <a:gd name="T79" fmla="*/ 2147483646 h 1212"/>
              <a:gd name="T80" fmla="*/ 2147483646 w 885"/>
              <a:gd name="T81" fmla="*/ 2147483646 h 1212"/>
              <a:gd name="T82" fmla="*/ 2147483646 w 885"/>
              <a:gd name="T83" fmla="*/ 2147483646 h 1212"/>
              <a:gd name="T84" fmla="*/ 2147483646 w 885"/>
              <a:gd name="T85" fmla="*/ 2147483646 h 1212"/>
              <a:gd name="T86" fmla="*/ 2147483646 w 885"/>
              <a:gd name="T87" fmla="*/ 2147483646 h 1212"/>
              <a:gd name="T88" fmla="*/ 2147483646 w 885"/>
              <a:gd name="T89" fmla="*/ 2147483646 h 1212"/>
              <a:gd name="T90" fmla="*/ 2147483646 w 885"/>
              <a:gd name="T91" fmla="*/ 2147483646 h 1212"/>
              <a:gd name="T92" fmla="*/ 2147483646 w 885"/>
              <a:gd name="T93" fmla="*/ 2147483646 h 1212"/>
              <a:gd name="T94" fmla="*/ 0 w 885"/>
              <a:gd name="T95" fmla="*/ 2147483646 h 1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5"/>
              <a:gd name="T145" fmla="*/ 0 h 1212"/>
              <a:gd name="T146" fmla="*/ 885 w 885"/>
              <a:gd name="T147" fmla="*/ 1212 h 1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5" h="1212">
                <a:moveTo>
                  <a:pt x="0" y="1115"/>
                </a:moveTo>
                <a:lnTo>
                  <a:pt x="9" y="1145"/>
                </a:lnTo>
                <a:lnTo>
                  <a:pt x="40" y="1139"/>
                </a:lnTo>
                <a:lnTo>
                  <a:pt x="57" y="1199"/>
                </a:lnTo>
                <a:lnTo>
                  <a:pt x="217" y="1212"/>
                </a:lnTo>
                <a:lnTo>
                  <a:pt x="177" y="1181"/>
                </a:lnTo>
                <a:lnTo>
                  <a:pt x="210" y="1096"/>
                </a:lnTo>
                <a:lnTo>
                  <a:pt x="242" y="1108"/>
                </a:lnTo>
                <a:lnTo>
                  <a:pt x="338" y="999"/>
                </a:lnTo>
                <a:lnTo>
                  <a:pt x="265" y="932"/>
                </a:lnTo>
                <a:lnTo>
                  <a:pt x="354" y="895"/>
                </a:lnTo>
                <a:lnTo>
                  <a:pt x="370" y="835"/>
                </a:lnTo>
                <a:lnTo>
                  <a:pt x="410" y="810"/>
                </a:lnTo>
                <a:lnTo>
                  <a:pt x="378" y="798"/>
                </a:lnTo>
                <a:lnTo>
                  <a:pt x="435" y="798"/>
                </a:lnTo>
                <a:lnTo>
                  <a:pt x="427" y="767"/>
                </a:lnTo>
                <a:lnTo>
                  <a:pt x="402" y="792"/>
                </a:lnTo>
                <a:lnTo>
                  <a:pt x="378" y="767"/>
                </a:lnTo>
                <a:lnTo>
                  <a:pt x="370" y="725"/>
                </a:lnTo>
                <a:lnTo>
                  <a:pt x="492" y="725"/>
                </a:lnTo>
                <a:lnTo>
                  <a:pt x="499" y="639"/>
                </a:lnTo>
                <a:lnTo>
                  <a:pt x="683" y="627"/>
                </a:lnTo>
                <a:lnTo>
                  <a:pt x="748" y="560"/>
                </a:lnTo>
                <a:lnTo>
                  <a:pt x="668" y="450"/>
                </a:lnTo>
                <a:lnTo>
                  <a:pt x="700" y="304"/>
                </a:lnTo>
                <a:lnTo>
                  <a:pt x="885" y="189"/>
                </a:lnTo>
                <a:lnTo>
                  <a:pt x="877" y="134"/>
                </a:lnTo>
                <a:lnTo>
                  <a:pt x="853" y="134"/>
                </a:lnTo>
                <a:lnTo>
                  <a:pt x="797" y="201"/>
                </a:lnTo>
                <a:lnTo>
                  <a:pt x="668" y="196"/>
                </a:lnTo>
                <a:lnTo>
                  <a:pt x="692" y="123"/>
                </a:lnTo>
                <a:lnTo>
                  <a:pt x="483" y="19"/>
                </a:lnTo>
                <a:lnTo>
                  <a:pt x="419" y="7"/>
                </a:lnTo>
                <a:lnTo>
                  <a:pt x="402" y="31"/>
                </a:lnTo>
                <a:lnTo>
                  <a:pt x="322" y="0"/>
                </a:lnTo>
                <a:lnTo>
                  <a:pt x="274" y="37"/>
                </a:lnTo>
                <a:lnTo>
                  <a:pt x="274" y="80"/>
                </a:lnTo>
                <a:lnTo>
                  <a:pt x="217" y="98"/>
                </a:lnTo>
                <a:lnTo>
                  <a:pt x="217" y="183"/>
                </a:lnTo>
                <a:lnTo>
                  <a:pt x="169" y="226"/>
                </a:lnTo>
                <a:lnTo>
                  <a:pt x="129" y="347"/>
                </a:lnTo>
                <a:lnTo>
                  <a:pt x="154" y="457"/>
                </a:lnTo>
                <a:lnTo>
                  <a:pt x="97" y="554"/>
                </a:lnTo>
                <a:lnTo>
                  <a:pt x="57" y="792"/>
                </a:lnTo>
                <a:lnTo>
                  <a:pt x="89" y="883"/>
                </a:lnTo>
                <a:lnTo>
                  <a:pt x="57" y="889"/>
                </a:lnTo>
                <a:lnTo>
                  <a:pt x="72" y="962"/>
                </a:lnTo>
                <a:lnTo>
                  <a:pt x="0" y="1115"/>
                </a:lnTo>
              </a:path>
            </a:pathLst>
          </a:custGeom>
          <a:solidFill>
            <a:srgbClr val="99FF66"/>
          </a:solidFill>
          <a:ln w="7938">
            <a:solidFill>
              <a:schemeClr val="bg1"/>
            </a:solidFill>
            <a:round/>
            <a:headEnd/>
            <a:tailEnd/>
          </a:ln>
        </p:spPr>
        <p:txBody>
          <a:bodyPr/>
          <a:lstStyle/>
          <a:p>
            <a:endParaRPr lang="en-US"/>
          </a:p>
        </p:txBody>
      </p:sp>
      <p:sp>
        <p:nvSpPr>
          <p:cNvPr id="18491" name="Freeform 359"/>
          <p:cNvSpPr>
            <a:spLocks/>
          </p:cNvSpPr>
          <p:nvPr/>
        </p:nvSpPr>
        <p:spPr bwMode="auto">
          <a:xfrm>
            <a:off x="3427413" y="6227763"/>
            <a:ext cx="112712" cy="69850"/>
          </a:xfrm>
          <a:custGeom>
            <a:avLst/>
            <a:gdLst>
              <a:gd name="T0" fmla="*/ 0 w 160"/>
              <a:gd name="T1" fmla="*/ 0 h 104"/>
              <a:gd name="T2" fmla="*/ 0 w 160"/>
              <a:gd name="T3" fmla="*/ 2147483646 h 104"/>
              <a:gd name="T4" fmla="*/ 2147483646 w 160"/>
              <a:gd name="T5" fmla="*/ 2147483646 h 104"/>
              <a:gd name="T6" fmla="*/ 2147483646 w 160"/>
              <a:gd name="T7" fmla="*/ 2147483646 h 104"/>
              <a:gd name="T8" fmla="*/ 0 w 160"/>
              <a:gd name="T9" fmla="*/ 0 h 104"/>
              <a:gd name="T10" fmla="*/ 0 60000 65536"/>
              <a:gd name="T11" fmla="*/ 0 60000 65536"/>
              <a:gd name="T12" fmla="*/ 0 60000 65536"/>
              <a:gd name="T13" fmla="*/ 0 60000 65536"/>
              <a:gd name="T14" fmla="*/ 0 60000 65536"/>
              <a:gd name="T15" fmla="*/ 0 w 160"/>
              <a:gd name="T16" fmla="*/ 0 h 104"/>
              <a:gd name="T17" fmla="*/ 160 w 160"/>
              <a:gd name="T18" fmla="*/ 104 h 104"/>
            </a:gdLst>
            <a:ahLst/>
            <a:cxnLst>
              <a:cxn ang="T10">
                <a:pos x="T0" y="T1"/>
              </a:cxn>
              <a:cxn ang="T11">
                <a:pos x="T2" y="T3"/>
              </a:cxn>
              <a:cxn ang="T12">
                <a:pos x="T4" y="T5"/>
              </a:cxn>
              <a:cxn ang="T13">
                <a:pos x="T6" y="T7"/>
              </a:cxn>
              <a:cxn ang="T14">
                <a:pos x="T8" y="T9"/>
              </a:cxn>
            </a:cxnLst>
            <a:rect l="T15" t="T16" r="T17" b="T18"/>
            <a:pathLst>
              <a:path w="160" h="104">
                <a:moveTo>
                  <a:pt x="0" y="0"/>
                </a:moveTo>
                <a:lnTo>
                  <a:pt x="0" y="104"/>
                </a:lnTo>
                <a:lnTo>
                  <a:pt x="160" y="97"/>
                </a:lnTo>
                <a:lnTo>
                  <a:pt x="40" y="54"/>
                </a:lnTo>
                <a:lnTo>
                  <a:pt x="0" y="0"/>
                </a:lnTo>
              </a:path>
            </a:pathLst>
          </a:custGeom>
          <a:solidFill>
            <a:srgbClr val="99FF66"/>
          </a:solidFill>
          <a:ln w="0">
            <a:solidFill>
              <a:schemeClr val="bg1"/>
            </a:solidFill>
            <a:round/>
            <a:headEnd/>
            <a:tailEnd/>
          </a:ln>
        </p:spPr>
        <p:txBody>
          <a:bodyPr/>
          <a:lstStyle/>
          <a:p>
            <a:endParaRPr lang="en-US"/>
          </a:p>
        </p:txBody>
      </p:sp>
      <p:sp>
        <p:nvSpPr>
          <p:cNvPr id="18492" name="Freeform 360"/>
          <p:cNvSpPr>
            <a:spLocks/>
          </p:cNvSpPr>
          <p:nvPr/>
        </p:nvSpPr>
        <p:spPr bwMode="auto">
          <a:xfrm>
            <a:off x="9213850" y="5122863"/>
            <a:ext cx="1282700" cy="709612"/>
          </a:xfrm>
          <a:custGeom>
            <a:avLst/>
            <a:gdLst>
              <a:gd name="T0" fmla="*/ 2147483646 w 1817"/>
              <a:gd name="T1" fmla="*/ 2147483646 h 1035"/>
              <a:gd name="T2" fmla="*/ 2147483646 w 1817"/>
              <a:gd name="T3" fmla="*/ 2147483646 h 1035"/>
              <a:gd name="T4" fmla="*/ 2147483646 w 1817"/>
              <a:gd name="T5" fmla="*/ 2147483646 h 1035"/>
              <a:gd name="T6" fmla="*/ 2147483646 w 1817"/>
              <a:gd name="T7" fmla="*/ 2147483646 h 1035"/>
              <a:gd name="T8" fmla="*/ 2147483646 w 1817"/>
              <a:gd name="T9" fmla="*/ 2147483646 h 1035"/>
              <a:gd name="T10" fmla="*/ 2147483646 w 1817"/>
              <a:gd name="T11" fmla="*/ 2147483646 h 1035"/>
              <a:gd name="T12" fmla="*/ 2147483646 w 1817"/>
              <a:gd name="T13" fmla="*/ 2147483646 h 1035"/>
              <a:gd name="T14" fmla="*/ 2147483646 w 1817"/>
              <a:gd name="T15" fmla="*/ 2147483646 h 1035"/>
              <a:gd name="T16" fmla="*/ 2147483646 w 1817"/>
              <a:gd name="T17" fmla="*/ 2147483646 h 1035"/>
              <a:gd name="T18" fmla="*/ 2147483646 w 1817"/>
              <a:gd name="T19" fmla="*/ 2147483646 h 1035"/>
              <a:gd name="T20" fmla="*/ 2147483646 w 1817"/>
              <a:gd name="T21" fmla="*/ 2147483646 h 1035"/>
              <a:gd name="T22" fmla="*/ 2147483646 w 1817"/>
              <a:gd name="T23" fmla="*/ 2147483646 h 1035"/>
              <a:gd name="T24" fmla="*/ 2147483646 w 1817"/>
              <a:gd name="T25" fmla="*/ 2147483646 h 1035"/>
              <a:gd name="T26" fmla="*/ 2147483646 w 1817"/>
              <a:gd name="T27" fmla="*/ 2147483646 h 1035"/>
              <a:gd name="T28" fmla="*/ 2147483646 w 1817"/>
              <a:gd name="T29" fmla="*/ 2147483646 h 1035"/>
              <a:gd name="T30" fmla="*/ 2147483646 w 1817"/>
              <a:gd name="T31" fmla="*/ 2147483646 h 1035"/>
              <a:gd name="T32" fmla="*/ 2147483646 w 1817"/>
              <a:gd name="T33" fmla="*/ 2147483646 h 1035"/>
              <a:gd name="T34" fmla="*/ 2147483646 w 1817"/>
              <a:gd name="T35" fmla="*/ 2147483646 h 1035"/>
              <a:gd name="T36" fmla="*/ 2147483646 w 1817"/>
              <a:gd name="T37" fmla="*/ 2147483646 h 1035"/>
              <a:gd name="T38" fmla="*/ 2147483646 w 1817"/>
              <a:gd name="T39" fmla="*/ 2147483646 h 1035"/>
              <a:gd name="T40" fmla="*/ 2147483646 w 1817"/>
              <a:gd name="T41" fmla="*/ 2147483646 h 1035"/>
              <a:gd name="T42" fmla="*/ 2147483646 w 1817"/>
              <a:gd name="T43" fmla="*/ 2147483646 h 1035"/>
              <a:gd name="T44" fmla="*/ 2147483646 w 1817"/>
              <a:gd name="T45" fmla="*/ 2147483646 h 1035"/>
              <a:gd name="T46" fmla="*/ 2147483646 w 1817"/>
              <a:gd name="T47" fmla="*/ 2147483646 h 1035"/>
              <a:gd name="T48" fmla="*/ 2147483646 w 1817"/>
              <a:gd name="T49" fmla="*/ 2147483646 h 1035"/>
              <a:gd name="T50" fmla="*/ 2147483646 w 1817"/>
              <a:gd name="T51" fmla="*/ 2147483646 h 1035"/>
              <a:gd name="T52" fmla="*/ 2147483646 w 1817"/>
              <a:gd name="T53" fmla="*/ 2147483646 h 1035"/>
              <a:gd name="T54" fmla="*/ 2147483646 w 1817"/>
              <a:gd name="T55" fmla="*/ 2147483646 h 1035"/>
              <a:gd name="T56" fmla="*/ 2147483646 w 1817"/>
              <a:gd name="T57" fmla="*/ 2147483646 h 1035"/>
              <a:gd name="T58" fmla="*/ 2147483646 w 1817"/>
              <a:gd name="T59" fmla="*/ 2147483646 h 1035"/>
              <a:gd name="T60" fmla="*/ 2147483646 w 1817"/>
              <a:gd name="T61" fmla="*/ 2147483646 h 1035"/>
              <a:gd name="T62" fmla="*/ 2147483646 w 1817"/>
              <a:gd name="T63" fmla="*/ 2147483646 h 1035"/>
              <a:gd name="T64" fmla="*/ 2147483646 w 1817"/>
              <a:gd name="T65" fmla="*/ 2147483646 h 10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7"/>
              <a:gd name="T100" fmla="*/ 0 h 1035"/>
              <a:gd name="T101" fmla="*/ 1817 w 1817"/>
              <a:gd name="T102" fmla="*/ 1035 h 10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7" h="1035">
                <a:moveTo>
                  <a:pt x="0" y="547"/>
                </a:moveTo>
                <a:lnTo>
                  <a:pt x="24" y="554"/>
                </a:lnTo>
                <a:lnTo>
                  <a:pt x="8" y="517"/>
                </a:lnTo>
                <a:lnTo>
                  <a:pt x="40" y="536"/>
                </a:lnTo>
                <a:lnTo>
                  <a:pt x="0" y="481"/>
                </a:lnTo>
                <a:lnTo>
                  <a:pt x="24" y="390"/>
                </a:lnTo>
                <a:lnTo>
                  <a:pt x="31" y="407"/>
                </a:lnTo>
                <a:lnTo>
                  <a:pt x="153" y="334"/>
                </a:lnTo>
                <a:lnTo>
                  <a:pt x="338" y="304"/>
                </a:lnTo>
                <a:lnTo>
                  <a:pt x="401" y="250"/>
                </a:lnTo>
                <a:lnTo>
                  <a:pt x="401" y="213"/>
                </a:lnTo>
                <a:lnTo>
                  <a:pt x="426" y="194"/>
                </a:lnTo>
                <a:lnTo>
                  <a:pt x="449" y="231"/>
                </a:lnTo>
                <a:lnTo>
                  <a:pt x="458" y="189"/>
                </a:lnTo>
                <a:lnTo>
                  <a:pt x="506" y="194"/>
                </a:lnTo>
                <a:lnTo>
                  <a:pt x="506" y="158"/>
                </a:lnTo>
                <a:lnTo>
                  <a:pt x="571" y="110"/>
                </a:lnTo>
                <a:lnTo>
                  <a:pt x="643" y="116"/>
                </a:lnTo>
                <a:lnTo>
                  <a:pt x="659" y="170"/>
                </a:lnTo>
                <a:lnTo>
                  <a:pt x="683" y="134"/>
                </a:lnTo>
                <a:lnTo>
                  <a:pt x="739" y="146"/>
                </a:lnTo>
                <a:lnTo>
                  <a:pt x="724" y="121"/>
                </a:lnTo>
                <a:lnTo>
                  <a:pt x="764" y="61"/>
                </a:lnTo>
                <a:lnTo>
                  <a:pt x="868" y="43"/>
                </a:lnTo>
                <a:lnTo>
                  <a:pt x="844" y="13"/>
                </a:lnTo>
                <a:lnTo>
                  <a:pt x="1046" y="49"/>
                </a:lnTo>
                <a:lnTo>
                  <a:pt x="1006" y="140"/>
                </a:lnTo>
                <a:lnTo>
                  <a:pt x="1214" y="237"/>
                </a:lnTo>
                <a:lnTo>
                  <a:pt x="1254" y="201"/>
                </a:lnTo>
                <a:lnTo>
                  <a:pt x="1279" y="43"/>
                </a:lnTo>
                <a:lnTo>
                  <a:pt x="1334" y="0"/>
                </a:lnTo>
                <a:lnTo>
                  <a:pt x="1375" y="116"/>
                </a:lnTo>
                <a:lnTo>
                  <a:pt x="1447" y="140"/>
                </a:lnTo>
                <a:lnTo>
                  <a:pt x="1495" y="286"/>
                </a:lnTo>
                <a:lnTo>
                  <a:pt x="1600" y="329"/>
                </a:lnTo>
                <a:lnTo>
                  <a:pt x="1640" y="407"/>
                </a:lnTo>
                <a:lnTo>
                  <a:pt x="1689" y="402"/>
                </a:lnTo>
                <a:lnTo>
                  <a:pt x="1697" y="450"/>
                </a:lnTo>
                <a:lnTo>
                  <a:pt x="1777" y="506"/>
                </a:lnTo>
                <a:lnTo>
                  <a:pt x="1817" y="615"/>
                </a:lnTo>
                <a:lnTo>
                  <a:pt x="1800" y="724"/>
                </a:lnTo>
                <a:lnTo>
                  <a:pt x="1712" y="822"/>
                </a:lnTo>
                <a:lnTo>
                  <a:pt x="1657" y="968"/>
                </a:lnTo>
                <a:lnTo>
                  <a:pt x="1560" y="992"/>
                </a:lnTo>
                <a:lnTo>
                  <a:pt x="1487" y="1016"/>
                </a:lnTo>
                <a:lnTo>
                  <a:pt x="1495" y="1035"/>
                </a:lnTo>
                <a:lnTo>
                  <a:pt x="1424" y="980"/>
                </a:lnTo>
                <a:lnTo>
                  <a:pt x="1359" y="1022"/>
                </a:lnTo>
                <a:lnTo>
                  <a:pt x="1270" y="1005"/>
                </a:lnTo>
                <a:lnTo>
                  <a:pt x="1206" y="968"/>
                </a:lnTo>
                <a:lnTo>
                  <a:pt x="1174" y="883"/>
                </a:lnTo>
                <a:lnTo>
                  <a:pt x="1126" y="900"/>
                </a:lnTo>
                <a:lnTo>
                  <a:pt x="1117" y="840"/>
                </a:lnTo>
                <a:lnTo>
                  <a:pt x="1101" y="876"/>
                </a:lnTo>
                <a:lnTo>
                  <a:pt x="1061" y="876"/>
                </a:lnTo>
                <a:lnTo>
                  <a:pt x="1109" y="773"/>
                </a:lnTo>
                <a:lnTo>
                  <a:pt x="1021" y="870"/>
                </a:lnTo>
                <a:lnTo>
                  <a:pt x="989" y="859"/>
                </a:lnTo>
                <a:lnTo>
                  <a:pt x="941" y="779"/>
                </a:lnTo>
                <a:lnTo>
                  <a:pt x="812" y="743"/>
                </a:lnTo>
                <a:lnTo>
                  <a:pt x="563" y="767"/>
                </a:lnTo>
                <a:lnTo>
                  <a:pt x="466" y="828"/>
                </a:lnTo>
                <a:lnTo>
                  <a:pt x="305" y="828"/>
                </a:lnTo>
                <a:lnTo>
                  <a:pt x="201" y="870"/>
                </a:lnTo>
                <a:lnTo>
                  <a:pt x="80" y="840"/>
                </a:lnTo>
                <a:lnTo>
                  <a:pt x="104" y="743"/>
                </a:lnTo>
                <a:lnTo>
                  <a:pt x="0" y="547"/>
                </a:lnTo>
              </a:path>
            </a:pathLst>
          </a:custGeom>
          <a:solidFill>
            <a:schemeClr val="accent1"/>
          </a:solidFill>
          <a:ln w="7938">
            <a:solidFill>
              <a:schemeClr val="bg1"/>
            </a:solidFill>
            <a:round/>
            <a:headEnd/>
            <a:tailEnd/>
          </a:ln>
        </p:spPr>
        <p:txBody>
          <a:bodyPr/>
          <a:lstStyle/>
          <a:p>
            <a:endParaRPr lang="en-US"/>
          </a:p>
        </p:txBody>
      </p:sp>
      <p:sp>
        <p:nvSpPr>
          <p:cNvPr id="18493" name="Freeform 361"/>
          <p:cNvSpPr>
            <a:spLocks/>
          </p:cNvSpPr>
          <p:nvPr/>
        </p:nvSpPr>
        <p:spPr bwMode="auto">
          <a:xfrm>
            <a:off x="10212388" y="5875338"/>
            <a:ext cx="119062" cy="84137"/>
          </a:xfrm>
          <a:custGeom>
            <a:avLst/>
            <a:gdLst>
              <a:gd name="T0" fmla="*/ 0 w 169"/>
              <a:gd name="T1" fmla="*/ 2147483646 h 122"/>
              <a:gd name="T2" fmla="*/ 0 w 169"/>
              <a:gd name="T3" fmla="*/ 0 h 122"/>
              <a:gd name="T4" fmla="*/ 2147483646 w 169"/>
              <a:gd name="T5" fmla="*/ 2147483646 h 122"/>
              <a:gd name="T6" fmla="*/ 2147483646 w 169"/>
              <a:gd name="T7" fmla="*/ 2147483646 h 122"/>
              <a:gd name="T8" fmla="*/ 2147483646 w 169"/>
              <a:gd name="T9" fmla="*/ 2147483646 h 122"/>
              <a:gd name="T10" fmla="*/ 2147483646 w 169"/>
              <a:gd name="T11" fmla="*/ 2147483646 h 122"/>
              <a:gd name="T12" fmla="*/ 2147483646 w 169"/>
              <a:gd name="T13" fmla="*/ 2147483646 h 122"/>
              <a:gd name="T14" fmla="*/ 2147483646 w 169"/>
              <a:gd name="T15" fmla="*/ 2147483646 h 122"/>
              <a:gd name="T16" fmla="*/ 0 w 169"/>
              <a:gd name="T17" fmla="*/ 2147483646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22"/>
              <a:gd name="T29" fmla="*/ 169 w 169"/>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22">
                <a:moveTo>
                  <a:pt x="0" y="24"/>
                </a:moveTo>
                <a:lnTo>
                  <a:pt x="0" y="0"/>
                </a:lnTo>
                <a:lnTo>
                  <a:pt x="89" y="17"/>
                </a:lnTo>
                <a:lnTo>
                  <a:pt x="152" y="6"/>
                </a:lnTo>
                <a:lnTo>
                  <a:pt x="169" y="30"/>
                </a:lnTo>
                <a:lnTo>
                  <a:pt x="169" y="66"/>
                </a:lnTo>
                <a:lnTo>
                  <a:pt x="97" y="122"/>
                </a:lnTo>
                <a:lnTo>
                  <a:pt x="64" y="115"/>
                </a:lnTo>
                <a:lnTo>
                  <a:pt x="0" y="24"/>
                </a:lnTo>
              </a:path>
            </a:pathLst>
          </a:custGeom>
          <a:solidFill>
            <a:schemeClr val="accent1"/>
          </a:solidFill>
          <a:ln w="0">
            <a:solidFill>
              <a:schemeClr val="bg1"/>
            </a:solidFill>
            <a:round/>
            <a:headEnd/>
            <a:tailEnd/>
          </a:ln>
        </p:spPr>
        <p:txBody>
          <a:bodyPr/>
          <a:lstStyle/>
          <a:p>
            <a:endParaRPr lang="en-US"/>
          </a:p>
        </p:txBody>
      </p:sp>
      <p:sp>
        <p:nvSpPr>
          <p:cNvPr id="18494" name="Freeform 362"/>
          <p:cNvSpPr>
            <a:spLocks/>
          </p:cNvSpPr>
          <p:nvPr/>
        </p:nvSpPr>
        <p:spPr bwMode="auto">
          <a:xfrm>
            <a:off x="5911850" y="3622675"/>
            <a:ext cx="244475" cy="71438"/>
          </a:xfrm>
          <a:custGeom>
            <a:avLst/>
            <a:gdLst>
              <a:gd name="T0" fmla="*/ 0 w 346"/>
              <a:gd name="T1" fmla="*/ 2147483646 h 103"/>
              <a:gd name="T2" fmla="*/ 2147483646 w 346"/>
              <a:gd name="T3" fmla="*/ 2147483646 h 103"/>
              <a:gd name="T4" fmla="*/ 2147483646 w 346"/>
              <a:gd name="T5" fmla="*/ 2147483646 h 103"/>
              <a:gd name="T6" fmla="*/ 2147483646 w 346"/>
              <a:gd name="T7" fmla="*/ 2147483646 h 103"/>
              <a:gd name="T8" fmla="*/ 2147483646 w 346"/>
              <a:gd name="T9" fmla="*/ 2147483646 h 103"/>
              <a:gd name="T10" fmla="*/ 2147483646 w 346"/>
              <a:gd name="T11" fmla="*/ 2147483646 h 103"/>
              <a:gd name="T12" fmla="*/ 2147483646 w 346"/>
              <a:gd name="T13" fmla="*/ 2147483646 h 103"/>
              <a:gd name="T14" fmla="*/ 2147483646 w 346"/>
              <a:gd name="T15" fmla="*/ 2147483646 h 103"/>
              <a:gd name="T16" fmla="*/ 2147483646 w 346"/>
              <a:gd name="T17" fmla="*/ 0 h 103"/>
              <a:gd name="T18" fmla="*/ 2147483646 w 346"/>
              <a:gd name="T19" fmla="*/ 2147483646 h 103"/>
              <a:gd name="T20" fmla="*/ 2147483646 w 346"/>
              <a:gd name="T21" fmla="*/ 2147483646 h 103"/>
              <a:gd name="T22" fmla="*/ 0 w 346"/>
              <a:gd name="T23" fmla="*/ 2147483646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6"/>
              <a:gd name="T37" fmla="*/ 0 h 103"/>
              <a:gd name="T38" fmla="*/ 346 w 34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6" h="103">
                <a:moveTo>
                  <a:pt x="0" y="54"/>
                </a:moveTo>
                <a:lnTo>
                  <a:pt x="8" y="60"/>
                </a:lnTo>
                <a:lnTo>
                  <a:pt x="8" y="78"/>
                </a:lnTo>
                <a:lnTo>
                  <a:pt x="40" y="84"/>
                </a:lnTo>
                <a:lnTo>
                  <a:pt x="121" y="78"/>
                </a:lnTo>
                <a:lnTo>
                  <a:pt x="185" y="103"/>
                </a:lnTo>
                <a:lnTo>
                  <a:pt x="298" y="84"/>
                </a:lnTo>
                <a:lnTo>
                  <a:pt x="346" y="30"/>
                </a:lnTo>
                <a:lnTo>
                  <a:pt x="321" y="0"/>
                </a:lnTo>
                <a:lnTo>
                  <a:pt x="193" y="6"/>
                </a:lnTo>
                <a:lnTo>
                  <a:pt x="153" y="54"/>
                </a:lnTo>
                <a:lnTo>
                  <a:pt x="0" y="54"/>
                </a:lnTo>
              </a:path>
            </a:pathLst>
          </a:custGeom>
          <a:solidFill>
            <a:srgbClr val="99FF66"/>
          </a:solidFill>
          <a:ln w="7938">
            <a:solidFill>
              <a:schemeClr val="bg1"/>
            </a:solidFill>
            <a:round/>
            <a:headEnd/>
            <a:tailEnd/>
          </a:ln>
        </p:spPr>
        <p:txBody>
          <a:bodyPr/>
          <a:lstStyle/>
          <a:p>
            <a:endParaRPr lang="en-US"/>
          </a:p>
        </p:txBody>
      </p:sp>
      <p:sp>
        <p:nvSpPr>
          <p:cNvPr id="18495" name="Freeform 363"/>
          <p:cNvSpPr>
            <a:spLocks/>
          </p:cNvSpPr>
          <p:nvPr/>
        </p:nvSpPr>
        <p:spPr bwMode="auto">
          <a:xfrm>
            <a:off x="5702300" y="3538538"/>
            <a:ext cx="101600" cy="58737"/>
          </a:xfrm>
          <a:custGeom>
            <a:avLst/>
            <a:gdLst>
              <a:gd name="T0" fmla="*/ 0 w 144"/>
              <a:gd name="T1" fmla="*/ 2147483646 h 85"/>
              <a:gd name="T2" fmla="*/ 2147483646 w 144"/>
              <a:gd name="T3" fmla="*/ 2147483646 h 85"/>
              <a:gd name="T4" fmla="*/ 2147483646 w 144"/>
              <a:gd name="T5" fmla="*/ 0 h 85"/>
              <a:gd name="T6" fmla="*/ 2147483646 w 144"/>
              <a:gd name="T7" fmla="*/ 2147483646 h 85"/>
              <a:gd name="T8" fmla="*/ 2147483646 w 144"/>
              <a:gd name="T9" fmla="*/ 2147483646 h 85"/>
              <a:gd name="T10" fmla="*/ 2147483646 w 144"/>
              <a:gd name="T11" fmla="*/ 2147483646 h 85"/>
              <a:gd name="T12" fmla="*/ 0 w 144"/>
              <a:gd name="T13" fmla="*/ 2147483646 h 85"/>
              <a:gd name="T14" fmla="*/ 0 60000 65536"/>
              <a:gd name="T15" fmla="*/ 0 60000 65536"/>
              <a:gd name="T16" fmla="*/ 0 60000 65536"/>
              <a:gd name="T17" fmla="*/ 0 60000 65536"/>
              <a:gd name="T18" fmla="*/ 0 60000 65536"/>
              <a:gd name="T19" fmla="*/ 0 60000 65536"/>
              <a:gd name="T20" fmla="*/ 0 60000 65536"/>
              <a:gd name="T21" fmla="*/ 0 w 144"/>
              <a:gd name="T22" fmla="*/ 0 h 85"/>
              <a:gd name="T23" fmla="*/ 144 w 14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5">
                <a:moveTo>
                  <a:pt x="0" y="24"/>
                </a:moveTo>
                <a:lnTo>
                  <a:pt x="24" y="6"/>
                </a:lnTo>
                <a:lnTo>
                  <a:pt x="95" y="0"/>
                </a:lnTo>
                <a:lnTo>
                  <a:pt x="137" y="36"/>
                </a:lnTo>
                <a:lnTo>
                  <a:pt x="144" y="60"/>
                </a:lnTo>
                <a:lnTo>
                  <a:pt x="128" y="85"/>
                </a:lnTo>
                <a:lnTo>
                  <a:pt x="0" y="24"/>
                </a:lnTo>
              </a:path>
            </a:pathLst>
          </a:custGeom>
          <a:solidFill>
            <a:schemeClr val="accent1"/>
          </a:solidFill>
          <a:ln w="7938">
            <a:solidFill>
              <a:schemeClr val="bg1"/>
            </a:solidFill>
            <a:round/>
            <a:headEnd/>
            <a:tailEnd/>
          </a:ln>
        </p:spPr>
        <p:txBody>
          <a:bodyPr/>
          <a:lstStyle/>
          <a:p>
            <a:endParaRPr lang="en-US"/>
          </a:p>
        </p:txBody>
      </p:sp>
      <p:sp>
        <p:nvSpPr>
          <p:cNvPr id="18496" name="Freeform 364"/>
          <p:cNvSpPr>
            <a:spLocks/>
          </p:cNvSpPr>
          <p:nvPr/>
        </p:nvSpPr>
        <p:spPr bwMode="auto">
          <a:xfrm>
            <a:off x="3394075" y="5094288"/>
            <a:ext cx="379413" cy="317500"/>
          </a:xfrm>
          <a:custGeom>
            <a:avLst/>
            <a:gdLst>
              <a:gd name="T0" fmla="*/ 0 w 538"/>
              <a:gd name="T1" fmla="*/ 2147483646 h 463"/>
              <a:gd name="T2" fmla="*/ 2147483646 w 538"/>
              <a:gd name="T3" fmla="*/ 2147483646 h 463"/>
              <a:gd name="T4" fmla="*/ 2147483646 w 538"/>
              <a:gd name="T5" fmla="*/ 2147483646 h 463"/>
              <a:gd name="T6" fmla="*/ 2147483646 w 538"/>
              <a:gd name="T7" fmla="*/ 2147483646 h 463"/>
              <a:gd name="T8" fmla="*/ 2147483646 w 538"/>
              <a:gd name="T9" fmla="*/ 2147483646 h 463"/>
              <a:gd name="T10" fmla="*/ 2147483646 w 538"/>
              <a:gd name="T11" fmla="*/ 2147483646 h 463"/>
              <a:gd name="T12" fmla="*/ 2147483646 w 538"/>
              <a:gd name="T13" fmla="*/ 2147483646 h 463"/>
              <a:gd name="T14" fmla="*/ 2147483646 w 538"/>
              <a:gd name="T15" fmla="*/ 2147483646 h 463"/>
              <a:gd name="T16" fmla="*/ 2147483646 w 538"/>
              <a:gd name="T17" fmla="*/ 2147483646 h 463"/>
              <a:gd name="T18" fmla="*/ 2147483646 w 538"/>
              <a:gd name="T19" fmla="*/ 2147483646 h 463"/>
              <a:gd name="T20" fmla="*/ 2147483646 w 538"/>
              <a:gd name="T21" fmla="*/ 2147483646 h 463"/>
              <a:gd name="T22" fmla="*/ 2147483646 w 538"/>
              <a:gd name="T23" fmla="*/ 2147483646 h 463"/>
              <a:gd name="T24" fmla="*/ 2147483646 w 538"/>
              <a:gd name="T25" fmla="*/ 2147483646 h 463"/>
              <a:gd name="T26" fmla="*/ 2147483646 w 538"/>
              <a:gd name="T27" fmla="*/ 2147483646 h 463"/>
              <a:gd name="T28" fmla="*/ 2147483646 w 538"/>
              <a:gd name="T29" fmla="*/ 2147483646 h 463"/>
              <a:gd name="T30" fmla="*/ 2147483646 w 538"/>
              <a:gd name="T31" fmla="*/ 2147483646 h 463"/>
              <a:gd name="T32" fmla="*/ 2147483646 w 538"/>
              <a:gd name="T33" fmla="*/ 2147483646 h 463"/>
              <a:gd name="T34" fmla="*/ 2147483646 w 538"/>
              <a:gd name="T35" fmla="*/ 2147483646 h 463"/>
              <a:gd name="T36" fmla="*/ 2147483646 w 538"/>
              <a:gd name="T37" fmla="*/ 2147483646 h 463"/>
              <a:gd name="T38" fmla="*/ 2147483646 w 538"/>
              <a:gd name="T39" fmla="*/ 2147483646 h 463"/>
              <a:gd name="T40" fmla="*/ 2147483646 w 538"/>
              <a:gd name="T41" fmla="*/ 2147483646 h 463"/>
              <a:gd name="T42" fmla="*/ 2147483646 w 538"/>
              <a:gd name="T43" fmla="*/ 0 h 463"/>
              <a:gd name="T44" fmla="*/ 2147483646 w 538"/>
              <a:gd name="T45" fmla="*/ 2147483646 h 463"/>
              <a:gd name="T46" fmla="*/ 0 w 538"/>
              <a:gd name="T47" fmla="*/ 2147483646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463"/>
              <a:gd name="T74" fmla="*/ 538 w 538"/>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463">
                <a:moveTo>
                  <a:pt x="0" y="43"/>
                </a:moveTo>
                <a:lnTo>
                  <a:pt x="40" y="92"/>
                </a:lnTo>
                <a:lnTo>
                  <a:pt x="15" y="201"/>
                </a:lnTo>
                <a:lnTo>
                  <a:pt x="40" y="213"/>
                </a:lnTo>
                <a:lnTo>
                  <a:pt x="23" y="226"/>
                </a:lnTo>
                <a:lnTo>
                  <a:pt x="7" y="274"/>
                </a:lnTo>
                <a:lnTo>
                  <a:pt x="48" y="336"/>
                </a:lnTo>
                <a:lnTo>
                  <a:pt x="80" y="463"/>
                </a:lnTo>
                <a:lnTo>
                  <a:pt x="112" y="463"/>
                </a:lnTo>
                <a:lnTo>
                  <a:pt x="160" y="426"/>
                </a:lnTo>
                <a:lnTo>
                  <a:pt x="240" y="457"/>
                </a:lnTo>
                <a:lnTo>
                  <a:pt x="257" y="433"/>
                </a:lnTo>
                <a:lnTo>
                  <a:pt x="321" y="445"/>
                </a:lnTo>
                <a:lnTo>
                  <a:pt x="353" y="353"/>
                </a:lnTo>
                <a:lnTo>
                  <a:pt x="481" y="336"/>
                </a:lnTo>
                <a:lnTo>
                  <a:pt x="521" y="366"/>
                </a:lnTo>
                <a:lnTo>
                  <a:pt x="538" y="293"/>
                </a:lnTo>
                <a:lnTo>
                  <a:pt x="506" y="237"/>
                </a:lnTo>
                <a:lnTo>
                  <a:pt x="433" y="232"/>
                </a:lnTo>
                <a:lnTo>
                  <a:pt x="401" y="140"/>
                </a:lnTo>
                <a:lnTo>
                  <a:pt x="208" y="80"/>
                </a:lnTo>
                <a:lnTo>
                  <a:pt x="192" y="0"/>
                </a:lnTo>
                <a:lnTo>
                  <a:pt x="55" y="49"/>
                </a:lnTo>
                <a:lnTo>
                  <a:pt x="0" y="43"/>
                </a:lnTo>
              </a:path>
            </a:pathLst>
          </a:custGeom>
          <a:solidFill>
            <a:srgbClr val="99FF66"/>
          </a:solidFill>
          <a:ln w="7938">
            <a:solidFill>
              <a:schemeClr val="bg1"/>
            </a:solidFill>
            <a:round/>
            <a:headEnd/>
            <a:tailEnd/>
          </a:ln>
        </p:spPr>
        <p:txBody>
          <a:bodyPr/>
          <a:lstStyle/>
          <a:p>
            <a:endParaRPr lang="en-US"/>
          </a:p>
        </p:txBody>
      </p:sp>
      <p:sp>
        <p:nvSpPr>
          <p:cNvPr id="18497" name="Freeform 365"/>
          <p:cNvSpPr>
            <a:spLocks/>
          </p:cNvSpPr>
          <p:nvPr/>
        </p:nvSpPr>
        <p:spPr bwMode="auto">
          <a:xfrm>
            <a:off x="2774950" y="4429125"/>
            <a:ext cx="22225" cy="63500"/>
          </a:xfrm>
          <a:custGeom>
            <a:avLst/>
            <a:gdLst>
              <a:gd name="T0" fmla="*/ 0 w 33"/>
              <a:gd name="T1" fmla="*/ 2147483646 h 91"/>
              <a:gd name="T2" fmla="*/ 2147483646 w 33"/>
              <a:gd name="T3" fmla="*/ 2147483646 h 91"/>
              <a:gd name="T4" fmla="*/ 2147483646 w 33"/>
              <a:gd name="T5" fmla="*/ 0 h 91"/>
              <a:gd name="T6" fmla="*/ 0 w 33"/>
              <a:gd name="T7" fmla="*/ 2147483646 h 91"/>
              <a:gd name="T8" fmla="*/ 0 60000 65536"/>
              <a:gd name="T9" fmla="*/ 0 60000 65536"/>
              <a:gd name="T10" fmla="*/ 0 60000 65536"/>
              <a:gd name="T11" fmla="*/ 0 60000 65536"/>
              <a:gd name="T12" fmla="*/ 0 w 33"/>
              <a:gd name="T13" fmla="*/ 0 h 91"/>
              <a:gd name="T14" fmla="*/ 33 w 33"/>
              <a:gd name="T15" fmla="*/ 91 h 91"/>
            </a:gdLst>
            <a:ahLst/>
            <a:cxnLst>
              <a:cxn ang="T8">
                <a:pos x="T0" y="T1"/>
              </a:cxn>
              <a:cxn ang="T9">
                <a:pos x="T2" y="T3"/>
              </a:cxn>
              <a:cxn ang="T10">
                <a:pos x="T4" y="T5"/>
              </a:cxn>
              <a:cxn ang="T11">
                <a:pos x="T6" y="T7"/>
              </a:cxn>
            </a:cxnLst>
            <a:rect l="T12" t="T13" r="T14" b="T15"/>
            <a:pathLst>
              <a:path w="33" h="91">
                <a:moveTo>
                  <a:pt x="0" y="24"/>
                </a:moveTo>
                <a:lnTo>
                  <a:pt x="17" y="91"/>
                </a:lnTo>
                <a:lnTo>
                  <a:pt x="33" y="0"/>
                </a:lnTo>
                <a:lnTo>
                  <a:pt x="0" y="24"/>
                </a:lnTo>
              </a:path>
            </a:pathLst>
          </a:custGeom>
          <a:solidFill>
            <a:srgbClr val="99FF66"/>
          </a:solidFill>
          <a:ln w="7938">
            <a:solidFill>
              <a:schemeClr val="bg1"/>
            </a:solidFill>
            <a:round/>
            <a:headEnd/>
            <a:tailEnd/>
          </a:ln>
        </p:spPr>
        <p:txBody>
          <a:bodyPr/>
          <a:lstStyle/>
          <a:p>
            <a:endParaRPr lang="en-US"/>
          </a:p>
        </p:txBody>
      </p:sp>
      <p:sp>
        <p:nvSpPr>
          <p:cNvPr id="18498" name="Freeform 366"/>
          <p:cNvSpPr>
            <a:spLocks/>
          </p:cNvSpPr>
          <p:nvPr/>
        </p:nvSpPr>
        <p:spPr bwMode="auto">
          <a:xfrm>
            <a:off x="1123950" y="2790825"/>
            <a:ext cx="2716213" cy="1031875"/>
          </a:xfrm>
          <a:custGeom>
            <a:avLst/>
            <a:gdLst>
              <a:gd name="T0" fmla="*/ 2147483646 w 3853"/>
              <a:gd name="T1" fmla="*/ 2147483646 h 1502"/>
              <a:gd name="T2" fmla="*/ 2147483646 w 3853"/>
              <a:gd name="T3" fmla="*/ 2147483646 h 1502"/>
              <a:gd name="T4" fmla="*/ 2147483646 w 3853"/>
              <a:gd name="T5" fmla="*/ 2147483646 h 1502"/>
              <a:gd name="T6" fmla="*/ 2147483646 w 3853"/>
              <a:gd name="T7" fmla="*/ 2147483646 h 1502"/>
              <a:gd name="T8" fmla="*/ 2147483646 w 3853"/>
              <a:gd name="T9" fmla="*/ 2147483646 h 1502"/>
              <a:gd name="T10" fmla="*/ 2147483646 w 3853"/>
              <a:gd name="T11" fmla="*/ 2147483646 h 1502"/>
              <a:gd name="T12" fmla="*/ 2147483646 w 3853"/>
              <a:gd name="T13" fmla="*/ 2147483646 h 1502"/>
              <a:gd name="T14" fmla="*/ 2147483646 w 3853"/>
              <a:gd name="T15" fmla="*/ 2147483646 h 1502"/>
              <a:gd name="T16" fmla="*/ 2147483646 w 3853"/>
              <a:gd name="T17" fmla="*/ 2147483646 h 1502"/>
              <a:gd name="T18" fmla="*/ 2147483646 w 3853"/>
              <a:gd name="T19" fmla="*/ 2147483646 h 1502"/>
              <a:gd name="T20" fmla="*/ 2147483646 w 3853"/>
              <a:gd name="T21" fmla="*/ 2147483646 h 1502"/>
              <a:gd name="T22" fmla="*/ 2147483646 w 3853"/>
              <a:gd name="T23" fmla="*/ 2147483646 h 1502"/>
              <a:gd name="T24" fmla="*/ 2147483646 w 3853"/>
              <a:gd name="T25" fmla="*/ 0 h 1502"/>
              <a:gd name="T26" fmla="*/ 2147483646 w 3853"/>
              <a:gd name="T27" fmla="*/ 2147483646 h 1502"/>
              <a:gd name="T28" fmla="*/ 2147483646 w 3853"/>
              <a:gd name="T29" fmla="*/ 2147483646 h 1502"/>
              <a:gd name="T30" fmla="*/ 2147483646 w 3853"/>
              <a:gd name="T31" fmla="*/ 2147483646 h 1502"/>
              <a:gd name="T32" fmla="*/ 2147483646 w 3853"/>
              <a:gd name="T33" fmla="*/ 2147483646 h 1502"/>
              <a:gd name="T34" fmla="*/ 2147483646 w 3853"/>
              <a:gd name="T35" fmla="*/ 2147483646 h 1502"/>
              <a:gd name="T36" fmla="*/ 2147483646 w 3853"/>
              <a:gd name="T37" fmla="*/ 2147483646 h 1502"/>
              <a:gd name="T38" fmla="*/ 2147483646 w 3853"/>
              <a:gd name="T39" fmla="*/ 2147483646 h 1502"/>
              <a:gd name="T40" fmla="*/ 2147483646 w 3853"/>
              <a:gd name="T41" fmla="*/ 2147483646 h 1502"/>
              <a:gd name="T42" fmla="*/ 2147483646 w 3853"/>
              <a:gd name="T43" fmla="*/ 2147483646 h 1502"/>
              <a:gd name="T44" fmla="*/ 2147483646 w 3853"/>
              <a:gd name="T45" fmla="*/ 2147483646 h 1502"/>
              <a:gd name="T46" fmla="*/ 2147483646 w 3853"/>
              <a:gd name="T47" fmla="*/ 2147483646 h 1502"/>
              <a:gd name="T48" fmla="*/ 2147483646 w 3853"/>
              <a:gd name="T49" fmla="*/ 2147483646 h 1502"/>
              <a:gd name="T50" fmla="*/ 2147483646 w 3853"/>
              <a:gd name="T51" fmla="*/ 2147483646 h 1502"/>
              <a:gd name="T52" fmla="*/ 2147483646 w 3853"/>
              <a:gd name="T53" fmla="*/ 2147483646 h 1502"/>
              <a:gd name="T54" fmla="*/ 2147483646 w 3853"/>
              <a:gd name="T55" fmla="*/ 2147483646 h 1502"/>
              <a:gd name="T56" fmla="*/ 2147483646 w 3853"/>
              <a:gd name="T57" fmla="*/ 2147483646 h 1502"/>
              <a:gd name="T58" fmla="*/ 2147483646 w 3853"/>
              <a:gd name="T59" fmla="*/ 2147483646 h 1502"/>
              <a:gd name="T60" fmla="*/ 2147483646 w 3853"/>
              <a:gd name="T61" fmla="*/ 2147483646 h 1502"/>
              <a:gd name="T62" fmla="*/ 2147483646 w 3853"/>
              <a:gd name="T63" fmla="*/ 2147483646 h 1502"/>
              <a:gd name="T64" fmla="*/ 2147483646 w 3853"/>
              <a:gd name="T65" fmla="*/ 2147483646 h 1502"/>
              <a:gd name="T66" fmla="*/ 2147483646 w 3853"/>
              <a:gd name="T67" fmla="*/ 2147483646 h 1502"/>
              <a:gd name="T68" fmla="*/ 2147483646 w 3853"/>
              <a:gd name="T69" fmla="*/ 2147483646 h 1502"/>
              <a:gd name="T70" fmla="*/ 2147483646 w 3853"/>
              <a:gd name="T71" fmla="*/ 2147483646 h 1502"/>
              <a:gd name="T72" fmla="*/ 2147483646 w 3853"/>
              <a:gd name="T73" fmla="*/ 2147483646 h 1502"/>
              <a:gd name="T74" fmla="*/ 2147483646 w 3853"/>
              <a:gd name="T75" fmla="*/ 2147483646 h 1502"/>
              <a:gd name="T76" fmla="*/ 2147483646 w 3853"/>
              <a:gd name="T77" fmla="*/ 2147483646 h 1502"/>
              <a:gd name="T78" fmla="*/ 2147483646 w 3853"/>
              <a:gd name="T79" fmla="*/ 2147483646 h 1502"/>
              <a:gd name="T80" fmla="*/ 2147483646 w 3853"/>
              <a:gd name="T81" fmla="*/ 2147483646 h 1502"/>
              <a:gd name="T82" fmla="*/ 2147483646 w 3853"/>
              <a:gd name="T83" fmla="*/ 2147483646 h 1502"/>
              <a:gd name="T84" fmla="*/ 2147483646 w 3853"/>
              <a:gd name="T85" fmla="*/ 2147483646 h 1502"/>
              <a:gd name="T86" fmla="*/ 2147483646 w 3853"/>
              <a:gd name="T87" fmla="*/ 2147483646 h 1502"/>
              <a:gd name="T88" fmla="*/ 2147483646 w 3853"/>
              <a:gd name="T89" fmla="*/ 2147483646 h 1502"/>
              <a:gd name="T90" fmla="*/ 2147483646 w 3853"/>
              <a:gd name="T91" fmla="*/ 2147483646 h 1502"/>
              <a:gd name="T92" fmla="*/ 2147483646 w 3853"/>
              <a:gd name="T93" fmla="*/ 2147483646 h 1502"/>
              <a:gd name="T94" fmla="*/ 2147483646 w 3853"/>
              <a:gd name="T95" fmla="*/ 2147483646 h 1502"/>
              <a:gd name="T96" fmla="*/ 2147483646 w 3853"/>
              <a:gd name="T97" fmla="*/ 2147483646 h 1502"/>
              <a:gd name="T98" fmla="*/ 2147483646 w 3853"/>
              <a:gd name="T99" fmla="*/ 2147483646 h 1502"/>
              <a:gd name="T100" fmla="*/ 2147483646 w 3853"/>
              <a:gd name="T101" fmla="*/ 2147483646 h 1502"/>
              <a:gd name="T102" fmla="*/ 2147483646 w 3853"/>
              <a:gd name="T103" fmla="*/ 2147483646 h 1502"/>
              <a:gd name="T104" fmla="*/ 2147483646 w 3853"/>
              <a:gd name="T105" fmla="*/ 2147483646 h 1502"/>
              <a:gd name="T106" fmla="*/ 2147483646 w 3853"/>
              <a:gd name="T107" fmla="*/ 2147483646 h 1502"/>
              <a:gd name="T108" fmla="*/ 2147483646 w 3853"/>
              <a:gd name="T109" fmla="*/ 2147483646 h 1502"/>
              <a:gd name="T110" fmla="*/ 2147483646 w 3853"/>
              <a:gd name="T111" fmla="*/ 2147483646 h 1502"/>
              <a:gd name="T112" fmla="*/ 2147483646 w 3853"/>
              <a:gd name="T113" fmla="*/ 2147483646 h 1502"/>
              <a:gd name="T114" fmla="*/ 2147483646 w 3853"/>
              <a:gd name="T115" fmla="*/ 2147483646 h 1502"/>
              <a:gd name="T116" fmla="*/ 2147483646 w 3853"/>
              <a:gd name="T117" fmla="*/ 2147483646 h 1502"/>
              <a:gd name="T118" fmla="*/ 2147483646 w 3853"/>
              <a:gd name="T119" fmla="*/ 2147483646 h 15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53"/>
              <a:gd name="T181" fmla="*/ 0 h 1502"/>
              <a:gd name="T182" fmla="*/ 3853 w 3853"/>
              <a:gd name="T183" fmla="*/ 1502 h 15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53" h="1502">
                <a:moveTo>
                  <a:pt x="0" y="669"/>
                </a:moveTo>
                <a:lnTo>
                  <a:pt x="0" y="146"/>
                </a:lnTo>
                <a:lnTo>
                  <a:pt x="314" y="213"/>
                </a:lnTo>
                <a:lnTo>
                  <a:pt x="298" y="182"/>
                </a:lnTo>
                <a:lnTo>
                  <a:pt x="323" y="163"/>
                </a:lnTo>
                <a:lnTo>
                  <a:pt x="508" y="115"/>
                </a:lnTo>
                <a:lnTo>
                  <a:pt x="363" y="176"/>
                </a:lnTo>
                <a:lnTo>
                  <a:pt x="451" y="157"/>
                </a:lnTo>
                <a:lnTo>
                  <a:pt x="451" y="176"/>
                </a:lnTo>
                <a:lnTo>
                  <a:pt x="604" y="115"/>
                </a:lnTo>
                <a:lnTo>
                  <a:pt x="588" y="90"/>
                </a:lnTo>
                <a:lnTo>
                  <a:pt x="684" y="163"/>
                </a:lnTo>
                <a:lnTo>
                  <a:pt x="748" y="122"/>
                </a:lnTo>
                <a:lnTo>
                  <a:pt x="741" y="163"/>
                </a:lnTo>
                <a:lnTo>
                  <a:pt x="829" y="133"/>
                </a:lnTo>
                <a:lnTo>
                  <a:pt x="1054" y="189"/>
                </a:lnTo>
                <a:lnTo>
                  <a:pt x="1166" y="189"/>
                </a:lnTo>
                <a:lnTo>
                  <a:pt x="1214" y="219"/>
                </a:lnTo>
                <a:lnTo>
                  <a:pt x="1151" y="249"/>
                </a:lnTo>
                <a:lnTo>
                  <a:pt x="1191" y="255"/>
                </a:lnTo>
                <a:lnTo>
                  <a:pt x="1399" y="243"/>
                </a:lnTo>
                <a:lnTo>
                  <a:pt x="1489" y="279"/>
                </a:lnTo>
                <a:lnTo>
                  <a:pt x="1504" y="316"/>
                </a:lnTo>
                <a:lnTo>
                  <a:pt x="1529" y="298"/>
                </a:lnTo>
                <a:lnTo>
                  <a:pt x="1489" y="255"/>
                </a:lnTo>
                <a:lnTo>
                  <a:pt x="1585" y="206"/>
                </a:lnTo>
                <a:lnTo>
                  <a:pt x="1496" y="237"/>
                </a:lnTo>
                <a:lnTo>
                  <a:pt x="1456" y="225"/>
                </a:lnTo>
                <a:lnTo>
                  <a:pt x="1569" y="182"/>
                </a:lnTo>
                <a:lnTo>
                  <a:pt x="1641" y="237"/>
                </a:lnTo>
                <a:lnTo>
                  <a:pt x="1697" y="237"/>
                </a:lnTo>
                <a:lnTo>
                  <a:pt x="1745" y="262"/>
                </a:lnTo>
                <a:lnTo>
                  <a:pt x="1922" y="255"/>
                </a:lnTo>
                <a:lnTo>
                  <a:pt x="1914" y="243"/>
                </a:lnTo>
                <a:lnTo>
                  <a:pt x="1979" y="267"/>
                </a:lnTo>
                <a:lnTo>
                  <a:pt x="1979" y="249"/>
                </a:lnTo>
                <a:lnTo>
                  <a:pt x="1939" y="255"/>
                </a:lnTo>
                <a:lnTo>
                  <a:pt x="1907" y="225"/>
                </a:lnTo>
                <a:lnTo>
                  <a:pt x="1979" y="219"/>
                </a:lnTo>
                <a:lnTo>
                  <a:pt x="2003" y="243"/>
                </a:lnTo>
                <a:lnTo>
                  <a:pt x="2027" y="230"/>
                </a:lnTo>
                <a:lnTo>
                  <a:pt x="2019" y="267"/>
                </a:lnTo>
                <a:lnTo>
                  <a:pt x="2059" y="292"/>
                </a:lnTo>
                <a:lnTo>
                  <a:pt x="2052" y="243"/>
                </a:lnTo>
                <a:lnTo>
                  <a:pt x="2140" y="213"/>
                </a:lnTo>
                <a:lnTo>
                  <a:pt x="2124" y="182"/>
                </a:lnTo>
                <a:lnTo>
                  <a:pt x="2092" y="206"/>
                </a:lnTo>
                <a:lnTo>
                  <a:pt x="2140" y="157"/>
                </a:lnTo>
                <a:lnTo>
                  <a:pt x="2010" y="122"/>
                </a:lnTo>
                <a:lnTo>
                  <a:pt x="2019" y="49"/>
                </a:lnTo>
                <a:lnTo>
                  <a:pt x="2052" y="49"/>
                </a:lnTo>
                <a:lnTo>
                  <a:pt x="2067" y="0"/>
                </a:lnTo>
                <a:lnTo>
                  <a:pt x="2164" y="49"/>
                </a:lnTo>
                <a:lnTo>
                  <a:pt x="2164" y="79"/>
                </a:lnTo>
                <a:lnTo>
                  <a:pt x="2237" y="122"/>
                </a:lnTo>
                <a:lnTo>
                  <a:pt x="2188" y="122"/>
                </a:lnTo>
                <a:lnTo>
                  <a:pt x="2220" y="127"/>
                </a:lnTo>
                <a:lnTo>
                  <a:pt x="2180" y="146"/>
                </a:lnTo>
                <a:lnTo>
                  <a:pt x="2260" y="157"/>
                </a:lnTo>
                <a:lnTo>
                  <a:pt x="2244" y="163"/>
                </a:lnTo>
                <a:lnTo>
                  <a:pt x="2285" y="230"/>
                </a:lnTo>
                <a:lnTo>
                  <a:pt x="2333" y="170"/>
                </a:lnTo>
                <a:lnTo>
                  <a:pt x="2380" y="189"/>
                </a:lnTo>
                <a:lnTo>
                  <a:pt x="2397" y="230"/>
                </a:lnTo>
                <a:lnTo>
                  <a:pt x="2373" y="249"/>
                </a:lnTo>
                <a:lnTo>
                  <a:pt x="2422" y="292"/>
                </a:lnTo>
                <a:lnTo>
                  <a:pt x="2462" y="279"/>
                </a:lnTo>
                <a:lnTo>
                  <a:pt x="2493" y="213"/>
                </a:lnTo>
                <a:lnTo>
                  <a:pt x="2542" y="206"/>
                </a:lnTo>
                <a:lnTo>
                  <a:pt x="2510" y="139"/>
                </a:lnTo>
                <a:lnTo>
                  <a:pt x="2638" y="146"/>
                </a:lnTo>
                <a:lnTo>
                  <a:pt x="2695" y="176"/>
                </a:lnTo>
                <a:lnTo>
                  <a:pt x="2662" y="200"/>
                </a:lnTo>
                <a:lnTo>
                  <a:pt x="2703" y="213"/>
                </a:lnTo>
                <a:lnTo>
                  <a:pt x="2638" y="219"/>
                </a:lnTo>
                <a:lnTo>
                  <a:pt x="2695" y="303"/>
                </a:lnTo>
                <a:lnTo>
                  <a:pt x="2607" y="340"/>
                </a:lnTo>
                <a:lnTo>
                  <a:pt x="2573" y="322"/>
                </a:lnTo>
                <a:lnTo>
                  <a:pt x="2590" y="346"/>
                </a:lnTo>
                <a:lnTo>
                  <a:pt x="2462" y="328"/>
                </a:lnTo>
                <a:lnTo>
                  <a:pt x="2485" y="352"/>
                </a:lnTo>
                <a:lnTo>
                  <a:pt x="2429" y="395"/>
                </a:lnTo>
                <a:lnTo>
                  <a:pt x="2300" y="365"/>
                </a:lnTo>
                <a:lnTo>
                  <a:pt x="2348" y="402"/>
                </a:lnTo>
                <a:lnTo>
                  <a:pt x="2445" y="407"/>
                </a:lnTo>
                <a:lnTo>
                  <a:pt x="2380" y="462"/>
                </a:lnTo>
                <a:lnTo>
                  <a:pt x="2308" y="462"/>
                </a:lnTo>
                <a:lnTo>
                  <a:pt x="2277" y="499"/>
                </a:lnTo>
                <a:lnTo>
                  <a:pt x="2147" y="475"/>
                </a:lnTo>
                <a:lnTo>
                  <a:pt x="2260" y="499"/>
                </a:lnTo>
                <a:lnTo>
                  <a:pt x="2277" y="523"/>
                </a:lnTo>
                <a:lnTo>
                  <a:pt x="2188" y="535"/>
                </a:lnTo>
                <a:lnTo>
                  <a:pt x="2220" y="547"/>
                </a:lnTo>
                <a:lnTo>
                  <a:pt x="2180" y="547"/>
                </a:lnTo>
                <a:lnTo>
                  <a:pt x="2180" y="578"/>
                </a:lnTo>
                <a:lnTo>
                  <a:pt x="2100" y="608"/>
                </a:lnTo>
                <a:lnTo>
                  <a:pt x="2084" y="729"/>
                </a:lnTo>
                <a:lnTo>
                  <a:pt x="2107" y="760"/>
                </a:lnTo>
                <a:lnTo>
                  <a:pt x="2155" y="748"/>
                </a:lnTo>
                <a:lnTo>
                  <a:pt x="2180" y="839"/>
                </a:lnTo>
                <a:lnTo>
                  <a:pt x="2252" y="815"/>
                </a:lnTo>
                <a:lnTo>
                  <a:pt x="2340" y="845"/>
                </a:lnTo>
                <a:lnTo>
                  <a:pt x="2510" y="906"/>
                </a:lnTo>
                <a:lnTo>
                  <a:pt x="2502" y="936"/>
                </a:lnTo>
                <a:lnTo>
                  <a:pt x="2518" y="912"/>
                </a:lnTo>
                <a:lnTo>
                  <a:pt x="2647" y="918"/>
                </a:lnTo>
                <a:lnTo>
                  <a:pt x="2647" y="1022"/>
                </a:lnTo>
                <a:lnTo>
                  <a:pt x="2695" y="1052"/>
                </a:lnTo>
                <a:lnTo>
                  <a:pt x="2655" y="1065"/>
                </a:lnTo>
                <a:lnTo>
                  <a:pt x="2727" y="1076"/>
                </a:lnTo>
                <a:lnTo>
                  <a:pt x="2703" y="1113"/>
                </a:lnTo>
                <a:lnTo>
                  <a:pt x="2767" y="1113"/>
                </a:lnTo>
                <a:lnTo>
                  <a:pt x="2848" y="1058"/>
                </a:lnTo>
                <a:lnTo>
                  <a:pt x="2815" y="1046"/>
                </a:lnTo>
                <a:lnTo>
                  <a:pt x="2767" y="949"/>
                </a:lnTo>
                <a:lnTo>
                  <a:pt x="2928" y="869"/>
                </a:lnTo>
                <a:lnTo>
                  <a:pt x="2895" y="864"/>
                </a:lnTo>
                <a:lnTo>
                  <a:pt x="2863" y="772"/>
                </a:lnTo>
                <a:lnTo>
                  <a:pt x="2815" y="748"/>
                </a:lnTo>
                <a:lnTo>
                  <a:pt x="2888" y="699"/>
                </a:lnTo>
                <a:lnTo>
                  <a:pt x="2855" y="688"/>
                </a:lnTo>
                <a:lnTo>
                  <a:pt x="2863" y="645"/>
                </a:lnTo>
                <a:lnTo>
                  <a:pt x="2840" y="639"/>
                </a:lnTo>
                <a:lnTo>
                  <a:pt x="2863" y="602"/>
                </a:lnTo>
                <a:lnTo>
                  <a:pt x="2831" y="583"/>
                </a:lnTo>
                <a:lnTo>
                  <a:pt x="2855" y="553"/>
                </a:lnTo>
                <a:lnTo>
                  <a:pt x="2976" y="572"/>
                </a:lnTo>
                <a:lnTo>
                  <a:pt x="3025" y="553"/>
                </a:lnTo>
                <a:lnTo>
                  <a:pt x="3128" y="602"/>
                </a:lnTo>
                <a:lnTo>
                  <a:pt x="3128" y="620"/>
                </a:lnTo>
                <a:lnTo>
                  <a:pt x="3225" y="626"/>
                </a:lnTo>
                <a:lnTo>
                  <a:pt x="3233" y="681"/>
                </a:lnTo>
                <a:lnTo>
                  <a:pt x="3145" y="681"/>
                </a:lnTo>
                <a:lnTo>
                  <a:pt x="3218" y="688"/>
                </a:lnTo>
                <a:lnTo>
                  <a:pt x="3241" y="718"/>
                </a:lnTo>
                <a:lnTo>
                  <a:pt x="3170" y="760"/>
                </a:lnTo>
                <a:lnTo>
                  <a:pt x="3273" y="736"/>
                </a:lnTo>
                <a:lnTo>
                  <a:pt x="3290" y="772"/>
                </a:lnTo>
                <a:lnTo>
                  <a:pt x="3233" y="791"/>
                </a:lnTo>
                <a:lnTo>
                  <a:pt x="3306" y="754"/>
                </a:lnTo>
                <a:lnTo>
                  <a:pt x="3314" y="778"/>
                </a:lnTo>
                <a:lnTo>
                  <a:pt x="3361" y="736"/>
                </a:lnTo>
                <a:lnTo>
                  <a:pt x="3378" y="760"/>
                </a:lnTo>
                <a:lnTo>
                  <a:pt x="3426" y="705"/>
                </a:lnTo>
                <a:lnTo>
                  <a:pt x="3410" y="693"/>
                </a:lnTo>
                <a:lnTo>
                  <a:pt x="3451" y="669"/>
                </a:lnTo>
                <a:lnTo>
                  <a:pt x="3499" y="718"/>
                </a:lnTo>
                <a:lnTo>
                  <a:pt x="3466" y="729"/>
                </a:lnTo>
                <a:lnTo>
                  <a:pt x="3506" y="729"/>
                </a:lnTo>
                <a:lnTo>
                  <a:pt x="3531" y="754"/>
                </a:lnTo>
                <a:lnTo>
                  <a:pt x="3499" y="760"/>
                </a:lnTo>
                <a:lnTo>
                  <a:pt x="3548" y="766"/>
                </a:lnTo>
                <a:lnTo>
                  <a:pt x="3506" y="778"/>
                </a:lnTo>
                <a:lnTo>
                  <a:pt x="3548" y="772"/>
                </a:lnTo>
                <a:lnTo>
                  <a:pt x="3571" y="796"/>
                </a:lnTo>
                <a:lnTo>
                  <a:pt x="3548" y="809"/>
                </a:lnTo>
                <a:lnTo>
                  <a:pt x="3595" y="828"/>
                </a:lnTo>
                <a:lnTo>
                  <a:pt x="3531" y="852"/>
                </a:lnTo>
                <a:lnTo>
                  <a:pt x="3579" y="852"/>
                </a:lnTo>
                <a:lnTo>
                  <a:pt x="3571" y="869"/>
                </a:lnTo>
                <a:lnTo>
                  <a:pt x="3651" y="888"/>
                </a:lnTo>
                <a:lnTo>
                  <a:pt x="3676" y="936"/>
                </a:lnTo>
                <a:lnTo>
                  <a:pt x="3699" y="912"/>
                </a:lnTo>
                <a:lnTo>
                  <a:pt x="3781" y="949"/>
                </a:lnTo>
                <a:lnTo>
                  <a:pt x="3611" y="985"/>
                </a:lnTo>
                <a:lnTo>
                  <a:pt x="3651" y="1004"/>
                </a:lnTo>
                <a:lnTo>
                  <a:pt x="3781" y="967"/>
                </a:lnTo>
                <a:lnTo>
                  <a:pt x="3781" y="1004"/>
                </a:lnTo>
                <a:lnTo>
                  <a:pt x="3836" y="991"/>
                </a:lnTo>
                <a:lnTo>
                  <a:pt x="3853" y="1009"/>
                </a:lnTo>
                <a:lnTo>
                  <a:pt x="3821" y="1009"/>
                </a:lnTo>
                <a:lnTo>
                  <a:pt x="3853" y="1058"/>
                </a:lnTo>
                <a:lnTo>
                  <a:pt x="3659" y="1144"/>
                </a:lnTo>
                <a:lnTo>
                  <a:pt x="3370" y="1144"/>
                </a:lnTo>
                <a:lnTo>
                  <a:pt x="3258" y="1211"/>
                </a:lnTo>
                <a:lnTo>
                  <a:pt x="3153" y="1295"/>
                </a:lnTo>
                <a:lnTo>
                  <a:pt x="3258" y="1229"/>
                </a:lnTo>
                <a:lnTo>
                  <a:pt x="3410" y="1186"/>
                </a:lnTo>
                <a:lnTo>
                  <a:pt x="3466" y="1222"/>
                </a:lnTo>
                <a:lnTo>
                  <a:pt x="3361" y="1241"/>
                </a:lnTo>
                <a:lnTo>
                  <a:pt x="3443" y="1254"/>
                </a:lnTo>
                <a:lnTo>
                  <a:pt x="3426" y="1289"/>
                </a:lnTo>
                <a:lnTo>
                  <a:pt x="3483" y="1332"/>
                </a:lnTo>
                <a:lnTo>
                  <a:pt x="3603" y="1351"/>
                </a:lnTo>
                <a:lnTo>
                  <a:pt x="3628" y="1289"/>
                </a:lnTo>
                <a:lnTo>
                  <a:pt x="3628" y="1326"/>
                </a:lnTo>
                <a:lnTo>
                  <a:pt x="3668" y="1326"/>
                </a:lnTo>
                <a:lnTo>
                  <a:pt x="3603" y="1362"/>
                </a:lnTo>
                <a:lnTo>
                  <a:pt x="3475" y="1393"/>
                </a:lnTo>
                <a:lnTo>
                  <a:pt x="3418" y="1435"/>
                </a:lnTo>
                <a:lnTo>
                  <a:pt x="3378" y="1393"/>
                </a:lnTo>
                <a:lnTo>
                  <a:pt x="3506" y="1357"/>
                </a:lnTo>
                <a:lnTo>
                  <a:pt x="3443" y="1357"/>
                </a:lnTo>
                <a:lnTo>
                  <a:pt x="3451" y="1332"/>
                </a:lnTo>
                <a:lnTo>
                  <a:pt x="3338" y="1362"/>
                </a:lnTo>
                <a:lnTo>
                  <a:pt x="3306" y="1344"/>
                </a:lnTo>
                <a:lnTo>
                  <a:pt x="3306" y="1289"/>
                </a:lnTo>
                <a:lnTo>
                  <a:pt x="3233" y="1271"/>
                </a:lnTo>
                <a:lnTo>
                  <a:pt x="3185" y="1357"/>
                </a:lnTo>
                <a:lnTo>
                  <a:pt x="2952" y="1399"/>
                </a:lnTo>
                <a:lnTo>
                  <a:pt x="2791" y="1424"/>
                </a:lnTo>
                <a:lnTo>
                  <a:pt x="2758" y="1448"/>
                </a:lnTo>
                <a:lnTo>
                  <a:pt x="2791" y="1448"/>
                </a:lnTo>
                <a:lnTo>
                  <a:pt x="2807" y="1460"/>
                </a:lnTo>
                <a:lnTo>
                  <a:pt x="2613" y="1502"/>
                </a:lnTo>
                <a:lnTo>
                  <a:pt x="2622" y="1484"/>
                </a:lnTo>
                <a:lnTo>
                  <a:pt x="2638" y="1478"/>
                </a:lnTo>
                <a:lnTo>
                  <a:pt x="2647" y="1454"/>
                </a:lnTo>
                <a:lnTo>
                  <a:pt x="2670" y="1442"/>
                </a:lnTo>
                <a:lnTo>
                  <a:pt x="2687" y="1362"/>
                </a:lnTo>
                <a:lnTo>
                  <a:pt x="2718" y="1393"/>
                </a:lnTo>
                <a:lnTo>
                  <a:pt x="2767" y="1387"/>
                </a:lnTo>
                <a:lnTo>
                  <a:pt x="2718" y="1332"/>
                </a:lnTo>
                <a:lnTo>
                  <a:pt x="2550" y="1314"/>
                </a:lnTo>
                <a:lnTo>
                  <a:pt x="2533" y="1247"/>
                </a:lnTo>
                <a:lnTo>
                  <a:pt x="2493" y="1247"/>
                </a:lnTo>
                <a:lnTo>
                  <a:pt x="2470" y="1217"/>
                </a:lnTo>
                <a:lnTo>
                  <a:pt x="2429" y="1211"/>
                </a:lnTo>
                <a:lnTo>
                  <a:pt x="2429" y="1235"/>
                </a:lnTo>
                <a:lnTo>
                  <a:pt x="2388" y="1204"/>
                </a:lnTo>
                <a:lnTo>
                  <a:pt x="2308" y="1247"/>
                </a:lnTo>
                <a:lnTo>
                  <a:pt x="2100" y="1217"/>
                </a:lnTo>
                <a:lnTo>
                  <a:pt x="2067" y="1180"/>
                </a:lnTo>
                <a:lnTo>
                  <a:pt x="2067" y="1204"/>
                </a:lnTo>
                <a:lnTo>
                  <a:pt x="829" y="1204"/>
                </a:lnTo>
                <a:lnTo>
                  <a:pt x="813" y="1168"/>
                </a:lnTo>
                <a:lnTo>
                  <a:pt x="741" y="1162"/>
                </a:lnTo>
                <a:lnTo>
                  <a:pt x="741" y="1138"/>
                </a:lnTo>
                <a:lnTo>
                  <a:pt x="604" y="1101"/>
                </a:lnTo>
                <a:lnTo>
                  <a:pt x="619" y="1089"/>
                </a:lnTo>
                <a:lnTo>
                  <a:pt x="596" y="1046"/>
                </a:lnTo>
                <a:lnTo>
                  <a:pt x="556" y="1046"/>
                </a:lnTo>
                <a:lnTo>
                  <a:pt x="483" y="955"/>
                </a:lnTo>
                <a:lnTo>
                  <a:pt x="491" y="931"/>
                </a:lnTo>
                <a:lnTo>
                  <a:pt x="499" y="882"/>
                </a:lnTo>
                <a:lnTo>
                  <a:pt x="418" y="852"/>
                </a:lnTo>
                <a:lnTo>
                  <a:pt x="250" y="693"/>
                </a:lnTo>
                <a:lnTo>
                  <a:pt x="161" y="736"/>
                </a:lnTo>
                <a:lnTo>
                  <a:pt x="130" y="712"/>
                </a:lnTo>
                <a:lnTo>
                  <a:pt x="89" y="669"/>
                </a:lnTo>
                <a:lnTo>
                  <a:pt x="0" y="669"/>
                </a:lnTo>
              </a:path>
            </a:pathLst>
          </a:custGeom>
          <a:solidFill>
            <a:srgbClr val="99FF66"/>
          </a:solidFill>
          <a:ln w="7938">
            <a:solidFill>
              <a:schemeClr val="bg1"/>
            </a:solidFill>
            <a:round/>
            <a:headEnd/>
            <a:tailEnd/>
          </a:ln>
        </p:spPr>
        <p:txBody>
          <a:bodyPr/>
          <a:lstStyle/>
          <a:p>
            <a:endParaRPr lang="en-US"/>
          </a:p>
        </p:txBody>
      </p:sp>
      <p:sp>
        <p:nvSpPr>
          <p:cNvPr id="18499" name="Freeform 367"/>
          <p:cNvSpPr>
            <a:spLocks/>
          </p:cNvSpPr>
          <p:nvPr/>
        </p:nvSpPr>
        <p:spPr bwMode="auto">
          <a:xfrm>
            <a:off x="1531938" y="3563938"/>
            <a:ext cx="158750" cy="66675"/>
          </a:xfrm>
          <a:custGeom>
            <a:avLst/>
            <a:gdLst>
              <a:gd name="T0" fmla="*/ 0 w 225"/>
              <a:gd name="T1" fmla="*/ 0 h 97"/>
              <a:gd name="T2" fmla="*/ 2147483646 w 225"/>
              <a:gd name="T3" fmla="*/ 2147483646 h 97"/>
              <a:gd name="T4" fmla="*/ 2147483646 w 225"/>
              <a:gd name="T5" fmla="*/ 2147483646 h 97"/>
              <a:gd name="T6" fmla="*/ 2147483646 w 225"/>
              <a:gd name="T7" fmla="*/ 2147483646 h 97"/>
              <a:gd name="T8" fmla="*/ 0 w 225"/>
              <a:gd name="T9" fmla="*/ 0 h 97"/>
              <a:gd name="T10" fmla="*/ 0 60000 65536"/>
              <a:gd name="T11" fmla="*/ 0 60000 65536"/>
              <a:gd name="T12" fmla="*/ 0 60000 65536"/>
              <a:gd name="T13" fmla="*/ 0 60000 65536"/>
              <a:gd name="T14" fmla="*/ 0 60000 65536"/>
              <a:gd name="T15" fmla="*/ 0 w 225"/>
              <a:gd name="T16" fmla="*/ 0 h 97"/>
              <a:gd name="T17" fmla="*/ 225 w 225"/>
              <a:gd name="T18" fmla="*/ 97 h 97"/>
            </a:gdLst>
            <a:ahLst/>
            <a:cxnLst>
              <a:cxn ang="T10">
                <a:pos x="T0" y="T1"/>
              </a:cxn>
              <a:cxn ang="T11">
                <a:pos x="T2" y="T3"/>
              </a:cxn>
              <a:cxn ang="T12">
                <a:pos x="T4" y="T5"/>
              </a:cxn>
              <a:cxn ang="T13">
                <a:pos x="T6" y="T7"/>
              </a:cxn>
              <a:cxn ang="T14">
                <a:pos x="T8" y="T9"/>
              </a:cxn>
            </a:cxnLst>
            <a:rect l="T15" t="T16" r="T17" b="T18"/>
            <a:pathLst>
              <a:path w="225" h="97">
                <a:moveTo>
                  <a:pt x="0" y="0"/>
                </a:moveTo>
                <a:lnTo>
                  <a:pt x="120" y="19"/>
                </a:lnTo>
                <a:lnTo>
                  <a:pt x="225" y="97"/>
                </a:lnTo>
                <a:lnTo>
                  <a:pt x="162" y="86"/>
                </a:lnTo>
                <a:lnTo>
                  <a:pt x="0" y="0"/>
                </a:lnTo>
              </a:path>
            </a:pathLst>
          </a:custGeom>
          <a:solidFill>
            <a:srgbClr val="99FF66"/>
          </a:solidFill>
          <a:ln w="0">
            <a:solidFill>
              <a:schemeClr val="bg1"/>
            </a:solidFill>
            <a:round/>
            <a:headEnd/>
            <a:tailEnd/>
          </a:ln>
        </p:spPr>
        <p:txBody>
          <a:bodyPr/>
          <a:lstStyle/>
          <a:p>
            <a:endParaRPr lang="en-US"/>
          </a:p>
        </p:txBody>
      </p:sp>
      <p:sp>
        <p:nvSpPr>
          <p:cNvPr id="18500" name="Freeform 368"/>
          <p:cNvSpPr>
            <a:spLocks/>
          </p:cNvSpPr>
          <p:nvPr/>
        </p:nvSpPr>
        <p:spPr bwMode="auto">
          <a:xfrm>
            <a:off x="1703388" y="2532063"/>
            <a:ext cx="233362" cy="85725"/>
          </a:xfrm>
          <a:custGeom>
            <a:avLst/>
            <a:gdLst>
              <a:gd name="T0" fmla="*/ 0 w 330"/>
              <a:gd name="T1" fmla="*/ 2147483646 h 127"/>
              <a:gd name="T2" fmla="*/ 2147483646 w 330"/>
              <a:gd name="T3" fmla="*/ 2147483646 h 127"/>
              <a:gd name="T4" fmla="*/ 2147483646 w 330"/>
              <a:gd name="T5" fmla="*/ 2147483646 h 127"/>
              <a:gd name="T6" fmla="*/ 2147483646 w 330"/>
              <a:gd name="T7" fmla="*/ 2147483646 h 127"/>
              <a:gd name="T8" fmla="*/ 2147483646 w 330"/>
              <a:gd name="T9" fmla="*/ 2147483646 h 127"/>
              <a:gd name="T10" fmla="*/ 2147483646 w 330"/>
              <a:gd name="T11" fmla="*/ 2147483646 h 127"/>
              <a:gd name="T12" fmla="*/ 2147483646 w 330"/>
              <a:gd name="T13" fmla="*/ 2147483646 h 127"/>
              <a:gd name="T14" fmla="*/ 2147483646 w 330"/>
              <a:gd name="T15" fmla="*/ 2147483646 h 127"/>
              <a:gd name="T16" fmla="*/ 2147483646 w 330"/>
              <a:gd name="T17" fmla="*/ 2147483646 h 127"/>
              <a:gd name="T18" fmla="*/ 2147483646 w 330"/>
              <a:gd name="T19" fmla="*/ 2147483646 h 127"/>
              <a:gd name="T20" fmla="*/ 2147483646 w 330"/>
              <a:gd name="T21" fmla="*/ 2147483646 h 127"/>
              <a:gd name="T22" fmla="*/ 2147483646 w 330"/>
              <a:gd name="T23" fmla="*/ 2147483646 h 127"/>
              <a:gd name="T24" fmla="*/ 2147483646 w 330"/>
              <a:gd name="T25" fmla="*/ 2147483646 h 127"/>
              <a:gd name="T26" fmla="*/ 2147483646 w 330"/>
              <a:gd name="T27" fmla="*/ 0 h 127"/>
              <a:gd name="T28" fmla="*/ 2147483646 w 330"/>
              <a:gd name="T29" fmla="*/ 2147483646 h 127"/>
              <a:gd name="T30" fmla="*/ 0 w 330"/>
              <a:gd name="T31" fmla="*/ 2147483646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0"/>
              <a:gd name="T49" fmla="*/ 0 h 127"/>
              <a:gd name="T50" fmla="*/ 330 w 330"/>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0" h="127">
                <a:moveTo>
                  <a:pt x="0" y="97"/>
                </a:moveTo>
                <a:lnTo>
                  <a:pt x="72" y="121"/>
                </a:lnTo>
                <a:lnTo>
                  <a:pt x="96" y="97"/>
                </a:lnTo>
                <a:lnTo>
                  <a:pt x="112" y="127"/>
                </a:lnTo>
                <a:lnTo>
                  <a:pt x="145" y="109"/>
                </a:lnTo>
                <a:lnTo>
                  <a:pt x="136" y="84"/>
                </a:lnTo>
                <a:lnTo>
                  <a:pt x="168" y="103"/>
                </a:lnTo>
                <a:lnTo>
                  <a:pt x="201" y="60"/>
                </a:lnTo>
                <a:lnTo>
                  <a:pt x="225" y="54"/>
                </a:lnTo>
                <a:lnTo>
                  <a:pt x="233" y="90"/>
                </a:lnTo>
                <a:lnTo>
                  <a:pt x="313" y="60"/>
                </a:lnTo>
                <a:lnTo>
                  <a:pt x="281" y="30"/>
                </a:lnTo>
                <a:lnTo>
                  <a:pt x="330" y="17"/>
                </a:lnTo>
                <a:lnTo>
                  <a:pt x="281" y="0"/>
                </a:lnTo>
                <a:lnTo>
                  <a:pt x="160" y="17"/>
                </a:lnTo>
                <a:lnTo>
                  <a:pt x="0" y="97"/>
                </a:lnTo>
              </a:path>
            </a:pathLst>
          </a:custGeom>
          <a:solidFill>
            <a:srgbClr val="99FF66"/>
          </a:solidFill>
          <a:ln w="7938">
            <a:solidFill>
              <a:schemeClr val="bg1"/>
            </a:solidFill>
            <a:round/>
            <a:headEnd/>
            <a:tailEnd/>
          </a:ln>
        </p:spPr>
        <p:txBody>
          <a:bodyPr/>
          <a:lstStyle/>
          <a:p>
            <a:endParaRPr lang="en-US"/>
          </a:p>
        </p:txBody>
      </p:sp>
      <p:sp>
        <p:nvSpPr>
          <p:cNvPr id="18501" name="Freeform 369"/>
          <p:cNvSpPr>
            <a:spLocks/>
          </p:cNvSpPr>
          <p:nvPr/>
        </p:nvSpPr>
        <p:spPr bwMode="auto">
          <a:xfrm>
            <a:off x="1866900" y="2568575"/>
            <a:ext cx="390525" cy="112713"/>
          </a:xfrm>
          <a:custGeom>
            <a:avLst/>
            <a:gdLst>
              <a:gd name="T0" fmla="*/ 0 w 555"/>
              <a:gd name="T1" fmla="*/ 2147483646 h 164"/>
              <a:gd name="T2" fmla="*/ 2147483646 w 555"/>
              <a:gd name="T3" fmla="*/ 2147483646 h 164"/>
              <a:gd name="T4" fmla="*/ 2147483646 w 555"/>
              <a:gd name="T5" fmla="*/ 2147483646 h 164"/>
              <a:gd name="T6" fmla="*/ 2147483646 w 555"/>
              <a:gd name="T7" fmla="*/ 2147483646 h 164"/>
              <a:gd name="T8" fmla="*/ 2147483646 w 555"/>
              <a:gd name="T9" fmla="*/ 2147483646 h 164"/>
              <a:gd name="T10" fmla="*/ 2147483646 w 555"/>
              <a:gd name="T11" fmla="*/ 2147483646 h 164"/>
              <a:gd name="T12" fmla="*/ 2147483646 w 555"/>
              <a:gd name="T13" fmla="*/ 2147483646 h 164"/>
              <a:gd name="T14" fmla="*/ 2147483646 w 555"/>
              <a:gd name="T15" fmla="*/ 2147483646 h 164"/>
              <a:gd name="T16" fmla="*/ 2147483646 w 555"/>
              <a:gd name="T17" fmla="*/ 2147483646 h 164"/>
              <a:gd name="T18" fmla="*/ 2147483646 w 555"/>
              <a:gd name="T19" fmla="*/ 2147483646 h 164"/>
              <a:gd name="T20" fmla="*/ 2147483646 w 555"/>
              <a:gd name="T21" fmla="*/ 2147483646 h 164"/>
              <a:gd name="T22" fmla="*/ 2147483646 w 555"/>
              <a:gd name="T23" fmla="*/ 2147483646 h 164"/>
              <a:gd name="T24" fmla="*/ 2147483646 w 555"/>
              <a:gd name="T25" fmla="*/ 2147483646 h 164"/>
              <a:gd name="T26" fmla="*/ 2147483646 w 555"/>
              <a:gd name="T27" fmla="*/ 2147483646 h 164"/>
              <a:gd name="T28" fmla="*/ 2147483646 w 555"/>
              <a:gd name="T29" fmla="*/ 2147483646 h 164"/>
              <a:gd name="T30" fmla="*/ 2147483646 w 555"/>
              <a:gd name="T31" fmla="*/ 2147483646 h 164"/>
              <a:gd name="T32" fmla="*/ 2147483646 w 555"/>
              <a:gd name="T33" fmla="*/ 0 h 164"/>
              <a:gd name="T34" fmla="*/ 2147483646 w 555"/>
              <a:gd name="T35" fmla="*/ 2147483646 h 164"/>
              <a:gd name="T36" fmla="*/ 2147483646 w 555"/>
              <a:gd name="T37" fmla="*/ 2147483646 h 164"/>
              <a:gd name="T38" fmla="*/ 2147483646 w 555"/>
              <a:gd name="T39" fmla="*/ 2147483646 h 164"/>
              <a:gd name="T40" fmla="*/ 2147483646 w 555"/>
              <a:gd name="T41" fmla="*/ 2147483646 h 164"/>
              <a:gd name="T42" fmla="*/ 2147483646 w 555"/>
              <a:gd name="T43" fmla="*/ 2147483646 h 164"/>
              <a:gd name="T44" fmla="*/ 2147483646 w 555"/>
              <a:gd name="T45" fmla="*/ 2147483646 h 164"/>
              <a:gd name="T46" fmla="*/ 2147483646 w 555"/>
              <a:gd name="T47" fmla="*/ 2147483646 h 164"/>
              <a:gd name="T48" fmla="*/ 2147483646 w 555"/>
              <a:gd name="T49" fmla="*/ 2147483646 h 164"/>
              <a:gd name="T50" fmla="*/ 2147483646 w 555"/>
              <a:gd name="T51" fmla="*/ 2147483646 h 164"/>
              <a:gd name="T52" fmla="*/ 2147483646 w 555"/>
              <a:gd name="T53" fmla="*/ 2147483646 h 164"/>
              <a:gd name="T54" fmla="*/ 2147483646 w 555"/>
              <a:gd name="T55" fmla="*/ 2147483646 h 164"/>
              <a:gd name="T56" fmla="*/ 2147483646 w 555"/>
              <a:gd name="T57" fmla="*/ 2147483646 h 164"/>
              <a:gd name="T58" fmla="*/ 2147483646 w 555"/>
              <a:gd name="T59" fmla="*/ 2147483646 h 164"/>
              <a:gd name="T60" fmla="*/ 2147483646 w 555"/>
              <a:gd name="T61" fmla="*/ 2147483646 h 164"/>
              <a:gd name="T62" fmla="*/ 2147483646 w 555"/>
              <a:gd name="T63" fmla="*/ 2147483646 h 164"/>
              <a:gd name="T64" fmla="*/ 2147483646 w 555"/>
              <a:gd name="T65" fmla="*/ 2147483646 h 164"/>
              <a:gd name="T66" fmla="*/ 0 w 555"/>
              <a:gd name="T67" fmla="*/ 2147483646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5"/>
              <a:gd name="T103" fmla="*/ 0 h 164"/>
              <a:gd name="T104" fmla="*/ 555 w 555"/>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5" h="164">
                <a:moveTo>
                  <a:pt x="0" y="109"/>
                </a:moveTo>
                <a:lnTo>
                  <a:pt x="17" y="91"/>
                </a:lnTo>
                <a:lnTo>
                  <a:pt x="112" y="79"/>
                </a:lnTo>
                <a:lnTo>
                  <a:pt x="17" y="85"/>
                </a:lnTo>
                <a:lnTo>
                  <a:pt x="128" y="67"/>
                </a:lnTo>
                <a:lnTo>
                  <a:pt x="40" y="67"/>
                </a:lnTo>
                <a:lnTo>
                  <a:pt x="48" y="43"/>
                </a:lnTo>
                <a:lnTo>
                  <a:pt x="128" y="43"/>
                </a:lnTo>
                <a:lnTo>
                  <a:pt x="80" y="36"/>
                </a:lnTo>
                <a:lnTo>
                  <a:pt x="120" y="24"/>
                </a:lnTo>
                <a:lnTo>
                  <a:pt x="233" y="43"/>
                </a:lnTo>
                <a:lnTo>
                  <a:pt x="290" y="91"/>
                </a:lnTo>
                <a:lnTo>
                  <a:pt x="393" y="91"/>
                </a:lnTo>
                <a:lnTo>
                  <a:pt x="353" y="67"/>
                </a:lnTo>
                <a:lnTo>
                  <a:pt x="378" y="43"/>
                </a:lnTo>
                <a:lnTo>
                  <a:pt x="330" y="24"/>
                </a:lnTo>
                <a:lnTo>
                  <a:pt x="402" y="0"/>
                </a:lnTo>
                <a:lnTo>
                  <a:pt x="435" y="36"/>
                </a:lnTo>
                <a:lnTo>
                  <a:pt x="410" y="49"/>
                </a:lnTo>
                <a:lnTo>
                  <a:pt x="458" y="55"/>
                </a:lnTo>
                <a:lnTo>
                  <a:pt x="442" y="73"/>
                </a:lnTo>
                <a:lnTo>
                  <a:pt x="490" y="79"/>
                </a:lnTo>
                <a:lnTo>
                  <a:pt x="515" y="55"/>
                </a:lnTo>
                <a:lnTo>
                  <a:pt x="555" y="85"/>
                </a:lnTo>
                <a:lnTo>
                  <a:pt x="523" y="122"/>
                </a:lnTo>
                <a:lnTo>
                  <a:pt x="402" y="116"/>
                </a:lnTo>
                <a:lnTo>
                  <a:pt x="225" y="164"/>
                </a:lnTo>
                <a:lnTo>
                  <a:pt x="153" y="140"/>
                </a:lnTo>
                <a:lnTo>
                  <a:pt x="298" y="103"/>
                </a:lnTo>
                <a:lnTo>
                  <a:pt x="168" y="122"/>
                </a:lnTo>
                <a:lnTo>
                  <a:pt x="202" y="97"/>
                </a:lnTo>
                <a:lnTo>
                  <a:pt x="128" y="127"/>
                </a:lnTo>
                <a:lnTo>
                  <a:pt x="48" y="116"/>
                </a:lnTo>
                <a:lnTo>
                  <a:pt x="0" y="109"/>
                </a:lnTo>
              </a:path>
            </a:pathLst>
          </a:custGeom>
          <a:solidFill>
            <a:srgbClr val="99FF66"/>
          </a:solidFill>
          <a:ln w="7938">
            <a:solidFill>
              <a:schemeClr val="bg1"/>
            </a:solidFill>
            <a:round/>
            <a:headEnd/>
            <a:tailEnd/>
          </a:ln>
        </p:spPr>
        <p:txBody>
          <a:bodyPr/>
          <a:lstStyle/>
          <a:p>
            <a:endParaRPr lang="en-US"/>
          </a:p>
        </p:txBody>
      </p:sp>
      <p:sp>
        <p:nvSpPr>
          <p:cNvPr id="18502" name="Freeform 370"/>
          <p:cNvSpPr>
            <a:spLocks/>
          </p:cNvSpPr>
          <p:nvPr/>
        </p:nvSpPr>
        <p:spPr bwMode="auto">
          <a:xfrm>
            <a:off x="2257425" y="2443163"/>
            <a:ext cx="200025" cy="74612"/>
          </a:xfrm>
          <a:custGeom>
            <a:avLst/>
            <a:gdLst>
              <a:gd name="T0" fmla="*/ 0 w 281"/>
              <a:gd name="T1" fmla="*/ 0 h 110"/>
              <a:gd name="T2" fmla="*/ 2147483646 w 281"/>
              <a:gd name="T3" fmla="*/ 2147483646 h 110"/>
              <a:gd name="T4" fmla="*/ 2147483646 w 281"/>
              <a:gd name="T5" fmla="*/ 2147483646 h 110"/>
              <a:gd name="T6" fmla="*/ 2147483646 w 281"/>
              <a:gd name="T7" fmla="*/ 2147483646 h 110"/>
              <a:gd name="T8" fmla="*/ 2147483646 w 281"/>
              <a:gd name="T9" fmla="*/ 2147483646 h 110"/>
              <a:gd name="T10" fmla="*/ 2147483646 w 281"/>
              <a:gd name="T11" fmla="*/ 2147483646 h 110"/>
              <a:gd name="T12" fmla="*/ 2147483646 w 281"/>
              <a:gd name="T13" fmla="*/ 2147483646 h 110"/>
              <a:gd name="T14" fmla="*/ 2147483646 w 281"/>
              <a:gd name="T15" fmla="*/ 2147483646 h 110"/>
              <a:gd name="T16" fmla="*/ 2147483646 w 281"/>
              <a:gd name="T17" fmla="*/ 2147483646 h 110"/>
              <a:gd name="T18" fmla="*/ 2147483646 w 281"/>
              <a:gd name="T19" fmla="*/ 2147483646 h 110"/>
              <a:gd name="T20" fmla="*/ 2147483646 w 281"/>
              <a:gd name="T21" fmla="*/ 2147483646 h 110"/>
              <a:gd name="T22" fmla="*/ 2147483646 w 281"/>
              <a:gd name="T23" fmla="*/ 2147483646 h 110"/>
              <a:gd name="T24" fmla="*/ 0 w 281"/>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1"/>
              <a:gd name="T40" fmla="*/ 0 h 110"/>
              <a:gd name="T41" fmla="*/ 281 w 281"/>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1" h="110">
                <a:moveTo>
                  <a:pt x="0" y="0"/>
                </a:moveTo>
                <a:lnTo>
                  <a:pt x="23" y="37"/>
                </a:lnTo>
                <a:lnTo>
                  <a:pt x="80" y="37"/>
                </a:lnTo>
                <a:lnTo>
                  <a:pt x="65" y="49"/>
                </a:lnTo>
                <a:lnTo>
                  <a:pt x="80" y="55"/>
                </a:lnTo>
                <a:lnTo>
                  <a:pt x="23" y="73"/>
                </a:lnTo>
                <a:lnTo>
                  <a:pt x="128" y="79"/>
                </a:lnTo>
                <a:lnTo>
                  <a:pt x="281" y="110"/>
                </a:lnTo>
                <a:lnTo>
                  <a:pt x="256" y="43"/>
                </a:lnTo>
                <a:lnTo>
                  <a:pt x="145" y="13"/>
                </a:lnTo>
                <a:lnTo>
                  <a:pt x="96" y="25"/>
                </a:lnTo>
                <a:lnTo>
                  <a:pt x="88" y="6"/>
                </a:lnTo>
                <a:lnTo>
                  <a:pt x="0" y="0"/>
                </a:lnTo>
              </a:path>
            </a:pathLst>
          </a:custGeom>
          <a:solidFill>
            <a:srgbClr val="99FF66"/>
          </a:solidFill>
          <a:ln w="7938">
            <a:solidFill>
              <a:schemeClr val="bg1"/>
            </a:solidFill>
            <a:round/>
            <a:headEnd/>
            <a:tailEnd/>
          </a:ln>
        </p:spPr>
        <p:txBody>
          <a:bodyPr/>
          <a:lstStyle/>
          <a:p>
            <a:endParaRPr lang="en-US"/>
          </a:p>
        </p:txBody>
      </p:sp>
      <p:sp>
        <p:nvSpPr>
          <p:cNvPr id="18503" name="Freeform 371"/>
          <p:cNvSpPr>
            <a:spLocks/>
          </p:cNvSpPr>
          <p:nvPr/>
        </p:nvSpPr>
        <p:spPr bwMode="auto">
          <a:xfrm>
            <a:off x="2355850" y="2581275"/>
            <a:ext cx="158750" cy="71438"/>
          </a:xfrm>
          <a:custGeom>
            <a:avLst/>
            <a:gdLst>
              <a:gd name="T0" fmla="*/ 0 w 225"/>
              <a:gd name="T1" fmla="*/ 2147483646 h 103"/>
              <a:gd name="T2" fmla="*/ 2147483646 w 225"/>
              <a:gd name="T3" fmla="*/ 2147483646 h 103"/>
              <a:gd name="T4" fmla="*/ 2147483646 w 225"/>
              <a:gd name="T5" fmla="*/ 2147483646 h 103"/>
              <a:gd name="T6" fmla="*/ 2147483646 w 225"/>
              <a:gd name="T7" fmla="*/ 2147483646 h 103"/>
              <a:gd name="T8" fmla="*/ 2147483646 w 225"/>
              <a:gd name="T9" fmla="*/ 2147483646 h 103"/>
              <a:gd name="T10" fmla="*/ 2147483646 w 225"/>
              <a:gd name="T11" fmla="*/ 2147483646 h 103"/>
              <a:gd name="T12" fmla="*/ 2147483646 w 225"/>
              <a:gd name="T13" fmla="*/ 2147483646 h 103"/>
              <a:gd name="T14" fmla="*/ 2147483646 w 225"/>
              <a:gd name="T15" fmla="*/ 0 h 103"/>
              <a:gd name="T16" fmla="*/ 2147483646 w 225"/>
              <a:gd name="T17" fmla="*/ 2147483646 h 103"/>
              <a:gd name="T18" fmla="*/ 2147483646 w 225"/>
              <a:gd name="T19" fmla="*/ 2147483646 h 103"/>
              <a:gd name="T20" fmla="*/ 2147483646 w 225"/>
              <a:gd name="T21" fmla="*/ 2147483646 h 103"/>
              <a:gd name="T22" fmla="*/ 2147483646 w 225"/>
              <a:gd name="T23" fmla="*/ 2147483646 h 103"/>
              <a:gd name="T24" fmla="*/ 2147483646 w 225"/>
              <a:gd name="T25" fmla="*/ 2147483646 h 103"/>
              <a:gd name="T26" fmla="*/ 2147483646 w 225"/>
              <a:gd name="T27" fmla="*/ 2147483646 h 103"/>
              <a:gd name="T28" fmla="*/ 2147483646 w 225"/>
              <a:gd name="T29" fmla="*/ 2147483646 h 103"/>
              <a:gd name="T30" fmla="*/ 0 w 225"/>
              <a:gd name="T31" fmla="*/ 2147483646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03"/>
              <a:gd name="T50" fmla="*/ 225 w 225"/>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03">
                <a:moveTo>
                  <a:pt x="0" y="72"/>
                </a:moveTo>
                <a:lnTo>
                  <a:pt x="17" y="48"/>
                </a:lnTo>
                <a:lnTo>
                  <a:pt x="65" y="54"/>
                </a:lnTo>
                <a:lnTo>
                  <a:pt x="9" y="24"/>
                </a:lnTo>
                <a:lnTo>
                  <a:pt x="17" y="5"/>
                </a:lnTo>
                <a:lnTo>
                  <a:pt x="114" y="36"/>
                </a:lnTo>
                <a:lnTo>
                  <a:pt x="57" y="5"/>
                </a:lnTo>
                <a:lnTo>
                  <a:pt x="194" y="0"/>
                </a:lnTo>
                <a:lnTo>
                  <a:pt x="225" y="78"/>
                </a:lnTo>
                <a:lnTo>
                  <a:pt x="194" y="66"/>
                </a:lnTo>
                <a:lnTo>
                  <a:pt x="185" y="103"/>
                </a:lnTo>
                <a:lnTo>
                  <a:pt x="80" y="103"/>
                </a:lnTo>
                <a:lnTo>
                  <a:pt x="105" y="90"/>
                </a:lnTo>
                <a:lnTo>
                  <a:pt x="74" y="78"/>
                </a:lnTo>
                <a:lnTo>
                  <a:pt x="154" y="54"/>
                </a:lnTo>
                <a:lnTo>
                  <a:pt x="0" y="72"/>
                </a:lnTo>
              </a:path>
            </a:pathLst>
          </a:custGeom>
          <a:solidFill>
            <a:srgbClr val="99FF66"/>
          </a:solidFill>
          <a:ln w="7938">
            <a:solidFill>
              <a:schemeClr val="bg1"/>
            </a:solidFill>
            <a:round/>
            <a:headEnd/>
            <a:tailEnd/>
          </a:ln>
        </p:spPr>
        <p:txBody>
          <a:bodyPr/>
          <a:lstStyle/>
          <a:p>
            <a:endParaRPr lang="en-US"/>
          </a:p>
        </p:txBody>
      </p:sp>
      <p:sp>
        <p:nvSpPr>
          <p:cNvPr id="18504" name="Freeform 372"/>
          <p:cNvSpPr>
            <a:spLocks/>
          </p:cNvSpPr>
          <p:nvPr/>
        </p:nvSpPr>
        <p:spPr bwMode="auto">
          <a:xfrm>
            <a:off x="2355850" y="2706688"/>
            <a:ext cx="185738" cy="117475"/>
          </a:xfrm>
          <a:custGeom>
            <a:avLst/>
            <a:gdLst>
              <a:gd name="T0" fmla="*/ 0 w 265"/>
              <a:gd name="T1" fmla="*/ 2147483646 h 172"/>
              <a:gd name="T2" fmla="*/ 2147483646 w 265"/>
              <a:gd name="T3" fmla="*/ 2147483646 h 172"/>
              <a:gd name="T4" fmla="*/ 2147483646 w 265"/>
              <a:gd name="T5" fmla="*/ 2147483646 h 172"/>
              <a:gd name="T6" fmla="*/ 2147483646 w 265"/>
              <a:gd name="T7" fmla="*/ 2147483646 h 172"/>
              <a:gd name="T8" fmla="*/ 2147483646 w 265"/>
              <a:gd name="T9" fmla="*/ 2147483646 h 172"/>
              <a:gd name="T10" fmla="*/ 2147483646 w 265"/>
              <a:gd name="T11" fmla="*/ 2147483646 h 172"/>
              <a:gd name="T12" fmla="*/ 2147483646 w 265"/>
              <a:gd name="T13" fmla="*/ 2147483646 h 172"/>
              <a:gd name="T14" fmla="*/ 2147483646 w 265"/>
              <a:gd name="T15" fmla="*/ 2147483646 h 172"/>
              <a:gd name="T16" fmla="*/ 2147483646 w 265"/>
              <a:gd name="T17" fmla="*/ 0 h 172"/>
              <a:gd name="T18" fmla="*/ 2147483646 w 265"/>
              <a:gd name="T19" fmla="*/ 2147483646 h 172"/>
              <a:gd name="T20" fmla="*/ 2147483646 w 265"/>
              <a:gd name="T21" fmla="*/ 2147483646 h 172"/>
              <a:gd name="T22" fmla="*/ 2147483646 w 265"/>
              <a:gd name="T23" fmla="*/ 2147483646 h 172"/>
              <a:gd name="T24" fmla="*/ 2147483646 w 265"/>
              <a:gd name="T25" fmla="*/ 2147483646 h 172"/>
              <a:gd name="T26" fmla="*/ 2147483646 w 265"/>
              <a:gd name="T27" fmla="*/ 2147483646 h 172"/>
              <a:gd name="T28" fmla="*/ 2147483646 w 265"/>
              <a:gd name="T29" fmla="*/ 2147483646 h 172"/>
              <a:gd name="T30" fmla="*/ 0 w 265"/>
              <a:gd name="T31" fmla="*/ 214748364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
              <a:gd name="T49" fmla="*/ 0 h 172"/>
              <a:gd name="T50" fmla="*/ 265 w 265"/>
              <a:gd name="T51" fmla="*/ 172 h 1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 h="172">
                <a:moveTo>
                  <a:pt x="0" y="86"/>
                </a:moveTo>
                <a:lnTo>
                  <a:pt x="9" y="68"/>
                </a:lnTo>
                <a:lnTo>
                  <a:pt x="105" y="80"/>
                </a:lnTo>
                <a:lnTo>
                  <a:pt x="97" y="56"/>
                </a:lnTo>
                <a:lnTo>
                  <a:pt x="114" y="56"/>
                </a:lnTo>
                <a:lnTo>
                  <a:pt x="49" y="37"/>
                </a:lnTo>
                <a:lnTo>
                  <a:pt x="80" y="32"/>
                </a:lnTo>
                <a:lnTo>
                  <a:pt x="49" y="19"/>
                </a:lnTo>
                <a:lnTo>
                  <a:pt x="225" y="0"/>
                </a:lnTo>
                <a:lnTo>
                  <a:pt x="234" y="37"/>
                </a:lnTo>
                <a:lnTo>
                  <a:pt x="177" y="73"/>
                </a:lnTo>
                <a:lnTo>
                  <a:pt x="258" y="80"/>
                </a:lnTo>
                <a:lnTo>
                  <a:pt x="265" y="140"/>
                </a:lnTo>
                <a:lnTo>
                  <a:pt x="154" y="172"/>
                </a:lnTo>
                <a:lnTo>
                  <a:pt x="105" y="116"/>
                </a:lnTo>
                <a:lnTo>
                  <a:pt x="0" y="86"/>
                </a:lnTo>
              </a:path>
            </a:pathLst>
          </a:custGeom>
          <a:solidFill>
            <a:srgbClr val="99FF66"/>
          </a:solidFill>
          <a:ln w="7938">
            <a:solidFill>
              <a:schemeClr val="bg1"/>
            </a:solidFill>
            <a:round/>
            <a:headEnd/>
            <a:tailEnd/>
          </a:ln>
        </p:spPr>
        <p:txBody>
          <a:bodyPr/>
          <a:lstStyle/>
          <a:p>
            <a:endParaRPr lang="en-US"/>
          </a:p>
        </p:txBody>
      </p:sp>
      <p:sp>
        <p:nvSpPr>
          <p:cNvPr id="18505" name="Freeform 373"/>
          <p:cNvSpPr>
            <a:spLocks/>
          </p:cNvSpPr>
          <p:nvPr/>
        </p:nvSpPr>
        <p:spPr bwMode="auto">
          <a:xfrm>
            <a:off x="2484438" y="2463800"/>
            <a:ext cx="114300" cy="53975"/>
          </a:xfrm>
          <a:custGeom>
            <a:avLst/>
            <a:gdLst>
              <a:gd name="T0" fmla="*/ 0 w 162"/>
              <a:gd name="T1" fmla="*/ 0 h 80"/>
              <a:gd name="T2" fmla="*/ 2147483646 w 162"/>
              <a:gd name="T3" fmla="*/ 2147483646 h 80"/>
              <a:gd name="T4" fmla="*/ 2147483646 w 162"/>
              <a:gd name="T5" fmla="*/ 2147483646 h 80"/>
              <a:gd name="T6" fmla="*/ 2147483646 w 162"/>
              <a:gd name="T7" fmla="*/ 2147483646 h 80"/>
              <a:gd name="T8" fmla="*/ 2147483646 w 162"/>
              <a:gd name="T9" fmla="*/ 2147483646 h 80"/>
              <a:gd name="T10" fmla="*/ 2147483646 w 162"/>
              <a:gd name="T11" fmla="*/ 2147483646 h 80"/>
              <a:gd name="T12" fmla="*/ 2147483646 w 162"/>
              <a:gd name="T13" fmla="*/ 2147483646 h 80"/>
              <a:gd name="T14" fmla="*/ 0 w 162"/>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0"/>
              <a:gd name="T26" fmla="*/ 162 w 16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0">
                <a:moveTo>
                  <a:pt x="0" y="0"/>
                </a:moveTo>
                <a:lnTo>
                  <a:pt x="17" y="49"/>
                </a:lnTo>
                <a:lnTo>
                  <a:pt x="73" y="56"/>
                </a:lnTo>
                <a:lnTo>
                  <a:pt x="17" y="62"/>
                </a:lnTo>
                <a:lnTo>
                  <a:pt x="57" y="80"/>
                </a:lnTo>
                <a:lnTo>
                  <a:pt x="154" y="73"/>
                </a:lnTo>
                <a:lnTo>
                  <a:pt x="162" y="43"/>
                </a:lnTo>
                <a:lnTo>
                  <a:pt x="0" y="0"/>
                </a:lnTo>
              </a:path>
            </a:pathLst>
          </a:custGeom>
          <a:solidFill>
            <a:srgbClr val="99FF66"/>
          </a:solidFill>
          <a:ln w="7938">
            <a:solidFill>
              <a:schemeClr val="bg1"/>
            </a:solidFill>
            <a:round/>
            <a:headEnd/>
            <a:tailEnd/>
          </a:ln>
        </p:spPr>
        <p:txBody>
          <a:bodyPr/>
          <a:lstStyle/>
          <a:p>
            <a:endParaRPr lang="en-US"/>
          </a:p>
        </p:txBody>
      </p:sp>
      <p:sp>
        <p:nvSpPr>
          <p:cNvPr id="18506" name="Freeform 374"/>
          <p:cNvSpPr>
            <a:spLocks/>
          </p:cNvSpPr>
          <p:nvPr/>
        </p:nvSpPr>
        <p:spPr bwMode="auto">
          <a:xfrm>
            <a:off x="2547938" y="2335213"/>
            <a:ext cx="357187" cy="171450"/>
          </a:xfrm>
          <a:custGeom>
            <a:avLst/>
            <a:gdLst>
              <a:gd name="T0" fmla="*/ 0 w 506"/>
              <a:gd name="T1" fmla="*/ 2147483646 h 250"/>
              <a:gd name="T2" fmla="*/ 2147483646 w 506"/>
              <a:gd name="T3" fmla="*/ 2147483646 h 250"/>
              <a:gd name="T4" fmla="*/ 2147483646 w 506"/>
              <a:gd name="T5" fmla="*/ 2147483646 h 250"/>
              <a:gd name="T6" fmla="*/ 2147483646 w 506"/>
              <a:gd name="T7" fmla="*/ 2147483646 h 250"/>
              <a:gd name="T8" fmla="*/ 2147483646 w 506"/>
              <a:gd name="T9" fmla="*/ 0 h 250"/>
              <a:gd name="T10" fmla="*/ 2147483646 w 506"/>
              <a:gd name="T11" fmla="*/ 2147483646 h 250"/>
              <a:gd name="T12" fmla="*/ 2147483646 w 506"/>
              <a:gd name="T13" fmla="*/ 2147483646 h 250"/>
              <a:gd name="T14" fmla="*/ 2147483646 w 506"/>
              <a:gd name="T15" fmla="*/ 2147483646 h 250"/>
              <a:gd name="T16" fmla="*/ 2147483646 w 506"/>
              <a:gd name="T17" fmla="*/ 2147483646 h 250"/>
              <a:gd name="T18" fmla="*/ 2147483646 w 506"/>
              <a:gd name="T19" fmla="*/ 2147483646 h 250"/>
              <a:gd name="T20" fmla="*/ 2147483646 w 506"/>
              <a:gd name="T21" fmla="*/ 2147483646 h 250"/>
              <a:gd name="T22" fmla="*/ 2147483646 w 506"/>
              <a:gd name="T23" fmla="*/ 2147483646 h 250"/>
              <a:gd name="T24" fmla="*/ 2147483646 w 506"/>
              <a:gd name="T25" fmla="*/ 2147483646 h 250"/>
              <a:gd name="T26" fmla="*/ 2147483646 w 506"/>
              <a:gd name="T27" fmla="*/ 2147483646 h 250"/>
              <a:gd name="T28" fmla="*/ 2147483646 w 506"/>
              <a:gd name="T29" fmla="*/ 2147483646 h 250"/>
              <a:gd name="T30" fmla="*/ 2147483646 w 506"/>
              <a:gd name="T31" fmla="*/ 2147483646 h 250"/>
              <a:gd name="T32" fmla="*/ 2147483646 w 506"/>
              <a:gd name="T33" fmla="*/ 2147483646 h 250"/>
              <a:gd name="T34" fmla="*/ 2147483646 w 506"/>
              <a:gd name="T35" fmla="*/ 2147483646 h 250"/>
              <a:gd name="T36" fmla="*/ 2147483646 w 506"/>
              <a:gd name="T37" fmla="*/ 2147483646 h 250"/>
              <a:gd name="T38" fmla="*/ 2147483646 w 506"/>
              <a:gd name="T39" fmla="*/ 2147483646 h 250"/>
              <a:gd name="T40" fmla="*/ 2147483646 w 506"/>
              <a:gd name="T41" fmla="*/ 2147483646 h 250"/>
              <a:gd name="T42" fmla="*/ 2147483646 w 506"/>
              <a:gd name="T43" fmla="*/ 2147483646 h 250"/>
              <a:gd name="T44" fmla="*/ 2147483646 w 506"/>
              <a:gd name="T45" fmla="*/ 2147483646 h 250"/>
              <a:gd name="T46" fmla="*/ 2147483646 w 506"/>
              <a:gd name="T47" fmla="*/ 2147483646 h 250"/>
              <a:gd name="T48" fmla="*/ 2147483646 w 506"/>
              <a:gd name="T49" fmla="*/ 2147483646 h 250"/>
              <a:gd name="T50" fmla="*/ 2147483646 w 506"/>
              <a:gd name="T51" fmla="*/ 2147483646 h 250"/>
              <a:gd name="T52" fmla="*/ 2147483646 w 506"/>
              <a:gd name="T53" fmla="*/ 2147483646 h 250"/>
              <a:gd name="T54" fmla="*/ 2147483646 w 506"/>
              <a:gd name="T55" fmla="*/ 2147483646 h 250"/>
              <a:gd name="T56" fmla="*/ 2147483646 w 506"/>
              <a:gd name="T57" fmla="*/ 2147483646 h 250"/>
              <a:gd name="T58" fmla="*/ 2147483646 w 506"/>
              <a:gd name="T59" fmla="*/ 2147483646 h 250"/>
              <a:gd name="T60" fmla="*/ 2147483646 w 506"/>
              <a:gd name="T61" fmla="*/ 2147483646 h 250"/>
              <a:gd name="T62" fmla="*/ 2147483646 w 506"/>
              <a:gd name="T63" fmla="*/ 2147483646 h 250"/>
              <a:gd name="T64" fmla="*/ 2147483646 w 506"/>
              <a:gd name="T65" fmla="*/ 2147483646 h 250"/>
              <a:gd name="T66" fmla="*/ 2147483646 w 506"/>
              <a:gd name="T67" fmla="*/ 2147483646 h 250"/>
              <a:gd name="T68" fmla="*/ 2147483646 w 506"/>
              <a:gd name="T69" fmla="*/ 2147483646 h 250"/>
              <a:gd name="T70" fmla="*/ 2147483646 w 506"/>
              <a:gd name="T71" fmla="*/ 2147483646 h 250"/>
              <a:gd name="T72" fmla="*/ 2147483646 w 506"/>
              <a:gd name="T73" fmla="*/ 2147483646 h 250"/>
              <a:gd name="T74" fmla="*/ 0 w 506"/>
              <a:gd name="T75" fmla="*/ 2147483646 h 2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6"/>
              <a:gd name="T115" fmla="*/ 0 h 250"/>
              <a:gd name="T116" fmla="*/ 506 w 506"/>
              <a:gd name="T117" fmla="*/ 250 h 2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6" h="250">
                <a:moveTo>
                  <a:pt x="0" y="79"/>
                </a:moveTo>
                <a:lnTo>
                  <a:pt x="121" y="67"/>
                </a:lnTo>
                <a:lnTo>
                  <a:pt x="65" y="24"/>
                </a:lnTo>
                <a:lnTo>
                  <a:pt x="161" y="12"/>
                </a:lnTo>
                <a:lnTo>
                  <a:pt x="81" y="0"/>
                </a:lnTo>
                <a:lnTo>
                  <a:pt x="218" y="18"/>
                </a:lnTo>
                <a:lnTo>
                  <a:pt x="249" y="67"/>
                </a:lnTo>
                <a:lnTo>
                  <a:pt x="329" y="67"/>
                </a:lnTo>
                <a:lnTo>
                  <a:pt x="354" y="98"/>
                </a:lnTo>
                <a:lnTo>
                  <a:pt x="354" y="74"/>
                </a:lnTo>
                <a:lnTo>
                  <a:pt x="394" y="79"/>
                </a:lnTo>
                <a:lnTo>
                  <a:pt x="378" y="98"/>
                </a:lnTo>
                <a:lnTo>
                  <a:pt x="426" y="110"/>
                </a:lnTo>
                <a:lnTo>
                  <a:pt x="394" y="140"/>
                </a:lnTo>
                <a:lnTo>
                  <a:pt x="474" y="140"/>
                </a:lnTo>
                <a:lnTo>
                  <a:pt x="506" y="164"/>
                </a:lnTo>
                <a:lnTo>
                  <a:pt x="410" y="177"/>
                </a:lnTo>
                <a:lnTo>
                  <a:pt x="386" y="207"/>
                </a:lnTo>
                <a:lnTo>
                  <a:pt x="369" y="177"/>
                </a:lnTo>
                <a:lnTo>
                  <a:pt x="346" y="250"/>
                </a:lnTo>
                <a:lnTo>
                  <a:pt x="281" y="213"/>
                </a:lnTo>
                <a:lnTo>
                  <a:pt x="314" y="250"/>
                </a:lnTo>
                <a:lnTo>
                  <a:pt x="201" y="244"/>
                </a:lnTo>
                <a:lnTo>
                  <a:pt x="153" y="225"/>
                </a:lnTo>
                <a:lnTo>
                  <a:pt x="209" y="213"/>
                </a:lnTo>
                <a:lnTo>
                  <a:pt x="153" y="213"/>
                </a:lnTo>
                <a:lnTo>
                  <a:pt x="136" y="201"/>
                </a:lnTo>
                <a:lnTo>
                  <a:pt x="161" y="201"/>
                </a:lnTo>
                <a:lnTo>
                  <a:pt x="113" y="183"/>
                </a:lnTo>
                <a:lnTo>
                  <a:pt x="273" y="164"/>
                </a:lnTo>
                <a:lnTo>
                  <a:pt x="81" y="164"/>
                </a:lnTo>
                <a:lnTo>
                  <a:pt x="40" y="147"/>
                </a:lnTo>
                <a:lnTo>
                  <a:pt x="113" y="134"/>
                </a:lnTo>
                <a:lnTo>
                  <a:pt x="8" y="110"/>
                </a:lnTo>
                <a:lnTo>
                  <a:pt x="33" y="110"/>
                </a:lnTo>
                <a:lnTo>
                  <a:pt x="8" y="91"/>
                </a:lnTo>
                <a:lnTo>
                  <a:pt x="121" y="91"/>
                </a:lnTo>
                <a:lnTo>
                  <a:pt x="0" y="79"/>
                </a:lnTo>
              </a:path>
            </a:pathLst>
          </a:custGeom>
          <a:solidFill>
            <a:srgbClr val="99FF66"/>
          </a:solidFill>
          <a:ln w="7938">
            <a:solidFill>
              <a:schemeClr val="bg1"/>
            </a:solidFill>
            <a:round/>
            <a:headEnd/>
            <a:tailEnd/>
          </a:ln>
        </p:spPr>
        <p:txBody>
          <a:bodyPr/>
          <a:lstStyle/>
          <a:p>
            <a:endParaRPr lang="en-US"/>
          </a:p>
        </p:txBody>
      </p:sp>
      <p:sp>
        <p:nvSpPr>
          <p:cNvPr id="18507" name="Freeform 375"/>
          <p:cNvSpPr>
            <a:spLocks/>
          </p:cNvSpPr>
          <p:nvPr/>
        </p:nvSpPr>
        <p:spPr bwMode="auto">
          <a:xfrm>
            <a:off x="2547938" y="2630488"/>
            <a:ext cx="84137" cy="38100"/>
          </a:xfrm>
          <a:custGeom>
            <a:avLst/>
            <a:gdLst>
              <a:gd name="T0" fmla="*/ 0 w 121"/>
              <a:gd name="T1" fmla="*/ 2147483646 h 55"/>
              <a:gd name="T2" fmla="*/ 2147483646 w 121"/>
              <a:gd name="T3" fmla="*/ 0 h 55"/>
              <a:gd name="T4" fmla="*/ 2147483646 w 121"/>
              <a:gd name="T5" fmla="*/ 2147483646 h 55"/>
              <a:gd name="T6" fmla="*/ 2147483646 w 121"/>
              <a:gd name="T7" fmla="*/ 2147483646 h 55"/>
              <a:gd name="T8" fmla="*/ 0 w 121"/>
              <a:gd name="T9" fmla="*/ 2147483646 h 55"/>
              <a:gd name="T10" fmla="*/ 0 60000 65536"/>
              <a:gd name="T11" fmla="*/ 0 60000 65536"/>
              <a:gd name="T12" fmla="*/ 0 60000 65536"/>
              <a:gd name="T13" fmla="*/ 0 60000 65536"/>
              <a:gd name="T14" fmla="*/ 0 60000 65536"/>
              <a:gd name="T15" fmla="*/ 0 w 121"/>
              <a:gd name="T16" fmla="*/ 0 h 55"/>
              <a:gd name="T17" fmla="*/ 121 w 121"/>
              <a:gd name="T18" fmla="*/ 55 h 55"/>
            </a:gdLst>
            <a:ahLst/>
            <a:cxnLst>
              <a:cxn ang="T10">
                <a:pos x="T0" y="T1"/>
              </a:cxn>
              <a:cxn ang="T11">
                <a:pos x="T2" y="T3"/>
              </a:cxn>
              <a:cxn ang="T12">
                <a:pos x="T4" y="T5"/>
              </a:cxn>
              <a:cxn ang="T13">
                <a:pos x="T6" y="T7"/>
              </a:cxn>
              <a:cxn ang="T14">
                <a:pos x="T8" y="T9"/>
              </a:cxn>
            </a:cxnLst>
            <a:rect l="T15" t="T16" r="T17" b="T18"/>
            <a:pathLst>
              <a:path w="121" h="55">
                <a:moveTo>
                  <a:pt x="0" y="36"/>
                </a:moveTo>
                <a:lnTo>
                  <a:pt x="25" y="0"/>
                </a:lnTo>
                <a:lnTo>
                  <a:pt x="105" y="6"/>
                </a:lnTo>
                <a:lnTo>
                  <a:pt x="121" y="55"/>
                </a:lnTo>
                <a:lnTo>
                  <a:pt x="0" y="36"/>
                </a:lnTo>
              </a:path>
            </a:pathLst>
          </a:custGeom>
          <a:solidFill>
            <a:srgbClr val="99FF66"/>
          </a:solidFill>
          <a:ln w="7938">
            <a:solidFill>
              <a:schemeClr val="bg1"/>
            </a:solidFill>
            <a:round/>
            <a:headEnd/>
            <a:tailEnd/>
          </a:ln>
        </p:spPr>
        <p:txBody>
          <a:bodyPr/>
          <a:lstStyle/>
          <a:p>
            <a:endParaRPr lang="en-US"/>
          </a:p>
        </p:txBody>
      </p:sp>
      <p:sp>
        <p:nvSpPr>
          <p:cNvPr id="18508" name="Freeform 376"/>
          <p:cNvSpPr>
            <a:spLocks/>
          </p:cNvSpPr>
          <p:nvPr/>
        </p:nvSpPr>
        <p:spPr bwMode="auto">
          <a:xfrm>
            <a:off x="2565400" y="2703513"/>
            <a:ext cx="171450" cy="87312"/>
          </a:xfrm>
          <a:custGeom>
            <a:avLst/>
            <a:gdLst>
              <a:gd name="T0" fmla="*/ 0 w 241"/>
              <a:gd name="T1" fmla="*/ 2147483646 h 128"/>
              <a:gd name="T2" fmla="*/ 2147483646 w 241"/>
              <a:gd name="T3" fmla="*/ 2147483646 h 128"/>
              <a:gd name="T4" fmla="*/ 2147483646 w 241"/>
              <a:gd name="T5" fmla="*/ 2147483646 h 128"/>
              <a:gd name="T6" fmla="*/ 2147483646 w 241"/>
              <a:gd name="T7" fmla="*/ 2147483646 h 128"/>
              <a:gd name="T8" fmla="*/ 2147483646 w 241"/>
              <a:gd name="T9" fmla="*/ 2147483646 h 128"/>
              <a:gd name="T10" fmla="*/ 2147483646 w 241"/>
              <a:gd name="T11" fmla="*/ 2147483646 h 128"/>
              <a:gd name="T12" fmla="*/ 2147483646 w 241"/>
              <a:gd name="T13" fmla="*/ 2147483646 h 128"/>
              <a:gd name="T14" fmla="*/ 2147483646 w 241"/>
              <a:gd name="T15" fmla="*/ 2147483646 h 128"/>
              <a:gd name="T16" fmla="*/ 2147483646 w 241"/>
              <a:gd name="T17" fmla="*/ 2147483646 h 128"/>
              <a:gd name="T18" fmla="*/ 2147483646 w 241"/>
              <a:gd name="T19" fmla="*/ 0 h 128"/>
              <a:gd name="T20" fmla="*/ 2147483646 w 241"/>
              <a:gd name="T21" fmla="*/ 2147483646 h 128"/>
              <a:gd name="T22" fmla="*/ 0 w 241"/>
              <a:gd name="T23" fmla="*/ 2147483646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1"/>
              <a:gd name="T37" fmla="*/ 0 h 128"/>
              <a:gd name="T38" fmla="*/ 241 w 241"/>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1" h="128">
                <a:moveTo>
                  <a:pt x="0" y="18"/>
                </a:moveTo>
                <a:lnTo>
                  <a:pt x="8" y="85"/>
                </a:lnTo>
                <a:lnTo>
                  <a:pt x="40" y="91"/>
                </a:lnTo>
                <a:lnTo>
                  <a:pt x="23" y="128"/>
                </a:lnTo>
                <a:lnTo>
                  <a:pt x="63" y="128"/>
                </a:lnTo>
                <a:lnTo>
                  <a:pt x="103" y="97"/>
                </a:lnTo>
                <a:lnTo>
                  <a:pt x="63" y="85"/>
                </a:lnTo>
                <a:lnTo>
                  <a:pt x="168" y="85"/>
                </a:lnTo>
                <a:lnTo>
                  <a:pt x="241" y="5"/>
                </a:lnTo>
                <a:lnTo>
                  <a:pt x="15" y="0"/>
                </a:lnTo>
                <a:lnTo>
                  <a:pt x="56" y="24"/>
                </a:lnTo>
                <a:lnTo>
                  <a:pt x="0" y="18"/>
                </a:lnTo>
              </a:path>
            </a:pathLst>
          </a:custGeom>
          <a:solidFill>
            <a:srgbClr val="99FF66"/>
          </a:solidFill>
          <a:ln w="7938">
            <a:solidFill>
              <a:schemeClr val="bg1"/>
            </a:solidFill>
            <a:round/>
            <a:headEnd/>
            <a:tailEnd/>
          </a:ln>
        </p:spPr>
        <p:txBody>
          <a:bodyPr/>
          <a:lstStyle/>
          <a:p>
            <a:endParaRPr lang="en-US"/>
          </a:p>
        </p:txBody>
      </p:sp>
      <p:sp>
        <p:nvSpPr>
          <p:cNvPr id="18509" name="Freeform 377"/>
          <p:cNvSpPr>
            <a:spLocks/>
          </p:cNvSpPr>
          <p:nvPr/>
        </p:nvSpPr>
        <p:spPr bwMode="auto">
          <a:xfrm>
            <a:off x="2689225" y="2230438"/>
            <a:ext cx="969963" cy="371475"/>
          </a:xfrm>
          <a:custGeom>
            <a:avLst/>
            <a:gdLst>
              <a:gd name="T0" fmla="*/ 2147483646 w 1375"/>
              <a:gd name="T1" fmla="*/ 2147483646 h 542"/>
              <a:gd name="T2" fmla="*/ 2147483646 w 1375"/>
              <a:gd name="T3" fmla="*/ 2147483646 h 542"/>
              <a:gd name="T4" fmla="*/ 2147483646 w 1375"/>
              <a:gd name="T5" fmla="*/ 2147483646 h 542"/>
              <a:gd name="T6" fmla="*/ 2147483646 w 1375"/>
              <a:gd name="T7" fmla="*/ 2147483646 h 542"/>
              <a:gd name="T8" fmla="*/ 2147483646 w 1375"/>
              <a:gd name="T9" fmla="*/ 2147483646 h 542"/>
              <a:gd name="T10" fmla="*/ 2147483646 w 1375"/>
              <a:gd name="T11" fmla="*/ 2147483646 h 542"/>
              <a:gd name="T12" fmla="*/ 2147483646 w 1375"/>
              <a:gd name="T13" fmla="*/ 2147483646 h 542"/>
              <a:gd name="T14" fmla="*/ 2147483646 w 1375"/>
              <a:gd name="T15" fmla="*/ 2147483646 h 542"/>
              <a:gd name="T16" fmla="*/ 2147483646 w 1375"/>
              <a:gd name="T17" fmla="*/ 2147483646 h 542"/>
              <a:gd name="T18" fmla="*/ 2147483646 w 1375"/>
              <a:gd name="T19" fmla="*/ 2147483646 h 542"/>
              <a:gd name="T20" fmla="*/ 2147483646 w 1375"/>
              <a:gd name="T21" fmla="*/ 2147483646 h 542"/>
              <a:gd name="T22" fmla="*/ 2147483646 w 1375"/>
              <a:gd name="T23" fmla="*/ 2147483646 h 542"/>
              <a:gd name="T24" fmla="*/ 2147483646 w 1375"/>
              <a:gd name="T25" fmla="*/ 2147483646 h 542"/>
              <a:gd name="T26" fmla="*/ 2147483646 w 1375"/>
              <a:gd name="T27" fmla="*/ 2147483646 h 542"/>
              <a:gd name="T28" fmla="*/ 2147483646 w 1375"/>
              <a:gd name="T29" fmla="*/ 2147483646 h 542"/>
              <a:gd name="T30" fmla="*/ 2147483646 w 1375"/>
              <a:gd name="T31" fmla="*/ 2147483646 h 542"/>
              <a:gd name="T32" fmla="*/ 2147483646 w 1375"/>
              <a:gd name="T33" fmla="*/ 2147483646 h 542"/>
              <a:gd name="T34" fmla="*/ 2147483646 w 1375"/>
              <a:gd name="T35" fmla="*/ 2147483646 h 542"/>
              <a:gd name="T36" fmla="*/ 2147483646 w 1375"/>
              <a:gd name="T37" fmla="*/ 2147483646 h 542"/>
              <a:gd name="T38" fmla="*/ 2147483646 w 1375"/>
              <a:gd name="T39" fmla="*/ 2147483646 h 542"/>
              <a:gd name="T40" fmla="*/ 2147483646 w 1375"/>
              <a:gd name="T41" fmla="*/ 2147483646 h 542"/>
              <a:gd name="T42" fmla="*/ 2147483646 w 1375"/>
              <a:gd name="T43" fmla="*/ 2147483646 h 542"/>
              <a:gd name="T44" fmla="*/ 2147483646 w 1375"/>
              <a:gd name="T45" fmla="*/ 2147483646 h 542"/>
              <a:gd name="T46" fmla="*/ 2147483646 w 1375"/>
              <a:gd name="T47" fmla="*/ 2147483646 h 542"/>
              <a:gd name="T48" fmla="*/ 2147483646 w 1375"/>
              <a:gd name="T49" fmla="*/ 2147483646 h 542"/>
              <a:gd name="T50" fmla="*/ 2147483646 w 1375"/>
              <a:gd name="T51" fmla="*/ 2147483646 h 542"/>
              <a:gd name="T52" fmla="*/ 2147483646 w 1375"/>
              <a:gd name="T53" fmla="*/ 2147483646 h 542"/>
              <a:gd name="T54" fmla="*/ 2147483646 w 1375"/>
              <a:gd name="T55" fmla="*/ 2147483646 h 542"/>
              <a:gd name="T56" fmla="*/ 2147483646 w 1375"/>
              <a:gd name="T57" fmla="*/ 2147483646 h 542"/>
              <a:gd name="T58" fmla="*/ 2147483646 w 1375"/>
              <a:gd name="T59" fmla="*/ 2147483646 h 542"/>
              <a:gd name="T60" fmla="*/ 2147483646 w 1375"/>
              <a:gd name="T61" fmla="*/ 2147483646 h 542"/>
              <a:gd name="T62" fmla="*/ 2147483646 w 1375"/>
              <a:gd name="T63" fmla="*/ 2147483646 h 542"/>
              <a:gd name="T64" fmla="*/ 2147483646 w 1375"/>
              <a:gd name="T65" fmla="*/ 2147483646 h 542"/>
              <a:gd name="T66" fmla="*/ 2147483646 w 1375"/>
              <a:gd name="T67" fmla="*/ 2147483646 h 542"/>
              <a:gd name="T68" fmla="*/ 2147483646 w 1375"/>
              <a:gd name="T69" fmla="*/ 2147483646 h 542"/>
              <a:gd name="T70" fmla="*/ 2147483646 w 1375"/>
              <a:gd name="T71" fmla="*/ 2147483646 h 542"/>
              <a:gd name="T72" fmla="*/ 2147483646 w 1375"/>
              <a:gd name="T73" fmla="*/ 2147483646 h 542"/>
              <a:gd name="T74" fmla="*/ 2147483646 w 1375"/>
              <a:gd name="T75" fmla="*/ 0 h 542"/>
              <a:gd name="T76" fmla="*/ 2147483646 w 1375"/>
              <a:gd name="T77" fmla="*/ 2147483646 h 542"/>
              <a:gd name="T78" fmla="*/ 2147483646 w 1375"/>
              <a:gd name="T79" fmla="*/ 2147483646 h 542"/>
              <a:gd name="T80" fmla="*/ 2147483646 w 1375"/>
              <a:gd name="T81" fmla="*/ 2147483646 h 542"/>
              <a:gd name="T82" fmla="*/ 2147483646 w 1375"/>
              <a:gd name="T83" fmla="*/ 2147483646 h 542"/>
              <a:gd name="T84" fmla="*/ 2147483646 w 1375"/>
              <a:gd name="T85" fmla="*/ 2147483646 h 542"/>
              <a:gd name="T86" fmla="*/ 2147483646 w 1375"/>
              <a:gd name="T87" fmla="*/ 2147483646 h 5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5"/>
              <a:gd name="T133" fmla="*/ 0 h 542"/>
              <a:gd name="T134" fmla="*/ 1375 w 1375"/>
              <a:gd name="T135" fmla="*/ 542 h 5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5" h="542">
                <a:moveTo>
                  <a:pt x="0" y="127"/>
                </a:moveTo>
                <a:lnTo>
                  <a:pt x="113" y="127"/>
                </a:lnTo>
                <a:lnTo>
                  <a:pt x="72" y="152"/>
                </a:lnTo>
                <a:lnTo>
                  <a:pt x="250" y="140"/>
                </a:lnTo>
                <a:lnTo>
                  <a:pt x="88" y="152"/>
                </a:lnTo>
                <a:lnTo>
                  <a:pt x="137" y="159"/>
                </a:lnTo>
                <a:lnTo>
                  <a:pt x="88" y="164"/>
                </a:lnTo>
                <a:lnTo>
                  <a:pt x="113" y="176"/>
                </a:lnTo>
                <a:lnTo>
                  <a:pt x="330" y="159"/>
                </a:lnTo>
                <a:lnTo>
                  <a:pt x="113" y="183"/>
                </a:lnTo>
                <a:lnTo>
                  <a:pt x="202" y="213"/>
                </a:lnTo>
                <a:lnTo>
                  <a:pt x="290" y="176"/>
                </a:lnTo>
                <a:lnTo>
                  <a:pt x="435" y="170"/>
                </a:lnTo>
                <a:lnTo>
                  <a:pt x="290" y="183"/>
                </a:lnTo>
                <a:lnTo>
                  <a:pt x="250" y="213"/>
                </a:lnTo>
                <a:lnTo>
                  <a:pt x="347" y="219"/>
                </a:lnTo>
                <a:lnTo>
                  <a:pt x="435" y="183"/>
                </a:lnTo>
                <a:lnTo>
                  <a:pt x="378" y="213"/>
                </a:lnTo>
                <a:lnTo>
                  <a:pt x="435" y="213"/>
                </a:lnTo>
                <a:lnTo>
                  <a:pt x="538" y="195"/>
                </a:lnTo>
                <a:lnTo>
                  <a:pt x="523" y="164"/>
                </a:lnTo>
                <a:lnTo>
                  <a:pt x="635" y="140"/>
                </a:lnTo>
                <a:lnTo>
                  <a:pt x="555" y="195"/>
                </a:lnTo>
                <a:lnTo>
                  <a:pt x="732" y="176"/>
                </a:lnTo>
                <a:lnTo>
                  <a:pt x="387" y="231"/>
                </a:lnTo>
                <a:lnTo>
                  <a:pt x="467" y="286"/>
                </a:lnTo>
                <a:lnTo>
                  <a:pt x="531" y="286"/>
                </a:lnTo>
                <a:lnTo>
                  <a:pt x="498" y="299"/>
                </a:lnTo>
                <a:lnTo>
                  <a:pt x="353" y="237"/>
                </a:lnTo>
                <a:lnTo>
                  <a:pt x="242" y="231"/>
                </a:lnTo>
                <a:lnTo>
                  <a:pt x="242" y="256"/>
                </a:lnTo>
                <a:lnTo>
                  <a:pt x="290" y="262"/>
                </a:lnTo>
                <a:lnTo>
                  <a:pt x="242" y="267"/>
                </a:lnTo>
                <a:lnTo>
                  <a:pt x="387" y="329"/>
                </a:lnTo>
                <a:lnTo>
                  <a:pt x="313" y="335"/>
                </a:lnTo>
                <a:lnTo>
                  <a:pt x="467" y="335"/>
                </a:lnTo>
                <a:lnTo>
                  <a:pt x="387" y="347"/>
                </a:lnTo>
                <a:lnTo>
                  <a:pt x="427" y="365"/>
                </a:lnTo>
                <a:lnTo>
                  <a:pt x="298" y="340"/>
                </a:lnTo>
                <a:lnTo>
                  <a:pt x="225" y="353"/>
                </a:lnTo>
                <a:lnTo>
                  <a:pt x="193" y="402"/>
                </a:lnTo>
                <a:lnTo>
                  <a:pt x="265" y="383"/>
                </a:lnTo>
                <a:lnTo>
                  <a:pt x="257" y="402"/>
                </a:lnTo>
                <a:lnTo>
                  <a:pt x="282" y="402"/>
                </a:lnTo>
                <a:lnTo>
                  <a:pt x="322" y="365"/>
                </a:lnTo>
                <a:lnTo>
                  <a:pt x="305" y="396"/>
                </a:lnTo>
                <a:lnTo>
                  <a:pt x="353" y="402"/>
                </a:lnTo>
                <a:lnTo>
                  <a:pt x="273" y="413"/>
                </a:lnTo>
                <a:lnTo>
                  <a:pt x="313" y="413"/>
                </a:lnTo>
                <a:lnTo>
                  <a:pt x="282" y="420"/>
                </a:lnTo>
                <a:lnTo>
                  <a:pt x="313" y="444"/>
                </a:lnTo>
                <a:lnTo>
                  <a:pt x="378" y="439"/>
                </a:lnTo>
                <a:lnTo>
                  <a:pt x="427" y="407"/>
                </a:lnTo>
                <a:lnTo>
                  <a:pt x="330" y="456"/>
                </a:lnTo>
                <a:lnTo>
                  <a:pt x="242" y="420"/>
                </a:lnTo>
                <a:lnTo>
                  <a:pt x="153" y="426"/>
                </a:lnTo>
                <a:lnTo>
                  <a:pt x="225" y="475"/>
                </a:lnTo>
                <a:lnTo>
                  <a:pt x="113" y="493"/>
                </a:lnTo>
                <a:lnTo>
                  <a:pt x="120" y="523"/>
                </a:lnTo>
                <a:lnTo>
                  <a:pt x="145" y="499"/>
                </a:lnTo>
                <a:lnTo>
                  <a:pt x="145" y="523"/>
                </a:lnTo>
                <a:lnTo>
                  <a:pt x="233" y="512"/>
                </a:lnTo>
                <a:lnTo>
                  <a:pt x="290" y="536"/>
                </a:lnTo>
                <a:lnTo>
                  <a:pt x="322" y="529"/>
                </a:lnTo>
                <a:lnTo>
                  <a:pt x="298" y="512"/>
                </a:lnTo>
                <a:lnTo>
                  <a:pt x="387" y="523"/>
                </a:lnTo>
                <a:lnTo>
                  <a:pt x="378" y="499"/>
                </a:lnTo>
                <a:lnTo>
                  <a:pt x="402" y="523"/>
                </a:lnTo>
                <a:lnTo>
                  <a:pt x="427" y="517"/>
                </a:lnTo>
                <a:lnTo>
                  <a:pt x="418" y="505"/>
                </a:lnTo>
                <a:lnTo>
                  <a:pt x="483" y="517"/>
                </a:lnTo>
                <a:lnTo>
                  <a:pt x="483" y="542"/>
                </a:lnTo>
                <a:lnTo>
                  <a:pt x="603" y="517"/>
                </a:lnTo>
                <a:lnTo>
                  <a:pt x="620" y="493"/>
                </a:lnTo>
                <a:lnTo>
                  <a:pt x="571" y="493"/>
                </a:lnTo>
                <a:lnTo>
                  <a:pt x="563" y="469"/>
                </a:lnTo>
                <a:lnTo>
                  <a:pt x="435" y="469"/>
                </a:lnTo>
                <a:lnTo>
                  <a:pt x="611" y="456"/>
                </a:lnTo>
                <a:lnTo>
                  <a:pt x="635" y="439"/>
                </a:lnTo>
                <a:lnTo>
                  <a:pt x="611" y="413"/>
                </a:lnTo>
                <a:lnTo>
                  <a:pt x="716" y="413"/>
                </a:lnTo>
                <a:lnTo>
                  <a:pt x="732" y="402"/>
                </a:lnTo>
                <a:lnTo>
                  <a:pt x="668" y="396"/>
                </a:lnTo>
                <a:lnTo>
                  <a:pt x="756" y="389"/>
                </a:lnTo>
                <a:lnTo>
                  <a:pt x="691" y="377"/>
                </a:lnTo>
                <a:lnTo>
                  <a:pt x="772" y="359"/>
                </a:lnTo>
                <a:lnTo>
                  <a:pt x="765" y="347"/>
                </a:lnTo>
                <a:lnTo>
                  <a:pt x="635" y="340"/>
                </a:lnTo>
                <a:lnTo>
                  <a:pt x="708" y="329"/>
                </a:lnTo>
                <a:lnTo>
                  <a:pt x="628" y="323"/>
                </a:lnTo>
                <a:lnTo>
                  <a:pt x="772" y="335"/>
                </a:lnTo>
                <a:lnTo>
                  <a:pt x="772" y="316"/>
                </a:lnTo>
                <a:lnTo>
                  <a:pt x="628" y="310"/>
                </a:lnTo>
                <a:lnTo>
                  <a:pt x="813" y="299"/>
                </a:lnTo>
                <a:lnTo>
                  <a:pt x="772" y="267"/>
                </a:lnTo>
                <a:lnTo>
                  <a:pt x="901" y="286"/>
                </a:lnTo>
                <a:lnTo>
                  <a:pt x="950" y="256"/>
                </a:lnTo>
                <a:lnTo>
                  <a:pt x="876" y="250"/>
                </a:lnTo>
                <a:lnTo>
                  <a:pt x="973" y="243"/>
                </a:lnTo>
                <a:lnTo>
                  <a:pt x="956" y="226"/>
                </a:lnTo>
                <a:lnTo>
                  <a:pt x="998" y="231"/>
                </a:lnTo>
                <a:lnTo>
                  <a:pt x="1231" y="146"/>
                </a:lnTo>
                <a:lnTo>
                  <a:pt x="973" y="170"/>
                </a:lnTo>
                <a:lnTo>
                  <a:pt x="1118" y="140"/>
                </a:lnTo>
                <a:lnTo>
                  <a:pt x="1021" y="140"/>
                </a:lnTo>
                <a:lnTo>
                  <a:pt x="1013" y="122"/>
                </a:lnTo>
                <a:lnTo>
                  <a:pt x="1166" y="127"/>
                </a:lnTo>
                <a:lnTo>
                  <a:pt x="1375" y="79"/>
                </a:lnTo>
                <a:lnTo>
                  <a:pt x="1375" y="61"/>
                </a:lnTo>
                <a:lnTo>
                  <a:pt x="1279" y="61"/>
                </a:lnTo>
                <a:lnTo>
                  <a:pt x="1263" y="24"/>
                </a:lnTo>
                <a:lnTo>
                  <a:pt x="1021" y="49"/>
                </a:lnTo>
                <a:lnTo>
                  <a:pt x="1134" y="18"/>
                </a:lnTo>
                <a:lnTo>
                  <a:pt x="813" y="0"/>
                </a:lnTo>
                <a:lnTo>
                  <a:pt x="788" y="18"/>
                </a:lnTo>
                <a:lnTo>
                  <a:pt x="813" y="37"/>
                </a:lnTo>
                <a:lnTo>
                  <a:pt x="756" y="13"/>
                </a:lnTo>
                <a:lnTo>
                  <a:pt x="611" y="13"/>
                </a:lnTo>
                <a:lnTo>
                  <a:pt x="716" y="49"/>
                </a:lnTo>
                <a:lnTo>
                  <a:pt x="675" y="61"/>
                </a:lnTo>
                <a:lnTo>
                  <a:pt x="628" y="24"/>
                </a:lnTo>
                <a:lnTo>
                  <a:pt x="498" y="18"/>
                </a:lnTo>
                <a:lnTo>
                  <a:pt x="523" y="43"/>
                </a:lnTo>
                <a:lnTo>
                  <a:pt x="427" y="37"/>
                </a:lnTo>
                <a:lnTo>
                  <a:pt x="483" y="54"/>
                </a:lnTo>
                <a:lnTo>
                  <a:pt x="402" y="43"/>
                </a:lnTo>
                <a:lnTo>
                  <a:pt x="418" y="54"/>
                </a:lnTo>
                <a:lnTo>
                  <a:pt x="378" y="61"/>
                </a:lnTo>
                <a:lnTo>
                  <a:pt x="483" y="103"/>
                </a:lnTo>
                <a:lnTo>
                  <a:pt x="257" y="61"/>
                </a:lnTo>
                <a:lnTo>
                  <a:pt x="202" y="79"/>
                </a:lnTo>
                <a:lnTo>
                  <a:pt x="290" y="103"/>
                </a:lnTo>
                <a:lnTo>
                  <a:pt x="145" y="86"/>
                </a:lnTo>
                <a:lnTo>
                  <a:pt x="0" y="127"/>
                </a:lnTo>
              </a:path>
            </a:pathLst>
          </a:custGeom>
          <a:solidFill>
            <a:srgbClr val="99FF66"/>
          </a:solidFill>
          <a:ln w="7938">
            <a:solidFill>
              <a:schemeClr val="bg1"/>
            </a:solidFill>
            <a:round/>
            <a:headEnd/>
            <a:tailEnd/>
          </a:ln>
        </p:spPr>
        <p:txBody>
          <a:bodyPr/>
          <a:lstStyle/>
          <a:p>
            <a:endParaRPr lang="en-US"/>
          </a:p>
        </p:txBody>
      </p:sp>
      <p:sp>
        <p:nvSpPr>
          <p:cNvPr id="18510" name="Freeform 378"/>
          <p:cNvSpPr>
            <a:spLocks/>
          </p:cNvSpPr>
          <p:nvPr/>
        </p:nvSpPr>
        <p:spPr bwMode="auto">
          <a:xfrm>
            <a:off x="2838450" y="3041650"/>
            <a:ext cx="207963" cy="104775"/>
          </a:xfrm>
          <a:custGeom>
            <a:avLst/>
            <a:gdLst>
              <a:gd name="T0" fmla="*/ 0 w 298"/>
              <a:gd name="T1" fmla="*/ 2147483646 h 151"/>
              <a:gd name="T2" fmla="*/ 2147483646 w 298"/>
              <a:gd name="T3" fmla="*/ 2147483646 h 151"/>
              <a:gd name="T4" fmla="*/ 2147483646 w 298"/>
              <a:gd name="T5" fmla="*/ 0 h 151"/>
              <a:gd name="T6" fmla="*/ 2147483646 w 298"/>
              <a:gd name="T7" fmla="*/ 2147483646 h 151"/>
              <a:gd name="T8" fmla="*/ 2147483646 w 298"/>
              <a:gd name="T9" fmla="*/ 2147483646 h 151"/>
              <a:gd name="T10" fmla="*/ 2147483646 w 298"/>
              <a:gd name="T11" fmla="*/ 2147483646 h 151"/>
              <a:gd name="T12" fmla="*/ 2147483646 w 298"/>
              <a:gd name="T13" fmla="*/ 2147483646 h 151"/>
              <a:gd name="T14" fmla="*/ 2147483646 w 298"/>
              <a:gd name="T15" fmla="*/ 2147483646 h 151"/>
              <a:gd name="T16" fmla="*/ 2147483646 w 298"/>
              <a:gd name="T17" fmla="*/ 2147483646 h 151"/>
              <a:gd name="T18" fmla="*/ 2147483646 w 298"/>
              <a:gd name="T19" fmla="*/ 2147483646 h 151"/>
              <a:gd name="T20" fmla="*/ 0 w 298"/>
              <a:gd name="T21" fmla="*/ 2147483646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8"/>
              <a:gd name="T34" fmla="*/ 0 h 151"/>
              <a:gd name="T35" fmla="*/ 298 w 298"/>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8" h="151">
                <a:moveTo>
                  <a:pt x="0" y="127"/>
                </a:moveTo>
                <a:lnTo>
                  <a:pt x="48" y="97"/>
                </a:lnTo>
                <a:lnTo>
                  <a:pt x="73" y="0"/>
                </a:lnTo>
                <a:lnTo>
                  <a:pt x="96" y="37"/>
                </a:lnTo>
                <a:lnTo>
                  <a:pt x="169" y="42"/>
                </a:lnTo>
                <a:lnTo>
                  <a:pt x="298" y="115"/>
                </a:lnTo>
                <a:lnTo>
                  <a:pt x="281" y="134"/>
                </a:lnTo>
                <a:lnTo>
                  <a:pt x="161" y="97"/>
                </a:lnTo>
                <a:lnTo>
                  <a:pt x="89" y="151"/>
                </a:lnTo>
                <a:lnTo>
                  <a:pt x="73" y="115"/>
                </a:lnTo>
                <a:lnTo>
                  <a:pt x="0" y="127"/>
                </a:lnTo>
              </a:path>
            </a:pathLst>
          </a:custGeom>
          <a:solidFill>
            <a:srgbClr val="99FF66"/>
          </a:solidFill>
          <a:ln w="7938">
            <a:solidFill>
              <a:schemeClr val="bg1"/>
            </a:solidFill>
            <a:round/>
            <a:headEnd/>
            <a:tailEnd/>
          </a:ln>
        </p:spPr>
        <p:txBody>
          <a:bodyPr/>
          <a:lstStyle/>
          <a:p>
            <a:endParaRPr lang="en-US"/>
          </a:p>
        </p:txBody>
      </p:sp>
      <p:sp>
        <p:nvSpPr>
          <p:cNvPr id="18511" name="Freeform 379"/>
          <p:cNvSpPr>
            <a:spLocks/>
          </p:cNvSpPr>
          <p:nvPr/>
        </p:nvSpPr>
        <p:spPr bwMode="auto">
          <a:xfrm>
            <a:off x="3725863" y="3535363"/>
            <a:ext cx="206375" cy="153987"/>
          </a:xfrm>
          <a:custGeom>
            <a:avLst/>
            <a:gdLst>
              <a:gd name="T0" fmla="*/ 0 w 290"/>
              <a:gd name="T1" fmla="*/ 2147483646 h 226"/>
              <a:gd name="T2" fmla="*/ 2147483646 w 290"/>
              <a:gd name="T3" fmla="*/ 2147483646 h 226"/>
              <a:gd name="T4" fmla="*/ 2147483646 w 290"/>
              <a:gd name="T5" fmla="*/ 0 h 226"/>
              <a:gd name="T6" fmla="*/ 2147483646 w 290"/>
              <a:gd name="T7" fmla="*/ 2147483646 h 226"/>
              <a:gd name="T8" fmla="*/ 2147483646 w 290"/>
              <a:gd name="T9" fmla="*/ 2147483646 h 226"/>
              <a:gd name="T10" fmla="*/ 2147483646 w 290"/>
              <a:gd name="T11" fmla="*/ 2147483646 h 226"/>
              <a:gd name="T12" fmla="*/ 2147483646 w 290"/>
              <a:gd name="T13" fmla="*/ 2147483646 h 226"/>
              <a:gd name="T14" fmla="*/ 2147483646 w 290"/>
              <a:gd name="T15" fmla="*/ 2147483646 h 226"/>
              <a:gd name="T16" fmla="*/ 2147483646 w 290"/>
              <a:gd name="T17" fmla="*/ 2147483646 h 226"/>
              <a:gd name="T18" fmla="*/ 2147483646 w 290"/>
              <a:gd name="T19" fmla="*/ 2147483646 h 226"/>
              <a:gd name="T20" fmla="*/ 2147483646 w 290"/>
              <a:gd name="T21" fmla="*/ 2147483646 h 226"/>
              <a:gd name="T22" fmla="*/ 2147483646 w 290"/>
              <a:gd name="T23" fmla="*/ 2147483646 h 226"/>
              <a:gd name="T24" fmla="*/ 2147483646 w 290"/>
              <a:gd name="T25" fmla="*/ 2147483646 h 226"/>
              <a:gd name="T26" fmla="*/ 2147483646 w 290"/>
              <a:gd name="T27" fmla="*/ 2147483646 h 226"/>
              <a:gd name="T28" fmla="*/ 2147483646 w 290"/>
              <a:gd name="T29" fmla="*/ 2147483646 h 226"/>
              <a:gd name="T30" fmla="*/ 2147483646 w 290"/>
              <a:gd name="T31" fmla="*/ 2147483646 h 226"/>
              <a:gd name="T32" fmla="*/ 2147483646 w 290"/>
              <a:gd name="T33" fmla="*/ 2147483646 h 226"/>
              <a:gd name="T34" fmla="*/ 2147483646 w 290"/>
              <a:gd name="T35" fmla="*/ 2147483646 h 226"/>
              <a:gd name="T36" fmla="*/ 2147483646 w 290"/>
              <a:gd name="T37" fmla="*/ 2147483646 h 226"/>
              <a:gd name="T38" fmla="*/ 2147483646 w 290"/>
              <a:gd name="T39" fmla="*/ 2147483646 h 226"/>
              <a:gd name="T40" fmla="*/ 0 w 290"/>
              <a:gd name="T41" fmla="*/ 2147483646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0"/>
              <a:gd name="T64" fmla="*/ 0 h 226"/>
              <a:gd name="T65" fmla="*/ 290 w 290"/>
              <a:gd name="T66" fmla="*/ 226 h 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0" h="226">
                <a:moveTo>
                  <a:pt x="0" y="177"/>
                </a:moveTo>
                <a:lnTo>
                  <a:pt x="122" y="13"/>
                </a:lnTo>
                <a:lnTo>
                  <a:pt x="162" y="0"/>
                </a:lnTo>
                <a:lnTo>
                  <a:pt x="113" y="92"/>
                </a:lnTo>
                <a:lnTo>
                  <a:pt x="145" y="73"/>
                </a:lnTo>
                <a:lnTo>
                  <a:pt x="178" y="104"/>
                </a:lnTo>
                <a:lnTo>
                  <a:pt x="258" y="104"/>
                </a:lnTo>
                <a:lnTo>
                  <a:pt x="233" y="140"/>
                </a:lnTo>
                <a:lnTo>
                  <a:pt x="275" y="140"/>
                </a:lnTo>
                <a:lnTo>
                  <a:pt x="250" y="172"/>
                </a:lnTo>
                <a:lnTo>
                  <a:pt x="282" y="153"/>
                </a:lnTo>
                <a:lnTo>
                  <a:pt x="290" y="183"/>
                </a:lnTo>
                <a:lnTo>
                  <a:pt x="258" y="226"/>
                </a:lnTo>
                <a:lnTo>
                  <a:pt x="258" y="196"/>
                </a:lnTo>
                <a:lnTo>
                  <a:pt x="233" y="213"/>
                </a:lnTo>
                <a:lnTo>
                  <a:pt x="233" y="165"/>
                </a:lnTo>
                <a:lnTo>
                  <a:pt x="162" y="213"/>
                </a:lnTo>
                <a:lnTo>
                  <a:pt x="202" y="183"/>
                </a:lnTo>
                <a:lnTo>
                  <a:pt x="138" y="183"/>
                </a:lnTo>
                <a:lnTo>
                  <a:pt x="153" y="172"/>
                </a:lnTo>
                <a:lnTo>
                  <a:pt x="0" y="177"/>
                </a:lnTo>
              </a:path>
            </a:pathLst>
          </a:custGeom>
          <a:solidFill>
            <a:srgbClr val="99FF66"/>
          </a:solidFill>
          <a:ln w="7938">
            <a:solidFill>
              <a:schemeClr val="bg1"/>
            </a:solidFill>
            <a:round/>
            <a:headEnd/>
            <a:tailEnd/>
          </a:ln>
        </p:spPr>
        <p:txBody>
          <a:bodyPr/>
          <a:lstStyle/>
          <a:p>
            <a:endParaRPr lang="en-US"/>
          </a:p>
        </p:txBody>
      </p:sp>
      <p:sp>
        <p:nvSpPr>
          <p:cNvPr id="18512" name="Freeform 380"/>
          <p:cNvSpPr>
            <a:spLocks/>
          </p:cNvSpPr>
          <p:nvPr/>
        </p:nvSpPr>
        <p:spPr bwMode="auto">
          <a:xfrm>
            <a:off x="3211513" y="5281613"/>
            <a:ext cx="260350" cy="987425"/>
          </a:xfrm>
          <a:custGeom>
            <a:avLst/>
            <a:gdLst>
              <a:gd name="T0" fmla="*/ 0 w 370"/>
              <a:gd name="T1" fmla="*/ 2147483646 h 1437"/>
              <a:gd name="T2" fmla="*/ 2147483646 w 370"/>
              <a:gd name="T3" fmla="*/ 2147483646 h 1437"/>
              <a:gd name="T4" fmla="*/ 2147483646 w 370"/>
              <a:gd name="T5" fmla="*/ 2147483646 h 1437"/>
              <a:gd name="T6" fmla="*/ 2147483646 w 370"/>
              <a:gd name="T7" fmla="*/ 2147483646 h 1437"/>
              <a:gd name="T8" fmla="*/ 2147483646 w 370"/>
              <a:gd name="T9" fmla="*/ 2147483646 h 1437"/>
              <a:gd name="T10" fmla="*/ 2147483646 w 370"/>
              <a:gd name="T11" fmla="*/ 2147483646 h 1437"/>
              <a:gd name="T12" fmla="*/ 2147483646 w 370"/>
              <a:gd name="T13" fmla="*/ 2147483646 h 1437"/>
              <a:gd name="T14" fmla="*/ 2147483646 w 370"/>
              <a:gd name="T15" fmla="*/ 2147483646 h 1437"/>
              <a:gd name="T16" fmla="*/ 2147483646 w 370"/>
              <a:gd name="T17" fmla="*/ 2147483646 h 1437"/>
              <a:gd name="T18" fmla="*/ 2147483646 w 370"/>
              <a:gd name="T19" fmla="*/ 2147483646 h 1437"/>
              <a:gd name="T20" fmla="*/ 2147483646 w 370"/>
              <a:gd name="T21" fmla="*/ 2147483646 h 1437"/>
              <a:gd name="T22" fmla="*/ 2147483646 w 370"/>
              <a:gd name="T23" fmla="*/ 2147483646 h 1437"/>
              <a:gd name="T24" fmla="*/ 2147483646 w 370"/>
              <a:gd name="T25" fmla="*/ 0 h 1437"/>
              <a:gd name="T26" fmla="*/ 2147483646 w 370"/>
              <a:gd name="T27" fmla="*/ 2147483646 h 1437"/>
              <a:gd name="T28" fmla="*/ 2147483646 w 370"/>
              <a:gd name="T29" fmla="*/ 2147483646 h 1437"/>
              <a:gd name="T30" fmla="*/ 2147483646 w 370"/>
              <a:gd name="T31" fmla="*/ 2147483646 h 1437"/>
              <a:gd name="T32" fmla="*/ 2147483646 w 370"/>
              <a:gd name="T33" fmla="*/ 2147483646 h 1437"/>
              <a:gd name="T34" fmla="*/ 2147483646 w 370"/>
              <a:gd name="T35" fmla="*/ 2147483646 h 1437"/>
              <a:gd name="T36" fmla="*/ 2147483646 w 370"/>
              <a:gd name="T37" fmla="*/ 2147483646 h 1437"/>
              <a:gd name="T38" fmla="*/ 2147483646 w 370"/>
              <a:gd name="T39" fmla="*/ 2147483646 h 1437"/>
              <a:gd name="T40" fmla="*/ 2147483646 w 370"/>
              <a:gd name="T41" fmla="*/ 2147483646 h 1437"/>
              <a:gd name="T42" fmla="*/ 2147483646 w 370"/>
              <a:gd name="T43" fmla="*/ 2147483646 h 1437"/>
              <a:gd name="T44" fmla="*/ 2147483646 w 370"/>
              <a:gd name="T45" fmla="*/ 2147483646 h 1437"/>
              <a:gd name="T46" fmla="*/ 2147483646 w 370"/>
              <a:gd name="T47" fmla="*/ 2147483646 h 1437"/>
              <a:gd name="T48" fmla="*/ 2147483646 w 370"/>
              <a:gd name="T49" fmla="*/ 2147483646 h 1437"/>
              <a:gd name="T50" fmla="*/ 2147483646 w 370"/>
              <a:gd name="T51" fmla="*/ 2147483646 h 1437"/>
              <a:gd name="T52" fmla="*/ 2147483646 w 370"/>
              <a:gd name="T53" fmla="*/ 2147483646 h 1437"/>
              <a:gd name="T54" fmla="*/ 2147483646 w 370"/>
              <a:gd name="T55" fmla="*/ 2147483646 h 1437"/>
              <a:gd name="T56" fmla="*/ 2147483646 w 370"/>
              <a:gd name="T57" fmla="*/ 2147483646 h 1437"/>
              <a:gd name="T58" fmla="*/ 2147483646 w 370"/>
              <a:gd name="T59" fmla="*/ 2147483646 h 1437"/>
              <a:gd name="T60" fmla="*/ 2147483646 w 370"/>
              <a:gd name="T61" fmla="*/ 2147483646 h 1437"/>
              <a:gd name="T62" fmla="*/ 2147483646 w 370"/>
              <a:gd name="T63" fmla="*/ 2147483646 h 1437"/>
              <a:gd name="T64" fmla="*/ 2147483646 w 370"/>
              <a:gd name="T65" fmla="*/ 2147483646 h 1437"/>
              <a:gd name="T66" fmla="*/ 2147483646 w 370"/>
              <a:gd name="T67" fmla="*/ 2147483646 h 1437"/>
              <a:gd name="T68" fmla="*/ 2147483646 w 370"/>
              <a:gd name="T69" fmla="*/ 2147483646 h 1437"/>
              <a:gd name="T70" fmla="*/ 2147483646 w 370"/>
              <a:gd name="T71" fmla="*/ 2147483646 h 1437"/>
              <a:gd name="T72" fmla="*/ 2147483646 w 370"/>
              <a:gd name="T73" fmla="*/ 2147483646 h 1437"/>
              <a:gd name="T74" fmla="*/ 2147483646 w 370"/>
              <a:gd name="T75" fmla="*/ 2147483646 h 1437"/>
              <a:gd name="T76" fmla="*/ 2147483646 w 370"/>
              <a:gd name="T77" fmla="*/ 2147483646 h 1437"/>
              <a:gd name="T78" fmla="*/ 2147483646 w 370"/>
              <a:gd name="T79" fmla="*/ 2147483646 h 1437"/>
              <a:gd name="T80" fmla="*/ 2147483646 w 370"/>
              <a:gd name="T81" fmla="*/ 2147483646 h 1437"/>
              <a:gd name="T82" fmla="*/ 2147483646 w 370"/>
              <a:gd name="T83" fmla="*/ 2147483646 h 1437"/>
              <a:gd name="T84" fmla="*/ 2147483646 w 370"/>
              <a:gd name="T85" fmla="*/ 2147483646 h 1437"/>
              <a:gd name="T86" fmla="*/ 2147483646 w 370"/>
              <a:gd name="T87" fmla="*/ 2147483646 h 1437"/>
              <a:gd name="T88" fmla="*/ 2147483646 w 370"/>
              <a:gd name="T89" fmla="*/ 2147483646 h 1437"/>
              <a:gd name="T90" fmla="*/ 2147483646 w 370"/>
              <a:gd name="T91" fmla="*/ 2147483646 h 1437"/>
              <a:gd name="T92" fmla="*/ 2147483646 w 370"/>
              <a:gd name="T93" fmla="*/ 2147483646 h 1437"/>
              <a:gd name="T94" fmla="*/ 0 w 370"/>
              <a:gd name="T95" fmla="*/ 2147483646 h 1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0"/>
              <a:gd name="T145" fmla="*/ 0 h 1437"/>
              <a:gd name="T146" fmla="*/ 370 w 370"/>
              <a:gd name="T147" fmla="*/ 1437 h 14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0" h="1437">
                <a:moveTo>
                  <a:pt x="0" y="1127"/>
                </a:moveTo>
                <a:lnTo>
                  <a:pt x="25" y="1084"/>
                </a:lnTo>
                <a:lnTo>
                  <a:pt x="73" y="1108"/>
                </a:lnTo>
                <a:lnTo>
                  <a:pt x="128" y="1035"/>
                </a:lnTo>
                <a:lnTo>
                  <a:pt x="105" y="1004"/>
                </a:lnTo>
                <a:lnTo>
                  <a:pt x="145" y="907"/>
                </a:lnTo>
                <a:lnTo>
                  <a:pt x="73" y="895"/>
                </a:lnTo>
                <a:lnTo>
                  <a:pt x="88" y="731"/>
                </a:lnTo>
                <a:lnTo>
                  <a:pt x="176" y="561"/>
                </a:lnTo>
                <a:lnTo>
                  <a:pt x="168" y="421"/>
                </a:lnTo>
                <a:lnTo>
                  <a:pt x="241" y="146"/>
                </a:lnTo>
                <a:lnTo>
                  <a:pt x="225" y="19"/>
                </a:lnTo>
                <a:lnTo>
                  <a:pt x="265" y="0"/>
                </a:lnTo>
                <a:lnTo>
                  <a:pt x="306" y="62"/>
                </a:lnTo>
                <a:lnTo>
                  <a:pt x="338" y="189"/>
                </a:lnTo>
                <a:lnTo>
                  <a:pt x="370" y="189"/>
                </a:lnTo>
                <a:lnTo>
                  <a:pt x="370" y="232"/>
                </a:lnTo>
                <a:lnTo>
                  <a:pt x="313" y="250"/>
                </a:lnTo>
                <a:lnTo>
                  <a:pt x="313" y="335"/>
                </a:lnTo>
                <a:lnTo>
                  <a:pt x="265" y="378"/>
                </a:lnTo>
                <a:lnTo>
                  <a:pt x="225" y="499"/>
                </a:lnTo>
                <a:lnTo>
                  <a:pt x="250" y="609"/>
                </a:lnTo>
                <a:lnTo>
                  <a:pt x="193" y="706"/>
                </a:lnTo>
                <a:lnTo>
                  <a:pt x="153" y="944"/>
                </a:lnTo>
                <a:lnTo>
                  <a:pt x="185" y="1035"/>
                </a:lnTo>
                <a:lnTo>
                  <a:pt x="153" y="1041"/>
                </a:lnTo>
                <a:lnTo>
                  <a:pt x="168" y="1114"/>
                </a:lnTo>
                <a:lnTo>
                  <a:pt x="96" y="1267"/>
                </a:lnTo>
                <a:lnTo>
                  <a:pt x="105" y="1297"/>
                </a:lnTo>
                <a:lnTo>
                  <a:pt x="136" y="1291"/>
                </a:lnTo>
                <a:lnTo>
                  <a:pt x="153" y="1351"/>
                </a:lnTo>
                <a:lnTo>
                  <a:pt x="313" y="1364"/>
                </a:lnTo>
                <a:lnTo>
                  <a:pt x="210" y="1381"/>
                </a:lnTo>
                <a:lnTo>
                  <a:pt x="193" y="1437"/>
                </a:lnTo>
                <a:lnTo>
                  <a:pt x="145" y="1424"/>
                </a:lnTo>
                <a:lnTo>
                  <a:pt x="193" y="1388"/>
                </a:lnTo>
                <a:lnTo>
                  <a:pt x="121" y="1376"/>
                </a:lnTo>
                <a:lnTo>
                  <a:pt x="113" y="1333"/>
                </a:lnTo>
                <a:lnTo>
                  <a:pt x="96" y="1351"/>
                </a:lnTo>
                <a:lnTo>
                  <a:pt x="56" y="1308"/>
                </a:lnTo>
                <a:lnTo>
                  <a:pt x="73" y="1291"/>
                </a:lnTo>
                <a:lnTo>
                  <a:pt x="40" y="1267"/>
                </a:lnTo>
                <a:lnTo>
                  <a:pt x="73" y="1241"/>
                </a:lnTo>
                <a:lnTo>
                  <a:pt x="40" y="1168"/>
                </a:lnTo>
                <a:lnTo>
                  <a:pt x="96" y="1181"/>
                </a:lnTo>
                <a:lnTo>
                  <a:pt x="40" y="1151"/>
                </a:lnTo>
                <a:lnTo>
                  <a:pt x="56" y="1114"/>
                </a:lnTo>
                <a:lnTo>
                  <a:pt x="0" y="1127"/>
                </a:lnTo>
              </a:path>
            </a:pathLst>
          </a:custGeom>
          <a:solidFill>
            <a:srgbClr val="99FF66"/>
          </a:solidFill>
          <a:ln w="7938">
            <a:solidFill>
              <a:schemeClr val="bg1"/>
            </a:solidFill>
            <a:round/>
            <a:headEnd/>
            <a:tailEnd/>
          </a:ln>
        </p:spPr>
        <p:txBody>
          <a:bodyPr/>
          <a:lstStyle/>
          <a:p>
            <a:endParaRPr lang="en-US"/>
          </a:p>
        </p:txBody>
      </p:sp>
      <p:sp>
        <p:nvSpPr>
          <p:cNvPr id="18513" name="Freeform 381"/>
          <p:cNvSpPr>
            <a:spLocks/>
          </p:cNvSpPr>
          <p:nvPr/>
        </p:nvSpPr>
        <p:spPr bwMode="auto">
          <a:xfrm>
            <a:off x="3341688" y="6227763"/>
            <a:ext cx="85725" cy="69850"/>
          </a:xfrm>
          <a:custGeom>
            <a:avLst/>
            <a:gdLst>
              <a:gd name="T0" fmla="*/ 0 w 121"/>
              <a:gd name="T1" fmla="*/ 2147483646 h 104"/>
              <a:gd name="T2" fmla="*/ 2147483646 w 121"/>
              <a:gd name="T3" fmla="*/ 2147483646 h 104"/>
              <a:gd name="T4" fmla="*/ 2147483646 w 121"/>
              <a:gd name="T5" fmla="*/ 2147483646 h 104"/>
              <a:gd name="T6" fmla="*/ 2147483646 w 121"/>
              <a:gd name="T7" fmla="*/ 2147483646 h 104"/>
              <a:gd name="T8" fmla="*/ 2147483646 w 121"/>
              <a:gd name="T9" fmla="*/ 2147483646 h 104"/>
              <a:gd name="T10" fmla="*/ 2147483646 w 121"/>
              <a:gd name="T11" fmla="*/ 2147483646 h 104"/>
              <a:gd name="T12" fmla="*/ 2147483646 w 121"/>
              <a:gd name="T13" fmla="*/ 2147483646 h 104"/>
              <a:gd name="T14" fmla="*/ 2147483646 w 121"/>
              <a:gd name="T15" fmla="*/ 0 h 104"/>
              <a:gd name="T16" fmla="*/ 2147483646 w 121"/>
              <a:gd name="T17" fmla="*/ 2147483646 h 104"/>
              <a:gd name="T18" fmla="*/ 0 w 121"/>
              <a:gd name="T19" fmla="*/ 2147483646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04"/>
              <a:gd name="T32" fmla="*/ 121 w 121"/>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04">
                <a:moveTo>
                  <a:pt x="0" y="91"/>
                </a:moveTo>
                <a:lnTo>
                  <a:pt x="25" y="72"/>
                </a:lnTo>
                <a:lnTo>
                  <a:pt x="88" y="85"/>
                </a:lnTo>
                <a:lnTo>
                  <a:pt x="56" y="54"/>
                </a:lnTo>
                <a:lnTo>
                  <a:pt x="88" y="42"/>
                </a:lnTo>
                <a:lnTo>
                  <a:pt x="48" y="36"/>
                </a:lnTo>
                <a:lnTo>
                  <a:pt x="48" y="5"/>
                </a:lnTo>
                <a:lnTo>
                  <a:pt x="121" y="0"/>
                </a:lnTo>
                <a:lnTo>
                  <a:pt x="121" y="104"/>
                </a:lnTo>
                <a:lnTo>
                  <a:pt x="0" y="91"/>
                </a:lnTo>
              </a:path>
            </a:pathLst>
          </a:custGeom>
          <a:solidFill>
            <a:srgbClr val="99FF66"/>
          </a:solidFill>
          <a:ln w="0">
            <a:solidFill>
              <a:schemeClr val="bg1"/>
            </a:solidFill>
            <a:round/>
            <a:headEnd/>
            <a:tailEnd/>
          </a:ln>
        </p:spPr>
        <p:txBody>
          <a:bodyPr/>
          <a:lstStyle/>
          <a:p>
            <a:endParaRPr lang="en-US"/>
          </a:p>
        </p:txBody>
      </p:sp>
      <p:sp>
        <p:nvSpPr>
          <p:cNvPr id="18514" name="Freeform 382"/>
          <p:cNvSpPr>
            <a:spLocks/>
          </p:cNvSpPr>
          <p:nvPr/>
        </p:nvSpPr>
        <p:spPr bwMode="auto">
          <a:xfrm>
            <a:off x="3103563" y="4575175"/>
            <a:ext cx="379412" cy="388938"/>
          </a:xfrm>
          <a:custGeom>
            <a:avLst/>
            <a:gdLst>
              <a:gd name="T0" fmla="*/ 0 w 539"/>
              <a:gd name="T1" fmla="*/ 2147483646 h 566"/>
              <a:gd name="T2" fmla="*/ 2147483646 w 539"/>
              <a:gd name="T3" fmla="*/ 2147483646 h 566"/>
              <a:gd name="T4" fmla="*/ 2147483646 w 539"/>
              <a:gd name="T5" fmla="*/ 2147483646 h 566"/>
              <a:gd name="T6" fmla="*/ 2147483646 w 539"/>
              <a:gd name="T7" fmla="*/ 2147483646 h 566"/>
              <a:gd name="T8" fmla="*/ 2147483646 w 539"/>
              <a:gd name="T9" fmla="*/ 2147483646 h 566"/>
              <a:gd name="T10" fmla="*/ 2147483646 w 539"/>
              <a:gd name="T11" fmla="*/ 2147483646 h 566"/>
              <a:gd name="T12" fmla="*/ 2147483646 w 539"/>
              <a:gd name="T13" fmla="*/ 2147483646 h 566"/>
              <a:gd name="T14" fmla="*/ 2147483646 w 539"/>
              <a:gd name="T15" fmla="*/ 2147483646 h 566"/>
              <a:gd name="T16" fmla="*/ 2147483646 w 539"/>
              <a:gd name="T17" fmla="*/ 2147483646 h 566"/>
              <a:gd name="T18" fmla="*/ 2147483646 w 539"/>
              <a:gd name="T19" fmla="*/ 2147483646 h 566"/>
              <a:gd name="T20" fmla="*/ 2147483646 w 539"/>
              <a:gd name="T21" fmla="*/ 2147483646 h 566"/>
              <a:gd name="T22" fmla="*/ 2147483646 w 539"/>
              <a:gd name="T23" fmla="*/ 2147483646 h 566"/>
              <a:gd name="T24" fmla="*/ 2147483646 w 539"/>
              <a:gd name="T25" fmla="*/ 2147483646 h 566"/>
              <a:gd name="T26" fmla="*/ 2147483646 w 539"/>
              <a:gd name="T27" fmla="*/ 2147483646 h 566"/>
              <a:gd name="T28" fmla="*/ 2147483646 w 539"/>
              <a:gd name="T29" fmla="*/ 2147483646 h 566"/>
              <a:gd name="T30" fmla="*/ 2147483646 w 539"/>
              <a:gd name="T31" fmla="*/ 2147483646 h 566"/>
              <a:gd name="T32" fmla="*/ 2147483646 w 539"/>
              <a:gd name="T33" fmla="*/ 2147483646 h 566"/>
              <a:gd name="T34" fmla="*/ 2147483646 w 539"/>
              <a:gd name="T35" fmla="*/ 2147483646 h 566"/>
              <a:gd name="T36" fmla="*/ 2147483646 w 539"/>
              <a:gd name="T37" fmla="*/ 2147483646 h 566"/>
              <a:gd name="T38" fmla="*/ 2147483646 w 539"/>
              <a:gd name="T39" fmla="*/ 2147483646 h 566"/>
              <a:gd name="T40" fmla="*/ 2147483646 w 539"/>
              <a:gd name="T41" fmla="*/ 0 h 566"/>
              <a:gd name="T42" fmla="*/ 2147483646 w 539"/>
              <a:gd name="T43" fmla="*/ 2147483646 h 566"/>
              <a:gd name="T44" fmla="*/ 2147483646 w 539"/>
              <a:gd name="T45" fmla="*/ 2147483646 h 566"/>
              <a:gd name="T46" fmla="*/ 2147483646 w 539"/>
              <a:gd name="T47" fmla="*/ 2147483646 h 566"/>
              <a:gd name="T48" fmla="*/ 2147483646 w 539"/>
              <a:gd name="T49" fmla="*/ 2147483646 h 566"/>
              <a:gd name="T50" fmla="*/ 2147483646 w 539"/>
              <a:gd name="T51" fmla="*/ 2147483646 h 566"/>
              <a:gd name="T52" fmla="*/ 2147483646 w 539"/>
              <a:gd name="T53" fmla="*/ 2147483646 h 566"/>
              <a:gd name="T54" fmla="*/ 0 w 539"/>
              <a:gd name="T55" fmla="*/ 2147483646 h 5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9"/>
              <a:gd name="T85" fmla="*/ 0 h 566"/>
              <a:gd name="T86" fmla="*/ 539 w 539"/>
              <a:gd name="T87" fmla="*/ 566 h 5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9" h="566">
                <a:moveTo>
                  <a:pt x="0" y="378"/>
                </a:moveTo>
                <a:lnTo>
                  <a:pt x="73" y="415"/>
                </a:lnTo>
                <a:lnTo>
                  <a:pt x="161" y="433"/>
                </a:lnTo>
                <a:lnTo>
                  <a:pt x="266" y="506"/>
                </a:lnTo>
                <a:lnTo>
                  <a:pt x="386" y="518"/>
                </a:lnTo>
                <a:lnTo>
                  <a:pt x="378" y="555"/>
                </a:lnTo>
                <a:lnTo>
                  <a:pt x="403" y="566"/>
                </a:lnTo>
                <a:lnTo>
                  <a:pt x="426" y="469"/>
                </a:lnTo>
                <a:lnTo>
                  <a:pt x="394" y="409"/>
                </a:lnTo>
                <a:lnTo>
                  <a:pt x="434" y="402"/>
                </a:lnTo>
                <a:lnTo>
                  <a:pt x="403" y="366"/>
                </a:lnTo>
                <a:lnTo>
                  <a:pt x="514" y="360"/>
                </a:lnTo>
                <a:lnTo>
                  <a:pt x="539" y="378"/>
                </a:lnTo>
                <a:lnTo>
                  <a:pt x="499" y="336"/>
                </a:lnTo>
                <a:lnTo>
                  <a:pt x="514" y="213"/>
                </a:lnTo>
                <a:lnTo>
                  <a:pt x="426" y="213"/>
                </a:lnTo>
                <a:lnTo>
                  <a:pt x="394" y="189"/>
                </a:lnTo>
                <a:lnTo>
                  <a:pt x="306" y="183"/>
                </a:lnTo>
                <a:lnTo>
                  <a:pt x="249" y="110"/>
                </a:lnTo>
                <a:lnTo>
                  <a:pt x="338" y="19"/>
                </a:lnTo>
                <a:lnTo>
                  <a:pt x="321" y="0"/>
                </a:lnTo>
                <a:lnTo>
                  <a:pt x="169" y="43"/>
                </a:lnTo>
                <a:lnTo>
                  <a:pt x="88" y="153"/>
                </a:lnTo>
                <a:lnTo>
                  <a:pt x="64" y="129"/>
                </a:lnTo>
                <a:lnTo>
                  <a:pt x="41" y="177"/>
                </a:lnTo>
                <a:lnTo>
                  <a:pt x="64" y="293"/>
                </a:lnTo>
                <a:lnTo>
                  <a:pt x="81" y="293"/>
                </a:lnTo>
                <a:lnTo>
                  <a:pt x="0" y="378"/>
                </a:lnTo>
              </a:path>
            </a:pathLst>
          </a:custGeom>
          <a:solidFill>
            <a:srgbClr val="99FF66"/>
          </a:solidFill>
          <a:ln w="7938">
            <a:solidFill>
              <a:schemeClr val="bg1"/>
            </a:solidFill>
            <a:round/>
            <a:headEnd/>
            <a:tailEnd/>
          </a:ln>
        </p:spPr>
        <p:txBody>
          <a:bodyPr/>
          <a:lstStyle/>
          <a:p>
            <a:endParaRPr lang="en-US"/>
          </a:p>
        </p:txBody>
      </p:sp>
      <p:sp>
        <p:nvSpPr>
          <p:cNvPr id="18515" name="Freeform 383"/>
          <p:cNvSpPr>
            <a:spLocks/>
          </p:cNvSpPr>
          <p:nvPr/>
        </p:nvSpPr>
        <p:spPr bwMode="auto">
          <a:xfrm>
            <a:off x="2882900" y="4605338"/>
            <a:ext cx="101600" cy="63500"/>
          </a:xfrm>
          <a:custGeom>
            <a:avLst/>
            <a:gdLst>
              <a:gd name="T0" fmla="*/ 0 w 145"/>
              <a:gd name="T1" fmla="*/ 0 h 92"/>
              <a:gd name="T2" fmla="*/ 2147483646 w 145"/>
              <a:gd name="T3" fmla="*/ 2147483646 h 92"/>
              <a:gd name="T4" fmla="*/ 2147483646 w 145"/>
              <a:gd name="T5" fmla="*/ 2147483646 h 92"/>
              <a:gd name="T6" fmla="*/ 2147483646 w 145"/>
              <a:gd name="T7" fmla="*/ 2147483646 h 92"/>
              <a:gd name="T8" fmla="*/ 2147483646 w 145"/>
              <a:gd name="T9" fmla="*/ 2147483646 h 92"/>
              <a:gd name="T10" fmla="*/ 2147483646 w 145"/>
              <a:gd name="T11" fmla="*/ 2147483646 h 92"/>
              <a:gd name="T12" fmla="*/ 0 w 145"/>
              <a:gd name="T13" fmla="*/ 0 h 92"/>
              <a:gd name="T14" fmla="*/ 0 60000 65536"/>
              <a:gd name="T15" fmla="*/ 0 60000 65536"/>
              <a:gd name="T16" fmla="*/ 0 60000 65536"/>
              <a:gd name="T17" fmla="*/ 0 60000 65536"/>
              <a:gd name="T18" fmla="*/ 0 60000 65536"/>
              <a:gd name="T19" fmla="*/ 0 60000 65536"/>
              <a:gd name="T20" fmla="*/ 0 60000 65536"/>
              <a:gd name="T21" fmla="*/ 0 w 145"/>
              <a:gd name="T22" fmla="*/ 0 h 92"/>
              <a:gd name="T23" fmla="*/ 145 w 145"/>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92">
                <a:moveTo>
                  <a:pt x="0" y="0"/>
                </a:moveTo>
                <a:lnTo>
                  <a:pt x="9" y="43"/>
                </a:lnTo>
                <a:lnTo>
                  <a:pt x="32" y="37"/>
                </a:lnTo>
                <a:lnTo>
                  <a:pt x="129" y="92"/>
                </a:lnTo>
                <a:lnTo>
                  <a:pt x="145" y="56"/>
                </a:lnTo>
                <a:lnTo>
                  <a:pt x="97" y="7"/>
                </a:lnTo>
                <a:lnTo>
                  <a:pt x="0" y="0"/>
                </a:lnTo>
              </a:path>
            </a:pathLst>
          </a:custGeom>
          <a:solidFill>
            <a:srgbClr val="99FF66"/>
          </a:solidFill>
          <a:ln w="7938">
            <a:solidFill>
              <a:schemeClr val="bg1"/>
            </a:solidFill>
            <a:round/>
            <a:headEnd/>
            <a:tailEnd/>
          </a:ln>
        </p:spPr>
        <p:txBody>
          <a:bodyPr/>
          <a:lstStyle/>
          <a:p>
            <a:endParaRPr lang="en-US"/>
          </a:p>
        </p:txBody>
      </p:sp>
      <p:sp>
        <p:nvSpPr>
          <p:cNvPr id="18516" name="Freeform 384"/>
          <p:cNvSpPr>
            <a:spLocks/>
          </p:cNvSpPr>
          <p:nvPr/>
        </p:nvSpPr>
        <p:spPr bwMode="auto">
          <a:xfrm>
            <a:off x="5865813" y="3338513"/>
            <a:ext cx="84137" cy="95250"/>
          </a:xfrm>
          <a:custGeom>
            <a:avLst/>
            <a:gdLst>
              <a:gd name="T0" fmla="*/ 0 w 120"/>
              <a:gd name="T1" fmla="*/ 2147483646 h 140"/>
              <a:gd name="T2" fmla="*/ 2147483646 w 120"/>
              <a:gd name="T3" fmla="*/ 2147483646 h 140"/>
              <a:gd name="T4" fmla="*/ 2147483646 w 120"/>
              <a:gd name="T5" fmla="*/ 0 h 140"/>
              <a:gd name="T6" fmla="*/ 2147483646 w 120"/>
              <a:gd name="T7" fmla="*/ 2147483646 h 140"/>
              <a:gd name="T8" fmla="*/ 2147483646 w 120"/>
              <a:gd name="T9" fmla="*/ 2147483646 h 140"/>
              <a:gd name="T10" fmla="*/ 2147483646 w 120"/>
              <a:gd name="T11" fmla="*/ 2147483646 h 140"/>
              <a:gd name="T12" fmla="*/ 2147483646 w 120"/>
              <a:gd name="T13" fmla="*/ 2147483646 h 140"/>
              <a:gd name="T14" fmla="*/ 2147483646 w 120"/>
              <a:gd name="T15" fmla="*/ 2147483646 h 140"/>
              <a:gd name="T16" fmla="*/ 0 w 120"/>
              <a:gd name="T17" fmla="*/ 2147483646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40"/>
              <a:gd name="T29" fmla="*/ 120 w 120"/>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40">
                <a:moveTo>
                  <a:pt x="0" y="104"/>
                </a:moveTo>
                <a:lnTo>
                  <a:pt x="7" y="43"/>
                </a:lnTo>
                <a:lnTo>
                  <a:pt x="104" y="0"/>
                </a:lnTo>
                <a:lnTo>
                  <a:pt x="89" y="56"/>
                </a:lnTo>
                <a:lnTo>
                  <a:pt x="120" y="68"/>
                </a:lnTo>
                <a:lnTo>
                  <a:pt x="72" y="98"/>
                </a:lnTo>
                <a:lnTo>
                  <a:pt x="64" y="140"/>
                </a:lnTo>
                <a:lnTo>
                  <a:pt x="24" y="140"/>
                </a:lnTo>
                <a:lnTo>
                  <a:pt x="0" y="104"/>
                </a:lnTo>
              </a:path>
            </a:pathLst>
          </a:custGeom>
          <a:solidFill>
            <a:schemeClr val="accent1"/>
          </a:solidFill>
          <a:ln w="7938">
            <a:solidFill>
              <a:schemeClr val="bg1"/>
            </a:solidFill>
            <a:round/>
            <a:headEnd/>
            <a:tailEnd/>
          </a:ln>
        </p:spPr>
        <p:txBody>
          <a:bodyPr/>
          <a:lstStyle/>
          <a:p>
            <a:endParaRPr lang="en-US"/>
          </a:p>
        </p:txBody>
      </p:sp>
      <p:sp>
        <p:nvSpPr>
          <p:cNvPr id="18517" name="Freeform 385"/>
          <p:cNvSpPr>
            <a:spLocks/>
          </p:cNvSpPr>
          <p:nvPr/>
        </p:nvSpPr>
        <p:spPr bwMode="auto">
          <a:xfrm>
            <a:off x="5929313" y="3405188"/>
            <a:ext cx="26987" cy="12700"/>
          </a:xfrm>
          <a:custGeom>
            <a:avLst/>
            <a:gdLst>
              <a:gd name="T0" fmla="*/ 0 w 40"/>
              <a:gd name="T1" fmla="*/ 2147483646 h 18"/>
              <a:gd name="T2" fmla="*/ 2147483646 w 40"/>
              <a:gd name="T3" fmla="*/ 0 h 18"/>
              <a:gd name="T4" fmla="*/ 2147483646 w 40"/>
              <a:gd name="T5" fmla="*/ 2147483646 h 18"/>
              <a:gd name="T6" fmla="*/ 0 w 40"/>
              <a:gd name="T7" fmla="*/ 2147483646 h 18"/>
              <a:gd name="T8" fmla="*/ 0 60000 65536"/>
              <a:gd name="T9" fmla="*/ 0 60000 65536"/>
              <a:gd name="T10" fmla="*/ 0 60000 65536"/>
              <a:gd name="T11" fmla="*/ 0 60000 65536"/>
              <a:gd name="T12" fmla="*/ 0 w 40"/>
              <a:gd name="T13" fmla="*/ 0 h 18"/>
              <a:gd name="T14" fmla="*/ 40 w 40"/>
              <a:gd name="T15" fmla="*/ 18 h 18"/>
            </a:gdLst>
            <a:ahLst/>
            <a:cxnLst>
              <a:cxn ang="T8">
                <a:pos x="T0" y="T1"/>
              </a:cxn>
              <a:cxn ang="T9">
                <a:pos x="T2" y="T3"/>
              </a:cxn>
              <a:cxn ang="T10">
                <a:pos x="T4" y="T5"/>
              </a:cxn>
              <a:cxn ang="T11">
                <a:pos x="T6" y="T7"/>
              </a:cxn>
            </a:cxnLst>
            <a:rect l="T12" t="T13" r="T14" b="T15"/>
            <a:pathLst>
              <a:path w="40" h="18">
                <a:moveTo>
                  <a:pt x="0" y="18"/>
                </a:moveTo>
                <a:lnTo>
                  <a:pt x="23" y="0"/>
                </a:lnTo>
                <a:lnTo>
                  <a:pt x="40" y="18"/>
                </a:lnTo>
                <a:lnTo>
                  <a:pt x="0" y="18"/>
                </a:lnTo>
              </a:path>
            </a:pathLst>
          </a:custGeom>
          <a:solidFill>
            <a:srgbClr val="99FF66"/>
          </a:solidFill>
          <a:ln w="0">
            <a:solidFill>
              <a:schemeClr val="bg1"/>
            </a:solidFill>
            <a:round/>
            <a:headEnd/>
            <a:tailEnd/>
          </a:ln>
        </p:spPr>
        <p:txBody>
          <a:bodyPr/>
          <a:lstStyle/>
          <a:p>
            <a:endParaRPr lang="en-US"/>
          </a:p>
        </p:txBody>
      </p:sp>
      <p:sp>
        <p:nvSpPr>
          <p:cNvPr id="18518" name="Freeform 386"/>
          <p:cNvSpPr>
            <a:spLocks/>
          </p:cNvSpPr>
          <p:nvPr/>
        </p:nvSpPr>
        <p:spPr bwMode="auto">
          <a:xfrm>
            <a:off x="5962650" y="3392488"/>
            <a:ext cx="50800" cy="38100"/>
          </a:xfrm>
          <a:custGeom>
            <a:avLst/>
            <a:gdLst>
              <a:gd name="T0" fmla="*/ 0 w 72"/>
              <a:gd name="T1" fmla="*/ 2147483646 h 55"/>
              <a:gd name="T2" fmla="*/ 2147483646 w 72"/>
              <a:gd name="T3" fmla="*/ 2147483646 h 55"/>
              <a:gd name="T4" fmla="*/ 2147483646 w 72"/>
              <a:gd name="T5" fmla="*/ 2147483646 h 55"/>
              <a:gd name="T6" fmla="*/ 2147483646 w 72"/>
              <a:gd name="T7" fmla="*/ 0 h 55"/>
              <a:gd name="T8" fmla="*/ 0 w 72"/>
              <a:gd name="T9" fmla="*/ 2147483646 h 55"/>
              <a:gd name="T10" fmla="*/ 0 60000 65536"/>
              <a:gd name="T11" fmla="*/ 0 60000 65536"/>
              <a:gd name="T12" fmla="*/ 0 60000 65536"/>
              <a:gd name="T13" fmla="*/ 0 60000 65536"/>
              <a:gd name="T14" fmla="*/ 0 60000 65536"/>
              <a:gd name="T15" fmla="*/ 0 w 72"/>
              <a:gd name="T16" fmla="*/ 0 h 55"/>
              <a:gd name="T17" fmla="*/ 72 w 72"/>
              <a:gd name="T18" fmla="*/ 55 h 55"/>
            </a:gdLst>
            <a:ahLst/>
            <a:cxnLst>
              <a:cxn ang="T10">
                <a:pos x="T0" y="T1"/>
              </a:cxn>
              <a:cxn ang="T11">
                <a:pos x="T2" y="T3"/>
              </a:cxn>
              <a:cxn ang="T12">
                <a:pos x="T4" y="T5"/>
              </a:cxn>
              <a:cxn ang="T13">
                <a:pos x="T6" y="T7"/>
              </a:cxn>
              <a:cxn ang="T14">
                <a:pos x="T8" y="T9"/>
              </a:cxn>
            </a:cxnLst>
            <a:rect l="T15" t="T16" r="T17" b="T18"/>
            <a:pathLst>
              <a:path w="72" h="55">
                <a:moveTo>
                  <a:pt x="0" y="18"/>
                </a:moveTo>
                <a:lnTo>
                  <a:pt x="55" y="55"/>
                </a:lnTo>
                <a:lnTo>
                  <a:pt x="72" y="18"/>
                </a:lnTo>
                <a:lnTo>
                  <a:pt x="63" y="0"/>
                </a:lnTo>
                <a:lnTo>
                  <a:pt x="0" y="18"/>
                </a:lnTo>
              </a:path>
            </a:pathLst>
          </a:custGeom>
          <a:solidFill>
            <a:srgbClr val="99FF66"/>
          </a:solidFill>
          <a:ln w="0">
            <a:solidFill>
              <a:schemeClr val="bg1"/>
            </a:solidFill>
            <a:round/>
            <a:headEnd/>
            <a:tailEnd/>
          </a:ln>
        </p:spPr>
        <p:txBody>
          <a:bodyPr/>
          <a:lstStyle/>
          <a:p>
            <a:endParaRPr lang="en-US"/>
          </a:p>
        </p:txBody>
      </p:sp>
      <p:sp>
        <p:nvSpPr>
          <p:cNvPr id="18519" name="Freeform 387"/>
          <p:cNvSpPr>
            <a:spLocks/>
          </p:cNvSpPr>
          <p:nvPr/>
        </p:nvSpPr>
        <p:spPr bwMode="auto">
          <a:xfrm>
            <a:off x="2746375" y="4525963"/>
            <a:ext cx="74613" cy="28575"/>
          </a:xfrm>
          <a:custGeom>
            <a:avLst/>
            <a:gdLst>
              <a:gd name="T0" fmla="*/ 0 w 105"/>
              <a:gd name="T1" fmla="*/ 2147483646 h 42"/>
              <a:gd name="T2" fmla="*/ 2147483646 w 105"/>
              <a:gd name="T3" fmla="*/ 0 h 42"/>
              <a:gd name="T4" fmla="*/ 2147483646 w 105"/>
              <a:gd name="T5" fmla="*/ 2147483646 h 42"/>
              <a:gd name="T6" fmla="*/ 0 w 105"/>
              <a:gd name="T7" fmla="*/ 2147483646 h 42"/>
              <a:gd name="T8" fmla="*/ 0 60000 65536"/>
              <a:gd name="T9" fmla="*/ 0 60000 65536"/>
              <a:gd name="T10" fmla="*/ 0 60000 65536"/>
              <a:gd name="T11" fmla="*/ 0 60000 65536"/>
              <a:gd name="T12" fmla="*/ 0 w 105"/>
              <a:gd name="T13" fmla="*/ 0 h 42"/>
              <a:gd name="T14" fmla="*/ 105 w 105"/>
              <a:gd name="T15" fmla="*/ 42 h 42"/>
            </a:gdLst>
            <a:ahLst/>
            <a:cxnLst>
              <a:cxn ang="T8">
                <a:pos x="T0" y="T1"/>
              </a:cxn>
              <a:cxn ang="T9">
                <a:pos x="T2" y="T3"/>
              </a:cxn>
              <a:cxn ang="T10">
                <a:pos x="T4" y="T5"/>
              </a:cxn>
              <a:cxn ang="T11">
                <a:pos x="T6" y="T7"/>
              </a:cxn>
            </a:cxnLst>
            <a:rect l="T12" t="T13" r="T14" b="T15"/>
            <a:pathLst>
              <a:path w="105" h="42">
                <a:moveTo>
                  <a:pt x="0" y="24"/>
                </a:moveTo>
                <a:lnTo>
                  <a:pt x="33" y="0"/>
                </a:lnTo>
                <a:lnTo>
                  <a:pt x="105" y="42"/>
                </a:lnTo>
                <a:lnTo>
                  <a:pt x="0" y="24"/>
                </a:lnTo>
              </a:path>
            </a:pathLst>
          </a:custGeom>
          <a:solidFill>
            <a:srgbClr val="99FF66"/>
          </a:solidFill>
          <a:ln w="7938">
            <a:solidFill>
              <a:schemeClr val="bg1"/>
            </a:solidFill>
            <a:round/>
            <a:headEnd/>
            <a:tailEnd/>
          </a:ln>
        </p:spPr>
        <p:txBody>
          <a:bodyPr/>
          <a:lstStyle/>
          <a:p>
            <a:endParaRPr lang="en-US"/>
          </a:p>
        </p:txBody>
      </p:sp>
      <p:sp>
        <p:nvSpPr>
          <p:cNvPr id="18520" name="Freeform 388"/>
          <p:cNvSpPr>
            <a:spLocks/>
          </p:cNvSpPr>
          <p:nvPr/>
        </p:nvSpPr>
        <p:spPr bwMode="auto">
          <a:xfrm>
            <a:off x="6267450" y="2878138"/>
            <a:ext cx="341313" cy="384175"/>
          </a:xfrm>
          <a:custGeom>
            <a:avLst/>
            <a:gdLst>
              <a:gd name="T0" fmla="*/ 0 w 483"/>
              <a:gd name="T1" fmla="*/ 2147483646 h 561"/>
              <a:gd name="T2" fmla="*/ 2147483646 w 483"/>
              <a:gd name="T3" fmla="*/ 2147483646 h 561"/>
              <a:gd name="T4" fmla="*/ 2147483646 w 483"/>
              <a:gd name="T5" fmla="*/ 2147483646 h 561"/>
              <a:gd name="T6" fmla="*/ 2147483646 w 483"/>
              <a:gd name="T7" fmla="*/ 2147483646 h 561"/>
              <a:gd name="T8" fmla="*/ 2147483646 w 483"/>
              <a:gd name="T9" fmla="*/ 2147483646 h 561"/>
              <a:gd name="T10" fmla="*/ 2147483646 w 483"/>
              <a:gd name="T11" fmla="*/ 2147483646 h 561"/>
              <a:gd name="T12" fmla="*/ 2147483646 w 483"/>
              <a:gd name="T13" fmla="*/ 0 h 561"/>
              <a:gd name="T14" fmla="*/ 2147483646 w 483"/>
              <a:gd name="T15" fmla="*/ 2147483646 h 561"/>
              <a:gd name="T16" fmla="*/ 2147483646 w 483"/>
              <a:gd name="T17" fmla="*/ 2147483646 h 561"/>
              <a:gd name="T18" fmla="*/ 2147483646 w 483"/>
              <a:gd name="T19" fmla="*/ 2147483646 h 561"/>
              <a:gd name="T20" fmla="*/ 2147483646 w 483"/>
              <a:gd name="T21" fmla="*/ 2147483646 h 561"/>
              <a:gd name="T22" fmla="*/ 2147483646 w 483"/>
              <a:gd name="T23" fmla="*/ 2147483646 h 561"/>
              <a:gd name="T24" fmla="*/ 2147483646 w 483"/>
              <a:gd name="T25" fmla="*/ 2147483646 h 561"/>
              <a:gd name="T26" fmla="*/ 2147483646 w 483"/>
              <a:gd name="T27" fmla="*/ 2147483646 h 561"/>
              <a:gd name="T28" fmla="*/ 2147483646 w 483"/>
              <a:gd name="T29" fmla="*/ 2147483646 h 561"/>
              <a:gd name="T30" fmla="*/ 2147483646 w 483"/>
              <a:gd name="T31" fmla="*/ 2147483646 h 561"/>
              <a:gd name="T32" fmla="*/ 2147483646 w 483"/>
              <a:gd name="T33" fmla="*/ 2147483646 h 561"/>
              <a:gd name="T34" fmla="*/ 2147483646 w 483"/>
              <a:gd name="T35" fmla="*/ 2147483646 h 561"/>
              <a:gd name="T36" fmla="*/ 2147483646 w 483"/>
              <a:gd name="T37" fmla="*/ 2147483646 h 561"/>
              <a:gd name="T38" fmla="*/ 2147483646 w 483"/>
              <a:gd name="T39" fmla="*/ 2147483646 h 561"/>
              <a:gd name="T40" fmla="*/ 2147483646 w 483"/>
              <a:gd name="T41" fmla="*/ 2147483646 h 561"/>
              <a:gd name="T42" fmla="*/ 2147483646 w 483"/>
              <a:gd name="T43" fmla="*/ 2147483646 h 561"/>
              <a:gd name="T44" fmla="*/ 2147483646 w 483"/>
              <a:gd name="T45" fmla="*/ 2147483646 h 561"/>
              <a:gd name="T46" fmla="*/ 0 w 483"/>
              <a:gd name="T47" fmla="*/ 2147483646 h 5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3"/>
              <a:gd name="T73" fmla="*/ 0 h 561"/>
              <a:gd name="T74" fmla="*/ 483 w 483"/>
              <a:gd name="T75" fmla="*/ 561 h 5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3" h="561">
                <a:moveTo>
                  <a:pt x="0" y="55"/>
                </a:moveTo>
                <a:lnTo>
                  <a:pt x="25" y="36"/>
                </a:lnTo>
                <a:lnTo>
                  <a:pt x="82" y="79"/>
                </a:lnTo>
                <a:lnTo>
                  <a:pt x="178" y="79"/>
                </a:lnTo>
                <a:lnTo>
                  <a:pt x="233" y="55"/>
                </a:lnTo>
                <a:lnTo>
                  <a:pt x="242" y="12"/>
                </a:lnTo>
                <a:lnTo>
                  <a:pt x="338" y="0"/>
                </a:lnTo>
                <a:lnTo>
                  <a:pt x="378" y="19"/>
                </a:lnTo>
                <a:lnTo>
                  <a:pt x="378" y="55"/>
                </a:lnTo>
                <a:lnTo>
                  <a:pt x="355" y="98"/>
                </a:lnTo>
                <a:lnTo>
                  <a:pt x="418" y="140"/>
                </a:lnTo>
                <a:lnTo>
                  <a:pt x="387" y="183"/>
                </a:lnTo>
                <a:lnTo>
                  <a:pt x="418" y="243"/>
                </a:lnTo>
                <a:lnTo>
                  <a:pt x="411" y="299"/>
                </a:lnTo>
                <a:lnTo>
                  <a:pt x="483" y="414"/>
                </a:lnTo>
                <a:lnTo>
                  <a:pt x="307" y="529"/>
                </a:lnTo>
                <a:lnTo>
                  <a:pt x="105" y="561"/>
                </a:lnTo>
                <a:lnTo>
                  <a:pt x="97" y="536"/>
                </a:lnTo>
                <a:lnTo>
                  <a:pt x="25" y="518"/>
                </a:lnTo>
                <a:lnTo>
                  <a:pt x="17" y="408"/>
                </a:lnTo>
                <a:lnTo>
                  <a:pt x="218" y="292"/>
                </a:lnTo>
                <a:lnTo>
                  <a:pt x="153" y="238"/>
                </a:lnTo>
                <a:lnTo>
                  <a:pt x="130" y="122"/>
                </a:lnTo>
                <a:lnTo>
                  <a:pt x="0" y="55"/>
                </a:lnTo>
              </a:path>
            </a:pathLst>
          </a:custGeom>
          <a:solidFill>
            <a:srgbClr val="99FF66"/>
          </a:solidFill>
          <a:ln w="7938">
            <a:solidFill>
              <a:schemeClr val="bg1"/>
            </a:solidFill>
            <a:round/>
            <a:headEnd/>
            <a:tailEnd/>
          </a:ln>
        </p:spPr>
        <p:txBody>
          <a:bodyPr/>
          <a:lstStyle/>
          <a:p>
            <a:endParaRPr lang="en-US"/>
          </a:p>
        </p:txBody>
      </p:sp>
      <p:sp>
        <p:nvSpPr>
          <p:cNvPr id="18521" name="Freeform 389"/>
          <p:cNvSpPr>
            <a:spLocks/>
          </p:cNvSpPr>
          <p:nvPr/>
        </p:nvSpPr>
        <p:spPr bwMode="auto">
          <a:xfrm>
            <a:off x="5464175" y="3556000"/>
            <a:ext cx="401638" cy="255588"/>
          </a:xfrm>
          <a:custGeom>
            <a:avLst/>
            <a:gdLst>
              <a:gd name="T0" fmla="*/ 0 w 571"/>
              <a:gd name="T1" fmla="*/ 2147483646 h 371"/>
              <a:gd name="T2" fmla="*/ 2147483646 w 571"/>
              <a:gd name="T3" fmla="*/ 2147483646 h 371"/>
              <a:gd name="T4" fmla="*/ 2147483646 w 571"/>
              <a:gd name="T5" fmla="*/ 2147483646 h 371"/>
              <a:gd name="T6" fmla="*/ 2147483646 w 571"/>
              <a:gd name="T7" fmla="*/ 2147483646 h 371"/>
              <a:gd name="T8" fmla="*/ 2147483646 w 571"/>
              <a:gd name="T9" fmla="*/ 2147483646 h 371"/>
              <a:gd name="T10" fmla="*/ 2147483646 w 571"/>
              <a:gd name="T11" fmla="*/ 2147483646 h 371"/>
              <a:gd name="T12" fmla="*/ 2147483646 w 571"/>
              <a:gd name="T13" fmla="*/ 2147483646 h 371"/>
              <a:gd name="T14" fmla="*/ 2147483646 w 571"/>
              <a:gd name="T15" fmla="*/ 2147483646 h 371"/>
              <a:gd name="T16" fmla="*/ 2147483646 w 571"/>
              <a:gd name="T17" fmla="*/ 2147483646 h 371"/>
              <a:gd name="T18" fmla="*/ 2147483646 w 571"/>
              <a:gd name="T19" fmla="*/ 2147483646 h 371"/>
              <a:gd name="T20" fmla="*/ 2147483646 w 571"/>
              <a:gd name="T21" fmla="*/ 2147483646 h 371"/>
              <a:gd name="T22" fmla="*/ 2147483646 w 571"/>
              <a:gd name="T23" fmla="*/ 2147483646 h 371"/>
              <a:gd name="T24" fmla="*/ 2147483646 w 571"/>
              <a:gd name="T25" fmla="*/ 2147483646 h 371"/>
              <a:gd name="T26" fmla="*/ 2147483646 w 571"/>
              <a:gd name="T27" fmla="*/ 2147483646 h 371"/>
              <a:gd name="T28" fmla="*/ 2147483646 w 571"/>
              <a:gd name="T29" fmla="*/ 2147483646 h 371"/>
              <a:gd name="T30" fmla="*/ 2147483646 w 571"/>
              <a:gd name="T31" fmla="*/ 2147483646 h 371"/>
              <a:gd name="T32" fmla="*/ 2147483646 w 571"/>
              <a:gd name="T33" fmla="*/ 2147483646 h 371"/>
              <a:gd name="T34" fmla="*/ 2147483646 w 571"/>
              <a:gd name="T35" fmla="*/ 2147483646 h 371"/>
              <a:gd name="T36" fmla="*/ 2147483646 w 571"/>
              <a:gd name="T37" fmla="*/ 2147483646 h 371"/>
              <a:gd name="T38" fmla="*/ 2147483646 w 571"/>
              <a:gd name="T39" fmla="*/ 2147483646 h 371"/>
              <a:gd name="T40" fmla="*/ 2147483646 w 571"/>
              <a:gd name="T41" fmla="*/ 2147483646 h 371"/>
              <a:gd name="T42" fmla="*/ 2147483646 w 571"/>
              <a:gd name="T43" fmla="*/ 0 h 371"/>
              <a:gd name="T44" fmla="*/ 2147483646 w 571"/>
              <a:gd name="T45" fmla="*/ 2147483646 h 371"/>
              <a:gd name="T46" fmla="*/ 2147483646 w 571"/>
              <a:gd name="T47" fmla="*/ 2147483646 h 371"/>
              <a:gd name="T48" fmla="*/ 2147483646 w 571"/>
              <a:gd name="T49" fmla="*/ 2147483646 h 371"/>
              <a:gd name="T50" fmla="*/ 2147483646 w 571"/>
              <a:gd name="T51" fmla="*/ 2147483646 h 371"/>
              <a:gd name="T52" fmla="*/ 0 w 571"/>
              <a:gd name="T53" fmla="*/ 2147483646 h 3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1"/>
              <a:gd name="T82" fmla="*/ 0 h 371"/>
              <a:gd name="T83" fmla="*/ 571 w 571"/>
              <a:gd name="T84" fmla="*/ 371 h 3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1" h="371">
                <a:moveTo>
                  <a:pt x="0" y="109"/>
                </a:moveTo>
                <a:lnTo>
                  <a:pt x="23" y="141"/>
                </a:lnTo>
                <a:lnTo>
                  <a:pt x="128" y="165"/>
                </a:lnTo>
                <a:lnTo>
                  <a:pt x="120" y="189"/>
                </a:lnTo>
                <a:lnTo>
                  <a:pt x="168" y="207"/>
                </a:lnTo>
                <a:lnTo>
                  <a:pt x="185" y="249"/>
                </a:lnTo>
                <a:lnTo>
                  <a:pt x="128" y="329"/>
                </a:lnTo>
                <a:lnTo>
                  <a:pt x="273" y="365"/>
                </a:lnTo>
                <a:lnTo>
                  <a:pt x="290" y="371"/>
                </a:lnTo>
                <a:lnTo>
                  <a:pt x="353" y="371"/>
                </a:lnTo>
                <a:lnTo>
                  <a:pt x="353" y="335"/>
                </a:lnTo>
                <a:lnTo>
                  <a:pt x="393" y="322"/>
                </a:lnTo>
                <a:lnTo>
                  <a:pt x="482" y="341"/>
                </a:lnTo>
                <a:lnTo>
                  <a:pt x="546" y="311"/>
                </a:lnTo>
                <a:lnTo>
                  <a:pt x="515" y="268"/>
                </a:lnTo>
                <a:lnTo>
                  <a:pt x="523" y="225"/>
                </a:lnTo>
                <a:lnTo>
                  <a:pt x="475" y="201"/>
                </a:lnTo>
                <a:lnTo>
                  <a:pt x="546" y="146"/>
                </a:lnTo>
                <a:lnTo>
                  <a:pt x="571" y="91"/>
                </a:lnTo>
                <a:lnTo>
                  <a:pt x="490" y="61"/>
                </a:lnTo>
                <a:lnTo>
                  <a:pt x="466" y="61"/>
                </a:lnTo>
                <a:lnTo>
                  <a:pt x="338" y="0"/>
                </a:lnTo>
                <a:lnTo>
                  <a:pt x="297" y="6"/>
                </a:lnTo>
                <a:lnTo>
                  <a:pt x="233" y="67"/>
                </a:lnTo>
                <a:lnTo>
                  <a:pt x="128" y="55"/>
                </a:lnTo>
                <a:lnTo>
                  <a:pt x="153" y="109"/>
                </a:lnTo>
                <a:lnTo>
                  <a:pt x="0" y="109"/>
                </a:lnTo>
              </a:path>
            </a:pathLst>
          </a:custGeom>
          <a:solidFill>
            <a:schemeClr val="accent1"/>
          </a:solidFill>
          <a:ln w="7938">
            <a:solidFill>
              <a:schemeClr val="bg1"/>
            </a:solidFill>
            <a:round/>
            <a:headEnd/>
            <a:tailEnd/>
          </a:ln>
        </p:spPr>
        <p:txBody>
          <a:bodyPr/>
          <a:lstStyle/>
          <a:p>
            <a:endParaRPr lang="en-US"/>
          </a:p>
        </p:txBody>
      </p:sp>
      <p:sp>
        <p:nvSpPr>
          <p:cNvPr id="18522" name="Freeform 390"/>
          <p:cNvSpPr>
            <a:spLocks/>
          </p:cNvSpPr>
          <p:nvPr/>
        </p:nvSpPr>
        <p:spPr bwMode="auto">
          <a:xfrm>
            <a:off x="5797550" y="3433763"/>
            <a:ext cx="284163" cy="225425"/>
          </a:xfrm>
          <a:custGeom>
            <a:avLst/>
            <a:gdLst>
              <a:gd name="T0" fmla="*/ 0 w 401"/>
              <a:gd name="T1" fmla="*/ 2147483646 h 329"/>
              <a:gd name="T2" fmla="*/ 0 w 401"/>
              <a:gd name="T3" fmla="*/ 2147483646 h 329"/>
              <a:gd name="T4" fmla="*/ 2147483646 w 401"/>
              <a:gd name="T5" fmla="*/ 2147483646 h 329"/>
              <a:gd name="T6" fmla="*/ 2147483646 w 401"/>
              <a:gd name="T7" fmla="*/ 2147483646 h 329"/>
              <a:gd name="T8" fmla="*/ 2147483646 w 401"/>
              <a:gd name="T9" fmla="*/ 2147483646 h 329"/>
              <a:gd name="T10" fmla="*/ 2147483646 w 401"/>
              <a:gd name="T11" fmla="*/ 2147483646 h 329"/>
              <a:gd name="T12" fmla="*/ 2147483646 w 401"/>
              <a:gd name="T13" fmla="*/ 2147483646 h 329"/>
              <a:gd name="T14" fmla="*/ 2147483646 w 401"/>
              <a:gd name="T15" fmla="*/ 2147483646 h 329"/>
              <a:gd name="T16" fmla="*/ 2147483646 w 401"/>
              <a:gd name="T17" fmla="*/ 2147483646 h 329"/>
              <a:gd name="T18" fmla="*/ 2147483646 w 401"/>
              <a:gd name="T19" fmla="*/ 2147483646 h 329"/>
              <a:gd name="T20" fmla="*/ 2147483646 w 401"/>
              <a:gd name="T21" fmla="*/ 2147483646 h 329"/>
              <a:gd name="T22" fmla="*/ 2147483646 w 401"/>
              <a:gd name="T23" fmla="*/ 2147483646 h 329"/>
              <a:gd name="T24" fmla="*/ 2147483646 w 401"/>
              <a:gd name="T25" fmla="*/ 2147483646 h 329"/>
              <a:gd name="T26" fmla="*/ 2147483646 w 401"/>
              <a:gd name="T27" fmla="*/ 2147483646 h 329"/>
              <a:gd name="T28" fmla="*/ 2147483646 w 401"/>
              <a:gd name="T29" fmla="*/ 2147483646 h 329"/>
              <a:gd name="T30" fmla="*/ 2147483646 w 401"/>
              <a:gd name="T31" fmla="*/ 2147483646 h 329"/>
              <a:gd name="T32" fmla="*/ 2147483646 w 401"/>
              <a:gd name="T33" fmla="*/ 0 h 329"/>
              <a:gd name="T34" fmla="*/ 2147483646 w 401"/>
              <a:gd name="T35" fmla="*/ 0 h 329"/>
              <a:gd name="T36" fmla="*/ 2147483646 w 401"/>
              <a:gd name="T37" fmla="*/ 2147483646 h 329"/>
              <a:gd name="T38" fmla="*/ 2147483646 w 401"/>
              <a:gd name="T39" fmla="*/ 2147483646 h 329"/>
              <a:gd name="T40" fmla="*/ 2147483646 w 401"/>
              <a:gd name="T41" fmla="*/ 2147483646 h 329"/>
              <a:gd name="T42" fmla="*/ 2147483646 w 401"/>
              <a:gd name="T43" fmla="*/ 2147483646 h 329"/>
              <a:gd name="T44" fmla="*/ 0 w 401"/>
              <a:gd name="T45" fmla="*/ 2147483646 h 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1"/>
              <a:gd name="T70" fmla="*/ 0 h 329"/>
              <a:gd name="T71" fmla="*/ 401 w 401"/>
              <a:gd name="T72" fmla="*/ 329 h 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1" h="329">
                <a:moveTo>
                  <a:pt x="0" y="135"/>
                </a:moveTo>
                <a:lnTo>
                  <a:pt x="0" y="189"/>
                </a:lnTo>
                <a:lnTo>
                  <a:pt x="7" y="213"/>
                </a:lnTo>
                <a:lnTo>
                  <a:pt x="15" y="238"/>
                </a:lnTo>
                <a:lnTo>
                  <a:pt x="96" y="268"/>
                </a:lnTo>
                <a:lnTo>
                  <a:pt x="71" y="323"/>
                </a:lnTo>
                <a:lnTo>
                  <a:pt x="160" y="329"/>
                </a:lnTo>
                <a:lnTo>
                  <a:pt x="313" y="329"/>
                </a:lnTo>
                <a:lnTo>
                  <a:pt x="353" y="281"/>
                </a:lnTo>
                <a:lnTo>
                  <a:pt x="273" y="208"/>
                </a:lnTo>
                <a:lnTo>
                  <a:pt x="370" y="165"/>
                </a:lnTo>
                <a:lnTo>
                  <a:pt x="401" y="183"/>
                </a:lnTo>
                <a:lnTo>
                  <a:pt x="370" y="49"/>
                </a:lnTo>
                <a:lnTo>
                  <a:pt x="296" y="19"/>
                </a:lnTo>
                <a:lnTo>
                  <a:pt x="216" y="37"/>
                </a:lnTo>
                <a:lnTo>
                  <a:pt x="225" y="25"/>
                </a:lnTo>
                <a:lnTo>
                  <a:pt x="160" y="0"/>
                </a:lnTo>
                <a:lnTo>
                  <a:pt x="120" y="0"/>
                </a:lnTo>
                <a:lnTo>
                  <a:pt x="120" y="68"/>
                </a:lnTo>
                <a:lnTo>
                  <a:pt x="80" y="49"/>
                </a:lnTo>
                <a:lnTo>
                  <a:pt x="55" y="73"/>
                </a:lnTo>
                <a:lnTo>
                  <a:pt x="48" y="116"/>
                </a:lnTo>
                <a:lnTo>
                  <a:pt x="0" y="135"/>
                </a:lnTo>
              </a:path>
            </a:pathLst>
          </a:custGeom>
          <a:solidFill>
            <a:srgbClr val="99FF66"/>
          </a:solidFill>
          <a:ln w="7938">
            <a:solidFill>
              <a:schemeClr val="bg1"/>
            </a:solidFill>
            <a:round/>
            <a:headEnd/>
            <a:tailEnd/>
          </a:ln>
        </p:spPr>
        <p:txBody>
          <a:bodyPr/>
          <a:lstStyle/>
          <a:p>
            <a:endParaRPr lang="en-US"/>
          </a:p>
        </p:txBody>
      </p:sp>
      <p:sp>
        <p:nvSpPr>
          <p:cNvPr id="18523" name="Freeform 391"/>
          <p:cNvSpPr>
            <a:spLocks/>
          </p:cNvSpPr>
          <p:nvPr/>
        </p:nvSpPr>
        <p:spPr bwMode="auto">
          <a:xfrm>
            <a:off x="6138863" y="3592513"/>
            <a:ext cx="188912" cy="58737"/>
          </a:xfrm>
          <a:custGeom>
            <a:avLst/>
            <a:gdLst>
              <a:gd name="T0" fmla="*/ 0 w 267"/>
              <a:gd name="T1" fmla="*/ 2147483646 h 86"/>
              <a:gd name="T2" fmla="*/ 2147483646 w 267"/>
              <a:gd name="T3" fmla="*/ 2147483646 h 86"/>
              <a:gd name="T4" fmla="*/ 2147483646 w 267"/>
              <a:gd name="T5" fmla="*/ 0 h 86"/>
              <a:gd name="T6" fmla="*/ 2147483646 w 267"/>
              <a:gd name="T7" fmla="*/ 2147483646 h 86"/>
              <a:gd name="T8" fmla="*/ 2147483646 w 267"/>
              <a:gd name="T9" fmla="*/ 2147483646 h 86"/>
              <a:gd name="T10" fmla="*/ 2147483646 w 267"/>
              <a:gd name="T11" fmla="*/ 2147483646 h 86"/>
              <a:gd name="T12" fmla="*/ 2147483646 w 267"/>
              <a:gd name="T13" fmla="*/ 2147483646 h 86"/>
              <a:gd name="T14" fmla="*/ 2147483646 w 267"/>
              <a:gd name="T15" fmla="*/ 2147483646 h 86"/>
              <a:gd name="T16" fmla="*/ 2147483646 w 267"/>
              <a:gd name="T17" fmla="*/ 2147483646 h 86"/>
              <a:gd name="T18" fmla="*/ 0 w 267"/>
              <a:gd name="T19" fmla="*/ 2147483646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86"/>
              <a:gd name="T32" fmla="*/ 267 w 26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86">
                <a:moveTo>
                  <a:pt x="0" y="43"/>
                </a:moveTo>
                <a:lnTo>
                  <a:pt x="57" y="24"/>
                </a:lnTo>
                <a:lnTo>
                  <a:pt x="89" y="0"/>
                </a:lnTo>
                <a:lnTo>
                  <a:pt x="153" y="18"/>
                </a:lnTo>
                <a:lnTo>
                  <a:pt x="267" y="30"/>
                </a:lnTo>
                <a:lnTo>
                  <a:pt x="242" y="61"/>
                </a:lnTo>
                <a:lnTo>
                  <a:pt x="185" y="54"/>
                </a:lnTo>
                <a:lnTo>
                  <a:pt x="89" y="86"/>
                </a:lnTo>
                <a:lnTo>
                  <a:pt x="25" y="73"/>
                </a:lnTo>
                <a:lnTo>
                  <a:pt x="0" y="43"/>
                </a:lnTo>
              </a:path>
            </a:pathLst>
          </a:custGeom>
          <a:solidFill>
            <a:schemeClr val="accent1"/>
          </a:solidFill>
          <a:ln w="7938">
            <a:solidFill>
              <a:schemeClr val="bg1"/>
            </a:solidFill>
            <a:round/>
            <a:headEnd/>
            <a:tailEnd/>
          </a:ln>
        </p:spPr>
        <p:txBody>
          <a:bodyPr/>
          <a:lstStyle/>
          <a:p>
            <a:endParaRPr lang="en-US"/>
          </a:p>
        </p:txBody>
      </p:sp>
      <p:sp>
        <p:nvSpPr>
          <p:cNvPr id="18524" name="Freeform 392"/>
          <p:cNvSpPr>
            <a:spLocks/>
          </p:cNvSpPr>
          <p:nvPr/>
        </p:nvSpPr>
        <p:spPr bwMode="auto">
          <a:xfrm>
            <a:off x="3290888" y="2208213"/>
            <a:ext cx="1933575" cy="1046162"/>
          </a:xfrm>
          <a:custGeom>
            <a:avLst/>
            <a:gdLst>
              <a:gd name="T0" fmla="*/ 2147483646 w 2742"/>
              <a:gd name="T1" fmla="*/ 2147483646 h 1521"/>
              <a:gd name="T2" fmla="*/ 2147483646 w 2742"/>
              <a:gd name="T3" fmla="*/ 2147483646 h 1521"/>
              <a:gd name="T4" fmla="*/ 2147483646 w 2742"/>
              <a:gd name="T5" fmla="*/ 2147483646 h 1521"/>
              <a:gd name="T6" fmla="*/ 2147483646 w 2742"/>
              <a:gd name="T7" fmla="*/ 2147483646 h 1521"/>
              <a:gd name="T8" fmla="*/ 2147483646 w 2742"/>
              <a:gd name="T9" fmla="*/ 2147483646 h 1521"/>
              <a:gd name="T10" fmla="*/ 2147483646 w 2742"/>
              <a:gd name="T11" fmla="*/ 2147483646 h 1521"/>
              <a:gd name="T12" fmla="*/ 2147483646 w 2742"/>
              <a:gd name="T13" fmla="*/ 2147483646 h 1521"/>
              <a:gd name="T14" fmla="*/ 2147483646 w 2742"/>
              <a:gd name="T15" fmla="*/ 2147483646 h 1521"/>
              <a:gd name="T16" fmla="*/ 2147483646 w 2742"/>
              <a:gd name="T17" fmla="*/ 2147483646 h 1521"/>
              <a:gd name="T18" fmla="*/ 2147483646 w 2742"/>
              <a:gd name="T19" fmla="*/ 2147483646 h 1521"/>
              <a:gd name="T20" fmla="*/ 2147483646 w 2742"/>
              <a:gd name="T21" fmla="*/ 2147483646 h 1521"/>
              <a:gd name="T22" fmla="*/ 2147483646 w 2742"/>
              <a:gd name="T23" fmla="*/ 2147483646 h 1521"/>
              <a:gd name="T24" fmla="*/ 2147483646 w 2742"/>
              <a:gd name="T25" fmla="*/ 2147483646 h 1521"/>
              <a:gd name="T26" fmla="*/ 2147483646 w 2742"/>
              <a:gd name="T27" fmla="*/ 2147483646 h 1521"/>
              <a:gd name="T28" fmla="*/ 2147483646 w 2742"/>
              <a:gd name="T29" fmla="*/ 2147483646 h 1521"/>
              <a:gd name="T30" fmla="*/ 2147483646 w 2742"/>
              <a:gd name="T31" fmla="*/ 2147483646 h 1521"/>
              <a:gd name="T32" fmla="*/ 2147483646 w 2742"/>
              <a:gd name="T33" fmla="*/ 2147483646 h 1521"/>
              <a:gd name="T34" fmla="*/ 2147483646 w 2742"/>
              <a:gd name="T35" fmla="*/ 2147483646 h 1521"/>
              <a:gd name="T36" fmla="*/ 2147483646 w 2742"/>
              <a:gd name="T37" fmla="*/ 2147483646 h 1521"/>
              <a:gd name="T38" fmla="*/ 2147483646 w 2742"/>
              <a:gd name="T39" fmla="*/ 2147483646 h 1521"/>
              <a:gd name="T40" fmla="*/ 2147483646 w 2742"/>
              <a:gd name="T41" fmla="*/ 2147483646 h 1521"/>
              <a:gd name="T42" fmla="*/ 2147483646 w 2742"/>
              <a:gd name="T43" fmla="*/ 2147483646 h 1521"/>
              <a:gd name="T44" fmla="*/ 2147483646 w 2742"/>
              <a:gd name="T45" fmla="*/ 2147483646 h 1521"/>
              <a:gd name="T46" fmla="*/ 2147483646 w 2742"/>
              <a:gd name="T47" fmla="*/ 2147483646 h 1521"/>
              <a:gd name="T48" fmla="*/ 2147483646 w 2742"/>
              <a:gd name="T49" fmla="*/ 2147483646 h 1521"/>
              <a:gd name="T50" fmla="*/ 2147483646 w 2742"/>
              <a:gd name="T51" fmla="*/ 2147483646 h 1521"/>
              <a:gd name="T52" fmla="*/ 2147483646 w 2742"/>
              <a:gd name="T53" fmla="*/ 2147483646 h 1521"/>
              <a:gd name="T54" fmla="*/ 2147483646 w 2742"/>
              <a:gd name="T55" fmla="*/ 2147483646 h 1521"/>
              <a:gd name="T56" fmla="*/ 2147483646 w 2742"/>
              <a:gd name="T57" fmla="*/ 2147483646 h 1521"/>
              <a:gd name="T58" fmla="*/ 2147483646 w 2742"/>
              <a:gd name="T59" fmla="*/ 2147483646 h 1521"/>
              <a:gd name="T60" fmla="*/ 2147483646 w 2742"/>
              <a:gd name="T61" fmla="*/ 2147483646 h 1521"/>
              <a:gd name="T62" fmla="*/ 2147483646 w 2742"/>
              <a:gd name="T63" fmla="*/ 2147483646 h 1521"/>
              <a:gd name="T64" fmla="*/ 2147483646 w 2742"/>
              <a:gd name="T65" fmla="*/ 2147483646 h 1521"/>
              <a:gd name="T66" fmla="*/ 2147483646 w 2742"/>
              <a:gd name="T67" fmla="*/ 2147483646 h 1521"/>
              <a:gd name="T68" fmla="*/ 2147483646 w 2742"/>
              <a:gd name="T69" fmla="*/ 2147483646 h 1521"/>
              <a:gd name="T70" fmla="*/ 2147483646 w 2742"/>
              <a:gd name="T71" fmla="*/ 2147483646 h 1521"/>
              <a:gd name="T72" fmla="*/ 2147483646 w 2742"/>
              <a:gd name="T73" fmla="*/ 2147483646 h 1521"/>
              <a:gd name="T74" fmla="*/ 2147483646 w 2742"/>
              <a:gd name="T75" fmla="*/ 2147483646 h 1521"/>
              <a:gd name="T76" fmla="*/ 2147483646 w 2742"/>
              <a:gd name="T77" fmla="*/ 2147483646 h 1521"/>
              <a:gd name="T78" fmla="*/ 2147483646 w 2742"/>
              <a:gd name="T79" fmla="*/ 2147483646 h 1521"/>
              <a:gd name="T80" fmla="*/ 2147483646 w 2742"/>
              <a:gd name="T81" fmla="*/ 2147483646 h 1521"/>
              <a:gd name="T82" fmla="*/ 2147483646 w 2742"/>
              <a:gd name="T83" fmla="*/ 2147483646 h 1521"/>
              <a:gd name="T84" fmla="*/ 2147483646 w 2742"/>
              <a:gd name="T85" fmla="*/ 2147483646 h 1521"/>
              <a:gd name="T86" fmla="*/ 2147483646 w 2742"/>
              <a:gd name="T87" fmla="*/ 2147483646 h 1521"/>
              <a:gd name="T88" fmla="*/ 2147483646 w 2742"/>
              <a:gd name="T89" fmla="*/ 2147483646 h 1521"/>
              <a:gd name="T90" fmla="*/ 2147483646 w 2742"/>
              <a:gd name="T91" fmla="*/ 2147483646 h 1521"/>
              <a:gd name="T92" fmla="*/ 2147483646 w 2742"/>
              <a:gd name="T93" fmla="*/ 2147483646 h 1521"/>
              <a:gd name="T94" fmla="*/ 2147483646 w 2742"/>
              <a:gd name="T95" fmla="*/ 2147483646 h 1521"/>
              <a:gd name="T96" fmla="*/ 2147483646 w 2742"/>
              <a:gd name="T97" fmla="*/ 2147483646 h 1521"/>
              <a:gd name="T98" fmla="*/ 2147483646 w 2742"/>
              <a:gd name="T99" fmla="*/ 2147483646 h 1521"/>
              <a:gd name="T100" fmla="*/ 2147483646 w 2742"/>
              <a:gd name="T101" fmla="*/ 2147483646 h 1521"/>
              <a:gd name="T102" fmla="*/ 2147483646 w 2742"/>
              <a:gd name="T103" fmla="*/ 2147483646 h 1521"/>
              <a:gd name="T104" fmla="*/ 2147483646 w 2742"/>
              <a:gd name="T105" fmla="*/ 2147483646 h 1521"/>
              <a:gd name="T106" fmla="*/ 2147483646 w 2742"/>
              <a:gd name="T107" fmla="*/ 2147483646 h 1521"/>
              <a:gd name="T108" fmla="*/ 2147483646 w 2742"/>
              <a:gd name="T109" fmla="*/ 2147483646 h 1521"/>
              <a:gd name="T110" fmla="*/ 2147483646 w 2742"/>
              <a:gd name="T111" fmla="*/ 2147483646 h 1521"/>
              <a:gd name="T112" fmla="*/ 2147483646 w 2742"/>
              <a:gd name="T113" fmla="*/ 2147483646 h 1521"/>
              <a:gd name="T114" fmla="*/ 2147483646 w 2742"/>
              <a:gd name="T115" fmla="*/ 2147483646 h 15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42"/>
              <a:gd name="T175" fmla="*/ 0 h 1521"/>
              <a:gd name="T176" fmla="*/ 2742 w 2742"/>
              <a:gd name="T177" fmla="*/ 1521 h 15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42" h="1521">
                <a:moveTo>
                  <a:pt x="0" y="426"/>
                </a:moveTo>
                <a:lnTo>
                  <a:pt x="15" y="395"/>
                </a:lnTo>
                <a:lnTo>
                  <a:pt x="185" y="359"/>
                </a:lnTo>
                <a:lnTo>
                  <a:pt x="305" y="359"/>
                </a:lnTo>
                <a:lnTo>
                  <a:pt x="370" y="329"/>
                </a:lnTo>
                <a:lnTo>
                  <a:pt x="353" y="304"/>
                </a:lnTo>
                <a:lnTo>
                  <a:pt x="385" y="297"/>
                </a:lnTo>
                <a:lnTo>
                  <a:pt x="361" y="292"/>
                </a:lnTo>
                <a:lnTo>
                  <a:pt x="410" y="273"/>
                </a:lnTo>
                <a:lnTo>
                  <a:pt x="402" y="267"/>
                </a:lnTo>
                <a:lnTo>
                  <a:pt x="313" y="286"/>
                </a:lnTo>
                <a:lnTo>
                  <a:pt x="241" y="261"/>
                </a:lnTo>
                <a:lnTo>
                  <a:pt x="337" y="243"/>
                </a:lnTo>
                <a:lnTo>
                  <a:pt x="393" y="194"/>
                </a:lnTo>
                <a:lnTo>
                  <a:pt x="515" y="194"/>
                </a:lnTo>
                <a:lnTo>
                  <a:pt x="506" y="146"/>
                </a:lnTo>
                <a:lnTo>
                  <a:pt x="603" y="140"/>
                </a:lnTo>
                <a:lnTo>
                  <a:pt x="683" y="176"/>
                </a:lnTo>
                <a:lnTo>
                  <a:pt x="586" y="133"/>
                </a:lnTo>
                <a:lnTo>
                  <a:pt x="788" y="97"/>
                </a:lnTo>
                <a:lnTo>
                  <a:pt x="844" y="116"/>
                </a:lnTo>
                <a:lnTo>
                  <a:pt x="844" y="164"/>
                </a:lnTo>
                <a:lnTo>
                  <a:pt x="876" y="121"/>
                </a:lnTo>
                <a:lnTo>
                  <a:pt x="1005" y="152"/>
                </a:lnTo>
                <a:lnTo>
                  <a:pt x="965" y="133"/>
                </a:lnTo>
                <a:lnTo>
                  <a:pt x="1021" y="140"/>
                </a:lnTo>
                <a:lnTo>
                  <a:pt x="973" y="109"/>
                </a:lnTo>
                <a:lnTo>
                  <a:pt x="956" y="84"/>
                </a:lnTo>
                <a:lnTo>
                  <a:pt x="981" y="84"/>
                </a:lnTo>
                <a:lnTo>
                  <a:pt x="1238" y="146"/>
                </a:lnTo>
                <a:lnTo>
                  <a:pt x="1223" y="121"/>
                </a:lnTo>
                <a:lnTo>
                  <a:pt x="1278" y="121"/>
                </a:lnTo>
                <a:lnTo>
                  <a:pt x="1238" y="103"/>
                </a:lnTo>
                <a:lnTo>
                  <a:pt x="1334" y="109"/>
                </a:lnTo>
                <a:lnTo>
                  <a:pt x="1198" y="67"/>
                </a:lnTo>
                <a:lnTo>
                  <a:pt x="1448" y="84"/>
                </a:lnTo>
                <a:lnTo>
                  <a:pt x="1391" y="60"/>
                </a:lnTo>
                <a:lnTo>
                  <a:pt x="1238" y="60"/>
                </a:lnTo>
                <a:lnTo>
                  <a:pt x="1294" y="54"/>
                </a:lnTo>
                <a:lnTo>
                  <a:pt x="1206" y="30"/>
                </a:lnTo>
                <a:lnTo>
                  <a:pt x="1311" y="43"/>
                </a:lnTo>
                <a:lnTo>
                  <a:pt x="1263" y="24"/>
                </a:lnTo>
                <a:lnTo>
                  <a:pt x="1318" y="17"/>
                </a:lnTo>
                <a:lnTo>
                  <a:pt x="1496" y="67"/>
                </a:lnTo>
                <a:lnTo>
                  <a:pt x="1479" y="48"/>
                </a:lnTo>
                <a:lnTo>
                  <a:pt x="1568" y="30"/>
                </a:lnTo>
                <a:lnTo>
                  <a:pt x="1488" y="24"/>
                </a:lnTo>
                <a:lnTo>
                  <a:pt x="1488" y="6"/>
                </a:lnTo>
                <a:lnTo>
                  <a:pt x="1536" y="0"/>
                </a:lnTo>
                <a:lnTo>
                  <a:pt x="2042" y="6"/>
                </a:lnTo>
                <a:lnTo>
                  <a:pt x="2082" y="12"/>
                </a:lnTo>
                <a:lnTo>
                  <a:pt x="2066" y="24"/>
                </a:lnTo>
                <a:lnTo>
                  <a:pt x="1721" y="30"/>
                </a:lnTo>
                <a:lnTo>
                  <a:pt x="1761" y="43"/>
                </a:lnTo>
                <a:lnTo>
                  <a:pt x="1632" y="54"/>
                </a:lnTo>
                <a:lnTo>
                  <a:pt x="2107" y="30"/>
                </a:lnTo>
                <a:lnTo>
                  <a:pt x="2122" y="48"/>
                </a:lnTo>
                <a:lnTo>
                  <a:pt x="2066" y="67"/>
                </a:lnTo>
                <a:lnTo>
                  <a:pt x="2171" y="54"/>
                </a:lnTo>
                <a:lnTo>
                  <a:pt x="2299" y="79"/>
                </a:lnTo>
                <a:lnTo>
                  <a:pt x="2107" y="116"/>
                </a:lnTo>
                <a:lnTo>
                  <a:pt x="1809" y="109"/>
                </a:lnTo>
                <a:lnTo>
                  <a:pt x="1874" y="121"/>
                </a:lnTo>
                <a:lnTo>
                  <a:pt x="1752" y="140"/>
                </a:lnTo>
                <a:lnTo>
                  <a:pt x="1752" y="157"/>
                </a:lnTo>
                <a:lnTo>
                  <a:pt x="2091" y="133"/>
                </a:lnTo>
                <a:lnTo>
                  <a:pt x="2107" y="146"/>
                </a:lnTo>
                <a:lnTo>
                  <a:pt x="2042" y="176"/>
                </a:lnTo>
                <a:lnTo>
                  <a:pt x="2259" y="121"/>
                </a:lnTo>
                <a:lnTo>
                  <a:pt x="2275" y="170"/>
                </a:lnTo>
                <a:lnTo>
                  <a:pt x="2162" y="256"/>
                </a:lnTo>
                <a:lnTo>
                  <a:pt x="2364" y="157"/>
                </a:lnTo>
                <a:lnTo>
                  <a:pt x="2364" y="176"/>
                </a:lnTo>
                <a:lnTo>
                  <a:pt x="2469" y="170"/>
                </a:lnTo>
                <a:lnTo>
                  <a:pt x="2500" y="140"/>
                </a:lnTo>
                <a:lnTo>
                  <a:pt x="2597" y="140"/>
                </a:lnTo>
                <a:lnTo>
                  <a:pt x="2742" y="164"/>
                </a:lnTo>
                <a:lnTo>
                  <a:pt x="2605" y="200"/>
                </a:lnTo>
                <a:lnTo>
                  <a:pt x="2622" y="225"/>
                </a:lnTo>
                <a:lnTo>
                  <a:pt x="2316" y="243"/>
                </a:lnTo>
                <a:lnTo>
                  <a:pt x="2557" y="249"/>
                </a:lnTo>
                <a:lnTo>
                  <a:pt x="2356" y="280"/>
                </a:lnTo>
                <a:lnTo>
                  <a:pt x="2380" y="304"/>
                </a:lnTo>
                <a:lnTo>
                  <a:pt x="2500" y="280"/>
                </a:lnTo>
                <a:lnTo>
                  <a:pt x="2412" y="316"/>
                </a:lnTo>
                <a:lnTo>
                  <a:pt x="2396" y="353"/>
                </a:lnTo>
                <a:lnTo>
                  <a:pt x="2429" y="340"/>
                </a:lnTo>
                <a:lnTo>
                  <a:pt x="2332" y="377"/>
                </a:lnTo>
                <a:lnTo>
                  <a:pt x="2299" y="456"/>
                </a:lnTo>
                <a:lnTo>
                  <a:pt x="2347" y="443"/>
                </a:lnTo>
                <a:lnTo>
                  <a:pt x="2420" y="456"/>
                </a:lnTo>
                <a:lnTo>
                  <a:pt x="2356" y="456"/>
                </a:lnTo>
                <a:lnTo>
                  <a:pt x="2356" y="480"/>
                </a:lnTo>
                <a:lnTo>
                  <a:pt x="2460" y="486"/>
                </a:lnTo>
                <a:lnTo>
                  <a:pt x="2469" y="523"/>
                </a:lnTo>
                <a:lnTo>
                  <a:pt x="2307" y="517"/>
                </a:lnTo>
                <a:lnTo>
                  <a:pt x="2347" y="523"/>
                </a:lnTo>
                <a:lnTo>
                  <a:pt x="2267" y="535"/>
                </a:lnTo>
                <a:lnTo>
                  <a:pt x="2307" y="566"/>
                </a:lnTo>
                <a:lnTo>
                  <a:pt x="2396" y="566"/>
                </a:lnTo>
                <a:lnTo>
                  <a:pt x="2340" y="590"/>
                </a:lnTo>
                <a:lnTo>
                  <a:pt x="2404" y="602"/>
                </a:lnTo>
                <a:lnTo>
                  <a:pt x="2404" y="639"/>
                </a:lnTo>
                <a:lnTo>
                  <a:pt x="2292" y="620"/>
                </a:lnTo>
                <a:lnTo>
                  <a:pt x="2356" y="639"/>
                </a:lnTo>
                <a:lnTo>
                  <a:pt x="2316" y="650"/>
                </a:lnTo>
                <a:lnTo>
                  <a:pt x="2347" y="650"/>
                </a:lnTo>
                <a:lnTo>
                  <a:pt x="2340" y="669"/>
                </a:lnTo>
                <a:lnTo>
                  <a:pt x="2429" y="693"/>
                </a:lnTo>
                <a:lnTo>
                  <a:pt x="2292" y="687"/>
                </a:lnTo>
                <a:lnTo>
                  <a:pt x="2275" y="699"/>
                </a:lnTo>
                <a:lnTo>
                  <a:pt x="2364" y="730"/>
                </a:lnTo>
                <a:lnTo>
                  <a:pt x="2356" y="755"/>
                </a:lnTo>
                <a:lnTo>
                  <a:pt x="2275" y="772"/>
                </a:lnTo>
                <a:lnTo>
                  <a:pt x="2195" y="730"/>
                </a:lnTo>
                <a:lnTo>
                  <a:pt x="2074" y="760"/>
                </a:lnTo>
                <a:lnTo>
                  <a:pt x="2162" y="785"/>
                </a:lnTo>
                <a:lnTo>
                  <a:pt x="2074" y="803"/>
                </a:lnTo>
                <a:lnTo>
                  <a:pt x="2171" y="803"/>
                </a:lnTo>
                <a:lnTo>
                  <a:pt x="2139" y="839"/>
                </a:lnTo>
                <a:lnTo>
                  <a:pt x="2179" y="821"/>
                </a:lnTo>
                <a:lnTo>
                  <a:pt x="2275" y="852"/>
                </a:lnTo>
                <a:lnTo>
                  <a:pt x="2235" y="876"/>
                </a:lnTo>
                <a:lnTo>
                  <a:pt x="2292" y="870"/>
                </a:lnTo>
                <a:lnTo>
                  <a:pt x="2275" y="895"/>
                </a:lnTo>
                <a:lnTo>
                  <a:pt x="2307" y="882"/>
                </a:lnTo>
                <a:lnTo>
                  <a:pt x="2316" y="943"/>
                </a:lnTo>
                <a:lnTo>
                  <a:pt x="2275" y="925"/>
                </a:lnTo>
                <a:lnTo>
                  <a:pt x="2267" y="943"/>
                </a:lnTo>
                <a:lnTo>
                  <a:pt x="2227" y="943"/>
                </a:lnTo>
                <a:lnTo>
                  <a:pt x="2171" y="895"/>
                </a:lnTo>
                <a:lnTo>
                  <a:pt x="2042" y="863"/>
                </a:lnTo>
                <a:lnTo>
                  <a:pt x="2139" y="900"/>
                </a:lnTo>
                <a:lnTo>
                  <a:pt x="2017" y="912"/>
                </a:lnTo>
                <a:lnTo>
                  <a:pt x="1977" y="943"/>
                </a:lnTo>
                <a:lnTo>
                  <a:pt x="2091" y="955"/>
                </a:lnTo>
                <a:lnTo>
                  <a:pt x="1994" y="973"/>
                </a:lnTo>
                <a:lnTo>
                  <a:pt x="2147" y="955"/>
                </a:lnTo>
                <a:lnTo>
                  <a:pt x="2284" y="979"/>
                </a:lnTo>
                <a:lnTo>
                  <a:pt x="2099" y="1052"/>
                </a:lnTo>
                <a:lnTo>
                  <a:pt x="1929" y="1089"/>
                </a:lnTo>
                <a:lnTo>
                  <a:pt x="1857" y="1089"/>
                </a:lnTo>
                <a:lnTo>
                  <a:pt x="1817" y="1059"/>
                </a:lnTo>
                <a:lnTo>
                  <a:pt x="1841" y="1089"/>
                </a:lnTo>
                <a:lnTo>
                  <a:pt x="1793" y="1108"/>
                </a:lnTo>
                <a:lnTo>
                  <a:pt x="1721" y="1186"/>
                </a:lnTo>
                <a:lnTo>
                  <a:pt x="1672" y="1180"/>
                </a:lnTo>
                <a:lnTo>
                  <a:pt x="1664" y="1211"/>
                </a:lnTo>
                <a:lnTo>
                  <a:pt x="1608" y="1216"/>
                </a:lnTo>
                <a:lnTo>
                  <a:pt x="1584" y="1205"/>
                </a:lnTo>
                <a:lnTo>
                  <a:pt x="1608" y="1186"/>
                </a:lnTo>
                <a:lnTo>
                  <a:pt x="1584" y="1180"/>
                </a:lnTo>
                <a:lnTo>
                  <a:pt x="1559" y="1229"/>
                </a:lnTo>
                <a:lnTo>
                  <a:pt x="1471" y="1235"/>
                </a:lnTo>
                <a:lnTo>
                  <a:pt x="1479" y="1259"/>
                </a:lnTo>
                <a:lnTo>
                  <a:pt x="1431" y="1265"/>
                </a:lnTo>
                <a:lnTo>
                  <a:pt x="1471" y="1296"/>
                </a:lnTo>
                <a:lnTo>
                  <a:pt x="1423" y="1296"/>
                </a:lnTo>
                <a:lnTo>
                  <a:pt x="1463" y="1332"/>
                </a:lnTo>
                <a:lnTo>
                  <a:pt x="1423" y="1332"/>
                </a:lnTo>
                <a:lnTo>
                  <a:pt x="1456" y="1338"/>
                </a:lnTo>
                <a:lnTo>
                  <a:pt x="1423" y="1369"/>
                </a:lnTo>
                <a:lnTo>
                  <a:pt x="1391" y="1362"/>
                </a:lnTo>
                <a:lnTo>
                  <a:pt x="1423" y="1375"/>
                </a:lnTo>
                <a:lnTo>
                  <a:pt x="1359" y="1387"/>
                </a:lnTo>
                <a:lnTo>
                  <a:pt x="1391" y="1435"/>
                </a:lnTo>
                <a:lnTo>
                  <a:pt x="1359" y="1502"/>
                </a:lnTo>
                <a:lnTo>
                  <a:pt x="1318" y="1502"/>
                </a:lnTo>
                <a:lnTo>
                  <a:pt x="1351" y="1521"/>
                </a:lnTo>
                <a:lnTo>
                  <a:pt x="1254" y="1521"/>
                </a:lnTo>
                <a:lnTo>
                  <a:pt x="1238" y="1478"/>
                </a:lnTo>
                <a:lnTo>
                  <a:pt x="1118" y="1485"/>
                </a:lnTo>
                <a:lnTo>
                  <a:pt x="1141" y="1472"/>
                </a:lnTo>
                <a:lnTo>
                  <a:pt x="1085" y="1454"/>
                </a:lnTo>
                <a:lnTo>
                  <a:pt x="1118" y="1448"/>
                </a:lnTo>
                <a:lnTo>
                  <a:pt x="1069" y="1448"/>
                </a:lnTo>
                <a:lnTo>
                  <a:pt x="1085" y="1424"/>
                </a:lnTo>
                <a:lnTo>
                  <a:pt x="1053" y="1424"/>
                </a:lnTo>
                <a:lnTo>
                  <a:pt x="973" y="1338"/>
                </a:lnTo>
                <a:lnTo>
                  <a:pt x="973" y="1308"/>
                </a:lnTo>
                <a:lnTo>
                  <a:pt x="1029" y="1284"/>
                </a:lnTo>
                <a:lnTo>
                  <a:pt x="1005" y="1272"/>
                </a:lnTo>
                <a:lnTo>
                  <a:pt x="948" y="1302"/>
                </a:lnTo>
                <a:lnTo>
                  <a:pt x="941" y="1241"/>
                </a:lnTo>
                <a:lnTo>
                  <a:pt x="884" y="1205"/>
                </a:lnTo>
                <a:lnTo>
                  <a:pt x="893" y="1156"/>
                </a:lnTo>
                <a:lnTo>
                  <a:pt x="860" y="1138"/>
                </a:lnTo>
                <a:lnTo>
                  <a:pt x="908" y="1089"/>
                </a:lnTo>
                <a:lnTo>
                  <a:pt x="884" y="1083"/>
                </a:lnTo>
                <a:lnTo>
                  <a:pt x="989" y="1089"/>
                </a:lnTo>
                <a:lnTo>
                  <a:pt x="981" y="1071"/>
                </a:lnTo>
                <a:lnTo>
                  <a:pt x="900" y="1071"/>
                </a:lnTo>
                <a:lnTo>
                  <a:pt x="1013" y="1028"/>
                </a:lnTo>
                <a:lnTo>
                  <a:pt x="989" y="1016"/>
                </a:lnTo>
                <a:lnTo>
                  <a:pt x="1013" y="973"/>
                </a:lnTo>
                <a:lnTo>
                  <a:pt x="925" y="968"/>
                </a:lnTo>
                <a:lnTo>
                  <a:pt x="836" y="931"/>
                </a:lnTo>
                <a:lnTo>
                  <a:pt x="1005" y="955"/>
                </a:lnTo>
                <a:lnTo>
                  <a:pt x="981" y="936"/>
                </a:lnTo>
                <a:lnTo>
                  <a:pt x="1005" y="931"/>
                </a:lnTo>
                <a:lnTo>
                  <a:pt x="941" y="906"/>
                </a:lnTo>
                <a:lnTo>
                  <a:pt x="965" y="895"/>
                </a:lnTo>
                <a:lnTo>
                  <a:pt x="916" y="900"/>
                </a:lnTo>
                <a:lnTo>
                  <a:pt x="948" y="882"/>
                </a:lnTo>
                <a:lnTo>
                  <a:pt x="900" y="888"/>
                </a:lnTo>
                <a:lnTo>
                  <a:pt x="956" y="870"/>
                </a:lnTo>
                <a:lnTo>
                  <a:pt x="876" y="846"/>
                </a:lnTo>
                <a:lnTo>
                  <a:pt x="851" y="882"/>
                </a:lnTo>
                <a:lnTo>
                  <a:pt x="788" y="888"/>
                </a:lnTo>
                <a:lnTo>
                  <a:pt x="771" y="870"/>
                </a:lnTo>
                <a:lnTo>
                  <a:pt x="820" y="846"/>
                </a:lnTo>
                <a:lnTo>
                  <a:pt x="780" y="846"/>
                </a:lnTo>
                <a:lnTo>
                  <a:pt x="836" y="796"/>
                </a:lnTo>
                <a:lnTo>
                  <a:pt x="780" y="785"/>
                </a:lnTo>
                <a:lnTo>
                  <a:pt x="796" y="755"/>
                </a:lnTo>
                <a:lnTo>
                  <a:pt x="731" y="693"/>
                </a:lnTo>
                <a:lnTo>
                  <a:pt x="756" y="687"/>
                </a:lnTo>
                <a:lnTo>
                  <a:pt x="651" y="626"/>
                </a:lnTo>
                <a:lnTo>
                  <a:pt x="643" y="602"/>
                </a:lnTo>
                <a:lnTo>
                  <a:pt x="538" y="572"/>
                </a:lnTo>
                <a:lnTo>
                  <a:pt x="433" y="559"/>
                </a:lnTo>
                <a:lnTo>
                  <a:pt x="345" y="578"/>
                </a:lnTo>
                <a:lnTo>
                  <a:pt x="273" y="566"/>
                </a:lnTo>
                <a:lnTo>
                  <a:pt x="297" y="596"/>
                </a:lnTo>
                <a:lnTo>
                  <a:pt x="217" y="578"/>
                </a:lnTo>
                <a:lnTo>
                  <a:pt x="152" y="553"/>
                </a:lnTo>
                <a:lnTo>
                  <a:pt x="217" y="535"/>
                </a:lnTo>
                <a:lnTo>
                  <a:pt x="63" y="517"/>
                </a:lnTo>
                <a:lnTo>
                  <a:pt x="120" y="499"/>
                </a:lnTo>
                <a:lnTo>
                  <a:pt x="305" y="505"/>
                </a:lnTo>
                <a:lnTo>
                  <a:pt x="321" y="486"/>
                </a:lnTo>
                <a:lnTo>
                  <a:pt x="288" y="480"/>
                </a:lnTo>
                <a:lnTo>
                  <a:pt x="321" y="469"/>
                </a:lnTo>
                <a:lnTo>
                  <a:pt x="160" y="474"/>
                </a:lnTo>
                <a:lnTo>
                  <a:pt x="0" y="426"/>
                </a:lnTo>
              </a:path>
            </a:pathLst>
          </a:custGeom>
          <a:solidFill>
            <a:srgbClr val="99FF66"/>
          </a:solidFill>
          <a:ln w="7938">
            <a:solidFill>
              <a:schemeClr val="bg1"/>
            </a:solidFill>
            <a:round/>
            <a:headEnd/>
            <a:tailEnd/>
          </a:ln>
        </p:spPr>
        <p:txBody>
          <a:bodyPr/>
          <a:lstStyle/>
          <a:p>
            <a:endParaRPr lang="en-US"/>
          </a:p>
        </p:txBody>
      </p:sp>
      <p:sp>
        <p:nvSpPr>
          <p:cNvPr id="18525" name="Freeform 393"/>
          <p:cNvSpPr>
            <a:spLocks/>
          </p:cNvSpPr>
          <p:nvPr/>
        </p:nvSpPr>
        <p:spPr bwMode="auto">
          <a:xfrm>
            <a:off x="6121400" y="3630613"/>
            <a:ext cx="215900" cy="79375"/>
          </a:xfrm>
          <a:custGeom>
            <a:avLst/>
            <a:gdLst>
              <a:gd name="T0" fmla="*/ 0 w 305"/>
              <a:gd name="T1" fmla="*/ 2147483646 h 116"/>
              <a:gd name="T2" fmla="*/ 2147483646 w 305"/>
              <a:gd name="T3" fmla="*/ 2147483646 h 116"/>
              <a:gd name="T4" fmla="*/ 2147483646 w 305"/>
              <a:gd name="T5" fmla="*/ 2147483646 h 116"/>
              <a:gd name="T6" fmla="*/ 2147483646 w 305"/>
              <a:gd name="T7" fmla="*/ 0 h 116"/>
              <a:gd name="T8" fmla="*/ 2147483646 w 305"/>
              <a:gd name="T9" fmla="*/ 2147483646 h 116"/>
              <a:gd name="T10" fmla="*/ 2147483646 w 305"/>
              <a:gd name="T11" fmla="*/ 2147483646 h 116"/>
              <a:gd name="T12" fmla="*/ 2147483646 w 305"/>
              <a:gd name="T13" fmla="*/ 2147483646 h 116"/>
              <a:gd name="T14" fmla="*/ 2147483646 w 305"/>
              <a:gd name="T15" fmla="*/ 2147483646 h 116"/>
              <a:gd name="T16" fmla="*/ 0 w 305"/>
              <a:gd name="T17" fmla="*/ 2147483646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16"/>
              <a:gd name="T29" fmla="*/ 305 w 305"/>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16">
                <a:moveTo>
                  <a:pt x="0" y="73"/>
                </a:moveTo>
                <a:lnTo>
                  <a:pt x="48" y="19"/>
                </a:lnTo>
                <a:lnTo>
                  <a:pt x="112" y="32"/>
                </a:lnTo>
                <a:lnTo>
                  <a:pt x="208" y="0"/>
                </a:lnTo>
                <a:lnTo>
                  <a:pt x="265" y="7"/>
                </a:lnTo>
                <a:lnTo>
                  <a:pt x="305" y="25"/>
                </a:lnTo>
                <a:lnTo>
                  <a:pt x="193" y="104"/>
                </a:lnTo>
                <a:lnTo>
                  <a:pt x="88" y="116"/>
                </a:lnTo>
                <a:lnTo>
                  <a:pt x="0" y="73"/>
                </a:lnTo>
              </a:path>
            </a:pathLst>
          </a:custGeom>
          <a:solidFill>
            <a:schemeClr val="accent1"/>
          </a:solidFill>
          <a:ln w="7938">
            <a:solidFill>
              <a:schemeClr val="bg1"/>
            </a:solidFill>
            <a:round/>
            <a:headEnd/>
            <a:tailEnd/>
          </a:ln>
        </p:spPr>
        <p:txBody>
          <a:bodyPr/>
          <a:lstStyle/>
          <a:p>
            <a:endParaRPr lang="en-US"/>
          </a:p>
        </p:txBody>
      </p:sp>
      <p:sp>
        <p:nvSpPr>
          <p:cNvPr id="18526" name="Freeform 394"/>
          <p:cNvSpPr>
            <a:spLocks/>
          </p:cNvSpPr>
          <p:nvPr/>
        </p:nvSpPr>
        <p:spPr bwMode="auto">
          <a:xfrm>
            <a:off x="4833938" y="3016250"/>
            <a:ext cx="346075" cy="122238"/>
          </a:xfrm>
          <a:custGeom>
            <a:avLst/>
            <a:gdLst>
              <a:gd name="T0" fmla="*/ 0 w 490"/>
              <a:gd name="T1" fmla="*/ 2147483646 h 177"/>
              <a:gd name="T2" fmla="*/ 2147483646 w 490"/>
              <a:gd name="T3" fmla="*/ 2147483646 h 177"/>
              <a:gd name="T4" fmla="*/ 2147483646 w 490"/>
              <a:gd name="T5" fmla="*/ 2147483646 h 177"/>
              <a:gd name="T6" fmla="*/ 2147483646 w 490"/>
              <a:gd name="T7" fmla="*/ 2147483646 h 177"/>
              <a:gd name="T8" fmla="*/ 2147483646 w 490"/>
              <a:gd name="T9" fmla="*/ 2147483646 h 177"/>
              <a:gd name="T10" fmla="*/ 2147483646 w 490"/>
              <a:gd name="T11" fmla="*/ 2147483646 h 177"/>
              <a:gd name="T12" fmla="*/ 2147483646 w 490"/>
              <a:gd name="T13" fmla="*/ 2147483646 h 177"/>
              <a:gd name="T14" fmla="*/ 2147483646 w 490"/>
              <a:gd name="T15" fmla="*/ 2147483646 h 177"/>
              <a:gd name="T16" fmla="*/ 2147483646 w 490"/>
              <a:gd name="T17" fmla="*/ 2147483646 h 177"/>
              <a:gd name="T18" fmla="*/ 2147483646 w 490"/>
              <a:gd name="T19" fmla="*/ 2147483646 h 177"/>
              <a:gd name="T20" fmla="*/ 2147483646 w 490"/>
              <a:gd name="T21" fmla="*/ 2147483646 h 177"/>
              <a:gd name="T22" fmla="*/ 2147483646 w 490"/>
              <a:gd name="T23" fmla="*/ 2147483646 h 177"/>
              <a:gd name="T24" fmla="*/ 2147483646 w 490"/>
              <a:gd name="T25" fmla="*/ 2147483646 h 177"/>
              <a:gd name="T26" fmla="*/ 2147483646 w 490"/>
              <a:gd name="T27" fmla="*/ 2147483646 h 177"/>
              <a:gd name="T28" fmla="*/ 2147483646 w 490"/>
              <a:gd name="T29" fmla="*/ 2147483646 h 177"/>
              <a:gd name="T30" fmla="*/ 2147483646 w 490"/>
              <a:gd name="T31" fmla="*/ 0 h 177"/>
              <a:gd name="T32" fmla="*/ 2147483646 w 490"/>
              <a:gd name="T33" fmla="*/ 2147483646 h 177"/>
              <a:gd name="T34" fmla="*/ 2147483646 w 490"/>
              <a:gd name="T35" fmla="*/ 2147483646 h 177"/>
              <a:gd name="T36" fmla="*/ 2147483646 w 490"/>
              <a:gd name="T37" fmla="*/ 2147483646 h 177"/>
              <a:gd name="T38" fmla="*/ 2147483646 w 490"/>
              <a:gd name="T39" fmla="*/ 2147483646 h 177"/>
              <a:gd name="T40" fmla="*/ 2147483646 w 490"/>
              <a:gd name="T41" fmla="*/ 2147483646 h 177"/>
              <a:gd name="T42" fmla="*/ 2147483646 w 490"/>
              <a:gd name="T43" fmla="*/ 2147483646 h 177"/>
              <a:gd name="T44" fmla="*/ 2147483646 w 490"/>
              <a:gd name="T45" fmla="*/ 2147483646 h 177"/>
              <a:gd name="T46" fmla="*/ 2147483646 w 490"/>
              <a:gd name="T47" fmla="*/ 2147483646 h 177"/>
              <a:gd name="T48" fmla="*/ 2147483646 w 490"/>
              <a:gd name="T49" fmla="*/ 2147483646 h 177"/>
              <a:gd name="T50" fmla="*/ 2147483646 w 490"/>
              <a:gd name="T51" fmla="*/ 2147483646 h 177"/>
              <a:gd name="T52" fmla="*/ 2147483646 w 490"/>
              <a:gd name="T53" fmla="*/ 2147483646 h 177"/>
              <a:gd name="T54" fmla="*/ 2147483646 w 490"/>
              <a:gd name="T55" fmla="*/ 2147483646 h 177"/>
              <a:gd name="T56" fmla="*/ 0 w 490"/>
              <a:gd name="T57" fmla="*/ 2147483646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77"/>
              <a:gd name="T89" fmla="*/ 490 w 490"/>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77">
                <a:moveTo>
                  <a:pt x="0" y="67"/>
                </a:moveTo>
                <a:lnTo>
                  <a:pt x="32" y="61"/>
                </a:lnTo>
                <a:lnTo>
                  <a:pt x="8" y="42"/>
                </a:lnTo>
                <a:lnTo>
                  <a:pt x="48" y="55"/>
                </a:lnTo>
                <a:lnTo>
                  <a:pt x="32" y="24"/>
                </a:lnTo>
                <a:lnTo>
                  <a:pt x="80" y="37"/>
                </a:lnTo>
                <a:lnTo>
                  <a:pt x="57" y="6"/>
                </a:lnTo>
                <a:lnTo>
                  <a:pt x="137" y="31"/>
                </a:lnTo>
                <a:lnTo>
                  <a:pt x="145" y="79"/>
                </a:lnTo>
                <a:lnTo>
                  <a:pt x="177" y="24"/>
                </a:lnTo>
                <a:lnTo>
                  <a:pt x="225" y="42"/>
                </a:lnTo>
                <a:lnTo>
                  <a:pt x="257" y="18"/>
                </a:lnTo>
                <a:lnTo>
                  <a:pt x="282" y="55"/>
                </a:lnTo>
                <a:lnTo>
                  <a:pt x="273" y="24"/>
                </a:lnTo>
                <a:lnTo>
                  <a:pt x="362" y="24"/>
                </a:lnTo>
                <a:lnTo>
                  <a:pt x="370" y="0"/>
                </a:lnTo>
                <a:lnTo>
                  <a:pt x="402" y="18"/>
                </a:lnTo>
                <a:lnTo>
                  <a:pt x="450" y="12"/>
                </a:lnTo>
                <a:lnTo>
                  <a:pt x="418" y="24"/>
                </a:lnTo>
                <a:lnTo>
                  <a:pt x="490" y="85"/>
                </a:lnTo>
                <a:lnTo>
                  <a:pt x="435" y="128"/>
                </a:lnTo>
                <a:lnTo>
                  <a:pt x="242" y="177"/>
                </a:lnTo>
                <a:lnTo>
                  <a:pt x="80" y="158"/>
                </a:lnTo>
                <a:lnTo>
                  <a:pt x="120" y="110"/>
                </a:lnTo>
                <a:lnTo>
                  <a:pt x="24" y="98"/>
                </a:lnTo>
                <a:lnTo>
                  <a:pt x="112" y="85"/>
                </a:lnTo>
                <a:lnTo>
                  <a:pt x="88" y="79"/>
                </a:lnTo>
                <a:lnTo>
                  <a:pt x="120" y="67"/>
                </a:lnTo>
                <a:lnTo>
                  <a:pt x="0" y="67"/>
                </a:lnTo>
              </a:path>
            </a:pathLst>
          </a:custGeom>
          <a:solidFill>
            <a:srgbClr val="99FF66"/>
          </a:solidFill>
          <a:ln w="7938">
            <a:solidFill>
              <a:schemeClr val="bg1"/>
            </a:solidFill>
            <a:round/>
            <a:headEnd/>
            <a:tailEnd/>
          </a:ln>
        </p:spPr>
        <p:txBody>
          <a:bodyPr/>
          <a:lstStyle/>
          <a:p>
            <a:endParaRPr lang="en-US"/>
          </a:p>
        </p:txBody>
      </p:sp>
      <p:sp>
        <p:nvSpPr>
          <p:cNvPr id="18527" name="Freeform 395"/>
          <p:cNvSpPr>
            <a:spLocks/>
          </p:cNvSpPr>
          <p:nvPr/>
        </p:nvSpPr>
        <p:spPr bwMode="auto">
          <a:xfrm>
            <a:off x="5281613" y="3422650"/>
            <a:ext cx="134937" cy="112713"/>
          </a:xfrm>
          <a:custGeom>
            <a:avLst/>
            <a:gdLst>
              <a:gd name="T0" fmla="*/ 0 w 193"/>
              <a:gd name="T1" fmla="*/ 2147483646 h 164"/>
              <a:gd name="T2" fmla="*/ 2147483646 w 193"/>
              <a:gd name="T3" fmla="*/ 2147483646 h 164"/>
              <a:gd name="T4" fmla="*/ 2147483646 w 193"/>
              <a:gd name="T5" fmla="*/ 2147483646 h 164"/>
              <a:gd name="T6" fmla="*/ 2147483646 w 193"/>
              <a:gd name="T7" fmla="*/ 2147483646 h 164"/>
              <a:gd name="T8" fmla="*/ 2147483646 w 193"/>
              <a:gd name="T9" fmla="*/ 2147483646 h 164"/>
              <a:gd name="T10" fmla="*/ 2147483646 w 193"/>
              <a:gd name="T11" fmla="*/ 2147483646 h 164"/>
              <a:gd name="T12" fmla="*/ 2147483646 w 193"/>
              <a:gd name="T13" fmla="*/ 2147483646 h 164"/>
              <a:gd name="T14" fmla="*/ 2147483646 w 193"/>
              <a:gd name="T15" fmla="*/ 2147483646 h 164"/>
              <a:gd name="T16" fmla="*/ 2147483646 w 193"/>
              <a:gd name="T17" fmla="*/ 2147483646 h 164"/>
              <a:gd name="T18" fmla="*/ 2147483646 w 193"/>
              <a:gd name="T19" fmla="*/ 0 h 164"/>
              <a:gd name="T20" fmla="*/ 2147483646 w 193"/>
              <a:gd name="T21" fmla="*/ 2147483646 h 164"/>
              <a:gd name="T22" fmla="*/ 2147483646 w 193"/>
              <a:gd name="T23" fmla="*/ 2147483646 h 164"/>
              <a:gd name="T24" fmla="*/ 2147483646 w 193"/>
              <a:gd name="T25" fmla="*/ 2147483646 h 164"/>
              <a:gd name="T26" fmla="*/ 2147483646 w 193"/>
              <a:gd name="T27" fmla="*/ 2147483646 h 164"/>
              <a:gd name="T28" fmla="*/ 2147483646 w 193"/>
              <a:gd name="T29" fmla="*/ 2147483646 h 164"/>
              <a:gd name="T30" fmla="*/ 2147483646 w 193"/>
              <a:gd name="T31" fmla="*/ 2147483646 h 164"/>
              <a:gd name="T32" fmla="*/ 2147483646 w 193"/>
              <a:gd name="T33" fmla="*/ 2147483646 h 164"/>
              <a:gd name="T34" fmla="*/ 0 w 193"/>
              <a:gd name="T35" fmla="*/ 2147483646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164"/>
              <a:gd name="T56" fmla="*/ 193 w 193"/>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164">
                <a:moveTo>
                  <a:pt x="0" y="140"/>
                </a:moveTo>
                <a:lnTo>
                  <a:pt x="40" y="158"/>
                </a:lnTo>
                <a:lnTo>
                  <a:pt x="17" y="164"/>
                </a:lnTo>
                <a:lnTo>
                  <a:pt x="185" y="147"/>
                </a:lnTo>
                <a:lnTo>
                  <a:pt x="193" y="55"/>
                </a:lnTo>
                <a:lnTo>
                  <a:pt x="177" y="37"/>
                </a:lnTo>
                <a:lnTo>
                  <a:pt x="121" y="49"/>
                </a:lnTo>
                <a:lnTo>
                  <a:pt x="105" y="37"/>
                </a:lnTo>
                <a:lnTo>
                  <a:pt x="130" y="13"/>
                </a:lnTo>
                <a:lnTo>
                  <a:pt x="105" y="0"/>
                </a:lnTo>
                <a:lnTo>
                  <a:pt x="88" y="43"/>
                </a:lnTo>
                <a:lnTo>
                  <a:pt x="17" y="61"/>
                </a:lnTo>
                <a:lnTo>
                  <a:pt x="40" y="67"/>
                </a:lnTo>
                <a:lnTo>
                  <a:pt x="25" y="86"/>
                </a:lnTo>
                <a:lnTo>
                  <a:pt x="73" y="91"/>
                </a:lnTo>
                <a:lnTo>
                  <a:pt x="25" y="128"/>
                </a:lnTo>
                <a:lnTo>
                  <a:pt x="81" y="123"/>
                </a:lnTo>
                <a:lnTo>
                  <a:pt x="0" y="140"/>
                </a:lnTo>
              </a:path>
            </a:pathLst>
          </a:custGeom>
          <a:solidFill>
            <a:srgbClr val="99FF66"/>
          </a:solidFill>
          <a:ln w="7938">
            <a:solidFill>
              <a:schemeClr val="bg1"/>
            </a:solidFill>
            <a:round/>
            <a:headEnd/>
            <a:tailEnd/>
          </a:ln>
        </p:spPr>
        <p:txBody>
          <a:bodyPr/>
          <a:lstStyle/>
          <a:p>
            <a:endParaRPr lang="en-US"/>
          </a:p>
        </p:txBody>
      </p:sp>
      <p:sp>
        <p:nvSpPr>
          <p:cNvPr id="18528" name="Freeform 396"/>
          <p:cNvSpPr>
            <a:spLocks/>
          </p:cNvSpPr>
          <p:nvPr/>
        </p:nvSpPr>
        <p:spPr bwMode="auto">
          <a:xfrm>
            <a:off x="5791200" y="3579813"/>
            <a:ext cx="17463" cy="17462"/>
          </a:xfrm>
          <a:custGeom>
            <a:avLst/>
            <a:gdLst>
              <a:gd name="T0" fmla="*/ 0 w 24"/>
              <a:gd name="T1" fmla="*/ 2147483646 h 25"/>
              <a:gd name="T2" fmla="*/ 2147483646 w 24"/>
              <a:gd name="T3" fmla="*/ 0 h 25"/>
              <a:gd name="T4" fmla="*/ 2147483646 w 24"/>
              <a:gd name="T5" fmla="*/ 2147483646 h 25"/>
              <a:gd name="T6" fmla="*/ 0 w 24"/>
              <a:gd name="T7" fmla="*/ 2147483646 h 25"/>
              <a:gd name="T8" fmla="*/ 0 60000 65536"/>
              <a:gd name="T9" fmla="*/ 0 60000 65536"/>
              <a:gd name="T10" fmla="*/ 0 60000 65536"/>
              <a:gd name="T11" fmla="*/ 0 60000 65536"/>
              <a:gd name="T12" fmla="*/ 0 w 24"/>
              <a:gd name="T13" fmla="*/ 0 h 25"/>
              <a:gd name="T14" fmla="*/ 24 w 24"/>
              <a:gd name="T15" fmla="*/ 25 h 25"/>
            </a:gdLst>
            <a:ahLst/>
            <a:cxnLst>
              <a:cxn ang="T8">
                <a:pos x="T0" y="T1"/>
              </a:cxn>
              <a:cxn ang="T9">
                <a:pos x="T2" y="T3"/>
              </a:cxn>
              <a:cxn ang="T10">
                <a:pos x="T4" y="T5"/>
              </a:cxn>
              <a:cxn ang="T11">
                <a:pos x="T6" y="T7"/>
              </a:cxn>
            </a:cxnLst>
            <a:rect l="T12" t="T13" r="T14" b="T15"/>
            <a:pathLst>
              <a:path w="24" h="25">
                <a:moveTo>
                  <a:pt x="0" y="25"/>
                </a:moveTo>
                <a:lnTo>
                  <a:pt x="16" y="0"/>
                </a:lnTo>
                <a:lnTo>
                  <a:pt x="24" y="25"/>
                </a:lnTo>
                <a:lnTo>
                  <a:pt x="0" y="25"/>
                </a:lnTo>
              </a:path>
            </a:pathLst>
          </a:custGeom>
          <a:solidFill>
            <a:srgbClr val="99FF66"/>
          </a:solidFill>
          <a:ln w="7938">
            <a:solidFill>
              <a:schemeClr val="bg1"/>
            </a:solidFill>
            <a:round/>
            <a:headEnd/>
            <a:tailEnd/>
          </a:ln>
        </p:spPr>
        <p:txBody>
          <a:bodyPr/>
          <a:lstStyle/>
          <a:p>
            <a:endParaRPr lang="en-US"/>
          </a:p>
        </p:txBody>
      </p:sp>
      <p:sp>
        <p:nvSpPr>
          <p:cNvPr id="18529" name="Freeform 397"/>
          <p:cNvSpPr>
            <a:spLocks/>
          </p:cNvSpPr>
          <p:nvPr/>
        </p:nvSpPr>
        <p:spPr bwMode="auto">
          <a:xfrm>
            <a:off x="1889125" y="4073525"/>
            <a:ext cx="965200" cy="447675"/>
          </a:xfrm>
          <a:custGeom>
            <a:avLst/>
            <a:gdLst>
              <a:gd name="T0" fmla="*/ 0 w 1367"/>
              <a:gd name="T1" fmla="*/ 2147483646 h 651"/>
              <a:gd name="T2" fmla="*/ 2147483646 w 1367"/>
              <a:gd name="T3" fmla="*/ 2147483646 h 651"/>
              <a:gd name="T4" fmla="*/ 2147483646 w 1367"/>
              <a:gd name="T5" fmla="*/ 2147483646 h 651"/>
              <a:gd name="T6" fmla="*/ 2147483646 w 1367"/>
              <a:gd name="T7" fmla="*/ 2147483646 h 651"/>
              <a:gd name="T8" fmla="*/ 2147483646 w 1367"/>
              <a:gd name="T9" fmla="*/ 2147483646 h 651"/>
              <a:gd name="T10" fmla="*/ 2147483646 w 1367"/>
              <a:gd name="T11" fmla="*/ 2147483646 h 651"/>
              <a:gd name="T12" fmla="*/ 2147483646 w 1367"/>
              <a:gd name="T13" fmla="*/ 2147483646 h 651"/>
              <a:gd name="T14" fmla="*/ 2147483646 w 1367"/>
              <a:gd name="T15" fmla="*/ 2147483646 h 651"/>
              <a:gd name="T16" fmla="*/ 2147483646 w 1367"/>
              <a:gd name="T17" fmla="*/ 2147483646 h 651"/>
              <a:gd name="T18" fmla="*/ 2147483646 w 1367"/>
              <a:gd name="T19" fmla="*/ 2147483646 h 651"/>
              <a:gd name="T20" fmla="*/ 2147483646 w 1367"/>
              <a:gd name="T21" fmla="*/ 2147483646 h 651"/>
              <a:gd name="T22" fmla="*/ 2147483646 w 1367"/>
              <a:gd name="T23" fmla="*/ 2147483646 h 651"/>
              <a:gd name="T24" fmla="*/ 2147483646 w 1367"/>
              <a:gd name="T25" fmla="*/ 2147483646 h 651"/>
              <a:gd name="T26" fmla="*/ 2147483646 w 1367"/>
              <a:gd name="T27" fmla="*/ 2147483646 h 651"/>
              <a:gd name="T28" fmla="*/ 2147483646 w 1367"/>
              <a:gd name="T29" fmla="*/ 2147483646 h 651"/>
              <a:gd name="T30" fmla="*/ 2147483646 w 1367"/>
              <a:gd name="T31" fmla="*/ 2147483646 h 651"/>
              <a:gd name="T32" fmla="*/ 2147483646 w 1367"/>
              <a:gd name="T33" fmla="*/ 2147483646 h 651"/>
              <a:gd name="T34" fmla="*/ 2147483646 w 1367"/>
              <a:gd name="T35" fmla="*/ 2147483646 h 651"/>
              <a:gd name="T36" fmla="*/ 2147483646 w 1367"/>
              <a:gd name="T37" fmla="*/ 2147483646 h 651"/>
              <a:gd name="T38" fmla="*/ 2147483646 w 1367"/>
              <a:gd name="T39" fmla="*/ 2147483646 h 651"/>
              <a:gd name="T40" fmla="*/ 2147483646 w 1367"/>
              <a:gd name="T41" fmla="*/ 2147483646 h 651"/>
              <a:gd name="T42" fmla="*/ 2147483646 w 1367"/>
              <a:gd name="T43" fmla="*/ 2147483646 h 651"/>
              <a:gd name="T44" fmla="*/ 2147483646 w 1367"/>
              <a:gd name="T45" fmla="*/ 2147483646 h 651"/>
              <a:gd name="T46" fmla="*/ 2147483646 w 1367"/>
              <a:gd name="T47" fmla="*/ 2147483646 h 651"/>
              <a:gd name="T48" fmla="*/ 2147483646 w 1367"/>
              <a:gd name="T49" fmla="*/ 2147483646 h 651"/>
              <a:gd name="T50" fmla="*/ 2147483646 w 1367"/>
              <a:gd name="T51" fmla="*/ 2147483646 h 651"/>
              <a:gd name="T52" fmla="*/ 2147483646 w 1367"/>
              <a:gd name="T53" fmla="*/ 2147483646 h 651"/>
              <a:gd name="T54" fmla="*/ 2147483646 w 1367"/>
              <a:gd name="T55" fmla="*/ 2147483646 h 651"/>
              <a:gd name="T56" fmla="*/ 2147483646 w 1367"/>
              <a:gd name="T57" fmla="*/ 2147483646 h 651"/>
              <a:gd name="T58" fmla="*/ 2147483646 w 1367"/>
              <a:gd name="T59" fmla="*/ 2147483646 h 651"/>
              <a:gd name="T60" fmla="*/ 2147483646 w 1367"/>
              <a:gd name="T61" fmla="*/ 2147483646 h 651"/>
              <a:gd name="T62" fmla="*/ 2147483646 w 1367"/>
              <a:gd name="T63" fmla="*/ 2147483646 h 651"/>
              <a:gd name="T64" fmla="*/ 2147483646 w 1367"/>
              <a:gd name="T65" fmla="*/ 2147483646 h 651"/>
              <a:gd name="T66" fmla="*/ 2147483646 w 1367"/>
              <a:gd name="T67" fmla="*/ 2147483646 h 651"/>
              <a:gd name="T68" fmla="*/ 2147483646 w 1367"/>
              <a:gd name="T69" fmla="*/ 2147483646 h 651"/>
              <a:gd name="T70" fmla="*/ 2147483646 w 1367"/>
              <a:gd name="T71" fmla="*/ 2147483646 h 651"/>
              <a:gd name="T72" fmla="*/ 2147483646 w 1367"/>
              <a:gd name="T73" fmla="*/ 2147483646 h 651"/>
              <a:gd name="T74" fmla="*/ 2147483646 w 1367"/>
              <a:gd name="T75" fmla="*/ 2147483646 h 651"/>
              <a:gd name="T76" fmla="*/ 2147483646 w 1367"/>
              <a:gd name="T77" fmla="*/ 2147483646 h 651"/>
              <a:gd name="T78" fmla="*/ 2147483646 w 1367"/>
              <a:gd name="T79" fmla="*/ 2147483646 h 651"/>
              <a:gd name="T80" fmla="*/ 2147483646 w 1367"/>
              <a:gd name="T81" fmla="*/ 2147483646 h 651"/>
              <a:gd name="T82" fmla="*/ 2147483646 w 1367"/>
              <a:gd name="T83" fmla="*/ 2147483646 h 651"/>
              <a:gd name="T84" fmla="*/ 2147483646 w 1367"/>
              <a:gd name="T85" fmla="*/ 2147483646 h 651"/>
              <a:gd name="T86" fmla="*/ 2147483646 w 1367"/>
              <a:gd name="T87" fmla="*/ 2147483646 h 651"/>
              <a:gd name="T88" fmla="*/ 2147483646 w 1367"/>
              <a:gd name="T89" fmla="*/ 0 h 651"/>
              <a:gd name="T90" fmla="*/ 0 w 1367"/>
              <a:gd name="T91" fmla="*/ 2147483646 h 6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7"/>
              <a:gd name="T139" fmla="*/ 0 h 651"/>
              <a:gd name="T140" fmla="*/ 1367 w 1367"/>
              <a:gd name="T141" fmla="*/ 651 h 6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7" h="651">
                <a:moveTo>
                  <a:pt x="0" y="6"/>
                </a:moveTo>
                <a:lnTo>
                  <a:pt x="65" y="109"/>
                </a:lnTo>
                <a:lnTo>
                  <a:pt x="136" y="158"/>
                </a:lnTo>
                <a:lnTo>
                  <a:pt x="128" y="182"/>
                </a:lnTo>
                <a:lnTo>
                  <a:pt x="96" y="189"/>
                </a:lnTo>
                <a:lnTo>
                  <a:pt x="185" y="213"/>
                </a:lnTo>
                <a:lnTo>
                  <a:pt x="225" y="262"/>
                </a:lnTo>
                <a:lnTo>
                  <a:pt x="218" y="292"/>
                </a:lnTo>
                <a:lnTo>
                  <a:pt x="321" y="359"/>
                </a:lnTo>
                <a:lnTo>
                  <a:pt x="346" y="340"/>
                </a:lnTo>
                <a:lnTo>
                  <a:pt x="113" y="97"/>
                </a:lnTo>
                <a:lnTo>
                  <a:pt x="96" y="30"/>
                </a:lnTo>
                <a:lnTo>
                  <a:pt x="145" y="42"/>
                </a:lnTo>
                <a:lnTo>
                  <a:pt x="233" y="152"/>
                </a:lnTo>
                <a:lnTo>
                  <a:pt x="354" y="231"/>
                </a:lnTo>
                <a:lnTo>
                  <a:pt x="354" y="262"/>
                </a:lnTo>
                <a:lnTo>
                  <a:pt x="523" y="371"/>
                </a:lnTo>
                <a:lnTo>
                  <a:pt x="539" y="413"/>
                </a:lnTo>
                <a:lnTo>
                  <a:pt x="523" y="450"/>
                </a:lnTo>
                <a:lnTo>
                  <a:pt x="563" y="486"/>
                </a:lnTo>
                <a:lnTo>
                  <a:pt x="884" y="608"/>
                </a:lnTo>
                <a:lnTo>
                  <a:pt x="1021" y="596"/>
                </a:lnTo>
                <a:lnTo>
                  <a:pt x="1118" y="651"/>
                </a:lnTo>
                <a:lnTo>
                  <a:pt x="1151" y="596"/>
                </a:lnTo>
                <a:lnTo>
                  <a:pt x="1191" y="596"/>
                </a:lnTo>
                <a:lnTo>
                  <a:pt x="1151" y="553"/>
                </a:lnTo>
                <a:lnTo>
                  <a:pt x="1254" y="541"/>
                </a:lnTo>
                <a:lnTo>
                  <a:pt x="1287" y="517"/>
                </a:lnTo>
                <a:lnTo>
                  <a:pt x="1302" y="505"/>
                </a:lnTo>
                <a:lnTo>
                  <a:pt x="1311" y="529"/>
                </a:lnTo>
                <a:lnTo>
                  <a:pt x="1367" y="426"/>
                </a:lnTo>
                <a:lnTo>
                  <a:pt x="1302" y="402"/>
                </a:lnTo>
                <a:lnTo>
                  <a:pt x="1199" y="426"/>
                </a:lnTo>
                <a:lnTo>
                  <a:pt x="1151" y="517"/>
                </a:lnTo>
                <a:lnTo>
                  <a:pt x="1021" y="529"/>
                </a:lnTo>
                <a:lnTo>
                  <a:pt x="958" y="499"/>
                </a:lnTo>
                <a:lnTo>
                  <a:pt x="876" y="383"/>
                </a:lnTo>
                <a:lnTo>
                  <a:pt x="861" y="292"/>
                </a:lnTo>
                <a:lnTo>
                  <a:pt x="901" y="255"/>
                </a:lnTo>
                <a:lnTo>
                  <a:pt x="813" y="231"/>
                </a:lnTo>
                <a:lnTo>
                  <a:pt x="699" y="103"/>
                </a:lnTo>
                <a:lnTo>
                  <a:pt x="603" y="133"/>
                </a:lnTo>
                <a:lnTo>
                  <a:pt x="475" y="30"/>
                </a:lnTo>
                <a:lnTo>
                  <a:pt x="266" y="49"/>
                </a:lnTo>
                <a:lnTo>
                  <a:pt x="96" y="0"/>
                </a:lnTo>
                <a:lnTo>
                  <a:pt x="0" y="6"/>
                </a:lnTo>
              </a:path>
            </a:pathLst>
          </a:custGeom>
          <a:solidFill>
            <a:schemeClr val="accent1"/>
          </a:solidFill>
          <a:ln w="7938">
            <a:solidFill>
              <a:schemeClr val="bg1"/>
            </a:solidFill>
            <a:round/>
            <a:headEnd/>
            <a:tailEnd/>
          </a:ln>
        </p:spPr>
        <p:txBody>
          <a:bodyPr/>
          <a:lstStyle/>
          <a:p>
            <a:endParaRPr lang="en-US"/>
          </a:p>
        </p:txBody>
      </p:sp>
      <p:sp>
        <p:nvSpPr>
          <p:cNvPr id="18530" name="Freeform 398"/>
          <p:cNvSpPr>
            <a:spLocks/>
          </p:cNvSpPr>
          <p:nvPr/>
        </p:nvSpPr>
        <p:spPr bwMode="auto">
          <a:xfrm>
            <a:off x="5719763" y="3484563"/>
            <a:ext cx="119062" cy="79375"/>
          </a:xfrm>
          <a:custGeom>
            <a:avLst/>
            <a:gdLst>
              <a:gd name="T0" fmla="*/ 0 w 168"/>
              <a:gd name="T1" fmla="*/ 2147483646 h 116"/>
              <a:gd name="T2" fmla="*/ 2147483646 w 168"/>
              <a:gd name="T3" fmla="*/ 2147483646 h 116"/>
              <a:gd name="T4" fmla="*/ 2147483646 w 168"/>
              <a:gd name="T5" fmla="*/ 2147483646 h 116"/>
              <a:gd name="T6" fmla="*/ 2147483646 w 168"/>
              <a:gd name="T7" fmla="*/ 2147483646 h 116"/>
              <a:gd name="T8" fmla="*/ 2147483646 w 168"/>
              <a:gd name="T9" fmla="*/ 2147483646 h 116"/>
              <a:gd name="T10" fmla="*/ 2147483646 w 168"/>
              <a:gd name="T11" fmla="*/ 0 h 116"/>
              <a:gd name="T12" fmla="*/ 2147483646 w 168"/>
              <a:gd name="T13" fmla="*/ 0 h 116"/>
              <a:gd name="T14" fmla="*/ 2147483646 w 168"/>
              <a:gd name="T15" fmla="*/ 2147483646 h 116"/>
              <a:gd name="T16" fmla="*/ 2147483646 w 168"/>
              <a:gd name="T17" fmla="*/ 2147483646 h 116"/>
              <a:gd name="T18" fmla="*/ 2147483646 w 168"/>
              <a:gd name="T19" fmla="*/ 2147483646 h 116"/>
              <a:gd name="T20" fmla="*/ 2147483646 w 168"/>
              <a:gd name="T21" fmla="*/ 2147483646 h 116"/>
              <a:gd name="T22" fmla="*/ 0 w 168"/>
              <a:gd name="T23" fmla="*/ 2147483646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
              <a:gd name="T37" fmla="*/ 0 h 116"/>
              <a:gd name="T38" fmla="*/ 168 w 168"/>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 h="116">
                <a:moveTo>
                  <a:pt x="0" y="86"/>
                </a:moveTo>
                <a:lnTo>
                  <a:pt x="71" y="67"/>
                </a:lnTo>
                <a:lnTo>
                  <a:pt x="40" y="62"/>
                </a:lnTo>
                <a:lnTo>
                  <a:pt x="71" y="19"/>
                </a:lnTo>
                <a:lnTo>
                  <a:pt x="88" y="43"/>
                </a:lnTo>
                <a:lnTo>
                  <a:pt x="96" y="0"/>
                </a:lnTo>
                <a:lnTo>
                  <a:pt x="168" y="0"/>
                </a:lnTo>
                <a:lnTo>
                  <a:pt x="161" y="43"/>
                </a:lnTo>
                <a:lnTo>
                  <a:pt x="113" y="62"/>
                </a:lnTo>
                <a:lnTo>
                  <a:pt x="113" y="116"/>
                </a:lnTo>
                <a:lnTo>
                  <a:pt x="71" y="80"/>
                </a:lnTo>
                <a:lnTo>
                  <a:pt x="0" y="86"/>
                </a:lnTo>
              </a:path>
            </a:pathLst>
          </a:custGeom>
          <a:solidFill>
            <a:schemeClr val="accent1"/>
          </a:solidFill>
          <a:ln w="7938">
            <a:solidFill>
              <a:schemeClr val="bg1"/>
            </a:solidFill>
            <a:round/>
            <a:headEnd/>
            <a:tailEnd/>
          </a:ln>
        </p:spPr>
        <p:txBody>
          <a:bodyPr/>
          <a:lstStyle/>
          <a:p>
            <a:endParaRPr lang="en-US"/>
          </a:p>
        </p:txBody>
      </p:sp>
      <p:sp>
        <p:nvSpPr>
          <p:cNvPr id="18531" name="Freeform 399"/>
          <p:cNvSpPr>
            <a:spLocks/>
          </p:cNvSpPr>
          <p:nvPr/>
        </p:nvSpPr>
        <p:spPr bwMode="auto">
          <a:xfrm>
            <a:off x="10910888" y="5875338"/>
            <a:ext cx="236537" cy="171450"/>
          </a:xfrm>
          <a:custGeom>
            <a:avLst/>
            <a:gdLst>
              <a:gd name="T0" fmla="*/ 0 w 337"/>
              <a:gd name="T1" fmla="*/ 2147483646 h 249"/>
              <a:gd name="T2" fmla="*/ 2147483646 w 337"/>
              <a:gd name="T3" fmla="*/ 2147483646 h 249"/>
              <a:gd name="T4" fmla="*/ 2147483646 w 337"/>
              <a:gd name="T5" fmla="*/ 2147483646 h 249"/>
              <a:gd name="T6" fmla="*/ 2147483646 w 337"/>
              <a:gd name="T7" fmla="*/ 0 h 249"/>
              <a:gd name="T8" fmla="*/ 2147483646 w 337"/>
              <a:gd name="T9" fmla="*/ 2147483646 h 249"/>
              <a:gd name="T10" fmla="*/ 2147483646 w 337"/>
              <a:gd name="T11" fmla="*/ 2147483646 h 249"/>
              <a:gd name="T12" fmla="*/ 2147483646 w 337"/>
              <a:gd name="T13" fmla="*/ 2147483646 h 249"/>
              <a:gd name="T14" fmla="*/ 2147483646 w 337"/>
              <a:gd name="T15" fmla="*/ 2147483646 h 249"/>
              <a:gd name="T16" fmla="*/ 2147483646 w 337"/>
              <a:gd name="T17" fmla="*/ 2147483646 h 249"/>
              <a:gd name="T18" fmla="*/ 2147483646 w 337"/>
              <a:gd name="T19" fmla="*/ 2147483646 h 249"/>
              <a:gd name="T20" fmla="*/ 2147483646 w 337"/>
              <a:gd name="T21" fmla="*/ 2147483646 h 249"/>
              <a:gd name="T22" fmla="*/ 2147483646 w 337"/>
              <a:gd name="T23" fmla="*/ 2147483646 h 249"/>
              <a:gd name="T24" fmla="*/ 0 w 337"/>
              <a:gd name="T25" fmla="*/ 2147483646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7"/>
              <a:gd name="T40" fmla="*/ 0 h 249"/>
              <a:gd name="T41" fmla="*/ 337 w 337"/>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7" h="249">
                <a:moveTo>
                  <a:pt x="0" y="219"/>
                </a:moveTo>
                <a:lnTo>
                  <a:pt x="63" y="139"/>
                </a:lnTo>
                <a:lnTo>
                  <a:pt x="192" y="85"/>
                </a:lnTo>
                <a:lnTo>
                  <a:pt x="265" y="0"/>
                </a:lnTo>
                <a:lnTo>
                  <a:pt x="297" y="24"/>
                </a:lnTo>
                <a:lnTo>
                  <a:pt x="330" y="17"/>
                </a:lnTo>
                <a:lnTo>
                  <a:pt x="337" y="42"/>
                </a:lnTo>
                <a:lnTo>
                  <a:pt x="281" y="103"/>
                </a:lnTo>
                <a:lnTo>
                  <a:pt x="288" y="133"/>
                </a:lnTo>
                <a:lnTo>
                  <a:pt x="216" y="139"/>
                </a:lnTo>
                <a:lnTo>
                  <a:pt x="185" y="219"/>
                </a:lnTo>
                <a:lnTo>
                  <a:pt x="103" y="249"/>
                </a:lnTo>
                <a:lnTo>
                  <a:pt x="0" y="219"/>
                </a:lnTo>
              </a:path>
            </a:pathLst>
          </a:custGeom>
          <a:solidFill>
            <a:schemeClr val="accent1"/>
          </a:solidFill>
          <a:ln w="7938">
            <a:solidFill>
              <a:schemeClr val="bg1"/>
            </a:solidFill>
            <a:round/>
            <a:headEnd/>
            <a:tailEnd/>
          </a:ln>
        </p:spPr>
        <p:txBody>
          <a:bodyPr/>
          <a:lstStyle/>
          <a:p>
            <a:endParaRPr lang="en-US"/>
          </a:p>
        </p:txBody>
      </p:sp>
      <p:sp>
        <p:nvSpPr>
          <p:cNvPr id="18532" name="Freeform 400"/>
          <p:cNvSpPr>
            <a:spLocks/>
          </p:cNvSpPr>
          <p:nvPr/>
        </p:nvSpPr>
        <p:spPr bwMode="auto">
          <a:xfrm>
            <a:off x="11102975" y="5708650"/>
            <a:ext cx="179388" cy="187325"/>
          </a:xfrm>
          <a:custGeom>
            <a:avLst/>
            <a:gdLst>
              <a:gd name="T0" fmla="*/ 0 w 257"/>
              <a:gd name="T1" fmla="*/ 0 h 274"/>
              <a:gd name="T2" fmla="*/ 2147483646 w 257"/>
              <a:gd name="T3" fmla="*/ 2147483646 h 274"/>
              <a:gd name="T4" fmla="*/ 2147483646 w 257"/>
              <a:gd name="T5" fmla="*/ 2147483646 h 274"/>
              <a:gd name="T6" fmla="*/ 2147483646 w 257"/>
              <a:gd name="T7" fmla="*/ 2147483646 h 274"/>
              <a:gd name="T8" fmla="*/ 2147483646 w 257"/>
              <a:gd name="T9" fmla="*/ 2147483646 h 274"/>
              <a:gd name="T10" fmla="*/ 2147483646 w 257"/>
              <a:gd name="T11" fmla="*/ 2147483646 h 274"/>
              <a:gd name="T12" fmla="*/ 2147483646 w 257"/>
              <a:gd name="T13" fmla="*/ 2147483646 h 274"/>
              <a:gd name="T14" fmla="*/ 2147483646 w 257"/>
              <a:gd name="T15" fmla="*/ 2147483646 h 274"/>
              <a:gd name="T16" fmla="*/ 2147483646 w 257"/>
              <a:gd name="T17" fmla="*/ 2147483646 h 274"/>
              <a:gd name="T18" fmla="*/ 2147483646 w 257"/>
              <a:gd name="T19" fmla="*/ 2147483646 h 274"/>
              <a:gd name="T20" fmla="*/ 2147483646 w 257"/>
              <a:gd name="T21" fmla="*/ 2147483646 h 274"/>
              <a:gd name="T22" fmla="*/ 2147483646 w 257"/>
              <a:gd name="T23" fmla="*/ 2147483646 h 274"/>
              <a:gd name="T24" fmla="*/ 2147483646 w 257"/>
              <a:gd name="T25" fmla="*/ 2147483646 h 274"/>
              <a:gd name="T26" fmla="*/ 2147483646 w 257"/>
              <a:gd name="T27" fmla="*/ 2147483646 h 274"/>
              <a:gd name="T28" fmla="*/ 2147483646 w 257"/>
              <a:gd name="T29" fmla="*/ 2147483646 h 274"/>
              <a:gd name="T30" fmla="*/ 0 w 257"/>
              <a:gd name="T31" fmla="*/ 0 h 2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7"/>
              <a:gd name="T49" fmla="*/ 0 h 274"/>
              <a:gd name="T50" fmla="*/ 257 w 257"/>
              <a:gd name="T51" fmla="*/ 274 h 2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7" h="274">
                <a:moveTo>
                  <a:pt x="0" y="0"/>
                </a:moveTo>
                <a:lnTo>
                  <a:pt x="64" y="31"/>
                </a:lnTo>
                <a:lnTo>
                  <a:pt x="88" y="91"/>
                </a:lnTo>
                <a:lnTo>
                  <a:pt x="120" y="104"/>
                </a:lnTo>
                <a:lnTo>
                  <a:pt x="137" y="85"/>
                </a:lnTo>
                <a:lnTo>
                  <a:pt x="152" y="121"/>
                </a:lnTo>
                <a:lnTo>
                  <a:pt x="257" y="121"/>
                </a:lnTo>
                <a:lnTo>
                  <a:pt x="233" y="183"/>
                </a:lnTo>
                <a:lnTo>
                  <a:pt x="185" y="194"/>
                </a:lnTo>
                <a:lnTo>
                  <a:pt x="137" y="274"/>
                </a:lnTo>
                <a:lnTo>
                  <a:pt x="97" y="274"/>
                </a:lnTo>
                <a:lnTo>
                  <a:pt x="112" y="244"/>
                </a:lnTo>
                <a:lnTo>
                  <a:pt x="48" y="189"/>
                </a:lnTo>
                <a:lnTo>
                  <a:pt x="97" y="146"/>
                </a:lnTo>
                <a:lnTo>
                  <a:pt x="97" y="97"/>
                </a:lnTo>
                <a:lnTo>
                  <a:pt x="0" y="0"/>
                </a:lnTo>
              </a:path>
            </a:pathLst>
          </a:custGeom>
          <a:solidFill>
            <a:schemeClr val="accent1"/>
          </a:solidFill>
          <a:ln w="7938">
            <a:solidFill>
              <a:schemeClr val="bg1"/>
            </a:solidFill>
            <a:round/>
            <a:headEnd/>
            <a:tailEnd/>
          </a:ln>
        </p:spPr>
        <p:txBody>
          <a:bodyPr/>
          <a:lstStyle/>
          <a:p>
            <a:endParaRPr lang="en-US"/>
          </a:p>
        </p:txBody>
      </p:sp>
      <p:sp>
        <p:nvSpPr>
          <p:cNvPr id="18533" name="Freeform 401"/>
          <p:cNvSpPr>
            <a:spLocks/>
          </p:cNvSpPr>
          <p:nvPr/>
        </p:nvSpPr>
        <p:spPr bwMode="auto">
          <a:xfrm>
            <a:off x="2832100" y="4513263"/>
            <a:ext cx="130175" cy="95250"/>
          </a:xfrm>
          <a:custGeom>
            <a:avLst/>
            <a:gdLst>
              <a:gd name="T0" fmla="*/ 0 w 185"/>
              <a:gd name="T1" fmla="*/ 2147483646 h 140"/>
              <a:gd name="T2" fmla="*/ 2147483646 w 185"/>
              <a:gd name="T3" fmla="*/ 2147483646 h 140"/>
              <a:gd name="T4" fmla="*/ 2147483646 w 185"/>
              <a:gd name="T5" fmla="*/ 2147483646 h 140"/>
              <a:gd name="T6" fmla="*/ 2147483646 w 185"/>
              <a:gd name="T7" fmla="*/ 0 h 140"/>
              <a:gd name="T8" fmla="*/ 2147483646 w 185"/>
              <a:gd name="T9" fmla="*/ 2147483646 h 140"/>
              <a:gd name="T10" fmla="*/ 0 w 185"/>
              <a:gd name="T11" fmla="*/ 2147483646 h 140"/>
              <a:gd name="T12" fmla="*/ 0 60000 65536"/>
              <a:gd name="T13" fmla="*/ 0 60000 65536"/>
              <a:gd name="T14" fmla="*/ 0 60000 65536"/>
              <a:gd name="T15" fmla="*/ 0 60000 65536"/>
              <a:gd name="T16" fmla="*/ 0 60000 65536"/>
              <a:gd name="T17" fmla="*/ 0 60000 65536"/>
              <a:gd name="T18" fmla="*/ 0 w 185"/>
              <a:gd name="T19" fmla="*/ 0 h 140"/>
              <a:gd name="T20" fmla="*/ 185 w 185"/>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85" h="140">
                <a:moveTo>
                  <a:pt x="0" y="73"/>
                </a:moveTo>
                <a:lnTo>
                  <a:pt x="71" y="133"/>
                </a:lnTo>
                <a:lnTo>
                  <a:pt x="168" y="140"/>
                </a:lnTo>
                <a:lnTo>
                  <a:pt x="185" y="0"/>
                </a:lnTo>
                <a:lnTo>
                  <a:pt x="111" y="6"/>
                </a:lnTo>
                <a:lnTo>
                  <a:pt x="0" y="73"/>
                </a:lnTo>
              </a:path>
            </a:pathLst>
          </a:custGeom>
          <a:solidFill>
            <a:srgbClr val="99FF66"/>
          </a:solidFill>
          <a:ln w="7938">
            <a:solidFill>
              <a:schemeClr val="bg1"/>
            </a:solidFill>
            <a:round/>
            <a:headEnd/>
            <a:tailEnd/>
          </a:ln>
        </p:spPr>
        <p:txBody>
          <a:bodyPr/>
          <a:lstStyle/>
          <a:p>
            <a:endParaRPr lang="en-US"/>
          </a:p>
        </p:txBody>
      </p:sp>
      <p:sp>
        <p:nvSpPr>
          <p:cNvPr id="18534" name="Freeform 402"/>
          <p:cNvSpPr>
            <a:spLocks/>
          </p:cNvSpPr>
          <p:nvPr/>
        </p:nvSpPr>
        <p:spPr bwMode="auto">
          <a:xfrm>
            <a:off x="5768975" y="2832100"/>
            <a:ext cx="828675" cy="488950"/>
          </a:xfrm>
          <a:custGeom>
            <a:avLst/>
            <a:gdLst>
              <a:gd name="T0" fmla="*/ 2147483646 w 1175"/>
              <a:gd name="T1" fmla="*/ 2147483646 h 712"/>
              <a:gd name="T2" fmla="*/ 2147483646 w 1175"/>
              <a:gd name="T3" fmla="*/ 2147483646 h 712"/>
              <a:gd name="T4" fmla="*/ 2147483646 w 1175"/>
              <a:gd name="T5" fmla="*/ 2147483646 h 712"/>
              <a:gd name="T6" fmla="*/ 2147483646 w 1175"/>
              <a:gd name="T7" fmla="*/ 2147483646 h 712"/>
              <a:gd name="T8" fmla="*/ 2147483646 w 1175"/>
              <a:gd name="T9" fmla="*/ 2147483646 h 712"/>
              <a:gd name="T10" fmla="*/ 2147483646 w 1175"/>
              <a:gd name="T11" fmla="*/ 2147483646 h 712"/>
              <a:gd name="T12" fmla="*/ 2147483646 w 1175"/>
              <a:gd name="T13" fmla="*/ 2147483646 h 712"/>
              <a:gd name="T14" fmla="*/ 2147483646 w 1175"/>
              <a:gd name="T15" fmla="*/ 2147483646 h 712"/>
              <a:gd name="T16" fmla="*/ 2147483646 w 1175"/>
              <a:gd name="T17" fmla="*/ 2147483646 h 712"/>
              <a:gd name="T18" fmla="*/ 2147483646 w 1175"/>
              <a:gd name="T19" fmla="*/ 2147483646 h 712"/>
              <a:gd name="T20" fmla="*/ 2147483646 w 1175"/>
              <a:gd name="T21" fmla="*/ 2147483646 h 712"/>
              <a:gd name="T22" fmla="*/ 2147483646 w 1175"/>
              <a:gd name="T23" fmla="*/ 2147483646 h 712"/>
              <a:gd name="T24" fmla="*/ 2147483646 w 1175"/>
              <a:gd name="T25" fmla="*/ 2147483646 h 712"/>
              <a:gd name="T26" fmla="*/ 2147483646 w 1175"/>
              <a:gd name="T27" fmla="*/ 2147483646 h 712"/>
              <a:gd name="T28" fmla="*/ 2147483646 w 1175"/>
              <a:gd name="T29" fmla="*/ 2147483646 h 712"/>
              <a:gd name="T30" fmla="*/ 2147483646 w 1175"/>
              <a:gd name="T31" fmla="*/ 2147483646 h 712"/>
              <a:gd name="T32" fmla="*/ 2147483646 w 1175"/>
              <a:gd name="T33" fmla="*/ 2147483646 h 712"/>
              <a:gd name="T34" fmla="*/ 2147483646 w 1175"/>
              <a:gd name="T35" fmla="*/ 2147483646 h 712"/>
              <a:gd name="T36" fmla="*/ 2147483646 w 1175"/>
              <a:gd name="T37" fmla="*/ 2147483646 h 712"/>
              <a:gd name="T38" fmla="*/ 2147483646 w 1175"/>
              <a:gd name="T39" fmla="*/ 2147483646 h 712"/>
              <a:gd name="T40" fmla="*/ 2147483646 w 1175"/>
              <a:gd name="T41" fmla="*/ 2147483646 h 712"/>
              <a:gd name="T42" fmla="*/ 2147483646 w 1175"/>
              <a:gd name="T43" fmla="*/ 2147483646 h 712"/>
              <a:gd name="T44" fmla="*/ 2147483646 w 1175"/>
              <a:gd name="T45" fmla="*/ 2147483646 h 712"/>
              <a:gd name="T46" fmla="*/ 2147483646 w 1175"/>
              <a:gd name="T47" fmla="*/ 2147483646 h 712"/>
              <a:gd name="T48" fmla="*/ 2147483646 w 1175"/>
              <a:gd name="T49" fmla="*/ 2147483646 h 712"/>
              <a:gd name="T50" fmla="*/ 2147483646 w 1175"/>
              <a:gd name="T51" fmla="*/ 2147483646 h 712"/>
              <a:gd name="T52" fmla="*/ 2147483646 w 1175"/>
              <a:gd name="T53" fmla="*/ 2147483646 h 712"/>
              <a:gd name="T54" fmla="*/ 2147483646 w 1175"/>
              <a:gd name="T55" fmla="*/ 2147483646 h 712"/>
              <a:gd name="T56" fmla="*/ 2147483646 w 1175"/>
              <a:gd name="T57" fmla="*/ 2147483646 h 712"/>
              <a:gd name="T58" fmla="*/ 2147483646 w 1175"/>
              <a:gd name="T59" fmla="*/ 2147483646 h 712"/>
              <a:gd name="T60" fmla="*/ 2147483646 w 1175"/>
              <a:gd name="T61" fmla="*/ 2147483646 h 712"/>
              <a:gd name="T62" fmla="*/ 2147483646 w 1175"/>
              <a:gd name="T63" fmla="*/ 2147483646 h 712"/>
              <a:gd name="T64" fmla="*/ 2147483646 w 1175"/>
              <a:gd name="T65" fmla="*/ 2147483646 h 712"/>
              <a:gd name="T66" fmla="*/ 2147483646 w 1175"/>
              <a:gd name="T67" fmla="*/ 2147483646 h 712"/>
              <a:gd name="T68" fmla="*/ 2147483646 w 1175"/>
              <a:gd name="T69" fmla="*/ 2147483646 h 712"/>
              <a:gd name="T70" fmla="*/ 2147483646 w 1175"/>
              <a:gd name="T71" fmla="*/ 2147483646 h 712"/>
              <a:gd name="T72" fmla="*/ 2147483646 w 1175"/>
              <a:gd name="T73" fmla="*/ 2147483646 h 712"/>
              <a:gd name="T74" fmla="*/ 2147483646 w 1175"/>
              <a:gd name="T75" fmla="*/ 2147483646 h 712"/>
              <a:gd name="T76" fmla="*/ 2147483646 w 1175"/>
              <a:gd name="T77" fmla="*/ 2147483646 h 712"/>
              <a:gd name="T78" fmla="*/ 2147483646 w 1175"/>
              <a:gd name="T79" fmla="*/ 2147483646 h 712"/>
              <a:gd name="T80" fmla="*/ 0 w 1175"/>
              <a:gd name="T81" fmla="*/ 2147483646 h 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5"/>
              <a:gd name="T124" fmla="*/ 0 h 712"/>
              <a:gd name="T125" fmla="*/ 1175 w 1175"/>
              <a:gd name="T126" fmla="*/ 712 h 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5" h="712">
                <a:moveTo>
                  <a:pt x="0" y="536"/>
                </a:moveTo>
                <a:lnTo>
                  <a:pt x="9" y="560"/>
                </a:lnTo>
                <a:lnTo>
                  <a:pt x="113" y="542"/>
                </a:lnTo>
                <a:lnTo>
                  <a:pt x="122" y="560"/>
                </a:lnTo>
                <a:lnTo>
                  <a:pt x="9" y="572"/>
                </a:lnTo>
                <a:lnTo>
                  <a:pt x="33" y="585"/>
                </a:lnTo>
                <a:lnTo>
                  <a:pt x="25" y="628"/>
                </a:lnTo>
                <a:lnTo>
                  <a:pt x="97" y="596"/>
                </a:lnTo>
                <a:lnTo>
                  <a:pt x="9" y="645"/>
                </a:lnTo>
                <a:lnTo>
                  <a:pt x="57" y="645"/>
                </a:lnTo>
                <a:lnTo>
                  <a:pt x="33" y="700"/>
                </a:lnTo>
                <a:lnTo>
                  <a:pt x="138" y="712"/>
                </a:lnTo>
                <a:lnTo>
                  <a:pt x="234" y="669"/>
                </a:lnTo>
                <a:lnTo>
                  <a:pt x="250" y="628"/>
                </a:lnTo>
                <a:lnTo>
                  <a:pt x="275" y="663"/>
                </a:lnTo>
                <a:lnTo>
                  <a:pt x="330" y="621"/>
                </a:lnTo>
                <a:lnTo>
                  <a:pt x="323" y="572"/>
                </a:lnTo>
                <a:lnTo>
                  <a:pt x="347" y="555"/>
                </a:lnTo>
                <a:lnTo>
                  <a:pt x="323" y="529"/>
                </a:lnTo>
                <a:lnTo>
                  <a:pt x="323" y="432"/>
                </a:lnTo>
                <a:lnTo>
                  <a:pt x="412" y="402"/>
                </a:lnTo>
                <a:lnTo>
                  <a:pt x="395" y="372"/>
                </a:lnTo>
                <a:lnTo>
                  <a:pt x="435" y="292"/>
                </a:lnTo>
                <a:lnTo>
                  <a:pt x="508" y="243"/>
                </a:lnTo>
                <a:lnTo>
                  <a:pt x="523" y="195"/>
                </a:lnTo>
                <a:lnTo>
                  <a:pt x="580" y="189"/>
                </a:lnTo>
                <a:lnTo>
                  <a:pt x="605" y="159"/>
                </a:lnTo>
                <a:lnTo>
                  <a:pt x="685" y="165"/>
                </a:lnTo>
                <a:lnTo>
                  <a:pt x="685" y="122"/>
                </a:lnTo>
                <a:lnTo>
                  <a:pt x="708" y="122"/>
                </a:lnTo>
                <a:lnTo>
                  <a:pt x="733" y="103"/>
                </a:lnTo>
                <a:lnTo>
                  <a:pt x="790" y="146"/>
                </a:lnTo>
                <a:lnTo>
                  <a:pt x="886" y="146"/>
                </a:lnTo>
                <a:lnTo>
                  <a:pt x="941" y="122"/>
                </a:lnTo>
                <a:lnTo>
                  <a:pt x="950" y="79"/>
                </a:lnTo>
                <a:lnTo>
                  <a:pt x="1046" y="67"/>
                </a:lnTo>
                <a:lnTo>
                  <a:pt x="1086" y="86"/>
                </a:lnTo>
                <a:lnTo>
                  <a:pt x="1086" y="122"/>
                </a:lnTo>
                <a:lnTo>
                  <a:pt x="1168" y="79"/>
                </a:lnTo>
                <a:lnTo>
                  <a:pt x="1111" y="86"/>
                </a:lnTo>
                <a:lnTo>
                  <a:pt x="1119" y="73"/>
                </a:lnTo>
                <a:lnTo>
                  <a:pt x="1071" y="62"/>
                </a:lnTo>
                <a:lnTo>
                  <a:pt x="1175" y="37"/>
                </a:lnTo>
                <a:lnTo>
                  <a:pt x="1086" y="13"/>
                </a:lnTo>
                <a:lnTo>
                  <a:pt x="1038" y="37"/>
                </a:lnTo>
                <a:lnTo>
                  <a:pt x="1063" y="6"/>
                </a:lnTo>
                <a:lnTo>
                  <a:pt x="1015" y="0"/>
                </a:lnTo>
                <a:lnTo>
                  <a:pt x="990" y="37"/>
                </a:lnTo>
                <a:lnTo>
                  <a:pt x="975" y="49"/>
                </a:lnTo>
                <a:lnTo>
                  <a:pt x="975" y="6"/>
                </a:lnTo>
                <a:lnTo>
                  <a:pt x="893" y="67"/>
                </a:lnTo>
                <a:lnTo>
                  <a:pt x="941" y="13"/>
                </a:lnTo>
                <a:lnTo>
                  <a:pt x="910" y="6"/>
                </a:lnTo>
                <a:lnTo>
                  <a:pt x="821" y="67"/>
                </a:lnTo>
                <a:lnTo>
                  <a:pt x="748" y="55"/>
                </a:lnTo>
                <a:lnTo>
                  <a:pt x="765" y="86"/>
                </a:lnTo>
                <a:lnTo>
                  <a:pt x="733" y="67"/>
                </a:lnTo>
                <a:lnTo>
                  <a:pt x="685" y="110"/>
                </a:lnTo>
                <a:lnTo>
                  <a:pt x="693" y="73"/>
                </a:lnTo>
                <a:lnTo>
                  <a:pt x="668" y="97"/>
                </a:lnTo>
                <a:lnTo>
                  <a:pt x="636" y="86"/>
                </a:lnTo>
                <a:lnTo>
                  <a:pt x="653" y="110"/>
                </a:lnTo>
                <a:lnTo>
                  <a:pt x="596" y="97"/>
                </a:lnTo>
                <a:lnTo>
                  <a:pt x="572" y="146"/>
                </a:lnTo>
                <a:lnTo>
                  <a:pt x="515" y="159"/>
                </a:lnTo>
                <a:lnTo>
                  <a:pt x="572" y="159"/>
                </a:lnTo>
                <a:lnTo>
                  <a:pt x="483" y="183"/>
                </a:lnTo>
                <a:lnTo>
                  <a:pt x="468" y="207"/>
                </a:lnTo>
                <a:lnTo>
                  <a:pt x="483" y="207"/>
                </a:lnTo>
                <a:lnTo>
                  <a:pt x="372" y="262"/>
                </a:lnTo>
                <a:lnTo>
                  <a:pt x="338" y="347"/>
                </a:lnTo>
                <a:lnTo>
                  <a:pt x="218" y="420"/>
                </a:lnTo>
                <a:lnTo>
                  <a:pt x="234" y="439"/>
                </a:lnTo>
                <a:lnTo>
                  <a:pt x="282" y="420"/>
                </a:lnTo>
                <a:lnTo>
                  <a:pt x="162" y="445"/>
                </a:lnTo>
                <a:lnTo>
                  <a:pt x="97" y="469"/>
                </a:lnTo>
                <a:lnTo>
                  <a:pt x="113" y="487"/>
                </a:lnTo>
                <a:lnTo>
                  <a:pt x="57" y="487"/>
                </a:lnTo>
                <a:lnTo>
                  <a:pt x="73" y="512"/>
                </a:lnTo>
                <a:lnTo>
                  <a:pt x="9" y="512"/>
                </a:lnTo>
                <a:lnTo>
                  <a:pt x="57" y="523"/>
                </a:lnTo>
                <a:lnTo>
                  <a:pt x="0" y="536"/>
                </a:lnTo>
              </a:path>
            </a:pathLst>
          </a:custGeom>
          <a:solidFill>
            <a:srgbClr val="99FF66"/>
          </a:solidFill>
          <a:ln w="7938">
            <a:solidFill>
              <a:schemeClr val="bg1"/>
            </a:solidFill>
            <a:round/>
            <a:headEnd/>
            <a:tailEnd/>
          </a:ln>
        </p:spPr>
        <p:txBody>
          <a:bodyPr/>
          <a:lstStyle/>
          <a:p>
            <a:endParaRPr lang="en-US"/>
          </a:p>
        </p:txBody>
      </p:sp>
      <p:sp>
        <p:nvSpPr>
          <p:cNvPr id="18535" name="Freeform 403"/>
          <p:cNvSpPr>
            <a:spLocks/>
          </p:cNvSpPr>
          <p:nvPr/>
        </p:nvSpPr>
        <p:spPr bwMode="auto">
          <a:xfrm>
            <a:off x="2973388" y="4641850"/>
            <a:ext cx="174625" cy="53975"/>
          </a:xfrm>
          <a:custGeom>
            <a:avLst/>
            <a:gdLst>
              <a:gd name="T0" fmla="*/ 0 w 249"/>
              <a:gd name="T1" fmla="*/ 2147483646 h 78"/>
              <a:gd name="T2" fmla="*/ 2147483646 w 249"/>
              <a:gd name="T3" fmla="*/ 0 h 78"/>
              <a:gd name="T4" fmla="*/ 2147483646 w 249"/>
              <a:gd name="T5" fmla="*/ 2147483646 h 78"/>
              <a:gd name="T6" fmla="*/ 2147483646 w 249"/>
              <a:gd name="T7" fmla="*/ 0 h 78"/>
              <a:gd name="T8" fmla="*/ 2147483646 w 249"/>
              <a:gd name="T9" fmla="*/ 2147483646 h 78"/>
              <a:gd name="T10" fmla="*/ 2147483646 w 249"/>
              <a:gd name="T11" fmla="*/ 2147483646 h 78"/>
              <a:gd name="T12" fmla="*/ 2147483646 w 249"/>
              <a:gd name="T13" fmla="*/ 2147483646 h 78"/>
              <a:gd name="T14" fmla="*/ 2147483646 w 249"/>
              <a:gd name="T15" fmla="*/ 2147483646 h 78"/>
              <a:gd name="T16" fmla="*/ 2147483646 w 249"/>
              <a:gd name="T17" fmla="*/ 2147483646 h 78"/>
              <a:gd name="T18" fmla="*/ 2147483646 w 249"/>
              <a:gd name="T19" fmla="*/ 2147483646 h 78"/>
              <a:gd name="T20" fmla="*/ 2147483646 w 249"/>
              <a:gd name="T21" fmla="*/ 2147483646 h 78"/>
              <a:gd name="T22" fmla="*/ 0 w 249"/>
              <a:gd name="T23" fmla="*/ 2147483646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9"/>
              <a:gd name="T37" fmla="*/ 0 h 78"/>
              <a:gd name="T38" fmla="*/ 249 w 249"/>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9" h="78">
                <a:moveTo>
                  <a:pt x="0" y="36"/>
                </a:moveTo>
                <a:lnTo>
                  <a:pt x="16" y="0"/>
                </a:lnTo>
                <a:lnTo>
                  <a:pt x="73" y="24"/>
                </a:lnTo>
                <a:lnTo>
                  <a:pt x="161" y="0"/>
                </a:lnTo>
                <a:lnTo>
                  <a:pt x="249" y="30"/>
                </a:lnTo>
                <a:lnTo>
                  <a:pt x="226" y="78"/>
                </a:lnTo>
                <a:lnTo>
                  <a:pt x="226" y="36"/>
                </a:lnTo>
                <a:lnTo>
                  <a:pt x="161" y="17"/>
                </a:lnTo>
                <a:lnTo>
                  <a:pt x="113" y="42"/>
                </a:lnTo>
                <a:lnTo>
                  <a:pt x="129" y="73"/>
                </a:lnTo>
                <a:lnTo>
                  <a:pt x="105" y="78"/>
                </a:lnTo>
                <a:lnTo>
                  <a:pt x="0" y="36"/>
                </a:lnTo>
              </a:path>
            </a:pathLst>
          </a:custGeom>
          <a:solidFill>
            <a:srgbClr val="99FF66"/>
          </a:solidFill>
          <a:ln w="7938">
            <a:solidFill>
              <a:schemeClr val="bg1"/>
            </a:solidFill>
            <a:round/>
            <a:headEnd/>
            <a:tailEnd/>
          </a:ln>
        </p:spPr>
        <p:txBody>
          <a:bodyPr/>
          <a:lstStyle/>
          <a:p>
            <a:endParaRPr lang="en-US"/>
          </a:p>
        </p:txBody>
      </p:sp>
      <p:sp>
        <p:nvSpPr>
          <p:cNvPr id="18536" name="Freeform 404"/>
          <p:cNvSpPr>
            <a:spLocks/>
          </p:cNvSpPr>
          <p:nvPr/>
        </p:nvSpPr>
        <p:spPr bwMode="auto">
          <a:xfrm>
            <a:off x="3621088" y="5322888"/>
            <a:ext cx="260350" cy="201612"/>
          </a:xfrm>
          <a:custGeom>
            <a:avLst/>
            <a:gdLst>
              <a:gd name="T0" fmla="*/ 0 w 370"/>
              <a:gd name="T1" fmla="*/ 2147483646 h 291"/>
              <a:gd name="T2" fmla="*/ 2147483646 w 370"/>
              <a:gd name="T3" fmla="*/ 2147483646 h 291"/>
              <a:gd name="T4" fmla="*/ 2147483646 w 370"/>
              <a:gd name="T5" fmla="*/ 0 h 291"/>
              <a:gd name="T6" fmla="*/ 2147483646 w 370"/>
              <a:gd name="T7" fmla="*/ 2147483646 h 291"/>
              <a:gd name="T8" fmla="*/ 2147483646 w 370"/>
              <a:gd name="T9" fmla="*/ 2147483646 h 291"/>
              <a:gd name="T10" fmla="*/ 2147483646 w 370"/>
              <a:gd name="T11" fmla="*/ 2147483646 h 291"/>
              <a:gd name="T12" fmla="*/ 2147483646 w 370"/>
              <a:gd name="T13" fmla="*/ 2147483646 h 291"/>
              <a:gd name="T14" fmla="*/ 2147483646 w 370"/>
              <a:gd name="T15" fmla="*/ 2147483646 h 291"/>
              <a:gd name="T16" fmla="*/ 2147483646 w 370"/>
              <a:gd name="T17" fmla="*/ 2147483646 h 291"/>
              <a:gd name="T18" fmla="*/ 2147483646 w 370"/>
              <a:gd name="T19" fmla="*/ 2147483646 h 291"/>
              <a:gd name="T20" fmla="*/ 2147483646 w 370"/>
              <a:gd name="T21" fmla="*/ 2147483646 h 291"/>
              <a:gd name="T22" fmla="*/ 2147483646 w 370"/>
              <a:gd name="T23" fmla="*/ 2147483646 h 291"/>
              <a:gd name="T24" fmla="*/ 0 w 370"/>
              <a:gd name="T25" fmla="*/ 2147483646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0"/>
              <a:gd name="T40" fmla="*/ 0 h 291"/>
              <a:gd name="T41" fmla="*/ 370 w 37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0" h="291">
                <a:moveTo>
                  <a:pt x="0" y="109"/>
                </a:moveTo>
                <a:lnTo>
                  <a:pt x="32" y="17"/>
                </a:lnTo>
                <a:lnTo>
                  <a:pt x="160" y="0"/>
                </a:lnTo>
                <a:lnTo>
                  <a:pt x="200" y="30"/>
                </a:lnTo>
                <a:lnTo>
                  <a:pt x="209" y="97"/>
                </a:lnTo>
                <a:lnTo>
                  <a:pt x="305" y="109"/>
                </a:lnTo>
                <a:lnTo>
                  <a:pt x="322" y="164"/>
                </a:lnTo>
                <a:lnTo>
                  <a:pt x="370" y="170"/>
                </a:lnTo>
                <a:lnTo>
                  <a:pt x="370" y="224"/>
                </a:lnTo>
                <a:lnTo>
                  <a:pt x="314" y="291"/>
                </a:lnTo>
                <a:lnTo>
                  <a:pt x="185" y="286"/>
                </a:lnTo>
                <a:lnTo>
                  <a:pt x="209" y="213"/>
                </a:lnTo>
                <a:lnTo>
                  <a:pt x="0" y="109"/>
                </a:lnTo>
              </a:path>
            </a:pathLst>
          </a:custGeom>
          <a:solidFill>
            <a:srgbClr val="99FF66"/>
          </a:solidFill>
          <a:ln w="7938">
            <a:solidFill>
              <a:schemeClr val="bg1"/>
            </a:solidFill>
            <a:round/>
            <a:headEnd/>
            <a:tailEnd/>
          </a:ln>
        </p:spPr>
        <p:txBody>
          <a:bodyPr/>
          <a:lstStyle/>
          <a:p>
            <a:endParaRPr lang="en-US"/>
          </a:p>
        </p:txBody>
      </p:sp>
      <p:sp>
        <p:nvSpPr>
          <p:cNvPr id="18537" name="Freeform 405"/>
          <p:cNvSpPr>
            <a:spLocks/>
          </p:cNvSpPr>
          <p:nvPr/>
        </p:nvSpPr>
        <p:spPr bwMode="auto">
          <a:xfrm>
            <a:off x="5949950" y="2401888"/>
            <a:ext cx="341313" cy="179387"/>
          </a:xfrm>
          <a:custGeom>
            <a:avLst/>
            <a:gdLst>
              <a:gd name="T0" fmla="*/ 0 w 483"/>
              <a:gd name="T1" fmla="*/ 2147483646 h 262"/>
              <a:gd name="T2" fmla="*/ 2147483646 w 483"/>
              <a:gd name="T3" fmla="*/ 2147483646 h 262"/>
              <a:gd name="T4" fmla="*/ 2147483646 w 483"/>
              <a:gd name="T5" fmla="*/ 2147483646 h 262"/>
              <a:gd name="T6" fmla="*/ 2147483646 w 483"/>
              <a:gd name="T7" fmla="*/ 2147483646 h 262"/>
              <a:gd name="T8" fmla="*/ 2147483646 w 483"/>
              <a:gd name="T9" fmla="*/ 2147483646 h 262"/>
              <a:gd name="T10" fmla="*/ 2147483646 w 483"/>
              <a:gd name="T11" fmla="*/ 2147483646 h 262"/>
              <a:gd name="T12" fmla="*/ 2147483646 w 483"/>
              <a:gd name="T13" fmla="*/ 2147483646 h 262"/>
              <a:gd name="T14" fmla="*/ 2147483646 w 483"/>
              <a:gd name="T15" fmla="*/ 2147483646 h 262"/>
              <a:gd name="T16" fmla="*/ 2147483646 w 483"/>
              <a:gd name="T17" fmla="*/ 2147483646 h 262"/>
              <a:gd name="T18" fmla="*/ 2147483646 w 483"/>
              <a:gd name="T19" fmla="*/ 2147483646 h 262"/>
              <a:gd name="T20" fmla="*/ 2147483646 w 483"/>
              <a:gd name="T21" fmla="*/ 2147483646 h 262"/>
              <a:gd name="T22" fmla="*/ 2147483646 w 483"/>
              <a:gd name="T23" fmla="*/ 2147483646 h 262"/>
              <a:gd name="T24" fmla="*/ 2147483646 w 483"/>
              <a:gd name="T25" fmla="*/ 2147483646 h 262"/>
              <a:gd name="T26" fmla="*/ 2147483646 w 483"/>
              <a:gd name="T27" fmla="*/ 2147483646 h 262"/>
              <a:gd name="T28" fmla="*/ 2147483646 w 483"/>
              <a:gd name="T29" fmla="*/ 2147483646 h 262"/>
              <a:gd name="T30" fmla="*/ 2147483646 w 483"/>
              <a:gd name="T31" fmla="*/ 2147483646 h 262"/>
              <a:gd name="T32" fmla="*/ 2147483646 w 483"/>
              <a:gd name="T33" fmla="*/ 2147483646 h 262"/>
              <a:gd name="T34" fmla="*/ 2147483646 w 483"/>
              <a:gd name="T35" fmla="*/ 2147483646 h 262"/>
              <a:gd name="T36" fmla="*/ 2147483646 w 483"/>
              <a:gd name="T37" fmla="*/ 2147483646 h 262"/>
              <a:gd name="T38" fmla="*/ 2147483646 w 483"/>
              <a:gd name="T39" fmla="*/ 2147483646 h 262"/>
              <a:gd name="T40" fmla="*/ 2147483646 w 483"/>
              <a:gd name="T41" fmla="*/ 2147483646 h 262"/>
              <a:gd name="T42" fmla="*/ 2147483646 w 483"/>
              <a:gd name="T43" fmla="*/ 2147483646 h 262"/>
              <a:gd name="T44" fmla="*/ 2147483646 w 483"/>
              <a:gd name="T45" fmla="*/ 2147483646 h 262"/>
              <a:gd name="T46" fmla="*/ 2147483646 w 483"/>
              <a:gd name="T47" fmla="*/ 2147483646 h 262"/>
              <a:gd name="T48" fmla="*/ 2147483646 w 483"/>
              <a:gd name="T49" fmla="*/ 2147483646 h 262"/>
              <a:gd name="T50" fmla="*/ 2147483646 w 483"/>
              <a:gd name="T51" fmla="*/ 2147483646 h 262"/>
              <a:gd name="T52" fmla="*/ 2147483646 w 483"/>
              <a:gd name="T53" fmla="*/ 2147483646 h 262"/>
              <a:gd name="T54" fmla="*/ 2147483646 w 483"/>
              <a:gd name="T55" fmla="*/ 2147483646 h 262"/>
              <a:gd name="T56" fmla="*/ 2147483646 w 483"/>
              <a:gd name="T57" fmla="*/ 2147483646 h 262"/>
              <a:gd name="T58" fmla="*/ 2147483646 w 483"/>
              <a:gd name="T59" fmla="*/ 0 h 262"/>
              <a:gd name="T60" fmla="*/ 2147483646 w 483"/>
              <a:gd name="T61" fmla="*/ 2147483646 h 262"/>
              <a:gd name="T62" fmla="*/ 2147483646 w 483"/>
              <a:gd name="T63" fmla="*/ 2147483646 h 262"/>
              <a:gd name="T64" fmla="*/ 2147483646 w 483"/>
              <a:gd name="T65" fmla="*/ 2147483646 h 262"/>
              <a:gd name="T66" fmla="*/ 2147483646 w 483"/>
              <a:gd name="T67" fmla="*/ 2147483646 h 262"/>
              <a:gd name="T68" fmla="*/ 2147483646 w 483"/>
              <a:gd name="T69" fmla="*/ 2147483646 h 262"/>
              <a:gd name="T70" fmla="*/ 2147483646 w 483"/>
              <a:gd name="T71" fmla="*/ 2147483646 h 262"/>
              <a:gd name="T72" fmla="*/ 2147483646 w 483"/>
              <a:gd name="T73" fmla="*/ 2147483646 h 262"/>
              <a:gd name="T74" fmla="*/ 0 w 483"/>
              <a:gd name="T75" fmla="*/ 2147483646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3"/>
              <a:gd name="T115" fmla="*/ 0 h 262"/>
              <a:gd name="T116" fmla="*/ 483 w 483"/>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3" h="262">
                <a:moveTo>
                  <a:pt x="0" y="36"/>
                </a:moveTo>
                <a:lnTo>
                  <a:pt x="9" y="60"/>
                </a:lnTo>
                <a:lnTo>
                  <a:pt x="65" y="66"/>
                </a:lnTo>
                <a:lnTo>
                  <a:pt x="49" y="79"/>
                </a:lnTo>
                <a:lnTo>
                  <a:pt x="80" y="90"/>
                </a:lnTo>
                <a:lnTo>
                  <a:pt x="24" y="85"/>
                </a:lnTo>
                <a:lnTo>
                  <a:pt x="114" y="115"/>
                </a:lnTo>
                <a:lnTo>
                  <a:pt x="80" y="127"/>
                </a:lnTo>
                <a:lnTo>
                  <a:pt x="105" y="146"/>
                </a:lnTo>
                <a:lnTo>
                  <a:pt x="185" y="133"/>
                </a:lnTo>
                <a:lnTo>
                  <a:pt x="177" y="103"/>
                </a:lnTo>
                <a:lnTo>
                  <a:pt x="217" y="97"/>
                </a:lnTo>
                <a:lnTo>
                  <a:pt x="225" y="127"/>
                </a:lnTo>
                <a:lnTo>
                  <a:pt x="265" y="103"/>
                </a:lnTo>
                <a:lnTo>
                  <a:pt x="257" y="127"/>
                </a:lnTo>
                <a:lnTo>
                  <a:pt x="305" y="133"/>
                </a:lnTo>
                <a:lnTo>
                  <a:pt x="129" y="157"/>
                </a:lnTo>
                <a:lnTo>
                  <a:pt x="145" y="176"/>
                </a:lnTo>
                <a:lnTo>
                  <a:pt x="274" y="163"/>
                </a:lnTo>
                <a:lnTo>
                  <a:pt x="194" y="182"/>
                </a:lnTo>
                <a:lnTo>
                  <a:pt x="234" y="194"/>
                </a:lnTo>
                <a:lnTo>
                  <a:pt x="145" y="200"/>
                </a:lnTo>
                <a:lnTo>
                  <a:pt x="290" y="262"/>
                </a:lnTo>
                <a:lnTo>
                  <a:pt x="370" y="127"/>
                </a:lnTo>
                <a:lnTo>
                  <a:pt x="483" y="97"/>
                </a:lnTo>
                <a:lnTo>
                  <a:pt x="362" y="73"/>
                </a:lnTo>
                <a:lnTo>
                  <a:pt x="347" y="42"/>
                </a:lnTo>
                <a:lnTo>
                  <a:pt x="314" y="60"/>
                </a:lnTo>
                <a:lnTo>
                  <a:pt x="330" y="24"/>
                </a:lnTo>
                <a:lnTo>
                  <a:pt x="250" y="0"/>
                </a:lnTo>
                <a:lnTo>
                  <a:pt x="225" y="24"/>
                </a:lnTo>
                <a:lnTo>
                  <a:pt x="257" y="90"/>
                </a:lnTo>
                <a:lnTo>
                  <a:pt x="177" y="17"/>
                </a:lnTo>
                <a:lnTo>
                  <a:pt x="145" y="42"/>
                </a:lnTo>
                <a:lnTo>
                  <a:pt x="154" y="66"/>
                </a:lnTo>
                <a:lnTo>
                  <a:pt x="72" y="42"/>
                </a:lnTo>
                <a:lnTo>
                  <a:pt x="137" y="17"/>
                </a:lnTo>
                <a:lnTo>
                  <a:pt x="0" y="36"/>
                </a:lnTo>
              </a:path>
            </a:pathLst>
          </a:custGeom>
          <a:solidFill>
            <a:schemeClr val="accent1"/>
          </a:solidFill>
          <a:ln w="7938">
            <a:solidFill>
              <a:schemeClr val="bg1"/>
            </a:solidFill>
            <a:round/>
            <a:headEnd/>
            <a:tailEnd/>
          </a:ln>
        </p:spPr>
        <p:txBody>
          <a:bodyPr/>
          <a:lstStyle/>
          <a:p>
            <a:endParaRPr lang="en-US"/>
          </a:p>
        </p:txBody>
      </p:sp>
      <p:sp>
        <p:nvSpPr>
          <p:cNvPr id="18538" name="Freeform 406"/>
          <p:cNvSpPr>
            <a:spLocks/>
          </p:cNvSpPr>
          <p:nvPr/>
        </p:nvSpPr>
        <p:spPr bwMode="auto">
          <a:xfrm>
            <a:off x="6172200" y="2381250"/>
            <a:ext cx="301625" cy="71438"/>
          </a:xfrm>
          <a:custGeom>
            <a:avLst/>
            <a:gdLst>
              <a:gd name="T0" fmla="*/ 0 w 426"/>
              <a:gd name="T1" fmla="*/ 2147483646 h 104"/>
              <a:gd name="T2" fmla="*/ 2147483646 w 426"/>
              <a:gd name="T3" fmla="*/ 2147483646 h 104"/>
              <a:gd name="T4" fmla="*/ 2147483646 w 426"/>
              <a:gd name="T5" fmla="*/ 2147483646 h 104"/>
              <a:gd name="T6" fmla="*/ 2147483646 w 426"/>
              <a:gd name="T7" fmla="*/ 2147483646 h 104"/>
              <a:gd name="T8" fmla="*/ 2147483646 w 426"/>
              <a:gd name="T9" fmla="*/ 2147483646 h 104"/>
              <a:gd name="T10" fmla="*/ 2147483646 w 426"/>
              <a:gd name="T11" fmla="*/ 2147483646 h 104"/>
              <a:gd name="T12" fmla="*/ 2147483646 w 426"/>
              <a:gd name="T13" fmla="*/ 2147483646 h 104"/>
              <a:gd name="T14" fmla="*/ 2147483646 w 426"/>
              <a:gd name="T15" fmla="*/ 2147483646 h 104"/>
              <a:gd name="T16" fmla="*/ 2147483646 w 426"/>
              <a:gd name="T17" fmla="*/ 2147483646 h 104"/>
              <a:gd name="T18" fmla="*/ 2147483646 w 426"/>
              <a:gd name="T19" fmla="*/ 2147483646 h 104"/>
              <a:gd name="T20" fmla="*/ 2147483646 w 426"/>
              <a:gd name="T21" fmla="*/ 2147483646 h 104"/>
              <a:gd name="T22" fmla="*/ 2147483646 w 426"/>
              <a:gd name="T23" fmla="*/ 2147483646 h 104"/>
              <a:gd name="T24" fmla="*/ 2147483646 w 426"/>
              <a:gd name="T25" fmla="*/ 2147483646 h 104"/>
              <a:gd name="T26" fmla="*/ 2147483646 w 426"/>
              <a:gd name="T27" fmla="*/ 0 h 104"/>
              <a:gd name="T28" fmla="*/ 2147483646 w 426"/>
              <a:gd name="T29" fmla="*/ 2147483646 h 104"/>
              <a:gd name="T30" fmla="*/ 2147483646 w 426"/>
              <a:gd name="T31" fmla="*/ 0 h 104"/>
              <a:gd name="T32" fmla="*/ 2147483646 w 426"/>
              <a:gd name="T33" fmla="*/ 2147483646 h 104"/>
              <a:gd name="T34" fmla="*/ 2147483646 w 426"/>
              <a:gd name="T35" fmla="*/ 2147483646 h 104"/>
              <a:gd name="T36" fmla="*/ 2147483646 w 426"/>
              <a:gd name="T37" fmla="*/ 2147483646 h 104"/>
              <a:gd name="T38" fmla="*/ 0 w 426"/>
              <a:gd name="T39" fmla="*/ 2147483646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6"/>
              <a:gd name="T61" fmla="*/ 0 h 104"/>
              <a:gd name="T62" fmla="*/ 426 w 42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6" h="104">
                <a:moveTo>
                  <a:pt x="0" y="24"/>
                </a:moveTo>
                <a:lnTo>
                  <a:pt x="56" y="37"/>
                </a:lnTo>
                <a:lnTo>
                  <a:pt x="24" y="43"/>
                </a:lnTo>
                <a:lnTo>
                  <a:pt x="40" y="55"/>
                </a:lnTo>
                <a:lnTo>
                  <a:pt x="193" y="48"/>
                </a:lnTo>
                <a:lnTo>
                  <a:pt x="96" y="73"/>
                </a:lnTo>
                <a:lnTo>
                  <a:pt x="258" y="104"/>
                </a:lnTo>
                <a:lnTo>
                  <a:pt x="363" y="85"/>
                </a:lnTo>
                <a:lnTo>
                  <a:pt x="426" y="43"/>
                </a:lnTo>
                <a:lnTo>
                  <a:pt x="409" y="24"/>
                </a:lnTo>
                <a:lnTo>
                  <a:pt x="306" y="24"/>
                </a:lnTo>
                <a:lnTo>
                  <a:pt x="321" y="12"/>
                </a:lnTo>
                <a:lnTo>
                  <a:pt x="241" y="31"/>
                </a:lnTo>
                <a:lnTo>
                  <a:pt x="233" y="0"/>
                </a:lnTo>
                <a:lnTo>
                  <a:pt x="218" y="37"/>
                </a:lnTo>
                <a:lnTo>
                  <a:pt x="96" y="0"/>
                </a:lnTo>
                <a:lnTo>
                  <a:pt x="96" y="24"/>
                </a:lnTo>
                <a:lnTo>
                  <a:pt x="64" y="12"/>
                </a:lnTo>
                <a:lnTo>
                  <a:pt x="81" y="37"/>
                </a:lnTo>
                <a:lnTo>
                  <a:pt x="0" y="24"/>
                </a:lnTo>
              </a:path>
            </a:pathLst>
          </a:custGeom>
          <a:solidFill>
            <a:schemeClr val="accent1"/>
          </a:solidFill>
          <a:ln w="7938">
            <a:solidFill>
              <a:schemeClr val="bg1"/>
            </a:solidFill>
            <a:round/>
            <a:headEnd/>
            <a:tailEnd/>
          </a:ln>
        </p:spPr>
        <p:txBody>
          <a:bodyPr/>
          <a:lstStyle/>
          <a:p>
            <a:endParaRPr lang="en-US"/>
          </a:p>
        </p:txBody>
      </p:sp>
      <p:sp>
        <p:nvSpPr>
          <p:cNvPr id="18539" name="Freeform 407"/>
          <p:cNvSpPr>
            <a:spLocks/>
          </p:cNvSpPr>
          <p:nvPr/>
        </p:nvSpPr>
        <p:spPr bwMode="auto">
          <a:xfrm>
            <a:off x="6273800" y="2497138"/>
            <a:ext cx="125413" cy="47625"/>
          </a:xfrm>
          <a:custGeom>
            <a:avLst/>
            <a:gdLst>
              <a:gd name="T0" fmla="*/ 0 w 177"/>
              <a:gd name="T1" fmla="*/ 2147483646 h 67"/>
              <a:gd name="T2" fmla="*/ 2147483646 w 177"/>
              <a:gd name="T3" fmla="*/ 2147483646 h 67"/>
              <a:gd name="T4" fmla="*/ 2147483646 w 177"/>
              <a:gd name="T5" fmla="*/ 0 h 67"/>
              <a:gd name="T6" fmla="*/ 2147483646 w 177"/>
              <a:gd name="T7" fmla="*/ 2147483646 h 67"/>
              <a:gd name="T8" fmla="*/ 2147483646 w 177"/>
              <a:gd name="T9" fmla="*/ 2147483646 h 67"/>
              <a:gd name="T10" fmla="*/ 2147483646 w 177"/>
              <a:gd name="T11" fmla="*/ 2147483646 h 67"/>
              <a:gd name="T12" fmla="*/ 2147483646 w 177"/>
              <a:gd name="T13" fmla="*/ 2147483646 h 67"/>
              <a:gd name="T14" fmla="*/ 0 w 177"/>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67"/>
              <a:gd name="T26" fmla="*/ 177 w 17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67">
                <a:moveTo>
                  <a:pt x="0" y="55"/>
                </a:moveTo>
                <a:lnTo>
                  <a:pt x="9" y="24"/>
                </a:lnTo>
                <a:lnTo>
                  <a:pt x="97" y="0"/>
                </a:lnTo>
                <a:lnTo>
                  <a:pt x="105" y="24"/>
                </a:lnTo>
                <a:lnTo>
                  <a:pt x="177" y="37"/>
                </a:lnTo>
                <a:lnTo>
                  <a:pt x="81" y="67"/>
                </a:lnTo>
                <a:lnTo>
                  <a:pt x="97" y="50"/>
                </a:lnTo>
                <a:lnTo>
                  <a:pt x="0" y="55"/>
                </a:lnTo>
              </a:path>
            </a:pathLst>
          </a:custGeom>
          <a:solidFill>
            <a:schemeClr val="accent1"/>
          </a:solidFill>
          <a:ln w="0">
            <a:solidFill>
              <a:schemeClr val="bg1"/>
            </a:solidFill>
            <a:round/>
            <a:headEnd/>
            <a:tailEnd/>
          </a:ln>
        </p:spPr>
        <p:txBody>
          <a:bodyPr/>
          <a:lstStyle/>
          <a:p>
            <a:endParaRPr lang="en-US"/>
          </a:p>
        </p:txBody>
      </p:sp>
      <p:sp>
        <p:nvSpPr>
          <p:cNvPr id="18540" name="Freeform 408"/>
          <p:cNvSpPr>
            <a:spLocks/>
          </p:cNvSpPr>
          <p:nvPr/>
        </p:nvSpPr>
        <p:spPr bwMode="auto">
          <a:xfrm>
            <a:off x="5962650" y="2916238"/>
            <a:ext cx="412750" cy="496887"/>
          </a:xfrm>
          <a:custGeom>
            <a:avLst/>
            <a:gdLst>
              <a:gd name="T0" fmla="*/ 0 w 586"/>
              <a:gd name="T1" fmla="*/ 2147483646 h 724"/>
              <a:gd name="T2" fmla="*/ 2147483646 w 586"/>
              <a:gd name="T3" fmla="*/ 2147483646 h 724"/>
              <a:gd name="T4" fmla="*/ 2147483646 w 586"/>
              <a:gd name="T5" fmla="*/ 2147483646 h 724"/>
              <a:gd name="T6" fmla="*/ 2147483646 w 586"/>
              <a:gd name="T7" fmla="*/ 2147483646 h 724"/>
              <a:gd name="T8" fmla="*/ 2147483646 w 586"/>
              <a:gd name="T9" fmla="*/ 2147483646 h 724"/>
              <a:gd name="T10" fmla="*/ 2147483646 w 586"/>
              <a:gd name="T11" fmla="*/ 2147483646 h 724"/>
              <a:gd name="T12" fmla="*/ 2147483646 w 586"/>
              <a:gd name="T13" fmla="*/ 2147483646 h 724"/>
              <a:gd name="T14" fmla="*/ 2147483646 w 586"/>
              <a:gd name="T15" fmla="*/ 2147483646 h 724"/>
              <a:gd name="T16" fmla="*/ 2147483646 w 586"/>
              <a:gd name="T17" fmla="*/ 2147483646 h 724"/>
              <a:gd name="T18" fmla="*/ 2147483646 w 586"/>
              <a:gd name="T19" fmla="*/ 2147483646 h 724"/>
              <a:gd name="T20" fmla="*/ 2147483646 w 586"/>
              <a:gd name="T21" fmla="*/ 2147483646 h 724"/>
              <a:gd name="T22" fmla="*/ 2147483646 w 586"/>
              <a:gd name="T23" fmla="*/ 2147483646 h 724"/>
              <a:gd name="T24" fmla="*/ 2147483646 w 586"/>
              <a:gd name="T25" fmla="*/ 2147483646 h 724"/>
              <a:gd name="T26" fmla="*/ 2147483646 w 586"/>
              <a:gd name="T27" fmla="*/ 2147483646 h 724"/>
              <a:gd name="T28" fmla="*/ 2147483646 w 586"/>
              <a:gd name="T29" fmla="*/ 2147483646 h 724"/>
              <a:gd name="T30" fmla="*/ 2147483646 w 586"/>
              <a:gd name="T31" fmla="*/ 2147483646 h 724"/>
              <a:gd name="T32" fmla="*/ 2147483646 w 586"/>
              <a:gd name="T33" fmla="*/ 2147483646 h 724"/>
              <a:gd name="T34" fmla="*/ 2147483646 w 586"/>
              <a:gd name="T35" fmla="*/ 2147483646 h 724"/>
              <a:gd name="T36" fmla="*/ 2147483646 w 586"/>
              <a:gd name="T37" fmla="*/ 2147483646 h 724"/>
              <a:gd name="T38" fmla="*/ 2147483646 w 586"/>
              <a:gd name="T39" fmla="*/ 2147483646 h 724"/>
              <a:gd name="T40" fmla="*/ 2147483646 w 586"/>
              <a:gd name="T41" fmla="*/ 0 h 724"/>
              <a:gd name="T42" fmla="*/ 2147483646 w 586"/>
              <a:gd name="T43" fmla="*/ 0 h 724"/>
              <a:gd name="T44" fmla="*/ 2147483646 w 586"/>
              <a:gd name="T45" fmla="*/ 2147483646 h 724"/>
              <a:gd name="T46" fmla="*/ 2147483646 w 586"/>
              <a:gd name="T47" fmla="*/ 2147483646 h 724"/>
              <a:gd name="T48" fmla="*/ 2147483646 w 586"/>
              <a:gd name="T49" fmla="*/ 2147483646 h 724"/>
              <a:gd name="T50" fmla="*/ 2147483646 w 586"/>
              <a:gd name="T51" fmla="*/ 2147483646 h 724"/>
              <a:gd name="T52" fmla="*/ 2147483646 w 586"/>
              <a:gd name="T53" fmla="*/ 2147483646 h 724"/>
              <a:gd name="T54" fmla="*/ 2147483646 w 586"/>
              <a:gd name="T55" fmla="*/ 2147483646 h 724"/>
              <a:gd name="T56" fmla="*/ 2147483646 w 586"/>
              <a:gd name="T57" fmla="*/ 2147483646 h 724"/>
              <a:gd name="T58" fmla="*/ 2147483646 w 586"/>
              <a:gd name="T59" fmla="*/ 2147483646 h 724"/>
              <a:gd name="T60" fmla="*/ 2147483646 w 586"/>
              <a:gd name="T61" fmla="*/ 2147483646 h 724"/>
              <a:gd name="T62" fmla="*/ 2147483646 w 586"/>
              <a:gd name="T63" fmla="*/ 2147483646 h 724"/>
              <a:gd name="T64" fmla="*/ 2147483646 w 586"/>
              <a:gd name="T65" fmla="*/ 2147483646 h 724"/>
              <a:gd name="T66" fmla="*/ 2147483646 w 586"/>
              <a:gd name="T67" fmla="*/ 2147483646 h 724"/>
              <a:gd name="T68" fmla="*/ 2147483646 w 586"/>
              <a:gd name="T69" fmla="*/ 2147483646 h 724"/>
              <a:gd name="T70" fmla="*/ 0 w 586"/>
              <a:gd name="T71" fmla="*/ 2147483646 h 7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6"/>
              <a:gd name="T109" fmla="*/ 0 h 724"/>
              <a:gd name="T110" fmla="*/ 586 w 586"/>
              <a:gd name="T111" fmla="*/ 724 h 7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6" h="724">
                <a:moveTo>
                  <a:pt x="0" y="541"/>
                </a:moveTo>
                <a:lnTo>
                  <a:pt x="40" y="627"/>
                </a:lnTo>
                <a:lnTo>
                  <a:pt x="80" y="676"/>
                </a:lnTo>
                <a:lnTo>
                  <a:pt x="80" y="724"/>
                </a:lnTo>
                <a:lnTo>
                  <a:pt x="217" y="694"/>
                </a:lnTo>
                <a:lnTo>
                  <a:pt x="248" y="578"/>
                </a:lnTo>
                <a:lnTo>
                  <a:pt x="225" y="572"/>
                </a:lnTo>
                <a:lnTo>
                  <a:pt x="330" y="530"/>
                </a:lnTo>
                <a:lnTo>
                  <a:pt x="233" y="523"/>
                </a:lnTo>
                <a:lnTo>
                  <a:pt x="305" y="530"/>
                </a:lnTo>
                <a:lnTo>
                  <a:pt x="345" y="506"/>
                </a:lnTo>
                <a:lnTo>
                  <a:pt x="288" y="463"/>
                </a:lnTo>
                <a:lnTo>
                  <a:pt x="225" y="493"/>
                </a:lnTo>
                <a:lnTo>
                  <a:pt x="281" y="474"/>
                </a:lnTo>
                <a:lnTo>
                  <a:pt x="281" y="365"/>
                </a:lnTo>
                <a:lnTo>
                  <a:pt x="473" y="268"/>
                </a:lnTo>
                <a:lnTo>
                  <a:pt x="450" y="244"/>
                </a:lnTo>
                <a:lnTo>
                  <a:pt x="482" y="188"/>
                </a:lnTo>
                <a:lnTo>
                  <a:pt x="586" y="183"/>
                </a:lnTo>
                <a:lnTo>
                  <a:pt x="563" y="67"/>
                </a:lnTo>
                <a:lnTo>
                  <a:pt x="433" y="0"/>
                </a:lnTo>
                <a:lnTo>
                  <a:pt x="410" y="0"/>
                </a:lnTo>
                <a:lnTo>
                  <a:pt x="410" y="43"/>
                </a:lnTo>
                <a:lnTo>
                  <a:pt x="330" y="37"/>
                </a:lnTo>
                <a:lnTo>
                  <a:pt x="305" y="67"/>
                </a:lnTo>
                <a:lnTo>
                  <a:pt x="248" y="73"/>
                </a:lnTo>
                <a:lnTo>
                  <a:pt x="233" y="121"/>
                </a:lnTo>
                <a:lnTo>
                  <a:pt x="160" y="170"/>
                </a:lnTo>
                <a:lnTo>
                  <a:pt x="120" y="250"/>
                </a:lnTo>
                <a:lnTo>
                  <a:pt x="137" y="280"/>
                </a:lnTo>
                <a:lnTo>
                  <a:pt x="48" y="310"/>
                </a:lnTo>
                <a:lnTo>
                  <a:pt x="48" y="407"/>
                </a:lnTo>
                <a:lnTo>
                  <a:pt x="72" y="433"/>
                </a:lnTo>
                <a:lnTo>
                  <a:pt x="48" y="450"/>
                </a:lnTo>
                <a:lnTo>
                  <a:pt x="55" y="499"/>
                </a:lnTo>
                <a:lnTo>
                  <a:pt x="0" y="541"/>
                </a:lnTo>
              </a:path>
            </a:pathLst>
          </a:custGeom>
          <a:solidFill>
            <a:srgbClr val="99FF66"/>
          </a:solidFill>
          <a:ln w="7938">
            <a:solidFill>
              <a:schemeClr val="bg1"/>
            </a:solidFill>
            <a:round/>
            <a:headEnd/>
            <a:tailEnd/>
          </a:ln>
        </p:spPr>
        <p:txBody>
          <a:bodyPr/>
          <a:lstStyle/>
          <a:p>
            <a:endParaRPr lang="en-US"/>
          </a:p>
        </p:txBody>
      </p:sp>
      <p:sp>
        <p:nvSpPr>
          <p:cNvPr id="18541" name="Freeform 409"/>
          <p:cNvSpPr>
            <a:spLocks/>
          </p:cNvSpPr>
          <p:nvPr/>
        </p:nvSpPr>
        <p:spPr bwMode="auto">
          <a:xfrm>
            <a:off x="5797550" y="3656013"/>
            <a:ext cx="142875" cy="53975"/>
          </a:xfrm>
          <a:custGeom>
            <a:avLst/>
            <a:gdLst>
              <a:gd name="T0" fmla="*/ 0 w 200"/>
              <a:gd name="T1" fmla="*/ 2147483646 h 79"/>
              <a:gd name="T2" fmla="*/ 2147483646 w 200"/>
              <a:gd name="T3" fmla="*/ 2147483646 h 79"/>
              <a:gd name="T4" fmla="*/ 2147483646 w 200"/>
              <a:gd name="T5" fmla="*/ 2147483646 h 79"/>
              <a:gd name="T6" fmla="*/ 2147483646 w 200"/>
              <a:gd name="T7" fmla="*/ 2147483646 h 79"/>
              <a:gd name="T8" fmla="*/ 2147483646 w 200"/>
              <a:gd name="T9" fmla="*/ 2147483646 h 79"/>
              <a:gd name="T10" fmla="*/ 2147483646 w 200"/>
              <a:gd name="T11" fmla="*/ 2147483646 h 79"/>
              <a:gd name="T12" fmla="*/ 2147483646 w 200"/>
              <a:gd name="T13" fmla="*/ 2147483646 h 79"/>
              <a:gd name="T14" fmla="*/ 2147483646 w 200"/>
              <a:gd name="T15" fmla="*/ 2147483646 h 79"/>
              <a:gd name="T16" fmla="*/ 2147483646 w 200"/>
              <a:gd name="T17" fmla="*/ 0 h 79"/>
              <a:gd name="T18" fmla="*/ 0 w 200"/>
              <a:gd name="T19" fmla="*/ 2147483646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79"/>
              <a:gd name="T32" fmla="*/ 200 w 20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79">
                <a:moveTo>
                  <a:pt x="0" y="55"/>
                </a:moveTo>
                <a:lnTo>
                  <a:pt x="48" y="79"/>
                </a:lnTo>
                <a:lnTo>
                  <a:pt x="111" y="55"/>
                </a:lnTo>
                <a:lnTo>
                  <a:pt x="145" y="73"/>
                </a:lnTo>
                <a:lnTo>
                  <a:pt x="200" y="36"/>
                </a:lnTo>
                <a:lnTo>
                  <a:pt x="168" y="30"/>
                </a:lnTo>
                <a:lnTo>
                  <a:pt x="168" y="12"/>
                </a:lnTo>
                <a:lnTo>
                  <a:pt x="160" y="6"/>
                </a:lnTo>
                <a:lnTo>
                  <a:pt x="71" y="0"/>
                </a:lnTo>
                <a:lnTo>
                  <a:pt x="0" y="55"/>
                </a:lnTo>
              </a:path>
            </a:pathLst>
          </a:custGeom>
          <a:solidFill>
            <a:srgbClr val="99FF66"/>
          </a:solidFill>
          <a:ln w="7938">
            <a:solidFill>
              <a:schemeClr val="bg1"/>
            </a:solidFill>
            <a:round/>
            <a:headEnd/>
            <a:tailEnd/>
          </a:ln>
        </p:spPr>
        <p:txBody>
          <a:bodyPr/>
          <a:lstStyle/>
          <a:p>
            <a:endParaRPr lang="en-US"/>
          </a:p>
        </p:txBody>
      </p:sp>
      <p:sp>
        <p:nvSpPr>
          <p:cNvPr id="18542" name="Freeform 410"/>
          <p:cNvSpPr>
            <a:spLocks/>
          </p:cNvSpPr>
          <p:nvPr/>
        </p:nvSpPr>
        <p:spPr bwMode="auto">
          <a:xfrm>
            <a:off x="5356225" y="3417888"/>
            <a:ext cx="79375" cy="41275"/>
          </a:xfrm>
          <a:custGeom>
            <a:avLst/>
            <a:gdLst>
              <a:gd name="T0" fmla="*/ 0 w 113"/>
              <a:gd name="T1" fmla="*/ 2147483646 h 61"/>
              <a:gd name="T2" fmla="*/ 2147483646 w 113"/>
              <a:gd name="T3" fmla="*/ 2147483646 h 61"/>
              <a:gd name="T4" fmla="*/ 2147483646 w 113"/>
              <a:gd name="T5" fmla="*/ 2147483646 h 61"/>
              <a:gd name="T6" fmla="*/ 2147483646 w 113"/>
              <a:gd name="T7" fmla="*/ 2147483646 h 61"/>
              <a:gd name="T8" fmla="*/ 2147483646 w 113"/>
              <a:gd name="T9" fmla="*/ 2147483646 h 61"/>
              <a:gd name="T10" fmla="*/ 2147483646 w 113"/>
              <a:gd name="T11" fmla="*/ 2147483646 h 61"/>
              <a:gd name="T12" fmla="*/ 2147483646 w 113"/>
              <a:gd name="T13" fmla="*/ 0 h 61"/>
              <a:gd name="T14" fmla="*/ 2147483646 w 113"/>
              <a:gd name="T15" fmla="*/ 2147483646 h 61"/>
              <a:gd name="T16" fmla="*/ 0 w 113"/>
              <a:gd name="T17" fmla="*/ 21474836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61"/>
              <a:gd name="T29" fmla="*/ 113 w 11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61">
                <a:moveTo>
                  <a:pt x="0" y="43"/>
                </a:moveTo>
                <a:lnTo>
                  <a:pt x="16" y="55"/>
                </a:lnTo>
                <a:lnTo>
                  <a:pt x="72" y="43"/>
                </a:lnTo>
                <a:lnTo>
                  <a:pt x="88" y="61"/>
                </a:lnTo>
                <a:lnTo>
                  <a:pt x="113" y="43"/>
                </a:lnTo>
                <a:lnTo>
                  <a:pt x="88" y="6"/>
                </a:lnTo>
                <a:lnTo>
                  <a:pt x="32" y="0"/>
                </a:lnTo>
                <a:lnTo>
                  <a:pt x="25" y="19"/>
                </a:lnTo>
                <a:lnTo>
                  <a:pt x="0" y="43"/>
                </a:lnTo>
              </a:path>
            </a:pathLst>
          </a:custGeom>
          <a:solidFill>
            <a:srgbClr val="99FF66"/>
          </a:solidFill>
          <a:ln w="7938">
            <a:solidFill>
              <a:schemeClr val="bg1"/>
            </a:solidFill>
            <a:round/>
            <a:headEnd/>
            <a:tailEnd/>
          </a:ln>
        </p:spPr>
        <p:txBody>
          <a:bodyPr/>
          <a:lstStyle/>
          <a:p>
            <a:endParaRPr lang="en-US"/>
          </a:p>
        </p:txBody>
      </p:sp>
      <p:sp>
        <p:nvSpPr>
          <p:cNvPr id="18543" name="Freeform 411"/>
          <p:cNvSpPr>
            <a:spLocks/>
          </p:cNvSpPr>
          <p:nvPr/>
        </p:nvSpPr>
        <p:spPr bwMode="auto">
          <a:xfrm>
            <a:off x="5395913" y="3321050"/>
            <a:ext cx="17462" cy="17463"/>
          </a:xfrm>
          <a:custGeom>
            <a:avLst/>
            <a:gdLst>
              <a:gd name="T0" fmla="*/ 0 w 24"/>
              <a:gd name="T1" fmla="*/ 2147483646 h 24"/>
              <a:gd name="T2" fmla="*/ 0 w 24"/>
              <a:gd name="T3" fmla="*/ 0 h 24"/>
              <a:gd name="T4" fmla="*/ 2147483646 w 24"/>
              <a:gd name="T5" fmla="*/ 0 h 24"/>
              <a:gd name="T6" fmla="*/ 0 w 24"/>
              <a:gd name="T7" fmla="*/ 2147483646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4"/>
                </a:moveTo>
                <a:lnTo>
                  <a:pt x="0" y="0"/>
                </a:lnTo>
                <a:lnTo>
                  <a:pt x="24" y="0"/>
                </a:lnTo>
                <a:lnTo>
                  <a:pt x="0" y="24"/>
                </a:lnTo>
              </a:path>
            </a:pathLst>
          </a:custGeom>
          <a:solidFill>
            <a:srgbClr val="99FF66"/>
          </a:solidFill>
          <a:ln w="7938">
            <a:solidFill>
              <a:schemeClr val="bg1"/>
            </a:solidFill>
            <a:round/>
            <a:headEnd/>
            <a:tailEnd/>
          </a:ln>
        </p:spPr>
        <p:txBody>
          <a:bodyPr/>
          <a:lstStyle/>
          <a:p>
            <a:endParaRPr lang="en-US"/>
          </a:p>
        </p:txBody>
      </p:sp>
      <p:sp>
        <p:nvSpPr>
          <p:cNvPr id="18544" name="Freeform 412"/>
          <p:cNvSpPr>
            <a:spLocks/>
          </p:cNvSpPr>
          <p:nvPr/>
        </p:nvSpPr>
        <p:spPr bwMode="auto">
          <a:xfrm>
            <a:off x="5402263" y="3338513"/>
            <a:ext cx="20637" cy="12700"/>
          </a:xfrm>
          <a:custGeom>
            <a:avLst/>
            <a:gdLst>
              <a:gd name="T0" fmla="*/ 0 w 31"/>
              <a:gd name="T1" fmla="*/ 2147483646 h 19"/>
              <a:gd name="T2" fmla="*/ 2147483646 w 31"/>
              <a:gd name="T3" fmla="*/ 0 h 19"/>
              <a:gd name="T4" fmla="*/ 2147483646 w 31"/>
              <a:gd name="T5" fmla="*/ 2147483646 h 19"/>
              <a:gd name="T6" fmla="*/ 0 w 31"/>
              <a:gd name="T7" fmla="*/ 2147483646 h 19"/>
              <a:gd name="T8" fmla="*/ 0 60000 65536"/>
              <a:gd name="T9" fmla="*/ 0 60000 65536"/>
              <a:gd name="T10" fmla="*/ 0 60000 65536"/>
              <a:gd name="T11" fmla="*/ 0 60000 65536"/>
              <a:gd name="T12" fmla="*/ 0 w 31"/>
              <a:gd name="T13" fmla="*/ 0 h 19"/>
              <a:gd name="T14" fmla="*/ 31 w 31"/>
              <a:gd name="T15" fmla="*/ 19 h 19"/>
            </a:gdLst>
            <a:ahLst/>
            <a:cxnLst>
              <a:cxn ang="T8">
                <a:pos x="T0" y="T1"/>
              </a:cxn>
              <a:cxn ang="T9">
                <a:pos x="T2" y="T3"/>
              </a:cxn>
              <a:cxn ang="T10">
                <a:pos x="T4" y="T5"/>
              </a:cxn>
              <a:cxn ang="T11">
                <a:pos x="T6" y="T7"/>
              </a:cxn>
            </a:cxnLst>
            <a:rect l="T12" t="T13" r="T14" b="T15"/>
            <a:pathLst>
              <a:path w="31" h="19">
                <a:moveTo>
                  <a:pt x="0" y="13"/>
                </a:moveTo>
                <a:lnTo>
                  <a:pt x="15" y="0"/>
                </a:lnTo>
                <a:lnTo>
                  <a:pt x="31" y="19"/>
                </a:lnTo>
                <a:lnTo>
                  <a:pt x="0" y="13"/>
                </a:lnTo>
              </a:path>
            </a:pathLst>
          </a:custGeom>
          <a:solidFill>
            <a:srgbClr val="99FF66"/>
          </a:solidFill>
          <a:ln w="7938">
            <a:solidFill>
              <a:schemeClr val="bg1"/>
            </a:solidFill>
            <a:round/>
            <a:headEnd/>
            <a:tailEnd/>
          </a:ln>
        </p:spPr>
        <p:txBody>
          <a:bodyPr/>
          <a:lstStyle/>
          <a:p>
            <a:endParaRPr lang="en-US"/>
          </a:p>
        </p:txBody>
      </p:sp>
      <p:sp>
        <p:nvSpPr>
          <p:cNvPr id="18545" name="Freeform 413"/>
          <p:cNvSpPr>
            <a:spLocks/>
          </p:cNvSpPr>
          <p:nvPr/>
        </p:nvSpPr>
        <p:spPr bwMode="auto">
          <a:xfrm>
            <a:off x="5422900" y="3309938"/>
            <a:ext cx="246063" cy="274637"/>
          </a:xfrm>
          <a:custGeom>
            <a:avLst/>
            <a:gdLst>
              <a:gd name="T0" fmla="*/ 0 w 347"/>
              <a:gd name="T1" fmla="*/ 2147483646 h 401"/>
              <a:gd name="T2" fmla="*/ 2147483646 w 347"/>
              <a:gd name="T3" fmla="*/ 2147483646 h 401"/>
              <a:gd name="T4" fmla="*/ 2147483646 w 347"/>
              <a:gd name="T5" fmla="*/ 2147483646 h 401"/>
              <a:gd name="T6" fmla="*/ 2147483646 w 347"/>
              <a:gd name="T7" fmla="*/ 0 h 401"/>
              <a:gd name="T8" fmla="*/ 2147483646 w 347"/>
              <a:gd name="T9" fmla="*/ 2147483646 h 401"/>
              <a:gd name="T10" fmla="*/ 2147483646 w 347"/>
              <a:gd name="T11" fmla="*/ 2147483646 h 401"/>
              <a:gd name="T12" fmla="*/ 2147483646 w 347"/>
              <a:gd name="T13" fmla="*/ 2147483646 h 401"/>
              <a:gd name="T14" fmla="*/ 2147483646 w 347"/>
              <a:gd name="T15" fmla="*/ 2147483646 h 401"/>
              <a:gd name="T16" fmla="*/ 2147483646 w 347"/>
              <a:gd name="T17" fmla="*/ 2147483646 h 401"/>
              <a:gd name="T18" fmla="*/ 2147483646 w 347"/>
              <a:gd name="T19" fmla="*/ 2147483646 h 401"/>
              <a:gd name="T20" fmla="*/ 2147483646 w 347"/>
              <a:gd name="T21" fmla="*/ 2147483646 h 401"/>
              <a:gd name="T22" fmla="*/ 2147483646 w 347"/>
              <a:gd name="T23" fmla="*/ 2147483646 h 401"/>
              <a:gd name="T24" fmla="*/ 2147483646 w 347"/>
              <a:gd name="T25" fmla="*/ 2147483646 h 401"/>
              <a:gd name="T26" fmla="*/ 2147483646 w 347"/>
              <a:gd name="T27" fmla="*/ 2147483646 h 401"/>
              <a:gd name="T28" fmla="*/ 2147483646 w 347"/>
              <a:gd name="T29" fmla="*/ 2147483646 h 401"/>
              <a:gd name="T30" fmla="*/ 2147483646 w 347"/>
              <a:gd name="T31" fmla="*/ 2147483646 h 401"/>
              <a:gd name="T32" fmla="*/ 2147483646 w 347"/>
              <a:gd name="T33" fmla="*/ 2147483646 h 401"/>
              <a:gd name="T34" fmla="*/ 2147483646 w 347"/>
              <a:gd name="T35" fmla="*/ 2147483646 h 401"/>
              <a:gd name="T36" fmla="*/ 2147483646 w 347"/>
              <a:gd name="T37" fmla="*/ 2147483646 h 401"/>
              <a:gd name="T38" fmla="*/ 2147483646 w 347"/>
              <a:gd name="T39" fmla="*/ 2147483646 h 401"/>
              <a:gd name="T40" fmla="*/ 2147483646 w 347"/>
              <a:gd name="T41" fmla="*/ 2147483646 h 401"/>
              <a:gd name="T42" fmla="*/ 2147483646 w 347"/>
              <a:gd name="T43" fmla="*/ 2147483646 h 401"/>
              <a:gd name="T44" fmla="*/ 2147483646 w 347"/>
              <a:gd name="T45" fmla="*/ 2147483646 h 401"/>
              <a:gd name="T46" fmla="*/ 2147483646 w 347"/>
              <a:gd name="T47" fmla="*/ 2147483646 h 401"/>
              <a:gd name="T48" fmla="*/ 2147483646 w 347"/>
              <a:gd name="T49" fmla="*/ 2147483646 h 401"/>
              <a:gd name="T50" fmla="*/ 2147483646 w 347"/>
              <a:gd name="T51" fmla="*/ 2147483646 h 401"/>
              <a:gd name="T52" fmla="*/ 2147483646 w 347"/>
              <a:gd name="T53" fmla="*/ 2147483646 h 401"/>
              <a:gd name="T54" fmla="*/ 2147483646 w 347"/>
              <a:gd name="T55" fmla="*/ 2147483646 h 401"/>
              <a:gd name="T56" fmla="*/ 2147483646 w 347"/>
              <a:gd name="T57" fmla="*/ 2147483646 h 401"/>
              <a:gd name="T58" fmla="*/ 0 w 347"/>
              <a:gd name="T59" fmla="*/ 2147483646 h 4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7"/>
              <a:gd name="T91" fmla="*/ 0 h 401"/>
              <a:gd name="T92" fmla="*/ 347 w 347"/>
              <a:gd name="T93" fmla="*/ 401 h 4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7" h="401">
                <a:moveTo>
                  <a:pt x="0" y="98"/>
                </a:moveTo>
                <a:lnTo>
                  <a:pt x="9" y="37"/>
                </a:lnTo>
                <a:lnTo>
                  <a:pt x="49" y="6"/>
                </a:lnTo>
                <a:lnTo>
                  <a:pt x="129" y="0"/>
                </a:lnTo>
                <a:lnTo>
                  <a:pt x="89" y="48"/>
                </a:lnTo>
                <a:lnTo>
                  <a:pt x="185" y="55"/>
                </a:lnTo>
                <a:lnTo>
                  <a:pt x="120" y="128"/>
                </a:lnTo>
                <a:lnTo>
                  <a:pt x="202" y="146"/>
                </a:lnTo>
                <a:lnTo>
                  <a:pt x="274" y="231"/>
                </a:lnTo>
                <a:lnTo>
                  <a:pt x="257" y="231"/>
                </a:lnTo>
                <a:lnTo>
                  <a:pt x="282" y="255"/>
                </a:lnTo>
                <a:lnTo>
                  <a:pt x="265" y="280"/>
                </a:lnTo>
                <a:lnTo>
                  <a:pt x="347" y="287"/>
                </a:lnTo>
                <a:lnTo>
                  <a:pt x="298" y="335"/>
                </a:lnTo>
                <a:lnTo>
                  <a:pt x="339" y="347"/>
                </a:lnTo>
                <a:lnTo>
                  <a:pt x="17" y="401"/>
                </a:lnTo>
                <a:lnTo>
                  <a:pt x="154" y="328"/>
                </a:lnTo>
                <a:lnTo>
                  <a:pt x="120" y="341"/>
                </a:lnTo>
                <a:lnTo>
                  <a:pt x="32" y="317"/>
                </a:lnTo>
                <a:lnTo>
                  <a:pt x="97" y="292"/>
                </a:lnTo>
                <a:lnTo>
                  <a:pt x="57" y="280"/>
                </a:lnTo>
                <a:lnTo>
                  <a:pt x="137" y="250"/>
                </a:lnTo>
                <a:lnTo>
                  <a:pt x="145" y="213"/>
                </a:lnTo>
                <a:lnTo>
                  <a:pt x="105" y="201"/>
                </a:lnTo>
                <a:lnTo>
                  <a:pt x="129" y="177"/>
                </a:lnTo>
                <a:lnTo>
                  <a:pt x="40" y="188"/>
                </a:lnTo>
                <a:lnTo>
                  <a:pt x="40" y="128"/>
                </a:lnTo>
                <a:lnTo>
                  <a:pt x="9" y="158"/>
                </a:lnTo>
                <a:lnTo>
                  <a:pt x="32" y="104"/>
                </a:lnTo>
                <a:lnTo>
                  <a:pt x="0" y="98"/>
                </a:lnTo>
              </a:path>
            </a:pathLst>
          </a:custGeom>
          <a:solidFill>
            <a:srgbClr val="99FF66"/>
          </a:solidFill>
          <a:ln w="7938">
            <a:solidFill>
              <a:schemeClr val="bg1"/>
            </a:solidFill>
            <a:round/>
            <a:headEnd/>
            <a:tailEnd/>
          </a:ln>
        </p:spPr>
        <p:txBody>
          <a:bodyPr/>
          <a:lstStyle/>
          <a:p>
            <a:endParaRPr lang="en-US"/>
          </a:p>
        </p:txBody>
      </p:sp>
      <p:sp>
        <p:nvSpPr>
          <p:cNvPr id="18546" name="Freeform 414"/>
          <p:cNvSpPr>
            <a:spLocks/>
          </p:cNvSpPr>
          <p:nvPr/>
        </p:nvSpPr>
        <p:spPr bwMode="auto">
          <a:xfrm>
            <a:off x="1646238" y="3602038"/>
            <a:ext cx="1831975" cy="658812"/>
          </a:xfrm>
          <a:custGeom>
            <a:avLst/>
            <a:gdLst>
              <a:gd name="T0" fmla="*/ 2147483646 w 2597"/>
              <a:gd name="T1" fmla="*/ 2147483646 h 961"/>
              <a:gd name="T2" fmla="*/ 2147483646 w 2597"/>
              <a:gd name="T3" fmla="*/ 2147483646 h 961"/>
              <a:gd name="T4" fmla="*/ 2147483646 w 2597"/>
              <a:gd name="T5" fmla="*/ 2147483646 h 961"/>
              <a:gd name="T6" fmla="*/ 2147483646 w 2597"/>
              <a:gd name="T7" fmla="*/ 2147483646 h 961"/>
              <a:gd name="T8" fmla="*/ 2147483646 w 2597"/>
              <a:gd name="T9" fmla="*/ 2147483646 h 961"/>
              <a:gd name="T10" fmla="*/ 2147483646 w 2597"/>
              <a:gd name="T11" fmla="*/ 2147483646 h 961"/>
              <a:gd name="T12" fmla="*/ 2147483646 w 2597"/>
              <a:gd name="T13" fmla="*/ 2147483646 h 961"/>
              <a:gd name="T14" fmla="*/ 2147483646 w 2597"/>
              <a:gd name="T15" fmla="*/ 2147483646 h 961"/>
              <a:gd name="T16" fmla="*/ 2147483646 w 2597"/>
              <a:gd name="T17" fmla="*/ 2147483646 h 961"/>
              <a:gd name="T18" fmla="*/ 2147483646 w 2597"/>
              <a:gd name="T19" fmla="*/ 2147483646 h 961"/>
              <a:gd name="T20" fmla="*/ 2147483646 w 2597"/>
              <a:gd name="T21" fmla="*/ 2147483646 h 961"/>
              <a:gd name="T22" fmla="*/ 2147483646 w 2597"/>
              <a:gd name="T23" fmla="*/ 2147483646 h 961"/>
              <a:gd name="T24" fmla="*/ 2147483646 w 2597"/>
              <a:gd name="T25" fmla="*/ 2147483646 h 961"/>
              <a:gd name="T26" fmla="*/ 2147483646 w 2597"/>
              <a:gd name="T27" fmla="*/ 2147483646 h 961"/>
              <a:gd name="T28" fmla="*/ 2147483646 w 2597"/>
              <a:gd name="T29" fmla="*/ 2147483646 h 961"/>
              <a:gd name="T30" fmla="*/ 2147483646 w 2597"/>
              <a:gd name="T31" fmla="*/ 2147483646 h 961"/>
              <a:gd name="T32" fmla="*/ 2147483646 w 2597"/>
              <a:gd name="T33" fmla="*/ 2147483646 h 961"/>
              <a:gd name="T34" fmla="*/ 2147483646 w 2597"/>
              <a:gd name="T35" fmla="*/ 2147483646 h 961"/>
              <a:gd name="T36" fmla="*/ 2147483646 w 2597"/>
              <a:gd name="T37" fmla="*/ 2147483646 h 961"/>
              <a:gd name="T38" fmla="*/ 2147483646 w 2597"/>
              <a:gd name="T39" fmla="*/ 2147483646 h 961"/>
              <a:gd name="T40" fmla="*/ 2147483646 w 2597"/>
              <a:gd name="T41" fmla="*/ 2147483646 h 961"/>
              <a:gd name="T42" fmla="*/ 2147483646 w 2597"/>
              <a:gd name="T43" fmla="*/ 2147483646 h 961"/>
              <a:gd name="T44" fmla="*/ 2147483646 w 2597"/>
              <a:gd name="T45" fmla="*/ 2147483646 h 961"/>
              <a:gd name="T46" fmla="*/ 2147483646 w 2597"/>
              <a:gd name="T47" fmla="*/ 2147483646 h 961"/>
              <a:gd name="T48" fmla="*/ 2147483646 w 2597"/>
              <a:gd name="T49" fmla="*/ 2147483646 h 961"/>
              <a:gd name="T50" fmla="*/ 2147483646 w 2597"/>
              <a:gd name="T51" fmla="*/ 2147483646 h 961"/>
              <a:gd name="T52" fmla="*/ 2147483646 w 2597"/>
              <a:gd name="T53" fmla="*/ 2147483646 h 961"/>
              <a:gd name="T54" fmla="*/ 2147483646 w 2597"/>
              <a:gd name="T55" fmla="*/ 2147483646 h 961"/>
              <a:gd name="T56" fmla="*/ 2147483646 w 2597"/>
              <a:gd name="T57" fmla="*/ 2147483646 h 961"/>
              <a:gd name="T58" fmla="*/ 2147483646 w 2597"/>
              <a:gd name="T59" fmla="*/ 2147483646 h 961"/>
              <a:gd name="T60" fmla="*/ 2147483646 w 2597"/>
              <a:gd name="T61" fmla="*/ 2147483646 h 961"/>
              <a:gd name="T62" fmla="*/ 2147483646 w 2597"/>
              <a:gd name="T63" fmla="*/ 2147483646 h 961"/>
              <a:gd name="T64" fmla="*/ 2147483646 w 2597"/>
              <a:gd name="T65" fmla="*/ 2147483646 h 961"/>
              <a:gd name="T66" fmla="*/ 2147483646 w 2597"/>
              <a:gd name="T67" fmla="*/ 2147483646 h 961"/>
              <a:gd name="T68" fmla="*/ 2147483646 w 2597"/>
              <a:gd name="T69" fmla="*/ 2147483646 h 961"/>
              <a:gd name="T70" fmla="*/ 2147483646 w 2597"/>
              <a:gd name="T71" fmla="*/ 2147483646 h 961"/>
              <a:gd name="T72" fmla="*/ 2147483646 w 2597"/>
              <a:gd name="T73" fmla="*/ 2147483646 h 961"/>
              <a:gd name="T74" fmla="*/ 2147483646 w 2597"/>
              <a:gd name="T75" fmla="*/ 2147483646 h 961"/>
              <a:gd name="T76" fmla="*/ 2147483646 w 2597"/>
              <a:gd name="T77" fmla="*/ 2147483646 h 961"/>
              <a:gd name="T78" fmla="*/ 2147483646 w 2597"/>
              <a:gd name="T79" fmla="*/ 2147483646 h 961"/>
              <a:gd name="T80" fmla="*/ 2147483646 w 2597"/>
              <a:gd name="T81" fmla="*/ 2147483646 h 961"/>
              <a:gd name="T82" fmla="*/ 2147483646 w 2597"/>
              <a:gd name="T83" fmla="*/ 2147483646 h 961"/>
              <a:gd name="T84" fmla="*/ 2147483646 w 2597"/>
              <a:gd name="T85" fmla="*/ 2147483646 h 961"/>
              <a:gd name="T86" fmla="*/ 2147483646 w 2597"/>
              <a:gd name="T87" fmla="*/ 2147483646 h 961"/>
              <a:gd name="T88" fmla="*/ 2147483646 w 2597"/>
              <a:gd name="T89" fmla="*/ 2147483646 h 961"/>
              <a:gd name="T90" fmla="*/ 2147483646 w 2597"/>
              <a:gd name="T91" fmla="*/ 2147483646 h 961"/>
              <a:gd name="T92" fmla="*/ 2147483646 w 2597"/>
              <a:gd name="T93" fmla="*/ 2147483646 h 9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97"/>
              <a:gd name="T142" fmla="*/ 0 h 961"/>
              <a:gd name="T143" fmla="*/ 2597 w 2597"/>
              <a:gd name="T144" fmla="*/ 961 h 9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97" h="961">
                <a:moveTo>
                  <a:pt x="0" y="61"/>
                </a:moveTo>
                <a:lnTo>
                  <a:pt x="32" y="140"/>
                </a:lnTo>
                <a:lnTo>
                  <a:pt x="63" y="146"/>
                </a:lnTo>
                <a:lnTo>
                  <a:pt x="40" y="146"/>
                </a:lnTo>
                <a:lnTo>
                  <a:pt x="23" y="390"/>
                </a:lnTo>
                <a:lnTo>
                  <a:pt x="80" y="481"/>
                </a:lnTo>
                <a:lnTo>
                  <a:pt x="120" y="481"/>
                </a:lnTo>
                <a:lnTo>
                  <a:pt x="103" y="511"/>
                </a:lnTo>
                <a:lnTo>
                  <a:pt x="192" y="614"/>
                </a:lnTo>
                <a:lnTo>
                  <a:pt x="281" y="633"/>
                </a:lnTo>
                <a:lnTo>
                  <a:pt x="345" y="694"/>
                </a:lnTo>
                <a:lnTo>
                  <a:pt x="441" y="688"/>
                </a:lnTo>
                <a:lnTo>
                  <a:pt x="611" y="737"/>
                </a:lnTo>
                <a:lnTo>
                  <a:pt x="820" y="718"/>
                </a:lnTo>
                <a:lnTo>
                  <a:pt x="948" y="821"/>
                </a:lnTo>
                <a:lnTo>
                  <a:pt x="1044" y="791"/>
                </a:lnTo>
                <a:lnTo>
                  <a:pt x="1158" y="919"/>
                </a:lnTo>
                <a:lnTo>
                  <a:pt x="1246" y="943"/>
                </a:lnTo>
                <a:lnTo>
                  <a:pt x="1238" y="870"/>
                </a:lnTo>
                <a:lnTo>
                  <a:pt x="1326" y="827"/>
                </a:lnTo>
                <a:lnTo>
                  <a:pt x="1343" y="797"/>
                </a:lnTo>
                <a:lnTo>
                  <a:pt x="1479" y="791"/>
                </a:lnTo>
                <a:lnTo>
                  <a:pt x="1592" y="821"/>
                </a:lnTo>
                <a:lnTo>
                  <a:pt x="1592" y="785"/>
                </a:lnTo>
                <a:lnTo>
                  <a:pt x="1544" y="773"/>
                </a:lnTo>
                <a:lnTo>
                  <a:pt x="1639" y="773"/>
                </a:lnTo>
                <a:lnTo>
                  <a:pt x="1647" y="754"/>
                </a:lnTo>
                <a:lnTo>
                  <a:pt x="1656" y="779"/>
                </a:lnTo>
                <a:lnTo>
                  <a:pt x="1841" y="785"/>
                </a:lnTo>
                <a:lnTo>
                  <a:pt x="1889" y="816"/>
                </a:lnTo>
                <a:lnTo>
                  <a:pt x="1897" y="883"/>
                </a:lnTo>
                <a:lnTo>
                  <a:pt x="1962" y="961"/>
                </a:lnTo>
                <a:lnTo>
                  <a:pt x="1994" y="961"/>
                </a:lnTo>
                <a:lnTo>
                  <a:pt x="2002" y="901"/>
                </a:lnTo>
                <a:lnTo>
                  <a:pt x="1946" y="754"/>
                </a:lnTo>
                <a:lnTo>
                  <a:pt x="1986" y="694"/>
                </a:lnTo>
                <a:lnTo>
                  <a:pt x="2211" y="572"/>
                </a:lnTo>
                <a:lnTo>
                  <a:pt x="2162" y="566"/>
                </a:lnTo>
                <a:lnTo>
                  <a:pt x="2211" y="554"/>
                </a:lnTo>
                <a:lnTo>
                  <a:pt x="2170" y="517"/>
                </a:lnTo>
                <a:lnTo>
                  <a:pt x="2187" y="487"/>
                </a:lnTo>
                <a:lnTo>
                  <a:pt x="2139" y="457"/>
                </a:lnTo>
                <a:lnTo>
                  <a:pt x="2187" y="475"/>
                </a:lnTo>
                <a:lnTo>
                  <a:pt x="2170" y="432"/>
                </a:lnTo>
                <a:lnTo>
                  <a:pt x="2202" y="420"/>
                </a:lnTo>
                <a:lnTo>
                  <a:pt x="2211" y="511"/>
                </a:lnTo>
                <a:lnTo>
                  <a:pt x="2244" y="457"/>
                </a:lnTo>
                <a:lnTo>
                  <a:pt x="2219" y="420"/>
                </a:lnTo>
                <a:lnTo>
                  <a:pt x="2244" y="438"/>
                </a:lnTo>
                <a:lnTo>
                  <a:pt x="2284" y="365"/>
                </a:lnTo>
                <a:lnTo>
                  <a:pt x="2469" y="328"/>
                </a:lnTo>
                <a:lnTo>
                  <a:pt x="2429" y="311"/>
                </a:lnTo>
                <a:lnTo>
                  <a:pt x="2460" y="250"/>
                </a:lnTo>
                <a:lnTo>
                  <a:pt x="2597" y="213"/>
                </a:lnTo>
                <a:lnTo>
                  <a:pt x="2597" y="182"/>
                </a:lnTo>
                <a:lnTo>
                  <a:pt x="2565" y="164"/>
                </a:lnTo>
                <a:lnTo>
                  <a:pt x="2565" y="109"/>
                </a:lnTo>
                <a:lnTo>
                  <a:pt x="2492" y="91"/>
                </a:lnTo>
                <a:lnTo>
                  <a:pt x="2444" y="177"/>
                </a:lnTo>
                <a:lnTo>
                  <a:pt x="2211" y="219"/>
                </a:lnTo>
                <a:lnTo>
                  <a:pt x="2195" y="255"/>
                </a:lnTo>
                <a:lnTo>
                  <a:pt x="2050" y="268"/>
                </a:lnTo>
                <a:lnTo>
                  <a:pt x="2066" y="280"/>
                </a:lnTo>
                <a:lnTo>
                  <a:pt x="1929" y="341"/>
                </a:lnTo>
                <a:lnTo>
                  <a:pt x="1872" y="335"/>
                </a:lnTo>
                <a:lnTo>
                  <a:pt x="1872" y="322"/>
                </a:lnTo>
                <a:lnTo>
                  <a:pt x="1881" y="304"/>
                </a:lnTo>
                <a:lnTo>
                  <a:pt x="1897" y="298"/>
                </a:lnTo>
                <a:lnTo>
                  <a:pt x="1906" y="274"/>
                </a:lnTo>
                <a:lnTo>
                  <a:pt x="1881" y="231"/>
                </a:lnTo>
                <a:lnTo>
                  <a:pt x="1841" y="250"/>
                </a:lnTo>
                <a:lnTo>
                  <a:pt x="1857" y="182"/>
                </a:lnTo>
                <a:lnTo>
                  <a:pt x="1784" y="164"/>
                </a:lnTo>
                <a:lnTo>
                  <a:pt x="1736" y="213"/>
                </a:lnTo>
                <a:lnTo>
                  <a:pt x="1712" y="322"/>
                </a:lnTo>
                <a:lnTo>
                  <a:pt x="1672" y="328"/>
                </a:lnTo>
                <a:lnTo>
                  <a:pt x="1656" y="268"/>
                </a:lnTo>
                <a:lnTo>
                  <a:pt x="1688" y="182"/>
                </a:lnTo>
                <a:lnTo>
                  <a:pt x="1656" y="207"/>
                </a:lnTo>
                <a:lnTo>
                  <a:pt x="1721" y="158"/>
                </a:lnTo>
                <a:lnTo>
                  <a:pt x="1832" y="152"/>
                </a:lnTo>
                <a:lnTo>
                  <a:pt x="1809" y="134"/>
                </a:lnTo>
                <a:lnTo>
                  <a:pt x="1632" y="122"/>
                </a:lnTo>
                <a:lnTo>
                  <a:pt x="1656" y="85"/>
                </a:lnTo>
                <a:lnTo>
                  <a:pt x="1551" y="128"/>
                </a:lnTo>
                <a:lnTo>
                  <a:pt x="1479" y="128"/>
                </a:lnTo>
                <a:lnTo>
                  <a:pt x="1567" y="67"/>
                </a:lnTo>
                <a:lnTo>
                  <a:pt x="1359" y="37"/>
                </a:lnTo>
                <a:lnTo>
                  <a:pt x="1326" y="0"/>
                </a:lnTo>
                <a:lnTo>
                  <a:pt x="1326" y="24"/>
                </a:lnTo>
                <a:lnTo>
                  <a:pt x="88" y="24"/>
                </a:lnTo>
                <a:lnTo>
                  <a:pt x="103" y="61"/>
                </a:lnTo>
                <a:lnTo>
                  <a:pt x="80" y="91"/>
                </a:lnTo>
                <a:lnTo>
                  <a:pt x="88" y="61"/>
                </a:lnTo>
                <a:lnTo>
                  <a:pt x="0" y="61"/>
                </a:lnTo>
              </a:path>
            </a:pathLst>
          </a:custGeom>
          <a:solidFill>
            <a:schemeClr val="accent1"/>
          </a:solidFill>
          <a:ln w="7938">
            <a:solidFill>
              <a:schemeClr val="bg1"/>
            </a:solidFill>
            <a:round/>
            <a:headEnd/>
            <a:tailEnd/>
          </a:ln>
        </p:spPr>
        <p:txBody>
          <a:bodyPr/>
          <a:lstStyle/>
          <a:p>
            <a:endParaRPr lang="en-US"/>
          </a:p>
        </p:txBody>
      </p:sp>
      <p:sp>
        <p:nvSpPr>
          <p:cNvPr id="18547" name="Freeform 415"/>
          <p:cNvSpPr>
            <a:spLocks/>
          </p:cNvSpPr>
          <p:nvPr/>
        </p:nvSpPr>
        <p:spPr bwMode="auto">
          <a:xfrm>
            <a:off x="3749675" y="5591175"/>
            <a:ext cx="171450" cy="130175"/>
          </a:xfrm>
          <a:custGeom>
            <a:avLst/>
            <a:gdLst>
              <a:gd name="T0" fmla="*/ 0 w 242"/>
              <a:gd name="T1" fmla="*/ 2147483646 h 188"/>
              <a:gd name="T2" fmla="*/ 2147483646 w 242"/>
              <a:gd name="T3" fmla="*/ 2147483646 h 188"/>
              <a:gd name="T4" fmla="*/ 2147483646 w 242"/>
              <a:gd name="T5" fmla="*/ 0 h 188"/>
              <a:gd name="T6" fmla="*/ 2147483646 w 242"/>
              <a:gd name="T7" fmla="*/ 2147483646 h 188"/>
              <a:gd name="T8" fmla="*/ 2147483646 w 242"/>
              <a:gd name="T9" fmla="*/ 2147483646 h 188"/>
              <a:gd name="T10" fmla="*/ 2147483646 w 242"/>
              <a:gd name="T11" fmla="*/ 2147483646 h 188"/>
              <a:gd name="T12" fmla="*/ 2147483646 w 242"/>
              <a:gd name="T13" fmla="*/ 2147483646 h 188"/>
              <a:gd name="T14" fmla="*/ 0 w 242"/>
              <a:gd name="T15" fmla="*/ 2147483646 h 188"/>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88"/>
              <a:gd name="T26" fmla="*/ 242 w 24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88">
                <a:moveTo>
                  <a:pt x="0" y="151"/>
                </a:moveTo>
                <a:lnTo>
                  <a:pt x="32" y="5"/>
                </a:lnTo>
                <a:lnTo>
                  <a:pt x="72" y="0"/>
                </a:lnTo>
                <a:lnTo>
                  <a:pt x="209" y="73"/>
                </a:lnTo>
                <a:lnTo>
                  <a:pt x="242" y="103"/>
                </a:lnTo>
                <a:lnTo>
                  <a:pt x="225" y="146"/>
                </a:lnTo>
                <a:lnTo>
                  <a:pt x="169" y="188"/>
                </a:lnTo>
                <a:lnTo>
                  <a:pt x="0" y="151"/>
                </a:lnTo>
              </a:path>
            </a:pathLst>
          </a:custGeom>
          <a:solidFill>
            <a:srgbClr val="99FF66"/>
          </a:solidFill>
          <a:ln w="7938">
            <a:solidFill>
              <a:schemeClr val="bg1"/>
            </a:solidFill>
            <a:round/>
            <a:headEnd/>
            <a:tailEnd/>
          </a:ln>
        </p:spPr>
        <p:txBody>
          <a:bodyPr/>
          <a:lstStyle/>
          <a:p>
            <a:endParaRPr lang="en-US"/>
          </a:p>
        </p:txBody>
      </p:sp>
      <p:sp>
        <p:nvSpPr>
          <p:cNvPr id="18548" name="Freeform 416"/>
          <p:cNvSpPr>
            <a:spLocks/>
          </p:cNvSpPr>
          <p:nvPr/>
        </p:nvSpPr>
        <p:spPr bwMode="auto">
          <a:xfrm>
            <a:off x="2905125" y="4321175"/>
            <a:ext cx="341313" cy="71438"/>
          </a:xfrm>
          <a:custGeom>
            <a:avLst/>
            <a:gdLst>
              <a:gd name="T0" fmla="*/ 0 w 483"/>
              <a:gd name="T1" fmla="*/ 2147483646 h 103"/>
              <a:gd name="T2" fmla="*/ 2147483646 w 483"/>
              <a:gd name="T3" fmla="*/ 2147483646 h 103"/>
              <a:gd name="T4" fmla="*/ 2147483646 w 483"/>
              <a:gd name="T5" fmla="*/ 2147483646 h 103"/>
              <a:gd name="T6" fmla="*/ 2147483646 w 483"/>
              <a:gd name="T7" fmla="*/ 2147483646 h 103"/>
              <a:gd name="T8" fmla="*/ 2147483646 w 483"/>
              <a:gd name="T9" fmla="*/ 2147483646 h 103"/>
              <a:gd name="T10" fmla="*/ 2147483646 w 483"/>
              <a:gd name="T11" fmla="*/ 2147483646 h 103"/>
              <a:gd name="T12" fmla="*/ 2147483646 w 483"/>
              <a:gd name="T13" fmla="*/ 2147483646 h 103"/>
              <a:gd name="T14" fmla="*/ 2147483646 w 483"/>
              <a:gd name="T15" fmla="*/ 2147483646 h 103"/>
              <a:gd name="T16" fmla="*/ 2147483646 w 483"/>
              <a:gd name="T17" fmla="*/ 2147483646 h 103"/>
              <a:gd name="T18" fmla="*/ 2147483646 w 483"/>
              <a:gd name="T19" fmla="*/ 2147483646 h 103"/>
              <a:gd name="T20" fmla="*/ 2147483646 w 483"/>
              <a:gd name="T21" fmla="*/ 2147483646 h 103"/>
              <a:gd name="T22" fmla="*/ 2147483646 w 483"/>
              <a:gd name="T23" fmla="*/ 0 h 103"/>
              <a:gd name="T24" fmla="*/ 2147483646 w 483"/>
              <a:gd name="T25" fmla="*/ 0 h 103"/>
              <a:gd name="T26" fmla="*/ 2147483646 w 483"/>
              <a:gd name="T27" fmla="*/ 2147483646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3"/>
              <a:gd name="T43" fmla="*/ 0 h 103"/>
              <a:gd name="T44" fmla="*/ 483 w 483"/>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3" h="103">
                <a:moveTo>
                  <a:pt x="0" y="54"/>
                </a:moveTo>
                <a:lnTo>
                  <a:pt x="82" y="30"/>
                </a:lnTo>
                <a:lnTo>
                  <a:pt x="122" y="30"/>
                </a:lnTo>
                <a:lnTo>
                  <a:pt x="122" y="43"/>
                </a:lnTo>
                <a:lnTo>
                  <a:pt x="250" y="60"/>
                </a:lnTo>
                <a:lnTo>
                  <a:pt x="282" y="85"/>
                </a:lnTo>
                <a:lnTo>
                  <a:pt x="338" y="85"/>
                </a:lnTo>
                <a:lnTo>
                  <a:pt x="298" y="103"/>
                </a:lnTo>
                <a:lnTo>
                  <a:pt x="451" y="103"/>
                </a:lnTo>
                <a:lnTo>
                  <a:pt x="483" y="85"/>
                </a:lnTo>
                <a:lnTo>
                  <a:pt x="346" y="60"/>
                </a:lnTo>
                <a:lnTo>
                  <a:pt x="153" y="0"/>
                </a:lnTo>
                <a:lnTo>
                  <a:pt x="97" y="0"/>
                </a:lnTo>
                <a:lnTo>
                  <a:pt x="8" y="30"/>
                </a:lnTo>
              </a:path>
            </a:pathLst>
          </a:custGeom>
          <a:solidFill>
            <a:schemeClr val="accent1"/>
          </a:solidFill>
          <a:ln w="0">
            <a:solidFill>
              <a:schemeClr val="bg1"/>
            </a:solidFill>
            <a:round/>
            <a:headEnd/>
            <a:tailEnd/>
          </a:ln>
        </p:spPr>
        <p:txBody>
          <a:bodyPr/>
          <a:lstStyle/>
          <a:p>
            <a:endParaRPr lang="en-US"/>
          </a:p>
        </p:txBody>
      </p:sp>
      <p:sp>
        <p:nvSpPr>
          <p:cNvPr id="18549" name="Freeform 417"/>
          <p:cNvSpPr>
            <a:spLocks/>
          </p:cNvSpPr>
          <p:nvPr/>
        </p:nvSpPr>
        <p:spPr bwMode="auto">
          <a:xfrm>
            <a:off x="3052763" y="2714625"/>
            <a:ext cx="130175" cy="38100"/>
          </a:xfrm>
          <a:custGeom>
            <a:avLst/>
            <a:gdLst>
              <a:gd name="T0" fmla="*/ 0 w 185"/>
              <a:gd name="T1" fmla="*/ 2147483646 h 55"/>
              <a:gd name="T2" fmla="*/ 2147483646 w 185"/>
              <a:gd name="T3" fmla="*/ 0 h 55"/>
              <a:gd name="T4" fmla="*/ 2147483646 w 185"/>
              <a:gd name="T5" fmla="*/ 2147483646 h 55"/>
              <a:gd name="T6" fmla="*/ 2147483646 w 185"/>
              <a:gd name="T7" fmla="*/ 2147483646 h 55"/>
              <a:gd name="T8" fmla="*/ 0 w 185"/>
              <a:gd name="T9" fmla="*/ 2147483646 h 55"/>
              <a:gd name="T10" fmla="*/ 0 60000 65536"/>
              <a:gd name="T11" fmla="*/ 0 60000 65536"/>
              <a:gd name="T12" fmla="*/ 0 60000 65536"/>
              <a:gd name="T13" fmla="*/ 0 60000 65536"/>
              <a:gd name="T14" fmla="*/ 0 60000 65536"/>
              <a:gd name="T15" fmla="*/ 0 w 185"/>
              <a:gd name="T16" fmla="*/ 0 h 55"/>
              <a:gd name="T17" fmla="*/ 185 w 185"/>
              <a:gd name="T18" fmla="*/ 55 h 55"/>
            </a:gdLst>
            <a:ahLst/>
            <a:cxnLst>
              <a:cxn ang="T10">
                <a:pos x="T0" y="T1"/>
              </a:cxn>
              <a:cxn ang="T11">
                <a:pos x="T2" y="T3"/>
              </a:cxn>
              <a:cxn ang="T12">
                <a:pos x="T4" y="T5"/>
              </a:cxn>
              <a:cxn ang="T13">
                <a:pos x="T6" y="T7"/>
              </a:cxn>
              <a:cxn ang="T14">
                <a:pos x="T8" y="T9"/>
              </a:cxn>
            </a:cxnLst>
            <a:rect l="T15" t="T16" r="T17" b="T18"/>
            <a:pathLst>
              <a:path w="185" h="55">
                <a:moveTo>
                  <a:pt x="0" y="36"/>
                </a:moveTo>
                <a:lnTo>
                  <a:pt x="40" y="0"/>
                </a:lnTo>
                <a:lnTo>
                  <a:pt x="160" y="6"/>
                </a:lnTo>
                <a:lnTo>
                  <a:pt x="185" y="55"/>
                </a:lnTo>
                <a:lnTo>
                  <a:pt x="0" y="36"/>
                </a:lnTo>
              </a:path>
            </a:pathLst>
          </a:custGeom>
          <a:solidFill>
            <a:srgbClr val="99FF66"/>
          </a:solidFill>
          <a:ln w="7938">
            <a:solidFill>
              <a:schemeClr val="bg1"/>
            </a:solidFill>
            <a:round/>
            <a:headEnd/>
            <a:tailEnd/>
          </a:ln>
        </p:spPr>
        <p:txBody>
          <a:bodyPr/>
          <a:lstStyle/>
          <a:p>
            <a:endParaRPr lang="en-US"/>
          </a:p>
        </p:txBody>
      </p:sp>
      <p:sp>
        <p:nvSpPr>
          <p:cNvPr id="18550" name="Freeform 418"/>
          <p:cNvSpPr>
            <a:spLocks/>
          </p:cNvSpPr>
          <p:nvPr/>
        </p:nvSpPr>
        <p:spPr bwMode="auto">
          <a:xfrm>
            <a:off x="7532688" y="3914775"/>
            <a:ext cx="455612" cy="242888"/>
          </a:xfrm>
          <a:custGeom>
            <a:avLst/>
            <a:gdLst>
              <a:gd name="T0" fmla="*/ 0 w 643"/>
              <a:gd name="T1" fmla="*/ 2147483646 h 353"/>
              <a:gd name="T2" fmla="*/ 2147483646 w 643"/>
              <a:gd name="T3" fmla="*/ 2147483646 h 353"/>
              <a:gd name="T4" fmla="*/ 2147483646 w 643"/>
              <a:gd name="T5" fmla="*/ 2147483646 h 353"/>
              <a:gd name="T6" fmla="*/ 2147483646 w 643"/>
              <a:gd name="T7" fmla="*/ 2147483646 h 353"/>
              <a:gd name="T8" fmla="*/ 2147483646 w 643"/>
              <a:gd name="T9" fmla="*/ 2147483646 h 353"/>
              <a:gd name="T10" fmla="*/ 2147483646 w 643"/>
              <a:gd name="T11" fmla="*/ 2147483646 h 353"/>
              <a:gd name="T12" fmla="*/ 2147483646 w 643"/>
              <a:gd name="T13" fmla="*/ 2147483646 h 353"/>
              <a:gd name="T14" fmla="*/ 2147483646 w 643"/>
              <a:gd name="T15" fmla="*/ 2147483646 h 353"/>
              <a:gd name="T16" fmla="*/ 2147483646 w 643"/>
              <a:gd name="T17" fmla="*/ 2147483646 h 353"/>
              <a:gd name="T18" fmla="*/ 2147483646 w 643"/>
              <a:gd name="T19" fmla="*/ 2147483646 h 353"/>
              <a:gd name="T20" fmla="*/ 2147483646 w 643"/>
              <a:gd name="T21" fmla="*/ 2147483646 h 353"/>
              <a:gd name="T22" fmla="*/ 2147483646 w 643"/>
              <a:gd name="T23" fmla="*/ 2147483646 h 353"/>
              <a:gd name="T24" fmla="*/ 2147483646 w 643"/>
              <a:gd name="T25" fmla="*/ 2147483646 h 353"/>
              <a:gd name="T26" fmla="*/ 2147483646 w 643"/>
              <a:gd name="T27" fmla="*/ 2147483646 h 353"/>
              <a:gd name="T28" fmla="*/ 2147483646 w 643"/>
              <a:gd name="T29" fmla="*/ 2147483646 h 353"/>
              <a:gd name="T30" fmla="*/ 2147483646 w 643"/>
              <a:gd name="T31" fmla="*/ 2147483646 h 353"/>
              <a:gd name="T32" fmla="*/ 2147483646 w 643"/>
              <a:gd name="T33" fmla="*/ 2147483646 h 353"/>
              <a:gd name="T34" fmla="*/ 2147483646 w 643"/>
              <a:gd name="T35" fmla="*/ 2147483646 h 353"/>
              <a:gd name="T36" fmla="*/ 2147483646 w 643"/>
              <a:gd name="T37" fmla="*/ 0 h 353"/>
              <a:gd name="T38" fmla="*/ 2147483646 w 643"/>
              <a:gd name="T39" fmla="*/ 2147483646 h 353"/>
              <a:gd name="T40" fmla="*/ 2147483646 w 643"/>
              <a:gd name="T41" fmla="*/ 2147483646 h 353"/>
              <a:gd name="T42" fmla="*/ 2147483646 w 643"/>
              <a:gd name="T43" fmla="*/ 2147483646 h 353"/>
              <a:gd name="T44" fmla="*/ 2147483646 w 643"/>
              <a:gd name="T45" fmla="*/ 2147483646 h 353"/>
              <a:gd name="T46" fmla="*/ 0 w 643"/>
              <a:gd name="T47" fmla="*/ 2147483646 h 3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3"/>
              <a:gd name="T73" fmla="*/ 0 h 353"/>
              <a:gd name="T74" fmla="*/ 643 w 643"/>
              <a:gd name="T75" fmla="*/ 353 h 3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3" h="353">
                <a:moveTo>
                  <a:pt x="0" y="170"/>
                </a:moveTo>
                <a:lnTo>
                  <a:pt x="17" y="261"/>
                </a:lnTo>
                <a:lnTo>
                  <a:pt x="57" y="291"/>
                </a:lnTo>
                <a:lnTo>
                  <a:pt x="17" y="334"/>
                </a:lnTo>
                <a:lnTo>
                  <a:pt x="97" y="353"/>
                </a:lnTo>
                <a:lnTo>
                  <a:pt x="257" y="334"/>
                </a:lnTo>
                <a:lnTo>
                  <a:pt x="282" y="280"/>
                </a:lnTo>
                <a:lnTo>
                  <a:pt x="395" y="255"/>
                </a:lnTo>
                <a:lnTo>
                  <a:pt x="410" y="213"/>
                </a:lnTo>
                <a:lnTo>
                  <a:pt x="450" y="207"/>
                </a:lnTo>
                <a:lnTo>
                  <a:pt x="427" y="176"/>
                </a:lnTo>
                <a:lnTo>
                  <a:pt x="475" y="176"/>
                </a:lnTo>
                <a:lnTo>
                  <a:pt x="507" y="133"/>
                </a:lnTo>
                <a:lnTo>
                  <a:pt x="490" y="91"/>
                </a:lnTo>
                <a:lnTo>
                  <a:pt x="635" y="60"/>
                </a:lnTo>
                <a:lnTo>
                  <a:pt x="643" y="54"/>
                </a:lnTo>
                <a:lnTo>
                  <a:pt x="587" y="42"/>
                </a:lnTo>
                <a:lnTo>
                  <a:pt x="507" y="73"/>
                </a:lnTo>
                <a:lnTo>
                  <a:pt x="475" y="0"/>
                </a:lnTo>
                <a:lnTo>
                  <a:pt x="402" y="54"/>
                </a:lnTo>
                <a:lnTo>
                  <a:pt x="202" y="54"/>
                </a:lnTo>
                <a:lnTo>
                  <a:pt x="105" y="133"/>
                </a:lnTo>
                <a:lnTo>
                  <a:pt x="40" y="109"/>
                </a:lnTo>
                <a:lnTo>
                  <a:pt x="0" y="170"/>
                </a:lnTo>
              </a:path>
            </a:pathLst>
          </a:custGeom>
          <a:solidFill>
            <a:schemeClr val="tx2"/>
          </a:solidFill>
          <a:ln w="7938">
            <a:solidFill>
              <a:schemeClr val="bg1"/>
            </a:solidFill>
            <a:round/>
            <a:headEnd/>
            <a:tailEnd/>
          </a:ln>
        </p:spPr>
        <p:txBody>
          <a:bodyPr/>
          <a:lstStyle/>
          <a:p>
            <a:endParaRPr lang="en-US"/>
          </a:p>
        </p:txBody>
      </p:sp>
      <p:sp>
        <p:nvSpPr>
          <p:cNvPr id="18551" name="Freeform 419"/>
          <p:cNvSpPr>
            <a:spLocks/>
          </p:cNvSpPr>
          <p:nvPr/>
        </p:nvSpPr>
        <p:spPr bwMode="auto">
          <a:xfrm>
            <a:off x="6223000" y="3806825"/>
            <a:ext cx="57150" cy="77788"/>
          </a:xfrm>
          <a:custGeom>
            <a:avLst/>
            <a:gdLst>
              <a:gd name="T0" fmla="*/ 0 w 80"/>
              <a:gd name="T1" fmla="*/ 2147483646 h 116"/>
              <a:gd name="T2" fmla="*/ 0 w 80"/>
              <a:gd name="T3" fmla="*/ 2147483646 h 116"/>
              <a:gd name="T4" fmla="*/ 2147483646 w 80"/>
              <a:gd name="T5" fmla="*/ 0 h 116"/>
              <a:gd name="T6" fmla="*/ 2147483646 w 80"/>
              <a:gd name="T7" fmla="*/ 2147483646 h 116"/>
              <a:gd name="T8" fmla="*/ 2147483646 w 80"/>
              <a:gd name="T9" fmla="*/ 2147483646 h 116"/>
              <a:gd name="T10" fmla="*/ 0 w 80"/>
              <a:gd name="T11" fmla="*/ 2147483646 h 116"/>
              <a:gd name="T12" fmla="*/ 0 60000 65536"/>
              <a:gd name="T13" fmla="*/ 0 60000 65536"/>
              <a:gd name="T14" fmla="*/ 0 60000 65536"/>
              <a:gd name="T15" fmla="*/ 0 60000 65536"/>
              <a:gd name="T16" fmla="*/ 0 60000 65536"/>
              <a:gd name="T17" fmla="*/ 0 60000 65536"/>
              <a:gd name="T18" fmla="*/ 0 w 80"/>
              <a:gd name="T19" fmla="*/ 0 h 116"/>
              <a:gd name="T20" fmla="*/ 80 w 8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80" h="116">
                <a:moveTo>
                  <a:pt x="0" y="86"/>
                </a:moveTo>
                <a:lnTo>
                  <a:pt x="0" y="24"/>
                </a:lnTo>
                <a:lnTo>
                  <a:pt x="40" y="0"/>
                </a:lnTo>
                <a:lnTo>
                  <a:pt x="80" y="67"/>
                </a:lnTo>
                <a:lnTo>
                  <a:pt x="48" y="116"/>
                </a:lnTo>
                <a:lnTo>
                  <a:pt x="0" y="86"/>
                </a:lnTo>
              </a:path>
            </a:pathLst>
          </a:custGeom>
          <a:solidFill>
            <a:schemeClr val="accent1"/>
          </a:solidFill>
          <a:ln w="7938">
            <a:solidFill>
              <a:schemeClr val="bg1"/>
            </a:solidFill>
            <a:round/>
            <a:headEnd/>
            <a:tailEnd/>
          </a:ln>
        </p:spPr>
        <p:txBody>
          <a:bodyPr/>
          <a:lstStyle/>
          <a:p>
            <a:endParaRPr lang="en-US"/>
          </a:p>
        </p:txBody>
      </p:sp>
      <p:sp>
        <p:nvSpPr>
          <p:cNvPr id="18552" name="Freeform 420"/>
          <p:cNvSpPr>
            <a:spLocks/>
          </p:cNvSpPr>
          <p:nvPr/>
        </p:nvSpPr>
        <p:spPr bwMode="auto">
          <a:xfrm>
            <a:off x="5338763" y="3960813"/>
            <a:ext cx="647700" cy="455612"/>
          </a:xfrm>
          <a:custGeom>
            <a:avLst/>
            <a:gdLst>
              <a:gd name="T0" fmla="*/ 0 w 917"/>
              <a:gd name="T1" fmla="*/ 2147483646 h 663"/>
              <a:gd name="T2" fmla="*/ 0 w 917"/>
              <a:gd name="T3" fmla="*/ 2147483646 h 663"/>
              <a:gd name="T4" fmla="*/ 2147483646 w 917"/>
              <a:gd name="T5" fmla="*/ 2147483646 h 663"/>
              <a:gd name="T6" fmla="*/ 2147483646 w 917"/>
              <a:gd name="T7" fmla="*/ 2147483646 h 663"/>
              <a:gd name="T8" fmla="*/ 2147483646 w 917"/>
              <a:gd name="T9" fmla="*/ 2147483646 h 663"/>
              <a:gd name="T10" fmla="*/ 2147483646 w 917"/>
              <a:gd name="T11" fmla="*/ 2147483646 h 663"/>
              <a:gd name="T12" fmla="*/ 2147483646 w 917"/>
              <a:gd name="T13" fmla="*/ 2147483646 h 663"/>
              <a:gd name="T14" fmla="*/ 2147483646 w 917"/>
              <a:gd name="T15" fmla="*/ 2147483646 h 663"/>
              <a:gd name="T16" fmla="*/ 2147483646 w 917"/>
              <a:gd name="T17" fmla="*/ 2147483646 h 663"/>
              <a:gd name="T18" fmla="*/ 2147483646 w 917"/>
              <a:gd name="T19" fmla="*/ 2147483646 h 663"/>
              <a:gd name="T20" fmla="*/ 2147483646 w 917"/>
              <a:gd name="T21" fmla="*/ 2147483646 h 663"/>
              <a:gd name="T22" fmla="*/ 2147483646 w 917"/>
              <a:gd name="T23" fmla="*/ 2147483646 h 663"/>
              <a:gd name="T24" fmla="*/ 2147483646 w 917"/>
              <a:gd name="T25" fmla="*/ 2147483646 h 663"/>
              <a:gd name="T26" fmla="*/ 2147483646 w 917"/>
              <a:gd name="T27" fmla="*/ 0 h 663"/>
              <a:gd name="T28" fmla="*/ 2147483646 w 917"/>
              <a:gd name="T29" fmla="*/ 2147483646 h 663"/>
              <a:gd name="T30" fmla="*/ 2147483646 w 917"/>
              <a:gd name="T31" fmla="*/ 2147483646 h 663"/>
              <a:gd name="T32" fmla="*/ 2147483646 w 917"/>
              <a:gd name="T33" fmla="*/ 2147483646 h 663"/>
              <a:gd name="T34" fmla="*/ 2147483646 w 917"/>
              <a:gd name="T35" fmla="*/ 2147483646 h 663"/>
              <a:gd name="T36" fmla="*/ 2147483646 w 917"/>
              <a:gd name="T37" fmla="*/ 2147483646 h 663"/>
              <a:gd name="T38" fmla="*/ 2147483646 w 917"/>
              <a:gd name="T39" fmla="*/ 2147483646 h 663"/>
              <a:gd name="T40" fmla="*/ 2147483646 w 917"/>
              <a:gd name="T41" fmla="*/ 2147483646 h 663"/>
              <a:gd name="T42" fmla="*/ 0 w 917"/>
              <a:gd name="T43" fmla="*/ 2147483646 h 6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7"/>
              <a:gd name="T67" fmla="*/ 0 h 663"/>
              <a:gd name="T68" fmla="*/ 917 w 917"/>
              <a:gd name="T69" fmla="*/ 663 h 6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7" h="663">
                <a:moveTo>
                  <a:pt x="0" y="346"/>
                </a:moveTo>
                <a:lnTo>
                  <a:pt x="0" y="364"/>
                </a:lnTo>
                <a:lnTo>
                  <a:pt x="160" y="450"/>
                </a:lnTo>
                <a:lnTo>
                  <a:pt x="530" y="632"/>
                </a:lnTo>
                <a:lnTo>
                  <a:pt x="530" y="663"/>
                </a:lnTo>
                <a:lnTo>
                  <a:pt x="579" y="650"/>
                </a:lnTo>
                <a:lnTo>
                  <a:pt x="635" y="645"/>
                </a:lnTo>
                <a:lnTo>
                  <a:pt x="917" y="504"/>
                </a:lnTo>
                <a:lnTo>
                  <a:pt x="803" y="407"/>
                </a:lnTo>
                <a:lnTo>
                  <a:pt x="812" y="255"/>
                </a:lnTo>
                <a:lnTo>
                  <a:pt x="797" y="182"/>
                </a:lnTo>
                <a:lnTo>
                  <a:pt x="715" y="109"/>
                </a:lnTo>
                <a:lnTo>
                  <a:pt x="755" y="90"/>
                </a:lnTo>
                <a:lnTo>
                  <a:pt x="780" y="0"/>
                </a:lnTo>
                <a:lnTo>
                  <a:pt x="459" y="11"/>
                </a:lnTo>
                <a:lnTo>
                  <a:pt x="289" y="73"/>
                </a:lnTo>
                <a:lnTo>
                  <a:pt x="337" y="182"/>
                </a:lnTo>
                <a:lnTo>
                  <a:pt x="257" y="182"/>
                </a:lnTo>
                <a:lnTo>
                  <a:pt x="217" y="194"/>
                </a:lnTo>
                <a:lnTo>
                  <a:pt x="225" y="230"/>
                </a:lnTo>
                <a:lnTo>
                  <a:pt x="16" y="292"/>
                </a:lnTo>
                <a:lnTo>
                  <a:pt x="0" y="346"/>
                </a:lnTo>
              </a:path>
            </a:pathLst>
          </a:custGeom>
          <a:solidFill>
            <a:schemeClr val="tx2"/>
          </a:solidFill>
          <a:ln w="7938">
            <a:solidFill>
              <a:schemeClr val="bg1"/>
            </a:solidFill>
            <a:round/>
            <a:headEnd/>
            <a:tailEnd/>
          </a:ln>
        </p:spPr>
        <p:txBody>
          <a:bodyPr/>
          <a:lstStyle/>
          <a:p>
            <a:endParaRPr lang="en-US"/>
          </a:p>
        </p:txBody>
      </p:sp>
      <p:sp>
        <p:nvSpPr>
          <p:cNvPr id="18553" name="Freeform 421"/>
          <p:cNvSpPr>
            <a:spLocks/>
          </p:cNvSpPr>
          <p:nvPr/>
        </p:nvSpPr>
        <p:spPr bwMode="auto">
          <a:xfrm>
            <a:off x="8402638" y="4229100"/>
            <a:ext cx="152400" cy="141288"/>
          </a:xfrm>
          <a:custGeom>
            <a:avLst/>
            <a:gdLst>
              <a:gd name="T0" fmla="*/ 0 w 217"/>
              <a:gd name="T1" fmla="*/ 2147483646 h 207"/>
              <a:gd name="T2" fmla="*/ 2147483646 w 217"/>
              <a:gd name="T3" fmla="*/ 2147483646 h 207"/>
              <a:gd name="T4" fmla="*/ 2147483646 w 217"/>
              <a:gd name="T5" fmla="*/ 2147483646 h 207"/>
              <a:gd name="T6" fmla="*/ 2147483646 w 217"/>
              <a:gd name="T7" fmla="*/ 2147483646 h 207"/>
              <a:gd name="T8" fmla="*/ 2147483646 w 217"/>
              <a:gd name="T9" fmla="*/ 2147483646 h 207"/>
              <a:gd name="T10" fmla="*/ 2147483646 w 217"/>
              <a:gd name="T11" fmla="*/ 2147483646 h 207"/>
              <a:gd name="T12" fmla="*/ 2147483646 w 217"/>
              <a:gd name="T13" fmla="*/ 2147483646 h 207"/>
              <a:gd name="T14" fmla="*/ 2147483646 w 217"/>
              <a:gd name="T15" fmla="*/ 2147483646 h 207"/>
              <a:gd name="T16" fmla="*/ 2147483646 w 217"/>
              <a:gd name="T17" fmla="*/ 2147483646 h 207"/>
              <a:gd name="T18" fmla="*/ 2147483646 w 217"/>
              <a:gd name="T19" fmla="*/ 2147483646 h 207"/>
              <a:gd name="T20" fmla="*/ 2147483646 w 217"/>
              <a:gd name="T21" fmla="*/ 2147483646 h 207"/>
              <a:gd name="T22" fmla="*/ 2147483646 w 217"/>
              <a:gd name="T23" fmla="*/ 2147483646 h 207"/>
              <a:gd name="T24" fmla="*/ 2147483646 w 217"/>
              <a:gd name="T25" fmla="*/ 2147483646 h 207"/>
              <a:gd name="T26" fmla="*/ 2147483646 w 217"/>
              <a:gd name="T27" fmla="*/ 0 h 207"/>
              <a:gd name="T28" fmla="*/ 2147483646 w 217"/>
              <a:gd name="T29" fmla="*/ 2147483646 h 207"/>
              <a:gd name="T30" fmla="*/ 2147483646 w 217"/>
              <a:gd name="T31" fmla="*/ 2147483646 h 207"/>
              <a:gd name="T32" fmla="*/ 0 w 217"/>
              <a:gd name="T33" fmla="*/ 2147483646 h 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207"/>
              <a:gd name="T53" fmla="*/ 217 w 217"/>
              <a:gd name="T54" fmla="*/ 207 h 2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207">
                <a:moveTo>
                  <a:pt x="0" y="67"/>
                </a:moveTo>
                <a:lnTo>
                  <a:pt x="32" y="79"/>
                </a:lnTo>
                <a:lnTo>
                  <a:pt x="48" y="177"/>
                </a:lnTo>
                <a:lnTo>
                  <a:pt x="112" y="170"/>
                </a:lnTo>
                <a:lnTo>
                  <a:pt x="137" y="134"/>
                </a:lnTo>
                <a:lnTo>
                  <a:pt x="168" y="140"/>
                </a:lnTo>
                <a:lnTo>
                  <a:pt x="208" y="207"/>
                </a:lnTo>
                <a:lnTo>
                  <a:pt x="217" y="170"/>
                </a:lnTo>
                <a:lnTo>
                  <a:pt x="200" y="97"/>
                </a:lnTo>
                <a:lnTo>
                  <a:pt x="168" y="127"/>
                </a:lnTo>
                <a:lnTo>
                  <a:pt x="145" y="97"/>
                </a:lnTo>
                <a:lnTo>
                  <a:pt x="200" y="54"/>
                </a:lnTo>
                <a:lnTo>
                  <a:pt x="104" y="48"/>
                </a:lnTo>
                <a:lnTo>
                  <a:pt x="32" y="0"/>
                </a:lnTo>
                <a:lnTo>
                  <a:pt x="7" y="30"/>
                </a:lnTo>
                <a:lnTo>
                  <a:pt x="32" y="48"/>
                </a:lnTo>
                <a:lnTo>
                  <a:pt x="0" y="67"/>
                </a:lnTo>
              </a:path>
            </a:pathLst>
          </a:custGeom>
          <a:solidFill>
            <a:schemeClr val="accent1"/>
          </a:solidFill>
          <a:ln w="7938">
            <a:solidFill>
              <a:schemeClr val="bg1"/>
            </a:solidFill>
            <a:round/>
            <a:headEnd/>
            <a:tailEnd/>
          </a:ln>
        </p:spPr>
        <p:txBody>
          <a:bodyPr/>
          <a:lstStyle/>
          <a:p>
            <a:endParaRPr lang="en-US"/>
          </a:p>
        </p:txBody>
      </p:sp>
      <p:sp>
        <p:nvSpPr>
          <p:cNvPr id="18554" name="Freeform 422"/>
          <p:cNvSpPr>
            <a:spLocks/>
          </p:cNvSpPr>
          <p:nvPr/>
        </p:nvSpPr>
        <p:spPr bwMode="auto">
          <a:xfrm>
            <a:off x="8437563" y="4186238"/>
            <a:ext cx="101600" cy="38100"/>
          </a:xfrm>
          <a:custGeom>
            <a:avLst/>
            <a:gdLst>
              <a:gd name="T0" fmla="*/ 0 w 145"/>
              <a:gd name="T1" fmla="*/ 2147483646 h 56"/>
              <a:gd name="T2" fmla="*/ 2147483646 w 145"/>
              <a:gd name="T3" fmla="*/ 2147483646 h 56"/>
              <a:gd name="T4" fmla="*/ 2147483646 w 145"/>
              <a:gd name="T5" fmla="*/ 2147483646 h 56"/>
              <a:gd name="T6" fmla="*/ 2147483646 w 145"/>
              <a:gd name="T7" fmla="*/ 2147483646 h 56"/>
              <a:gd name="T8" fmla="*/ 2147483646 w 145"/>
              <a:gd name="T9" fmla="*/ 0 h 56"/>
              <a:gd name="T10" fmla="*/ 0 w 145"/>
              <a:gd name="T11" fmla="*/ 2147483646 h 56"/>
              <a:gd name="T12" fmla="*/ 0 60000 65536"/>
              <a:gd name="T13" fmla="*/ 0 60000 65536"/>
              <a:gd name="T14" fmla="*/ 0 60000 65536"/>
              <a:gd name="T15" fmla="*/ 0 60000 65536"/>
              <a:gd name="T16" fmla="*/ 0 60000 65536"/>
              <a:gd name="T17" fmla="*/ 0 60000 65536"/>
              <a:gd name="T18" fmla="*/ 0 w 145"/>
              <a:gd name="T19" fmla="*/ 0 h 56"/>
              <a:gd name="T20" fmla="*/ 145 w 14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45" h="56">
                <a:moveTo>
                  <a:pt x="0" y="37"/>
                </a:moveTo>
                <a:lnTo>
                  <a:pt x="24" y="56"/>
                </a:lnTo>
                <a:lnTo>
                  <a:pt x="145" y="50"/>
                </a:lnTo>
                <a:lnTo>
                  <a:pt x="137" y="19"/>
                </a:lnTo>
                <a:lnTo>
                  <a:pt x="49" y="0"/>
                </a:lnTo>
                <a:lnTo>
                  <a:pt x="0" y="37"/>
                </a:lnTo>
              </a:path>
            </a:pathLst>
          </a:custGeom>
          <a:solidFill>
            <a:schemeClr val="accent1"/>
          </a:solidFill>
          <a:ln w="7938">
            <a:solidFill>
              <a:schemeClr val="bg1"/>
            </a:solidFill>
            <a:round/>
            <a:headEnd/>
            <a:tailEnd/>
          </a:ln>
        </p:spPr>
        <p:txBody>
          <a:bodyPr/>
          <a:lstStyle/>
          <a:p>
            <a:endParaRPr lang="en-US"/>
          </a:p>
        </p:txBody>
      </p:sp>
      <p:sp>
        <p:nvSpPr>
          <p:cNvPr id="18555" name="Freeform 423"/>
          <p:cNvSpPr>
            <a:spLocks/>
          </p:cNvSpPr>
          <p:nvPr/>
        </p:nvSpPr>
        <p:spPr bwMode="auto">
          <a:xfrm>
            <a:off x="3262313" y="4746625"/>
            <a:ext cx="1236662" cy="944563"/>
          </a:xfrm>
          <a:custGeom>
            <a:avLst/>
            <a:gdLst>
              <a:gd name="T0" fmla="*/ 2147483646 w 1752"/>
              <a:gd name="T1" fmla="*/ 2147483646 h 1376"/>
              <a:gd name="T2" fmla="*/ 2147483646 w 1752"/>
              <a:gd name="T3" fmla="*/ 2147483646 h 1376"/>
              <a:gd name="T4" fmla="*/ 2147483646 w 1752"/>
              <a:gd name="T5" fmla="*/ 2147483646 h 1376"/>
              <a:gd name="T6" fmla="*/ 2147483646 w 1752"/>
              <a:gd name="T7" fmla="*/ 2147483646 h 1376"/>
              <a:gd name="T8" fmla="*/ 2147483646 w 1752"/>
              <a:gd name="T9" fmla="*/ 2147483646 h 1376"/>
              <a:gd name="T10" fmla="*/ 2147483646 w 1752"/>
              <a:gd name="T11" fmla="*/ 2147483646 h 1376"/>
              <a:gd name="T12" fmla="*/ 2147483646 w 1752"/>
              <a:gd name="T13" fmla="*/ 2147483646 h 1376"/>
              <a:gd name="T14" fmla="*/ 2147483646 w 1752"/>
              <a:gd name="T15" fmla="*/ 2147483646 h 1376"/>
              <a:gd name="T16" fmla="*/ 2147483646 w 1752"/>
              <a:gd name="T17" fmla="*/ 2147483646 h 1376"/>
              <a:gd name="T18" fmla="*/ 2147483646 w 1752"/>
              <a:gd name="T19" fmla="*/ 2147483646 h 1376"/>
              <a:gd name="T20" fmla="*/ 2147483646 w 1752"/>
              <a:gd name="T21" fmla="*/ 2147483646 h 1376"/>
              <a:gd name="T22" fmla="*/ 2147483646 w 1752"/>
              <a:gd name="T23" fmla="*/ 2147483646 h 1376"/>
              <a:gd name="T24" fmla="*/ 2147483646 w 1752"/>
              <a:gd name="T25" fmla="*/ 2147483646 h 1376"/>
              <a:gd name="T26" fmla="*/ 2147483646 w 1752"/>
              <a:gd name="T27" fmla="*/ 2147483646 h 1376"/>
              <a:gd name="T28" fmla="*/ 2147483646 w 1752"/>
              <a:gd name="T29" fmla="*/ 2147483646 h 1376"/>
              <a:gd name="T30" fmla="*/ 2147483646 w 1752"/>
              <a:gd name="T31" fmla="*/ 2147483646 h 1376"/>
              <a:gd name="T32" fmla="*/ 2147483646 w 1752"/>
              <a:gd name="T33" fmla="*/ 2147483646 h 1376"/>
              <a:gd name="T34" fmla="*/ 2147483646 w 1752"/>
              <a:gd name="T35" fmla="*/ 2147483646 h 1376"/>
              <a:gd name="T36" fmla="*/ 2147483646 w 1752"/>
              <a:gd name="T37" fmla="*/ 2147483646 h 1376"/>
              <a:gd name="T38" fmla="*/ 2147483646 w 1752"/>
              <a:gd name="T39" fmla="*/ 2147483646 h 1376"/>
              <a:gd name="T40" fmla="*/ 2147483646 w 1752"/>
              <a:gd name="T41" fmla="*/ 2147483646 h 1376"/>
              <a:gd name="T42" fmla="*/ 2147483646 w 1752"/>
              <a:gd name="T43" fmla="*/ 2147483646 h 1376"/>
              <a:gd name="T44" fmla="*/ 2147483646 w 1752"/>
              <a:gd name="T45" fmla="*/ 2147483646 h 1376"/>
              <a:gd name="T46" fmla="*/ 2147483646 w 1752"/>
              <a:gd name="T47" fmla="*/ 2147483646 h 1376"/>
              <a:gd name="T48" fmla="*/ 2147483646 w 1752"/>
              <a:gd name="T49" fmla="*/ 2147483646 h 1376"/>
              <a:gd name="T50" fmla="*/ 2147483646 w 1752"/>
              <a:gd name="T51" fmla="*/ 2147483646 h 1376"/>
              <a:gd name="T52" fmla="*/ 2147483646 w 1752"/>
              <a:gd name="T53" fmla="*/ 2147483646 h 1376"/>
              <a:gd name="T54" fmla="*/ 2147483646 w 1752"/>
              <a:gd name="T55" fmla="*/ 0 h 1376"/>
              <a:gd name="T56" fmla="*/ 2147483646 w 1752"/>
              <a:gd name="T57" fmla="*/ 2147483646 h 1376"/>
              <a:gd name="T58" fmla="*/ 2147483646 w 1752"/>
              <a:gd name="T59" fmla="*/ 2147483646 h 1376"/>
              <a:gd name="T60" fmla="*/ 2147483646 w 1752"/>
              <a:gd name="T61" fmla="*/ 2147483646 h 1376"/>
              <a:gd name="T62" fmla="*/ 2147483646 w 1752"/>
              <a:gd name="T63" fmla="*/ 2147483646 h 1376"/>
              <a:gd name="T64" fmla="*/ 2147483646 w 1752"/>
              <a:gd name="T65" fmla="*/ 2147483646 h 1376"/>
              <a:gd name="T66" fmla="*/ 2147483646 w 1752"/>
              <a:gd name="T67" fmla="*/ 2147483646 h 1376"/>
              <a:gd name="T68" fmla="*/ 0 w 1752"/>
              <a:gd name="T69" fmla="*/ 2147483646 h 13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2"/>
              <a:gd name="T106" fmla="*/ 0 h 1376"/>
              <a:gd name="T107" fmla="*/ 1752 w 1752"/>
              <a:gd name="T108" fmla="*/ 1376 h 13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2" h="1376">
                <a:moveTo>
                  <a:pt x="0" y="432"/>
                </a:moveTo>
                <a:lnTo>
                  <a:pt x="40" y="493"/>
                </a:lnTo>
                <a:lnTo>
                  <a:pt x="95" y="518"/>
                </a:lnTo>
                <a:lnTo>
                  <a:pt x="152" y="493"/>
                </a:lnTo>
                <a:lnTo>
                  <a:pt x="152" y="548"/>
                </a:lnTo>
                <a:lnTo>
                  <a:pt x="185" y="548"/>
                </a:lnTo>
                <a:lnTo>
                  <a:pt x="240" y="554"/>
                </a:lnTo>
                <a:lnTo>
                  <a:pt x="377" y="505"/>
                </a:lnTo>
                <a:lnTo>
                  <a:pt x="393" y="585"/>
                </a:lnTo>
                <a:lnTo>
                  <a:pt x="586" y="645"/>
                </a:lnTo>
                <a:lnTo>
                  <a:pt x="618" y="737"/>
                </a:lnTo>
                <a:lnTo>
                  <a:pt x="691" y="742"/>
                </a:lnTo>
                <a:lnTo>
                  <a:pt x="723" y="798"/>
                </a:lnTo>
                <a:lnTo>
                  <a:pt x="706" y="871"/>
                </a:lnTo>
                <a:lnTo>
                  <a:pt x="715" y="938"/>
                </a:lnTo>
                <a:lnTo>
                  <a:pt x="811" y="950"/>
                </a:lnTo>
                <a:lnTo>
                  <a:pt x="828" y="1005"/>
                </a:lnTo>
                <a:lnTo>
                  <a:pt x="876" y="1011"/>
                </a:lnTo>
                <a:lnTo>
                  <a:pt x="876" y="1065"/>
                </a:lnTo>
                <a:lnTo>
                  <a:pt x="900" y="1065"/>
                </a:lnTo>
                <a:lnTo>
                  <a:pt x="908" y="1120"/>
                </a:lnTo>
                <a:lnTo>
                  <a:pt x="723" y="1235"/>
                </a:lnTo>
                <a:lnTo>
                  <a:pt x="763" y="1230"/>
                </a:lnTo>
                <a:lnTo>
                  <a:pt x="900" y="1303"/>
                </a:lnTo>
                <a:lnTo>
                  <a:pt x="933" y="1333"/>
                </a:lnTo>
                <a:lnTo>
                  <a:pt x="916" y="1376"/>
                </a:lnTo>
                <a:lnTo>
                  <a:pt x="1133" y="1163"/>
                </a:lnTo>
                <a:lnTo>
                  <a:pt x="1149" y="1059"/>
                </a:lnTo>
                <a:lnTo>
                  <a:pt x="1318" y="968"/>
                </a:lnTo>
                <a:lnTo>
                  <a:pt x="1423" y="968"/>
                </a:lnTo>
                <a:lnTo>
                  <a:pt x="1471" y="938"/>
                </a:lnTo>
                <a:lnTo>
                  <a:pt x="1551" y="779"/>
                </a:lnTo>
                <a:lnTo>
                  <a:pt x="1576" y="628"/>
                </a:lnTo>
                <a:lnTo>
                  <a:pt x="1736" y="481"/>
                </a:lnTo>
                <a:lnTo>
                  <a:pt x="1752" y="415"/>
                </a:lnTo>
                <a:lnTo>
                  <a:pt x="1729" y="359"/>
                </a:lnTo>
                <a:lnTo>
                  <a:pt x="1656" y="341"/>
                </a:lnTo>
                <a:lnTo>
                  <a:pt x="1544" y="281"/>
                </a:lnTo>
                <a:lnTo>
                  <a:pt x="1334" y="268"/>
                </a:lnTo>
                <a:lnTo>
                  <a:pt x="1303" y="226"/>
                </a:lnTo>
                <a:lnTo>
                  <a:pt x="1214" y="202"/>
                </a:lnTo>
                <a:lnTo>
                  <a:pt x="1166" y="202"/>
                </a:lnTo>
                <a:lnTo>
                  <a:pt x="1109" y="256"/>
                </a:lnTo>
                <a:lnTo>
                  <a:pt x="1109" y="238"/>
                </a:lnTo>
                <a:lnTo>
                  <a:pt x="1013" y="244"/>
                </a:lnTo>
                <a:lnTo>
                  <a:pt x="1045" y="232"/>
                </a:lnTo>
                <a:lnTo>
                  <a:pt x="1013" y="195"/>
                </a:lnTo>
                <a:lnTo>
                  <a:pt x="1076" y="122"/>
                </a:lnTo>
                <a:lnTo>
                  <a:pt x="1005" y="37"/>
                </a:lnTo>
                <a:lnTo>
                  <a:pt x="940" y="103"/>
                </a:lnTo>
                <a:lnTo>
                  <a:pt x="876" y="98"/>
                </a:lnTo>
                <a:lnTo>
                  <a:pt x="788" y="110"/>
                </a:lnTo>
                <a:lnTo>
                  <a:pt x="658" y="122"/>
                </a:lnTo>
                <a:lnTo>
                  <a:pt x="635" y="92"/>
                </a:lnTo>
                <a:lnTo>
                  <a:pt x="643" y="25"/>
                </a:lnTo>
                <a:lnTo>
                  <a:pt x="595" y="0"/>
                </a:lnTo>
                <a:lnTo>
                  <a:pt x="482" y="43"/>
                </a:lnTo>
                <a:lnTo>
                  <a:pt x="410" y="31"/>
                </a:lnTo>
                <a:lnTo>
                  <a:pt x="433" y="98"/>
                </a:lnTo>
                <a:lnTo>
                  <a:pt x="466" y="103"/>
                </a:lnTo>
                <a:lnTo>
                  <a:pt x="361" y="146"/>
                </a:lnTo>
                <a:lnTo>
                  <a:pt x="313" y="128"/>
                </a:lnTo>
                <a:lnTo>
                  <a:pt x="288" y="110"/>
                </a:lnTo>
                <a:lnTo>
                  <a:pt x="177" y="116"/>
                </a:lnTo>
                <a:lnTo>
                  <a:pt x="208" y="152"/>
                </a:lnTo>
                <a:lnTo>
                  <a:pt x="168" y="159"/>
                </a:lnTo>
                <a:lnTo>
                  <a:pt x="200" y="219"/>
                </a:lnTo>
                <a:lnTo>
                  <a:pt x="177" y="316"/>
                </a:lnTo>
                <a:lnTo>
                  <a:pt x="63" y="353"/>
                </a:lnTo>
                <a:lnTo>
                  <a:pt x="0" y="432"/>
                </a:lnTo>
              </a:path>
            </a:pathLst>
          </a:custGeom>
          <a:solidFill>
            <a:schemeClr val="accent1"/>
          </a:solidFill>
          <a:ln w="7938">
            <a:solidFill>
              <a:schemeClr val="bg1"/>
            </a:solidFill>
            <a:round/>
            <a:headEnd/>
            <a:tailEnd/>
          </a:ln>
        </p:spPr>
        <p:txBody>
          <a:bodyPr/>
          <a:lstStyle/>
          <a:p>
            <a:endParaRPr lang="en-US"/>
          </a:p>
        </p:txBody>
      </p:sp>
      <p:sp>
        <p:nvSpPr>
          <p:cNvPr id="18556" name="Freeform 424"/>
          <p:cNvSpPr>
            <a:spLocks/>
          </p:cNvSpPr>
          <p:nvPr/>
        </p:nvSpPr>
        <p:spPr bwMode="auto">
          <a:xfrm>
            <a:off x="8151813" y="4638675"/>
            <a:ext cx="57150" cy="87313"/>
          </a:xfrm>
          <a:custGeom>
            <a:avLst/>
            <a:gdLst>
              <a:gd name="T0" fmla="*/ 0 w 80"/>
              <a:gd name="T1" fmla="*/ 0 h 128"/>
              <a:gd name="T2" fmla="*/ 2147483646 w 80"/>
              <a:gd name="T3" fmla="*/ 2147483646 h 128"/>
              <a:gd name="T4" fmla="*/ 2147483646 w 80"/>
              <a:gd name="T5" fmla="*/ 2147483646 h 128"/>
              <a:gd name="T6" fmla="*/ 2147483646 w 80"/>
              <a:gd name="T7" fmla="*/ 2147483646 h 128"/>
              <a:gd name="T8" fmla="*/ 0 w 80"/>
              <a:gd name="T9" fmla="*/ 0 h 128"/>
              <a:gd name="T10" fmla="*/ 0 60000 65536"/>
              <a:gd name="T11" fmla="*/ 0 60000 65536"/>
              <a:gd name="T12" fmla="*/ 0 60000 65536"/>
              <a:gd name="T13" fmla="*/ 0 60000 65536"/>
              <a:gd name="T14" fmla="*/ 0 60000 65536"/>
              <a:gd name="T15" fmla="*/ 0 w 80"/>
              <a:gd name="T16" fmla="*/ 0 h 128"/>
              <a:gd name="T17" fmla="*/ 80 w 80"/>
              <a:gd name="T18" fmla="*/ 128 h 128"/>
            </a:gdLst>
            <a:ahLst/>
            <a:cxnLst>
              <a:cxn ang="T10">
                <a:pos x="T0" y="T1"/>
              </a:cxn>
              <a:cxn ang="T11">
                <a:pos x="T2" y="T3"/>
              </a:cxn>
              <a:cxn ang="T12">
                <a:pos x="T4" y="T5"/>
              </a:cxn>
              <a:cxn ang="T13">
                <a:pos x="T6" y="T7"/>
              </a:cxn>
              <a:cxn ang="T14">
                <a:pos x="T8" y="T9"/>
              </a:cxn>
            </a:cxnLst>
            <a:rect l="T15" t="T16" r="T17" b="T18"/>
            <a:pathLst>
              <a:path w="80" h="128">
                <a:moveTo>
                  <a:pt x="0" y="0"/>
                </a:moveTo>
                <a:lnTo>
                  <a:pt x="17" y="128"/>
                </a:lnTo>
                <a:lnTo>
                  <a:pt x="80" y="104"/>
                </a:lnTo>
                <a:lnTo>
                  <a:pt x="40" y="24"/>
                </a:lnTo>
                <a:lnTo>
                  <a:pt x="0" y="0"/>
                </a:lnTo>
              </a:path>
            </a:pathLst>
          </a:custGeom>
          <a:solidFill>
            <a:schemeClr val="accent1"/>
          </a:solidFill>
          <a:ln w="0">
            <a:solidFill>
              <a:schemeClr val="bg1"/>
            </a:solidFill>
            <a:round/>
            <a:headEnd/>
            <a:tailEnd/>
          </a:ln>
        </p:spPr>
        <p:txBody>
          <a:bodyPr/>
          <a:lstStyle/>
          <a:p>
            <a:endParaRPr lang="en-US"/>
          </a:p>
        </p:txBody>
      </p:sp>
      <p:sp>
        <p:nvSpPr>
          <p:cNvPr id="18557" name="Freeform 425"/>
          <p:cNvSpPr>
            <a:spLocks/>
          </p:cNvSpPr>
          <p:nvPr/>
        </p:nvSpPr>
        <p:spPr bwMode="auto">
          <a:xfrm>
            <a:off x="5991225" y="3546475"/>
            <a:ext cx="209550" cy="80963"/>
          </a:xfrm>
          <a:custGeom>
            <a:avLst/>
            <a:gdLst>
              <a:gd name="T0" fmla="*/ 0 w 297"/>
              <a:gd name="T1" fmla="*/ 2147483646 h 116"/>
              <a:gd name="T2" fmla="*/ 2147483646 w 297"/>
              <a:gd name="T3" fmla="*/ 2147483646 h 116"/>
              <a:gd name="T4" fmla="*/ 2147483646 w 297"/>
              <a:gd name="T5" fmla="*/ 2147483646 h 116"/>
              <a:gd name="T6" fmla="*/ 2147483646 w 297"/>
              <a:gd name="T7" fmla="*/ 2147483646 h 116"/>
              <a:gd name="T8" fmla="*/ 2147483646 w 297"/>
              <a:gd name="T9" fmla="*/ 2147483646 h 116"/>
              <a:gd name="T10" fmla="*/ 2147483646 w 297"/>
              <a:gd name="T11" fmla="*/ 2147483646 h 116"/>
              <a:gd name="T12" fmla="*/ 2147483646 w 297"/>
              <a:gd name="T13" fmla="*/ 0 h 116"/>
              <a:gd name="T14" fmla="*/ 0 w 297"/>
              <a:gd name="T15" fmla="*/ 2147483646 h 116"/>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116"/>
              <a:gd name="T26" fmla="*/ 297 w 297"/>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116">
                <a:moveTo>
                  <a:pt x="0" y="43"/>
                </a:moveTo>
                <a:lnTo>
                  <a:pt x="80" y="116"/>
                </a:lnTo>
                <a:lnTo>
                  <a:pt x="208" y="110"/>
                </a:lnTo>
                <a:lnTo>
                  <a:pt x="265" y="91"/>
                </a:lnTo>
                <a:lnTo>
                  <a:pt x="297" y="67"/>
                </a:lnTo>
                <a:lnTo>
                  <a:pt x="128" y="18"/>
                </a:lnTo>
                <a:lnTo>
                  <a:pt x="97" y="0"/>
                </a:lnTo>
                <a:lnTo>
                  <a:pt x="0" y="43"/>
                </a:lnTo>
              </a:path>
            </a:pathLst>
          </a:custGeom>
          <a:solidFill>
            <a:schemeClr val="accent1"/>
          </a:solidFill>
          <a:ln w="7938">
            <a:solidFill>
              <a:schemeClr val="bg1"/>
            </a:solidFill>
            <a:round/>
            <a:headEnd/>
            <a:tailEnd/>
          </a:ln>
        </p:spPr>
        <p:txBody>
          <a:bodyPr/>
          <a:lstStyle/>
          <a:p>
            <a:endParaRPr lang="en-US"/>
          </a:p>
        </p:txBody>
      </p:sp>
      <p:sp>
        <p:nvSpPr>
          <p:cNvPr id="18558" name="Freeform 426"/>
          <p:cNvSpPr>
            <a:spLocks/>
          </p:cNvSpPr>
          <p:nvPr/>
        </p:nvSpPr>
        <p:spPr bwMode="auto">
          <a:xfrm>
            <a:off x="3041650" y="4833938"/>
            <a:ext cx="174625" cy="147637"/>
          </a:xfrm>
          <a:custGeom>
            <a:avLst/>
            <a:gdLst>
              <a:gd name="T0" fmla="*/ 0 w 250"/>
              <a:gd name="T1" fmla="*/ 2147483646 h 213"/>
              <a:gd name="T2" fmla="*/ 0 w 250"/>
              <a:gd name="T3" fmla="*/ 2147483646 h 213"/>
              <a:gd name="T4" fmla="*/ 2147483646 w 250"/>
              <a:gd name="T5" fmla="*/ 2147483646 h 213"/>
              <a:gd name="T6" fmla="*/ 2147483646 w 250"/>
              <a:gd name="T7" fmla="*/ 2147483646 h 213"/>
              <a:gd name="T8" fmla="*/ 2147483646 w 250"/>
              <a:gd name="T9" fmla="*/ 2147483646 h 213"/>
              <a:gd name="T10" fmla="*/ 2147483646 w 250"/>
              <a:gd name="T11" fmla="*/ 2147483646 h 213"/>
              <a:gd name="T12" fmla="*/ 2147483646 w 250"/>
              <a:gd name="T13" fmla="*/ 2147483646 h 213"/>
              <a:gd name="T14" fmla="*/ 2147483646 w 250"/>
              <a:gd name="T15" fmla="*/ 2147483646 h 213"/>
              <a:gd name="T16" fmla="*/ 2147483646 w 250"/>
              <a:gd name="T17" fmla="*/ 2147483646 h 213"/>
              <a:gd name="T18" fmla="*/ 2147483646 w 250"/>
              <a:gd name="T19" fmla="*/ 2147483646 h 213"/>
              <a:gd name="T20" fmla="*/ 2147483646 w 250"/>
              <a:gd name="T21" fmla="*/ 0 h 213"/>
              <a:gd name="T22" fmla="*/ 2147483646 w 250"/>
              <a:gd name="T23" fmla="*/ 2147483646 h 213"/>
              <a:gd name="T24" fmla="*/ 0 w 250"/>
              <a:gd name="T25" fmla="*/ 2147483646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0"/>
              <a:gd name="T40" fmla="*/ 0 h 213"/>
              <a:gd name="T41" fmla="*/ 250 w 250"/>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0" h="213">
                <a:moveTo>
                  <a:pt x="0" y="85"/>
                </a:moveTo>
                <a:lnTo>
                  <a:pt x="0" y="122"/>
                </a:lnTo>
                <a:lnTo>
                  <a:pt x="49" y="140"/>
                </a:lnTo>
                <a:lnTo>
                  <a:pt x="17" y="164"/>
                </a:lnTo>
                <a:lnTo>
                  <a:pt x="17" y="201"/>
                </a:lnTo>
                <a:lnTo>
                  <a:pt x="73" y="213"/>
                </a:lnTo>
                <a:lnTo>
                  <a:pt x="130" y="158"/>
                </a:lnTo>
                <a:lnTo>
                  <a:pt x="234" y="104"/>
                </a:lnTo>
                <a:lnTo>
                  <a:pt x="250" y="55"/>
                </a:lnTo>
                <a:lnTo>
                  <a:pt x="162" y="37"/>
                </a:lnTo>
                <a:lnTo>
                  <a:pt x="89" y="0"/>
                </a:lnTo>
                <a:lnTo>
                  <a:pt x="33" y="18"/>
                </a:lnTo>
                <a:lnTo>
                  <a:pt x="0" y="85"/>
                </a:lnTo>
              </a:path>
            </a:pathLst>
          </a:custGeom>
          <a:solidFill>
            <a:srgbClr val="99FF66"/>
          </a:solidFill>
          <a:ln w="7938">
            <a:solidFill>
              <a:schemeClr val="bg1"/>
            </a:solidFill>
            <a:round/>
            <a:headEnd/>
            <a:tailEnd/>
          </a:ln>
        </p:spPr>
        <p:txBody>
          <a:bodyPr/>
          <a:lstStyle/>
          <a:p>
            <a:endParaRPr lang="en-US"/>
          </a:p>
        </p:txBody>
      </p:sp>
      <p:sp>
        <p:nvSpPr>
          <p:cNvPr id="18559" name="Freeform 427"/>
          <p:cNvSpPr>
            <a:spLocks/>
          </p:cNvSpPr>
          <p:nvPr/>
        </p:nvSpPr>
        <p:spPr bwMode="auto">
          <a:xfrm>
            <a:off x="5883275" y="3790950"/>
            <a:ext cx="28575" cy="44450"/>
          </a:xfrm>
          <a:custGeom>
            <a:avLst/>
            <a:gdLst>
              <a:gd name="T0" fmla="*/ 0 w 40"/>
              <a:gd name="T1" fmla="*/ 2147483646 h 67"/>
              <a:gd name="T2" fmla="*/ 2147483646 w 40"/>
              <a:gd name="T3" fmla="*/ 2147483646 h 67"/>
              <a:gd name="T4" fmla="*/ 2147483646 w 40"/>
              <a:gd name="T5" fmla="*/ 0 h 67"/>
              <a:gd name="T6" fmla="*/ 0 w 40"/>
              <a:gd name="T7" fmla="*/ 2147483646 h 67"/>
              <a:gd name="T8" fmla="*/ 0 60000 65536"/>
              <a:gd name="T9" fmla="*/ 0 60000 65536"/>
              <a:gd name="T10" fmla="*/ 0 60000 65536"/>
              <a:gd name="T11" fmla="*/ 0 60000 65536"/>
              <a:gd name="T12" fmla="*/ 0 w 40"/>
              <a:gd name="T13" fmla="*/ 0 h 67"/>
              <a:gd name="T14" fmla="*/ 40 w 40"/>
              <a:gd name="T15" fmla="*/ 67 h 67"/>
            </a:gdLst>
            <a:ahLst/>
            <a:cxnLst>
              <a:cxn ang="T8">
                <a:pos x="T0" y="T1"/>
              </a:cxn>
              <a:cxn ang="T9">
                <a:pos x="T2" y="T3"/>
              </a:cxn>
              <a:cxn ang="T10">
                <a:pos x="T4" y="T5"/>
              </a:cxn>
              <a:cxn ang="T11">
                <a:pos x="T6" y="T7"/>
              </a:cxn>
            </a:cxnLst>
            <a:rect l="T12" t="T13" r="T14" b="T15"/>
            <a:pathLst>
              <a:path w="40" h="67">
                <a:moveTo>
                  <a:pt x="0" y="37"/>
                </a:moveTo>
                <a:lnTo>
                  <a:pt x="31" y="67"/>
                </a:lnTo>
                <a:lnTo>
                  <a:pt x="40" y="0"/>
                </a:lnTo>
                <a:lnTo>
                  <a:pt x="0" y="37"/>
                </a:lnTo>
              </a:path>
            </a:pathLst>
          </a:custGeom>
          <a:solidFill>
            <a:schemeClr val="accent1"/>
          </a:solidFill>
          <a:ln w="0">
            <a:solidFill>
              <a:schemeClr val="bg1"/>
            </a:solidFill>
            <a:round/>
            <a:headEnd/>
            <a:tailEnd/>
          </a:ln>
        </p:spPr>
        <p:txBody>
          <a:bodyPr/>
          <a:lstStyle/>
          <a:p>
            <a:endParaRPr lang="en-US"/>
          </a:p>
        </p:txBody>
      </p:sp>
      <p:sp>
        <p:nvSpPr>
          <p:cNvPr id="18560" name="Freeform 428"/>
          <p:cNvSpPr>
            <a:spLocks/>
          </p:cNvSpPr>
          <p:nvPr/>
        </p:nvSpPr>
        <p:spPr bwMode="auto">
          <a:xfrm>
            <a:off x="3881438" y="4733925"/>
            <a:ext cx="90487" cy="84138"/>
          </a:xfrm>
          <a:custGeom>
            <a:avLst/>
            <a:gdLst>
              <a:gd name="T0" fmla="*/ 0 w 129"/>
              <a:gd name="T1" fmla="*/ 2147483646 h 121"/>
              <a:gd name="T2" fmla="*/ 2147483646 w 129"/>
              <a:gd name="T3" fmla="*/ 0 h 121"/>
              <a:gd name="T4" fmla="*/ 2147483646 w 129"/>
              <a:gd name="T5" fmla="*/ 2147483646 h 121"/>
              <a:gd name="T6" fmla="*/ 2147483646 w 129"/>
              <a:gd name="T7" fmla="*/ 2147483646 h 121"/>
              <a:gd name="T8" fmla="*/ 0 w 129"/>
              <a:gd name="T9" fmla="*/ 2147483646 h 121"/>
              <a:gd name="T10" fmla="*/ 0 60000 65536"/>
              <a:gd name="T11" fmla="*/ 0 60000 65536"/>
              <a:gd name="T12" fmla="*/ 0 60000 65536"/>
              <a:gd name="T13" fmla="*/ 0 60000 65536"/>
              <a:gd name="T14" fmla="*/ 0 60000 65536"/>
              <a:gd name="T15" fmla="*/ 0 w 129"/>
              <a:gd name="T16" fmla="*/ 0 h 121"/>
              <a:gd name="T17" fmla="*/ 129 w 129"/>
              <a:gd name="T18" fmla="*/ 121 h 121"/>
            </a:gdLst>
            <a:ahLst/>
            <a:cxnLst>
              <a:cxn ang="T10">
                <a:pos x="T0" y="T1"/>
              </a:cxn>
              <a:cxn ang="T11">
                <a:pos x="T2" y="T3"/>
              </a:cxn>
              <a:cxn ang="T12">
                <a:pos x="T4" y="T5"/>
              </a:cxn>
              <a:cxn ang="T13">
                <a:pos x="T6" y="T7"/>
              </a:cxn>
              <a:cxn ang="T14">
                <a:pos x="T8" y="T9"/>
              </a:cxn>
            </a:cxnLst>
            <a:rect l="T15" t="T16" r="T17" b="T18"/>
            <a:pathLst>
              <a:path w="129" h="121">
                <a:moveTo>
                  <a:pt x="0" y="116"/>
                </a:moveTo>
                <a:lnTo>
                  <a:pt x="15" y="0"/>
                </a:lnTo>
                <a:lnTo>
                  <a:pt x="129" y="55"/>
                </a:lnTo>
                <a:lnTo>
                  <a:pt x="64" y="121"/>
                </a:lnTo>
                <a:lnTo>
                  <a:pt x="0" y="116"/>
                </a:lnTo>
              </a:path>
            </a:pathLst>
          </a:custGeom>
          <a:solidFill>
            <a:srgbClr val="99FF66"/>
          </a:solidFill>
          <a:ln w="7938">
            <a:solidFill>
              <a:schemeClr val="bg1"/>
            </a:solidFill>
            <a:round/>
            <a:headEnd/>
            <a:tailEnd/>
          </a:ln>
        </p:spPr>
        <p:txBody>
          <a:bodyPr/>
          <a:lstStyle/>
          <a:p>
            <a:endParaRPr lang="en-US"/>
          </a:p>
        </p:txBody>
      </p:sp>
      <p:sp>
        <p:nvSpPr>
          <p:cNvPr id="18561" name="Freeform 429"/>
          <p:cNvSpPr>
            <a:spLocks/>
          </p:cNvSpPr>
          <p:nvPr/>
        </p:nvSpPr>
        <p:spPr bwMode="auto">
          <a:xfrm>
            <a:off x="6945313" y="4567238"/>
            <a:ext cx="44450" cy="41275"/>
          </a:xfrm>
          <a:custGeom>
            <a:avLst/>
            <a:gdLst>
              <a:gd name="T0" fmla="*/ 0 w 63"/>
              <a:gd name="T1" fmla="*/ 2147483646 h 61"/>
              <a:gd name="T2" fmla="*/ 2147483646 w 63"/>
              <a:gd name="T3" fmla="*/ 2147483646 h 61"/>
              <a:gd name="T4" fmla="*/ 2147483646 w 63"/>
              <a:gd name="T5" fmla="*/ 2147483646 h 61"/>
              <a:gd name="T6" fmla="*/ 2147483646 w 63"/>
              <a:gd name="T7" fmla="*/ 2147483646 h 61"/>
              <a:gd name="T8" fmla="*/ 2147483646 w 63"/>
              <a:gd name="T9" fmla="*/ 2147483646 h 61"/>
              <a:gd name="T10" fmla="*/ 2147483646 w 63"/>
              <a:gd name="T11" fmla="*/ 0 h 61"/>
              <a:gd name="T12" fmla="*/ 0 w 63"/>
              <a:gd name="T13" fmla="*/ 2147483646 h 61"/>
              <a:gd name="T14" fmla="*/ 0 60000 65536"/>
              <a:gd name="T15" fmla="*/ 0 60000 65536"/>
              <a:gd name="T16" fmla="*/ 0 60000 65536"/>
              <a:gd name="T17" fmla="*/ 0 60000 65536"/>
              <a:gd name="T18" fmla="*/ 0 60000 65536"/>
              <a:gd name="T19" fmla="*/ 0 60000 65536"/>
              <a:gd name="T20" fmla="*/ 0 60000 65536"/>
              <a:gd name="T21" fmla="*/ 0 w 63"/>
              <a:gd name="T22" fmla="*/ 0 h 61"/>
              <a:gd name="T23" fmla="*/ 63 w 6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61">
                <a:moveTo>
                  <a:pt x="0" y="48"/>
                </a:moveTo>
                <a:lnTo>
                  <a:pt x="40" y="61"/>
                </a:lnTo>
                <a:lnTo>
                  <a:pt x="56" y="43"/>
                </a:lnTo>
                <a:lnTo>
                  <a:pt x="23" y="43"/>
                </a:lnTo>
                <a:lnTo>
                  <a:pt x="63" y="24"/>
                </a:lnTo>
                <a:lnTo>
                  <a:pt x="48" y="0"/>
                </a:lnTo>
                <a:lnTo>
                  <a:pt x="0" y="48"/>
                </a:lnTo>
              </a:path>
            </a:pathLst>
          </a:custGeom>
          <a:solidFill>
            <a:srgbClr val="99FF66"/>
          </a:solidFill>
          <a:ln w="0">
            <a:solidFill>
              <a:schemeClr val="bg1"/>
            </a:solidFill>
            <a:round/>
            <a:headEnd/>
            <a:tailEnd/>
          </a:ln>
        </p:spPr>
        <p:txBody>
          <a:bodyPr/>
          <a:lstStyle/>
          <a:p>
            <a:endParaRPr lang="en-US"/>
          </a:p>
        </p:txBody>
      </p:sp>
      <p:sp>
        <p:nvSpPr>
          <p:cNvPr id="18562" name="Freeform 430"/>
          <p:cNvSpPr>
            <a:spLocks/>
          </p:cNvSpPr>
          <p:nvPr/>
        </p:nvSpPr>
        <p:spPr bwMode="auto">
          <a:xfrm>
            <a:off x="6257925" y="3827463"/>
            <a:ext cx="192088" cy="146050"/>
          </a:xfrm>
          <a:custGeom>
            <a:avLst/>
            <a:gdLst>
              <a:gd name="T0" fmla="*/ 0 w 273"/>
              <a:gd name="T1" fmla="*/ 2147483646 h 213"/>
              <a:gd name="T2" fmla="*/ 2147483646 w 273"/>
              <a:gd name="T3" fmla="*/ 2147483646 h 213"/>
              <a:gd name="T4" fmla="*/ 2147483646 w 273"/>
              <a:gd name="T5" fmla="*/ 2147483646 h 213"/>
              <a:gd name="T6" fmla="*/ 2147483646 w 273"/>
              <a:gd name="T7" fmla="*/ 2147483646 h 213"/>
              <a:gd name="T8" fmla="*/ 2147483646 w 273"/>
              <a:gd name="T9" fmla="*/ 0 h 213"/>
              <a:gd name="T10" fmla="*/ 2147483646 w 273"/>
              <a:gd name="T11" fmla="*/ 2147483646 h 213"/>
              <a:gd name="T12" fmla="*/ 2147483646 w 273"/>
              <a:gd name="T13" fmla="*/ 2147483646 h 213"/>
              <a:gd name="T14" fmla="*/ 2147483646 w 273"/>
              <a:gd name="T15" fmla="*/ 2147483646 h 213"/>
              <a:gd name="T16" fmla="*/ 2147483646 w 273"/>
              <a:gd name="T17" fmla="*/ 2147483646 h 213"/>
              <a:gd name="T18" fmla="*/ 2147483646 w 273"/>
              <a:gd name="T19" fmla="*/ 2147483646 h 213"/>
              <a:gd name="T20" fmla="*/ 2147483646 w 273"/>
              <a:gd name="T21" fmla="*/ 2147483646 h 213"/>
              <a:gd name="T22" fmla="*/ 2147483646 w 273"/>
              <a:gd name="T23" fmla="*/ 2147483646 h 213"/>
              <a:gd name="T24" fmla="*/ 2147483646 w 273"/>
              <a:gd name="T25" fmla="*/ 2147483646 h 213"/>
              <a:gd name="T26" fmla="*/ 2147483646 w 273"/>
              <a:gd name="T27" fmla="*/ 2147483646 h 213"/>
              <a:gd name="T28" fmla="*/ 2147483646 w 273"/>
              <a:gd name="T29" fmla="*/ 2147483646 h 213"/>
              <a:gd name="T30" fmla="*/ 2147483646 w 273"/>
              <a:gd name="T31" fmla="*/ 2147483646 h 213"/>
              <a:gd name="T32" fmla="*/ 2147483646 w 273"/>
              <a:gd name="T33" fmla="*/ 2147483646 h 213"/>
              <a:gd name="T34" fmla="*/ 2147483646 w 273"/>
              <a:gd name="T35" fmla="*/ 2147483646 h 213"/>
              <a:gd name="T36" fmla="*/ 2147483646 w 273"/>
              <a:gd name="T37" fmla="*/ 2147483646 h 213"/>
              <a:gd name="T38" fmla="*/ 0 w 273"/>
              <a:gd name="T39" fmla="*/ 2147483646 h 2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3"/>
              <a:gd name="T61" fmla="*/ 0 h 213"/>
              <a:gd name="T62" fmla="*/ 273 w 273"/>
              <a:gd name="T63" fmla="*/ 213 h 2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3" h="213">
                <a:moveTo>
                  <a:pt x="0" y="86"/>
                </a:moveTo>
                <a:lnTo>
                  <a:pt x="32" y="37"/>
                </a:lnTo>
                <a:lnTo>
                  <a:pt x="120" y="13"/>
                </a:lnTo>
                <a:lnTo>
                  <a:pt x="233" y="19"/>
                </a:lnTo>
                <a:lnTo>
                  <a:pt x="273" y="0"/>
                </a:lnTo>
                <a:lnTo>
                  <a:pt x="257" y="43"/>
                </a:lnTo>
                <a:lnTo>
                  <a:pt x="185" y="31"/>
                </a:lnTo>
                <a:lnTo>
                  <a:pt x="145" y="73"/>
                </a:lnTo>
                <a:lnTo>
                  <a:pt x="104" y="56"/>
                </a:lnTo>
                <a:lnTo>
                  <a:pt x="137" y="104"/>
                </a:lnTo>
                <a:lnTo>
                  <a:pt x="104" y="116"/>
                </a:lnTo>
                <a:lnTo>
                  <a:pt x="168" y="147"/>
                </a:lnTo>
                <a:lnTo>
                  <a:pt x="168" y="165"/>
                </a:lnTo>
                <a:lnTo>
                  <a:pt x="112" y="171"/>
                </a:lnTo>
                <a:lnTo>
                  <a:pt x="128" y="213"/>
                </a:lnTo>
                <a:lnTo>
                  <a:pt x="55" y="202"/>
                </a:lnTo>
                <a:lnTo>
                  <a:pt x="32" y="165"/>
                </a:lnTo>
                <a:lnTo>
                  <a:pt x="128" y="147"/>
                </a:lnTo>
                <a:lnTo>
                  <a:pt x="40" y="134"/>
                </a:lnTo>
                <a:lnTo>
                  <a:pt x="0" y="86"/>
                </a:lnTo>
              </a:path>
            </a:pathLst>
          </a:custGeom>
          <a:solidFill>
            <a:schemeClr val="accent1"/>
          </a:solidFill>
          <a:ln w="7938">
            <a:solidFill>
              <a:schemeClr val="bg1"/>
            </a:solidFill>
            <a:round/>
            <a:headEnd/>
            <a:tailEnd/>
          </a:ln>
        </p:spPr>
        <p:txBody>
          <a:bodyPr/>
          <a:lstStyle/>
          <a:p>
            <a:endParaRPr lang="en-US"/>
          </a:p>
        </p:txBody>
      </p:sp>
      <p:sp>
        <p:nvSpPr>
          <p:cNvPr id="18563" name="Freeform 431"/>
          <p:cNvSpPr>
            <a:spLocks/>
          </p:cNvSpPr>
          <p:nvPr/>
        </p:nvSpPr>
        <p:spPr bwMode="auto">
          <a:xfrm>
            <a:off x="2679700" y="4445000"/>
            <a:ext cx="122238" cy="96838"/>
          </a:xfrm>
          <a:custGeom>
            <a:avLst/>
            <a:gdLst>
              <a:gd name="T0" fmla="*/ 0 w 176"/>
              <a:gd name="T1" fmla="*/ 2147483646 h 140"/>
              <a:gd name="T2" fmla="*/ 2147483646 w 176"/>
              <a:gd name="T3" fmla="*/ 2147483646 h 140"/>
              <a:gd name="T4" fmla="*/ 2147483646 w 176"/>
              <a:gd name="T5" fmla="*/ 2147483646 h 140"/>
              <a:gd name="T6" fmla="*/ 2147483646 w 176"/>
              <a:gd name="T7" fmla="*/ 2147483646 h 140"/>
              <a:gd name="T8" fmla="*/ 2147483646 w 176"/>
              <a:gd name="T9" fmla="*/ 0 h 140"/>
              <a:gd name="T10" fmla="*/ 2147483646 w 176"/>
              <a:gd name="T11" fmla="*/ 2147483646 h 140"/>
              <a:gd name="T12" fmla="*/ 2147483646 w 176"/>
              <a:gd name="T13" fmla="*/ 2147483646 h 140"/>
              <a:gd name="T14" fmla="*/ 2147483646 w 176"/>
              <a:gd name="T15" fmla="*/ 2147483646 h 140"/>
              <a:gd name="T16" fmla="*/ 2147483646 w 176"/>
              <a:gd name="T17" fmla="*/ 2147483646 h 140"/>
              <a:gd name="T18" fmla="*/ 0 w 176"/>
              <a:gd name="T19" fmla="*/ 214748364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40"/>
              <a:gd name="T32" fmla="*/ 176 w 176"/>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40">
                <a:moveTo>
                  <a:pt x="0" y="110"/>
                </a:moveTo>
                <a:lnTo>
                  <a:pt x="33" y="55"/>
                </a:lnTo>
                <a:lnTo>
                  <a:pt x="73" y="55"/>
                </a:lnTo>
                <a:lnTo>
                  <a:pt x="33" y="12"/>
                </a:lnTo>
                <a:lnTo>
                  <a:pt x="136" y="0"/>
                </a:lnTo>
                <a:lnTo>
                  <a:pt x="153" y="67"/>
                </a:lnTo>
                <a:lnTo>
                  <a:pt x="176" y="74"/>
                </a:lnTo>
                <a:lnTo>
                  <a:pt x="129" y="116"/>
                </a:lnTo>
                <a:lnTo>
                  <a:pt x="96" y="140"/>
                </a:lnTo>
                <a:lnTo>
                  <a:pt x="0" y="110"/>
                </a:lnTo>
              </a:path>
            </a:pathLst>
          </a:custGeom>
          <a:solidFill>
            <a:srgbClr val="99FF66"/>
          </a:solidFill>
          <a:ln w="7938">
            <a:solidFill>
              <a:schemeClr val="bg1"/>
            </a:solidFill>
            <a:round/>
            <a:headEnd/>
            <a:tailEnd/>
          </a:ln>
        </p:spPr>
        <p:txBody>
          <a:bodyPr/>
          <a:lstStyle/>
          <a:p>
            <a:endParaRPr lang="en-US"/>
          </a:p>
        </p:txBody>
      </p:sp>
      <p:sp>
        <p:nvSpPr>
          <p:cNvPr id="18564" name="Freeform 432"/>
          <p:cNvSpPr>
            <a:spLocks/>
          </p:cNvSpPr>
          <p:nvPr/>
        </p:nvSpPr>
        <p:spPr bwMode="auto">
          <a:xfrm>
            <a:off x="3659188" y="4672013"/>
            <a:ext cx="160337" cy="158750"/>
          </a:xfrm>
          <a:custGeom>
            <a:avLst/>
            <a:gdLst>
              <a:gd name="T0" fmla="*/ 0 w 226"/>
              <a:gd name="T1" fmla="*/ 2147483646 h 231"/>
              <a:gd name="T2" fmla="*/ 2147483646 w 226"/>
              <a:gd name="T3" fmla="*/ 2147483646 h 231"/>
              <a:gd name="T4" fmla="*/ 2147483646 w 226"/>
              <a:gd name="T5" fmla="*/ 2147483646 h 231"/>
              <a:gd name="T6" fmla="*/ 2147483646 w 226"/>
              <a:gd name="T7" fmla="*/ 2147483646 h 231"/>
              <a:gd name="T8" fmla="*/ 2147483646 w 226"/>
              <a:gd name="T9" fmla="*/ 2147483646 h 231"/>
              <a:gd name="T10" fmla="*/ 2147483646 w 226"/>
              <a:gd name="T11" fmla="*/ 2147483646 h 231"/>
              <a:gd name="T12" fmla="*/ 2147483646 w 226"/>
              <a:gd name="T13" fmla="*/ 2147483646 h 231"/>
              <a:gd name="T14" fmla="*/ 2147483646 w 226"/>
              <a:gd name="T15" fmla="*/ 2147483646 h 231"/>
              <a:gd name="T16" fmla="*/ 2147483646 w 226"/>
              <a:gd name="T17" fmla="*/ 0 h 231"/>
              <a:gd name="T18" fmla="*/ 2147483646 w 226"/>
              <a:gd name="T19" fmla="*/ 2147483646 h 231"/>
              <a:gd name="T20" fmla="*/ 2147483646 w 226"/>
              <a:gd name="T21" fmla="*/ 2147483646 h 231"/>
              <a:gd name="T22" fmla="*/ 0 w 226"/>
              <a:gd name="T23" fmla="*/ 2147483646 h 2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231"/>
              <a:gd name="T38" fmla="*/ 226 w 226"/>
              <a:gd name="T39" fmla="*/ 231 h 2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231">
                <a:moveTo>
                  <a:pt x="0" y="72"/>
                </a:moveTo>
                <a:lnTo>
                  <a:pt x="33" y="109"/>
                </a:lnTo>
                <a:lnTo>
                  <a:pt x="81" y="134"/>
                </a:lnTo>
                <a:lnTo>
                  <a:pt x="73" y="201"/>
                </a:lnTo>
                <a:lnTo>
                  <a:pt x="96" y="231"/>
                </a:lnTo>
                <a:lnTo>
                  <a:pt x="226" y="219"/>
                </a:lnTo>
                <a:lnTo>
                  <a:pt x="144" y="146"/>
                </a:lnTo>
                <a:lnTo>
                  <a:pt x="201" y="85"/>
                </a:lnTo>
                <a:lnTo>
                  <a:pt x="73" y="0"/>
                </a:lnTo>
                <a:lnTo>
                  <a:pt x="24" y="24"/>
                </a:lnTo>
                <a:lnTo>
                  <a:pt x="41" y="42"/>
                </a:lnTo>
                <a:lnTo>
                  <a:pt x="0" y="72"/>
                </a:lnTo>
              </a:path>
            </a:pathLst>
          </a:custGeom>
          <a:solidFill>
            <a:srgbClr val="99FF66"/>
          </a:solidFill>
          <a:ln w="7938">
            <a:solidFill>
              <a:schemeClr val="bg1"/>
            </a:solidFill>
            <a:round/>
            <a:headEnd/>
            <a:tailEnd/>
          </a:ln>
        </p:spPr>
        <p:txBody>
          <a:bodyPr/>
          <a:lstStyle/>
          <a:p>
            <a:endParaRPr lang="en-US"/>
          </a:p>
        </p:txBody>
      </p:sp>
      <p:sp>
        <p:nvSpPr>
          <p:cNvPr id="18565" name="Freeform 433"/>
          <p:cNvSpPr>
            <a:spLocks/>
          </p:cNvSpPr>
          <p:nvPr/>
        </p:nvSpPr>
        <p:spPr bwMode="auto">
          <a:xfrm>
            <a:off x="2770188" y="4492625"/>
            <a:ext cx="192087" cy="69850"/>
          </a:xfrm>
          <a:custGeom>
            <a:avLst/>
            <a:gdLst>
              <a:gd name="T0" fmla="*/ 0 w 274"/>
              <a:gd name="T1" fmla="*/ 2147483646 h 104"/>
              <a:gd name="T2" fmla="*/ 2147483646 w 274"/>
              <a:gd name="T3" fmla="*/ 2147483646 h 104"/>
              <a:gd name="T4" fmla="*/ 2147483646 w 274"/>
              <a:gd name="T5" fmla="*/ 0 h 104"/>
              <a:gd name="T6" fmla="*/ 2147483646 w 274"/>
              <a:gd name="T7" fmla="*/ 2147483646 h 104"/>
              <a:gd name="T8" fmla="*/ 2147483646 w 274"/>
              <a:gd name="T9" fmla="*/ 2147483646 h 104"/>
              <a:gd name="T10" fmla="*/ 2147483646 w 274"/>
              <a:gd name="T11" fmla="*/ 2147483646 h 104"/>
              <a:gd name="T12" fmla="*/ 2147483646 w 274"/>
              <a:gd name="T13" fmla="*/ 2147483646 h 104"/>
              <a:gd name="T14" fmla="*/ 0 w 274"/>
              <a:gd name="T15" fmla="*/ 2147483646 h 104"/>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104"/>
              <a:gd name="T26" fmla="*/ 274 w 274"/>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104">
                <a:moveTo>
                  <a:pt x="0" y="49"/>
                </a:moveTo>
                <a:lnTo>
                  <a:pt x="47" y="7"/>
                </a:lnTo>
                <a:lnTo>
                  <a:pt x="192" y="0"/>
                </a:lnTo>
                <a:lnTo>
                  <a:pt x="274" y="31"/>
                </a:lnTo>
                <a:lnTo>
                  <a:pt x="200" y="37"/>
                </a:lnTo>
                <a:lnTo>
                  <a:pt x="89" y="104"/>
                </a:lnTo>
                <a:lnTo>
                  <a:pt x="72" y="91"/>
                </a:lnTo>
                <a:lnTo>
                  <a:pt x="0" y="49"/>
                </a:lnTo>
              </a:path>
            </a:pathLst>
          </a:custGeom>
          <a:solidFill>
            <a:srgbClr val="99FF66"/>
          </a:solidFill>
          <a:ln w="7938">
            <a:solidFill>
              <a:schemeClr val="bg1"/>
            </a:solidFill>
            <a:round/>
            <a:headEnd/>
            <a:tailEnd/>
          </a:ln>
        </p:spPr>
        <p:txBody>
          <a:bodyPr/>
          <a:lstStyle/>
          <a:p>
            <a:endParaRPr lang="en-US"/>
          </a:p>
        </p:txBody>
      </p:sp>
      <p:sp>
        <p:nvSpPr>
          <p:cNvPr id="18566" name="Freeform 434"/>
          <p:cNvSpPr>
            <a:spLocks/>
          </p:cNvSpPr>
          <p:nvPr/>
        </p:nvSpPr>
        <p:spPr bwMode="auto">
          <a:xfrm>
            <a:off x="7778750" y="3981450"/>
            <a:ext cx="935038" cy="698500"/>
          </a:xfrm>
          <a:custGeom>
            <a:avLst/>
            <a:gdLst>
              <a:gd name="T0" fmla="*/ 0 w 1326"/>
              <a:gd name="T1" fmla="*/ 2147483646 h 1016"/>
              <a:gd name="T2" fmla="*/ 2147483646 w 1326"/>
              <a:gd name="T3" fmla="*/ 2147483646 h 1016"/>
              <a:gd name="T4" fmla="*/ 2147483646 w 1326"/>
              <a:gd name="T5" fmla="*/ 2147483646 h 1016"/>
              <a:gd name="T6" fmla="*/ 2147483646 w 1326"/>
              <a:gd name="T7" fmla="*/ 2147483646 h 1016"/>
              <a:gd name="T8" fmla="*/ 2147483646 w 1326"/>
              <a:gd name="T9" fmla="*/ 2147483646 h 1016"/>
              <a:gd name="T10" fmla="*/ 2147483646 w 1326"/>
              <a:gd name="T11" fmla="*/ 2147483646 h 1016"/>
              <a:gd name="T12" fmla="*/ 2147483646 w 1326"/>
              <a:gd name="T13" fmla="*/ 2147483646 h 1016"/>
              <a:gd name="T14" fmla="*/ 2147483646 w 1326"/>
              <a:gd name="T15" fmla="*/ 2147483646 h 1016"/>
              <a:gd name="T16" fmla="*/ 2147483646 w 1326"/>
              <a:gd name="T17" fmla="*/ 2147483646 h 1016"/>
              <a:gd name="T18" fmla="*/ 2147483646 w 1326"/>
              <a:gd name="T19" fmla="*/ 2147483646 h 1016"/>
              <a:gd name="T20" fmla="*/ 2147483646 w 1326"/>
              <a:gd name="T21" fmla="*/ 2147483646 h 1016"/>
              <a:gd name="T22" fmla="*/ 2147483646 w 1326"/>
              <a:gd name="T23" fmla="*/ 2147483646 h 1016"/>
              <a:gd name="T24" fmla="*/ 2147483646 w 1326"/>
              <a:gd name="T25" fmla="*/ 2147483646 h 1016"/>
              <a:gd name="T26" fmla="*/ 2147483646 w 1326"/>
              <a:gd name="T27" fmla="*/ 0 h 1016"/>
              <a:gd name="T28" fmla="*/ 2147483646 w 1326"/>
              <a:gd name="T29" fmla="*/ 2147483646 h 1016"/>
              <a:gd name="T30" fmla="*/ 2147483646 w 1326"/>
              <a:gd name="T31" fmla="*/ 2147483646 h 1016"/>
              <a:gd name="T32" fmla="*/ 2147483646 w 1326"/>
              <a:gd name="T33" fmla="*/ 2147483646 h 1016"/>
              <a:gd name="T34" fmla="*/ 2147483646 w 1326"/>
              <a:gd name="T35" fmla="*/ 2147483646 h 1016"/>
              <a:gd name="T36" fmla="*/ 2147483646 w 1326"/>
              <a:gd name="T37" fmla="*/ 2147483646 h 1016"/>
              <a:gd name="T38" fmla="*/ 2147483646 w 1326"/>
              <a:gd name="T39" fmla="*/ 2147483646 h 1016"/>
              <a:gd name="T40" fmla="*/ 2147483646 w 1326"/>
              <a:gd name="T41" fmla="*/ 2147483646 h 1016"/>
              <a:gd name="T42" fmla="*/ 2147483646 w 1326"/>
              <a:gd name="T43" fmla="*/ 2147483646 h 1016"/>
              <a:gd name="T44" fmla="*/ 2147483646 w 1326"/>
              <a:gd name="T45" fmla="*/ 2147483646 h 1016"/>
              <a:gd name="T46" fmla="*/ 2147483646 w 1326"/>
              <a:gd name="T47" fmla="*/ 2147483646 h 1016"/>
              <a:gd name="T48" fmla="*/ 2147483646 w 1326"/>
              <a:gd name="T49" fmla="*/ 2147483646 h 1016"/>
              <a:gd name="T50" fmla="*/ 2147483646 w 1326"/>
              <a:gd name="T51" fmla="*/ 2147483646 h 1016"/>
              <a:gd name="T52" fmla="*/ 2147483646 w 1326"/>
              <a:gd name="T53" fmla="*/ 2147483646 h 1016"/>
              <a:gd name="T54" fmla="*/ 2147483646 w 1326"/>
              <a:gd name="T55" fmla="*/ 2147483646 h 1016"/>
              <a:gd name="T56" fmla="*/ 2147483646 w 1326"/>
              <a:gd name="T57" fmla="*/ 2147483646 h 1016"/>
              <a:gd name="T58" fmla="*/ 2147483646 w 1326"/>
              <a:gd name="T59" fmla="*/ 2147483646 h 1016"/>
              <a:gd name="T60" fmla="*/ 2147483646 w 1326"/>
              <a:gd name="T61" fmla="*/ 2147483646 h 1016"/>
              <a:gd name="T62" fmla="*/ 2147483646 w 1326"/>
              <a:gd name="T63" fmla="*/ 2147483646 h 1016"/>
              <a:gd name="T64" fmla="*/ 2147483646 w 1326"/>
              <a:gd name="T65" fmla="*/ 2147483646 h 1016"/>
              <a:gd name="T66" fmla="*/ 2147483646 w 1326"/>
              <a:gd name="T67" fmla="*/ 2147483646 h 1016"/>
              <a:gd name="T68" fmla="*/ 2147483646 w 1326"/>
              <a:gd name="T69" fmla="*/ 2147483646 h 1016"/>
              <a:gd name="T70" fmla="*/ 2147483646 w 1326"/>
              <a:gd name="T71" fmla="*/ 2147483646 h 1016"/>
              <a:gd name="T72" fmla="*/ 2147483646 w 1326"/>
              <a:gd name="T73" fmla="*/ 2147483646 h 1016"/>
              <a:gd name="T74" fmla="*/ 2147483646 w 1326"/>
              <a:gd name="T75" fmla="*/ 2147483646 h 1016"/>
              <a:gd name="T76" fmla="*/ 2147483646 w 1326"/>
              <a:gd name="T77" fmla="*/ 2147483646 h 1016"/>
              <a:gd name="T78" fmla="*/ 2147483646 w 1326"/>
              <a:gd name="T79" fmla="*/ 2147483646 h 1016"/>
              <a:gd name="T80" fmla="*/ 2147483646 w 1326"/>
              <a:gd name="T81" fmla="*/ 2147483646 h 1016"/>
              <a:gd name="T82" fmla="*/ 2147483646 w 1326"/>
              <a:gd name="T83" fmla="*/ 2147483646 h 1016"/>
              <a:gd name="T84" fmla="*/ 2147483646 w 1326"/>
              <a:gd name="T85" fmla="*/ 2147483646 h 1016"/>
              <a:gd name="T86" fmla="*/ 2147483646 w 1326"/>
              <a:gd name="T87" fmla="*/ 2147483646 h 1016"/>
              <a:gd name="T88" fmla="*/ 2147483646 w 1326"/>
              <a:gd name="T89" fmla="*/ 2147483646 h 1016"/>
              <a:gd name="T90" fmla="*/ 2147483646 w 1326"/>
              <a:gd name="T91" fmla="*/ 2147483646 h 1016"/>
              <a:gd name="T92" fmla="*/ 2147483646 w 1326"/>
              <a:gd name="T93" fmla="*/ 2147483646 h 1016"/>
              <a:gd name="T94" fmla="*/ 2147483646 w 1326"/>
              <a:gd name="T95" fmla="*/ 2147483646 h 1016"/>
              <a:gd name="T96" fmla="*/ 2147483646 w 1326"/>
              <a:gd name="T97" fmla="*/ 2147483646 h 1016"/>
              <a:gd name="T98" fmla="*/ 2147483646 w 1326"/>
              <a:gd name="T99" fmla="*/ 2147483646 h 1016"/>
              <a:gd name="T100" fmla="*/ 2147483646 w 1326"/>
              <a:gd name="T101" fmla="*/ 2147483646 h 1016"/>
              <a:gd name="T102" fmla="*/ 2147483646 w 1326"/>
              <a:gd name="T103" fmla="*/ 2147483646 h 1016"/>
              <a:gd name="T104" fmla="*/ 2147483646 w 1326"/>
              <a:gd name="T105" fmla="*/ 2147483646 h 1016"/>
              <a:gd name="T106" fmla="*/ 2147483646 w 1326"/>
              <a:gd name="T107" fmla="*/ 2147483646 h 1016"/>
              <a:gd name="T108" fmla="*/ 2147483646 w 1326"/>
              <a:gd name="T109" fmla="*/ 2147483646 h 1016"/>
              <a:gd name="T110" fmla="*/ 2147483646 w 1326"/>
              <a:gd name="T111" fmla="*/ 2147483646 h 1016"/>
              <a:gd name="T112" fmla="*/ 2147483646 w 1326"/>
              <a:gd name="T113" fmla="*/ 2147483646 h 1016"/>
              <a:gd name="T114" fmla="*/ 2147483646 w 1326"/>
              <a:gd name="T115" fmla="*/ 2147483646 h 1016"/>
              <a:gd name="T116" fmla="*/ 2147483646 w 1326"/>
              <a:gd name="T117" fmla="*/ 2147483646 h 1016"/>
              <a:gd name="T118" fmla="*/ 2147483646 w 1326"/>
              <a:gd name="T119" fmla="*/ 2147483646 h 1016"/>
              <a:gd name="T120" fmla="*/ 2147483646 w 1326"/>
              <a:gd name="T121" fmla="*/ 2147483646 h 1016"/>
              <a:gd name="T122" fmla="*/ 0 w 1326"/>
              <a:gd name="T123" fmla="*/ 2147483646 h 10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6"/>
              <a:gd name="T187" fmla="*/ 0 h 1016"/>
              <a:gd name="T188" fmla="*/ 1326 w 1326"/>
              <a:gd name="T189" fmla="*/ 1016 h 10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6" h="1016">
                <a:moveTo>
                  <a:pt x="0" y="469"/>
                </a:moveTo>
                <a:lnTo>
                  <a:pt x="31" y="438"/>
                </a:lnTo>
                <a:lnTo>
                  <a:pt x="136" y="438"/>
                </a:lnTo>
                <a:lnTo>
                  <a:pt x="63" y="334"/>
                </a:lnTo>
                <a:lnTo>
                  <a:pt x="103" y="310"/>
                </a:lnTo>
                <a:lnTo>
                  <a:pt x="160" y="310"/>
                </a:lnTo>
                <a:lnTo>
                  <a:pt x="296" y="200"/>
                </a:lnTo>
                <a:lnTo>
                  <a:pt x="288" y="164"/>
                </a:lnTo>
                <a:lnTo>
                  <a:pt x="321" y="146"/>
                </a:lnTo>
                <a:lnTo>
                  <a:pt x="264" y="110"/>
                </a:lnTo>
                <a:lnTo>
                  <a:pt x="256" y="54"/>
                </a:lnTo>
                <a:lnTo>
                  <a:pt x="393" y="54"/>
                </a:lnTo>
                <a:lnTo>
                  <a:pt x="425" y="30"/>
                </a:lnTo>
                <a:lnTo>
                  <a:pt x="506" y="0"/>
                </a:lnTo>
                <a:lnTo>
                  <a:pt x="546" y="24"/>
                </a:lnTo>
                <a:lnTo>
                  <a:pt x="489" y="79"/>
                </a:lnTo>
                <a:lnTo>
                  <a:pt x="514" y="134"/>
                </a:lnTo>
                <a:lnTo>
                  <a:pt x="466" y="140"/>
                </a:lnTo>
                <a:lnTo>
                  <a:pt x="489" y="200"/>
                </a:lnTo>
                <a:lnTo>
                  <a:pt x="586" y="225"/>
                </a:lnTo>
                <a:lnTo>
                  <a:pt x="538" y="286"/>
                </a:lnTo>
                <a:lnTo>
                  <a:pt x="658" y="329"/>
                </a:lnTo>
                <a:lnTo>
                  <a:pt x="891" y="365"/>
                </a:lnTo>
                <a:lnTo>
                  <a:pt x="899" y="316"/>
                </a:lnTo>
                <a:lnTo>
                  <a:pt x="924" y="304"/>
                </a:lnTo>
                <a:lnTo>
                  <a:pt x="932" y="334"/>
                </a:lnTo>
                <a:lnTo>
                  <a:pt x="956" y="353"/>
                </a:lnTo>
                <a:lnTo>
                  <a:pt x="1077" y="347"/>
                </a:lnTo>
                <a:lnTo>
                  <a:pt x="1069" y="316"/>
                </a:lnTo>
                <a:lnTo>
                  <a:pt x="1254" y="249"/>
                </a:lnTo>
                <a:lnTo>
                  <a:pt x="1269" y="292"/>
                </a:lnTo>
                <a:lnTo>
                  <a:pt x="1326" y="304"/>
                </a:lnTo>
                <a:lnTo>
                  <a:pt x="1294" y="334"/>
                </a:lnTo>
                <a:lnTo>
                  <a:pt x="1221" y="359"/>
                </a:lnTo>
                <a:lnTo>
                  <a:pt x="1101" y="529"/>
                </a:lnTo>
                <a:lnTo>
                  <a:pt x="1084" y="456"/>
                </a:lnTo>
                <a:lnTo>
                  <a:pt x="1052" y="486"/>
                </a:lnTo>
                <a:lnTo>
                  <a:pt x="1029" y="456"/>
                </a:lnTo>
                <a:lnTo>
                  <a:pt x="1084" y="413"/>
                </a:lnTo>
                <a:lnTo>
                  <a:pt x="988" y="407"/>
                </a:lnTo>
                <a:lnTo>
                  <a:pt x="916" y="359"/>
                </a:lnTo>
                <a:lnTo>
                  <a:pt x="891" y="389"/>
                </a:lnTo>
                <a:lnTo>
                  <a:pt x="916" y="407"/>
                </a:lnTo>
                <a:lnTo>
                  <a:pt x="884" y="426"/>
                </a:lnTo>
                <a:lnTo>
                  <a:pt x="916" y="438"/>
                </a:lnTo>
                <a:lnTo>
                  <a:pt x="932" y="536"/>
                </a:lnTo>
                <a:lnTo>
                  <a:pt x="891" y="517"/>
                </a:lnTo>
                <a:lnTo>
                  <a:pt x="811" y="602"/>
                </a:lnTo>
                <a:lnTo>
                  <a:pt x="546" y="749"/>
                </a:lnTo>
                <a:lnTo>
                  <a:pt x="521" y="937"/>
                </a:lnTo>
                <a:lnTo>
                  <a:pt x="409" y="1016"/>
                </a:lnTo>
                <a:lnTo>
                  <a:pt x="304" y="870"/>
                </a:lnTo>
                <a:lnTo>
                  <a:pt x="273" y="755"/>
                </a:lnTo>
                <a:lnTo>
                  <a:pt x="233" y="724"/>
                </a:lnTo>
                <a:lnTo>
                  <a:pt x="208" y="517"/>
                </a:lnTo>
                <a:lnTo>
                  <a:pt x="176" y="511"/>
                </a:lnTo>
                <a:lnTo>
                  <a:pt x="168" y="560"/>
                </a:lnTo>
                <a:lnTo>
                  <a:pt x="103" y="572"/>
                </a:lnTo>
                <a:lnTo>
                  <a:pt x="31" y="511"/>
                </a:lnTo>
                <a:lnTo>
                  <a:pt x="103" y="486"/>
                </a:lnTo>
                <a:lnTo>
                  <a:pt x="31" y="493"/>
                </a:lnTo>
                <a:lnTo>
                  <a:pt x="0" y="469"/>
                </a:lnTo>
              </a:path>
            </a:pathLst>
          </a:custGeom>
          <a:solidFill>
            <a:schemeClr val="accent1"/>
          </a:solidFill>
          <a:ln w="7938">
            <a:solidFill>
              <a:schemeClr val="bg1"/>
            </a:solidFill>
            <a:round/>
            <a:headEnd/>
            <a:tailEnd/>
          </a:ln>
        </p:spPr>
        <p:txBody>
          <a:bodyPr/>
          <a:lstStyle/>
          <a:p>
            <a:endParaRPr lang="en-US"/>
          </a:p>
        </p:txBody>
      </p:sp>
      <p:sp>
        <p:nvSpPr>
          <p:cNvPr id="18567" name="Freeform 435"/>
          <p:cNvSpPr>
            <a:spLocks/>
          </p:cNvSpPr>
          <p:nvPr/>
        </p:nvSpPr>
        <p:spPr bwMode="auto">
          <a:xfrm>
            <a:off x="7019925" y="3881438"/>
            <a:ext cx="604838" cy="384175"/>
          </a:xfrm>
          <a:custGeom>
            <a:avLst/>
            <a:gdLst>
              <a:gd name="T0" fmla="*/ 0 w 859"/>
              <a:gd name="T1" fmla="*/ 2147483646 h 559"/>
              <a:gd name="T2" fmla="*/ 2147483646 w 859"/>
              <a:gd name="T3" fmla="*/ 0 h 559"/>
              <a:gd name="T4" fmla="*/ 2147483646 w 859"/>
              <a:gd name="T5" fmla="*/ 2147483646 h 559"/>
              <a:gd name="T6" fmla="*/ 2147483646 w 859"/>
              <a:gd name="T7" fmla="*/ 2147483646 h 559"/>
              <a:gd name="T8" fmla="*/ 2147483646 w 859"/>
              <a:gd name="T9" fmla="*/ 2147483646 h 559"/>
              <a:gd name="T10" fmla="*/ 2147483646 w 859"/>
              <a:gd name="T11" fmla="*/ 2147483646 h 559"/>
              <a:gd name="T12" fmla="*/ 2147483646 w 859"/>
              <a:gd name="T13" fmla="*/ 2147483646 h 559"/>
              <a:gd name="T14" fmla="*/ 2147483646 w 859"/>
              <a:gd name="T15" fmla="*/ 2147483646 h 559"/>
              <a:gd name="T16" fmla="*/ 2147483646 w 859"/>
              <a:gd name="T17" fmla="*/ 2147483646 h 559"/>
              <a:gd name="T18" fmla="*/ 2147483646 w 859"/>
              <a:gd name="T19" fmla="*/ 2147483646 h 559"/>
              <a:gd name="T20" fmla="*/ 2147483646 w 859"/>
              <a:gd name="T21" fmla="*/ 2147483646 h 559"/>
              <a:gd name="T22" fmla="*/ 2147483646 w 859"/>
              <a:gd name="T23" fmla="*/ 2147483646 h 559"/>
              <a:gd name="T24" fmla="*/ 2147483646 w 859"/>
              <a:gd name="T25" fmla="*/ 2147483646 h 559"/>
              <a:gd name="T26" fmla="*/ 2147483646 w 859"/>
              <a:gd name="T27" fmla="*/ 2147483646 h 559"/>
              <a:gd name="T28" fmla="*/ 2147483646 w 859"/>
              <a:gd name="T29" fmla="*/ 2147483646 h 559"/>
              <a:gd name="T30" fmla="*/ 2147483646 w 859"/>
              <a:gd name="T31" fmla="*/ 2147483646 h 559"/>
              <a:gd name="T32" fmla="*/ 2147483646 w 859"/>
              <a:gd name="T33" fmla="*/ 2147483646 h 559"/>
              <a:gd name="T34" fmla="*/ 2147483646 w 859"/>
              <a:gd name="T35" fmla="*/ 2147483646 h 559"/>
              <a:gd name="T36" fmla="*/ 2147483646 w 859"/>
              <a:gd name="T37" fmla="*/ 2147483646 h 559"/>
              <a:gd name="T38" fmla="*/ 2147483646 w 859"/>
              <a:gd name="T39" fmla="*/ 2147483646 h 559"/>
              <a:gd name="T40" fmla="*/ 2147483646 w 859"/>
              <a:gd name="T41" fmla="*/ 2147483646 h 559"/>
              <a:gd name="T42" fmla="*/ 2147483646 w 859"/>
              <a:gd name="T43" fmla="*/ 2147483646 h 559"/>
              <a:gd name="T44" fmla="*/ 2147483646 w 859"/>
              <a:gd name="T45" fmla="*/ 2147483646 h 559"/>
              <a:gd name="T46" fmla="*/ 2147483646 w 859"/>
              <a:gd name="T47" fmla="*/ 2147483646 h 559"/>
              <a:gd name="T48" fmla="*/ 2147483646 w 859"/>
              <a:gd name="T49" fmla="*/ 2147483646 h 559"/>
              <a:gd name="T50" fmla="*/ 2147483646 w 859"/>
              <a:gd name="T51" fmla="*/ 2147483646 h 559"/>
              <a:gd name="T52" fmla="*/ 2147483646 w 859"/>
              <a:gd name="T53" fmla="*/ 2147483646 h 559"/>
              <a:gd name="T54" fmla="*/ 2147483646 w 859"/>
              <a:gd name="T55" fmla="*/ 2147483646 h 559"/>
              <a:gd name="T56" fmla="*/ 2147483646 w 859"/>
              <a:gd name="T57" fmla="*/ 2147483646 h 559"/>
              <a:gd name="T58" fmla="*/ 2147483646 w 859"/>
              <a:gd name="T59" fmla="*/ 2147483646 h 559"/>
              <a:gd name="T60" fmla="*/ 2147483646 w 859"/>
              <a:gd name="T61" fmla="*/ 2147483646 h 559"/>
              <a:gd name="T62" fmla="*/ 0 w 859"/>
              <a:gd name="T63" fmla="*/ 2147483646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559"/>
              <a:gd name="T98" fmla="*/ 859 w 859"/>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559">
                <a:moveTo>
                  <a:pt x="0" y="19"/>
                </a:moveTo>
                <a:lnTo>
                  <a:pt x="15" y="0"/>
                </a:lnTo>
                <a:lnTo>
                  <a:pt x="80" y="36"/>
                </a:lnTo>
                <a:lnTo>
                  <a:pt x="160" y="6"/>
                </a:lnTo>
                <a:lnTo>
                  <a:pt x="168" y="36"/>
                </a:lnTo>
                <a:lnTo>
                  <a:pt x="208" y="49"/>
                </a:lnTo>
                <a:lnTo>
                  <a:pt x="225" y="85"/>
                </a:lnTo>
                <a:lnTo>
                  <a:pt x="330" y="122"/>
                </a:lnTo>
                <a:lnTo>
                  <a:pt x="441" y="116"/>
                </a:lnTo>
                <a:lnTo>
                  <a:pt x="433" y="91"/>
                </a:lnTo>
                <a:lnTo>
                  <a:pt x="570" y="54"/>
                </a:lnTo>
                <a:lnTo>
                  <a:pt x="763" y="122"/>
                </a:lnTo>
                <a:lnTo>
                  <a:pt x="771" y="158"/>
                </a:lnTo>
                <a:lnTo>
                  <a:pt x="731" y="219"/>
                </a:lnTo>
                <a:lnTo>
                  <a:pt x="748" y="310"/>
                </a:lnTo>
                <a:lnTo>
                  <a:pt x="788" y="340"/>
                </a:lnTo>
                <a:lnTo>
                  <a:pt x="748" y="383"/>
                </a:lnTo>
                <a:lnTo>
                  <a:pt x="859" y="480"/>
                </a:lnTo>
                <a:lnTo>
                  <a:pt x="779" y="559"/>
                </a:lnTo>
                <a:lnTo>
                  <a:pt x="595" y="542"/>
                </a:lnTo>
                <a:lnTo>
                  <a:pt x="546" y="486"/>
                </a:lnTo>
                <a:lnTo>
                  <a:pt x="418" y="499"/>
                </a:lnTo>
                <a:lnTo>
                  <a:pt x="321" y="462"/>
                </a:lnTo>
                <a:lnTo>
                  <a:pt x="256" y="377"/>
                </a:lnTo>
                <a:lnTo>
                  <a:pt x="200" y="359"/>
                </a:lnTo>
                <a:lnTo>
                  <a:pt x="192" y="377"/>
                </a:lnTo>
                <a:lnTo>
                  <a:pt x="136" y="286"/>
                </a:lnTo>
                <a:lnTo>
                  <a:pt x="48" y="232"/>
                </a:lnTo>
                <a:lnTo>
                  <a:pt x="88" y="158"/>
                </a:lnTo>
                <a:lnTo>
                  <a:pt x="55" y="146"/>
                </a:lnTo>
                <a:lnTo>
                  <a:pt x="23" y="97"/>
                </a:lnTo>
                <a:lnTo>
                  <a:pt x="0" y="19"/>
                </a:lnTo>
              </a:path>
            </a:pathLst>
          </a:custGeom>
          <a:solidFill>
            <a:srgbClr val="99FF66"/>
          </a:solidFill>
          <a:ln w="7938">
            <a:solidFill>
              <a:schemeClr val="bg1"/>
            </a:solidFill>
            <a:round/>
            <a:headEnd/>
            <a:tailEnd/>
          </a:ln>
        </p:spPr>
        <p:txBody>
          <a:bodyPr/>
          <a:lstStyle/>
          <a:p>
            <a:endParaRPr lang="en-US"/>
          </a:p>
        </p:txBody>
      </p:sp>
      <p:sp>
        <p:nvSpPr>
          <p:cNvPr id="18568" name="Freeform 436"/>
          <p:cNvSpPr>
            <a:spLocks/>
          </p:cNvSpPr>
          <p:nvPr/>
        </p:nvSpPr>
        <p:spPr bwMode="auto">
          <a:xfrm>
            <a:off x="6842125" y="3948113"/>
            <a:ext cx="312738" cy="212725"/>
          </a:xfrm>
          <a:custGeom>
            <a:avLst/>
            <a:gdLst>
              <a:gd name="T0" fmla="*/ 0 w 442"/>
              <a:gd name="T1" fmla="*/ 2147483646 h 311"/>
              <a:gd name="T2" fmla="*/ 2147483646 w 442"/>
              <a:gd name="T3" fmla="*/ 2147483646 h 311"/>
              <a:gd name="T4" fmla="*/ 2147483646 w 442"/>
              <a:gd name="T5" fmla="*/ 2147483646 h 311"/>
              <a:gd name="T6" fmla="*/ 2147483646 w 442"/>
              <a:gd name="T7" fmla="*/ 2147483646 h 311"/>
              <a:gd name="T8" fmla="*/ 2147483646 w 442"/>
              <a:gd name="T9" fmla="*/ 2147483646 h 311"/>
              <a:gd name="T10" fmla="*/ 2147483646 w 442"/>
              <a:gd name="T11" fmla="*/ 2147483646 h 311"/>
              <a:gd name="T12" fmla="*/ 2147483646 w 442"/>
              <a:gd name="T13" fmla="*/ 2147483646 h 311"/>
              <a:gd name="T14" fmla="*/ 2147483646 w 442"/>
              <a:gd name="T15" fmla="*/ 2147483646 h 311"/>
              <a:gd name="T16" fmla="*/ 2147483646 w 442"/>
              <a:gd name="T17" fmla="*/ 2147483646 h 311"/>
              <a:gd name="T18" fmla="*/ 2147483646 w 442"/>
              <a:gd name="T19" fmla="*/ 2147483646 h 311"/>
              <a:gd name="T20" fmla="*/ 2147483646 w 442"/>
              <a:gd name="T21" fmla="*/ 2147483646 h 311"/>
              <a:gd name="T22" fmla="*/ 2147483646 w 442"/>
              <a:gd name="T23" fmla="*/ 2147483646 h 311"/>
              <a:gd name="T24" fmla="*/ 2147483646 w 442"/>
              <a:gd name="T25" fmla="*/ 0 h 311"/>
              <a:gd name="T26" fmla="*/ 2147483646 w 442"/>
              <a:gd name="T27" fmla="*/ 2147483646 h 311"/>
              <a:gd name="T28" fmla="*/ 2147483646 w 442"/>
              <a:gd name="T29" fmla="*/ 2147483646 h 311"/>
              <a:gd name="T30" fmla="*/ 2147483646 w 442"/>
              <a:gd name="T31" fmla="*/ 2147483646 h 311"/>
              <a:gd name="T32" fmla="*/ 0 w 442"/>
              <a:gd name="T33" fmla="*/ 2147483646 h 3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2"/>
              <a:gd name="T52" fmla="*/ 0 h 311"/>
              <a:gd name="T53" fmla="*/ 442 w 442"/>
              <a:gd name="T54" fmla="*/ 311 h 3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2" h="311">
                <a:moveTo>
                  <a:pt x="0" y="159"/>
                </a:moveTo>
                <a:lnTo>
                  <a:pt x="23" y="201"/>
                </a:lnTo>
                <a:lnTo>
                  <a:pt x="217" y="268"/>
                </a:lnTo>
                <a:lnTo>
                  <a:pt x="217" y="292"/>
                </a:lnTo>
                <a:lnTo>
                  <a:pt x="273" y="311"/>
                </a:lnTo>
                <a:lnTo>
                  <a:pt x="362" y="311"/>
                </a:lnTo>
                <a:lnTo>
                  <a:pt x="418" y="280"/>
                </a:lnTo>
                <a:lnTo>
                  <a:pt x="442" y="280"/>
                </a:lnTo>
                <a:lnTo>
                  <a:pt x="386" y="189"/>
                </a:lnTo>
                <a:lnTo>
                  <a:pt x="298" y="135"/>
                </a:lnTo>
                <a:lnTo>
                  <a:pt x="338" y="61"/>
                </a:lnTo>
                <a:lnTo>
                  <a:pt x="305" y="49"/>
                </a:lnTo>
                <a:lnTo>
                  <a:pt x="273" y="0"/>
                </a:lnTo>
                <a:lnTo>
                  <a:pt x="168" y="6"/>
                </a:lnTo>
                <a:lnTo>
                  <a:pt x="120" y="30"/>
                </a:lnTo>
                <a:lnTo>
                  <a:pt x="113" y="109"/>
                </a:lnTo>
                <a:lnTo>
                  <a:pt x="0" y="159"/>
                </a:lnTo>
              </a:path>
            </a:pathLst>
          </a:custGeom>
          <a:solidFill>
            <a:schemeClr val="tx2"/>
          </a:solidFill>
          <a:ln w="7938">
            <a:solidFill>
              <a:schemeClr val="bg1"/>
            </a:solidFill>
            <a:round/>
            <a:headEnd/>
            <a:tailEnd/>
          </a:ln>
        </p:spPr>
        <p:txBody>
          <a:bodyPr/>
          <a:lstStyle/>
          <a:p>
            <a:endParaRPr lang="en-US"/>
          </a:p>
        </p:txBody>
      </p:sp>
      <p:sp>
        <p:nvSpPr>
          <p:cNvPr id="18569" name="Freeform 437"/>
          <p:cNvSpPr>
            <a:spLocks/>
          </p:cNvSpPr>
          <p:nvPr/>
        </p:nvSpPr>
        <p:spPr bwMode="auto">
          <a:xfrm>
            <a:off x="6692900" y="4060825"/>
            <a:ext cx="47625" cy="96838"/>
          </a:xfrm>
          <a:custGeom>
            <a:avLst/>
            <a:gdLst>
              <a:gd name="T0" fmla="*/ 0 w 65"/>
              <a:gd name="T1" fmla="*/ 2147483646 h 140"/>
              <a:gd name="T2" fmla="*/ 2147483646 w 65"/>
              <a:gd name="T3" fmla="*/ 2147483646 h 140"/>
              <a:gd name="T4" fmla="*/ 2147483646 w 65"/>
              <a:gd name="T5" fmla="*/ 2147483646 h 140"/>
              <a:gd name="T6" fmla="*/ 2147483646 w 65"/>
              <a:gd name="T7" fmla="*/ 2147483646 h 140"/>
              <a:gd name="T8" fmla="*/ 2147483646 w 65"/>
              <a:gd name="T9" fmla="*/ 2147483646 h 140"/>
              <a:gd name="T10" fmla="*/ 2147483646 w 65"/>
              <a:gd name="T11" fmla="*/ 2147483646 h 140"/>
              <a:gd name="T12" fmla="*/ 2147483646 w 65"/>
              <a:gd name="T13" fmla="*/ 2147483646 h 140"/>
              <a:gd name="T14" fmla="*/ 2147483646 w 65"/>
              <a:gd name="T15" fmla="*/ 0 h 140"/>
              <a:gd name="T16" fmla="*/ 2147483646 w 65"/>
              <a:gd name="T17" fmla="*/ 0 h 140"/>
              <a:gd name="T18" fmla="*/ 0 w 65"/>
              <a:gd name="T19" fmla="*/ 214748364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140"/>
              <a:gd name="T32" fmla="*/ 65 w 65"/>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140">
                <a:moveTo>
                  <a:pt x="0" y="67"/>
                </a:moveTo>
                <a:lnTo>
                  <a:pt x="33" y="140"/>
                </a:lnTo>
                <a:lnTo>
                  <a:pt x="42" y="140"/>
                </a:lnTo>
                <a:lnTo>
                  <a:pt x="57" y="60"/>
                </a:lnTo>
                <a:lnTo>
                  <a:pt x="33" y="60"/>
                </a:lnTo>
                <a:lnTo>
                  <a:pt x="33" y="30"/>
                </a:lnTo>
                <a:lnTo>
                  <a:pt x="57" y="18"/>
                </a:lnTo>
                <a:lnTo>
                  <a:pt x="65" y="0"/>
                </a:lnTo>
                <a:lnTo>
                  <a:pt x="42" y="0"/>
                </a:lnTo>
                <a:lnTo>
                  <a:pt x="0" y="67"/>
                </a:lnTo>
              </a:path>
            </a:pathLst>
          </a:custGeom>
          <a:solidFill>
            <a:srgbClr val="99FF66"/>
          </a:solidFill>
          <a:ln w="7938">
            <a:solidFill>
              <a:schemeClr val="bg1"/>
            </a:solidFill>
            <a:round/>
            <a:headEnd/>
            <a:tailEnd/>
          </a:ln>
        </p:spPr>
        <p:txBody>
          <a:bodyPr/>
          <a:lstStyle/>
          <a:p>
            <a:endParaRPr lang="en-US"/>
          </a:p>
        </p:txBody>
      </p:sp>
      <p:sp>
        <p:nvSpPr>
          <p:cNvPr id="18570" name="Freeform 438"/>
          <p:cNvSpPr>
            <a:spLocks/>
          </p:cNvSpPr>
          <p:nvPr/>
        </p:nvSpPr>
        <p:spPr bwMode="auto">
          <a:xfrm>
            <a:off x="5827713" y="3676650"/>
            <a:ext cx="373062" cy="258763"/>
          </a:xfrm>
          <a:custGeom>
            <a:avLst/>
            <a:gdLst>
              <a:gd name="T0" fmla="*/ 0 w 530"/>
              <a:gd name="T1" fmla="*/ 2147483646 h 378"/>
              <a:gd name="T2" fmla="*/ 2147483646 w 530"/>
              <a:gd name="T3" fmla="*/ 2147483646 h 378"/>
              <a:gd name="T4" fmla="*/ 2147483646 w 530"/>
              <a:gd name="T5" fmla="*/ 2147483646 h 378"/>
              <a:gd name="T6" fmla="*/ 2147483646 w 530"/>
              <a:gd name="T7" fmla="*/ 2147483646 h 378"/>
              <a:gd name="T8" fmla="*/ 2147483646 w 530"/>
              <a:gd name="T9" fmla="*/ 2147483646 h 378"/>
              <a:gd name="T10" fmla="*/ 2147483646 w 530"/>
              <a:gd name="T11" fmla="*/ 0 h 378"/>
              <a:gd name="T12" fmla="*/ 2147483646 w 530"/>
              <a:gd name="T13" fmla="*/ 2147483646 h 378"/>
              <a:gd name="T14" fmla="*/ 2147483646 w 530"/>
              <a:gd name="T15" fmla="*/ 2147483646 h 378"/>
              <a:gd name="T16" fmla="*/ 2147483646 w 530"/>
              <a:gd name="T17" fmla="*/ 2147483646 h 378"/>
              <a:gd name="T18" fmla="*/ 2147483646 w 530"/>
              <a:gd name="T19" fmla="*/ 2147483646 h 378"/>
              <a:gd name="T20" fmla="*/ 2147483646 w 530"/>
              <a:gd name="T21" fmla="*/ 2147483646 h 378"/>
              <a:gd name="T22" fmla="*/ 2147483646 w 530"/>
              <a:gd name="T23" fmla="*/ 2147483646 h 378"/>
              <a:gd name="T24" fmla="*/ 2147483646 w 530"/>
              <a:gd name="T25" fmla="*/ 2147483646 h 378"/>
              <a:gd name="T26" fmla="*/ 2147483646 w 530"/>
              <a:gd name="T27" fmla="*/ 2147483646 h 378"/>
              <a:gd name="T28" fmla="*/ 2147483646 w 530"/>
              <a:gd name="T29" fmla="*/ 2147483646 h 378"/>
              <a:gd name="T30" fmla="*/ 2147483646 w 530"/>
              <a:gd name="T31" fmla="*/ 2147483646 h 378"/>
              <a:gd name="T32" fmla="*/ 2147483646 w 530"/>
              <a:gd name="T33" fmla="*/ 2147483646 h 378"/>
              <a:gd name="T34" fmla="*/ 2147483646 w 530"/>
              <a:gd name="T35" fmla="*/ 2147483646 h 378"/>
              <a:gd name="T36" fmla="*/ 2147483646 w 530"/>
              <a:gd name="T37" fmla="*/ 2147483646 h 378"/>
              <a:gd name="T38" fmla="*/ 2147483646 w 530"/>
              <a:gd name="T39" fmla="*/ 2147483646 h 378"/>
              <a:gd name="T40" fmla="*/ 2147483646 w 530"/>
              <a:gd name="T41" fmla="*/ 2147483646 h 378"/>
              <a:gd name="T42" fmla="*/ 2147483646 w 530"/>
              <a:gd name="T43" fmla="*/ 2147483646 h 378"/>
              <a:gd name="T44" fmla="*/ 0 w 530"/>
              <a:gd name="T45" fmla="*/ 2147483646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0"/>
              <a:gd name="T70" fmla="*/ 0 h 378"/>
              <a:gd name="T71" fmla="*/ 530 w 530"/>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0" h="378">
                <a:moveTo>
                  <a:pt x="0" y="92"/>
                </a:moveTo>
                <a:lnTo>
                  <a:pt x="8" y="49"/>
                </a:lnTo>
                <a:lnTo>
                  <a:pt x="71" y="25"/>
                </a:lnTo>
                <a:lnTo>
                  <a:pt x="105" y="43"/>
                </a:lnTo>
                <a:lnTo>
                  <a:pt x="160" y="6"/>
                </a:lnTo>
                <a:lnTo>
                  <a:pt x="241" y="0"/>
                </a:lnTo>
                <a:lnTo>
                  <a:pt x="305" y="25"/>
                </a:lnTo>
                <a:lnTo>
                  <a:pt x="305" y="62"/>
                </a:lnTo>
                <a:lnTo>
                  <a:pt x="248" y="68"/>
                </a:lnTo>
                <a:lnTo>
                  <a:pt x="256" y="122"/>
                </a:lnTo>
                <a:lnTo>
                  <a:pt x="361" y="208"/>
                </a:lnTo>
                <a:lnTo>
                  <a:pt x="418" y="213"/>
                </a:lnTo>
                <a:lnTo>
                  <a:pt x="410" y="232"/>
                </a:lnTo>
                <a:lnTo>
                  <a:pt x="530" y="286"/>
                </a:lnTo>
                <a:lnTo>
                  <a:pt x="450" y="281"/>
                </a:lnTo>
                <a:lnTo>
                  <a:pt x="466" y="329"/>
                </a:lnTo>
                <a:lnTo>
                  <a:pt x="418" y="378"/>
                </a:lnTo>
                <a:lnTo>
                  <a:pt x="401" y="286"/>
                </a:lnTo>
                <a:lnTo>
                  <a:pt x="193" y="195"/>
                </a:lnTo>
                <a:lnTo>
                  <a:pt x="152" y="129"/>
                </a:lnTo>
                <a:lnTo>
                  <a:pt x="88" y="110"/>
                </a:lnTo>
                <a:lnTo>
                  <a:pt x="31" y="135"/>
                </a:lnTo>
                <a:lnTo>
                  <a:pt x="0" y="92"/>
                </a:lnTo>
              </a:path>
            </a:pathLst>
          </a:custGeom>
          <a:solidFill>
            <a:schemeClr val="accent1"/>
          </a:solidFill>
          <a:ln w="7938">
            <a:solidFill>
              <a:schemeClr val="bg1"/>
            </a:solidFill>
            <a:round/>
            <a:headEnd/>
            <a:tailEnd/>
          </a:ln>
        </p:spPr>
        <p:txBody>
          <a:bodyPr/>
          <a:lstStyle/>
          <a:p>
            <a:endParaRPr lang="en-US"/>
          </a:p>
        </p:txBody>
      </p:sp>
      <p:sp>
        <p:nvSpPr>
          <p:cNvPr id="18571" name="Freeform 439"/>
          <p:cNvSpPr>
            <a:spLocks/>
          </p:cNvSpPr>
          <p:nvPr/>
        </p:nvSpPr>
        <p:spPr bwMode="auto">
          <a:xfrm>
            <a:off x="5872163" y="3840163"/>
            <a:ext cx="50800" cy="61912"/>
          </a:xfrm>
          <a:custGeom>
            <a:avLst/>
            <a:gdLst>
              <a:gd name="T0" fmla="*/ 0 w 73"/>
              <a:gd name="T1" fmla="*/ 2147483646 h 91"/>
              <a:gd name="T2" fmla="*/ 2147483646 w 73"/>
              <a:gd name="T3" fmla="*/ 2147483646 h 91"/>
              <a:gd name="T4" fmla="*/ 2147483646 w 73"/>
              <a:gd name="T5" fmla="*/ 2147483646 h 91"/>
              <a:gd name="T6" fmla="*/ 2147483646 w 73"/>
              <a:gd name="T7" fmla="*/ 2147483646 h 91"/>
              <a:gd name="T8" fmla="*/ 2147483646 w 73"/>
              <a:gd name="T9" fmla="*/ 0 h 91"/>
              <a:gd name="T10" fmla="*/ 0 w 73"/>
              <a:gd name="T11" fmla="*/ 2147483646 h 91"/>
              <a:gd name="T12" fmla="*/ 0 60000 65536"/>
              <a:gd name="T13" fmla="*/ 0 60000 65536"/>
              <a:gd name="T14" fmla="*/ 0 60000 65536"/>
              <a:gd name="T15" fmla="*/ 0 60000 65536"/>
              <a:gd name="T16" fmla="*/ 0 60000 65536"/>
              <a:gd name="T17" fmla="*/ 0 60000 65536"/>
              <a:gd name="T18" fmla="*/ 0 w 73"/>
              <a:gd name="T19" fmla="*/ 0 h 91"/>
              <a:gd name="T20" fmla="*/ 73 w 73"/>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73" h="91">
                <a:moveTo>
                  <a:pt x="0" y="12"/>
                </a:moveTo>
                <a:lnTo>
                  <a:pt x="8" y="85"/>
                </a:lnTo>
                <a:lnTo>
                  <a:pt x="42" y="91"/>
                </a:lnTo>
                <a:lnTo>
                  <a:pt x="73" y="37"/>
                </a:lnTo>
                <a:lnTo>
                  <a:pt x="48" y="0"/>
                </a:lnTo>
                <a:lnTo>
                  <a:pt x="0" y="12"/>
                </a:lnTo>
              </a:path>
            </a:pathLst>
          </a:custGeom>
          <a:solidFill>
            <a:schemeClr val="accent1"/>
          </a:solidFill>
          <a:ln w="0">
            <a:solidFill>
              <a:schemeClr val="bg1"/>
            </a:solidFill>
            <a:round/>
            <a:headEnd/>
            <a:tailEnd/>
          </a:ln>
        </p:spPr>
        <p:txBody>
          <a:bodyPr/>
          <a:lstStyle/>
          <a:p>
            <a:endParaRPr lang="en-US"/>
          </a:p>
        </p:txBody>
      </p:sp>
      <p:sp>
        <p:nvSpPr>
          <p:cNvPr id="18572" name="Freeform 440"/>
          <p:cNvSpPr>
            <a:spLocks/>
          </p:cNvSpPr>
          <p:nvPr/>
        </p:nvSpPr>
        <p:spPr bwMode="auto">
          <a:xfrm>
            <a:off x="6007100" y="3919538"/>
            <a:ext cx="98425" cy="44450"/>
          </a:xfrm>
          <a:custGeom>
            <a:avLst/>
            <a:gdLst>
              <a:gd name="T0" fmla="*/ 0 w 137"/>
              <a:gd name="T1" fmla="*/ 2147483646 h 68"/>
              <a:gd name="T2" fmla="*/ 2147483646 w 137"/>
              <a:gd name="T3" fmla="*/ 2147483646 h 68"/>
              <a:gd name="T4" fmla="*/ 2147483646 w 137"/>
              <a:gd name="T5" fmla="*/ 0 h 68"/>
              <a:gd name="T6" fmla="*/ 0 w 137"/>
              <a:gd name="T7" fmla="*/ 2147483646 h 68"/>
              <a:gd name="T8" fmla="*/ 0 60000 65536"/>
              <a:gd name="T9" fmla="*/ 0 60000 65536"/>
              <a:gd name="T10" fmla="*/ 0 60000 65536"/>
              <a:gd name="T11" fmla="*/ 0 60000 65536"/>
              <a:gd name="T12" fmla="*/ 0 w 137"/>
              <a:gd name="T13" fmla="*/ 0 h 68"/>
              <a:gd name="T14" fmla="*/ 137 w 137"/>
              <a:gd name="T15" fmla="*/ 68 h 68"/>
            </a:gdLst>
            <a:ahLst/>
            <a:cxnLst>
              <a:cxn ang="T8">
                <a:pos x="T0" y="T1"/>
              </a:cxn>
              <a:cxn ang="T9">
                <a:pos x="T2" y="T3"/>
              </a:cxn>
              <a:cxn ang="T10">
                <a:pos x="T4" y="T5"/>
              </a:cxn>
              <a:cxn ang="T11">
                <a:pos x="T6" y="T7"/>
              </a:cxn>
            </a:cxnLst>
            <a:rect l="T12" t="T13" r="T14" b="T15"/>
            <a:pathLst>
              <a:path w="137" h="68">
                <a:moveTo>
                  <a:pt x="0" y="25"/>
                </a:moveTo>
                <a:lnTo>
                  <a:pt x="122" y="68"/>
                </a:lnTo>
                <a:lnTo>
                  <a:pt x="137" y="0"/>
                </a:lnTo>
                <a:lnTo>
                  <a:pt x="0" y="25"/>
                </a:lnTo>
              </a:path>
            </a:pathLst>
          </a:custGeom>
          <a:solidFill>
            <a:schemeClr val="accent1"/>
          </a:solidFill>
          <a:ln w="0">
            <a:solidFill>
              <a:schemeClr val="bg1"/>
            </a:solidFill>
            <a:round/>
            <a:headEnd/>
            <a:tailEnd/>
          </a:ln>
        </p:spPr>
        <p:txBody>
          <a:bodyPr/>
          <a:lstStyle/>
          <a:p>
            <a:endParaRPr lang="en-US"/>
          </a:p>
        </p:txBody>
      </p:sp>
      <p:sp>
        <p:nvSpPr>
          <p:cNvPr id="18573" name="Freeform 441"/>
          <p:cNvSpPr>
            <a:spLocks/>
          </p:cNvSpPr>
          <p:nvPr/>
        </p:nvSpPr>
        <p:spPr bwMode="auto">
          <a:xfrm>
            <a:off x="9734550" y="4040188"/>
            <a:ext cx="79375" cy="66675"/>
          </a:xfrm>
          <a:custGeom>
            <a:avLst/>
            <a:gdLst>
              <a:gd name="T0" fmla="*/ 0 w 113"/>
              <a:gd name="T1" fmla="*/ 2147483646 h 97"/>
              <a:gd name="T2" fmla="*/ 2147483646 w 113"/>
              <a:gd name="T3" fmla="*/ 2147483646 h 97"/>
              <a:gd name="T4" fmla="*/ 2147483646 w 113"/>
              <a:gd name="T5" fmla="*/ 2147483646 h 97"/>
              <a:gd name="T6" fmla="*/ 2147483646 w 113"/>
              <a:gd name="T7" fmla="*/ 2147483646 h 97"/>
              <a:gd name="T8" fmla="*/ 2147483646 w 113"/>
              <a:gd name="T9" fmla="*/ 2147483646 h 97"/>
              <a:gd name="T10" fmla="*/ 2147483646 w 113"/>
              <a:gd name="T11" fmla="*/ 2147483646 h 97"/>
              <a:gd name="T12" fmla="*/ 2147483646 w 113"/>
              <a:gd name="T13" fmla="*/ 2147483646 h 97"/>
              <a:gd name="T14" fmla="*/ 2147483646 w 113"/>
              <a:gd name="T15" fmla="*/ 2147483646 h 97"/>
              <a:gd name="T16" fmla="*/ 2147483646 w 113"/>
              <a:gd name="T17" fmla="*/ 0 h 97"/>
              <a:gd name="T18" fmla="*/ 0 w 113"/>
              <a:gd name="T19" fmla="*/ 214748364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97"/>
              <a:gd name="T32" fmla="*/ 113 w 113"/>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97">
                <a:moveTo>
                  <a:pt x="0" y="30"/>
                </a:moveTo>
                <a:lnTo>
                  <a:pt x="8" y="54"/>
                </a:lnTo>
                <a:lnTo>
                  <a:pt x="33" y="30"/>
                </a:lnTo>
                <a:lnTo>
                  <a:pt x="40" y="41"/>
                </a:lnTo>
                <a:lnTo>
                  <a:pt x="33" y="97"/>
                </a:lnTo>
                <a:lnTo>
                  <a:pt x="73" y="90"/>
                </a:lnTo>
                <a:lnTo>
                  <a:pt x="113" y="41"/>
                </a:lnTo>
                <a:lnTo>
                  <a:pt x="97" y="5"/>
                </a:lnTo>
                <a:lnTo>
                  <a:pt x="40" y="0"/>
                </a:lnTo>
                <a:lnTo>
                  <a:pt x="0" y="30"/>
                </a:lnTo>
              </a:path>
            </a:pathLst>
          </a:custGeom>
          <a:solidFill>
            <a:schemeClr val="accent1"/>
          </a:solidFill>
          <a:ln w="7938">
            <a:solidFill>
              <a:schemeClr val="bg1"/>
            </a:solidFill>
            <a:round/>
            <a:headEnd/>
            <a:tailEnd/>
          </a:ln>
        </p:spPr>
        <p:txBody>
          <a:bodyPr/>
          <a:lstStyle/>
          <a:p>
            <a:endParaRPr lang="en-US"/>
          </a:p>
        </p:txBody>
      </p:sp>
      <p:sp>
        <p:nvSpPr>
          <p:cNvPr id="18574" name="Freeform 442"/>
          <p:cNvSpPr>
            <a:spLocks/>
          </p:cNvSpPr>
          <p:nvPr/>
        </p:nvSpPr>
        <p:spPr bwMode="auto">
          <a:xfrm>
            <a:off x="9774238" y="3835400"/>
            <a:ext cx="357187" cy="217488"/>
          </a:xfrm>
          <a:custGeom>
            <a:avLst/>
            <a:gdLst>
              <a:gd name="T0" fmla="*/ 0 w 506"/>
              <a:gd name="T1" fmla="*/ 2147483646 h 316"/>
              <a:gd name="T2" fmla="*/ 2147483646 w 506"/>
              <a:gd name="T3" fmla="*/ 2147483646 h 316"/>
              <a:gd name="T4" fmla="*/ 2147483646 w 506"/>
              <a:gd name="T5" fmla="*/ 2147483646 h 316"/>
              <a:gd name="T6" fmla="*/ 2147483646 w 506"/>
              <a:gd name="T7" fmla="*/ 2147483646 h 316"/>
              <a:gd name="T8" fmla="*/ 2147483646 w 506"/>
              <a:gd name="T9" fmla="*/ 2147483646 h 316"/>
              <a:gd name="T10" fmla="*/ 2147483646 w 506"/>
              <a:gd name="T11" fmla="*/ 2147483646 h 316"/>
              <a:gd name="T12" fmla="*/ 2147483646 w 506"/>
              <a:gd name="T13" fmla="*/ 2147483646 h 316"/>
              <a:gd name="T14" fmla="*/ 2147483646 w 506"/>
              <a:gd name="T15" fmla="*/ 2147483646 h 316"/>
              <a:gd name="T16" fmla="*/ 2147483646 w 506"/>
              <a:gd name="T17" fmla="*/ 2147483646 h 316"/>
              <a:gd name="T18" fmla="*/ 2147483646 w 506"/>
              <a:gd name="T19" fmla="*/ 2147483646 h 316"/>
              <a:gd name="T20" fmla="*/ 2147483646 w 506"/>
              <a:gd name="T21" fmla="*/ 0 h 316"/>
              <a:gd name="T22" fmla="*/ 2147483646 w 506"/>
              <a:gd name="T23" fmla="*/ 0 h 316"/>
              <a:gd name="T24" fmla="*/ 2147483646 w 506"/>
              <a:gd name="T25" fmla="*/ 2147483646 h 316"/>
              <a:gd name="T26" fmla="*/ 2147483646 w 506"/>
              <a:gd name="T27" fmla="*/ 2147483646 h 316"/>
              <a:gd name="T28" fmla="*/ 2147483646 w 506"/>
              <a:gd name="T29" fmla="*/ 2147483646 h 316"/>
              <a:gd name="T30" fmla="*/ 2147483646 w 506"/>
              <a:gd name="T31" fmla="*/ 2147483646 h 316"/>
              <a:gd name="T32" fmla="*/ 2147483646 w 506"/>
              <a:gd name="T33" fmla="*/ 2147483646 h 316"/>
              <a:gd name="T34" fmla="*/ 2147483646 w 506"/>
              <a:gd name="T35" fmla="*/ 2147483646 h 316"/>
              <a:gd name="T36" fmla="*/ 2147483646 w 506"/>
              <a:gd name="T37" fmla="*/ 2147483646 h 316"/>
              <a:gd name="T38" fmla="*/ 2147483646 w 506"/>
              <a:gd name="T39" fmla="*/ 2147483646 h 316"/>
              <a:gd name="T40" fmla="*/ 2147483646 w 506"/>
              <a:gd name="T41" fmla="*/ 2147483646 h 316"/>
              <a:gd name="T42" fmla="*/ 2147483646 w 506"/>
              <a:gd name="T43" fmla="*/ 2147483646 h 316"/>
              <a:gd name="T44" fmla="*/ 2147483646 w 506"/>
              <a:gd name="T45" fmla="*/ 2147483646 h 316"/>
              <a:gd name="T46" fmla="*/ 0 w 506"/>
              <a:gd name="T47" fmla="*/ 2147483646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316"/>
              <a:gd name="T74" fmla="*/ 506 w 506"/>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316">
                <a:moveTo>
                  <a:pt x="0" y="292"/>
                </a:moveTo>
                <a:lnTo>
                  <a:pt x="88" y="237"/>
                </a:lnTo>
                <a:lnTo>
                  <a:pt x="216" y="237"/>
                </a:lnTo>
                <a:lnTo>
                  <a:pt x="265" y="164"/>
                </a:lnTo>
                <a:lnTo>
                  <a:pt x="298" y="164"/>
                </a:lnTo>
                <a:lnTo>
                  <a:pt x="298" y="189"/>
                </a:lnTo>
                <a:lnTo>
                  <a:pt x="346" y="164"/>
                </a:lnTo>
                <a:lnTo>
                  <a:pt x="410" y="103"/>
                </a:lnTo>
                <a:lnTo>
                  <a:pt x="426" y="18"/>
                </a:lnTo>
                <a:lnTo>
                  <a:pt x="458" y="24"/>
                </a:lnTo>
                <a:lnTo>
                  <a:pt x="450" y="0"/>
                </a:lnTo>
                <a:lnTo>
                  <a:pt x="474" y="0"/>
                </a:lnTo>
                <a:lnTo>
                  <a:pt x="506" y="79"/>
                </a:lnTo>
                <a:lnTo>
                  <a:pt x="458" y="134"/>
                </a:lnTo>
                <a:lnTo>
                  <a:pt x="458" y="183"/>
                </a:lnTo>
                <a:lnTo>
                  <a:pt x="434" y="249"/>
                </a:lnTo>
                <a:lnTo>
                  <a:pt x="410" y="262"/>
                </a:lnTo>
                <a:lnTo>
                  <a:pt x="410" y="231"/>
                </a:lnTo>
                <a:lnTo>
                  <a:pt x="330" y="273"/>
                </a:lnTo>
                <a:lnTo>
                  <a:pt x="265" y="256"/>
                </a:lnTo>
                <a:lnTo>
                  <a:pt x="265" y="286"/>
                </a:lnTo>
                <a:lnTo>
                  <a:pt x="225" y="316"/>
                </a:lnTo>
                <a:lnTo>
                  <a:pt x="210" y="267"/>
                </a:lnTo>
                <a:lnTo>
                  <a:pt x="0" y="292"/>
                </a:lnTo>
              </a:path>
            </a:pathLst>
          </a:custGeom>
          <a:solidFill>
            <a:srgbClr val="99FF66"/>
          </a:solidFill>
          <a:ln w="7938">
            <a:solidFill>
              <a:schemeClr val="bg1"/>
            </a:solidFill>
            <a:round/>
            <a:headEnd/>
            <a:tailEnd/>
          </a:ln>
        </p:spPr>
        <p:txBody>
          <a:bodyPr/>
          <a:lstStyle/>
          <a:p>
            <a:endParaRPr lang="en-US"/>
          </a:p>
        </p:txBody>
      </p:sp>
      <p:sp>
        <p:nvSpPr>
          <p:cNvPr id="18575" name="Freeform 443"/>
          <p:cNvSpPr>
            <a:spLocks/>
          </p:cNvSpPr>
          <p:nvPr/>
        </p:nvSpPr>
        <p:spPr bwMode="auto">
          <a:xfrm>
            <a:off x="9820275" y="4032250"/>
            <a:ext cx="73025" cy="41275"/>
          </a:xfrm>
          <a:custGeom>
            <a:avLst/>
            <a:gdLst>
              <a:gd name="T0" fmla="*/ 0 w 103"/>
              <a:gd name="T1" fmla="*/ 2147483646 h 61"/>
              <a:gd name="T2" fmla="*/ 2147483646 w 103"/>
              <a:gd name="T3" fmla="*/ 2147483646 h 61"/>
              <a:gd name="T4" fmla="*/ 2147483646 w 103"/>
              <a:gd name="T5" fmla="*/ 2147483646 h 61"/>
              <a:gd name="T6" fmla="*/ 2147483646 w 103"/>
              <a:gd name="T7" fmla="*/ 0 h 61"/>
              <a:gd name="T8" fmla="*/ 0 w 103"/>
              <a:gd name="T9" fmla="*/ 2147483646 h 61"/>
              <a:gd name="T10" fmla="*/ 0 60000 65536"/>
              <a:gd name="T11" fmla="*/ 0 60000 65536"/>
              <a:gd name="T12" fmla="*/ 0 60000 65536"/>
              <a:gd name="T13" fmla="*/ 0 60000 65536"/>
              <a:gd name="T14" fmla="*/ 0 60000 65536"/>
              <a:gd name="T15" fmla="*/ 0 w 103"/>
              <a:gd name="T16" fmla="*/ 0 h 61"/>
              <a:gd name="T17" fmla="*/ 103 w 103"/>
              <a:gd name="T18" fmla="*/ 61 h 61"/>
            </a:gdLst>
            <a:ahLst/>
            <a:cxnLst>
              <a:cxn ang="T10">
                <a:pos x="T0" y="T1"/>
              </a:cxn>
              <a:cxn ang="T11">
                <a:pos x="T2" y="T3"/>
              </a:cxn>
              <a:cxn ang="T12">
                <a:pos x="T4" y="T5"/>
              </a:cxn>
              <a:cxn ang="T13">
                <a:pos x="T6" y="T7"/>
              </a:cxn>
              <a:cxn ang="T14">
                <a:pos x="T8" y="T9"/>
              </a:cxn>
            </a:cxnLst>
            <a:rect l="T15" t="T16" r="T17" b="T18"/>
            <a:pathLst>
              <a:path w="103" h="61">
                <a:moveTo>
                  <a:pt x="0" y="37"/>
                </a:moveTo>
                <a:lnTo>
                  <a:pt x="31" y="61"/>
                </a:lnTo>
                <a:lnTo>
                  <a:pt x="80" y="37"/>
                </a:lnTo>
                <a:lnTo>
                  <a:pt x="103" y="0"/>
                </a:lnTo>
                <a:lnTo>
                  <a:pt x="0" y="37"/>
                </a:lnTo>
              </a:path>
            </a:pathLst>
          </a:custGeom>
          <a:solidFill>
            <a:schemeClr val="accent1"/>
          </a:solidFill>
          <a:ln w="0">
            <a:solidFill>
              <a:schemeClr val="bg1"/>
            </a:solidFill>
            <a:round/>
            <a:headEnd/>
            <a:tailEnd/>
          </a:ln>
        </p:spPr>
        <p:txBody>
          <a:bodyPr/>
          <a:lstStyle/>
          <a:p>
            <a:endParaRPr lang="en-US"/>
          </a:p>
        </p:txBody>
      </p:sp>
      <p:sp>
        <p:nvSpPr>
          <p:cNvPr id="18576" name="Freeform 444"/>
          <p:cNvSpPr>
            <a:spLocks/>
          </p:cNvSpPr>
          <p:nvPr/>
        </p:nvSpPr>
        <p:spPr bwMode="auto">
          <a:xfrm>
            <a:off x="10064750" y="3722688"/>
            <a:ext cx="187325" cy="112712"/>
          </a:xfrm>
          <a:custGeom>
            <a:avLst/>
            <a:gdLst>
              <a:gd name="T0" fmla="*/ 0 w 266"/>
              <a:gd name="T1" fmla="*/ 2147483646 h 164"/>
              <a:gd name="T2" fmla="*/ 2147483646 w 266"/>
              <a:gd name="T3" fmla="*/ 2147483646 h 164"/>
              <a:gd name="T4" fmla="*/ 2147483646 w 266"/>
              <a:gd name="T5" fmla="*/ 2147483646 h 164"/>
              <a:gd name="T6" fmla="*/ 2147483646 w 266"/>
              <a:gd name="T7" fmla="*/ 2147483646 h 164"/>
              <a:gd name="T8" fmla="*/ 2147483646 w 266"/>
              <a:gd name="T9" fmla="*/ 2147483646 h 164"/>
              <a:gd name="T10" fmla="*/ 2147483646 w 266"/>
              <a:gd name="T11" fmla="*/ 2147483646 h 164"/>
              <a:gd name="T12" fmla="*/ 2147483646 w 266"/>
              <a:gd name="T13" fmla="*/ 2147483646 h 164"/>
              <a:gd name="T14" fmla="*/ 2147483646 w 266"/>
              <a:gd name="T15" fmla="*/ 2147483646 h 164"/>
              <a:gd name="T16" fmla="*/ 2147483646 w 266"/>
              <a:gd name="T17" fmla="*/ 2147483646 h 164"/>
              <a:gd name="T18" fmla="*/ 2147483646 w 266"/>
              <a:gd name="T19" fmla="*/ 2147483646 h 164"/>
              <a:gd name="T20" fmla="*/ 2147483646 w 266"/>
              <a:gd name="T21" fmla="*/ 0 h 164"/>
              <a:gd name="T22" fmla="*/ 2147483646 w 266"/>
              <a:gd name="T23" fmla="*/ 2147483646 h 164"/>
              <a:gd name="T24" fmla="*/ 2147483646 w 266"/>
              <a:gd name="T25" fmla="*/ 2147483646 h 164"/>
              <a:gd name="T26" fmla="*/ 0 w 266"/>
              <a:gd name="T27" fmla="*/ 2147483646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164"/>
              <a:gd name="T44" fmla="*/ 266 w 266"/>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164">
                <a:moveTo>
                  <a:pt x="0" y="121"/>
                </a:moveTo>
                <a:lnTo>
                  <a:pt x="8" y="164"/>
                </a:lnTo>
                <a:lnTo>
                  <a:pt x="56" y="151"/>
                </a:lnTo>
                <a:lnTo>
                  <a:pt x="24" y="127"/>
                </a:lnTo>
                <a:lnTo>
                  <a:pt x="153" y="145"/>
                </a:lnTo>
                <a:lnTo>
                  <a:pt x="176" y="103"/>
                </a:lnTo>
                <a:lnTo>
                  <a:pt x="266" y="91"/>
                </a:lnTo>
                <a:lnTo>
                  <a:pt x="233" y="67"/>
                </a:lnTo>
                <a:lnTo>
                  <a:pt x="241" y="48"/>
                </a:lnTo>
                <a:lnTo>
                  <a:pt x="169" y="54"/>
                </a:lnTo>
                <a:lnTo>
                  <a:pt x="88" y="0"/>
                </a:lnTo>
                <a:lnTo>
                  <a:pt x="56" y="91"/>
                </a:lnTo>
                <a:lnTo>
                  <a:pt x="24" y="91"/>
                </a:lnTo>
                <a:lnTo>
                  <a:pt x="0" y="121"/>
                </a:lnTo>
              </a:path>
            </a:pathLst>
          </a:custGeom>
          <a:solidFill>
            <a:schemeClr val="accent1"/>
          </a:solidFill>
          <a:ln w="7938">
            <a:solidFill>
              <a:schemeClr val="bg1"/>
            </a:solidFill>
            <a:round/>
            <a:headEnd/>
            <a:tailEnd/>
          </a:ln>
        </p:spPr>
        <p:txBody>
          <a:bodyPr/>
          <a:lstStyle/>
          <a:p>
            <a:endParaRPr lang="en-US"/>
          </a:p>
        </p:txBody>
      </p:sp>
      <p:sp>
        <p:nvSpPr>
          <p:cNvPr id="18577" name="Freeform 445"/>
          <p:cNvSpPr>
            <a:spLocks/>
          </p:cNvSpPr>
          <p:nvPr/>
        </p:nvSpPr>
        <p:spPr bwMode="auto">
          <a:xfrm>
            <a:off x="6723063" y="4019550"/>
            <a:ext cx="57150" cy="41275"/>
          </a:xfrm>
          <a:custGeom>
            <a:avLst/>
            <a:gdLst>
              <a:gd name="T0" fmla="*/ 0 w 80"/>
              <a:gd name="T1" fmla="*/ 2147483646 h 62"/>
              <a:gd name="T2" fmla="*/ 2147483646 w 80"/>
              <a:gd name="T3" fmla="*/ 2147483646 h 62"/>
              <a:gd name="T4" fmla="*/ 2147483646 w 80"/>
              <a:gd name="T5" fmla="*/ 2147483646 h 62"/>
              <a:gd name="T6" fmla="*/ 2147483646 w 80"/>
              <a:gd name="T7" fmla="*/ 0 h 62"/>
              <a:gd name="T8" fmla="*/ 0 w 80"/>
              <a:gd name="T9" fmla="*/ 2147483646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0" y="62"/>
                </a:moveTo>
                <a:lnTo>
                  <a:pt x="23" y="62"/>
                </a:lnTo>
                <a:lnTo>
                  <a:pt x="80" y="19"/>
                </a:lnTo>
                <a:lnTo>
                  <a:pt x="48" y="0"/>
                </a:lnTo>
                <a:lnTo>
                  <a:pt x="0" y="62"/>
                </a:lnTo>
              </a:path>
            </a:pathLst>
          </a:custGeom>
          <a:solidFill>
            <a:srgbClr val="99FF66"/>
          </a:solidFill>
          <a:ln w="7938">
            <a:solidFill>
              <a:schemeClr val="bg1"/>
            </a:solidFill>
            <a:round/>
            <a:headEnd/>
            <a:tailEnd/>
          </a:ln>
        </p:spPr>
        <p:txBody>
          <a:bodyPr/>
          <a:lstStyle/>
          <a:p>
            <a:endParaRPr lang="en-US"/>
          </a:p>
        </p:txBody>
      </p:sp>
      <p:sp>
        <p:nvSpPr>
          <p:cNvPr id="18578" name="Freeform 446"/>
          <p:cNvSpPr>
            <a:spLocks/>
          </p:cNvSpPr>
          <p:nvPr/>
        </p:nvSpPr>
        <p:spPr bwMode="auto">
          <a:xfrm>
            <a:off x="5905500" y="4060825"/>
            <a:ext cx="506413" cy="342900"/>
          </a:xfrm>
          <a:custGeom>
            <a:avLst/>
            <a:gdLst>
              <a:gd name="T0" fmla="*/ 0 w 717"/>
              <a:gd name="T1" fmla="*/ 2147483646 h 499"/>
              <a:gd name="T2" fmla="*/ 2147483646 w 717"/>
              <a:gd name="T3" fmla="*/ 2147483646 h 499"/>
              <a:gd name="T4" fmla="*/ 2147483646 w 717"/>
              <a:gd name="T5" fmla="*/ 0 h 499"/>
              <a:gd name="T6" fmla="*/ 2147483646 w 717"/>
              <a:gd name="T7" fmla="*/ 2147483646 h 499"/>
              <a:gd name="T8" fmla="*/ 2147483646 w 717"/>
              <a:gd name="T9" fmla="*/ 2147483646 h 499"/>
              <a:gd name="T10" fmla="*/ 2147483646 w 717"/>
              <a:gd name="T11" fmla="*/ 2147483646 h 499"/>
              <a:gd name="T12" fmla="*/ 2147483646 w 717"/>
              <a:gd name="T13" fmla="*/ 2147483646 h 499"/>
              <a:gd name="T14" fmla="*/ 2147483646 w 717"/>
              <a:gd name="T15" fmla="*/ 2147483646 h 499"/>
              <a:gd name="T16" fmla="*/ 2147483646 w 717"/>
              <a:gd name="T17" fmla="*/ 2147483646 h 499"/>
              <a:gd name="T18" fmla="*/ 2147483646 w 717"/>
              <a:gd name="T19" fmla="*/ 2147483646 h 499"/>
              <a:gd name="T20" fmla="*/ 2147483646 w 717"/>
              <a:gd name="T21" fmla="*/ 2147483646 h 499"/>
              <a:gd name="T22" fmla="*/ 2147483646 w 717"/>
              <a:gd name="T23" fmla="*/ 2147483646 h 499"/>
              <a:gd name="T24" fmla="*/ 2147483646 w 717"/>
              <a:gd name="T25" fmla="*/ 2147483646 h 499"/>
              <a:gd name="T26" fmla="*/ 2147483646 w 717"/>
              <a:gd name="T27" fmla="*/ 2147483646 h 499"/>
              <a:gd name="T28" fmla="*/ 2147483646 w 717"/>
              <a:gd name="T29" fmla="*/ 2147483646 h 499"/>
              <a:gd name="T30" fmla="*/ 2147483646 w 717"/>
              <a:gd name="T31" fmla="*/ 2147483646 h 499"/>
              <a:gd name="T32" fmla="*/ 2147483646 w 717"/>
              <a:gd name="T33" fmla="*/ 2147483646 h 499"/>
              <a:gd name="T34" fmla="*/ 2147483646 w 717"/>
              <a:gd name="T35" fmla="*/ 2147483646 h 499"/>
              <a:gd name="T36" fmla="*/ 0 w 717"/>
              <a:gd name="T37" fmla="*/ 2147483646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7"/>
              <a:gd name="T58" fmla="*/ 0 h 499"/>
              <a:gd name="T59" fmla="*/ 717 w 717"/>
              <a:gd name="T60" fmla="*/ 499 h 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7" h="499">
                <a:moveTo>
                  <a:pt x="0" y="261"/>
                </a:moveTo>
                <a:lnTo>
                  <a:pt x="9" y="109"/>
                </a:lnTo>
                <a:lnTo>
                  <a:pt x="89" y="0"/>
                </a:lnTo>
                <a:lnTo>
                  <a:pt x="267" y="30"/>
                </a:lnTo>
                <a:lnTo>
                  <a:pt x="290" y="60"/>
                </a:lnTo>
                <a:lnTo>
                  <a:pt x="427" y="109"/>
                </a:lnTo>
                <a:lnTo>
                  <a:pt x="475" y="91"/>
                </a:lnTo>
                <a:lnTo>
                  <a:pt x="483" y="42"/>
                </a:lnTo>
                <a:lnTo>
                  <a:pt x="523" y="11"/>
                </a:lnTo>
                <a:lnTo>
                  <a:pt x="717" y="54"/>
                </a:lnTo>
                <a:lnTo>
                  <a:pt x="685" y="115"/>
                </a:lnTo>
                <a:lnTo>
                  <a:pt x="717" y="407"/>
                </a:lnTo>
                <a:lnTo>
                  <a:pt x="717" y="474"/>
                </a:lnTo>
                <a:lnTo>
                  <a:pt x="668" y="480"/>
                </a:lnTo>
                <a:lnTo>
                  <a:pt x="668" y="499"/>
                </a:lnTo>
                <a:lnTo>
                  <a:pt x="307" y="364"/>
                </a:lnTo>
                <a:lnTo>
                  <a:pt x="259" y="370"/>
                </a:lnTo>
                <a:lnTo>
                  <a:pt x="114" y="358"/>
                </a:lnTo>
                <a:lnTo>
                  <a:pt x="0" y="261"/>
                </a:lnTo>
              </a:path>
            </a:pathLst>
          </a:custGeom>
          <a:solidFill>
            <a:schemeClr val="accent1"/>
          </a:solidFill>
          <a:ln w="7938">
            <a:solidFill>
              <a:schemeClr val="bg1"/>
            </a:solidFill>
            <a:round/>
            <a:headEnd/>
            <a:tailEnd/>
          </a:ln>
        </p:spPr>
        <p:txBody>
          <a:bodyPr/>
          <a:lstStyle/>
          <a:p>
            <a:endParaRPr lang="en-US"/>
          </a:p>
        </p:txBody>
      </p:sp>
      <p:sp>
        <p:nvSpPr>
          <p:cNvPr id="18579" name="Freeform 447"/>
          <p:cNvSpPr>
            <a:spLocks/>
          </p:cNvSpPr>
          <p:nvPr/>
        </p:nvSpPr>
        <p:spPr bwMode="auto">
          <a:xfrm>
            <a:off x="5197475" y="3994150"/>
            <a:ext cx="377825" cy="204788"/>
          </a:xfrm>
          <a:custGeom>
            <a:avLst/>
            <a:gdLst>
              <a:gd name="T0" fmla="*/ 0 w 538"/>
              <a:gd name="T1" fmla="*/ 2147483646 h 298"/>
              <a:gd name="T2" fmla="*/ 2147483646 w 538"/>
              <a:gd name="T3" fmla="*/ 2147483646 h 298"/>
              <a:gd name="T4" fmla="*/ 2147483646 w 538"/>
              <a:gd name="T5" fmla="*/ 2147483646 h 298"/>
              <a:gd name="T6" fmla="*/ 2147483646 w 538"/>
              <a:gd name="T7" fmla="*/ 2147483646 h 298"/>
              <a:gd name="T8" fmla="*/ 2147483646 w 538"/>
              <a:gd name="T9" fmla="*/ 0 h 298"/>
              <a:gd name="T10" fmla="*/ 2147483646 w 538"/>
              <a:gd name="T11" fmla="*/ 2147483646 h 298"/>
              <a:gd name="T12" fmla="*/ 2147483646 w 538"/>
              <a:gd name="T13" fmla="*/ 2147483646 h 298"/>
              <a:gd name="T14" fmla="*/ 2147483646 w 538"/>
              <a:gd name="T15" fmla="*/ 2147483646 h 298"/>
              <a:gd name="T16" fmla="*/ 2147483646 w 538"/>
              <a:gd name="T17" fmla="*/ 2147483646 h 298"/>
              <a:gd name="T18" fmla="*/ 2147483646 w 538"/>
              <a:gd name="T19" fmla="*/ 2147483646 h 298"/>
              <a:gd name="T20" fmla="*/ 2147483646 w 538"/>
              <a:gd name="T21" fmla="*/ 2147483646 h 298"/>
              <a:gd name="T22" fmla="*/ 2147483646 w 538"/>
              <a:gd name="T23" fmla="*/ 2147483646 h 298"/>
              <a:gd name="T24" fmla="*/ 0 w 538"/>
              <a:gd name="T25" fmla="*/ 2147483646 h 2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8"/>
              <a:gd name="T40" fmla="*/ 0 h 298"/>
              <a:gd name="T41" fmla="*/ 538 w 538"/>
              <a:gd name="T42" fmla="*/ 298 h 2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8" h="298">
                <a:moveTo>
                  <a:pt x="0" y="298"/>
                </a:moveTo>
                <a:lnTo>
                  <a:pt x="128" y="244"/>
                </a:lnTo>
                <a:lnTo>
                  <a:pt x="177" y="122"/>
                </a:lnTo>
                <a:lnTo>
                  <a:pt x="290" y="55"/>
                </a:lnTo>
                <a:lnTo>
                  <a:pt x="330" y="0"/>
                </a:lnTo>
                <a:lnTo>
                  <a:pt x="490" y="25"/>
                </a:lnTo>
                <a:lnTo>
                  <a:pt x="538" y="134"/>
                </a:lnTo>
                <a:lnTo>
                  <a:pt x="458" y="134"/>
                </a:lnTo>
                <a:lnTo>
                  <a:pt x="418" y="146"/>
                </a:lnTo>
                <a:lnTo>
                  <a:pt x="426" y="182"/>
                </a:lnTo>
                <a:lnTo>
                  <a:pt x="217" y="244"/>
                </a:lnTo>
                <a:lnTo>
                  <a:pt x="201" y="298"/>
                </a:lnTo>
                <a:lnTo>
                  <a:pt x="0" y="298"/>
                </a:lnTo>
              </a:path>
            </a:pathLst>
          </a:custGeom>
          <a:solidFill>
            <a:schemeClr val="tx2"/>
          </a:solidFill>
          <a:ln w="7938">
            <a:solidFill>
              <a:schemeClr val="bg1"/>
            </a:solidFill>
            <a:round/>
            <a:headEnd/>
            <a:tailEnd/>
          </a:ln>
        </p:spPr>
        <p:txBody>
          <a:bodyPr/>
          <a:lstStyle/>
          <a:p>
            <a:endParaRPr lang="en-US"/>
          </a:p>
        </p:txBody>
      </p:sp>
      <p:sp>
        <p:nvSpPr>
          <p:cNvPr id="18580" name="Freeform 448"/>
          <p:cNvSpPr>
            <a:spLocks/>
          </p:cNvSpPr>
          <p:nvPr/>
        </p:nvSpPr>
        <p:spPr bwMode="auto">
          <a:xfrm>
            <a:off x="7265988" y="4270375"/>
            <a:ext cx="239712" cy="201613"/>
          </a:xfrm>
          <a:custGeom>
            <a:avLst/>
            <a:gdLst>
              <a:gd name="T0" fmla="*/ 0 w 338"/>
              <a:gd name="T1" fmla="*/ 2147483646 h 292"/>
              <a:gd name="T2" fmla="*/ 2147483646 w 338"/>
              <a:gd name="T3" fmla="*/ 2147483646 h 292"/>
              <a:gd name="T4" fmla="*/ 2147483646 w 338"/>
              <a:gd name="T5" fmla="*/ 2147483646 h 292"/>
              <a:gd name="T6" fmla="*/ 2147483646 w 338"/>
              <a:gd name="T7" fmla="*/ 2147483646 h 292"/>
              <a:gd name="T8" fmla="*/ 2147483646 w 338"/>
              <a:gd name="T9" fmla="*/ 2147483646 h 292"/>
              <a:gd name="T10" fmla="*/ 2147483646 w 338"/>
              <a:gd name="T11" fmla="*/ 2147483646 h 292"/>
              <a:gd name="T12" fmla="*/ 2147483646 w 338"/>
              <a:gd name="T13" fmla="*/ 2147483646 h 292"/>
              <a:gd name="T14" fmla="*/ 2147483646 w 338"/>
              <a:gd name="T15" fmla="*/ 2147483646 h 292"/>
              <a:gd name="T16" fmla="*/ 2147483646 w 338"/>
              <a:gd name="T17" fmla="*/ 0 h 292"/>
              <a:gd name="T18" fmla="*/ 2147483646 w 338"/>
              <a:gd name="T19" fmla="*/ 0 h 292"/>
              <a:gd name="T20" fmla="*/ 2147483646 w 338"/>
              <a:gd name="T21" fmla="*/ 2147483646 h 292"/>
              <a:gd name="T22" fmla="*/ 2147483646 w 338"/>
              <a:gd name="T23" fmla="*/ 2147483646 h 292"/>
              <a:gd name="T24" fmla="*/ 2147483646 w 338"/>
              <a:gd name="T25" fmla="*/ 2147483646 h 292"/>
              <a:gd name="T26" fmla="*/ 2147483646 w 338"/>
              <a:gd name="T27" fmla="*/ 2147483646 h 292"/>
              <a:gd name="T28" fmla="*/ 0 w 338"/>
              <a:gd name="T29" fmla="*/ 2147483646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92"/>
              <a:gd name="T47" fmla="*/ 338 w 338"/>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92">
                <a:moveTo>
                  <a:pt x="0" y="213"/>
                </a:moveTo>
                <a:lnTo>
                  <a:pt x="40" y="292"/>
                </a:lnTo>
                <a:lnTo>
                  <a:pt x="128" y="286"/>
                </a:lnTo>
                <a:lnTo>
                  <a:pt x="258" y="206"/>
                </a:lnTo>
                <a:lnTo>
                  <a:pt x="258" y="176"/>
                </a:lnTo>
                <a:lnTo>
                  <a:pt x="330" y="109"/>
                </a:lnTo>
                <a:lnTo>
                  <a:pt x="338" y="91"/>
                </a:lnTo>
                <a:lnTo>
                  <a:pt x="298" y="54"/>
                </a:lnTo>
                <a:lnTo>
                  <a:pt x="185" y="0"/>
                </a:lnTo>
                <a:lnTo>
                  <a:pt x="161" y="0"/>
                </a:lnTo>
                <a:lnTo>
                  <a:pt x="177" y="30"/>
                </a:lnTo>
                <a:lnTo>
                  <a:pt x="145" y="79"/>
                </a:lnTo>
                <a:lnTo>
                  <a:pt x="161" y="103"/>
                </a:lnTo>
                <a:lnTo>
                  <a:pt x="137" y="176"/>
                </a:lnTo>
                <a:lnTo>
                  <a:pt x="0" y="213"/>
                </a:lnTo>
              </a:path>
            </a:pathLst>
          </a:custGeom>
          <a:solidFill>
            <a:srgbClr val="99FF66"/>
          </a:solidFill>
          <a:ln w="7938">
            <a:solidFill>
              <a:schemeClr val="bg1"/>
            </a:solidFill>
            <a:round/>
            <a:headEnd/>
            <a:tailEnd/>
          </a:ln>
        </p:spPr>
        <p:txBody>
          <a:bodyPr/>
          <a:lstStyle/>
          <a:p>
            <a:endParaRPr lang="en-US"/>
          </a:p>
        </p:txBody>
      </p:sp>
      <p:sp>
        <p:nvSpPr>
          <p:cNvPr id="18581" name="Freeform 449"/>
          <p:cNvSpPr>
            <a:spLocks/>
          </p:cNvSpPr>
          <p:nvPr/>
        </p:nvSpPr>
        <p:spPr bwMode="auto">
          <a:xfrm>
            <a:off x="8158163" y="4137025"/>
            <a:ext cx="255587" cy="95250"/>
          </a:xfrm>
          <a:custGeom>
            <a:avLst/>
            <a:gdLst>
              <a:gd name="T0" fmla="*/ 0 w 361"/>
              <a:gd name="T1" fmla="*/ 2147483646 h 140"/>
              <a:gd name="T2" fmla="*/ 2147483646 w 361"/>
              <a:gd name="T3" fmla="*/ 0 h 140"/>
              <a:gd name="T4" fmla="*/ 2147483646 w 361"/>
              <a:gd name="T5" fmla="*/ 2147483646 h 140"/>
              <a:gd name="T6" fmla="*/ 2147483646 w 361"/>
              <a:gd name="T7" fmla="*/ 2147483646 h 140"/>
              <a:gd name="T8" fmla="*/ 2147483646 w 361"/>
              <a:gd name="T9" fmla="*/ 2147483646 h 140"/>
              <a:gd name="T10" fmla="*/ 2147483646 w 361"/>
              <a:gd name="T11" fmla="*/ 2147483646 h 140"/>
              <a:gd name="T12" fmla="*/ 2147483646 w 361"/>
              <a:gd name="T13" fmla="*/ 2147483646 h 140"/>
              <a:gd name="T14" fmla="*/ 0 w 361"/>
              <a:gd name="T15" fmla="*/ 2147483646 h 140"/>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40"/>
              <a:gd name="T26" fmla="*/ 361 w 361"/>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40">
                <a:moveTo>
                  <a:pt x="0" y="61"/>
                </a:moveTo>
                <a:lnTo>
                  <a:pt x="48" y="0"/>
                </a:lnTo>
                <a:lnTo>
                  <a:pt x="185" y="37"/>
                </a:lnTo>
                <a:lnTo>
                  <a:pt x="258" y="91"/>
                </a:lnTo>
                <a:lnTo>
                  <a:pt x="361" y="91"/>
                </a:lnTo>
                <a:lnTo>
                  <a:pt x="353" y="140"/>
                </a:lnTo>
                <a:lnTo>
                  <a:pt x="120" y="104"/>
                </a:lnTo>
                <a:lnTo>
                  <a:pt x="0" y="61"/>
                </a:lnTo>
              </a:path>
            </a:pathLst>
          </a:custGeom>
          <a:solidFill>
            <a:schemeClr val="accent1"/>
          </a:solidFill>
          <a:ln w="7938">
            <a:solidFill>
              <a:schemeClr val="bg1"/>
            </a:solidFill>
            <a:round/>
            <a:headEnd/>
            <a:tailEnd/>
          </a:ln>
        </p:spPr>
        <p:txBody>
          <a:bodyPr/>
          <a:lstStyle/>
          <a:p>
            <a:endParaRPr lang="en-US"/>
          </a:p>
        </p:txBody>
      </p:sp>
      <p:sp>
        <p:nvSpPr>
          <p:cNvPr id="18582" name="Freeform 450"/>
          <p:cNvSpPr>
            <a:spLocks/>
          </p:cNvSpPr>
          <p:nvPr/>
        </p:nvSpPr>
        <p:spPr bwMode="auto">
          <a:xfrm>
            <a:off x="7545388" y="3956050"/>
            <a:ext cx="533400" cy="347663"/>
          </a:xfrm>
          <a:custGeom>
            <a:avLst/>
            <a:gdLst>
              <a:gd name="T0" fmla="*/ 0 w 755"/>
              <a:gd name="T1" fmla="*/ 2147483646 h 506"/>
              <a:gd name="T2" fmla="*/ 2147483646 w 755"/>
              <a:gd name="T3" fmla="*/ 2147483646 h 506"/>
              <a:gd name="T4" fmla="*/ 2147483646 w 755"/>
              <a:gd name="T5" fmla="*/ 2147483646 h 506"/>
              <a:gd name="T6" fmla="*/ 2147483646 w 755"/>
              <a:gd name="T7" fmla="*/ 2147483646 h 506"/>
              <a:gd name="T8" fmla="*/ 2147483646 w 755"/>
              <a:gd name="T9" fmla="*/ 2147483646 h 506"/>
              <a:gd name="T10" fmla="*/ 2147483646 w 755"/>
              <a:gd name="T11" fmla="*/ 2147483646 h 506"/>
              <a:gd name="T12" fmla="*/ 2147483646 w 755"/>
              <a:gd name="T13" fmla="*/ 2147483646 h 506"/>
              <a:gd name="T14" fmla="*/ 2147483646 w 755"/>
              <a:gd name="T15" fmla="*/ 2147483646 h 506"/>
              <a:gd name="T16" fmla="*/ 2147483646 w 755"/>
              <a:gd name="T17" fmla="*/ 2147483646 h 506"/>
              <a:gd name="T18" fmla="*/ 2147483646 w 755"/>
              <a:gd name="T19" fmla="*/ 2147483646 h 506"/>
              <a:gd name="T20" fmla="*/ 2147483646 w 755"/>
              <a:gd name="T21" fmla="*/ 2147483646 h 506"/>
              <a:gd name="T22" fmla="*/ 2147483646 w 755"/>
              <a:gd name="T23" fmla="*/ 0 h 506"/>
              <a:gd name="T24" fmla="*/ 2147483646 w 755"/>
              <a:gd name="T25" fmla="*/ 2147483646 h 506"/>
              <a:gd name="T26" fmla="*/ 2147483646 w 755"/>
              <a:gd name="T27" fmla="*/ 2147483646 h 506"/>
              <a:gd name="T28" fmla="*/ 2147483646 w 755"/>
              <a:gd name="T29" fmla="*/ 2147483646 h 506"/>
              <a:gd name="T30" fmla="*/ 2147483646 w 755"/>
              <a:gd name="T31" fmla="*/ 2147483646 h 506"/>
              <a:gd name="T32" fmla="*/ 2147483646 w 755"/>
              <a:gd name="T33" fmla="*/ 2147483646 h 506"/>
              <a:gd name="T34" fmla="*/ 2147483646 w 755"/>
              <a:gd name="T35" fmla="*/ 2147483646 h 506"/>
              <a:gd name="T36" fmla="*/ 2147483646 w 755"/>
              <a:gd name="T37" fmla="*/ 2147483646 h 506"/>
              <a:gd name="T38" fmla="*/ 2147483646 w 755"/>
              <a:gd name="T39" fmla="*/ 2147483646 h 506"/>
              <a:gd name="T40" fmla="*/ 2147483646 w 755"/>
              <a:gd name="T41" fmla="*/ 2147483646 h 506"/>
              <a:gd name="T42" fmla="*/ 2147483646 w 755"/>
              <a:gd name="T43" fmla="*/ 2147483646 h 506"/>
              <a:gd name="T44" fmla="*/ 2147483646 w 755"/>
              <a:gd name="T45" fmla="*/ 2147483646 h 506"/>
              <a:gd name="T46" fmla="*/ 2147483646 w 755"/>
              <a:gd name="T47" fmla="*/ 2147483646 h 506"/>
              <a:gd name="T48" fmla="*/ 2147483646 w 755"/>
              <a:gd name="T49" fmla="*/ 2147483646 h 506"/>
              <a:gd name="T50" fmla="*/ 2147483646 w 755"/>
              <a:gd name="T51" fmla="*/ 2147483646 h 506"/>
              <a:gd name="T52" fmla="*/ 2147483646 w 755"/>
              <a:gd name="T53" fmla="*/ 2147483646 h 506"/>
              <a:gd name="T54" fmla="*/ 2147483646 w 755"/>
              <a:gd name="T55" fmla="*/ 2147483646 h 506"/>
              <a:gd name="T56" fmla="*/ 0 w 755"/>
              <a:gd name="T57" fmla="*/ 2147483646 h 5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5"/>
              <a:gd name="T88" fmla="*/ 0 h 506"/>
              <a:gd name="T89" fmla="*/ 755 w 755"/>
              <a:gd name="T90" fmla="*/ 506 h 5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5" h="506">
                <a:moveTo>
                  <a:pt x="0" y="274"/>
                </a:moveTo>
                <a:lnTo>
                  <a:pt x="80" y="293"/>
                </a:lnTo>
                <a:lnTo>
                  <a:pt x="240" y="274"/>
                </a:lnTo>
                <a:lnTo>
                  <a:pt x="265" y="220"/>
                </a:lnTo>
                <a:lnTo>
                  <a:pt x="378" y="195"/>
                </a:lnTo>
                <a:lnTo>
                  <a:pt x="393" y="153"/>
                </a:lnTo>
                <a:lnTo>
                  <a:pt x="433" y="147"/>
                </a:lnTo>
                <a:lnTo>
                  <a:pt x="410" y="116"/>
                </a:lnTo>
                <a:lnTo>
                  <a:pt x="458" y="116"/>
                </a:lnTo>
                <a:lnTo>
                  <a:pt x="490" y="73"/>
                </a:lnTo>
                <a:lnTo>
                  <a:pt x="473" y="31"/>
                </a:lnTo>
                <a:lnTo>
                  <a:pt x="618" y="0"/>
                </a:lnTo>
                <a:lnTo>
                  <a:pt x="755" y="67"/>
                </a:lnTo>
                <a:lnTo>
                  <a:pt x="723" y="91"/>
                </a:lnTo>
                <a:lnTo>
                  <a:pt x="586" y="91"/>
                </a:lnTo>
                <a:lnTo>
                  <a:pt x="594" y="147"/>
                </a:lnTo>
                <a:lnTo>
                  <a:pt x="651" y="183"/>
                </a:lnTo>
                <a:lnTo>
                  <a:pt x="618" y="201"/>
                </a:lnTo>
                <a:lnTo>
                  <a:pt x="626" y="237"/>
                </a:lnTo>
                <a:lnTo>
                  <a:pt x="490" y="347"/>
                </a:lnTo>
                <a:lnTo>
                  <a:pt x="433" y="347"/>
                </a:lnTo>
                <a:lnTo>
                  <a:pt x="393" y="371"/>
                </a:lnTo>
                <a:lnTo>
                  <a:pt x="466" y="475"/>
                </a:lnTo>
                <a:lnTo>
                  <a:pt x="361" y="475"/>
                </a:lnTo>
                <a:lnTo>
                  <a:pt x="330" y="506"/>
                </a:lnTo>
                <a:lnTo>
                  <a:pt x="248" y="439"/>
                </a:lnTo>
                <a:lnTo>
                  <a:pt x="31" y="450"/>
                </a:lnTo>
                <a:lnTo>
                  <a:pt x="111" y="371"/>
                </a:lnTo>
                <a:lnTo>
                  <a:pt x="0" y="274"/>
                </a:lnTo>
              </a:path>
            </a:pathLst>
          </a:custGeom>
          <a:solidFill>
            <a:schemeClr val="tx2"/>
          </a:solidFill>
          <a:ln w="7938">
            <a:solidFill>
              <a:schemeClr val="bg1"/>
            </a:solidFill>
            <a:round/>
            <a:headEnd/>
            <a:tailEnd/>
          </a:ln>
        </p:spPr>
        <p:txBody>
          <a:bodyPr/>
          <a:lstStyle/>
          <a:p>
            <a:endParaRPr lang="en-US"/>
          </a:p>
        </p:txBody>
      </p:sp>
      <p:sp>
        <p:nvSpPr>
          <p:cNvPr id="18583" name="Freeform 451"/>
          <p:cNvSpPr>
            <a:spLocks/>
          </p:cNvSpPr>
          <p:nvPr/>
        </p:nvSpPr>
        <p:spPr bwMode="auto">
          <a:xfrm>
            <a:off x="6061075" y="3438525"/>
            <a:ext cx="314325" cy="176213"/>
          </a:xfrm>
          <a:custGeom>
            <a:avLst/>
            <a:gdLst>
              <a:gd name="T0" fmla="*/ 0 w 449"/>
              <a:gd name="T1" fmla="*/ 2147483646 h 256"/>
              <a:gd name="T2" fmla="*/ 2147483646 w 449"/>
              <a:gd name="T3" fmla="*/ 2147483646 h 256"/>
              <a:gd name="T4" fmla="*/ 2147483646 w 449"/>
              <a:gd name="T5" fmla="*/ 2147483646 h 256"/>
              <a:gd name="T6" fmla="*/ 2147483646 w 449"/>
              <a:gd name="T7" fmla="*/ 2147483646 h 256"/>
              <a:gd name="T8" fmla="*/ 2147483646 w 449"/>
              <a:gd name="T9" fmla="*/ 2147483646 h 256"/>
              <a:gd name="T10" fmla="*/ 2147483646 w 449"/>
              <a:gd name="T11" fmla="*/ 2147483646 h 256"/>
              <a:gd name="T12" fmla="*/ 2147483646 w 449"/>
              <a:gd name="T13" fmla="*/ 2147483646 h 256"/>
              <a:gd name="T14" fmla="*/ 2147483646 w 449"/>
              <a:gd name="T15" fmla="*/ 2147483646 h 256"/>
              <a:gd name="T16" fmla="*/ 2147483646 w 449"/>
              <a:gd name="T17" fmla="*/ 2147483646 h 256"/>
              <a:gd name="T18" fmla="*/ 2147483646 w 449"/>
              <a:gd name="T19" fmla="*/ 0 h 256"/>
              <a:gd name="T20" fmla="*/ 0 w 449"/>
              <a:gd name="T21" fmla="*/ 2147483646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56"/>
              <a:gd name="T35" fmla="*/ 449 w 449"/>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56">
                <a:moveTo>
                  <a:pt x="0" y="43"/>
                </a:moveTo>
                <a:lnTo>
                  <a:pt x="31" y="177"/>
                </a:lnTo>
                <a:lnTo>
                  <a:pt x="264" y="244"/>
                </a:lnTo>
                <a:lnTo>
                  <a:pt x="378" y="256"/>
                </a:lnTo>
                <a:lnTo>
                  <a:pt x="449" y="189"/>
                </a:lnTo>
                <a:lnTo>
                  <a:pt x="409" y="110"/>
                </a:lnTo>
                <a:lnTo>
                  <a:pt x="441" y="92"/>
                </a:lnTo>
                <a:lnTo>
                  <a:pt x="426" y="31"/>
                </a:lnTo>
                <a:lnTo>
                  <a:pt x="241" y="13"/>
                </a:lnTo>
                <a:lnTo>
                  <a:pt x="144" y="0"/>
                </a:lnTo>
                <a:lnTo>
                  <a:pt x="0" y="43"/>
                </a:lnTo>
              </a:path>
            </a:pathLst>
          </a:custGeom>
          <a:solidFill>
            <a:schemeClr val="accent1"/>
          </a:solidFill>
          <a:ln w="7938">
            <a:solidFill>
              <a:schemeClr val="bg1"/>
            </a:solidFill>
            <a:round/>
            <a:headEnd/>
            <a:tailEnd/>
          </a:ln>
        </p:spPr>
        <p:txBody>
          <a:bodyPr/>
          <a:lstStyle/>
          <a:p>
            <a:endParaRPr lang="en-US"/>
          </a:p>
        </p:txBody>
      </p:sp>
      <p:sp>
        <p:nvSpPr>
          <p:cNvPr id="18584" name="Freeform 452"/>
          <p:cNvSpPr>
            <a:spLocks/>
          </p:cNvSpPr>
          <p:nvPr/>
        </p:nvSpPr>
        <p:spPr bwMode="auto">
          <a:xfrm>
            <a:off x="5314950" y="3827463"/>
            <a:ext cx="101600" cy="128587"/>
          </a:xfrm>
          <a:custGeom>
            <a:avLst/>
            <a:gdLst>
              <a:gd name="T0" fmla="*/ 0 w 145"/>
              <a:gd name="T1" fmla="*/ 2147483646 h 189"/>
              <a:gd name="T2" fmla="*/ 2147483646 w 145"/>
              <a:gd name="T3" fmla="*/ 0 h 189"/>
              <a:gd name="T4" fmla="*/ 2147483646 w 145"/>
              <a:gd name="T5" fmla="*/ 2147483646 h 189"/>
              <a:gd name="T6" fmla="*/ 2147483646 w 145"/>
              <a:gd name="T7" fmla="*/ 2147483646 h 189"/>
              <a:gd name="T8" fmla="*/ 2147483646 w 145"/>
              <a:gd name="T9" fmla="*/ 2147483646 h 189"/>
              <a:gd name="T10" fmla="*/ 2147483646 w 145"/>
              <a:gd name="T11" fmla="*/ 2147483646 h 189"/>
              <a:gd name="T12" fmla="*/ 2147483646 w 145"/>
              <a:gd name="T13" fmla="*/ 2147483646 h 189"/>
              <a:gd name="T14" fmla="*/ 0 w 145"/>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189"/>
              <a:gd name="T26" fmla="*/ 145 w 145"/>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189">
                <a:moveTo>
                  <a:pt x="0" y="123"/>
                </a:moveTo>
                <a:lnTo>
                  <a:pt x="33" y="0"/>
                </a:lnTo>
                <a:lnTo>
                  <a:pt x="145" y="7"/>
                </a:lnTo>
                <a:lnTo>
                  <a:pt x="89" y="92"/>
                </a:lnTo>
                <a:lnTo>
                  <a:pt x="89" y="183"/>
                </a:lnTo>
                <a:lnTo>
                  <a:pt x="25" y="189"/>
                </a:lnTo>
                <a:lnTo>
                  <a:pt x="33" y="129"/>
                </a:lnTo>
                <a:lnTo>
                  <a:pt x="0" y="123"/>
                </a:lnTo>
              </a:path>
            </a:pathLst>
          </a:custGeom>
          <a:solidFill>
            <a:schemeClr val="accent1"/>
          </a:solidFill>
          <a:ln w="7938">
            <a:solidFill>
              <a:schemeClr val="bg1"/>
            </a:solidFill>
            <a:round/>
            <a:headEnd/>
            <a:tailEnd/>
          </a:ln>
        </p:spPr>
        <p:txBody>
          <a:bodyPr/>
          <a:lstStyle/>
          <a:p>
            <a:endParaRPr lang="en-US"/>
          </a:p>
        </p:txBody>
      </p:sp>
      <p:sp>
        <p:nvSpPr>
          <p:cNvPr id="18585" name="Freeform 453"/>
          <p:cNvSpPr>
            <a:spLocks/>
          </p:cNvSpPr>
          <p:nvPr/>
        </p:nvSpPr>
        <p:spPr bwMode="auto">
          <a:xfrm>
            <a:off x="7221538" y="4240213"/>
            <a:ext cx="23812" cy="39687"/>
          </a:xfrm>
          <a:custGeom>
            <a:avLst/>
            <a:gdLst>
              <a:gd name="T0" fmla="*/ 0 w 33"/>
              <a:gd name="T1" fmla="*/ 2147483646 h 55"/>
              <a:gd name="T2" fmla="*/ 2147483646 w 33"/>
              <a:gd name="T3" fmla="*/ 2147483646 h 55"/>
              <a:gd name="T4" fmla="*/ 2147483646 w 33"/>
              <a:gd name="T5" fmla="*/ 2147483646 h 55"/>
              <a:gd name="T6" fmla="*/ 2147483646 w 33"/>
              <a:gd name="T7" fmla="*/ 0 h 55"/>
              <a:gd name="T8" fmla="*/ 0 w 33"/>
              <a:gd name="T9" fmla="*/ 2147483646 h 55"/>
              <a:gd name="T10" fmla="*/ 0 60000 65536"/>
              <a:gd name="T11" fmla="*/ 0 60000 65536"/>
              <a:gd name="T12" fmla="*/ 0 60000 65536"/>
              <a:gd name="T13" fmla="*/ 0 60000 65536"/>
              <a:gd name="T14" fmla="*/ 0 60000 65536"/>
              <a:gd name="T15" fmla="*/ 0 w 33"/>
              <a:gd name="T16" fmla="*/ 0 h 55"/>
              <a:gd name="T17" fmla="*/ 33 w 33"/>
              <a:gd name="T18" fmla="*/ 55 h 55"/>
            </a:gdLst>
            <a:ahLst/>
            <a:cxnLst>
              <a:cxn ang="T10">
                <a:pos x="T0" y="T1"/>
              </a:cxn>
              <a:cxn ang="T11">
                <a:pos x="T2" y="T3"/>
              </a:cxn>
              <a:cxn ang="T12">
                <a:pos x="T4" y="T5"/>
              </a:cxn>
              <a:cxn ang="T13">
                <a:pos x="T6" y="T7"/>
              </a:cxn>
              <a:cxn ang="T14">
                <a:pos x="T8" y="T9"/>
              </a:cxn>
            </a:cxnLst>
            <a:rect l="T15" t="T16" r="T17" b="T18"/>
            <a:pathLst>
              <a:path w="33" h="55">
                <a:moveTo>
                  <a:pt x="0" y="49"/>
                </a:moveTo>
                <a:lnTo>
                  <a:pt x="17" y="55"/>
                </a:lnTo>
                <a:lnTo>
                  <a:pt x="33" y="49"/>
                </a:lnTo>
                <a:lnTo>
                  <a:pt x="25" y="0"/>
                </a:lnTo>
                <a:lnTo>
                  <a:pt x="0" y="49"/>
                </a:lnTo>
              </a:path>
            </a:pathLst>
          </a:custGeom>
          <a:solidFill>
            <a:srgbClr val="99FF66"/>
          </a:solidFill>
          <a:ln w="7938">
            <a:solidFill>
              <a:schemeClr val="bg1"/>
            </a:solidFill>
            <a:round/>
            <a:headEnd/>
            <a:tailEnd/>
          </a:ln>
        </p:spPr>
        <p:txBody>
          <a:bodyPr/>
          <a:lstStyle/>
          <a:p>
            <a:endParaRPr lang="en-US"/>
          </a:p>
        </p:txBody>
      </p:sp>
      <p:sp>
        <p:nvSpPr>
          <p:cNvPr id="18586" name="Freeform 454"/>
          <p:cNvSpPr>
            <a:spLocks/>
          </p:cNvSpPr>
          <p:nvPr/>
        </p:nvSpPr>
        <p:spPr bwMode="auto">
          <a:xfrm>
            <a:off x="6257925" y="3638550"/>
            <a:ext cx="295275" cy="130175"/>
          </a:xfrm>
          <a:custGeom>
            <a:avLst/>
            <a:gdLst>
              <a:gd name="T0" fmla="*/ 0 w 418"/>
              <a:gd name="T1" fmla="*/ 2147483646 h 189"/>
              <a:gd name="T2" fmla="*/ 2147483646 w 418"/>
              <a:gd name="T3" fmla="*/ 2147483646 h 189"/>
              <a:gd name="T4" fmla="*/ 2147483646 w 418"/>
              <a:gd name="T5" fmla="*/ 2147483646 h 189"/>
              <a:gd name="T6" fmla="*/ 2147483646 w 418"/>
              <a:gd name="T7" fmla="*/ 2147483646 h 189"/>
              <a:gd name="T8" fmla="*/ 2147483646 w 418"/>
              <a:gd name="T9" fmla="*/ 2147483646 h 189"/>
              <a:gd name="T10" fmla="*/ 2147483646 w 418"/>
              <a:gd name="T11" fmla="*/ 2147483646 h 189"/>
              <a:gd name="T12" fmla="*/ 2147483646 w 418"/>
              <a:gd name="T13" fmla="*/ 0 h 189"/>
              <a:gd name="T14" fmla="*/ 2147483646 w 418"/>
              <a:gd name="T15" fmla="*/ 2147483646 h 189"/>
              <a:gd name="T16" fmla="*/ 0 w 418"/>
              <a:gd name="T17" fmla="*/ 2147483646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89"/>
              <a:gd name="T29" fmla="*/ 418 w 41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89">
                <a:moveTo>
                  <a:pt x="0" y="91"/>
                </a:moveTo>
                <a:lnTo>
                  <a:pt x="112" y="176"/>
                </a:lnTo>
                <a:lnTo>
                  <a:pt x="378" y="189"/>
                </a:lnTo>
                <a:lnTo>
                  <a:pt x="418" y="122"/>
                </a:lnTo>
                <a:lnTo>
                  <a:pt x="353" y="116"/>
                </a:lnTo>
                <a:lnTo>
                  <a:pt x="353" y="60"/>
                </a:lnTo>
                <a:lnTo>
                  <a:pt x="288" y="0"/>
                </a:lnTo>
                <a:lnTo>
                  <a:pt x="112" y="12"/>
                </a:lnTo>
                <a:lnTo>
                  <a:pt x="0" y="91"/>
                </a:lnTo>
              </a:path>
            </a:pathLst>
          </a:custGeom>
          <a:solidFill>
            <a:schemeClr val="tx2"/>
          </a:solidFill>
          <a:ln w="7938">
            <a:solidFill>
              <a:schemeClr val="bg1"/>
            </a:solidFill>
            <a:round/>
            <a:headEnd/>
            <a:tailEnd/>
          </a:ln>
        </p:spPr>
        <p:txBody>
          <a:bodyPr/>
          <a:lstStyle/>
          <a:p>
            <a:endParaRPr lang="en-US"/>
          </a:p>
        </p:txBody>
      </p:sp>
      <p:sp>
        <p:nvSpPr>
          <p:cNvPr id="18587" name="Freeform 455"/>
          <p:cNvSpPr>
            <a:spLocks/>
          </p:cNvSpPr>
          <p:nvPr/>
        </p:nvSpPr>
        <p:spPr bwMode="auto">
          <a:xfrm>
            <a:off x="6989763" y="4416425"/>
            <a:ext cx="306387" cy="150813"/>
          </a:xfrm>
          <a:custGeom>
            <a:avLst/>
            <a:gdLst>
              <a:gd name="T0" fmla="*/ 0 w 435"/>
              <a:gd name="T1" fmla="*/ 2147483646 h 219"/>
              <a:gd name="T2" fmla="*/ 2147483646 w 435"/>
              <a:gd name="T3" fmla="*/ 2147483646 h 219"/>
              <a:gd name="T4" fmla="*/ 2147483646 w 435"/>
              <a:gd name="T5" fmla="*/ 2147483646 h 219"/>
              <a:gd name="T6" fmla="*/ 2147483646 w 435"/>
              <a:gd name="T7" fmla="*/ 2147483646 h 219"/>
              <a:gd name="T8" fmla="*/ 2147483646 w 435"/>
              <a:gd name="T9" fmla="*/ 2147483646 h 219"/>
              <a:gd name="T10" fmla="*/ 2147483646 w 435"/>
              <a:gd name="T11" fmla="*/ 0 h 219"/>
              <a:gd name="T12" fmla="*/ 2147483646 w 435"/>
              <a:gd name="T13" fmla="*/ 2147483646 h 219"/>
              <a:gd name="T14" fmla="*/ 2147483646 w 435"/>
              <a:gd name="T15" fmla="*/ 2147483646 h 219"/>
              <a:gd name="T16" fmla="*/ 2147483646 w 435"/>
              <a:gd name="T17" fmla="*/ 2147483646 h 219"/>
              <a:gd name="T18" fmla="*/ 0 w 435"/>
              <a:gd name="T19" fmla="*/ 2147483646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219"/>
              <a:gd name="T32" fmla="*/ 435 w 435"/>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219">
                <a:moveTo>
                  <a:pt x="0" y="219"/>
                </a:moveTo>
                <a:lnTo>
                  <a:pt x="114" y="170"/>
                </a:lnTo>
                <a:lnTo>
                  <a:pt x="97" y="146"/>
                </a:lnTo>
                <a:lnTo>
                  <a:pt x="130" y="122"/>
                </a:lnTo>
                <a:lnTo>
                  <a:pt x="242" y="24"/>
                </a:lnTo>
                <a:lnTo>
                  <a:pt x="395" y="0"/>
                </a:lnTo>
                <a:lnTo>
                  <a:pt x="435" y="79"/>
                </a:lnTo>
                <a:lnTo>
                  <a:pt x="403" y="122"/>
                </a:lnTo>
                <a:lnTo>
                  <a:pt x="234" y="176"/>
                </a:lnTo>
                <a:lnTo>
                  <a:pt x="0" y="219"/>
                </a:lnTo>
              </a:path>
            </a:pathLst>
          </a:custGeom>
          <a:solidFill>
            <a:schemeClr val="tx2"/>
          </a:solidFill>
          <a:ln w="7938">
            <a:solidFill>
              <a:schemeClr val="bg1"/>
            </a:solidFill>
            <a:round/>
            <a:headEnd/>
            <a:tailEnd/>
          </a:ln>
        </p:spPr>
        <p:txBody>
          <a:bodyPr/>
          <a:lstStyle/>
          <a:p>
            <a:endParaRPr lang="en-US"/>
          </a:p>
        </p:txBody>
      </p:sp>
      <p:sp>
        <p:nvSpPr>
          <p:cNvPr id="18588" name="Freeform 456"/>
          <p:cNvSpPr>
            <a:spLocks/>
          </p:cNvSpPr>
          <p:nvPr/>
        </p:nvSpPr>
        <p:spPr bwMode="auto">
          <a:xfrm>
            <a:off x="6229350" y="2527300"/>
            <a:ext cx="5427663" cy="1479550"/>
          </a:xfrm>
          <a:custGeom>
            <a:avLst/>
            <a:gdLst>
              <a:gd name="T0" fmla="*/ 2147483646 w 7696"/>
              <a:gd name="T1" fmla="*/ 2147483646 h 2154"/>
              <a:gd name="T2" fmla="*/ 2147483646 w 7696"/>
              <a:gd name="T3" fmla="*/ 2147483646 h 2154"/>
              <a:gd name="T4" fmla="*/ 2147483646 w 7696"/>
              <a:gd name="T5" fmla="*/ 2147483646 h 2154"/>
              <a:gd name="T6" fmla="*/ 2147483646 w 7696"/>
              <a:gd name="T7" fmla="*/ 2147483646 h 2154"/>
              <a:gd name="T8" fmla="*/ 2147483646 w 7696"/>
              <a:gd name="T9" fmla="*/ 2147483646 h 2154"/>
              <a:gd name="T10" fmla="*/ 2147483646 w 7696"/>
              <a:gd name="T11" fmla="*/ 2147483646 h 2154"/>
              <a:gd name="T12" fmla="*/ 2147483646 w 7696"/>
              <a:gd name="T13" fmla="*/ 2147483646 h 2154"/>
              <a:gd name="T14" fmla="*/ 2147483646 w 7696"/>
              <a:gd name="T15" fmla="*/ 2147483646 h 2154"/>
              <a:gd name="T16" fmla="*/ 2147483646 w 7696"/>
              <a:gd name="T17" fmla="*/ 2147483646 h 2154"/>
              <a:gd name="T18" fmla="*/ 2147483646 w 7696"/>
              <a:gd name="T19" fmla="*/ 2147483646 h 2154"/>
              <a:gd name="T20" fmla="*/ 2147483646 w 7696"/>
              <a:gd name="T21" fmla="*/ 2147483646 h 2154"/>
              <a:gd name="T22" fmla="*/ 2147483646 w 7696"/>
              <a:gd name="T23" fmla="*/ 2147483646 h 2154"/>
              <a:gd name="T24" fmla="*/ 2147483646 w 7696"/>
              <a:gd name="T25" fmla="*/ 2147483646 h 2154"/>
              <a:gd name="T26" fmla="*/ 2147483646 w 7696"/>
              <a:gd name="T27" fmla="*/ 2147483646 h 2154"/>
              <a:gd name="T28" fmla="*/ 2147483646 w 7696"/>
              <a:gd name="T29" fmla="*/ 2147483646 h 2154"/>
              <a:gd name="T30" fmla="*/ 2147483646 w 7696"/>
              <a:gd name="T31" fmla="*/ 2147483646 h 2154"/>
              <a:gd name="T32" fmla="*/ 2147483646 w 7696"/>
              <a:gd name="T33" fmla="*/ 2147483646 h 2154"/>
              <a:gd name="T34" fmla="*/ 2147483646 w 7696"/>
              <a:gd name="T35" fmla="*/ 2147483646 h 2154"/>
              <a:gd name="T36" fmla="*/ 2147483646 w 7696"/>
              <a:gd name="T37" fmla="*/ 2147483646 h 2154"/>
              <a:gd name="T38" fmla="*/ 2147483646 w 7696"/>
              <a:gd name="T39" fmla="*/ 2147483646 h 2154"/>
              <a:gd name="T40" fmla="*/ 2147483646 w 7696"/>
              <a:gd name="T41" fmla="*/ 2147483646 h 2154"/>
              <a:gd name="T42" fmla="*/ 2147483646 w 7696"/>
              <a:gd name="T43" fmla="*/ 2147483646 h 2154"/>
              <a:gd name="T44" fmla="*/ 2147483646 w 7696"/>
              <a:gd name="T45" fmla="*/ 2147483646 h 2154"/>
              <a:gd name="T46" fmla="*/ 2147483646 w 7696"/>
              <a:gd name="T47" fmla="*/ 2147483646 h 2154"/>
              <a:gd name="T48" fmla="*/ 2147483646 w 7696"/>
              <a:gd name="T49" fmla="*/ 2147483646 h 2154"/>
              <a:gd name="T50" fmla="*/ 2147483646 w 7696"/>
              <a:gd name="T51" fmla="*/ 2147483646 h 2154"/>
              <a:gd name="T52" fmla="*/ 2147483646 w 7696"/>
              <a:gd name="T53" fmla="*/ 2147483646 h 2154"/>
              <a:gd name="T54" fmla="*/ 2147483646 w 7696"/>
              <a:gd name="T55" fmla="*/ 2147483646 h 2154"/>
              <a:gd name="T56" fmla="*/ 2147483646 w 7696"/>
              <a:gd name="T57" fmla="*/ 2147483646 h 2154"/>
              <a:gd name="T58" fmla="*/ 2147483646 w 7696"/>
              <a:gd name="T59" fmla="*/ 2147483646 h 2154"/>
              <a:gd name="T60" fmla="*/ 2147483646 w 7696"/>
              <a:gd name="T61" fmla="*/ 2147483646 h 2154"/>
              <a:gd name="T62" fmla="*/ 2147483646 w 7696"/>
              <a:gd name="T63" fmla="*/ 2147483646 h 2154"/>
              <a:gd name="T64" fmla="*/ 2147483646 w 7696"/>
              <a:gd name="T65" fmla="*/ 2147483646 h 2154"/>
              <a:gd name="T66" fmla="*/ 2147483646 w 7696"/>
              <a:gd name="T67" fmla="*/ 2147483646 h 2154"/>
              <a:gd name="T68" fmla="*/ 2147483646 w 7696"/>
              <a:gd name="T69" fmla="*/ 2147483646 h 2154"/>
              <a:gd name="T70" fmla="*/ 2147483646 w 7696"/>
              <a:gd name="T71" fmla="*/ 2147483646 h 2154"/>
              <a:gd name="T72" fmla="*/ 2147483646 w 7696"/>
              <a:gd name="T73" fmla="*/ 2147483646 h 2154"/>
              <a:gd name="T74" fmla="*/ 2147483646 w 7696"/>
              <a:gd name="T75" fmla="*/ 2147483646 h 2154"/>
              <a:gd name="T76" fmla="*/ 2147483646 w 7696"/>
              <a:gd name="T77" fmla="*/ 2147483646 h 2154"/>
              <a:gd name="T78" fmla="*/ 2147483646 w 7696"/>
              <a:gd name="T79" fmla="*/ 2147483646 h 2154"/>
              <a:gd name="T80" fmla="*/ 2147483646 w 7696"/>
              <a:gd name="T81" fmla="*/ 2147483646 h 2154"/>
              <a:gd name="T82" fmla="*/ 2147483646 w 7696"/>
              <a:gd name="T83" fmla="*/ 2147483646 h 2154"/>
              <a:gd name="T84" fmla="*/ 2147483646 w 7696"/>
              <a:gd name="T85" fmla="*/ 2147483646 h 2154"/>
              <a:gd name="T86" fmla="*/ 2147483646 w 7696"/>
              <a:gd name="T87" fmla="*/ 2147483646 h 2154"/>
              <a:gd name="T88" fmla="*/ 2147483646 w 7696"/>
              <a:gd name="T89" fmla="*/ 2147483646 h 2154"/>
              <a:gd name="T90" fmla="*/ 2147483646 w 7696"/>
              <a:gd name="T91" fmla="*/ 2147483646 h 2154"/>
              <a:gd name="T92" fmla="*/ 2147483646 w 7696"/>
              <a:gd name="T93" fmla="*/ 2147483646 h 2154"/>
              <a:gd name="T94" fmla="*/ 2147483646 w 7696"/>
              <a:gd name="T95" fmla="*/ 2147483646 h 2154"/>
              <a:gd name="T96" fmla="*/ 2147483646 w 7696"/>
              <a:gd name="T97" fmla="*/ 2147483646 h 2154"/>
              <a:gd name="T98" fmla="*/ 2147483646 w 7696"/>
              <a:gd name="T99" fmla="*/ 2147483646 h 2154"/>
              <a:gd name="T100" fmla="*/ 2147483646 w 7696"/>
              <a:gd name="T101" fmla="*/ 2147483646 h 2154"/>
              <a:gd name="T102" fmla="*/ 2147483646 w 7696"/>
              <a:gd name="T103" fmla="*/ 2147483646 h 2154"/>
              <a:gd name="T104" fmla="*/ 2147483646 w 7696"/>
              <a:gd name="T105" fmla="*/ 2147483646 h 2154"/>
              <a:gd name="T106" fmla="*/ 2147483646 w 7696"/>
              <a:gd name="T107" fmla="*/ 2147483646 h 2154"/>
              <a:gd name="T108" fmla="*/ 2147483646 w 7696"/>
              <a:gd name="T109" fmla="*/ 2147483646 h 2154"/>
              <a:gd name="T110" fmla="*/ 2147483646 w 7696"/>
              <a:gd name="T111" fmla="*/ 2147483646 h 2154"/>
              <a:gd name="T112" fmla="*/ 2147483646 w 7696"/>
              <a:gd name="T113" fmla="*/ 2147483646 h 2154"/>
              <a:gd name="T114" fmla="*/ 2147483646 w 7696"/>
              <a:gd name="T115" fmla="*/ 2147483646 h 2154"/>
              <a:gd name="T116" fmla="*/ 2147483646 w 7696"/>
              <a:gd name="T117" fmla="*/ 2147483646 h 2154"/>
              <a:gd name="T118" fmla="*/ 2147483646 w 7696"/>
              <a:gd name="T119" fmla="*/ 2147483646 h 2154"/>
              <a:gd name="T120" fmla="*/ 2147483646 w 7696"/>
              <a:gd name="T121" fmla="*/ 2147483646 h 2154"/>
              <a:gd name="T122" fmla="*/ 2147483646 w 7696"/>
              <a:gd name="T123" fmla="*/ 2147483646 h 2154"/>
              <a:gd name="T124" fmla="*/ 2147483646 w 7696"/>
              <a:gd name="T125" fmla="*/ 2147483646 h 21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96"/>
              <a:gd name="T190" fmla="*/ 0 h 2154"/>
              <a:gd name="T191" fmla="*/ 7696 w 7696"/>
              <a:gd name="T192" fmla="*/ 2154 h 21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96" h="2154">
                <a:moveTo>
                  <a:pt x="0" y="1339"/>
                </a:moveTo>
                <a:lnTo>
                  <a:pt x="72" y="1290"/>
                </a:lnTo>
                <a:lnTo>
                  <a:pt x="55" y="1315"/>
                </a:lnTo>
                <a:lnTo>
                  <a:pt x="80" y="1315"/>
                </a:lnTo>
                <a:lnTo>
                  <a:pt x="72" y="1229"/>
                </a:lnTo>
                <a:lnTo>
                  <a:pt x="95" y="1186"/>
                </a:lnTo>
                <a:lnTo>
                  <a:pt x="137" y="1180"/>
                </a:lnTo>
                <a:lnTo>
                  <a:pt x="208" y="1212"/>
                </a:lnTo>
                <a:lnTo>
                  <a:pt x="225" y="1150"/>
                </a:lnTo>
                <a:lnTo>
                  <a:pt x="192" y="1150"/>
                </a:lnTo>
                <a:lnTo>
                  <a:pt x="185" y="1102"/>
                </a:lnTo>
                <a:lnTo>
                  <a:pt x="482" y="1072"/>
                </a:lnTo>
                <a:lnTo>
                  <a:pt x="410" y="1053"/>
                </a:lnTo>
                <a:lnTo>
                  <a:pt x="418" y="1023"/>
                </a:lnTo>
                <a:lnTo>
                  <a:pt x="362" y="1040"/>
                </a:lnTo>
                <a:lnTo>
                  <a:pt x="538" y="925"/>
                </a:lnTo>
                <a:lnTo>
                  <a:pt x="466" y="810"/>
                </a:lnTo>
                <a:lnTo>
                  <a:pt x="473" y="754"/>
                </a:lnTo>
                <a:lnTo>
                  <a:pt x="442" y="694"/>
                </a:lnTo>
                <a:lnTo>
                  <a:pt x="473" y="651"/>
                </a:lnTo>
                <a:lnTo>
                  <a:pt x="410" y="609"/>
                </a:lnTo>
                <a:lnTo>
                  <a:pt x="433" y="566"/>
                </a:lnTo>
                <a:lnTo>
                  <a:pt x="515" y="523"/>
                </a:lnTo>
                <a:lnTo>
                  <a:pt x="563" y="517"/>
                </a:lnTo>
                <a:lnTo>
                  <a:pt x="618" y="530"/>
                </a:lnTo>
                <a:lnTo>
                  <a:pt x="563" y="536"/>
                </a:lnTo>
                <a:lnTo>
                  <a:pt x="603" y="554"/>
                </a:lnTo>
                <a:lnTo>
                  <a:pt x="748" y="560"/>
                </a:lnTo>
                <a:lnTo>
                  <a:pt x="981" y="651"/>
                </a:lnTo>
                <a:lnTo>
                  <a:pt x="981" y="700"/>
                </a:lnTo>
                <a:lnTo>
                  <a:pt x="876" y="736"/>
                </a:lnTo>
                <a:lnTo>
                  <a:pt x="563" y="687"/>
                </a:lnTo>
                <a:lnTo>
                  <a:pt x="691" y="749"/>
                </a:lnTo>
                <a:lnTo>
                  <a:pt x="683" y="827"/>
                </a:lnTo>
                <a:lnTo>
                  <a:pt x="811" y="870"/>
                </a:lnTo>
                <a:lnTo>
                  <a:pt x="843" y="864"/>
                </a:lnTo>
                <a:lnTo>
                  <a:pt x="828" y="827"/>
                </a:lnTo>
                <a:lnTo>
                  <a:pt x="780" y="816"/>
                </a:lnTo>
                <a:lnTo>
                  <a:pt x="788" y="791"/>
                </a:lnTo>
                <a:lnTo>
                  <a:pt x="843" y="822"/>
                </a:lnTo>
                <a:lnTo>
                  <a:pt x="965" y="827"/>
                </a:lnTo>
                <a:lnTo>
                  <a:pt x="916" y="767"/>
                </a:lnTo>
                <a:lnTo>
                  <a:pt x="1029" y="718"/>
                </a:lnTo>
                <a:lnTo>
                  <a:pt x="1118" y="749"/>
                </a:lnTo>
                <a:lnTo>
                  <a:pt x="1118" y="609"/>
                </a:lnTo>
                <a:lnTo>
                  <a:pt x="1069" y="590"/>
                </a:lnTo>
                <a:lnTo>
                  <a:pt x="1221" y="621"/>
                </a:lnTo>
                <a:lnTo>
                  <a:pt x="1230" y="639"/>
                </a:lnTo>
                <a:lnTo>
                  <a:pt x="1150" y="663"/>
                </a:lnTo>
                <a:lnTo>
                  <a:pt x="1230" y="706"/>
                </a:lnTo>
                <a:lnTo>
                  <a:pt x="1286" y="651"/>
                </a:lnTo>
                <a:lnTo>
                  <a:pt x="1544" y="573"/>
                </a:lnTo>
                <a:lnTo>
                  <a:pt x="1591" y="566"/>
                </a:lnTo>
                <a:lnTo>
                  <a:pt x="1544" y="584"/>
                </a:lnTo>
                <a:lnTo>
                  <a:pt x="1591" y="621"/>
                </a:lnTo>
                <a:lnTo>
                  <a:pt x="1777" y="566"/>
                </a:lnTo>
                <a:lnTo>
                  <a:pt x="1824" y="609"/>
                </a:lnTo>
                <a:lnTo>
                  <a:pt x="1866" y="573"/>
                </a:lnTo>
                <a:lnTo>
                  <a:pt x="1849" y="536"/>
                </a:lnTo>
                <a:lnTo>
                  <a:pt x="1866" y="523"/>
                </a:lnTo>
                <a:lnTo>
                  <a:pt x="2011" y="541"/>
                </a:lnTo>
                <a:lnTo>
                  <a:pt x="2202" y="621"/>
                </a:lnTo>
                <a:lnTo>
                  <a:pt x="2236" y="584"/>
                </a:lnTo>
                <a:lnTo>
                  <a:pt x="2196" y="541"/>
                </a:lnTo>
                <a:lnTo>
                  <a:pt x="2139" y="536"/>
                </a:lnTo>
                <a:lnTo>
                  <a:pt x="2162" y="469"/>
                </a:lnTo>
                <a:lnTo>
                  <a:pt x="2122" y="463"/>
                </a:lnTo>
                <a:lnTo>
                  <a:pt x="2131" y="433"/>
                </a:lnTo>
                <a:lnTo>
                  <a:pt x="2202" y="401"/>
                </a:lnTo>
                <a:lnTo>
                  <a:pt x="2251" y="329"/>
                </a:lnTo>
                <a:lnTo>
                  <a:pt x="2347" y="329"/>
                </a:lnTo>
                <a:lnTo>
                  <a:pt x="2396" y="341"/>
                </a:lnTo>
                <a:lnTo>
                  <a:pt x="2356" y="420"/>
                </a:lnTo>
                <a:lnTo>
                  <a:pt x="2404" y="457"/>
                </a:lnTo>
                <a:lnTo>
                  <a:pt x="2387" y="566"/>
                </a:lnTo>
                <a:lnTo>
                  <a:pt x="2436" y="609"/>
                </a:lnTo>
                <a:lnTo>
                  <a:pt x="2420" y="646"/>
                </a:lnTo>
                <a:lnTo>
                  <a:pt x="2339" y="682"/>
                </a:lnTo>
                <a:lnTo>
                  <a:pt x="2364" y="694"/>
                </a:lnTo>
                <a:lnTo>
                  <a:pt x="2267" y="706"/>
                </a:lnTo>
                <a:lnTo>
                  <a:pt x="2372" y="730"/>
                </a:lnTo>
                <a:lnTo>
                  <a:pt x="2492" y="646"/>
                </a:lnTo>
                <a:lnTo>
                  <a:pt x="2477" y="590"/>
                </a:lnTo>
                <a:lnTo>
                  <a:pt x="2517" y="584"/>
                </a:lnTo>
                <a:lnTo>
                  <a:pt x="2572" y="573"/>
                </a:lnTo>
                <a:lnTo>
                  <a:pt x="2605" y="603"/>
                </a:lnTo>
                <a:lnTo>
                  <a:pt x="2605" y="646"/>
                </a:lnTo>
                <a:lnTo>
                  <a:pt x="2677" y="651"/>
                </a:lnTo>
                <a:lnTo>
                  <a:pt x="2621" y="639"/>
                </a:lnTo>
                <a:lnTo>
                  <a:pt x="2645" y="614"/>
                </a:lnTo>
                <a:lnTo>
                  <a:pt x="2621" y="584"/>
                </a:lnTo>
                <a:lnTo>
                  <a:pt x="2452" y="560"/>
                </a:lnTo>
                <a:lnTo>
                  <a:pt x="2477" y="469"/>
                </a:lnTo>
                <a:lnTo>
                  <a:pt x="2420" y="414"/>
                </a:lnTo>
                <a:lnTo>
                  <a:pt x="2500" y="365"/>
                </a:lnTo>
                <a:lnTo>
                  <a:pt x="2492" y="334"/>
                </a:lnTo>
                <a:lnTo>
                  <a:pt x="2525" y="353"/>
                </a:lnTo>
                <a:lnTo>
                  <a:pt x="2509" y="426"/>
                </a:lnTo>
                <a:lnTo>
                  <a:pt x="2541" y="433"/>
                </a:lnTo>
                <a:lnTo>
                  <a:pt x="2662" y="450"/>
                </a:lnTo>
                <a:lnTo>
                  <a:pt x="2549" y="390"/>
                </a:lnTo>
                <a:lnTo>
                  <a:pt x="2629" y="401"/>
                </a:lnTo>
                <a:lnTo>
                  <a:pt x="2614" y="371"/>
                </a:lnTo>
                <a:lnTo>
                  <a:pt x="2662" y="365"/>
                </a:lnTo>
                <a:lnTo>
                  <a:pt x="2879" y="408"/>
                </a:lnTo>
                <a:lnTo>
                  <a:pt x="2830" y="438"/>
                </a:lnTo>
                <a:lnTo>
                  <a:pt x="2830" y="481"/>
                </a:lnTo>
                <a:lnTo>
                  <a:pt x="2870" y="511"/>
                </a:lnTo>
                <a:lnTo>
                  <a:pt x="2902" y="414"/>
                </a:lnTo>
                <a:lnTo>
                  <a:pt x="2782" y="359"/>
                </a:lnTo>
                <a:lnTo>
                  <a:pt x="2750" y="286"/>
                </a:lnTo>
                <a:lnTo>
                  <a:pt x="3032" y="261"/>
                </a:lnTo>
                <a:lnTo>
                  <a:pt x="2992" y="201"/>
                </a:lnTo>
                <a:lnTo>
                  <a:pt x="3032" y="220"/>
                </a:lnTo>
                <a:lnTo>
                  <a:pt x="3072" y="188"/>
                </a:lnTo>
                <a:lnTo>
                  <a:pt x="3047" y="183"/>
                </a:lnTo>
                <a:lnTo>
                  <a:pt x="3328" y="134"/>
                </a:lnTo>
                <a:lnTo>
                  <a:pt x="3313" y="116"/>
                </a:lnTo>
                <a:lnTo>
                  <a:pt x="3442" y="110"/>
                </a:lnTo>
                <a:lnTo>
                  <a:pt x="3433" y="134"/>
                </a:lnTo>
                <a:lnTo>
                  <a:pt x="3473" y="134"/>
                </a:lnTo>
                <a:lnTo>
                  <a:pt x="3570" y="97"/>
                </a:lnTo>
                <a:lnTo>
                  <a:pt x="3610" y="116"/>
                </a:lnTo>
                <a:lnTo>
                  <a:pt x="3578" y="85"/>
                </a:lnTo>
                <a:lnTo>
                  <a:pt x="3683" y="80"/>
                </a:lnTo>
                <a:lnTo>
                  <a:pt x="3683" y="48"/>
                </a:lnTo>
                <a:lnTo>
                  <a:pt x="3820" y="0"/>
                </a:lnTo>
                <a:lnTo>
                  <a:pt x="3908" y="24"/>
                </a:lnTo>
                <a:lnTo>
                  <a:pt x="3820" y="55"/>
                </a:lnTo>
                <a:lnTo>
                  <a:pt x="3956" y="55"/>
                </a:lnTo>
                <a:lnTo>
                  <a:pt x="3908" y="85"/>
                </a:lnTo>
                <a:lnTo>
                  <a:pt x="4133" y="67"/>
                </a:lnTo>
                <a:lnTo>
                  <a:pt x="4254" y="134"/>
                </a:lnTo>
                <a:lnTo>
                  <a:pt x="4238" y="152"/>
                </a:lnTo>
                <a:lnTo>
                  <a:pt x="4190" y="134"/>
                </a:lnTo>
                <a:lnTo>
                  <a:pt x="4254" y="152"/>
                </a:lnTo>
                <a:lnTo>
                  <a:pt x="4230" y="183"/>
                </a:lnTo>
                <a:lnTo>
                  <a:pt x="3820" y="353"/>
                </a:lnTo>
                <a:lnTo>
                  <a:pt x="3940" y="334"/>
                </a:lnTo>
                <a:lnTo>
                  <a:pt x="3916" y="310"/>
                </a:lnTo>
                <a:lnTo>
                  <a:pt x="4125" y="280"/>
                </a:lnTo>
                <a:lnTo>
                  <a:pt x="4068" y="280"/>
                </a:lnTo>
                <a:lnTo>
                  <a:pt x="4076" y="256"/>
                </a:lnTo>
                <a:lnTo>
                  <a:pt x="4190" y="274"/>
                </a:lnTo>
                <a:lnTo>
                  <a:pt x="4206" y="256"/>
                </a:lnTo>
                <a:lnTo>
                  <a:pt x="4238" y="310"/>
                </a:lnTo>
                <a:lnTo>
                  <a:pt x="4294" y="317"/>
                </a:lnTo>
                <a:lnTo>
                  <a:pt x="4246" y="286"/>
                </a:lnTo>
                <a:lnTo>
                  <a:pt x="4350" y="274"/>
                </a:lnTo>
                <a:lnTo>
                  <a:pt x="4479" y="286"/>
                </a:lnTo>
                <a:lnTo>
                  <a:pt x="4471" y="310"/>
                </a:lnTo>
                <a:lnTo>
                  <a:pt x="4576" y="329"/>
                </a:lnTo>
                <a:lnTo>
                  <a:pt x="4679" y="323"/>
                </a:lnTo>
                <a:lnTo>
                  <a:pt x="4679" y="274"/>
                </a:lnTo>
                <a:lnTo>
                  <a:pt x="4713" y="268"/>
                </a:lnTo>
                <a:lnTo>
                  <a:pt x="4961" y="323"/>
                </a:lnTo>
                <a:lnTo>
                  <a:pt x="4929" y="408"/>
                </a:lnTo>
                <a:lnTo>
                  <a:pt x="5042" y="469"/>
                </a:lnTo>
                <a:lnTo>
                  <a:pt x="5106" y="384"/>
                </a:lnTo>
                <a:lnTo>
                  <a:pt x="5146" y="426"/>
                </a:lnTo>
                <a:lnTo>
                  <a:pt x="5236" y="408"/>
                </a:lnTo>
                <a:lnTo>
                  <a:pt x="5347" y="438"/>
                </a:lnTo>
                <a:lnTo>
                  <a:pt x="5436" y="420"/>
                </a:lnTo>
                <a:lnTo>
                  <a:pt x="5427" y="384"/>
                </a:lnTo>
                <a:lnTo>
                  <a:pt x="5484" y="334"/>
                </a:lnTo>
                <a:lnTo>
                  <a:pt x="5862" y="371"/>
                </a:lnTo>
                <a:lnTo>
                  <a:pt x="5887" y="401"/>
                </a:lnTo>
                <a:lnTo>
                  <a:pt x="5839" y="408"/>
                </a:lnTo>
                <a:lnTo>
                  <a:pt x="5959" y="420"/>
                </a:lnTo>
                <a:lnTo>
                  <a:pt x="5999" y="463"/>
                </a:lnTo>
                <a:lnTo>
                  <a:pt x="6288" y="450"/>
                </a:lnTo>
                <a:lnTo>
                  <a:pt x="6337" y="481"/>
                </a:lnTo>
                <a:lnTo>
                  <a:pt x="6320" y="523"/>
                </a:lnTo>
                <a:lnTo>
                  <a:pt x="6402" y="547"/>
                </a:lnTo>
                <a:lnTo>
                  <a:pt x="6442" y="530"/>
                </a:lnTo>
                <a:lnTo>
                  <a:pt x="6650" y="541"/>
                </a:lnTo>
                <a:lnTo>
                  <a:pt x="6690" y="523"/>
                </a:lnTo>
                <a:lnTo>
                  <a:pt x="6707" y="554"/>
                </a:lnTo>
                <a:lnTo>
                  <a:pt x="6795" y="590"/>
                </a:lnTo>
                <a:lnTo>
                  <a:pt x="6827" y="566"/>
                </a:lnTo>
                <a:lnTo>
                  <a:pt x="6787" y="536"/>
                </a:lnTo>
                <a:lnTo>
                  <a:pt x="6811" y="511"/>
                </a:lnTo>
                <a:lnTo>
                  <a:pt x="7165" y="541"/>
                </a:lnTo>
                <a:lnTo>
                  <a:pt x="7398" y="646"/>
                </a:lnTo>
                <a:lnTo>
                  <a:pt x="7446" y="646"/>
                </a:lnTo>
                <a:lnTo>
                  <a:pt x="7511" y="724"/>
                </a:lnTo>
                <a:lnTo>
                  <a:pt x="7486" y="687"/>
                </a:lnTo>
                <a:lnTo>
                  <a:pt x="7519" y="682"/>
                </a:lnTo>
                <a:lnTo>
                  <a:pt x="7535" y="700"/>
                </a:lnTo>
                <a:lnTo>
                  <a:pt x="7616" y="694"/>
                </a:lnTo>
                <a:lnTo>
                  <a:pt x="7696" y="736"/>
                </a:lnTo>
                <a:lnTo>
                  <a:pt x="7568" y="791"/>
                </a:lnTo>
                <a:lnTo>
                  <a:pt x="7599" y="797"/>
                </a:lnTo>
                <a:lnTo>
                  <a:pt x="7551" y="810"/>
                </a:lnTo>
                <a:lnTo>
                  <a:pt x="7591" y="827"/>
                </a:lnTo>
                <a:lnTo>
                  <a:pt x="7511" y="834"/>
                </a:lnTo>
                <a:lnTo>
                  <a:pt x="7486" y="803"/>
                </a:lnTo>
                <a:lnTo>
                  <a:pt x="7446" y="816"/>
                </a:lnTo>
                <a:lnTo>
                  <a:pt x="7398" y="767"/>
                </a:lnTo>
                <a:lnTo>
                  <a:pt x="7301" y="773"/>
                </a:lnTo>
                <a:lnTo>
                  <a:pt x="7286" y="736"/>
                </a:lnTo>
                <a:lnTo>
                  <a:pt x="7301" y="724"/>
                </a:lnTo>
                <a:lnTo>
                  <a:pt x="7270" y="724"/>
                </a:lnTo>
                <a:lnTo>
                  <a:pt x="7246" y="736"/>
                </a:lnTo>
                <a:lnTo>
                  <a:pt x="7270" y="773"/>
                </a:lnTo>
                <a:lnTo>
                  <a:pt x="7253" y="791"/>
                </a:lnTo>
                <a:lnTo>
                  <a:pt x="7173" y="822"/>
                </a:lnTo>
                <a:lnTo>
                  <a:pt x="7125" y="816"/>
                </a:lnTo>
                <a:lnTo>
                  <a:pt x="7205" y="907"/>
                </a:lnTo>
                <a:lnTo>
                  <a:pt x="7190" y="949"/>
                </a:lnTo>
                <a:lnTo>
                  <a:pt x="7101" y="913"/>
                </a:lnTo>
                <a:lnTo>
                  <a:pt x="7116" y="931"/>
                </a:lnTo>
                <a:lnTo>
                  <a:pt x="6940" y="980"/>
                </a:lnTo>
                <a:lnTo>
                  <a:pt x="6803" y="1072"/>
                </a:lnTo>
                <a:lnTo>
                  <a:pt x="6698" y="1040"/>
                </a:lnTo>
                <a:lnTo>
                  <a:pt x="6610" y="1077"/>
                </a:lnTo>
                <a:lnTo>
                  <a:pt x="6610" y="1040"/>
                </a:lnTo>
                <a:lnTo>
                  <a:pt x="6562" y="1077"/>
                </a:lnTo>
                <a:lnTo>
                  <a:pt x="6490" y="1072"/>
                </a:lnTo>
                <a:lnTo>
                  <a:pt x="6425" y="1162"/>
                </a:lnTo>
                <a:lnTo>
                  <a:pt x="6482" y="1180"/>
                </a:lnTo>
                <a:lnTo>
                  <a:pt x="6457" y="1205"/>
                </a:lnTo>
                <a:lnTo>
                  <a:pt x="6482" y="1260"/>
                </a:lnTo>
                <a:lnTo>
                  <a:pt x="6442" y="1248"/>
                </a:lnTo>
                <a:lnTo>
                  <a:pt x="6417" y="1290"/>
                </a:lnTo>
                <a:lnTo>
                  <a:pt x="6433" y="1326"/>
                </a:lnTo>
                <a:lnTo>
                  <a:pt x="6328" y="1357"/>
                </a:lnTo>
                <a:lnTo>
                  <a:pt x="6337" y="1393"/>
                </a:lnTo>
                <a:lnTo>
                  <a:pt x="6280" y="1412"/>
                </a:lnTo>
                <a:lnTo>
                  <a:pt x="6257" y="1455"/>
                </a:lnTo>
                <a:lnTo>
                  <a:pt x="6192" y="1503"/>
                </a:lnTo>
                <a:lnTo>
                  <a:pt x="6135" y="1333"/>
                </a:lnTo>
                <a:lnTo>
                  <a:pt x="6160" y="1236"/>
                </a:lnTo>
                <a:lnTo>
                  <a:pt x="6200" y="1175"/>
                </a:lnTo>
                <a:lnTo>
                  <a:pt x="6272" y="1162"/>
                </a:lnTo>
                <a:lnTo>
                  <a:pt x="6425" y="1047"/>
                </a:lnTo>
                <a:lnTo>
                  <a:pt x="6498" y="1016"/>
                </a:lnTo>
                <a:lnTo>
                  <a:pt x="6530" y="956"/>
                </a:lnTo>
                <a:lnTo>
                  <a:pt x="6562" y="931"/>
                </a:lnTo>
                <a:lnTo>
                  <a:pt x="6498" y="931"/>
                </a:lnTo>
                <a:lnTo>
                  <a:pt x="6473" y="986"/>
                </a:lnTo>
                <a:lnTo>
                  <a:pt x="6345" y="1040"/>
                </a:lnTo>
                <a:lnTo>
                  <a:pt x="6353" y="967"/>
                </a:lnTo>
                <a:lnTo>
                  <a:pt x="6208" y="980"/>
                </a:lnTo>
                <a:lnTo>
                  <a:pt x="6072" y="1077"/>
                </a:lnTo>
                <a:lnTo>
                  <a:pt x="6104" y="1107"/>
                </a:lnTo>
                <a:lnTo>
                  <a:pt x="5950" y="1120"/>
                </a:lnTo>
                <a:lnTo>
                  <a:pt x="5942" y="1113"/>
                </a:lnTo>
                <a:lnTo>
                  <a:pt x="5983" y="1102"/>
                </a:lnTo>
                <a:lnTo>
                  <a:pt x="5862" y="1083"/>
                </a:lnTo>
                <a:lnTo>
                  <a:pt x="5830" y="1102"/>
                </a:lnTo>
                <a:lnTo>
                  <a:pt x="5557" y="1107"/>
                </a:lnTo>
                <a:lnTo>
                  <a:pt x="5219" y="1326"/>
                </a:lnTo>
                <a:lnTo>
                  <a:pt x="5291" y="1333"/>
                </a:lnTo>
                <a:lnTo>
                  <a:pt x="5291" y="1369"/>
                </a:lnTo>
                <a:lnTo>
                  <a:pt x="5331" y="1345"/>
                </a:lnTo>
                <a:lnTo>
                  <a:pt x="5316" y="1375"/>
                </a:lnTo>
                <a:lnTo>
                  <a:pt x="5364" y="1363"/>
                </a:lnTo>
                <a:lnTo>
                  <a:pt x="5364" y="1382"/>
                </a:lnTo>
                <a:lnTo>
                  <a:pt x="5379" y="1345"/>
                </a:lnTo>
                <a:lnTo>
                  <a:pt x="5427" y="1345"/>
                </a:lnTo>
                <a:lnTo>
                  <a:pt x="5500" y="1388"/>
                </a:lnTo>
                <a:lnTo>
                  <a:pt x="5436" y="1393"/>
                </a:lnTo>
                <a:lnTo>
                  <a:pt x="5484" y="1412"/>
                </a:lnTo>
                <a:lnTo>
                  <a:pt x="5500" y="1442"/>
                </a:lnTo>
                <a:lnTo>
                  <a:pt x="5460" y="1509"/>
                </a:lnTo>
                <a:lnTo>
                  <a:pt x="5452" y="1613"/>
                </a:lnTo>
                <a:lnTo>
                  <a:pt x="5219" y="1826"/>
                </a:lnTo>
                <a:lnTo>
                  <a:pt x="5131" y="1856"/>
                </a:lnTo>
                <a:lnTo>
                  <a:pt x="5074" y="1826"/>
                </a:lnTo>
                <a:lnTo>
                  <a:pt x="5018" y="1868"/>
                </a:lnTo>
                <a:lnTo>
                  <a:pt x="5009" y="1862"/>
                </a:lnTo>
                <a:lnTo>
                  <a:pt x="5042" y="1826"/>
                </a:lnTo>
                <a:lnTo>
                  <a:pt x="5026" y="1777"/>
                </a:lnTo>
                <a:lnTo>
                  <a:pt x="5122" y="1752"/>
                </a:lnTo>
                <a:lnTo>
                  <a:pt x="5202" y="1613"/>
                </a:lnTo>
                <a:lnTo>
                  <a:pt x="5034" y="1643"/>
                </a:lnTo>
                <a:lnTo>
                  <a:pt x="5009" y="1595"/>
                </a:lnTo>
                <a:lnTo>
                  <a:pt x="4873" y="1558"/>
                </a:lnTo>
                <a:lnTo>
                  <a:pt x="4784" y="1412"/>
                </a:lnTo>
                <a:lnTo>
                  <a:pt x="4688" y="1382"/>
                </a:lnTo>
                <a:lnTo>
                  <a:pt x="4535" y="1425"/>
                </a:lnTo>
                <a:lnTo>
                  <a:pt x="4559" y="1455"/>
                </a:lnTo>
                <a:lnTo>
                  <a:pt x="4503" y="1539"/>
                </a:lnTo>
                <a:lnTo>
                  <a:pt x="4431" y="1558"/>
                </a:lnTo>
                <a:lnTo>
                  <a:pt x="4374" y="1539"/>
                </a:lnTo>
                <a:lnTo>
                  <a:pt x="4286" y="1533"/>
                </a:lnTo>
                <a:lnTo>
                  <a:pt x="4068" y="1570"/>
                </a:lnTo>
                <a:lnTo>
                  <a:pt x="3883" y="1515"/>
                </a:lnTo>
                <a:lnTo>
                  <a:pt x="3763" y="1528"/>
                </a:lnTo>
                <a:lnTo>
                  <a:pt x="3715" y="1473"/>
                </a:lnTo>
                <a:lnTo>
                  <a:pt x="3595" y="1442"/>
                </a:lnTo>
                <a:lnTo>
                  <a:pt x="3538" y="1473"/>
                </a:lnTo>
                <a:lnTo>
                  <a:pt x="3530" y="1539"/>
                </a:lnTo>
                <a:lnTo>
                  <a:pt x="3265" y="1515"/>
                </a:lnTo>
                <a:lnTo>
                  <a:pt x="3080" y="1588"/>
                </a:lnTo>
                <a:lnTo>
                  <a:pt x="2992" y="1613"/>
                </a:lnTo>
                <a:lnTo>
                  <a:pt x="2983" y="1673"/>
                </a:lnTo>
                <a:lnTo>
                  <a:pt x="2862" y="1662"/>
                </a:lnTo>
                <a:lnTo>
                  <a:pt x="2839" y="1746"/>
                </a:lnTo>
                <a:lnTo>
                  <a:pt x="2725" y="1765"/>
                </a:lnTo>
                <a:lnTo>
                  <a:pt x="2759" y="1826"/>
                </a:lnTo>
                <a:lnTo>
                  <a:pt x="2734" y="1881"/>
                </a:lnTo>
                <a:lnTo>
                  <a:pt x="2565" y="1954"/>
                </a:lnTo>
                <a:lnTo>
                  <a:pt x="2460" y="1965"/>
                </a:lnTo>
                <a:lnTo>
                  <a:pt x="2444" y="2008"/>
                </a:lnTo>
                <a:lnTo>
                  <a:pt x="2492" y="2026"/>
                </a:lnTo>
                <a:lnTo>
                  <a:pt x="2492" y="2075"/>
                </a:lnTo>
                <a:lnTo>
                  <a:pt x="2436" y="2063"/>
                </a:lnTo>
                <a:lnTo>
                  <a:pt x="2356" y="2094"/>
                </a:lnTo>
                <a:lnTo>
                  <a:pt x="2324" y="2021"/>
                </a:lnTo>
                <a:lnTo>
                  <a:pt x="2251" y="2075"/>
                </a:lnTo>
                <a:lnTo>
                  <a:pt x="2051" y="2075"/>
                </a:lnTo>
                <a:lnTo>
                  <a:pt x="1954" y="2154"/>
                </a:lnTo>
                <a:lnTo>
                  <a:pt x="1889" y="2130"/>
                </a:lnTo>
                <a:lnTo>
                  <a:pt x="1881" y="2094"/>
                </a:lnTo>
                <a:lnTo>
                  <a:pt x="1688" y="2026"/>
                </a:lnTo>
                <a:lnTo>
                  <a:pt x="1551" y="2063"/>
                </a:lnTo>
                <a:lnTo>
                  <a:pt x="1559" y="2002"/>
                </a:lnTo>
                <a:lnTo>
                  <a:pt x="1528" y="1991"/>
                </a:lnTo>
                <a:lnTo>
                  <a:pt x="1551" y="1972"/>
                </a:lnTo>
                <a:lnTo>
                  <a:pt x="1503" y="1965"/>
                </a:lnTo>
                <a:lnTo>
                  <a:pt x="1511" y="1917"/>
                </a:lnTo>
                <a:lnTo>
                  <a:pt x="1568" y="1935"/>
                </a:lnTo>
                <a:lnTo>
                  <a:pt x="1591" y="1917"/>
                </a:lnTo>
                <a:lnTo>
                  <a:pt x="1536" y="1881"/>
                </a:lnTo>
                <a:lnTo>
                  <a:pt x="1503" y="1911"/>
                </a:lnTo>
                <a:lnTo>
                  <a:pt x="1496" y="1844"/>
                </a:lnTo>
                <a:lnTo>
                  <a:pt x="1431" y="1832"/>
                </a:lnTo>
                <a:lnTo>
                  <a:pt x="1383" y="1777"/>
                </a:lnTo>
                <a:lnTo>
                  <a:pt x="1439" y="1777"/>
                </a:lnTo>
                <a:lnTo>
                  <a:pt x="1439" y="1746"/>
                </a:lnTo>
                <a:lnTo>
                  <a:pt x="1479" y="1741"/>
                </a:lnTo>
                <a:lnTo>
                  <a:pt x="1591" y="1746"/>
                </a:lnTo>
                <a:lnTo>
                  <a:pt x="1496" y="1662"/>
                </a:lnTo>
                <a:lnTo>
                  <a:pt x="1310" y="1692"/>
                </a:lnTo>
                <a:lnTo>
                  <a:pt x="1326" y="1698"/>
                </a:lnTo>
                <a:lnTo>
                  <a:pt x="1294" y="1722"/>
                </a:lnTo>
                <a:lnTo>
                  <a:pt x="1263" y="1704"/>
                </a:lnTo>
                <a:lnTo>
                  <a:pt x="1230" y="1783"/>
                </a:lnTo>
                <a:lnTo>
                  <a:pt x="1270" y="1802"/>
                </a:lnTo>
                <a:lnTo>
                  <a:pt x="1303" y="1886"/>
                </a:lnTo>
                <a:lnTo>
                  <a:pt x="1391" y="1954"/>
                </a:lnTo>
                <a:lnTo>
                  <a:pt x="1358" y="1959"/>
                </a:lnTo>
                <a:lnTo>
                  <a:pt x="1326" y="2021"/>
                </a:lnTo>
                <a:lnTo>
                  <a:pt x="1286" y="2008"/>
                </a:lnTo>
                <a:lnTo>
                  <a:pt x="1278" y="1978"/>
                </a:lnTo>
                <a:lnTo>
                  <a:pt x="1198" y="2008"/>
                </a:lnTo>
                <a:lnTo>
                  <a:pt x="1133" y="1972"/>
                </a:lnTo>
                <a:lnTo>
                  <a:pt x="1053" y="1899"/>
                </a:lnTo>
                <a:lnTo>
                  <a:pt x="996" y="1899"/>
                </a:lnTo>
                <a:lnTo>
                  <a:pt x="988" y="1844"/>
                </a:lnTo>
                <a:lnTo>
                  <a:pt x="780" y="1746"/>
                </a:lnTo>
                <a:lnTo>
                  <a:pt x="860" y="1710"/>
                </a:lnTo>
                <a:lnTo>
                  <a:pt x="828" y="1686"/>
                </a:lnTo>
                <a:lnTo>
                  <a:pt x="891" y="1662"/>
                </a:lnTo>
                <a:lnTo>
                  <a:pt x="707" y="1698"/>
                </a:lnTo>
                <a:lnTo>
                  <a:pt x="700" y="1722"/>
                </a:lnTo>
                <a:lnTo>
                  <a:pt x="651" y="1704"/>
                </a:lnTo>
                <a:lnTo>
                  <a:pt x="707" y="1741"/>
                </a:lnTo>
                <a:lnTo>
                  <a:pt x="780" y="1735"/>
                </a:lnTo>
                <a:lnTo>
                  <a:pt x="658" y="1783"/>
                </a:lnTo>
                <a:lnTo>
                  <a:pt x="586" y="1741"/>
                </a:lnTo>
                <a:lnTo>
                  <a:pt x="643" y="1710"/>
                </a:lnTo>
                <a:lnTo>
                  <a:pt x="563" y="1704"/>
                </a:lnTo>
                <a:lnTo>
                  <a:pt x="563" y="1686"/>
                </a:lnTo>
                <a:lnTo>
                  <a:pt x="482" y="1698"/>
                </a:lnTo>
                <a:lnTo>
                  <a:pt x="458" y="1741"/>
                </a:lnTo>
                <a:lnTo>
                  <a:pt x="393" y="1735"/>
                </a:lnTo>
                <a:lnTo>
                  <a:pt x="393" y="1679"/>
                </a:lnTo>
                <a:lnTo>
                  <a:pt x="328" y="1619"/>
                </a:lnTo>
                <a:lnTo>
                  <a:pt x="152" y="1631"/>
                </a:lnTo>
                <a:lnTo>
                  <a:pt x="112" y="1613"/>
                </a:lnTo>
                <a:lnTo>
                  <a:pt x="137" y="1582"/>
                </a:lnTo>
                <a:lnTo>
                  <a:pt x="208" y="1515"/>
                </a:lnTo>
                <a:lnTo>
                  <a:pt x="168" y="1436"/>
                </a:lnTo>
                <a:lnTo>
                  <a:pt x="200" y="1418"/>
                </a:lnTo>
                <a:lnTo>
                  <a:pt x="185" y="1357"/>
                </a:lnTo>
                <a:lnTo>
                  <a:pt x="0" y="1339"/>
                </a:lnTo>
              </a:path>
            </a:pathLst>
          </a:custGeom>
          <a:solidFill>
            <a:schemeClr val="accent1"/>
          </a:solidFill>
          <a:ln w="7938">
            <a:solidFill>
              <a:schemeClr val="bg1"/>
            </a:solidFill>
            <a:round/>
            <a:headEnd/>
            <a:tailEnd/>
          </a:ln>
        </p:spPr>
        <p:txBody>
          <a:bodyPr/>
          <a:lstStyle/>
          <a:p>
            <a:endParaRPr lang="en-US"/>
          </a:p>
        </p:txBody>
      </p:sp>
      <p:sp>
        <p:nvSpPr>
          <p:cNvPr id="18589" name="Freeform 457"/>
          <p:cNvSpPr>
            <a:spLocks/>
          </p:cNvSpPr>
          <p:nvPr/>
        </p:nvSpPr>
        <p:spPr bwMode="auto">
          <a:xfrm>
            <a:off x="7097713" y="2381250"/>
            <a:ext cx="153987" cy="49213"/>
          </a:xfrm>
          <a:custGeom>
            <a:avLst/>
            <a:gdLst>
              <a:gd name="T0" fmla="*/ 0 w 218"/>
              <a:gd name="T1" fmla="*/ 2147483646 h 73"/>
              <a:gd name="T2" fmla="*/ 2147483646 w 218"/>
              <a:gd name="T3" fmla="*/ 2147483646 h 73"/>
              <a:gd name="T4" fmla="*/ 2147483646 w 218"/>
              <a:gd name="T5" fmla="*/ 2147483646 h 73"/>
              <a:gd name="T6" fmla="*/ 2147483646 w 218"/>
              <a:gd name="T7" fmla="*/ 0 h 73"/>
              <a:gd name="T8" fmla="*/ 2147483646 w 218"/>
              <a:gd name="T9" fmla="*/ 0 h 73"/>
              <a:gd name="T10" fmla="*/ 2147483646 w 218"/>
              <a:gd name="T11" fmla="*/ 2147483646 h 73"/>
              <a:gd name="T12" fmla="*/ 2147483646 w 218"/>
              <a:gd name="T13" fmla="*/ 2147483646 h 73"/>
              <a:gd name="T14" fmla="*/ 2147483646 w 218"/>
              <a:gd name="T15" fmla="*/ 2147483646 h 73"/>
              <a:gd name="T16" fmla="*/ 2147483646 w 218"/>
              <a:gd name="T17" fmla="*/ 2147483646 h 73"/>
              <a:gd name="T18" fmla="*/ 2147483646 w 218"/>
              <a:gd name="T19" fmla="*/ 2147483646 h 73"/>
              <a:gd name="T20" fmla="*/ 0 w 218"/>
              <a:gd name="T21" fmla="*/ 2147483646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73"/>
              <a:gd name="T35" fmla="*/ 218 w 218"/>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73">
                <a:moveTo>
                  <a:pt x="0" y="54"/>
                </a:moveTo>
                <a:lnTo>
                  <a:pt x="40" y="43"/>
                </a:lnTo>
                <a:lnTo>
                  <a:pt x="8" y="24"/>
                </a:lnTo>
                <a:lnTo>
                  <a:pt x="161" y="0"/>
                </a:lnTo>
                <a:lnTo>
                  <a:pt x="193" y="0"/>
                </a:lnTo>
                <a:lnTo>
                  <a:pt x="161" y="24"/>
                </a:lnTo>
                <a:lnTo>
                  <a:pt x="218" y="24"/>
                </a:lnTo>
                <a:lnTo>
                  <a:pt x="73" y="60"/>
                </a:lnTo>
                <a:lnTo>
                  <a:pt x="40" y="73"/>
                </a:lnTo>
                <a:lnTo>
                  <a:pt x="40" y="60"/>
                </a:lnTo>
                <a:lnTo>
                  <a:pt x="0" y="54"/>
                </a:lnTo>
              </a:path>
            </a:pathLst>
          </a:custGeom>
          <a:solidFill>
            <a:schemeClr val="accent1"/>
          </a:solidFill>
          <a:ln w="0">
            <a:solidFill>
              <a:schemeClr val="bg1"/>
            </a:solidFill>
            <a:round/>
            <a:headEnd/>
            <a:tailEnd/>
          </a:ln>
        </p:spPr>
        <p:txBody>
          <a:bodyPr/>
          <a:lstStyle/>
          <a:p>
            <a:endParaRPr lang="en-US"/>
          </a:p>
        </p:txBody>
      </p:sp>
      <p:sp>
        <p:nvSpPr>
          <p:cNvPr id="18590" name="Freeform 458"/>
          <p:cNvSpPr>
            <a:spLocks/>
          </p:cNvSpPr>
          <p:nvPr/>
        </p:nvSpPr>
        <p:spPr bwMode="auto">
          <a:xfrm>
            <a:off x="7245350" y="2740025"/>
            <a:ext cx="198438" cy="104775"/>
          </a:xfrm>
          <a:custGeom>
            <a:avLst/>
            <a:gdLst>
              <a:gd name="T0" fmla="*/ 0 w 282"/>
              <a:gd name="T1" fmla="*/ 2147483646 h 153"/>
              <a:gd name="T2" fmla="*/ 2147483646 w 282"/>
              <a:gd name="T3" fmla="*/ 2147483646 h 153"/>
              <a:gd name="T4" fmla="*/ 2147483646 w 282"/>
              <a:gd name="T5" fmla="*/ 2147483646 h 153"/>
              <a:gd name="T6" fmla="*/ 2147483646 w 282"/>
              <a:gd name="T7" fmla="*/ 2147483646 h 153"/>
              <a:gd name="T8" fmla="*/ 2147483646 w 282"/>
              <a:gd name="T9" fmla="*/ 2147483646 h 153"/>
              <a:gd name="T10" fmla="*/ 2147483646 w 282"/>
              <a:gd name="T11" fmla="*/ 2147483646 h 153"/>
              <a:gd name="T12" fmla="*/ 2147483646 w 282"/>
              <a:gd name="T13" fmla="*/ 2147483646 h 153"/>
              <a:gd name="T14" fmla="*/ 2147483646 w 282"/>
              <a:gd name="T15" fmla="*/ 2147483646 h 153"/>
              <a:gd name="T16" fmla="*/ 2147483646 w 282"/>
              <a:gd name="T17" fmla="*/ 2147483646 h 153"/>
              <a:gd name="T18" fmla="*/ 2147483646 w 282"/>
              <a:gd name="T19" fmla="*/ 2147483646 h 153"/>
              <a:gd name="T20" fmla="*/ 2147483646 w 282"/>
              <a:gd name="T21" fmla="*/ 0 h 153"/>
              <a:gd name="T22" fmla="*/ 2147483646 w 282"/>
              <a:gd name="T23" fmla="*/ 2147483646 h 153"/>
              <a:gd name="T24" fmla="*/ 2147483646 w 282"/>
              <a:gd name="T25" fmla="*/ 2147483646 h 153"/>
              <a:gd name="T26" fmla="*/ 0 w 282"/>
              <a:gd name="T27" fmla="*/ 2147483646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153"/>
              <a:gd name="T44" fmla="*/ 282 w 28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153">
                <a:moveTo>
                  <a:pt x="0" y="74"/>
                </a:moveTo>
                <a:lnTo>
                  <a:pt x="32" y="110"/>
                </a:lnTo>
                <a:lnTo>
                  <a:pt x="57" y="104"/>
                </a:lnTo>
                <a:lnTo>
                  <a:pt x="89" y="123"/>
                </a:lnTo>
                <a:lnTo>
                  <a:pt x="112" y="110"/>
                </a:lnTo>
                <a:lnTo>
                  <a:pt x="105" y="153"/>
                </a:lnTo>
                <a:lnTo>
                  <a:pt x="282" y="153"/>
                </a:lnTo>
                <a:lnTo>
                  <a:pt x="209" y="128"/>
                </a:lnTo>
                <a:lnTo>
                  <a:pt x="185" y="80"/>
                </a:lnTo>
                <a:lnTo>
                  <a:pt x="185" y="31"/>
                </a:lnTo>
                <a:lnTo>
                  <a:pt x="225" y="0"/>
                </a:lnTo>
                <a:lnTo>
                  <a:pt x="80" y="7"/>
                </a:lnTo>
                <a:lnTo>
                  <a:pt x="49" y="74"/>
                </a:lnTo>
                <a:lnTo>
                  <a:pt x="0" y="74"/>
                </a:lnTo>
              </a:path>
            </a:pathLst>
          </a:custGeom>
          <a:solidFill>
            <a:schemeClr val="accent1"/>
          </a:solidFill>
          <a:ln w="7938">
            <a:solidFill>
              <a:schemeClr val="bg1"/>
            </a:solidFill>
            <a:round/>
            <a:headEnd/>
            <a:tailEnd/>
          </a:ln>
        </p:spPr>
        <p:txBody>
          <a:bodyPr/>
          <a:lstStyle/>
          <a:p>
            <a:endParaRPr lang="en-US"/>
          </a:p>
        </p:txBody>
      </p:sp>
      <p:sp>
        <p:nvSpPr>
          <p:cNvPr id="18591" name="Freeform 459"/>
          <p:cNvSpPr>
            <a:spLocks/>
          </p:cNvSpPr>
          <p:nvPr/>
        </p:nvSpPr>
        <p:spPr bwMode="auto">
          <a:xfrm>
            <a:off x="7319963" y="2565400"/>
            <a:ext cx="485775" cy="174625"/>
          </a:xfrm>
          <a:custGeom>
            <a:avLst/>
            <a:gdLst>
              <a:gd name="T0" fmla="*/ 0 w 692"/>
              <a:gd name="T1" fmla="*/ 2147483646 h 255"/>
              <a:gd name="T2" fmla="*/ 2147483646 w 692"/>
              <a:gd name="T3" fmla="*/ 2147483646 h 255"/>
              <a:gd name="T4" fmla="*/ 2147483646 w 692"/>
              <a:gd name="T5" fmla="*/ 2147483646 h 255"/>
              <a:gd name="T6" fmla="*/ 2147483646 w 692"/>
              <a:gd name="T7" fmla="*/ 2147483646 h 255"/>
              <a:gd name="T8" fmla="*/ 2147483646 w 692"/>
              <a:gd name="T9" fmla="*/ 2147483646 h 255"/>
              <a:gd name="T10" fmla="*/ 2147483646 w 692"/>
              <a:gd name="T11" fmla="*/ 2147483646 h 255"/>
              <a:gd name="T12" fmla="*/ 2147483646 w 692"/>
              <a:gd name="T13" fmla="*/ 2147483646 h 255"/>
              <a:gd name="T14" fmla="*/ 2147483646 w 692"/>
              <a:gd name="T15" fmla="*/ 2147483646 h 255"/>
              <a:gd name="T16" fmla="*/ 2147483646 w 692"/>
              <a:gd name="T17" fmla="*/ 2147483646 h 255"/>
              <a:gd name="T18" fmla="*/ 2147483646 w 692"/>
              <a:gd name="T19" fmla="*/ 2147483646 h 255"/>
              <a:gd name="T20" fmla="*/ 2147483646 w 692"/>
              <a:gd name="T21" fmla="*/ 2147483646 h 255"/>
              <a:gd name="T22" fmla="*/ 2147483646 w 692"/>
              <a:gd name="T23" fmla="*/ 2147483646 h 255"/>
              <a:gd name="T24" fmla="*/ 2147483646 w 692"/>
              <a:gd name="T25" fmla="*/ 2147483646 h 255"/>
              <a:gd name="T26" fmla="*/ 2147483646 w 692"/>
              <a:gd name="T27" fmla="*/ 2147483646 h 255"/>
              <a:gd name="T28" fmla="*/ 2147483646 w 692"/>
              <a:gd name="T29" fmla="*/ 2147483646 h 255"/>
              <a:gd name="T30" fmla="*/ 2147483646 w 692"/>
              <a:gd name="T31" fmla="*/ 2147483646 h 255"/>
              <a:gd name="T32" fmla="*/ 2147483646 w 692"/>
              <a:gd name="T33" fmla="*/ 2147483646 h 255"/>
              <a:gd name="T34" fmla="*/ 2147483646 w 692"/>
              <a:gd name="T35" fmla="*/ 2147483646 h 255"/>
              <a:gd name="T36" fmla="*/ 2147483646 w 692"/>
              <a:gd name="T37" fmla="*/ 0 h 255"/>
              <a:gd name="T38" fmla="*/ 2147483646 w 692"/>
              <a:gd name="T39" fmla="*/ 2147483646 h 255"/>
              <a:gd name="T40" fmla="*/ 2147483646 w 692"/>
              <a:gd name="T41" fmla="*/ 2147483646 h 255"/>
              <a:gd name="T42" fmla="*/ 2147483646 w 692"/>
              <a:gd name="T43" fmla="*/ 2147483646 h 255"/>
              <a:gd name="T44" fmla="*/ 2147483646 w 692"/>
              <a:gd name="T45" fmla="*/ 2147483646 h 255"/>
              <a:gd name="T46" fmla="*/ 2147483646 w 692"/>
              <a:gd name="T47" fmla="*/ 2147483646 h 255"/>
              <a:gd name="T48" fmla="*/ 2147483646 w 692"/>
              <a:gd name="T49" fmla="*/ 2147483646 h 255"/>
              <a:gd name="T50" fmla="*/ 2147483646 w 692"/>
              <a:gd name="T51" fmla="*/ 2147483646 h 255"/>
              <a:gd name="T52" fmla="*/ 2147483646 w 692"/>
              <a:gd name="T53" fmla="*/ 2147483646 h 255"/>
              <a:gd name="T54" fmla="*/ 2147483646 w 692"/>
              <a:gd name="T55" fmla="*/ 2147483646 h 255"/>
              <a:gd name="T56" fmla="*/ 2147483646 w 692"/>
              <a:gd name="T57" fmla="*/ 2147483646 h 255"/>
              <a:gd name="T58" fmla="*/ 0 w 692"/>
              <a:gd name="T59" fmla="*/ 2147483646 h 2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2"/>
              <a:gd name="T91" fmla="*/ 0 h 255"/>
              <a:gd name="T92" fmla="*/ 692 w 692"/>
              <a:gd name="T93" fmla="*/ 255 h 2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2" h="255">
                <a:moveTo>
                  <a:pt x="0" y="219"/>
                </a:moveTo>
                <a:lnTo>
                  <a:pt x="64" y="219"/>
                </a:lnTo>
                <a:lnTo>
                  <a:pt x="15" y="243"/>
                </a:lnTo>
                <a:lnTo>
                  <a:pt x="137" y="255"/>
                </a:lnTo>
                <a:lnTo>
                  <a:pt x="137" y="225"/>
                </a:lnTo>
                <a:lnTo>
                  <a:pt x="177" y="225"/>
                </a:lnTo>
                <a:lnTo>
                  <a:pt x="137" y="213"/>
                </a:lnTo>
                <a:lnTo>
                  <a:pt x="185" y="219"/>
                </a:lnTo>
                <a:lnTo>
                  <a:pt x="177" y="189"/>
                </a:lnTo>
                <a:lnTo>
                  <a:pt x="200" y="201"/>
                </a:lnTo>
                <a:lnTo>
                  <a:pt x="225" y="189"/>
                </a:lnTo>
                <a:lnTo>
                  <a:pt x="209" y="170"/>
                </a:lnTo>
                <a:lnTo>
                  <a:pt x="280" y="170"/>
                </a:lnTo>
                <a:lnTo>
                  <a:pt x="257" y="152"/>
                </a:lnTo>
                <a:lnTo>
                  <a:pt x="297" y="152"/>
                </a:lnTo>
                <a:lnTo>
                  <a:pt x="305" y="128"/>
                </a:lnTo>
                <a:lnTo>
                  <a:pt x="658" y="49"/>
                </a:lnTo>
                <a:lnTo>
                  <a:pt x="692" y="18"/>
                </a:lnTo>
                <a:lnTo>
                  <a:pt x="618" y="0"/>
                </a:lnTo>
                <a:lnTo>
                  <a:pt x="474" y="42"/>
                </a:lnTo>
                <a:lnTo>
                  <a:pt x="329" y="42"/>
                </a:lnTo>
                <a:lnTo>
                  <a:pt x="177" y="115"/>
                </a:lnTo>
                <a:lnTo>
                  <a:pt x="88" y="122"/>
                </a:lnTo>
                <a:lnTo>
                  <a:pt x="88" y="152"/>
                </a:lnTo>
                <a:lnTo>
                  <a:pt x="129" y="152"/>
                </a:lnTo>
                <a:lnTo>
                  <a:pt x="80" y="165"/>
                </a:lnTo>
                <a:lnTo>
                  <a:pt x="104" y="176"/>
                </a:lnTo>
                <a:lnTo>
                  <a:pt x="64" y="189"/>
                </a:lnTo>
                <a:lnTo>
                  <a:pt x="104" y="201"/>
                </a:lnTo>
                <a:lnTo>
                  <a:pt x="0" y="219"/>
                </a:lnTo>
              </a:path>
            </a:pathLst>
          </a:custGeom>
          <a:solidFill>
            <a:schemeClr val="accent1"/>
          </a:solidFill>
          <a:ln w="7938">
            <a:solidFill>
              <a:schemeClr val="bg1"/>
            </a:solidFill>
            <a:round/>
            <a:headEnd/>
            <a:tailEnd/>
          </a:ln>
        </p:spPr>
        <p:txBody>
          <a:bodyPr/>
          <a:lstStyle/>
          <a:p>
            <a:endParaRPr lang="en-US"/>
          </a:p>
        </p:txBody>
      </p:sp>
      <p:sp>
        <p:nvSpPr>
          <p:cNvPr id="18592" name="Freeform 460"/>
          <p:cNvSpPr>
            <a:spLocks/>
          </p:cNvSpPr>
          <p:nvPr/>
        </p:nvSpPr>
        <p:spPr bwMode="auto">
          <a:xfrm>
            <a:off x="7602538" y="2330450"/>
            <a:ext cx="95250" cy="38100"/>
          </a:xfrm>
          <a:custGeom>
            <a:avLst/>
            <a:gdLst>
              <a:gd name="T0" fmla="*/ 0 w 136"/>
              <a:gd name="T1" fmla="*/ 2147483646 h 54"/>
              <a:gd name="T2" fmla="*/ 2147483646 w 136"/>
              <a:gd name="T3" fmla="*/ 2147483646 h 54"/>
              <a:gd name="T4" fmla="*/ 2147483646 w 136"/>
              <a:gd name="T5" fmla="*/ 2147483646 h 54"/>
              <a:gd name="T6" fmla="*/ 2147483646 w 136"/>
              <a:gd name="T7" fmla="*/ 0 h 54"/>
              <a:gd name="T8" fmla="*/ 0 w 136"/>
              <a:gd name="T9" fmla="*/ 2147483646 h 54"/>
              <a:gd name="T10" fmla="*/ 0 60000 65536"/>
              <a:gd name="T11" fmla="*/ 0 60000 65536"/>
              <a:gd name="T12" fmla="*/ 0 60000 65536"/>
              <a:gd name="T13" fmla="*/ 0 60000 65536"/>
              <a:gd name="T14" fmla="*/ 0 60000 65536"/>
              <a:gd name="T15" fmla="*/ 0 w 136"/>
              <a:gd name="T16" fmla="*/ 0 h 54"/>
              <a:gd name="T17" fmla="*/ 136 w 136"/>
              <a:gd name="T18" fmla="*/ 54 h 54"/>
            </a:gdLst>
            <a:ahLst/>
            <a:cxnLst>
              <a:cxn ang="T10">
                <a:pos x="T0" y="T1"/>
              </a:cxn>
              <a:cxn ang="T11">
                <a:pos x="T2" y="T3"/>
              </a:cxn>
              <a:cxn ang="T12">
                <a:pos x="T4" y="T5"/>
              </a:cxn>
              <a:cxn ang="T13">
                <a:pos x="T6" y="T7"/>
              </a:cxn>
              <a:cxn ang="T14">
                <a:pos x="T8" y="T9"/>
              </a:cxn>
            </a:cxnLst>
            <a:rect l="T15" t="T16" r="T17" b="T18"/>
            <a:pathLst>
              <a:path w="136" h="54">
                <a:moveTo>
                  <a:pt x="0" y="37"/>
                </a:moveTo>
                <a:lnTo>
                  <a:pt x="31" y="54"/>
                </a:lnTo>
                <a:lnTo>
                  <a:pt x="136" y="30"/>
                </a:lnTo>
                <a:lnTo>
                  <a:pt x="72" y="0"/>
                </a:lnTo>
                <a:lnTo>
                  <a:pt x="0" y="37"/>
                </a:lnTo>
              </a:path>
            </a:pathLst>
          </a:custGeom>
          <a:solidFill>
            <a:schemeClr val="accent1"/>
          </a:solidFill>
          <a:ln w="0">
            <a:solidFill>
              <a:schemeClr val="bg1"/>
            </a:solidFill>
            <a:round/>
            <a:headEnd/>
            <a:tailEnd/>
          </a:ln>
        </p:spPr>
        <p:txBody>
          <a:bodyPr/>
          <a:lstStyle/>
          <a:p>
            <a:endParaRPr lang="en-US"/>
          </a:p>
        </p:txBody>
      </p:sp>
      <p:sp>
        <p:nvSpPr>
          <p:cNvPr id="18593" name="Freeform 461"/>
          <p:cNvSpPr>
            <a:spLocks/>
          </p:cNvSpPr>
          <p:nvPr/>
        </p:nvSpPr>
        <p:spPr bwMode="auto">
          <a:xfrm>
            <a:off x="8504238" y="2401888"/>
            <a:ext cx="85725" cy="25400"/>
          </a:xfrm>
          <a:custGeom>
            <a:avLst/>
            <a:gdLst>
              <a:gd name="T0" fmla="*/ 0 w 120"/>
              <a:gd name="T1" fmla="*/ 0 h 36"/>
              <a:gd name="T2" fmla="*/ 2147483646 w 120"/>
              <a:gd name="T3" fmla="*/ 2147483646 h 36"/>
              <a:gd name="T4" fmla="*/ 2147483646 w 120"/>
              <a:gd name="T5" fmla="*/ 2147483646 h 36"/>
              <a:gd name="T6" fmla="*/ 2147483646 w 120"/>
              <a:gd name="T7" fmla="*/ 2147483646 h 36"/>
              <a:gd name="T8" fmla="*/ 2147483646 w 120"/>
              <a:gd name="T9" fmla="*/ 2147483646 h 36"/>
              <a:gd name="T10" fmla="*/ 0 w 120"/>
              <a:gd name="T11" fmla="*/ 0 h 36"/>
              <a:gd name="T12" fmla="*/ 0 60000 65536"/>
              <a:gd name="T13" fmla="*/ 0 60000 65536"/>
              <a:gd name="T14" fmla="*/ 0 60000 65536"/>
              <a:gd name="T15" fmla="*/ 0 60000 65536"/>
              <a:gd name="T16" fmla="*/ 0 60000 65536"/>
              <a:gd name="T17" fmla="*/ 0 60000 65536"/>
              <a:gd name="T18" fmla="*/ 0 w 120"/>
              <a:gd name="T19" fmla="*/ 0 h 36"/>
              <a:gd name="T20" fmla="*/ 120 w 12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0" h="36">
                <a:moveTo>
                  <a:pt x="0" y="0"/>
                </a:moveTo>
                <a:lnTo>
                  <a:pt x="63" y="24"/>
                </a:lnTo>
                <a:lnTo>
                  <a:pt x="40" y="36"/>
                </a:lnTo>
                <a:lnTo>
                  <a:pt x="88" y="24"/>
                </a:lnTo>
                <a:lnTo>
                  <a:pt x="120" y="12"/>
                </a:lnTo>
                <a:lnTo>
                  <a:pt x="0" y="0"/>
                </a:lnTo>
              </a:path>
            </a:pathLst>
          </a:custGeom>
          <a:solidFill>
            <a:schemeClr val="accent1"/>
          </a:solidFill>
          <a:ln w="0">
            <a:solidFill>
              <a:schemeClr val="bg1"/>
            </a:solidFill>
            <a:round/>
            <a:headEnd/>
            <a:tailEnd/>
          </a:ln>
        </p:spPr>
        <p:txBody>
          <a:bodyPr/>
          <a:lstStyle/>
          <a:p>
            <a:endParaRPr lang="en-US"/>
          </a:p>
        </p:txBody>
      </p:sp>
      <p:sp>
        <p:nvSpPr>
          <p:cNvPr id="18594" name="Freeform 462"/>
          <p:cNvSpPr>
            <a:spLocks/>
          </p:cNvSpPr>
          <p:nvPr/>
        </p:nvSpPr>
        <p:spPr bwMode="auto">
          <a:xfrm>
            <a:off x="8515350" y="2339975"/>
            <a:ext cx="204788" cy="65088"/>
          </a:xfrm>
          <a:custGeom>
            <a:avLst/>
            <a:gdLst>
              <a:gd name="T0" fmla="*/ 0 w 290"/>
              <a:gd name="T1" fmla="*/ 2147483646 h 97"/>
              <a:gd name="T2" fmla="*/ 2147483646 w 290"/>
              <a:gd name="T3" fmla="*/ 2147483646 h 97"/>
              <a:gd name="T4" fmla="*/ 2147483646 w 290"/>
              <a:gd name="T5" fmla="*/ 0 h 97"/>
              <a:gd name="T6" fmla="*/ 2147483646 w 290"/>
              <a:gd name="T7" fmla="*/ 2147483646 h 97"/>
              <a:gd name="T8" fmla="*/ 2147483646 w 290"/>
              <a:gd name="T9" fmla="*/ 2147483646 h 97"/>
              <a:gd name="T10" fmla="*/ 2147483646 w 290"/>
              <a:gd name="T11" fmla="*/ 2147483646 h 97"/>
              <a:gd name="T12" fmla="*/ 2147483646 w 290"/>
              <a:gd name="T13" fmla="*/ 2147483646 h 97"/>
              <a:gd name="T14" fmla="*/ 0 w 290"/>
              <a:gd name="T15" fmla="*/ 2147483646 h 97"/>
              <a:gd name="T16" fmla="*/ 0 60000 65536"/>
              <a:gd name="T17" fmla="*/ 0 60000 65536"/>
              <a:gd name="T18" fmla="*/ 0 60000 65536"/>
              <a:gd name="T19" fmla="*/ 0 60000 65536"/>
              <a:gd name="T20" fmla="*/ 0 60000 65536"/>
              <a:gd name="T21" fmla="*/ 0 60000 65536"/>
              <a:gd name="T22" fmla="*/ 0 60000 65536"/>
              <a:gd name="T23" fmla="*/ 0 60000 65536"/>
              <a:gd name="T24" fmla="*/ 0 w 290"/>
              <a:gd name="T25" fmla="*/ 0 h 97"/>
              <a:gd name="T26" fmla="*/ 290 w 290"/>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0" h="97">
                <a:moveTo>
                  <a:pt x="0" y="78"/>
                </a:moveTo>
                <a:lnTo>
                  <a:pt x="80" y="24"/>
                </a:lnTo>
                <a:lnTo>
                  <a:pt x="193" y="0"/>
                </a:lnTo>
                <a:lnTo>
                  <a:pt x="290" y="48"/>
                </a:lnTo>
                <a:lnTo>
                  <a:pt x="266" y="54"/>
                </a:lnTo>
                <a:lnTo>
                  <a:pt x="273" y="78"/>
                </a:lnTo>
                <a:lnTo>
                  <a:pt x="122" y="97"/>
                </a:lnTo>
                <a:lnTo>
                  <a:pt x="0" y="78"/>
                </a:lnTo>
              </a:path>
            </a:pathLst>
          </a:custGeom>
          <a:solidFill>
            <a:schemeClr val="accent1"/>
          </a:solidFill>
          <a:ln w="7938">
            <a:solidFill>
              <a:schemeClr val="bg1"/>
            </a:solidFill>
            <a:round/>
            <a:headEnd/>
            <a:tailEnd/>
          </a:ln>
        </p:spPr>
        <p:txBody>
          <a:bodyPr/>
          <a:lstStyle/>
          <a:p>
            <a:endParaRPr lang="en-US"/>
          </a:p>
        </p:txBody>
      </p:sp>
      <p:sp>
        <p:nvSpPr>
          <p:cNvPr id="18595" name="Freeform 463"/>
          <p:cNvSpPr>
            <a:spLocks/>
          </p:cNvSpPr>
          <p:nvPr/>
        </p:nvSpPr>
        <p:spPr bwMode="auto">
          <a:xfrm>
            <a:off x="8566150" y="2397125"/>
            <a:ext cx="228600" cy="76200"/>
          </a:xfrm>
          <a:custGeom>
            <a:avLst/>
            <a:gdLst>
              <a:gd name="T0" fmla="*/ 0 w 322"/>
              <a:gd name="T1" fmla="*/ 2147483646 h 110"/>
              <a:gd name="T2" fmla="*/ 2147483646 w 322"/>
              <a:gd name="T3" fmla="*/ 2147483646 h 110"/>
              <a:gd name="T4" fmla="*/ 2147483646 w 322"/>
              <a:gd name="T5" fmla="*/ 2147483646 h 110"/>
              <a:gd name="T6" fmla="*/ 2147483646 w 322"/>
              <a:gd name="T7" fmla="*/ 2147483646 h 110"/>
              <a:gd name="T8" fmla="*/ 2147483646 w 322"/>
              <a:gd name="T9" fmla="*/ 2147483646 h 110"/>
              <a:gd name="T10" fmla="*/ 2147483646 w 322"/>
              <a:gd name="T11" fmla="*/ 2147483646 h 110"/>
              <a:gd name="T12" fmla="*/ 2147483646 w 322"/>
              <a:gd name="T13" fmla="*/ 2147483646 h 110"/>
              <a:gd name="T14" fmla="*/ 2147483646 w 322"/>
              <a:gd name="T15" fmla="*/ 2147483646 h 110"/>
              <a:gd name="T16" fmla="*/ 2147483646 w 322"/>
              <a:gd name="T17" fmla="*/ 2147483646 h 110"/>
              <a:gd name="T18" fmla="*/ 2147483646 w 322"/>
              <a:gd name="T19" fmla="*/ 2147483646 h 110"/>
              <a:gd name="T20" fmla="*/ 2147483646 w 322"/>
              <a:gd name="T21" fmla="*/ 2147483646 h 110"/>
              <a:gd name="T22" fmla="*/ 2147483646 w 322"/>
              <a:gd name="T23" fmla="*/ 2147483646 h 110"/>
              <a:gd name="T24" fmla="*/ 2147483646 w 322"/>
              <a:gd name="T25" fmla="*/ 0 h 110"/>
              <a:gd name="T26" fmla="*/ 2147483646 w 322"/>
              <a:gd name="T27" fmla="*/ 2147483646 h 110"/>
              <a:gd name="T28" fmla="*/ 0 w 322"/>
              <a:gd name="T29" fmla="*/ 2147483646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2"/>
              <a:gd name="T46" fmla="*/ 0 h 110"/>
              <a:gd name="T47" fmla="*/ 322 w 322"/>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2" h="110">
                <a:moveTo>
                  <a:pt x="0" y="49"/>
                </a:moveTo>
                <a:lnTo>
                  <a:pt x="49" y="56"/>
                </a:lnTo>
                <a:lnTo>
                  <a:pt x="97" y="92"/>
                </a:lnTo>
                <a:lnTo>
                  <a:pt x="129" y="80"/>
                </a:lnTo>
                <a:lnTo>
                  <a:pt x="265" y="110"/>
                </a:lnTo>
                <a:lnTo>
                  <a:pt x="297" y="97"/>
                </a:lnTo>
                <a:lnTo>
                  <a:pt x="274" y="67"/>
                </a:lnTo>
                <a:lnTo>
                  <a:pt x="297" y="73"/>
                </a:lnTo>
                <a:lnTo>
                  <a:pt x="322" y="24"/>
                </a:lnTo>
                <a:lnTo>
                  <a:pt x="249" y="7"/>
                </a:lnTo>
                <a:lnTo>
                  <a:pt x="177" y="31"/>
                </a:lnTo>
                <a:lnTo>
                  <a:pt x="233" y="19"/>
                </a:lnTo>
                <a:lnTo>
                  <a:pt x="209" y="0"/>
                </a:lnTo>
                <a:lnTo>
                  <a:pt x="97" y="7"/>
                </a:lnTo>
                <a:lnTo>
                  <a:pt x="0" y="49"/>
                </a:lnTo>
              </a:path>
            </a:pathLst>
          </a:custGeom>
          <a:solidFill>
            <a:schemeClr val="accent1"/>
          </a:solidFill>
          <a:ln w="7938">
            <a:solidFill>
              <a:schemeClr val="bg1"/>
            </a:solidFill>
            <a:round/>
            <a:headEnd/>
            <a:tailEnd/>
          </a:ln>
        </p:spPr>
        <p:txBody>
          <a:bodyPr/>
          <a:lstStyle/>
          <a:p>
            <a:endParaRPr lang="en-US"/>
          </a:p>
        </p:txBody>
      </p:sp>
      <p:sp>
        <p:nvSpPr>
          <p:cNvPr id="18596" name="Freeform 464"/>
          <p:cNvSpPr>
            <a:spLocks/>
          </p:cNvSpPr>
          <p:nvPr/>
        </p:nvSpPr>
        <p:spPr bwMode="auto">
          <a:xfrm>
            <a:off x="8770938" y="2438400"/>
            <a:ext cx="193675" cy="76200"/>
          </a:xfrm>
          <a:custGeom>
            <a:avLst/>
            <a:gdLst>
              <a:gd name="T0" fmla="*/ 0 w 274"/>
              <a:gd name="T1" fmla="*/ 2147483646 h 109"/>
              <a:gd name="T2" fmla="*/ 2147483646 w 274"/>
              <a:gd name="T3" fmla="*/ 2147483646 h 109"/>
              <a:gd name="T4" fmla="*/ 2147483646 w 274"/>
              <a:gd name="T5" fmla="*/ 2147483646 h 109"/>
              <a:gd name="T6" fmla="*/ 2147483646 w 274"/>
              <a:gd name="T7" fmla="*/ 2147483646 h 109"/>
              <a:gd name="T8" fmla="*/ 2147483646 w 274"/>
              <a:gd name="T9" fmla="*/ 2147483646 h 109"/>
              <a:gd name="T10" fmla="*/ 2147483646 w 274"/>
              <a:gd name="T11" fmla="*/ 2147483646 h 109"/>
              <a:gd name="T12" fmla="*/ 2147483646 w 274"/>
              <a:gd name="T13" fmla="*/ 2147483646 h 109"/>
              <a:gd name="T14" fmla="*/ 2147483646 w 274"/>
              <a:gd name="T15" fmla="*/ 0 h 109"/>
              <a:gd name="T16" fmla="*/ 2147483646 w 274"/>
              <a:gd name="T17" fmla="*/ 2147483646 h 109"/>
              <a:gd name="T18" fmla="*/ 0 w 274"/>
              <a:gd name="T19" fmla="*/ 2147483646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
              <a:gd name="T31" fmla="*/ 0 h 109"/>
              <a:gd name="T32" fmla="*/ 274 w 274"/>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 h="109">
                <a:moveTo>
                  <a:pt x="0" y="92"/>
                </a:moveTo>
                <a:lnTo>
                  <a:pt x="33" y="109"/>
                </a:lnTo>
                <a:lnTo>
                  <a:pt x="249" y="85"/>
                </a:lnTo>
                <a:lnTo>
                  <a:pt x="274" y="49"/>
                </a:lnTo>
                <a:lnTo>
                  <a:pt x="209" y="19"/>
                </a:lnTo>
                <a:lnTo>
                  <a:pt x="161" y="31"/>
                </a:lnTo>
                <a:lnTo>
                  <a:pt x="169" y="6"/>
                </a:lnTo>
                <a:lnTo>
                  <a:pt x="129" y="0"/>
                </a:lnTo>
                <a:lnTo>
                  <a:pt x="33" y="79"/>
                </a:lnTo>
                <a:lnTo>
                  <a:pt x="0" y="92"/>
                </a:lnTo>
              </a:path>
            </a:pathLst>
          </a:custGeom>
          <a:solidFill>
            <a:schemeClr val="accent1"/>
          </a:solidFill>
          <a:ln w="7938">
            <a:solidFill>
              <a:schemeClr val="bg1"/>
            </a:solidFill>
            <a:round/>
            <a:headEnd/>
            <a:tailEnd/>
          </a:ln>
        </p:spPr>
        <p:txBody>
          <a:bodyPr/>
          <a:lstStyle/>
          <a:p>
            <a:endParaRPr lang="en-US"/>
          </a:p>
        </p:txBody>
      </p:sp>
      <p:sp>
        <p:nvSpPr>
          <p:cNvPr id="18597" name="Freeform 465"/>
          <p:cNvSpPr>
            <a:spLocks/>
          </p:cNvSpPr>
          <p:nvPr/>
        </p:nvSpPr>
        <p:spPr bwMode="auto">
          <a:xfrm>
            <a:off x="9956800" y="2597150"/>
            <a:ext cx="215900" cy="71438"/>
          </a:xfrm>
          <a:custGeom>
            <a:avLst/>
            <a:gdLst>
              <a:gd name="T0" fmla="*/ 0 w 307"/>
              <a:gd name="T1" fmla="*/ 2147483646 h 103"/>
              <a:gd name="T2" fmla="*/ 2147483646 w 307"/>
              <a:gd name="T3" fmla="*/ 2147483646 h 103"/>
              <a:gd name="T4" fmla="*/ 2147483646 w 307"/>
              <a:gd name="T5" fmla="*/ 0 h 103"/>
              <a:gd name="T6" fmla="*/ 2147483646 w 307"/>
              <a:gd name="T7" fmla="*/ 2147483646 h 103"/>
              <a:gd name="T8" fmla="*/ 2147483646 w 307"/>
              <a:gd name="T9" fmla="*/ 2147483646 h 103"/>
              <a:gd name="T10" fmla="*/ 2147483646 w 307"/>
              <a:gd name="T11" fmla="*/ 2147483646 h 103"/>
              <a:gd name="T12" fmla="*/ 2147483646 w 307"/>
              <a:gd name="T13" fmla="*/ 2147483646 h 103"/>
              <a:gd name="T14" fmla="*/ 2147483646 w 307"/>
              <a:gd name="T15" fmla="*/ 2147483646 h 103"/>
              <a:gd name="T16" fmla="*/ 2147483646 w 307"/>
              <a:gd name="T17" fmla="*/ 2147483646 h 103"/>
              <a:gd name="T18" fmla="*/ 2147483646 w 307"/>
              <a:gd name="T19" fmla="*/ 2147483646 h 103"/>
              <a:gd name="T20" fmla="*/ 2147483646 w 307"/>
              <a:gd name="T21" fmla="*/ 2147483646 h 103"/>
              <a:gd name="T22" fmla="*/ 0 w 307"/>
              <a:gd name="T23" fmla="*/ 2147483646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03"/>
              <a:gd name="T38" fmla="*/ 307 w 307"/>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03">
                <a:moveTo>
                  <a:pt x="0" y="60"/>
                </a:moveTo>
                <a:lnTo>
                  <a:pt x="65" y="6"/>
                </a:lnTo>
                <a:lnTo>
                  <a:pt x="105" y="0"/>
                </a:lnTo>
                <a:lnTo>
                  <a:pt x="178" y="42"/>
                </a:lnTo>
                <a:lnTo>
                  <a:pt x="187" y="12"/>
                </a:lnTo>
                <a:lnTo>
                  <a:pt x="267" y="36"/>
                </a:lnTo>
                <a:lnTo>
                  <a:pt x="250" y="73"/>
                </a:lnTo>
                <a:lnTo>
                  <a:pt x="307" y="84"/>
                </a:lnTo>
                <a:lnTo>
                  <a:pt x="154" y="97"/>
                </a:lnTo>
                <a:lnTo>
                  <a:pt x="130" y="79"/>
                </a:lnTo>
                <a:lnTo>
                  <a:pt x="105" y="103"/>
                </a:lnTo>
                <a:lnTo>
                  <a:pt x="0" y="60"/>
                </a:lnTo>
              </a:path>
            </a:pathLst>
          </a:custGeom>
          <a:solidFill>
            <a:schemeClr val="accent1"/>
          </a:solidFill>
          <a:ln w="7938">
            <a:solidFill>
              <a:schemeClr val="bg1"/>
            </a:solidFill>
            <a:round/>
            <a:headEnd/>
            <a:tailEnd/>
          </a:ln>
        </p:spPr>
        <p:txBody>
          <a:bodyPr/>
          <a:lstStyle/>
          <a:p>
            <a:endParaRPr lang="en-US"/>
          </a:p>
        </p:txBody>
      </p:sp>
      <p:sp>
        <p:nvSpPr>
          <p:cNvPr id="18598" name="Freeform 466"/>
          <p:cNvSpPr>
            <a:spLocks/>
          </p:cNvSpPr>
          <p:nvPr/>
        </p:nvSpPr>
        <p:spPr bwMode="auto">
          <a:xfrm>
            <a:off x="10115550" y="2601913"/>
            <a:ext cx="136525" cy="50800"/>
          </a:xfrm>
          <a:custGeom>
            <a:avLst/>
            <a:gdLst>
              <a:gd name="T0" fmla="*/ 0 w 193"/>
              <a:gd name="T1" fmla="*/ 0 h 73"/>
              <a:gd name="T2" fmla="*/ 2147483646 w 193"/>
              <a:gd name="T3" fmla="*/ 2147483646 h 73"/>
              <a:gd name="T4" fmla="*/ 2147483646 w 193"/>
              <a:gd name="T5" fmla="*/ 2147483646 h 73"/>
              <a:gd name="T6" fmla="*/ 2147483646 w 193"/>
              <a:gd name="T7" fmla="*/ 2147483646 h 73"/>
              <a:gd name="T8" fmla="*/ 2147483646 w 193"/>
              <a:gd name="T9" fmla="*/ 2147483646 h 73"/>
              <a:gd name="T10" fmla="*/ 2147483646 w 193"/>
              <a:gd name="T11" fmla="*/ 2147483646 h 73"/>
              <a:gd name="T12" fmla="*/ 0 w 193"/>
              <a:gd name="T13" fmla="*/ 0 h 73"/>
              <a:gd name="T14" fmla="*/ 0 60000 65536"/>
              <a:gd name="T15" fmla="*/ 0 60000 65536"/>
              <a:gd name="T16" fmla="*/ 0 60000 65536"/>
              <a:gd name="T17" fmla="*/ 0 60000 65536"/>
              <a:gd name="T18" fmla="*/ 0 60000 65536"/>
              <a:gd name="T19" fmla="*/ 0 60000 65536"/>
              <a:gd name="T20" fmla="*/ 0 60000 65536"/>
              <a:gd name="T21" fmla="*/ 0 w 193"/>
              <a:gd name="T22" fmla="*/ 0 h 73"/>
              <a:gd name="T23" fmla="*/ 193 w 1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73">
                <a:moveTo>
                  <a:pt x="0" y="0"/>
                </a:moveTo>
                <a:lnTo>
                  <a:pt x="63" y="24"/>
                </a:lnTo>
                <a:lnTo>
                  <a:pt x="40" y="48"/>
                </a:lnTo>
                <a:lnTo>
                  <a:pt x="80" y="73"/>
                </a:lnTo>
                <a:lnTo>
                  <a:pt x="136" y="73"/>
                </a:lnTo>
                <a:lnTo>
                  <a:pt x="193" y="42"/>
                </a:lnTo>
                <a:lnTo>
                  <a:pt x="0" y="0"/>
                </a:lnTo>
              </a:path>
            </a:pathLst>
          </a:custGeom>
          <a:solidFill>
            <a:schemeClr val="accent1"/>
          </a:solidFill>
          <a:ln w="7938">
            <a:solidFill>
              <a:schemeClr val="bg1"/>
            </a:solidFill>
            <a:round/>
            <a:headEnd/>
            <a:tailEnd/>
          </a:ln>
        </p:spPr>
        <p:txBody>
          <a:bodyPr/>
          <a:lstStyle/>
          <a:p>
            <a:endParaRPr lang="en-US"/>
          </a:p>
        </p:txBody>
      </p:sp>
      <p:sp>
        <p:nvSpPr>
          <p:cNvPr id="18599" name="Freeform 467"/>
          <p:cNvSpPr>
            <a:spLocks/>
          </p:cNvSpPr>
          <p:nvPr/>
        </p:nvSpPr>
        <p:spPr bwMode="auto">
          <a:xfrm>
            <a:off x="10115550" y="3451225"/>
            <a:ext cx="96838" cy="254000"/>
          </a:xfrm>
          <a:custGeom>
            <a:avLst/>
            <a:gdLst>
              <a:gd name="T0" fmla="*/ 0 w 136"/>
              <a:gd name="T1" fmla="*/ 2147483646 h 371"/>
              <a:gd name="T2" fmla="*/ 2147483646 w 136"/>
              <a:gd name="T3" fmla="*/ 2147483646 h 371"/>
              <a:gd name="T4" fmla="*/ 2147483646 w 136"/>
              <a:gd name="T5" fmla="*/ 2147483646 h 371"/>
              <a:gd name="T6" fmla="*/ 2147483646 w 136"/>
              <a:gd name="T7" fmla="*/ 2147483646 h 371"/>
              <a:gd name="T8" fmla="*/ 2147483646 w 136"/>
              <a:gd name="T9" fmla="*/ 2147483646 h 371"/>
              <a:gd name="T10" fmla="*/ 2147483646 w 136"/>
              <a:gd name="T11" fmla="*/ 2147483646 h 371"/>
              <a:gd name="T12" fmla="*/ 2147483646 w 136"/>
              <a:gd name="T13" fmla="*/ 2147483646 h 371"/>
              <a:gd name="T14" fmla="*/ 2147483646 w 136"/>
              <a:gd name="T15" fmla="*/ 2147483646 h 371"/>
              <a:gd name="T16" fmla="*/ 2147483646 w 136"/>
              <a:gd name="T17" fmla="*/ 2147483646 h 371"/>
              <a:gd name="T18" fmla="*/ 2147483646 w 136"/>
              <a:gd name="T19" fmla="*/ 0 h 371"/>
              <a:gd name="T20" fmla="*/ 0 w 136"/>
              <a:gd name="T21" fmla="*/ 2147483646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71"/>
              <a:gd name="T35" fmla="*/ 136 w 136"/>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71">
                <a:moveTo>
                  <a:pt x="0" y="91"/>
                </a:moveTo>
                <a:lnTo>
                  <a:pt x="23" y="140"/>
                </a:lnTo>
                <a:lnTo>
                  <a:pt x="23" y="371"/>
                </a:lnTo>
                <a:lnTo>
                  <a:pt x="48" y="341"/>
                </a:lnTo>
                <a:lnTo>
                  <a:pt x="88" y="365"/>
                </a:lnTo>
                <a:lnTo>
                  <a:pt x="48" y="298"/>
                </a:lnTo>
                <a:lnTo>
                  <a:pt x="72" y="237"/>
                </a:lnTo>
                <a:lnTo>
                  <a:pt x="136" y="256"/>
                </a:lnTo>
                <a:lnTo>
                  <a:pt x="72" y="128"/>
                </a:lnTo>
                <a:lnTo>
                  <a:pt x="48" y="0"/>
                </a:lnTo>
                <a:lnTo>
                  <a:pt x="0" y="91"/>
                </a:lnTo>
              </a:path>
            </a:pathLst>
          </a:custGeom>
          <a:solidFill>
            <a:schemeClr val="accent1"/>
          </a:solidFill>
          <a:ln w="7938">
            <a:solidFill>
              <a:schemeClr val="bg1"/>
            </a:solidFill>
            <a:round/>
            <a:headEnd/>
            <a:tailEnd/>
          </a:ln>
        </p:spPr>
        <p:txBody>
          <a:bodyPr/>
          <a:lstStyle/>
          <a:p>
            <a:endParaRPr lang="en-US"/>
          </a:p>
        </p:txBody>
      </p:sp>
      <p:sp>
        <p:nvSpPr>
          <p:cNvPr id="18600" name="Freeform 468"/>
          <p:cNvSpPr>
            <a:spLocks/>
          </p:cNvSpPr>
          <p:nvPr/>
        </p:nvSpPr>
        <p:spPr bwMode="auto">
          <a:xfrm>
            <a:off x="10280650" y="2630488"/>
            <a:ext cx="146050" cy="34925"/>
          </a:xfrm>
          <a:custGeom>
            <a:avLst/>
            <a:gdLst>
              <a:gd name="T0" fmla="*/ 0 w 208"/>
              <a:gd name="T1" fmla="*/ 0 h 49"/>
              <a:gd name="T2" fmla="*/ 2147483646 w 208"/>
              <a:gd name="T3" fmla="*/ 2147483646 h 49"/>
              <a:gd name="T4" fmla="*/ 2147483646 w 208"/>
              <a:gd name="T5" fmla="*/ 2147483646 h 49"/>
              <a:gd name="T6" fmla="*/ 2147483646 w 208"/>
              <a:gd name="T7" fmla="*/ 2147483646 h 49"/>
              <a:gd name="T8" fmla="*/ 0 w 208"/>
              <a:gd name="T9" fmla="*/ 0 h 49"/>
              <a:gd name="T10" fmla="*/ 0 60000 65536"/>
              <a:gd name="T11" fmla="*/ 0 60000 65536"/>
              <a:gd name="T12" fmla="*/ 0 60000 65536"/>
              <a:gd name="T13" fmla="*/ 0 60000 65536"/>
              <a:gd name="T14" fmla="*/ 0 60000 65536"/>
              <a:gd name="T15" fmla="*/ 0 w 208"/>
              <a:gd name="T16" fmla="*/ 0 h 49"/>
              <a:gd name="T17" fmla="*/ 208 w 208"/>
              <a:gd name="T18" fmla="*/ 49 h 49"/>
            </a:gdLst>
            <a:ahLst/>
            <a:cxnLst>
              <a:cxn ang="T10">
                <a:pos x="T0" y="T1"/>
              </a:cxn>
              <a:cxn ang="T11">
                <a:pos x="T2" y="T3"/>
              </a:cxn>
              <a:cxn ang="T12">
                <a:pos x="T4" y="T5"/>
              </a:cxn>
              <a:cxn ang="T13">
                <a:pos x="T6" y="T7"/>
              </a:cxn>
              <a:cxn ang="T14">
                <a:pos x="T8" y="T9"/>
              </a:cxn>
            </a:cxnLst>
            <a:rect l="T15" t="T16" r="T17" b="T18"/>
            <a:pathLst>
              <a:path w="208" h="49">
                <a:moveTo>
                  <a:pt x="0" y="0"/>
                </a:moveTo>
                <a:lnTo>
                  <a:pt x="32" y="31"/>
                </a:lnTo>
                <a:lnTo>
                  <a:pt x="128" y="49"/>
                </a:lnTo>
                <a:lnTo>
                  <a:pt x="208" y="36"/>
                </a:lnTo>
                <a:lnTo>
                  <a:pt x="0" y="0"/>
                </a:lnTo>
              </a:path>
            </a:pathLst>
          </a:custGeom>
          <a:solidFill>
            <a:schemeClr val="accent1"/>
          </a:solidFill>
          <a:ln w="0">
            <a:solidFill>
              <a:schemeClr val="bg1"/>
            </a:solidFill>
            <a:round/>
            <a:headEnd/>
            <a:tailEnd/>
          </a:ln>
        </p:spPr>
        <p:txBody>
          <a:bodyPr/>
          <a:lstStyle/>
          <a:p>
            <a:endParaRPr lang="en-US"/>
          </a:p>
        </p:txBody>
      </p:sp>
      <p:sp>
        <p:nvSpPr>
          <p:cNvPr id="18601" name="Freeform 469"/>
          <p:cNvSpPr>
            <a:spLocks/>
          </p:cNvSpPr>
          <p:nvPr/>
        </p:nvSpPr>
        <p:spPr bwMode="auto">
          <a:xfrm>
            <a:off x="5321300" y="3773488"/>
            <a:ext cx="392113" cy="207962"/>
          </a:xfrm>
          <a:custGeom>
            <a:avLst/>
            <a:gdLst>
              <a:gd name="T0" fmla="*/ 0 w 554"/>
              <a:gd name="T1" fmla="*/ 2147483646 h 304"/>
              <a:gd name="T2" fmla="*/ 2147483646 w 554"/>
              <a:gd name="T3" fmla="*/ 2147483646 h 304"/>
              <a:gd name="T4" fmla="*/ 2147483646 w 554"/>
              <a:gd name="T5" fmla="*/ 2147483646 h 304"/>
              <a:gd name="T6" fmla="*/ 2147483646 w 554"/>
              <a:gd name="T7" fmla="*/ 2147483646 h 304"/>
              <a:gd name="T8" fmla="*/ 2147483646 w 554"/>
              <a:gd name="T9" fmla="*/ 2147483646 h 304"/>
              <a:gd name="T10" fmla="*/ 2147483646 w 554"/>
              <a:gd name="T11" fmla="*/ 2147483646 h 304"/>
              <a:gd name="T12" fmla="*/ 2147483646 w 554"/>
              <a:gd name="T13" fmla="*/ 2147483646 h 304"/>
              <a:gd name="T14" fmla="*/ 2147483646 w 554"/>
              <a:gd name="T15" fmla="*/ 2147483646 h 304"/>
              <a:gd name="T16" fmla="*/ 2147483646 w 554"/>
              <a:gd name="T17" fmla="*/ 2147483646 h 304"/>
              <a:gd name="T18" fmla="*/ 2147483646 w 554"/>
              <a:gd name="T19" fmla="*/ 2147483646 h 304"/>
              <a:gd name="T20" fmla="*/ 2147483646 w 554"/>
              <a:gd name="T21" fmla="*/ 2147483646 h 304"/>
              <a:gd name="T22" fmla="*/ 2147483646 w 554"/>
              <a:gd name="T23" fmla="*/ 2147483646 h 304"/>
              <a:gd name="T24" fmla="*/ 2147483646 w 554"/>
              <a:gd name="T25" fmla="*/ 2147483646 h 304"/>
              <a:gd name="T26" fmla="*/ 2147483646 w 554"/>
              <a:gd name="T27" fmla="*/ 2147483646 h 304"/>
              <a:gd name="T28" fmla="*/ 2147483646 w 554"/>
              <a:gd name="T29" fmla="*/ 2147483646 h 304"/>
              <a:gd name="T30" fmla="*/ 2147483646 w 554"/>
              <a:gd name="T31" fmla="*/ 0 h 304"/>
              <a:gd name="T32" fmla="*/ 0 w 554"/>
              <a:gd name="T33" fmla="*/ 2147483646 h 3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4"/>
              <a:gd name="T52" fmla="*/ 0 h 304"/>
              <a:gd name="T53" fmla="*/ 554 w 554"/>
              <a:gd name="T54" fmla="*/ 304 h 3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4" h="304">
                <a:moveTo>
                  <a:pt x="0" y="24"/>
                </a:moveTo>
                <a:lnTo>
                  <a:pt x="24" y="78"/>
                </a:lnTo>
                <a:lnTo>
                  <a:pt x="136" y="85"/>
                </a:lnTo>
                <a:lnTo>
                  <a:pt x="80" y="170"/>
                </a:lnTo>
                <a:lnTo>
                  <a:pt x="80" y="261"/>
                </a:lnTo>
                <a:lnTo>
                  <a:pt x="168" y="304"/>
                </a:lnTo>
                <a:lnTo>
                  <a:pt x="321" y="280"/>
                </a:lnTo>
                <a:lnTo>
                  <a:pt x="418" y="201"/>
                </a:lnTo>
                <a:lnTo>
                  <a:pt x="401" y="177"/>
                </a:lnTo>
                <a:lnTo>
                  <a:pt x="449" y="115"/>
                </a:lnTo>
                <a:lnTo>
                  <a:pt x="554" y="78"/>
                </a:lnTo>
                <a:lnTo>
                  <a:pt x="554" y="54"/>
                </a:lnTo>
                <a:lnTo>
                  <a:pt x="491" y="54"/>
                </a:lnTo>
                <a:lnTo>
                  <a:pt x="474" y="48"/>
                </a:lnTo>
                <a:lnTo>
                  <a:pt x="329" y="12"/>
                </a:lnTo>
                <a:lnTo>
                  <a:pt x="48" y="0"/>
                </a:lnTo>
                <a:lnTo>
                  <a:pt x="0" y="24"/>
                </a:lnTo>
              </a:path>
            </a:pathLst>
          </a:custGeom>
          <a:solidFill>
            <a:schemeClr val="accent1"/>
          </a:solidFill>
          <a:ln w="7938">
            <a:solidFill>
              <a:schemeClr val="bg1"/>
            </a:solidFill>
            <a:round/>
            <a:headEnd/>
            <a:tailEnd/>
          </a:ln>
        </p:spPr>
        <p:txBody>
          <a:bodyPr/>
          <a:lstStyle/>
          <a:p>
            <a:endParaRPr lang="en-US"/>
          </a:p>
        </p:txBody>
      </p:sp>
      <p:sp>
        <p:nvSpPr>
          <p:cNvPr id="18602" name="Freeform 470"/>
          <p:cNvSpPr>
            <a:spLocks/>
          </p:cNvSpPr>
          <p:nvPr/>
        </p:nvSpPr>
        <p:spPr bwMode="auto">
          <a:xfrm>
            <a:off x="3760788" y="4730750"/>
            <a:ext cx="130175" cy="92075"/>
          </a:xfrm>
          <a:custGeom>
            <a:avLst/>
            <a:gdLst>
              <a:gd name="T0" fmla="*/ 0 w 185"/>
              <a:gd name="T1" fmla="*/ 2147483646 h 134"/>
              <a:gd name="T2" fmla="*/ 2147483646 w 185"/>
              <a:gd name="T3" fmla="*/ 0 h 134"/>
              <a:gd name="T4" fmla="*/ 2147483646 w 185"/>
              <a:gd name="T5" fmla="*/ 2147483646 h 134"/>
              <a:gd name="T6" fmla="*/ 2147483646 w 185"/>
              <a:gd name="T7" fmla="*/ 2147483646 h 134"/>
              <a:gd name="T8" fmla="*/ 2147483646 w 185"/>
              <a:gd name="T9" fmla="*/ 2147483646 h 134"/>
              <a:gd name="T10" fmla="*/ 0 w 185"/>
              <a:gd name="T11" fmla="*/ 2147483646 h 134"/>
              <a:gd name="T12" fmla="*/ 0 60000 65536"/>
              <a:gd name="T13" fmla="*/ 0 60000 65536"/>
              <a:gd name="T14" fmla="*/ 0 60000 65536"/>
              <a:gd name="T15" fmla="*/ 0 60000 65536"/>
              <a:gd name="T16" fmla="*/ 0 60000 65536"/>
              <a:gd name="T17" fmla="*/ 0 60000 65536"/>
              <a:gd name="T18" fmla="*/ 0 w 185"/>
              <a:gd name="T19" fmla="*/ 0 h 134"/>
              <a:gd name="T20" fmla="*/ 185 w 185"/>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85" h="134">
                <a:moveTo>
                  <a:pt x="0" y="61"/>
                </a:moveTo>
                <a:lnTo>
                  <a:pt x="57" y="0"/>
                </a:lnTo>
                <a:lnTo>
                  <a:pt x="185" y="6"/>
                </a:lnTo>
                <a:lnTo>
                  <a:pt x="170" y="122"/>
                </a:lnTo>
                <a:lnTo>
                  <a:pt x="82" y="134"/>
                </a:lnTo>
                <a:lnTo>
                  <a:pt x="0" y="61"/>
                </a:lnTo>
              </a:path>
            </a:pathLst>
          </a:custGeom>
          <a:solidFill>
            <a:srgbClr val="99FF66"/>
          </a:solidFill>
          <a:ln w="7938">
            <a:solidFill>
              <a:schemeClr val="bg1"/>
            </a:solidFill>
            <a:round/>
            <a:headEnd/>
            <a:tailEnd/>
          </a:ln>
        </p:spPr>
        <p:txBody>
          <a:bodyPr/>
          <a:lstStyle/>
          <a:p>
            <a:endParaRPr lang="en-US"/>
          </a:p>
        </p:txBody>
      </p:sp>
      <p:sp>
        <p:nvSpPr>
          <p:cNvPr id="18603" name="Freeform 471"/>
          <p:cNvSpPr>
            <a:spLocks/>
          </p:cNvSpPr>
          <p:nvPr/>
        </p:nvSpPr>
        <p:spPr bwMode="auto">
          <a:xfrm>
            <a:off x="6734175" y="3952875"/>
            <a:ext cx="225425" cy="130175"/>
          </a:xfrm>
          <a:custGeom>
            <a:avLst/>
            <a:gdLst>
              <a:gd name="T0" fmla="*/ 0 w 321"/>
              <a:gd name="T1" fmla="*/ 2147483646 h 189"/>
              <a:gd name="T2" fmla="*/ 2147483646 w 321"/>
              <a:gd name="T3" fmla="*/ 2147483646 h 189"/>
              <a:gd name="T4" fmla="*/ 2147483646 w 321"/>
              <a:gd name="T5" fmla="*/ 2147483646 h 189"/>
              <a:gd name="T6" fmla="*/ 2147483646 w 321"/>
              <a:gd name="T7" fmla="*/ 2147483646 h 189"/>
              <a:gd name="T8" fmla="*/ 2147483646 w 321"/>
              <a:gd name="T9" fmla="*/ 2147483646 h 189"/>
              <a:gd name="T10" fmla="*/ 2147483646 w 321"/>
              <a:gd name="T11" fmla="*/ 2147483646 h 189"/>
              <a:gd name="T12" fmla="*/ 2147483646 w 321"/>
              <a:gd name="T13" fmla="*/ 0 h 189"/>
              <a:gd name="T14" fmla="*/ 2147483646 w 321"/>
              <a:gd name="T15" fmla="*/ 2147483646 h 189"/>
              <a:gd name="T16" fmla="*/ 2147483646 w 321"/>
              <a:gd name="T17" fmla="*/ 2147483646 h 189"/>
              <a:gd name="T18" fmla="*/ 2147483646 w 321"/>
              <a:gd name="T19" fmla="*/ 2147483646 h 189"/>
              <a:gd name="T20" fmla="*/ 2147483646 w 321"/>
              <a:gd name="T21" fmla="*/ 2147483646 h 189"/>
              <a:gd name="T22" fmla="*/ 0 w 321"/>
              <a:gd name="T23" fmla="*/ 2147483646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1"/>
              <a:gd name="T37" fmla="*/ 0 h 189"/>
              <a:gd name="T38" fmla="*/ 321 w 321"/>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1" h="189">
                <a:moveTo>
                  <a:pt x="0" y="177"/>
                </a:moveTo>
                <a:lnTo>
                  <a:pt x="8" y="159"/>
                </a:lnTo>
                <a:lnTo>
                  <a:pt x="65" y="116"/>
                </a:lnTo>
                <a:lnTo>
                  <a:pt x="33" y="97"/>
                </a:lnTo>
                <a:lnTo>
                  <a:pt x="33" y="43"/>
                </a:lnTo>
                <a:lnTo>
                  <a:pt x="65" y="13"/>
                </a:lnTo>
                <a:lnTo>
                  <a:pt x="321" y="0"/>
                </a:lnTo>
                <a:lnTo>
                  <a:pt x="273" y="24"/>
                </a:lnTo>
                <a:lnTo>
                  <a:pt x="266" y="103"/>
                </a:lnTo>
                <a:lnTo>
                  <a:pt x="153" y="153"/>
                </a:lnTo>
                <a:lnTo>
                  <a:pt x="56" y="189"/>
                </a:lnTo>
                <a:lnTo>
                  <a:pt x="0" y="177"/>
                </a:lnTo>
              </a:path>
            </a:pathLst>
          </a:custGeom>
          <a:solidFill>
            <a:srgbClr val="99FF66"/>
          </a:solidFill>
          <a:ln w="7938">
            <a:solidFill>
              <a:schemeClr val="bg1"/>
            </a:solidFill>
            <a:round/>
            <a:headEnd/>
            <a:tailEnd/>
          </a:ln>
        </p:spPr>
        <p:txBody>
          <a:bodyPr/>
          <a:lstStyle/>
          <a:p>
            <a:endParaRPr lang="en-US"/>
          </a:p>
        </p:txBody>
      </p:sp>
      <p:sp>
        <p:nvSpPr>
          <p:cNvPr id="18604" name="Freeform 472"/>
          <p:cNvSpPr>
            <a:spLocks/>
          </p:cNvSpPr>
          <p:nvPr/>
        </p:nvSpPr>
        <p:spPr bwMode="auto">
          <a:xfrm>
            <a:off x="7232650" y="4244975"/>
            <a:ext cx="165100" cy="79375"/>
          </a:xfrm>
          <a:custGeom>
            <a:avLst/>
            <a:gdLst>
              <a:gd name="T0" fmla="*/ 0 w 233"/>
              <a:gd name="T1" fmla="*/ 2147483646 h 116"/>
              <a:gd name="T2" fmla="*/ 2147483646 w 233"/>
              <a:gd name="T3" fmla="*/ 2147483646 h 116"/>
              <a:gd name="T4" fmla="*/ 2147483646 w 233"/>
              <a:gd name="T5" fmla="*/ 2147483646 h 116"/>
              <a:gd name="T6" fmla="*/ 2147483646 w 233"/>
              <a:gd name="T7" fmla="*/ 2147483646 h 116"/>
              <a:gd name="T8" fmla="*/ 2147483646 w 233"/>
              <a:gd name="T9" fmla="*/ 0 h 116"/>
              <a:gd name="T10" fmla="*/ 2147483646 w 233"/>
              <a:gd name="T11" fmla="*/ 2147483646 h 116"/>
              <a:gd name="T12" fmla="*/ 2147483646 w 233"/>
              <a:gd name="T13" fmla="*/ 2147483646 h 116"/>
              <a:gd name="T14" fmla="*/ 2147483646 w 233"/>
              <a:gd name="T15" fmla="*/ 2147483646 h 116"/>
              <a:gd name="T16" fmla="*/ 2147483646 w 233"/>
              <a:gd name="T17" fmla="*/ 2147483646 h 116"/>
              <a:gd name="T18" fmla="*/ 2147483646 w 233"/>
              <a:gd name="T19" fmla="*/ 2147483646 h 116"/>
              <a:gd name="T20" fmla="*/ 0 w 233"/>
              <a:gd name="T21" fmla="*/ 2147483646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16"/>
              <a:gd name="T35" fmla="*/ 233 w 233"/>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16">
                <a:moveTo>
                  <a:pt x="0" y="49"/>
                </a:moveTo>
                <a:lnTo>
                  <a:pt x="16" y="43"/>
                </a:lnTo>
                <a:lnTo>
                  <a:pt x="40" y="67"/>
                </a:lnTo>
                <a:lnTo>
                  <a:pt x="128" y="67"/>
                </a:lnTo>
                <a:lnTo>
                  <a:pt x="225" y="0"/>
                </a:lnTo>
                <a:lnTo>
                  <a:pt x="233" y="37"/>
                </a:lnTo>
                <a:lnTo>
                  <a:pt x="209" y="37"/>
                </a:lnTo>
                <a:lnTo>
                  <a:pt x="225" y="67"/>
                </a:lnTo>
                <a:lnTo>
                  <a:pt x="193" y="116"/>
                </a:lnTo>
                <a:lnTo>
                  <a:pt x="48" y="110"/>
                </a:lnTo>
                <a:lnTo>
                  <a:pt x="0" y="49"/>
                </a:lnTo>
              </a:path>
            </a:pathLst>
          </a:custGeom>
          <a:solidFill>
            <a:srgbClr val="99FF66"/>
          </a:solidFill>
          <a:ln w="7938">
            <a:solidFill>
              <a:schemeClr val="bg1"/>
            </a:solidFill>
            <a:round/>
            <a:headEnd/>
            <a:tailEnd/>
          </a:ln>
        </p:spPr>
        <p:txBody>
          <a:bodyPr/>
          <a:lstStyle/>
          <a:p>
            <a:endParaRPr lang="en-US"/>
          </a:p>
        </p:txBody>
      </p:sp>
      <p:sp>
        <p:nvSpPr>
          <p:cNvPr id="18605" name="Freeform 473"/>
          <p:cNvSpPr>
            <a:spLocks/>
          </p:cNvSpPr>
          <p:nvPr/>
        </p:nvSpPr>
        <p:spPr bwMode="auto">
          <a:xfrm>
            <a:off x="5842000" y="3956050"/>
            <a:ext cx="125413" cy="180975"/>
          </a:xfrm>
          <a:custGeom>
            <a:avLst/>
            <a:gdLst>
              <a:gd name="T0" fmla="*/ 0 w 177"/>
              <a:gd name="T1" fmla="*/ 2147483646 h 262"/>
              <a:gd name="T2" fmla="*/ 2147483646 w 177"/>
              <a:gd name="T3" fmla="*/ 2147483646 h 262"/>
              <a:gd name="T4" fmla="*/ 2147483646 w 177"/>
              <a:gd name="T5" fmla="*/ 2147483646 h 262"/>
              <a:gd name="T6" fmla="*/ 2147483646 w 177"/>
              <a:gd name="T7" fmla="*/ 0 h 262"/>
              <a:gd name="T8" fmla="*/ 2147483646 w 177"/>
              <a:gd name="T9" fmla="*/ 2147483646 h 262"/>
              <a:gd name="T10" fmla="*/ 2147483646 w 177"/>
              <a:gd name="T11" fmla="*/ 2147483646 h 262"/>
              <a:gd name="T12" fmla="*/ 2147483646 w 177"/>
              <a:gd name="T13" fmla="*/ 2147483646 h 262"/>
              <a:gd name="T14" fmla="*/ 2147483646 w 177"/>
              <a:gd name="T15" fmla="*/ 2147483646 h 262"/>
              <a:gd name="T16" fmla="*/ 2147483646 w 177"/>
              <a:gd name="T17" fmla="*/ 2147483646 h 262"/>
              <a:gd name="T18" fmla="*/ 2147483646 w 177"/>
              <a:gd name="T19" fmla="*/ 2147483646 h 262"/>
              <a:gd name="T20" fmla="*/ 0 w 177"/>
              <a:gd name="T21" fmla="*/ 2147483646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262"/>
              <a:gd name="T35" fmla="*/ 177 w 177"/>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262">
                <a:moveTo>
                  <a:pt x="0" y="116"/>
                </a:moveTo>
                <a:lnTo>
                  <a:pt x="40" y="97"/>
                </a:lnTo>
                <a:lnTo>
                  <a:pt x="65" y="7"/>
                </a:lnTo>
                <a:lnTo>
                  <a:pt x="170" y="0"/>
                </a:lnTo>
                <a:lnTo>
                  <a:pt x="145" y="31"/>
                </a:lnTo>
                <a:lnTo>
                  <a:pt x="170" y="73"/>
                </a:lnTo>
                <a:lnTo>
                  <a:pt x="122" y="116"/>
                </a:lnTo>
                <a:lnTo>
                  <a:pt x="177" y="153"/>
                </a:lnTo>
                <a:lnTo>
                  <a:pt x="97" y="262"/>
                </a:lnTo>
                <a:lnTo>
                  <a:pt x="82" y="189"/>
                </a:lnTo>
                <a:lnTo>
                  <a:pt x="0" y="116"/>
                </a:lnTo>
              </a:path>
            </a:pathLst>
          </a:custGeom>
          <a:solidFill>
            <a:srgbClr val="99FF66"/>
          </a:solidFill>
          <a:ln w="7938">
            <a:solidFill>
              <a:schemeClr val="bg1"/>
            </a:solidFill>
            <a:round/>
            <a:headEnd/>
            <a:tailEnd/>
          </a:ln>
        </p:spPr>
        <p:txBody>
          <a:bodyPr/>
          <a:lstStyle/>
          <a:p>
            <a:endParaRPr lang="en-US"/>
          </a:p>
        </p:txBody>
      </p:sp>
      <p:sp>
        <p:nvSpPr>
          <p:cNvPr id="18606" name="Freeform 474"/>
          <p:cNvSpPr>
            <a:spLocks/>
          </p:cNvSpPr>
          <p:nvPr/>
        </p:nvSpPr>
        <p:spPr bwMode="auto">
          <a:xfrm>
            <a:off x="6438900" y="3822700"/>
            <a:ext cx="92075" cy="50800"/>
          </a:xfrm>
          <a:custGeom>
            <a:avLst/>
            <a:gdLst>
              <a:gd name="T0" fmla="*/ 0 w 128"/>
              <a:gd name="T1" fmla="*/ 2147483646 h 73"/>
              <a:gd name="T2" fmla="*/ 2147483646 w 128"/>
              <a:gd name="T3" fmla="*/ 2147483646 h 73"/>
              <a:gd name="T4" fmla="*/ 2147483646 w 128"/>
              <a:gd name="T5" fmla="*/ 0 h 73"/>
              <a:gd name="T6" fmla="*/ 2147483646 w 128"/>
              <a:gd name="T7" fmla="*/ 2147483646 h 73"/>
              <a:gd name="T8" fmla="*/ 2147483646 w 128"/>
              <a:gd name="T9" fmla="*/ 2147483646 h 73"/>
              <a:gd name="T10" fmla="*/ 2147483646 w 128"/>
              <a:gd name="T11" fmla="*/ 2147483646 h 73"/>
              <a:gd name="T12" fmla="*/ 2147483646 w 128"/>
              <a:gd name="T13" fmla="*/ 2147483646 h 73"/>
              <a:gd name="T14" fmla="*/ 0 w 128"/>
              <a:gd name="T15" fmla="*/ 2147483646 h 73"/>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73"/>
              <a:gd name="T26" fmla="*/ 128 w 128"/>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73">
                <a:moveTo>
                  <a:pt x="0" y="49"/>
                </a:moveTo>
                <a:lnTo>
                  <a:pt x="16" y="6"/>
                </a:lnTo>
                <a:lnTo>
                  <a:pt x="88" y="0"/>
                </a:lnTo>
                <a:lnTo>
                  <a:pt x="128" y="37"/>
                </a:lnTo>
                <a:lnTo>
                  <a:pt x="65" y="37"/>
                </a:lnTo>
                <a:lnTo>
                  <a:pt x="8" y="73"/>
                </a:lnTo>
                <a:lnTo>
                  <a:pt x="31" y="49"/>
                </a:lnTo>
                <a:lnTo>
                  <a:pt x="0" y="49"/>
                </a:lnTo>
              </a:path>
            </a:pathLst>
          </a:custGeom>
          <a:solidFill>
            <a:schemeClr val="accent1"/>
          </a:solidFill>
          <a:ln w="7938">
            <a:solidFill>
              <a:schemeClr val="bg1"/>
            </a:solidFill>
            <a:round/>
            <a:headEnd/>
            <a:tailEnd/>
          </a:ln>
        </p:spPr>
        <p:txBody>
          <a:bodyPr/>
          <a:lstStyle/>
          <a:p>
            <a:endParaRPr lang="en-US"/>
          </a:p>
        </p:txBody>
      </p:sp>
      <p:sp>
        <p:nvSpPr>
          <p:cNvPr id="18607" name="Freeform 475"/>
          <p:cNvSpPr>
            <a:spLocks/>
          </p:cNvSpPr>
          <p:nvPr/>
        </p:nvSpPr>
        <p:spPr bwMode="auto">
          <a:xfrm>
            <a:off x="6445250" y="3819525"/>
            <a:ext cx="588963" cy="161925"/>
          </a:xfrm>
          <a:custGeom>
            <a:avLst/>
            <a:gdLst>
              <a:gd name="T0" fmla="*/ 0 w 836"/>
              <a:gd name="T1" fmla="*/ 2147483646 h 237"/>
              <a:gd name="T2" fmla="*/ 2147483646 w 836"/>
              <a:gd name="T3" fmla="*/ 2147483646 h 237"/>
              <a:gd name="T4" fmla="*/ 2147483646 w 836"/>
              <a:gd name="T5" fmla="*/ 2147483646 h 237"/>
              <a:gd name="T6" fmla="*/ 2147483646 w 836"/>
              <a:gd name="T7" fmla="*/ 2147483646 h 237"/>
              <a:gd name="T8" fmla="*/ 2147483646 w 836"/>
              <a:gd name="T9" fmla="*/ 2147483646 h 237"/>
              <a:gd name="T10" fmla="*/ 2147483646 w 836"/>
              <a:gd name="T11" fmla="*/ 2147483646 h 237"/>
              <a:gd name="T12" fmla="*/ 2147483646 w 836"/>
              <a:gd name="T13" fmla="*/ 2147483646 h 237"/>
              <a:gd name="T14" fmla="*/ 2147483646 w 836"/>
              <a:gd name="T15" fmla="*/ 2147483646 h 237"/>
              <a:gd name="T16" fmla="*/ 2147483646 w 836"/>
              <a:gd name="T17" fmla="*/ 2147483646 h 237"/>
              <a:gd name="T18" fmla="*/ 2147483646 w 836"/>
              <a:gd name="T19" fmla="*/ 2147483646 h 237"/>
              <a:gd name="T20" fmla="*/ 2147483646 w 836"/>
              <a:gd name="T21" fmla="*/ 2147483646 h 237"/>
              <a:gd name="T22" fmla="*/ 2147483646 w 836"/>
              <a:gd name="T23" fmla="*/ 2147483646 h 237"/>
              <a:gd name="T24" fmla="*/ 2147483646 w 836"/>
              <a:gd name="T25" fmla="*/ 2147483646 h 237"/>
              <a:gd name="T26" fmla="*/ 2147483646 w 836"/>
              <a:gd name="T27" fmla="*/ 2147483646 h 237"/>
              <a:gd name="T28" fmla="*/ 2147483646 w 836"/>
              <a:gd name="T29" fmla="*/ 2147483646 h 237"/>
              <a:gd name="T30" fmla="*/ 2147483646 w 836"/>
              <a:gd name="T31" fmla="*/ 2147483646 h 237"/>
              <a:gd name="T32" fmla="*/ 2147483646 w 836"/>
              <a:gd name="T33" fmla="*/ 2147483646 h 237"/>
              <a:gd name="T34" fmla="*/ 2147483646 w 836"/>
              <a:gd name="T35" fmla="*/ 2147483646 h 237"/>
              <a:gd name="T36" fmla="*/ 2147483646 w 836"/>
              <a:gd name="T37" fmla="*/ 2147483646 h 237"/>
              <a:gd name="T38" fmla="*/ 2147483646 w 836"/>
              <a:gd name="T39" fmla="*/ 2147483646 h 237"/>
              <a:gd name="T40" fmla="*/ 2147483646 w 836"/>
              <a:gd name="T41" fmla="*/ 2147483646 h 237"/>
              <a:gd name="T42" fmla="*/ 2147483646 w 836"/>
              <a:gd name="T43" fmla="*/ 0 h 237"/>
              <a:gd name="T44" fmla="*/ 2147483646 w 836"/>
              <a:gd name="T45" fmla="*/ 0 h 237"/>
              <a:gd name="T46" fmla="*/ 2147483646 w 836"/>
              <a:gd name="T47" fmla="*/ 2147483646 h 237"/>
              <a:gd name="T48" fmla="*/ 2147483646 w 836"/>
              <a:gd name="T49" fmla="*/ 2147483646 h 237"/>
              <a:gd name="T50" fmla="*/ 2147483646 w 836"/>
              <a:gd name="T51" fmla="*/ 2147483646 h 237"/>
              <a:gd name="T52" fmla="*/ 0 w 836"/>
              <a:gd name="T53" fmla="*/ 2147483646 h 2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6"/>
              <a:gd name="T82" fmla="*/ 0 h 237"/>
              <a:gd name="T83" fmla="*/ 836 w 836"/>
              <a:gd name="T84" fmla="*/ 237 h 2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6" h="237">
                <a:moveTo>
                  <a:pt x="0" y="84"/>
                </a:moveTo>
                <a:lnTo>
                  <a:pt x="40" y="145"/>
                </a:lnTo>
                <a:lnTo>
                  <a:pt x="8" y="145"/>
                </a:lnTo>
                <a:lnTo>
                  <a:pt x="40" y="164"/>
                </a:lnTo>
                <a:lnTo>
                  <a:pt x="57" y="200"/>
                </a:lnTo>
                <a:lnTo>
                  <a:pt x="97" y="200"/>
                </a:lnTo>
                <a:lnTo>
                  <a:pt x="57" y="213"/>
                </a:lnTo>
                <a:lnTo>
                  <a:pt x="113" y="207"/>
                </a:lnTo>
                <a:lnTo>
                  <a:pt x="161" y="231"/>
                </a:lnTo>
                <a:lnTo>
                  <a:pt x="217" y="207"/>
                </a:lnTo>
                <a:lnTo>
                  <a:pt x="298" y="237"/>
                </a:lnTo>
                <a:lnTo>
                  <a:pt x="450" y="207"/>
                </a:lnTo>
                <a:lnTo>
                  <a:pt x="443" y="237"/>
                </a:lnTo>
                <a:lnTo>
                  <a:pt x="475" y="207"/>
                </a:lnTo>
                <a:lnTo>
                  <a:pt x="731" y="194"/>
                </a:lnTo>
                <a:lnTo>
                  <a:pt x="836" y="188"/>
                </a:lnTo>
                <a:lnTo>
                  <a:pt x="813" y="110"/>
                </a:lnTo>
                <a:lnTo>
                  <a:pt x="828" y="91"/>
                </a:lnTo>
                <a:lnTo>
                  <a:pt x="748" y="18"/>
                </a:lnTo>
                <a:lnTo>
                  <a:pt x="691" y="18"/>
                </a:lnTo>
                <a:lnTo>
                  <a:pt x="531" y="42"/>
                </a:lnTo>
                <a:lnTo>
                  <a:pt x="402" y="0"/>
                </a:lnTo>
                <a:lnTo>
                  <a:pt x="330" y="0"/>
                </a:lnTo>
                <a:lnTo>
                  <a:pt x="225" y="42"/>
                </a:lnTo>
                <a:lnTo>
                  <a:pt x="137" y="30"/>
                </a:lnTo>
                <a:lnTo>
                  <a:pt x="161" y="48"/>
                </a:lnTo>
                <a:lnTo>
                  <a:pt x="0" y="84"/>
                </a:lnTo>
              </a:path>
            </a:pathLst>
          </a:custGeom>
          <a:solidFill>
            <a:srgbClr val="99FF66"/>
          </a:solidFill>
          <a:ln w="7938">
            <a:solidFill>
              <a:schemeClr val="bg1"/>
            </a:solidFill>
            <a:round/>
            <a:headEnd/>
            <a:tailEnd/>
          </a:ln>
        </p:spPr>
        <p:txBody>
          <a:bodyPr/>
          <a:lstStyle/>
          <a:p>
            <a:endParaRPr lang="en-US"/>
          </a:p>
        </p:txBody>
      </p:sp>
      <p:sp>
        <p:nvSpPr>
          <p:cNvPr id="18608" name="Freeform 476"/>
          <p:cNvSpPr>
            <a:spLocks/>
          </p:cNvSpPr>
          <p:nvPr/>
        </p:nvSpPr>
        <p:spPr bwMode="auto">
          <a:xfrm>
            <a:off x="6388100" y="4098925"/>
            <a:ext cx="365125" cy="246063"/>
          </a:xfrm>
          <a:custGeom>
            <a:avLst/>
            <a:gdLst>
              <a:gd name="T0" fmla="*/ 0 w 515"/>
              <a:gd name="T1" fmla="*/ 2147483646 h 359"/>
              <a:gd name="T2" fmla="*/ 2147483646 w 515"/>
              <a:gd name="T3" fmla="*/ 2147483646 h 359"/>
              <a:gd name="T4" fmla="*/ 2147483646 w 515"/>
              <a:gd name="T5" fmla="*/ 2147483646 h 359"/>
              <a:gd name="T6" fmla="*/ 2147483646 w 515"/>
              <a:gd name="T7" fmla="*/ 2147483646 h 359"/>
              <a:gd name="T8" fmla="*/ 2147483646 w 515"/>
              <a:gd name="T9" fmla="*/ 2147483646 h 359"/>
              <a:gd name="T10" fmla="*/ 2147483646 w 515"/>
              <a:gd name="T11" fmla="*/ 2147483646 h 359"/>
              <a:gd name="T12" fmla="*/ 2147483646 w 515"/>
              <a:gd name="T13" fmla="*/ 2147483646 h 359"/>
              <a:gd name="T14" fmla="*/ 2147483646 w 515"/>
              <a:gd name="T15" fmla="*/ 2147483646 h 359"/>
              <a:gd name="T16" fmla="*/ 2147483646 w 515"/>
              <a:gd name="T17" fmla="*/ 2147483646 h 359"/>
              <a:gd name="T18" fmla="*/ 2147483646 w 515"/>
              <a:gd name="T19" fmla="*/ 2147483646 h 359"/>
              <a:gd name="T20" fmla="*/ 2147483646 w 515"/>
              <a:gd name="T21" fmla="*/ 0 h 359"/>
              <a:gd name="T22" fmla="*/ 2147483646 w 515"/>
              <a:gd name="T23" fmla="*/ 2147483646 h 359"/>
              <a:gd name="T24" fmla="*/ 2147483646 w 515"/>
              <a:gd name="T25" fmla="*/ 2147483646 h 359"/>
              <a:gd name="T26" fmla="*/ 2147483646 w 515"/>
              <a:gd name="T27" fmla="*/ 0 h 359"/>
              <a:gd name="T28" fmla="*/ 0 w 515"/>
              <a:gd name="T29" fmla="*/ 214748364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5"/>
              <a:gd name="T46" fmla="*/ 0 h 359"/>
              <a:gd name="T47" fmla="*/ 515 w 515"/>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5" h="359">
                <a:moveTo>
                  <a:pt x="0" y="61"/>
                </a:moveTo>
                <a:lnTo>
                  <a:pt x="32" y="353"/>
                </a:lnTo>
                <a:lnTo>
                  <a:pt x="433" y="359"/>
                </a:lnTo>
                <a:lnTo>
                  <a:pt x="498" y="316"/>
                </a:lnTo>
                <a:lnTo>
                  <a:pt x="515" y="280"/>
                </a:lnTo>
                <a:lnTo>
                  <a:pt x="353" y="79"/>
                </a:lnTo>
                <a:lnTo>
                  <a:pt x="433" y="146"/>
                </a:lnTo>
                <a:lnTo>
                  <a:pt x="466" y="86"/>
                </a:lnTo>
                <a:lnTo>
                  <a:pt x="433" y="13"/>
                </a:lnTo>
                <a:lnTo>
                  <a:pt x="338" y="30"/>
                </a:lnTo>
                <a:lnTo>
                  <a:pt x="338" y="0"/>
                </a:lnTo>
                <a:lnTo>
                  <a:pt x="281" y="6"/>
                </a:lnTo>
                <a:lnTo>
                  <a:pt x="200" y="37"/>
                </a:lnTo>
                <a:lnTo>
                  <a:pt x="32" y="0"/>
                </a:lnTo>
                <a:lnTo>
                  <a:pt x="0" y="61"/>
                </a:lnTo>
              </a:path>
            </a:pathLst>
          </a:custGeom>
          <a:solidFill>
            <a:schemeClr val="hlink"/>
          </a:solidFill>
          <a:ln w="7938">
            <a:solidFill>
              <a:schemeClr val="bg1"/>
            </a:solidFill>
            <a:round/>
            <a:headEnd/>
            <a:tailEnd/>
          </a:ln>
        </p:spPr>
        <p:txBody>
          <a:bodyPr/>
          <a:lstStyle/>
          <a:p>
            <a:endParaRPr lang="en-US"/>
          </a:p>
        </p:txBody>
      </p:sp>
      <p:sp>
        <p:nvSpPr>
          <p:cNvPr id="18609" name="Freeform 477"/>
          <p:cNvSpPr>
            <a:spLocks/>
          </p:cNvSpPr>
          <p:nvPr/>
        </p:nvSpPr>
        <p:spPr bwMode="auto">
          <a:xfrm>
            <a:off x="3279775" y="4578350"/>
            <a:ext cx="431800" cy="268288"/>
          </a:xfrm>
          <a:custGeom>
            <a:avLst/>
            <a:gdLst>
              <a:gd name="T0" fmla="*/ 0 w 612"/>
              <a:gd name="T1" fmla="*/ 2147483646 h 389"/>
              <a:gd name="T2" fmla="*/ 2147483646 w 612"/>
              <a:gd name="T3" fmla="*/ 2147483646 h 389"/>
              <a:gd name="T4" fmla="*/ 2147483646 w 612"/>
              <a:gd name="T5" fmla="*/ 2147483646 h 389"/>
              <a:gd name="T6" fmla="*/ 2147483646 w 612"/>
              <a:gd name="T7" fmla="*/ 2147483646 h 389"/>
              <a:gd name="T8" fmla="*/ 2147483646 w 612"/>
              <a:gd name="T9" fmla="*/ 2147483646 h 389"/>
              <a:gd name="T10" fmla="*/ 2147483646 w 612"/>
              <a:gd name="T11" fmla="*/ 2147483646 h 389"/>
              <a:gd name="T12" fmla="*/ 2147483646 w 612"/>
              <a:gd name="T13" fmla="*/ 2147483646 h 389"/>
              <a:gd name="T14" fmla="*/ 2147483646 w 612"/>
              <a:gd name="T15" fmla="*/ 2147483646 h 389"/>
              <a:gd name="T16" fmla="*/ 2147483646 w 612"/>
              <a:gd name="T17" fmla="*/ 2147483646 h 389"/>
              <a:gd name="T18" fmla="*/ 2147483646 w 612"/>
              <a:gd name="T19" fmla="*/ 2147483646 h 389"/>
              <a:gd name="T20" fmla="*/ 2147483646 w 612"/>
              <a:gd name="T21" fmla="*/ 2147483646 h 389"/>
              <a:gd name="T22" fmla="*/ 2147483646 w 612"/>
              <a:gd name="T23" fmla="*/ 2147483646 h 389"/>
              <a:gd name="T24" fmla="*/ 2147483646 w 612"/>
              <a:gd name="T25" fmla="*/ 2147483646 h 389"/>
              <a:gd name="T26" fmla="*/ 2147483646 w 612"/>
              <a:gd name="T27" fmla="*/ 2147483646 h 389"/>
              <a:gd name="T28" fmla="*/ 2147483646 w 612"/>
              <a:gd name="T29" fmla="*/ 2147483646 h 389"/>
              <a:gd name="T30" fmla="*/ 2147483646 w 612"/>
              <a:gd name="T31" fmla="*/ 2147483646 h 389"/>
              <a:gd name="T32" fmla="*/ 2147483646 w 612"/>
              <a:gd name="T33" fmla="*/ 2147483646 h 389"/>
              <a:gd name="T34" fmla="*/ 2147483646 w 612"/>
              <a:gd name="T35" fmla="*/ 2147483646 h 389"/>
              <a:gd name="T36" fmla="*/ 2147483646 w 612"/>
              <a:gd name="T37" fmla="*/ 2147483646 h 389"/>
              <a:gd name="T38" fmla="*/ 2147483646 w 612"/>
              <a:gd name="T39" fmla="*/ 2147483646 h 389"/>
              <a:gd name="T40" fmla="*/ 2147483646 w 612"/>
              <a:gd name="T41" fmla="*/ 2147483646 h 389"/>
              <a:gd name="T42" fmla="*/ 2147483646 w 612"/>
              <a:gd name="T43" fmla="*/ 2147483646 h 389"/>
              <a:gd name="T44" fmla="*/ 2147483646 w 612"/>
              <a:gd name="T45" fmla="*/ 0 h 389"/>
              <a:gd name="T46" fmla="*/ 2147483646 w 612"/>
              <a:gd name="T47" fmla="*/ 2147483646 h 389"/>
              <a:gd name="T48" fmla="*/ 2147483646 w 612"/>
              <a:gd name="T49" fmla="*/ 2147483646 h 389"/>
              <a:gd name="T50" fmla="*/ 2147483646 w 612"/>
              <a:gd name="T51" fmla="*/ 2147483646 h 389"/>
              <a:gd name="T52" fmla="*/ 2147483646 w 612"/>
              <a:gd name="T53" fmla="*/ 2147483646 h 389"/>
              <a:gd name="T54" fmla="*/ 2147483646 w 612"/>
              <a:gd name="T55" fmla="*/ 2147483646 h 389"/>
              <a:gd name="T56" fmla="*/ 2147483646 w 612"/>
              <a:gd name="T57" fmla="*/ 2147483646 h 389"/>
              <a:gd name="T58" fmla="*/ 0 w 612"/>
              <a:gd name="T59" fmla="*/ 2147483646 h 3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2"/>
              <a:gd name="T91" fmla="*/ 0 h 389"/>
              <a:gd name="T92" fmla="*/ 612 w 612"/>
              <a:gd name="T93" fmla="*/ 389 h 3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2" h="389">
                <a:moveTo>
                  <a:pt x="0" y="103"/>
                </a:moveTo>
                <a:lnTo>
                  <a:pt x="57" y="176"/>
                </a:lnTo>
                <a:lnTo>
                  <a:pt x="145" y="182"/>
                </a:lnTo>
                <a:lnTo>
                  <a:pt x="177" y="206"/>
                </a:lnTo>
                <a:lnTo>
                  <a:pt x="265" y="206"/>
                </a:lnTo>
                <a:lnTo>
                  <a:pt x="250" y="329"/>
                </a:lnTo>
                <a:lnTo>
                  <a:pt x="290" y="371"/>
                </a:lnTo>
                <a:lnTo>
                  <a:pt x="338" y="389"/>
                </a:lnTo>
                <a:lnTo>
                  <a:pt x="443" y="346"/>
                </a:lnTo>
                <a:lnTo>
                  <a:pt x="410" y="341"/>
                </a:lnTo>
                <a:lnTo>
                  <a:pt x="387" y="274"/>
                </a:lnTo>
                <a:lnTo>
                  <a:pt x="459" y="286"/>
                </a:lnTo>
                <a:lnTo>
                  <a:pt x="572" y="243"/>
                </a:lnTo>
                <a:lnTo>
                  <a:pt x="539" y="206"/>
                </a:lnTo>
                <a:lnTo>
                  <a:pt x="580" y="176"/>
                </a:lnTo>
                <a:lnTo>
                  <a:pt x="563" y="158"/>
                </a:lnTo>
                <a:lnTo>
                  <a:pt x="612" y="134"/>
                </a:lnTo>
                <a:lnTo>
                  <a:pt x="555" y="128"/>
                </a:lnTo>
                <a:lnTo>
                  <a:pt x="555" y="98"/>
                </a:lnTo>
                <a:lnTo>
                  <a:pt x="475" y="67"/>
                </a:lnTo>
                <a:lnTo>
                  <a:pt x="507" y="55"/>
                </a:lnTo>
                <a:lnTo>
                  <a:pt x="242" y="61"/>
                </a:lnTo>
                <a:lnTo>
                  <a:pt x="154" y="0"/>
                </a:lnTo>
                <a:lnTo>
                  <a:pt x="162" y="25"/>
                </a:lnTo>
                <a:lnTo>
                  <a:pt x="80" y="43"/>
                </a:lnTo>
                <a:lnTo>
                  <a:pt x="97" y="98"/>
                </a:lnTo>
                <a:lnTo>
                  <a:pt x="80" y="109"/>
                </a:lnTo>
                <a:lnTo>
                  <a:pt x="57" y="73"/>
                </a:lnTo>
                <a:lnTo>
                  <a:pt x="89" y="12"/>
                </a:lnTo>
                <a:lnTo>
                  <a:pt x="0" y="103"/>
                </a:lnTo>
              </a:path>
            </a:pathLst>
          </a:custGeom>
          <a:solidFill>
            <a:srgbClr val="99FF66"/>
          </a:solidFill>
          <a:ln w="7938">
            <a:solidFill>
              <a:schemeClr val="bg1"/>
            </a:solidFill>
            <a:round/>
            <a:headEnd/>
            <a:tailEnd/>
          </a:ln>
        </p:spPr>
        <p:txBody>
          <a:bodyPr/>
          <a:lstStyle/>
          <a:p>
            <a:endParaRPr lang="en-US"/>
          </a:p>
        </p:txBody>
      </p:sp>
      <p:sp>
        <p:nvSpPr>
          <p:cNvPr id="18610" name="Freeform 478"/>
          <p:cNvSpPr>
            <a:spLocks/>
          </p:cNvSpPr>
          <p:nvPr/>
        </p:nvSpPr>
        <p:spPr bwMode="auto">
          <a:xfrm>
            <a:off x="6965950" y="4457700"/>
            <a:ext cx="114300" cy="109538"/>
          </a:xfrm>
          <a:custGeom>
            <a:avLst/>
            <a:gdLst>
              <a:gd name="T0" fmla="*/ 0 w 161"/>
              <a:gd name="T1" fmla="*/ 2147483646 h 159"/>
              <a:gd name="T2" fmla="*/ 2147483646 w 161"/>
              <a:gd name="T3" fmla="*/ 2147483646 h 159"/>
              <a:gd name="T4" fmla="*/ 2147483646 w 161"/>
              <a:gd name="T5" fmla="*/ 2147483646 h 159"/>
              <a:gd name="T6" fmla="*/ 2147483646 w 161"/>
              <a:gd name="T7" fmla="*/ 2147483646 h 159"/>
              <a:gd name="T8" fmla="*/ 2147483646 w 161"/>
              <a:gd name="T9" fmla="*/ 2147483646 h 159"/>
              <a:gd name="T10" fmla="*/ 2147483646 w 161"/>
              <a:gd name="T11" fmla="*/ 2147483646 h 159"/>
              <a:gd name="T12" fmla="*/ 2147483646 w 161"/>
              <a:gd name="T13" fmla="*/ 0 h 159"/>
              <a:gd name="T14" fmla="*/ 0 w 161"/>
              <a:gd name="T15" fmla="*/ 2147483646 h 159"/>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59"/>
              <a:gd name="T26" fmla="*/ 161 w 161"/>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59">
                <a:moveTo>
                  <a:pt x="0" y="25"/>
                </a:moveTo>
                <a:lnTo>
                  <a:pt x="31" y="159"/>
                </a:lnTo>
                <a:lnTo>
                  <a:pt x="145" y="110"/>
                </a:lnTo>
                <a:lnTo>
                  <a:pt x="128" y="86"/>
                </a:lnTo>
                <a:lnTo>
                  <a:pt x="161" y="62"/>
                </a:lnTo>
                <a:lnTo>
                  <a:pt x="161" y="19"/>
                </a:lnTo>
                <a:lnTo>
                  <a:pt x="88" y="0"/>
                </a:lnTo>
                <a:lnTo>
                  <a:pt x="0" y="25"/>
                </a:lnTo>
              </a:path>
            </a:pathLst>
          </a:custGeom>
          <a:solidFill>
            <a:schemeClr val="tx2"/>
          </a:solidFill>
          <a:ln w="7938">
            <a:solidFill>
              <a:schemeClr val="bg1"/>
            </a:solidFill>
            <a:round/>
            <a:headEnd/>
            <a:tailEnd/>
          </a:ln>
        </p:spPr>
        <p:txBody>
          <a:bodyPr/>
          <a:lstStyle/>
          <a:p>
            <a:endParaRPr lang="en-US"/>
          </a:p>
        </p:txBody>
      </p:sp>
      <p:sp>
        <p:nvSpPr>
          <p:cNvPr id="18611" name="Freeform 479"/>
          <p:cNvSpPr>
            <a:spLocks/>
          </p:cNvSpPr>
          <p:nvPr/>
        </p:nvSpPr>
        <p:spPr bwMode="auto">
          <a:xfrm>
            <a:off x="6042025" y="3679825"/>
            <a:ext cx="300038" cy="173038"/>
          </a:xfrm>
          <a:custGeom>
            <a:avLst/>
            <a:gdLst>
              <a:gd name="T0" fmla="*/ 0 w 426"/>
              <a:gd name="T1" fmla="*/ 2147483646 h 250"/>
              <a:gd name="T2" fmla="*/ 0 w 426"/>
              <a:gd name="T3" fmla="*/ 2147483646 h 250"/>
              <a:gd name="T4" fmla="*/ 2147483646 w 426"/>
              <a:gd name="T5" fmla="*/ 0 h 250"/>
              <a:gd name="T6" fmla="*/ 2147483646 w 426"/>
              <a:gd name="T7" fmla="*/ 2147483646 h 250"/>
              <a:gd name="T8" fmla="*/ 2147483646 w 426"/>
              <a:gd name="T9" fmla="*/ 2147483646 h 250"/>
              <a:gd name="T10" fmla="*/ 2147483646 w 426"/>
              <a:gd name="T11" fmla="*/ 2147483646 h 250"/>
              <a:gd name="T12" fmla="*/ 2147483646 w 426"/>
              <a:gd name="T13" fmla="*/ 2147483646 h 250"/>
              <a:gd name="T14" fmla="*/ 2147483646 w 426"/>
              <a:gd name="T15" fmla="*/ 2147483646 h 250"/>
              <a:gd name="T16" fmla="*/ 2147483646 w 426"/>
              <a:gd name="T17" fmla="*/ 2147483646 h 250"/>
              <a:gd name="T18" fmla="*/ 2147483646 w 426"/>
              <a:gd name="T19" fmla="*/ 2147483646 h 250"/>
              <a:gd name="T20" fmla="*/ 2147483646 w 426"/>
              <a:gd name="T21" fmla="*/ 2147483646 h 250"/>
              <a:gd name="T22" fmla="*/ 2147483646 w 426"/>
              <a:gd name="T23" fmla="*/ 2147483646 h 250"/>
              <a:gd name="T24" fmla="*/ 2147483646 w 426"/>
              <a:gd name="T25" fmla="*/ 2147483646 h 250"/>
              <a:gd name="T26" fmla="*/ 2147483646 w 426"/>
              <a:gd name="T27" fmla="*/ 2147483646 h 250"/>
              <a:gd name="T28" fmla="*/ 0 w 426"/>
              <a:gd name="T29" fmla="*/ 2147483646 h 2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6"/>
              <a:gd name="T46" fmla="*/ 0 h 250"/>
              <a:gd name="T47" fmla="*/ 426 w 426"/>
              <a:gd name="T48" fmla="*/ 250 h 2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6" h="250">
                <a:moveTo>
                  <a:pt x="0" y="56"/>
                </a:moveTo>
                <a:lnTo>
                  <a:pt x="0" y="19"/>
                </a:lnTo>
                <a:lnTo>
                  <a:pt x="113" y="0"/>
                </a:lnTo>
                <a:lnTo>
                  <a:pt x="201" y="43"/>
                </a:lnTo>
                <a:lnTo>
                  <a:pt x="306" y="31"/>
                </a:lnTo>
                <a:lnTo>
                  <a:pt x="418" y="116"/>
                </a:lnTo>
                <a:lnTo>
                  <a:pt x="403" y="196"/>
                </a:lnTo>
                <a:lnTo>
                  <a:pt x="426" y="226"/>
                </a:lnTo>
                <a:lnTo>
                  <a:pt x="338" y="250"/>
                </a:lnTo>
                <a:lnTo>
                  <a:pt x="298" y="183"/>
                </a:lnTo>
                <a:lnTo>
                  <a:pt x="258" y="207"/>
                </a:lnTo>
                <a:lnTo>
                  <a:pt x="113" y="140"/>
                </a:lnTo>
                <a:lnTo>
                  <a:pt x="48" y="67"/>
                </a:lnTo>
                <a:lnTo>
                  <a:pt x="8" y="86"/>
                </a:lnTo>
                <a:lnTo>
                  <a:pt x="0" y="56"/>
                </a:lnTo>
              </a:path>
            </a:pathLst>
          </a:custGeom>
          <a:solidFill>
            <a:schemeClr val="accent1"/>
          </a:solidFill>
          <a:ln w="7938">
            <a:solidFill>
              <a:schemeClr val="bg1"/>
            </a:solidFill>
            <a:round/>
            <a:headEnd/>
            <a:tailEnd/>
          </a:ln>
        </p:spPr>
        <p:txBody>
          <a:bodyPr/>
          <a:lstStyle/>
          <a:p>
            <a:endParaRPr lang="en-US"/>
          </a:p>
        </p:txBody>
      </p:sp>
      <p:sp>
        <p:nvSpPr>
          <p:cNvPr id="18612" name="Freeform 480"/>
          <p:cNvSpPr>
            <a:spLocks/>
          </p:cNvSpPr>
          <p:nvPr/>
        </p:nvSpPr>
        <p:spPr bwMode="auto">
          <a:xfrm>
            <a:off x="3222625" y="4386263"/>
            <a:ext cx="96838" cy="47625"/>
          </a:xfrm>
          <a:custGeom>
            <a:avLst/>
            <a:gdLst>
              <a:gd name="T0" fmla="*/ 2147483646 w 137"/>
              <a:gd name="T1" fmla="*/ 2147483646 h 67"/>
              <a:gd name="T2" fmla="*/ 2147483646 w 137"/>
              <a:gd name="T3" fmla="*/ 2147483646 h 67"/>
              <a:gd name="T4" fmla="*/ 2147483646 w 137"/>
              <a:gd name="T5" fmla="*/ 2147483646 h 67"/>
              <a:gd name="T6" fmla="*/ 2147483646 w 137"/>
              <a:gd name="T7" fmla="*/ 2147483646 h 67"/>
              <a:gd name="T8" fmla="*/ 2147483646 w 137"/>
              <a:gd name="T9" fmla="*/ 2147483646 h 67"/>
              <a:gd name="T10" fmla="*/ 0 w 137"/>
              <a:gd name="T11" fmla="*/ 2147483646 h 67"/>
              <a:gd name="T12" fmla="*/ 2147483646 w 137"/>
              <a:gd name="T13" fmla="*/ 2147483646 h 67"/>
              <a:gd name="T14" fmla="*/ 2147483646 w 137"/>
              <a:gd name="T15" fmla="*/ 2147483646 h 67"/>
              <a:gd name="T16" fmla="*/ 2147483646 w 13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67"/>
              <a:gd name="T29" fmla="*/ 137 w 13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67">
                <a:moveTo>
                  <a:pt x="57" y="6"/>
                </a:moveTo>
                <a:lnTo>
                  <a:pt x="80" y="19"/>
                </a:lnTo>
                <a:lnTo>
                  <a:pt x="80" y="25"/>
                </a:lnTo>
                <a:lnTo>
                  <a:pt x="112" y="49"/>
                </a:lnTo>
                <a:lnTo>
                  <a:pt x="9" y="30"/>
                </a:lnTo>
                <a:lnTo>
                  <a:pt x="0" y="61"/>
                </a:lnTo>
                <a:lnTo>
                  <a:pt x="137" y="67"/>
                </a:lnTo>
                <a:lnTo>
                  <a:pt x="137" y="6"/>
                </a:lnTo>
                <a:lnTo>
                  <a:pt x="112" y="0"/>
                </a:lnTo>
              </a:path>
            </a:pathLst>
          </a:custGeom>
          <a:solidFill>
            <a:srgbClr val="99FF66"/>
          </a:solidFill>
          <a:ln w="0">
            <a:solidFill>
              <a:schemeClr val="bg1"/>
            </a:solidFill>
            <a:round/>
            <a:headEnd/>
            <a:tailEnd/>
          </a:ln>
        </p:spPr>
        <p:txBody>
          <a:bodyPr/>
          <a:lstStyle/>
          <a:p>
            <a:endParaRPr lang="en-US"/>
          </a:p>
        </p:txBody>
      </p:sp>
      <p:sp>
        <p:nvSpPr>
          <p:cNvPr id="18613" name="Freeform 481"/>
          <p:cNvSpPr>
            <a:spLocks/>
          </p:cNvSpPr>
          <p:nvPr/>
        </p:nvSpPr>
        <p:spPr bwMode="auto">
          <a:xfrm>
            <a:off x="3319463" y="4386263"/>
            <a:ext cx="112712" cy="50800"/>
          </a:xfrm>
          <a:custGeom>
            <a:avLst/>
            <a:gdLst>
              <a:gd name="T0" fmla="*/ 2147483646 w 160"/>
              <a:gd name="T1" fmla="*/ 2147483646 h 73"/>
              <a:gd name="T2" fmla="*/ 2147483646 w 160"/>
              <a:gd name="T3" fmla="*/ 2147483646 h 73"/>
              <a:gd name="T4" fmla="*/ 2147483646 w 160"/>
              <a:gd name="T5" fmla="*/ 2147483646 h 73"/>
              <a:gd name="T6" fmla="*/ 2147483646 w 160"/>
              <a:gd name="T7" fmla="*/ 0 h 73"/>
              <a:gd name="T8" fmla="*/ 0 w 160"/>
              <a:gd name="T9" fmla="*/ 2147483646 h 73"/>
              <a:gd name="T10" fmla="*/ 0 w 160"/>
              <a:gd name="T11" fmla="*/ 2147483646 h 73"/>
              <a:gd name="T12" fmla="*/ 2147483646 w 160"/>
              <a:gd name="T13" fmla="*/ 2147483646 h 73"/>
              <a:gd name="T14" fmla="*/ 2147483646 w 160"/>
              <a:gd name="T15" fmla="*/ 2147483646 h 73"/>
              <a:gd name="T16" fmla="*/ 2147483646 w 160"/>
              <a:gd name="T17" fmla="*/ 2147483646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73"/>
              <a:gd name="T29" fmla="*/ 160 w 16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73">
                <a:moveTo>
                  <a:pt x="160" y="25"/>
                </a:moveTo>
                <a:lnTo>
                  <a:pt x="105" y="25"/>
                </a:lnTo>
                <a:lnTo>
                  <a:pt x="97" y="6"/>
                </a:lnTo>
                <a:lnTo>
                  <a:pt x="15" y="0"/>
                </a:lnTo>
                <a:lnTo>
                  <a:pt x="0" y="6"/>
                </a:lnTo>
                <a:lnTo>
                  <a:pt x="0" y="67"/>
                </a:lnTo>
                <a:lnTo>
                  <a:pt x="8" y="73"/>
                </a:lnTo>
                <a:lnTo>
                  <a:pt x="40" y="49"/>
                </a:lnTo>
                <a:lnTo>
                  <a:pt x="160" y="49"/>
                </a:lnTo>
              </a:path>
            </a:pathLst>
          </a:custGeom>
          <a:solidFill>
            <a:schemeClr val="accent1"/>
          </a:solidFill>
          <a:ln w="0">
            <a:solidFill>
              <a:schemeClr val="bg1"/>
            </a:solidFill>
            <a:round/>
            <a:headEnd/>
            <a:tailEnd/>
          </a:ln>
        </p:spPr>
        <p:txBody>
          <a:bodyPr/>
          <a:lstStyle/>
          <a:p>
            <a:endParaRPr lang="en-US"/>
          </a:p>
        </p:txBody>
      </p:sp>
      <p:sp>
        <p:nvSpPr>
          <p:cNvPr id="18614" name="Freeform 482"/>
          <p:cNvSpPr>
            <a:spLocks/>
          </p:cNvSpPr>
          <p:nvPr/>
        </p:nvSpPr>
        <p:spPr bwMode="auto">
          <a:xfrm>
            <a:off x="6308725" y="3446463"/>
            <a:ext cx="584200" cy="304800"/>
          </a:xfrm>
          <a:custGeom>
            <a:avLst/>
            <a:gdLst>
              <a:gd name="T0" fmla="*/ 2147483646 w 828"/>
              <a:gd name="T1" fmla="*/ 2147483646 h 444"/>
              <a:gd name="T2" fmla="*/ 2147483646 w 828"/>
              <a:gd name="T3" fmla="*/ 2147483646 h 444"/>
              <a:gd name="T4" fmla="*/ 2147483646 w 828"/>
              <a:gd name="T5" fmla="*/ 2147483646 h 444"/>
              <a:gd name="T6" fmla="*/ 2147483646 w 828"/>
              <a:gd name="T7" fmla="*/ 2147483646 h 444"/>
              <a:gd name="T8" fmla="*/ 0 w 828"/>
              <a:gd name="T9" fmla="*/ 2147483646 h 444"/>
              <a:gd name="T10" fmla="*/ 2147483646 w 828"/>
              <a:gd name="T11" fmla="*/ 2147483646 h 444"/>
              <a:gd name="T12" fmla="*/ 2147483646 w 828"/>
              <a:gd name="T13" fmla="*/ 2147483646 h 444"/>
              <a:gd name="T14" fmla="*/ 2147483646 w 828"/>
              <a:gd name="T15" fmla="*/ 2147483646 h 444"/>
              <a:gd name="T16" fmla="*/ 2147483646 w 828"/>
              <a:gd name="T17" fmla="*/ 2147483646 h 444"/>
              <a:gd name="T18" fmla="*/ 2147483646 w 828"/>
              <a:gd name="T19" fmla="*/ 2147483646 h 444"/>
              <a:gd name="T20" fmla="*/ 2147483646 w 828"/>
              <a:gd name="T21" fmla="*/ 2147483646 h 444"/>
              <a:gd name="T22" fmla="*/ 2147483646 w 828"/>
              <a:gd name="T23" fmla="*/ 2147483646 h 444"/>
              <a:gd name="T24" fmla="*/ 2147483646 w 828"/>
              <a:gd name="T25" fmla="*/ 2147483646 h 444"/>
              <a:gd name="T26" fmla="*/ 2147483646 w 828"/>
              <a:gd name="T27" fmla="*/ 2147483646 h 444"/>
              <a:gd name="T28" fmla="*/ 2147483646 w 828"/>
              <a:gd name="T29" fmla="*/ 2147483646 h 444"/>
              <a:gd name="T30" fmla="*/ 2147483646 w 828"/>
              <a:gd name="T31" fmla="*/ 2147483646 h 444"/>
              <a:gd name="T32" fmla="*/ 2147483646 w 828"/>
              <a:gd name="T33" fmla="*/ 2147483646 h 444"/>
              <a:gd name="T34" fmla="*/ 2147483646 w 828"/>
              <a:gd name="T35" fmla="*/ 2147483646 h 444"/>
              <a:gd name="T36" fmla="*/ 2147483646 w 828"/>
              <a:gd name="T37" fmla="*/ 2147483646 h 444"/>
              <a:gd name="T38" fmla="*/ 2147483646 w 828"/>
              <a:gd name="T39" fmla="*/ 2147483646 h 444"/>
              <a:gd name="T40" fmla="*/ 2147483646 w 828"/>
              <a:gd name="T41" fmla="*/ 2147483646 h 444"/>
              <a:gd name="T42" fmla="*/ 2147483646 w 828"/>
              <a:gd name="T43" fmla="*/ 2147483646 h 444"/>
              <a:gd name="T44" fmla="*/ 2147483646 w 828"/>
              <a:gd name="T45" fmla="*/ 2147483646 h 444"/>
              <a:gd name="T46" fmla="*/ 2147483646 w 828"/>
              <a:gd name="T47" fmla="*/ 2147483646 h 444"/>
              <a:gd name="T48" fmla="*/ 2147483646 w 828"/>
              <a:gd name="T49" fmla="*/ 2147483646 h 444"/>
              <a:gd name="T50" fmla="*/ 2147483646 w 828"/>
              <a:gd name="T51" fmla="*/ 2147483646 h 444"/>
              <a:gd name="T52" fmla="*/ 2147483646 w 828"/>
              <a:gd name="T53" fmla="*/ 2147483646 h 444"/>
              <a:gd name="T54" fmla="*/ 2147483646 w 828"/>
              <a:gd name="T55" fmla="*/ 2147483646 h 444"/>
              <a:gd name="T56" fmla="*/ 2147483646 w 828"/>
              <a:gd name="T57" fmla="*/ 2147483646 h 444"/>
              <a:gd name="T58" fmla="*/ 2147483646 w 828"/>
              <a:gd name="T59" fmla="*/ 2147483646 h 444"/>
              <a:gd name="T60" fmla="*/ 2147483646 w 828"/>
              <a:gd name="T61" fmla="*/ 2147483646 h 444"/>
              <a:gd name="T62" fmla="*/ 2147483646 w 828"/>
              <a:gd name="T63" fmla="*/ 2147483646 h 444"/>
              <a:gd name="T64" fmla="*/ 2147483646 w 828"/>
              <a:gd name="T65" fmla="*/ 2147483646 h 444"/>
              <a:gd name="T66" fmla="*/ 2147483646 w 828"/>
              <a:gd name="T67" fmla="*/ 2147483646 h 444"/>
              <a:gd name="T68" fmla="*/ 2147483646 w 828"/>
              <a:gd name="T69" fmla="*/ 2147483646 h 444"/>
              <a:gd name="T70" fmla="*/ 2147483646 w 828"/>
              <a:gd name="T71" fmla="*/ 2147483646 h 444"/>
              <a:gd name="T72" fmla="*/ 2147483646 w 828"/>
              <a:gd name="T73" fmla="*/ 2147483646 h 444"/>
              <a:gd name="T74" fmla="*/ 2147483646 w 828"/>
              <a:gd name="T75" fmla="*/ 2147483646 h 444"/>
              <a:gd name="T76" fmla="*/ 2147483646 w 828"/>
              <a:gd name="T77" fmla="*/ 2147483646 h 444"/>
              <a:gd name="T78" fmla="*/ 2147483646 w 828"/>
              <a:gd name="T79" fmla="*/ 0 h 444"/>
              <a:gd name="T80" fmla="*/ 2147483646 w 828"/>
              <a:gd name="T81" fmla="*/ 2147483646 h 444"/>
              <a:gd name="T82" fmla="*/ 2147483646 w 828"/>
              <a:gd name="T83" fmla="*/ 2147483646 h 444"/>
              <a:gd name="T84" fmla="*/ 2147483646 w 828"/>
              <a:gd name="T85" fmla="*/ 2147483646 h 444"/>
              <a:gd name="T86" fmla="*/ 2147483646 w 828"/>
              <a:gd name="T87" fmla="*/ 2147483646 h 444"/>
              <a:gd name="T88" fmla="*/ 2147483646 w 828"/>
              <a:gd name="T89" fmla="*/ 2147483646 h 444"/>
              <a:gd name="T90" fmla="*/ 2147483646 w 828"/>
              <a:gd name="T91" fmla="*/ 2147483646 h 444"/>
              <a:gd name="T92" fmla="*/ 2147483646 w 828"/>
              <a:gd name="T93" fmla="*/ 2147483646 h 444"/>
              <a:gd name="T94" fmla="*/ 2147483646 w 828"/>
              <a:gd name="T95" fmla="*/ 2147483646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8"/>
              <a:gd name="T145" fmla="*/ 0 h 444"/>
              <a:gd name="T146" fmla="*/ 828 w 828"/>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8" h="444">
                <a:moveTo>
                  <a:pt x="88" y="79"/>
                </a:moveTo>
                <a:lnTo>
                  <a:pt x="56" y="97"/>
                </a:lnTo>
                <a:lnTo>
                  <a:pt x="96" y="176"/>
                </a:lnTo>
                <a:lnTo>
                  <a:pt x="25" y="243"/>
                </a:lnTo>
                <a:lnTo>
                  <a:pt x="0" y="274"/>
                </a:lnTo>
                <a:lnTo>
                  <a:pt x="40" y="292"/>
                </a:lnTo>
                <a:lnTo>
                  <a:pt x="216" y="280"/>
                </a:lnTo>
                <a:lnTo>
                  <a:pt x="225" y="256"/>
                </a:lnTo>
                <a:lnTo>
                  <a:pt x="298" y="267"/>
                </a:lnTo>
                <a:lnTo>
                  <a:pt x="346" y="274"/>
                </a:lnTo>
                <a:lnTo>
                  <a:pt x="346" y="304"/>
                </a:lnTo>
                <a:lnTo>
                  <a:pt x="378" y="347"/>
                </a:lnTo>
                <a:lnTo>
                  <a:pt x="321" y="340"/>
                </a:lnTo>
                <a:lnTo>
                  <a:pt x="306" y="396"/>
                </a:lnTo>
                <a:lnTo>
                  <a:pt x="346" y="402"/>
                </a:lnTo>
                <a:lnTo>
                  <a:pt x="370" y="359"/>
                </a:lnTo>
                <a:lnTo>
                  <a:pt x="451" y="347"/>
                </a:lnTo>
                <a:lnTo>
                  <a:pt x="451" y="365"/>
                </a:lnTo>
                <a:lnTo>
                  <a:pt x="531" y="371"/>
                </a:lnTo>
                <a:lnTo>
                  <a:pt x="474" y="402"/>
                </a:lnTo>
                <a:lnTo>
                  <a:pt x="546" y="444"/>
                </a:lnTo>
                <a:lnTo>
                  <a:pt x="668" y="396"/>
                </a:lnTo>
                <a:lnTo>
                  <a:pt x="595" y="402"/>
                </a:lnTo>
                <a:lnTo>
                  <a:pt x="546" y="371"/>
                </a:lnTo>
                <a:lnTo>
                  <a:pt x="588" y="383"/>
                </a:lnTo>
                <a:lnTo>
                  <a:pt x="595" y="359"/>
                </a:lnTo>
                <a:lnTo>
                  <a:pt x="684" y="340"/>
                </a:lnTo>
                <a:lnTo>
                  <a:pt x="691" y="304"/>
                </a:lnTo>
                <a:lnTo>
                  <a:pt x="731" y="274"/>
                </a:lnTo>
                <a:lnTo>
                  <a:pt x="773" y="280"/>
                </a:lnTo>
                <a:lnTo>
                  <a:pt x="804" y="243"/>
                </a:lnTo>
                <a:lnTo>
                  <a:pt x="796" y="219"/>
                </a:lnTo>
                <a:lnTo>
                  <a:pt x="828" y="164"/>
                </a:lnTo>
                <a:lnTo>
                  <a:pt x="779" y="121"/>
                </a:lnTo>
                <a:lnTo>
                  <a:pt x="739" y="91"/>
                </a:lnTo>
                <a:lnTo>
                  <a:pt x="676" y="79"/>
                </a:lnTo>
                <a:lnTo>
                  <a:pt x="603" y="97"/>
                </a:lnTo>
                <a:lnTo>
                  <a:pt x="595" y="43"/>
                </a:lnTo>
                <a:lnTo>
                  <a:pt x="546" y="43"/>
                </a:lnTo>
                <a:lnTo>
                  <a:pt x="523" y="0"/>
                </a:lnTo>
                <a:lnTo>
                  <a:pt x="394" y="24"/>
                </a:lnTo>
                <a:lnTo>
                  <a:pt x="410" y="61"/>
                </a:lnTo>
                <a:lnTo>
                  <a:pt x="386" y="86"/>
                </a:lnTo>
                <a:lnTo>
                  <a:pt x="378" y="54"/>
                </a:lnTo>
                <a:lnTo>
                  <a:pt x="265" y="86"/>
                </a:lnTo>
                <a:lnTo>
                  <a:pt x="241" y="61"/>
                </a:lnTo>
                <a:lnTo>
                  <a:pt x="201" y="67"/>
                </a:lnTo>
                <a:lnTo>
                  <a:pt x="161" y="54"/>
                </a:lnTo>
              </a:path>
            </a:pathLst>
          </a:custGeom>
          <a:solidFill>
            <a:schemeClr val="accent1"/>
          </a:solidFill>
          <a:ln w="7938">
            <a:solidFill>
              <a:schemeClr val="bg1"/>
            </a:solidFill>
            <a:round/>
            <a:headEnd/>
            <a:tailEnd/>
          </a:ln>
        </p:spPr>
        <p:txBody>
          <a:bodyPr/>
          <a:lstStyle/>
          <a:p>
            <a:endParaRPr lang="en-US"/>
          </a:p>
        </p:txBody>
      </p:sp>
      <p:sp>
        <p:nvSpPr>
          <p:cNvPr id="18615" name="Freeform 483"/>
          <p:cNvSpPr>
            <a:spLocks/>
          </p:cNvSpPr>
          <p:nvPr/>
        </p:nvSpPr>
        <p:spPr bwMode="auto">
          <a:xfrm>
            <a:off x="6361113" y="3325813"/>
            <a:ext cx="293687" cy="179387"/>
          </a:xfrm>
          <a:custGeom>
            <a:avLst/>
            <a:gdLst>
              <a:gd name="T0" fmla="*/ 2147483646 w 418"/>
              <a:gd name="T1" fmla="*/ 2147483646 h 263"/>
              <a:gd name="T2" fmla="*/ 2147483646 w 418"/>
              <a:gd name="T3" fmla="*/ 2147483646 h 263"/>
              <a:gd name="T4" fmla="*/ 2147483646 w 418"/>
              <a:gd name="T5" fmla="*/ 2147483646 h 263"/>
              <a:gd name="T6" fmla="*/ 2147483646 w 418"/>
              <a:gd name="T7" fmla="*/ 2147483646 h 263"/>
              <a:gd name="T8" fmla="*/ 2147483646 w 418"/>
              <a:gd name="T9" fmla="*/ 0 h 263"/>
              <a:gd name="T10" fmla="*/ 2147483646 w 418"/>
              <a:gd name="T11" fmla="*/ 2147483646 h 263"/>
              <a:gd name="T12" fmla="*/ 2147483646 w 418"/>
              <a:gd name="T13" fmla="*/ 2147483646 h 263"/>
              <a:gd name="T14" fmla="*/ 2147483646 w 418"/>
              <a:gd name="T15" fmla="*/ 2147483646 h 263"/>
              <a:gd name="T16" fmla="*/ 2147483646 w 418"/>
              <a:gd name="T17" fmla="*/ 2147483646 h 263"/>
              <a:gd name="T18" fmla="*/ 2147483646 w 418"/>
              <a:gd name="T19" fmla="*/ 2147483646 h 263"/>
              <a:gd name="T20" fmla="*/ 2147483646 w 418"/>
              <a:gd name="T21" fmla="*/ 2147483646 h 263"/>
              <a:gd name="T22" fmla="*/ 0 w 418"/>
              <a:gd name="T23" fmla="*/ 2147483646 h 263"/>
              <a:gd name="T24" fmla="*/ 2147483646 w 418"/>
              <a:gd name="T25" fmla="*/ 2147483646 h 263"/>
              <a:gd name="T26" fmla="*/ 2147483646 w 418"/>
              <a:gd name="T27" fmla="*/ 2147483646 h 263"/>
              <a:gd name="T28" fmla="*/ 2147483646 w 418"/>
              <a:gd name="T29" fmla="*/ 2147483646 h 263"/>
              <a:gd name="T30" fmla="*/ 2147483646 w 418"/>
              <a:gd name="T31" fmla="*/ 2147483646 h 263"/>
              <a:gd name="T32" fmla="*/ 2147483646 w 418"/>
              <a:gd name="T33" fmla="*/ 2147483646 h 263"/>
              <a:gd name="T34" fmla="*/ 2147483646 w 418"/>
              <a:gd name="T35" fmla="*/ 2147483646 h 263"/>
              <a:gd name="T36" fmla="*/ 2147483646 w 418"/>
              <a:gd name="T37" fmla="*/ 2147483646 h 263"/>
              <a:gd name="T38" fmla="*/ 2147483646 w 418"/>
              <a:gd name="T39" fmla="*/ 2147483646 h 263"/>
              <a:gd name="T40" fmla="*/ 2147483646 w 418"/>
              <a:gd name="T41" fmla="*/ 2147483646 h 263"/>
              <a:gd name="T42" fmla="*/ 2147483646 w 418"/>
              <a:gd name="T43" fmla="*/ 2147483646 h 263"/>
              <a:gd name="T44" fmla="*/ 2147483646 w 418"/>
              <a:gd name="T45" fmla="*/ 2147483646 h 263"/>
              <a:gd name="T46" fmla="*/ 2147483646 w 418"/>
              <a:gd name="T47" fmla="*/ 2147483646 h 2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8"/>
              <a:gd name="T73" fmla="*/ 0 h 263"/>
              <a:gd name="T74" fmla="*/ 418 w 418"/>
              <a:gd name="T75" fmla="*/ 263 h 2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8" h="263">
                <a:moveTo>
                  <a:pt x="418" y="116"/>
                </a:moveTo>
                <a:lnTo>
                  <a:pt x="361" y="110"/>
                </a:lnTo>
                <a:lnTo>
                  <a:pt x="345" y="43"/>
                </a:lnTo>
                <a:lnTo>
                  <a:pt x="305" y="7"/>
                </a:lnTo>
                <a:lnTo>
                  <a:pt x="240" y="0"/>
                </a:lnTo>
                <a:lnTo>
                  <a:pt x="192" y="7"/>
                </a:lnTo>
                <a:lnTo>
                  <a:pt x="160" y="31"/>
                </a:lnTo>
                <a:lnTo>
                  <a:pt x="168" y="61"/>
                </a:lnTo>
                <a:lnTo>
                  <a:pt x="120" y="80"/>
                </a:lnTo>
                <a:lnTo>
                  <a:pt x="112" y="128"/>
                </a:lnTo>
                <a:lnTo>
                  <a:pt x="63" y="164"/>
                </a:lnTo>
                <a:lnTo>
                  <a:pt x="0" y="195"/>
                </a:lnTo>
                <a:lnTo>
                  <a:pt x="15" y="256"/>
                </a:lnTo>
                <a:lnTo>
                  <a:pt x="88" y="231"/>
                </a:lnTo>
                <a:lnTo>
                  <a:pt x="128" y="244"/>
                </a:lnTo>
                <a:lnTo>
                  <a:pt x="168" y="238"/>
                </a:lnTo>
                <a:lnTo>
                  <a:pt x="192" y="263"/>
                </a:lnTo>
                <a:lnTo>
                  <a:pt x="305" y="231"/>
                </a:lnTo>
                <a:lnTo>
                  <a:pt x="313" y="263"/>
                </a:lnTo>
                <a:lnTo>
                  <a:pt x="337" y="238"/>
                </a:lnTo>
                <a:lnTo>
                  <a:pt x="321" y="201"/>
                </a:lnTo>
                <a:lnTo>
                  <a:pt x="378" y="189"/>
                </a:lnTo>
                <a:lnTo>
                  <a:pt x="370" y="140"/>
                </a:lnTo>
                <a:lnTo>
                  <a:pt x="401" y="147"/>
                </a:lnTo>
              </a:path>
            </a:pathLst>
          </a:custGeom>
          <a:solidFill>
            <a:schemeClr val="accent1"/>
          </a:solidFill>
          <a:ln w="7938">
            <a:solidFill>
              <a:schemeClr val="bg1"/>
            </a:solidFill>
            <a:round/>
            <a:headEnd/>
            <a:tailEnd/>
          </a:ln>
        </p:spPr>
        <p:txBody>
          <a:bodyPr/>
          <a:lstStyle/>
          <a:p>
            <a:endParaRPr lang="en-US"/>
          </a:p>
        </p:txBody>
      </p:sp>
      <p:sp>
        <p:nvSpPr>
          <p:cNvPr id="18616" name="Freeform 484"/>
          <p:cNvSpPr>
            <a:spLocks/>
          </p:cNvSpPr>
          <p:nvPr/>
        </p:nvSpPr>
        <p:spPr bwMode="auto">
          <a:xfrm>
            <a:off x="6280150" y="3371850"/>
            <a:ext cx="158750" cy="87313"/>
          </a:xfrm>
          <a:custGeom>
            <a:avLst/>
            <a:gdLst>
              <a:gd name="T0" fmla="*/ 0 w 225"/>
              <a:gd name="T1" fmla="*/ 0 h 128"/>
              <a:gd name="T2" fmla="*/ 2147483646 w 225"/>
              <a:gd name="T3" fmla="*/ 2147483646 h 128"/>
              <a:gd name="T4" fmla="*/ 2147483646 w 225"/>
              <a:gd name="T5" fmla="*/ 2147483646 h 128"/>
              <a:gd name="T6" fmla="*/ 2147483646 w 225"/>
              <a:gd name="T7" fmla="*/ 2147483646 h 128"/>
              <a:gd name="T8" fmla="*/ 2147483646 w 225"/>
              <a:gd name="T9" fmla="*/ 2147483646 h 128"/>
              <a:gd name="T10" fmla="*/ 2147483646 w 225"/>
              <a:gd name="T11" fmla="*/ 2147483646 h 128"/>
              <a:gd name="T12" fmla="*/ 2147483646 w 225"/>
              <a:gd name="T13" fmla="*/ 2147483646 h 128"/>
              <a:gd name="T14" fmla="*/ 0 60000 65536"/>
              <a:gd name="T15" fmla="*/ 0 60000 65536"/>
              <a:gd name="T16" fmla="*/ 0 60000 65536"/>
              <a:gd name="T17" fmla="*/ 0 60000 65536"/>
              <a:gd name="T18" fmla="*/ 0 60000 65536"/>
              <a:gd name="T19" fmla="*/ 0 60000 65536"/>
              <a:gd name="T20" fmla="*/ 0 60000 65536"/>
              <a:gd name="T21" fmla="*/ 0 w 225"/>
              <a:gd name="T22" fmla="*/ 0 h 128"/>
              <a:gd name="T23" fmla="*/ 225 w 225"/>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128">
                <a:moveTo>
                  <a:pt x="0" y="0"/>
                </a:moveTo>
                <a:lnTo>
                  <a:pt x="8" y="61"/>
                </a:lnTo>
                <a:lnTo>
                  <a:pt x="96" y="80"/>
                </a:lnTo>
                <a:lnTo>
                  <a:pt x="113" y="128"/>
                </a:lnTo>
                <a:lnTo>
                  <a:pt x="176" y="97"/>
                </a:lnTo>
                <a:lnTo>
                  <a:pt x="225" y="61"/>
                </a:lnTo>
                <a:lnTo>
                  <a:pt x="136" y="24"/>
                </a:lnTo>
              </a:path>
            </a:pathLst>
          </a:custGeom>
          <a:solidFill>
            <a:schemeClr val="accent1"/>
          </a:solidFill>
          <a:ln w="7938">
            <a:solidFill>
              <a:schemeClr val="bg1"/>
            </a:solidFill>
            <a:round/>
            <a:headEnd/>
            <a:tailEnd/>
          </a:ln>
        </p:spPr>
        <p:txBody>
          <a:bodyPr/>
          <a:lstStyle/>
          <a:p>
            <a:endParaRPr lang="en-US"/>
          </a:p>
        </p:txBody>
      </p:sp>
      <p:sp>
        <p:nvSpPr>
          <p:cNvPr id="18617" name="Freeform 485"/>
          <p:cNvSpPr>
            <a:spLocks/>
          </p:cNvSpPr>
          <p:nvPr/>
        </p:nvSpPr>
        <p:spPr bwMode="auto">
          <a:xfrm>
            <a:off x="6280150" y="3316288"/>
            <a:ext cx="200025" cy="96837"/>
          </a:xfrm>
          <a:custGeom>
            <a:avLst/>
            <a:gdLst>
              <a:gd name="T0" fmla="*/ 2147483646 w 281"/>
              <a:gd name="T1" fmla="*/ 0 h 140"/>
              <a:gd name="T2" fmla="*/ 2147483646 w 281"/>
              <a:gd name="T3" fmla="*/ 2147483646 h 140"/>
              <a:gd name="T4" fmla="*/ 2147483646 w 281"/>
              <a:gd name="T5" fmla="*/ 2147483646 h 140"/>
              <a:gd name="T6" fmla="*/ 2147483646 w 281"/>
              <a:gd name="T7" fmla="*/ 2147483646 h 140"/>
              <a:gd name="T8" fmla="*/ 0 w 281"/>
              <a:gd name="T9" fmla="*/ 2147483646 h 140"/>
              <a:gd name="T10" fmla="*/ 2147483646 w 281"/>
              <a:gd name="T11" fmla="*/ 2147483646 h 140"/>
              <a:gd name="T12" fmla="*/ 2147483646 w 281"/>
              <a:gd name="T13" fmla="*/ 2147483646 h 140"/>
              <a:gd name="T14" fmla="*/ 2147483646 w 281"/>
              <a:gd name="T15" fmla="*/ 2147483646 h 140"/>
              <a:gd name="T16" fmla="*/ 2147483646 w 281"/>
              <a:gd name="T17" fmla="*/ 2147483646 h 140"/>
              <a:gd name="T18" fmla="*/ 2147483646 w 281"/>
              <a:gd name="T19" fmla="*/ 2147483646 h 140"/>
              <a:gd name="T20" fmla="*/ 2147483646 w 281"/>
              <a:gd name="T21" fmla="*/ 2147483646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
              <a:gd name="T34" fmla="*/ 0 h 140"/>
              <a:gd name="T35" fmla="*/ 281 w 281"/>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 h="140">
                <a:moveTo>
                  <a:pt x="153" y="0"/>
                </a:moveTo>
                <a:lnTo>
                  <a:pt x="136" y="62"/>
                </a:lnTo>
                <a:lnTo>
                  <a:pt x="65" y="30"/>
                </a:lnTo>
                <a:lnTo>
                  <a:pt x="23" y="36"/>
                </a:lnTo>
                <a:lnTo>
                  <a:pt x="0" y="79"/>
                </a:lnTo>
                <a:lnTo>
                  <a:pt x="136" y="103"/>
                </a:lnTo>
                <a:lnTo>
                  <a:pt x="225" y="140"/>
                </a:lnTo>
                <a:lnTo>
                  <a:pt x="233" y="92"/>
                </a:lnTo>
                <a:lnTo>
                  <a:pt x="281" y="73"/>
                </a:lnTo>
                <a:lnTo>
                  <a:pt x="273" y="43"/>
                </a:lnTo>
                <a:lnTo>
                  <a:pt x="233" y="6"/>
                </a:lnTo>
              </a:path>
            </a:pathLst>
          </a:custGeom>
          <a:solidFill>
            <a:schemeClr val="accent1"/>
          </a:solidFill>
          <a:ln w="7938">
            <a:solidFill>
              <a:schemeClr val="bg1"/>
            </a:solidFill>
            <a:round/>
            <a:headEnd/>
            <a:tailEnd/>
          </a:ln>
        </p:spPr>
        <p:txBody>
          <a:bodyPr/>
          <a:lstStyle/>
          <a:p>
            <a:endParaRPr lang="en-US"/>
          </a:p>
        </p:txBody>
      </p:sp>
      <p:sp>
        <p:nvSpPr>
          <p:cNvPr id="18618" name="Freeform 486"/>
          <p:cNvSpPr>
            <a:spLocks/>
          </p:cNvSpPr>
          <p:nvPr/>
        </p:nvSpPr>
        <p:spPr bwMode="auto">
          <a:xfrm>
            <a:off x="6229350" y="3413125"/>
            <a:ext cx="131763" cy="46038"/>
          </a:xfrm>
          <a:custGeom>
            <a:avLst/>
            <a:gdLst>
              <a:gd name="T0" fmla="*/ 0 w 185"/>
              <a:gd name="T1" fmla="*/ 2147483646 h 67"/>
              <a:gd name="T2" fmla="*/ 2147483646 w 185"/>
              <a:gd name="T3" fmla="*/ 2147483646 h 67"/>
              <a:gd name="T4" fmla="*/ 2147483646 w 185"/>
              <a:gd name="T5" fmla="*/ 2147483646 h 67"/>
              <a:gd name="T6" fmla="*/ 2147483646 w 185"/>
              <a:gd name="T7" fmla="*/ 0 h 67"/>
              <a:gd name="T8" fmla="*/ 2147483646 w 185"/>
              <a:gd name="T9" fmla="*/ 2147483646 h 67"/>
              <a:gd name="T10" fmla="*/ 2147483646 w 185"/>
              <a:gd name="T11" fmla="*/ 2147483646 h 67"/>
              <a:gd name="T12" fmla="*/ 2147483646 w 185"/>
              <a:gd name="T13" fmla="*/ 0 h 67"/>
              <a:gd name="T14" fmla="*/ 0 60000 65536"/>
              <a:gd name="T15" fmla="*/ 0 60000 65536"/>
              <a:gd name="T16" fmla="*/ 0 60000 65536"/>
              <a:gd name="T17" fmla="*/ 0 60000 65536"/>
              <a:gd name="T18" fmla="*/ 0 60000 65536"/>
              <a:gd name="T19" fmla="*/ 0 60000 65536"/>
              <a:gd name="T20" fmla="*/ 0 60000 65536"/>
              <a:gd name="T21" fmla="*/ 0 w 185"/>
              <a:gd name="T22" fmla="*/ 0 h 67"/>
              <a:gd name="T23" fmla="*/ 185 w 185"/>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67">
                <a:moveTo>
                  <a:pt x="0" y="49"/>
                </a:moveTo>
                <a:lnTo>
                  <a:pt x="185" y="67"/>
                </a:lnTo>
                <a:lnTo>
                  <a:pt x="168" y="19"/>
                </a:lnTo>
                <a:lnTo>
                  <a:pt x="80" y="0"/>
                </a:lnTo>
                <a:lnTo>
                  <a:pt x="80" y="25"/>
                </a:lnTo>
                <a:lnTo>
                  <a:pt x="55" y="25"/>
                </a:lnTo>
                <a:lnTo>
                  <a:pt x="72" y="0"/>
                </a:lnTo>
              </a:path>
            </a:pathLst>
          </a:custGeom>
          <a:solidFill>
            <a:schemeClr val="accent1"/>
          </a:solidFill>
          <a:ln w="7938">
            <a:solidFill>
              <a:schemeClr val="bg1"/>
            </a:solidFill>
            <a:round/>
            <a:headEnd/>
            <a:tailEnd/>
          </a:ln>
        </p:spPr>
        <p:txBody>
          <a:bodyPr/>
          <a:lstStyle/>
          <a:p>
            <a:endParaRPr lang="en-US"/>
          </a:p>
        </p:txBody>
      </p:sp>
      <p:sp>
        <p:nvSpPr>
          <p:cNvPr id="18619" name="Freeform 487"/>
          <p:cNvSpPr>
            <a:spLocks/>
          </p:cNvSpPr>
          <p:nvPr/>
        </p:nvSpPr>
        <p:spPr bwMode="auto">
          <a:xfrm>
            <a:off x="6361113" y="3270250"/>
            <a:ext cx="134937" cy="76200"/>
          </a:xfrm>
          <a:custGeom>
            <a:avLst/>
            <a:gdLst>
              <a:gd name="T0" fmla="*/ 0 w 192"/>
              <a:gd name="T1" fmla="*/ 2147483646 h 110"/>
              <a:gd name="T2" fmla="*/ 2147483646 w 192"/>
              <a:gd name="T3" fmla="*/ 2147483646 h 110"/>
              <a:gd name="T4" fmla="*/ 2147483646 w 192"/>
              <a:gd name="T5" fmla="*/ 2147483646 h 110"/>
              <a:gd name="T6" fmla="*/ 2147483646 w 192"/>
              <a:gd name="T7" fmla="*/ 2147483646 h 110"/>
              <a:gd name="T8" fmla="*/ 2147483646 w 192"/>
              <a:gd name="T9" fmla="*/ 2147483646 h 110"/>
              <a:gd name="T10" fmla="*/ 2147483646 w 192"/>
              <a:gd name="T11" fmla="*/ 2147483646 h 110"/>
              <a:gd name="T12" fmla="*/ 2147483646 w 192"/>
              <a:gd name="T13" fmla="*/ 0 h 110"/>
              <a:gd name="T14" fmla="*/ 0 60000 65536"/>
              <a:gd name="T15" fmla="*/ 0 60000 65536"/>
              <a:gd name="T16" fmla="*/ 0 60000 65536"/>
              <a:gd name="T17" fmla="*/ 0 60000 65536"/>
              <a:gd name="T18" fmla="*/ 0 60000 65536"/>
              <a:gd name="T19" fmla="*/ 0 60000 65536"/>
              <a:gd name="T20" fmla="*/ 0 60000 65536"/>
              <a:gd name="T21" fmla="*/ 0 w 192"/>
              <a:gd name="T22" fmla="*/ 0 h 110"/>
              <a:gd name="T23" fmla="*/ 192 w 19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10">
                <a:moveTo>
                  <a:pt x="0" y="19"/>
                </a:moveTo>
                <a:lnTo>
                  <a:pt x="7" y="67"/>
                </a:lnTo>
                <a:lnTo>
                  <a:pt x="40" y="67"/>
                </a:lnTo>
                <a:lnTo>
                  <a:pt x="120" y="73"/>
                </a:lnTo>
                <a:lnTo>
                  <a:pt x="160" y="110"/>
                </a:lnTo>
                <a:lnTo>
                  <a:pt x="192" y="86"/>
                </a:lnTo>
                <a:lnTo>
                  <a:pt x="185" y="0"/>
                </a:lnTo>
              </a:path>
            </a:pathLst>
          </a:custGeom>
          <a:solidFill>
            <a:schemeClr val="accent1"/>
          </a:solidFill>
          <a:ln w="7938">
            <a:solidFill>
              <a:schemeClr val="bg1"/>
            </a:solidFill>
            <a:round/>
            <a:headEnd/>
            <a:tailEnd/>
          </a:ln>
        </p:spPr>
        <p:txBody>
          <a:bodyPr/>
          <a:lstStyle/>
          <a:p>
            <a:endParaRPr lang="en-US"/>
          </a:p>
        </p:txBody>
      </p:sp>
      <p:sp>
        <p:nvSpPr>
          <p:cNvPr id="18620" name="Freeform 488"/>
          <p:cNvSpPr>
            <a:spLocks/>
          </p:cNvSpPr>
          <p:nvPr/>
        </p:nvSpPr>
        <p:spPr bwMode="auto">
          <a:xfrm>
            <a:off x="5986463" y="5002213"/>
            <a:ext cx="388937" cy="292100"/>
          </a:xfrm>
          <a:custGeom>
            <a:avLst/>
            <a:gdLst>
              <a:gd name="T0" fmla="*/ 0 w 554"/>
              <a:gd name="T1" fmla="*/ 2147483646 h 426"/>
              <a:gd name="T2" fmla="*/ 2147483646 w 554"/>
              <a:gd name="T3" fmla="*/ 2147483646 h 426"/>
              <a:gd name="T4" fmla="*/ 2147483646 w 554"/>
              <a:gd name="T5" fmla="*/ 2147483646 h 426"/>
              <a:gd name="T6" fmla="*/ 2147483646 w 554"/>
              <a:gd name="T7" fmla="*/ 2147483646 h 426"/>
              <a:gd name="T8" fmla="*/ 2147483646 w 554"/>
              <a:gd name="T9" fmla="*/ 2147483646 h 426"/>
              <a:gd name="T10" fmla="*/ 2147483646 w 554"/>
              <a:gd name="T11" fmla="*/ 2147483646 h 426"/>
              <a:gd name="T12" fmla="*/ 2147483646 w 554"/>
              <a:gd name="T13" fmla="*/ 2147483646 h 426"/>
              <a:gd name="T14" fmla="*/ 2147483646 w 554"/>
              <a:gd name="T15" fmla="*/ 2147483646 h 426"/>
              <a:gd name="T16" fmla="*/ 2147483646 w 554"/>
              <a:gd name="T17" fmla="*/ 2147483646 h 426"/>
              <a:gd name="T18" fmla="*/ 2147483646 w 554"/>
              <a:gd name="T19" fmla="*/ 2147483646 h 426"/>
              <a:gd name="T20" fmla="*/ 2147483646 w 554"/>
              <a:gd name="T21" fmla="*/ 2147483646 h 426"/>
              <a:gd name="T22" fmla="*/ 2147483646 w 554"/>
              <a:gd name="T23" fmla="*/ 2147483646 h 426"/>
              <a:gd name="T24" fmla="*/ 2147483646 w 554"/>
              <a:gd name="T25" fmla="*/ 2147483646 h 426"/>
              <a:gd name="T26" fmla="*/ 2147483646 w 554"/>
              <a:gd name="T27" fmla="*/ 2147483646 h 426"/>
              <a:gd name="T28" fmla="*/ 2147483646 w 554"/>
              <a:gd name="T29" fmla="*/ 0 h 426"/>
              <a:gd name="T30" fmla="*/ 2147483646 w 554"/>
              <a:gd name="T31" fmla="*/ 2147483646 h 426"/>
              <a:gd name="T32" fmla="*/ 2147483646 w 554"/>
              <a:gd name="T33" fmla="*/ 2147483646 h 426"/>
              <a:gd name="T34" fmla="*/ 0 w 554"/>
              <a:gd name="T35" fmla="*/ 2147483646 h 4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4"/>
              <a:gd name="T55" fmla="*/ 0 h 426"/>
              <a:gd name="T56" fmla="*/ 554 w 554"/>
              <a:gd name="T57" fmla="*/ 426 h 4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4" h="426">
                <a:moveTo>
                  <a:pt x="0" y="402"/>
                </a:moveTo>
                <a:lnTo>
                  <a:pt x="56" y="383"/>
                </a:lnTo>
                <a:lnTo>
                  <a:pt x="434" y="426"/>
                </a:lnTo>
                <a:lnTo>
                  <a:pt x="514" y="407"/>
                </a:lnTo>
                <a:lnTo>
                  <a:pt x="458" y="377"/>
                </a:lnTo>
                <a:lnTo>
                  <a:pt x="458" y="243"/>
                </a:lnTo>
                <a:lnTo>
                  <a:pt x="554" y="243"/>
                </a:lnTo>
                <a:lnTo>
                  <a:pt x="554" y="176"/>
                </a:lnTo>
                <a:lnTo>
                  <a:pt x="458" y="182"/>
                </a:lnTo>
                <a:lnTo>
                  <a:pt x="450" y="54"/>
                </a:lnTo>
                <a:lnTo>
                  <a:pt x="409" y="36"/>
                </a:lnTo>
                <a:lnTo>
                  <a:pt x="346" y="43"/>
                </a:lnTo>
                <a:lnTo>
                  <a:pt x="338" y="79"/>
                </a:lnTo>
                <a:lnTo>
                  <a:pt x="273" y="85"/>
                </a:lnTo>
                <a:lnTo>
                  <a:pt x="201" y="0"/>
                </a:lnTo>
                <a:lnTo>
                  <a:pt x="23" y="17"/>
                </a:lnTo>
                <a:lnTo>
                  <a:pt x="88" y="176"/>
                </a:lnTo>
                <a:lnTo>
                  <a:pt x="0" y="402"/>
                </a:lnTo>
              </a:path>
            </a:pathLst>
          </a:custGeom>
          <a:solidFill>
            <a:schemeClr val="accent1"/>
          </a:solidFill>
          <a:ln w="7938">
            <a:solidFill>
              <a:schemeClr val="bg1"/>
            </a:solidFill>
            <a:round/>
            <a:headEnd/>
            <a:tailEnd/>
          </a:ln>
        </p:spPr>
        <p:txBody>
          <a:bodyPr/>
          <a:lstStyle/>
          <a:p>
            <a:endParaRPr lang="en-US"/>
          </a:p>
        </p:txBody>
      </p:sp>
      <p:sp>
        <p:nvSpPr>
          <p:cNvPr id="18621" name="Freeform 489"/>
          <p:cNvSpPr>
            <a:spLocks/>
          </p:cNvSpPr>
          <p:nvPr/>
        </p:nvSpPr>
        <p:spPr bwMode="auto">
          <a:xfrm>
            <a:off x="5997575" y="4976813"/>
            <a:ext cx="26988" cy="28575"/>
          </a:xfrm>
          <a:custGeom>
            <a:avLst/>
            <a:gdLst>
              <a:gd name="T0" fmla="*/ 0 w 40"/>
              <a:gd name="T1" fmla="*/ 2147483646 h 43"/>
              <a:gd name="T2" fmla="*/ 2147483646 w 40"/>
              <a:gd name="T3" fmla="*/ 2147483646 h 43"/>
              <a:gd name="T4" fmla="*/ 2147483646 w 40"/>
              <a:gd name="T5" fmla="*/ 0 h 43"/>
              <a:gd name="T6" fmla="*/ 0 w 40"/>
              <a:gd name="T7" fmla="*/ 2147483646 h 43"/>
              <a:gd name="T8" fmla="*/ 0 60000 65536"/>
              <a:gd name="T9" fmla="*/ 0 60000 65536"/>
              <a:gd name="T10" fmla="*/ 0 60000 65536"/>
              <a:gd name="T11" fmla="*/ 0 60000 65536"/>
              <a:gd name="T12" fmla="*/ 0 w 40"/>
              <a:gd name="T13" fmla="*/ 0 h 43"/>
              <a:gd name="T14" fmla="*/ 40 w 40"/>
              <a:gd name="T15" fmla="*/ 43 h 43"/>
            </a:gdLst>
            <a:ahLst/>
            <a:cxnLst>
              <a:cxn ang="T8">
                <a:pos x="T0" y="T1"/>
              </a:cxn>
              <a:cxn ang="T9">
                <a:pos x="T2" y="T3"/>
              </a:cxn>
              <a:cxn ang="T10">
                <a:pos x="T4" y="T5"/>
              </a:cxn>
              <a:cxn ang="T11">
                <a:pos x="T6" y="T7"/>
              </a:cxn>
            </a:cxnLst>
            <a:rect l="T12" t="T13" r="T14" b="T15"/>
            <a:pathLst>
              <a:path w="40" h="43">
                <a:moveTo>
                  <a:pt x="0" y="6"/>
                </a:moveTo>
                <a:lnTo>
                  <a:pt x="7" y="43"/>
                </a:lnTo>
                <a:lnTo>
                  <a:pt x="40" y="0"/>
                </a:lnTo>
                <a:lnTo>
                  <a:pt x="0" y="6"/>
                </a:lnTo>
              </a:path>
            </a:pathLst>
          </a:custGeom>
          <a:solidFill>
            <a:srgbClr val="99FF66"/>
          </a:solidFill>
          <a:ln w="7938">
            <a:solidFill>
              <a:schemeClr val="bg1"/>
            </a:solidFill>
            <a:round/>
            <a:headEnd/>
            <a:tailEnd/>
          </a:ln>
        </p:spPr>
        <p:txBody>
          <a:bodyPr/>
          <a:lstStyle/>
          <a:p>
            <a:endParaRPr lang="en-US"/>
          </a:p>
        </p:txBody>
      </p:sp>
      <p:sp>
        <p:nvSpPr>
          <p:cNvPr id="18622" name="Freeform 490"/>
          <p:cNvSpPr>
            <a:spLocks/>
          </p:cNvSpPr>
          <p:nvPr/>
        </p:nvSpPr>
        <p:spPr bwMode="auto">
          <a:xfrm>
            <a:off x="6246813" y="5286375"/>
            <a:ext cx="293687" cy="220663"/>
          </a:xfrm>
          <a:custGeom>
            <a:avLst/>
            <a:gdLst>
              <a:gd name="T0" fmla="*/ 0 w 419"/>
              <a:gd name="T1" fmla="*/ 2147483646 h 323"/>
              <a:gd name="T2" fmla="*/ 0 w 419"/>
              <a:gd name="T3" fmla="*/ 2147483646 h 323"/>
              <a:gd name="T4" fmla="*/ 2147483646 w 419"/>
              <a:gd name="T5" fmla="*/ 2147483646 h 323"/>
              <a:gd name="T6" fmla="*/ 2147483646 w 419"/>
              <a:gd name="T7" fmla="*/ 2147483646 h 323"/>
              <a:gd name="T8" fmla="*/ 2147483646 w 419"/>
              <a:gd name="T9" fmla="*/ 2147483646 h 323"/>
              <a:gd name="T10" fmla="*/ 2147483646 w 419"/>
              <a:gd name="T11" fmla="*/ 2147483646 h 323"/>
              <a:gd name="T12" fmla="*/ 2147483646 w 419"/>
              <a:gd name="T13" fmla="*/ 0 h 323"/>
              <a:gd name="T14" fmla="*/ 2147483646 w 419"/>
              <a:gd name="T15" fmla="*/ 2147483646 h 323"/>
              <a:gd name="T16" fmla="*/ 2147483646 w 419"/>
              <a:gd name="T17" fmla="*/ 2147483646 h 323"/>
              <a:gd name="T18" fmla="*/ 2147483646 w 419"/>
              <a:gd name="T19" fmla="*/ 2147483646 h 323"/>
              <a:gd name="T20" fmla="*/ 2147483646 w 419"/>
              <a:gd name="T21" fmla="*/ 2147483646 h 323"/>
              <a:gd name="T22" fmla="*/ 2147483646 w 419"/>
              <a:gd name="T23" fmla="*/ 2147483646 h 323"/>
              <a:gd name="T24" fmla="*/ 2147483646 w 419"/>
              <a:gd name="T25" fmla="*/ 2147483646 h 323"/>
              <a:gd name="T26" fmla="*/ 2147483646 w 419"/>
              <a:gd name="T27" fmla="*/ 2147483646 h 323"/>
              <a:gd name="T28" fmla="*/ 0 w 419"/>
              <a:gd name="T29" fmla="*/ 2147483646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9"/>
              <a:gd name="T46" fmla="*/ 0 h 323"/>
              <a:gd name="T47" fmla="*/ 419 w 419"/>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9" h="323">
                <a:moveTo>
                  <a:pt x="0" y="250"/>
                </a:moveTo>
                <a:lnTo>
                  <a:pt x="0" y="153"/>
                </a:lnTo>
                <a:lnTo>
                  <a:pt x="40" y="153"/>
                </a:lnTo>
                <a:lnTo>
                  <a:pt x="40" y="31"/>
                </a:lnTo>
                <a:lnTo>
                  <a:pt x="129" y="13"/>
                </a:lnTo>
                <a:lnTo>
                  <a:pt x="162" y="37"/>
                </a:lnTo>
                <a:lnTo>
                  <a:pt x="234" y="0"/>
                </a:lnTo>
                <a:lnTo>
                  <a:pt x="362" y="134"/>
                </a:lnTo>
                <a:lnTo>
                  <a:pt x="419" y="159"/>
                </a:lnTo>
                <a:lnTo>
                  <a:pt x="250" y="274"/>
                </a:lnTo>
                <a:lnTo>
                  <a:pt x="154" y="274"/>
                </a:lnTo>
                <a:lnTo>
                  <a:pt x="97" y="323"/>
                </a:lnTo>
                <a:lnTo>
                  <a:pt x="32" y="323"/>
                </a:lnTo>
                <a:lnTo>
                  <a:pt x="32" y="280"/>
                </a:lnTo>
                <a:lnTo>
                  <a:pt x="0" y="250"/>
                </a:lnTo>
              </a:path>
            </a:pathLst>
          </a:custGeom>
          <a:solidFill>
            <a:schemeClr val="accent1"/>
          </a:solidFill>
          <a:ln w="7938">
            <a:solidFill>
              <a:schemeClr val="bg1"/>
            </a:solidFill>
            <a:round/>
            <a:headEnd/>
            <a:tailEnd/>
          </a:ln>
        </p:spPr>
        <p:txBody>
          <a:bodyPr/>
          <a:lstStyle/>
          <a:p>
            <a:endParaRPr lang="en-US"/>
          </a:p>
        </p:txBody>
      </p:sp>
      <p:sp>
        <p:nvSpPr>
          <p:cNvPr id="18623" name="Freeform 491"/>
          <p:cNvSpPr>
            <a:spLocks/>
          </p:cNvSpPr>
          <p:nvPr/>
        </p:nvSpPr>
        <p:spPr bwMode="auto">
          <a:xfrm>
            <a:off x="9234488" y="4751388"/>
            <a:ext cx="39687" cy="20637"/>
          </a:xfrm>
          <a:custGeom>
            <a:avLst/>
            <a:gdLst>
              <a:gd name="T0" fmla="*/ 0 w 57"/>
              <a:gd name="T1" fmla="*/ 2147483646 h 31"/>
              <a:gd name="T2" fmla="*/ 2147483646 w 57"/>
              <a:gd name="T3" fmla="*/ 2147483646 h 31"/>
              <a:gd name="T4" fmla="*/ 2147483646 w 57"/>
              <a:gd name="T5" fmla="*/ 0 h 31"/>
              <a:gd name="T6" fmla="*/ 0 w 57"/>
              <a:gd name="T7" fmla="*/ 2147483646 h 31"/>
              <a:gd name="T8" fmla="*/ 0 60000 65536"/>
              <a:gd name="T9" fmla="*/ 0 60000 65536"/>
              <a:gd name="T10" fmla="*/ 0 60000 65536"/>
              <a:gd name="T11" fmla="*/ 0 60000 65536"/>
              <a:gd name="T12" fmla="*/ 0 w 57"/>
              <a:gd name="T13" fmla="*/ 0 h 31"/>
              <a:gd name="T14" fmla="*/ 57 w 57"/>
              <a:gd name="T15" fmla="*/ 31 h 31"/>
            </a:gdLst>
            <a:ahLst/>
            <a:cxnLst>
              <a:cxn ang="T8">
                <a:pos x="T0" y="T1"/>
              </a:cxn>
              <a:cxn ang="T9">
                <a:pos x="T2" y="T3"/>
              </a:cxn>
              <a:cxn ang="T10">
                <a:pos x="T4" y="T5"/>
              </a:cxn>
              <a:cxn ang="T11">
                <a:pos x="T6" y="T7"/>
              </a:cxn>
            </a:cxnLst>
            <a:rect l="T12" t="T13" r="T14" b="T15"/>
            <a:pathLst>
              <a:path w="57" h="31">
                <a:moveTo>
                  <a:pt x="0" y="13"/>
                </a:moveTo>
                <a:lnTo>
                  <a:pt x="33" y="31"/>
                </a:lnTo>
                <a:lnTo>
                  <a:pt x="57" y="0"/>
                </a:lnTo>
                <a:lnTo>
                  <a:pt x="0" y="13"/>
                </a:lnTo>
              </a:path>
            </a:pathLst>
          </a:custGeom>
          <a:solidFill>
            <a:schemeClr val="accent1"/>
          </a:solidFill>
          <a:ln w="7938">
            <a:solidFill>
              <a:schemeClr val="bg1"/>
            </a:solidFill>
            <a:round/>
            <a:headEnd/>
            <a:tailEnd/>
          </a:ln>
        </p:spPr>
        <p:txBody>
          <a:bodyPr/>
          <a:lstStyle/>
          <a:p>
            <a:endParaRPr lang="en-US"/>
          </a:p>
        </p:txBody>
      </p:sp>
      <p:sp>
        <p:nvSpPr>
          <p:cNvPr id="18624" name="Freeform 493"/>
          <p:cNvSpPr>
            <a:spLocks/>
          </p:cNvSpPr>
          <p:nvPr/>
        </p:nvSpPr>
        <p:spPr bwMode="auto">
          <a:xfrm>
            <a:off x="8548688" y="4189413"/>
            <a:ext cx="279400" cy="439737"/>
          </a:xfrm>
          <a:custGeom>
            <a:avLst/>
            <a:gdLst>
              <a:gd name="T0" fmla="*/ 0 w 395"/>
              <a:gd name="T1" fmla="*/ 2147483646 h 639"/>
              <a:gd name="T2" fmla="*/ 2147483646 w 395"/>
              <a:gd name="T3" fmla="*/ 2147483646 h 639"/>
              <a:gd name="T4" fmla="*/ 2147483646 w 395"/>
              <a:gd name="T5" fmla="*/ 2147483646 h 639"/>
              <a:gd name="T6" fmla="*/ 2147483646 w 395"/>
              <a:gd name="T7" fmla="*/ 2147483646 h 639"/>
              <a:gd name="T8" fmla="*/ 2147483646 w 395"/>
              <a:gd name="T9" fmla="*/ 0 h 639"/>
              <a:gd name="T10" fmla="*/ 2147483646 w 395"/>
              <a:gd name="T11" fmla="*/ 2147483646 h 639"/>
              <a:gd name="T12" fmla="*/ 2147483646 w 395"/>
              <a:gd name="T13" fmla="*/ 2147483646 h 639"/>
              <a:gd name="T14" fmla="*/ 2147483646 w 395"/>
              <a:gd name="T15" fmla="*/ 2147483646 h 639"/>
              <a:gd name="T16" fmla="*/ 2147483646 w 395"/>
              <a:gd name="T17" fmla="*/ 2147483646 h 639"/>
              <a:gd name="T18" fmla="*/ 2147483646 w 395"/>
              <a:gd name="T19" fmla="*/ 2147483646 h 639"/>
              <a:gd name="T20" fmla="*/ 2147483646 w 395"/>
              <a:gd name="T21" fmla="*/ 2147483646 h 639"/>
              <a:gd name="T22" fmla="*/ 2147483646 w 395"/>
              <a:gd name="T23" fmla="*/ 2147483646 h 639"/>
              <a:gd name="T24" fmla="*/ 2147483646 w 395"/>
              <a:gd name="T25" fmla="*/ 2147483646 h 639"/>
              <a:gd name="T26" fmla="*/ 2147483646 w 395"/>
              <a:gd name="T27" fmla="*/ 2147483646 h 639"/>
              <a:gd name="T28" fmla="*/ 2147483646 w 395"/>
              <a:gd name="T29" fmla="*/ 2147483646 h 639"/>
              <a:gd name="T30" fmla="*/ 2147483646 w 395"/>
              <a:gd name="T31" fmla="*/ 2147483646 h 639"/>
              <a:gd name="T32" fmla="*/ 2147483646 w 395"/>
              <a:gd name="T33" fmla="*/ 2147483646 h 639"/>
              <a:gd name="T34" fmla="*/ 2147483646 w 395"/>
              <a:gd name="T35" fmla="*/ 2147483646 h 639"/>
              <a:gd name="T36" fmla="*/ 2147483646 w 395"/>
              <a:gd name="T37" fmla="*/ 2147483646 h 639"/>
              <a:gd name="T38" fmla="*/ 2147483646 w 395"/>
              <a:gd name="T39" fmla="*/ 2147483646 h 639"/>
              <a:gd name="T40" fmla="*/ 2147483646 w 395"/>
              <a:gd name="T41" fmla="*/ 2147483646 h 639"/>
              <a:gd name="T42" fmla="*/ 2147483646 w 395"/>
              <a:gd name="T43" fmla="*/ 2147483646 h 639"/>
              <a:gd name="T44" fmla="*/ 2147483646 w 395"/>
              <a:gd name="T45" fmla="*/ 2147483646 h 639"/>
              <a:gd name="T46" fmla="*/ 0 w 395"/>
              <a:gd name="T47" fmla="*/ 2147483646 h 6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5"/>
              <a:gd name="T73" fmla="*/ 0 h 639"/>
              <a:gd name="T74" fmla="*/ 395 w 395"/>
              <a:gd name="T75" fmla="*/ 639 h 6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5" h="639">
                <a:moveTo>
                  <a:pt x="0" y="262"/>
                </a:moveTo>
                <a:lnTo>
                  <a:pt x="9" y="225"/>
                </a:lnTo>
                <a:lnTo>
                  <a:pt x="129" y="55"/>
                </a:lnTo>
                <a:lnTo>
                  <a:pt x="202" y="30"/>
                </a:lnTo>
                <a:lnTo>
                  <a:pt x="234" y="0"/>
                </a:lnTo>
                <a:lnTo>
                  <a:pt x="282" y="19"/>
                </a:lnTo>
                <a:lnTo>
                  <a:pt x="282" y="49"/>
                </a:lnTo>
                <a:lnTo>
                  <a:pt x="242" y="152"/>
                </a:lnTo>
                <a:lnTo>
                  <a:pt x="290" y="146"/>
                </a:lnTo>
                <a:lnTo>
                  <a:pt x="314" y="213"/>
                </a:lnTo>
                <a:lnTo>
                  <a:pt x="395" y="232"/>
                </a:lnTo>
                <a:lnTo>
                  <a:pt x="355" y="268"/>
                </a:lnTo>
                <a:lnTo>
                  <a:pt x="258" y="305"/>
                </a:lnTo>
                <a:lnTo>
                  <a:pt x="242" y="353"/>
                </a:lnTo>
                <a:lnTo>
                  <a:pt x="290" y="426"/>
                </a:lnTo>
                <a:lnTo>
                  <a:pt x="265" y="475"/>
                </a:lnTo>
                <a:lnTo>
                  <a:pt x="322" y="578"/>
                </a:lnTo>
                <a:lnTo>
                  <a:pt x="282" y="639"/>
                </a:lnTo>
                <a:lnTo>
                  <a:pt x="242" y="414"/>
                </a:lnTo>
                <a:lnTo>
                  <a:pt x="194" y="383"/>
                </a:lnTo>
                <a:lnTo>
                  <a:pt x="137" y="445"/>
                </a:lnTo>
                <a:lnTo>
                  <a:pt x="80" y="426"/>
                </a:lnTo>
                <a:lnTo>
                  <a:pt x="97" y="353"/>
                </a:lnTo>
                <a:lnTo>
                  <a:pt x="0" y="262"/>
                </a:lnTo>
              </a:path>
            </a:pathLst>
          </a:custGeom>
          <a:solidFill>
            <a:schemeClr val="accent1"/>
          </a:solidFill>
          <a:ln w="7938">
            <a:solidFill>
              <a:schemeClr val="bg1"/>
            </a:solidFill>
            <a:round/>
            <a:headEnd/>
            <a:tailEnd/>
          </a:ln>
        </p:spPr>
        <p:txBody>
          <a:bodyPr/>
          <a:lstStyle/>
          <a:p>
            <a:endParaRPr lang="en-US"/>
          </a:p>
        </p:txBody>
      </p:sp>
      <p:sp>
        <p:nvSpPr>
          <p:cNvPr id="18625" name="Freeform 494"/>
          <p:cNvSpPr>
            <a:spLocks/>
          </p:cNvSpPr>
          <p:nvPr/>
        </p:nvSpPr>
        <p:spPr bwMode="auto">
          <a:xfrm>
            <a:off x="6534150" y="4922838"/>
            <a:ext cx="60325" cy="44450"/>
          </a:xfrm>
          <a:custGeom>
            <a:avLst/>
            <a:gdLst>
              <a:gd name="T0" fmla="*/ 0 w 82"/>
              <a:gd name="T1" fmla="*/ 2147483646 h 67"/>
              <a:gd name="T2" fmla="*/ 2147483646 w 82"/>
              <a:gd name="T3" fmla="*/ 2147483646 h 67"/>
              <a:gd name="T4" fmla="*/ 2147483646 w 82"/>
              <a:gd name="T5" fmla="*/ 2147483646 h 67"/>
              <a:gd name="T6" fmla="*/ 2147483646 w 82"/>
              <a:gd name="T7" fmla="*/ 2147483646 h 67"/>
              <a:gd name="T8" fmla="*/ 2147483646 w 82"/>
              <a:gd name="T9" fmla="*/ 0 h 67"/>
              <a:gd name="T10" fmla="*/ 0 w 82"/>
              <a:gd name="T11" fmla="*/ 2147483646 h 67"/>
              <a:gd name="T12" fmla="*/ 0 60000 65536"/>
              <a:gd name="T13" fmla="*/ 0 60000 65536"/>
              <a:gd name="T14" fmla="*/ 0 60000 65536"/>
              <a:gd name="T15" fmla="*/ 0 60000 65536"/>
              <a:gd name="T16" fmla="*/ 0 60000 65536"/>
              <a:gd name="T17" fmla="*/ 0 60000 65536"/>
              <a:gd name="T18" fmla="*/ 0 w 82"/>
              <a:gd name="T19" fmla="*/ 0 h 67"/>
              <a:gd name="T20" fmla="*/ 82 w 82"/>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82" h="67">
                <a:moveTo>
                  <a:pt x="0" y="12"/>
                </a:moveTo>
                <a:lnTo>
                  <a:pt x="17" y="36"/>
                </a:lnTo>
                <a:lnTo>
                  <a:pt x="25" y="67"/>
                </a:lnTo>
                <a:lnTo>
                  <a:pt x="82" y="30"/>
                </a:lnTo>
                <a:lnTo>
                  <a:pt x="73" y="0"/>
                </a:lnTo>
                <a:lnTo>
                  <a:pt x="0" y="12"/>
                </a:lnTo>
              </a:path>
            </a:pathLst>
          </a:custGeom>
          <a:solidFill>
            <a:srgbClr val="99FF66"/>
          </a:solidFill>
          <a:ln w="7938">
            <a:solidFill>
              <a:schemeClr val="bg1"/>
            </a:solidFill>
            <a:round/>
            <a:headEnd/>
            <a:tailEnd/>
          </a:ln>
        </p:spPr>
        <p:txBody>
          <a:bodyPr/>
          <a:lstStyle/>
          <a:p>
            <a:endParaRPr lang="en-US"/>
          </a:p>
        </p:txBody>
      </p:sp>
      <p:sp>
        <p:nvSpPr>
          <p:cNvPr id="18626" name="Freeform 495"/>
          <p:cNvSpPr>
            <a:spLocks/>
          </p:cNvSpPr>
          <p:nvPr/>
        </p:nvSpPr>
        <p:spPr bwMode="auto">
          <a:xfrm>
            <a:off x="8878888" y="4521200"/>
            <a:ext cx="149225" cy="100013"/>
          </a:xfrm>
          <a:custGeom>
            <a:avLst/>
            <a:gdLst>
              <a:gd name="T0" fmla="*/ 0 w 210"/>
              <a:gd name="T1" fmla="*/ 2147483646 h 146"/>
              <a:gd name="T2" fmla="*/ 2147483646 w 210"/>
              <a:gd name="T3" fmla="*/ 2147483646 h 146"/>
              <a:gd name="T4" fmla="*/ 2147483646 w 210"/>
              <a:gd name="T5" fmla="*/ 2147483646 h 146"/>
              <a:gd name="T6" fmla="*/ 2147483646 w 210"/>
              <a:gd name="T7" fmla="*/ 2147483646 h 146"/>
              <a:gd name="T8" fmla="*/ 2147483646 w 210"/>
              <a:gd name="T9" fmla="*/ 2147483646 h 146"/>
              <a:gd name="T10" fmla="*/ 2147483646 w 210"/>
              <a:gd name="T11" fmla="*/ 0 h 146"/>
              <a:gd name="T12" fmla="*/ 2147483646 w 210"/>
              <a:gd name="T13" fmla="*/ 2147483646 h 146"/>
              <a:gd name="T14" fmla="*/ 2147483646 w 210"/>
              <a:gd name="T15" fmla="*/ 2147483646 h 146"/>
              <a:gd name="T16" fmla="*/ 0 w 210"/>
              <a:gd name="T17" fmla="*/ 2147483646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
              <a:gd name="T28" fmla="*/ 0 h 146"/>
              <a:gd name="T29" fmla="*/ 210 w 210"/>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 h="146">
                <a:moveTo>
                  <a:pt x="0" y="24"/>
                </a:moveTo>
                <a:lnTo>
                  <a:pt x="8" y="104"/>
                </a:lnTo>
                <a:lnTo>
                  <a:pt x="40" y="146"/>
                </a:lnTo>
                <a:lnTo>
                  <a:pt x="80" y="146"/>
                </a:lnTo>
                <a:lnTo>
                  <a:pt x="210" y="78"/>
                </a:lnTo>
                <a:lnTo>
                  <a:pt x="210" y="0"/>
                </a:lnTo>
                <a:lnTo>
                  <a:pt x="113" y="12"/>
                </a:lnTo>
                <a:lnTo>
                  <a:pt x="25" y="6"/>
                </a:lnTo>
                <a:lnTo>
                  <a:pt x="0" y="24"/>
                </a:lnTo>
              </a:path>
            </a:pathLst>
          </a:custGeom>
          <a:solidFill>
            <a:schemeClr val="accent1"/>
          </a:solidFill>
          <a:ln w="7938">
            <a:solidFill>
              <a:schemeClr val="bg1"/>
            </a:solidFill>
            <a:round/>
            <a:headEnd/>
            <a:tailEnd/>
          </a:ln>
        </p:spPr>
        <p:txBody>
          <a:bodyPr/>
          <a:lstStyle/>
          <a:p>
            <a:endParaRPr lang="en-US"/>
          </a:p>
        </p:txBody>
      </p:sp>
      <p:sp>
        <p:nvSpPr>
          <p:cNvPr id="18627" name="Freeform 496"/>
          <p:cNvSpPr>
            <a:spLocks/>
          </p:cNvSpPr>
          <p:nvPr/>
        </p:nvSpPr>
        <p:spPr bwMode="auto">
          <a:xfrm>
            <a:off x="5876925" y="4567238"/>
            <a:ext cx="244475" cy="263525"/>
          </a:xfrm>
          <a:custGeom>
            <a:avLst/>
            <a:gdLst>
              <a:gd name="T0" fmla="*/ 0 w 347"/>
              <a:gd name="T1" fmla="*/ 2147483646 h 383"/>
              <a:gd name="T2" fmla="*/ 2147483646 w 347"/>
              <a:gd name="T3" fmla="*/ 2147483646 h 383"/>
              <a:gd name="T4" fmla="*/ 2147483646 w 347"/>
              <a:gd name="T5" fmla="*/ 2147483646 h 383"/>
              <a:gd name="T6" fmla="*/ 2147483646 w 347"/>
              <a:gd name="T7" fmla="*/ 2147483646 h 383"/>
              <a:gd name="T8" fmla="*/ 2147483646 w 347"/>
              <a:gd name="T9" fmla="*/ 2147483646 h 383"/>
              <a:gd name="T10" fmla="*/ 2147483646 w 347"/>
              <a:gd name="T11" fmla="*/ 2147483646 h 383"/>
              <a:gd name="T12" fmla="*/ 2147483646 w 347"/>
              <a:gd name="T13" fmla="*/ 0 h 383"/>
              <a:gd name="T14" fmla="*/ 2147483646 w 347"/>
              <a:gd name="T15" fmla="*/ 2147483646 h 383"/>
              <a:gd name="T16" fmla="*/ 2147483646 w 347"/>
              <a:gd name="T17" fmla="*/ 2147483646 h 383"/>
              <a:gd name="T18" fmla="*/ 2147483646 w 347"/>
              <a:gd name="T19" fmla="*/ 2147483646 h 383"/>
              <a:gd name="T20" fmla="*/ 2147483646 w 347"/>
              <a:gd name="T21" fmla="*/ 2147483646 h 383"/>
              <a:gd name="T22" fmla="*/ 2147483646 w 347"/>
              <a:gd name="T23" fmla="*/ 2147483646 h 383"/>
              <a:gd name="T24" fmla="*/ 2147483646 w 347"/>
              <a:gd name="T25" fmla="*/ 2147483646 h 383"/>
              <a:gd name="T26" fmla="*/ 2147483646 w 347"/>
              <a:gd name="T27" fmla="*/ 2147483646 h 383"/>
              <a:gd name="T28" fmla="*/ 2147483646 w 347"/>
              <a:gd name="T29" fmla="*/ 2147483646 h 383"/>
              <a:gd name="T30" fmla="*/ 2147483646 w 347"/>
              <a:gd name="T31" fmla="*/ 2147483646 h 383"/>
              <a:gd name="T32" fmla="*/ 2147483646 w 347"/>
              <a:gd name="T33" fmla="*/ 2147483646 h 383"/>
              <a:gd name="T34" fmla="*/ 0 w 347"/>
              <a:gd name="T35" fmla="*/ 2147483646 h 3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7"/>
              <a:gd name="T55" fmla="*/ 0 h 383"/>
              <a:gd name="T56" fmla="*/ 347 w 347"/>
              <a:gd name="T57" fmla="*/ 383 h 3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7" h="383">
                <a:moveTo>
                  <a:pt x="0" y="274"/>
                </a:moveTo>
                <a:lnTo>
                  <a:pt x="57" y="200"/>
                </a:lnTo>
                <a:lnTo>
                  <a:pt x="129" y="213"/>
                </a:lnTo>
                <a:lnTo>
                  <a:pt x="225" y="54"/>
                </a:lnTo>
                <a:lnTo>
                  <a:pt x="274" y="37"/>
                </a:lnTo>
                <a:lnTo>
                  <a:pt x="250" y="6"/>
                </a:lnTo>
                <a:lnTo>
                  <a:pt x="282" y="0"/>
                </a:lnTo>
                <a:lnTo>
                  <a:pt x="315" y="91"/>
                </a:lnTo>
                <a:lnTo>
                  <a:pt x="250" y="110"/>
                </a:lnTo>
                <a:lnTo>
                  <a:pt x="315" y="183"/>
                </a:lnTo>
                <a:lnTo>
                  <a:pt x="282" y="274"/>
                </a:lnTo>
                <a:lnTo>
                  <a:pt x="347" y="334"/>
                </a:lnTo>
                <a:lnTo>
                  <a:pt x="339" y="383"/>
                </a:lnTo>
                <a:lnTo>
                  <a:pt x="219" y="364"/>
                </a:lnTo>
                <a:lnTo>
                  <a:pt x="129" y="359"/>
                </a:lnTo>
                <a:lnTo>
                  <a:pt x="65" y="364"/>
                </a:lnTo>
                <a:lnTo>
                  <a:pt x="57" y="298"/>
                </a:lnTo>
                <a:lnTo>
                  <a:pt x="0" y="274"/>
                </a:lnTo>
              </a:path>
            </a:pathLst>
          </a:custGeom>
          <a:solidFill>
            <a:schemeClr val="hlink"/>
          </a:solidFill>
          <a:ln w="7938">
            <a:solidFill>
              <a:schemeClr val="bg1"/>
            </a:solidFill>
            <a:round/>
            <a:headEnd/>
            <a:tailEnd/>
          </a:ln>
        </p:spPr>
        <p:txBody>
          <a:bodyPr/>
          <a:lstStyle/>
          <a:p>
            <a:endParaRPr lang="en-US"/>
          </a:p>
        </p:txBody>
      </p:sp>
      <p:sp>
        <p:nvSpPr>
          <p:cNvPr id="18628" name="Freeform 497"/>
          <p:cNvSpPr>
            <a:spLocks/>
          </p:cNvSpPr>
          <p:nvPr/>
        </p:nvSpPr>
        <p:spPr bwMode="auto">
          <a:xfrm>
            <a:off x="1606550" y="2678113"/>
            <a:ext cx="333375" cy="153987"/>
          </a:xfrm>
          <a:custGeom>
            <a:avLst/>
            <a:gdLst>
              <a:gd name="T0" fmla="*/ 0 w 475"/>
              <a:gd name="T1" fmla="*/ 2147483646 h 224"/>
              <a:gd name="T2" fmla="*/ 2147483646 w 475"/>
              <a:gd name="T3" fmla="*/ 2147483646 h 224"/>
              <a:gd name="T4" fmla="*/ 2147483646 w 475"/>
              <a:gd name="T5" fmla="*/ 2147483646 h 224"/>
              <a:gd name="T6" fmla="*/ 2147483646 w 475"/>
              <a:gd name="T7" fmla="*/ 2147483646 h 224"/>
              <a:gd name="T8" fmla="*/ 2147483646 w 475"/>
              <a:gd name="T9" fmla="*/ 0 h 224"/>
              <a:gd name="T10" fmla="*/ 2147483646 w 475"/>
              <a:gd name="T11" fmla="*/ 2147483646 h 224"/>
              <a:gd name="T12" fmla="*/ 2147483646 w 475"/>
              <a:gd name="T13" fmla="*/ 2147483646 h 224"/>
              <a:gd name="T14" fmla="*/ 2147483646 w 475"/>
              <a:gd name="T15" fmla="*/ 2147483646 h 224"/>
              <a:gd name="T16" fmla="*/ 2147483646 w 475"/>
              <a:gd name="T17" fmla="*/ 2147483646 h 224"/>
              <a:gd name="T18" fmla="*/ 2147483646 w 475"/>
              <a:gd name="T19" fmla="*/ 2147483646 h 224"/>
              <a:gd name="T20" fmla="*/ 2147483646 w 475"/>
              <a:gd name="T21" fmla="*/ 2147483646 h 224"/>
              <a:gd name="T22" fmla="*/ 2147483646 w 475"/>
              <a:gd name="T23" fmla="*/ 2147483646 h 224"/>
              <a:gd name="T24" fmla="*/ 0 w 475"/>
              <a:gd name="T25" fmla="*/ 2147483646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5"/>
              <a:gd name="T40" fmla="*/ 0 h 224"/>
              <a:gd name="T41" fmla="*/ 475 w 475"/>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5" h="224">
                <a:moveTo>
                  <a:pt x="0" y="164"/>
                </a:moveTo>
                <a:lnTo>
                  <a:pt x="15" y="139"/>
                </a:lnTo>
                <a:lnTo>
                  <a:pt x="97" y="48"/>
                </a:lnTo>
                <a:lnTo>
                  <a:pt x="57" y="11"/>
                </a:lnTo>
                <a:lnTo>
                  <a:pt x="200" y="0"/>
                </a:lnTo>
                <a:lnTo>
                  <a:pt x="297" y="36"/>
                </a:lnTo>
                <a:lnTo>
                  <a:pt x="370" y="17"/>
                </a:lnTo>
                <a:lnTo>
                  <a:pt x="475" y="60"/>
                </a:lnTo>
                <a:lnTo>
                  <a:pt x="257" y="145"/>
                </a:lnTo>
                <a:lnTo>
                  <a:pt x="242" y="194"/>
                </a:lnTo>
                <a:lnTo>
                  <a:pt x="129" y="224"/>
                </a:lnTo>
                <a:lnTo>
                  <a:pt x="80" y="188"/>
                </a:lnTo>
                <a:lnTo>
                  <a:pt x="0" y="164"/>
                </a:lnTo>
              </a:path>
            </a:pathLst>
          </a:custGeom>
          <a:solidFill>
            <a:srgbClr val="99FF66"/>
          </a:solidFill>
          <a:ln w="7938">
            <a:solidFill>
              <a:schemeClr val="bg1"/>
            </a:solidFill>
            <a:round/>
            <a:headEnd/>
            <a:tailEnd/>
          </a:ln>
        </p:spPr>
        <p:txBody>
          <a:bodyPr/>
          <a:lstStyle/>
          <a:p>
            <a:endParaRPr lang="en-US"/>
          </a:p>
        </p:txBody>
      </p:sp>
      <p:sp>
        <p:nvSpPr>
          <p:cNvPr id="18629" name="Freeform 498"/>
          <p:cNvSpPr>
            <a:spLocks/>
          </p:cNvSpPr>
          <p:nvPr/>
        </p:nvSpPr>
        <p:spPr bwMode="auto">
          <a:xfrm>
            <a:off x="1822450" y="2730500"/>
            <a:ext cx="577850" cy="211138"/>
          </a:xfrm>
          <a:custGeom>
            <a:avLst/>
            <a:gdLst>
              <a:gd name="T0" fmla="*/ 0 w 821"/>
              <a:gd name="T1" fmla="*/ 2147483646 h 305"/>
              <a:gd name="T2" fmla="*/ 2147483646 w 821"/>
              <a:gd name="T3" fmla="*/ 2147483646 h 305"/>
              <a:gd name="T4" fmla="*/ 2147483646 w 821"/>
              <a:gd name="T5" fmla="*/ 2147483646 h 305"/>
              <a:gd name="T6" fmla="*/ 2147483646 w 821"/>
              <a:gd name="T7" fmla="*/ 2147483646 h 305"/>
              <a:gd name="T8" fmla="*/ 2147483646 w 821"/>
              <a:gd name="T9" fmla="*/ 0 h 305"/>
              <a:gd name="T10" fmla="*/ 2147483646 w 821"/>
              <a:gd name="T11" fmla="*/ 2147483646 h 305"/>
              <a:gd name="T12" fmla="*/ 2147483646 w 821"/>
              <a:gd name="T13" fmla="*/ 2147483646 h 305"/>
              <a:gd name="T14" fmla="*/ 2147483646 w 821"/>
              <a:gd name="T15" fmla="*/ 2147483646 h 305"/>
              <a:gd name="T16" fmla="*/ 2147483646 w 821"/>
              <a:gd name="T17" fmla="*/ 2147483646 h 305"/>
              <a:gd name="T18" fmla="*/ 2147483646 w 821"/>
              <a:gd name="T19" fmla="*/ 2147483646 h 305"/>
              <a:gd name="T20" fmla="*/ 2147483646 w 821"/>
              <a:gd name="T21" fmla="*/ 2147483646 h 305"/>
              <a:gd name="T22" fmla="*/ 2147483646 w 821"/>
              <a:gd name="T23" fmla="*/ 2147483646 h 305"/>
              <a:gd name="T24" fmla="*/ 2147483646 w 821"/>
              <a:gd name="T25" fmla="*/ 2147483646 h 305"/>
              <a:gd name="T26" fmla="*/ 2147483646 w 821"/>
              <a:gd name="T27" fmla="*/ 2147483646 h 305"/>
              <a:gd name="T28" fmla="*/ 2147483646 w 821"/>
              <a:gd name="T29" fmla="*/ 2147483646 h 305"/>
              <a:gd name="T30" fmla="*/ 2147483646 w 821"/>
              <a:gd name="T31" fmla="*/ 0 h 305"/>
              <a:gd name="T32" fmla="*/ 2147483646 w 821"/>
              <a:gd name="T33" fmla="*/ 0 h 305"/>
              <a:gd name="T34" fmla="*/ 2147483646 w 821"/>
              <a:gd name="T35" fmla="*/ 2147483646 h 305"/>
              <a:gd name="T36" fmla="*/ 2147483646 w 821"/>
              <a:gd name="T37" fmla="*/ 2147483646 h 305"/>
              <a:gd name="T38" fmla="*/ 2147483646 w 821"/>
              <a:gd name="T39" fmla="*/ 2147483646 h 305"/>
              <a:gd name="T40" fmla="*/ 2147483646 w 821"/>
              <a:gd name="T41" fmla="*/ 2147483646 h 305"/>
              <a:gd name="T42" fmla="*/ 2147483646 w 821"/>
              <a:gd name="T43" fmla="*/ 2147483646 h 305"/>
              <a:gd name="T44" fmla="*/ 2147483646 w 821"/>
              <a:gd name="T45" fmla="*/ 2147483646 h 305"/>
              <a:gd name="T46" fmla="*/ 2147483646 w 821"/>
              <a:gd name="T47" fmla="*/ 2147483646 h 305"/>
              <a:gd name="T48" fmla="*/ 2147483646 w 821"/>
              <a:gd name="T49" fmla="*/ 2147483646 h 305"/>
              <a:gd name="T50" fmla="*/ 2147483646 w 821"/>
              <a:gd name="T51" fmla="*/ 2147483646 h 305"/>
              <a:gd name="T52" fmla="*/ 2147483646 w 821"/>
              <a:gd name="T53" fmla="*/ 2147483646 h 305"/>
              <a:gd name="T54" fmla="*/ 2147483646 w 821"/>
              <a:gd name="T55" fmla="*/ 2147483646 h 305"/>
              <a:gd name="T56" fmla="*/ 2147483646 w 821"/>
              <a:gd name="T57" fmla="*/ 2147483646 h 305"/>
              <a:gd name="T58" fmla="*/ 2147483646 w 821"/>
              <a:gd name="T59" fmla="*/ 2147483646 h 305"/>
              <a:gd name="T60" fmla="*/ 2147483646 w 821"/>
              <a:gd name="T61" fmla="*/ 2147483646 h 305"/>
              <a:gd name="T62" fmla="*/ 2147483646 w 821"/>
              <a:gd name="T63" fmla="*/ 2147483646 h 305"/>
              <a:gd name="T64" fmla="*/ 2147483646 w 821"/>
              <a:gd name="T65" fmla="*/ 2147483646 h 305"/>
              <a:gd name="T66" fmla="*/ 2147483646 w 821"/>
              <a:gd name="T67" fmla="*/ 2147483646 h 305"/>
              <a:gd name="T68" fmla="*/ 2147483646 w 821"/>
              <a:gd name="T69" fmla="*/ 2147483646 h 305"/>
              <a:gd name="T70" fmla="*/ 2147483646 w 821"/>
              <a:gd name="T71" fmla="*/ 2147483646 h 305"/>
              <a:gd name="T72" fmla="*/ 2147483646 w 821"/>
              <a:gd name="T73" fmla="*/ 2147483646 h 305"/>
              <a:gd name="T74" fmla="*/ 2147483646 w 821"/>
              <a:gd name="T75" fmla="*/ 2147483646 h 305"/>
              <a:gd name="T76" fmla="*/ 0 w 821"/>
              <a:gd name="T77" fmla="*/ 2147483646 h 3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1"/>
              <a:gd name="T118" fmla="*/ 0 h 305"/>
              <a:gd name="T119" fmla="*/ 821 w 821"/>
              <a:gd name="T120" fmla="*/ 305 h 3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1" h="305">
                <a:moveTo>
                  <a:pt x="0" y="92"/>
                </a:moveTo>
                <a:lnTo>
                  <a:pt x="49" y="73"/>
                </a:lnTo>
                <a:lnTo>
                  <a:pt x="33" y="55"/>
                </a:lnTo>
                <a:lnTo>
                  <a:pt x="122" y="19"/>
                </a:lnTo>
                <a:lnTo>
                  <a:pt x="202" y="0"/>
                </a:lnTo>
                <a:lnTo>
                  <a:pt x="225" y="31"/>
                </a:lnTo>
                <a:lnTo>
                  <a:pt x="202" y="49"/>
                </a:lnTo>
                <a:lnTo>
                  <a:pt x="273" y="25"/>
                </a:lnTo>
                <a:lnTo>
                  <a:pt x="347" y="43"/>
                </a:lnTo>
                <a:lnTo>
                  <a:pt x="322" y="67"/>
                </a:lnTo>
                <a:lnTo>
                  <a:pt x="410" y="49"/>
                </a:lnTo>
                <a:lnTo>
                  <a:pt x="395" y="25"/>
                </a:lnTo>
                <a:lnTo>
                  <a:pt x="427" y="31"/>
                </a:lnTo>
                <a:lnTo>
                  <a:pt x="507" y="110"/>
                </a:lnTo>
                <a:lnTo>
                  <a:pt x="532" y="92"/>
                </a:lnTo>
                <a:lnTo>
                  <a:pt x="500" y="0"/>
                </a:lnTo>
                <a:lnTo>
                  <a:pt x="555" y="0"/>
                </a:lnTo>
                <a:lnTo>
                  <a:pt x="620" y="36"/>
                </a:lnTo>
                <a:lnTo>
                  <a:pt x="660" y="146"/>
                </a:lnTo>
                <a:lnTo>
                  <a:pt x="821" y="208"/>
                </a:lnTo>
                <a:lnTo>
                  <a:pt x="821" y="232"/>
                </a:lnTo>
                <a:lnTo>
                  <a:pt x="773" y="219"/>
                </a:lnTo>
                <a:lnTo>
                  <a:pt x="716" y="238"/>
                </a:lnTo>
                <a:lnTo>
                  <a:pt x="796" y="262"/>
                </a:lnTo>
                <a:lnTo>
                  <a:pt x="733" y="286"/>
                </a:lnTo>
                <a:lnTo>
                  <a:pt x="628" y="275"/>
                </a:lnTo>
                <a:lnTo>
                  <a:pt x="563" y="243"/>
                </a:lnTo>
                <a:lnTo>
                  <a:pt x="435" y="299"/>
                </a:lnTo>
                <a:lnTo>
                  <a:pt x="267" y="305"/>
                </a:lnTo>
                <a:lnTo>
                  <a:pt x="225" y="256"/>
                </a:lnTo>
                <a:lnTo>
                  <a:pt x="145" y="249"/>
                </a:lnTo>
                <a:lnTo>
                  <a:pt x="82" y="213"/>
                </a:lnTo>
                <a:lnTo>
                  <a:pt x="315" y="183"/>
                </a:lnTo>
                <a:lnTo>
                  <a:pt x="73" y="171"/>
                </a:lnTo>
                <a:lnTo>
                  <a:pt x="40" y="146"/>
                </a:lnTo>
                <a:lnTo>
                  <a:pt x="162" y="116"/>
                </a:lnTo>
                <a:lnTo>
                  <a:pt x="49" y="128"/>
                </a:lnTo>
                <a:lnTo>
                  <a:pt x="57" y="110"/>
                </a:lnTo>
                <a:lnTo>
                  <a:pt x="0" y="92"/>
                </a:lnTo>
              </a:path>
            </a:pathLst>
          </a:custGeom>
          <a:solidFill>
            <a:srgbClr val="99FF66"/>
          </a:solidFill>
          <a:ln w="7938">
            <a:solidFill>
              <a:schemeClr val="bg1"/>
            </a:solidFill>
            <a:round/>
            <a:headEnd/>
            <a:tailEnd/>
          </a:ln>
        </p:spPr>
        <p:txBody>
          <a:bodyPr/>
          <a:lstStyle/>
          <a:p>
            <a:endParaRPr lang="en-US"/>
          </a:p>
        </p:txBody>
      </p:sp>
      <p:sp>
        <p:nvSpPr>
          <p:cNvPr id="18630" name="Freeform 499"/>
          <p:cNvSpPr>
            <a:spLocks/>
          </p:cNvSpPr>
          <p:nvPr/>
        </p:nvSpPr>
        <p:spPr bwMode="auto">
          <a:xfrm>
            <a:off x="2524125" y="2555875"/>
            <a:ext cx="550863" cy="125413"/>
          </a:xfrm>
          <a:custGeom>
            <a:avLst/>
            <a:gdLst>
              <a:gd name="T0" fmla="*/ 0 w 780"/>
              <a:gd name="T1" fmla="*/ 2147483646 h 182"/>
              <a:gd name="T2" fmla="*/ 2147483646 w 780"/>
              <a:gd name="T3" fmla="*/ 0 h 182"/>
              <a:gd name="T4" fmla="*/ 2147483646 w 780"/>
              <a:gd name="T5" fmla="*/ 2147483646 h 182"/>
              <a:gd name="T6" fmla="*/ 2147483646 w 780"/>
              <a:gd name="T7" fmla="*/ 2147483646 h 182"/>
              <a:gd name="T8" fmla="*/ 2147483646 w 780"/>
              <a:gd name="T9" fmla="*/ 2147483646 h 182"/>
              <a:gd name="T10" fmla="*/ 2147483646 w 780"/>
              <a:gd name="T11" fmla="*/ 2147483646 h 182"/>
              <a:gd name="T12" fmla="*/ 2147483646 w 780"/>
              <a:gd name="T13" fmla="*/ 2147483646 h 182"/>
              <a:gd name="T14" fmla="*/ 2147483646 w 780"/>
              <a:gd name="T15" fmla="*/ 2147483646 h 182"/>
              <a:gd name="T16" fmla="*/ 2147483646 w 780"/>
              <a:gd name="T17" fmla="*/ 2147483646 h 182"/>
              <a:gd name="T18" fmla="*/ 2147483646 w 780"/>
              <a:gd name="T19" fmla="*/ 2147483646 h 182"/>
              <a:gd name="T20" fmla="*/ 2147483646 w 780"/>
              <a:gd name="T21" fmla="*/ 2147483646 h 182"/>
              <a:gd name="T22" fmla="*/ 2147483646 w 780"/>
              <a:gd name="T23" fmla="*/ 2147483646 h 182"/>
              <a:gd name="T24" fmla="*/ 2147483646 w 780"/>
              <a:gd name="T25" fmla="*/ 2147483646 h 182"/>
              <a:gd name="T26" fmla="*/ 2147483646 w 780"/>
              <a:gd name="T27" fmla="*/ 2147483646 h 182"/>
              <a:gd name="T28" fmla="*/ 2147483646 w 780"/>
              <a:gd name="T29" fmla="*/ 2147483646 h 182"/>
              <a:gd name="T30" fmla="*/ 2147483646 w 780"/>
              <a:gd name="T31" fmla="*/ 2147483646 h 182"/>
              <a:gd name="T32" fmla="*/ 2147483646 w 780"/>
              <a:gd name="T33" fmla="*/ 2147483646 h 182"/>
              <a:gd name="T34" fmla="*/ 2147483646 w 780"/>
              <a:gd name="T35" fmla="*/ 2147483646 h 182"/>
              <a:gd name="T36" fmla="*/ 2147483646 w 780"/>
              <a:gd name="T37" fmla="*/ 2147483646 h 182"/>
              <a:gd name="T38" fmla="*/ 2147483646 w 780"/>
              <a:gd name="T39" fmla="*/ 2147483646 h 182"/>
              <a:gd name="T40" fmla="*/ 2147483646 w 780"/>
              <a:gd name="T41" fmla="*/ 2147483646 h 182"/>
              <a:gd name="T42" fmla="*/ 2147483646 w 780"/>
              <a:gd name="T43" fmla="*/ 2147483646 h 182"/>
              <a:gd name="T44" fmla="*/ 2147483646 w 780"/>
              <a:gd name="T45" fmla="*/ 2147483646 h 182"/>
              <a:gd name="T46" fmla="*/ 2147483646 w 780"/>
              <a:gd name="T47" fmla="*/ 2147483646 h 182"/>
              <a:gd name="T48" fmla="*/ 2147483646 w 780"/>
              <a:gd name="T49" fmla="*/ 2147483646 h 182"/>
              <a:gd name="T50" fmla="*/ 2147483646 w 780"/>
              <a:gd name="T51" fmla="*/ 2147483646 h 182"/>
              <a:gd name="T52" fmla="*/ 2147483646 w 780"/>
              <a:gd name="T53" fmla="*/ 2147483646 h 182"/>
              <a:gd name="T54" fmla="*/ 2147483646 w 780"/>
              <a:gd name="T55" fmla="*/ 2147483646 h 182"/>
              <a:gd name="T56" fmla="*/ 2147483646 w 780"/>
              <a:gd name="T57" fmla="*/ 2147483646 h 182"/>
              <a:gd name="T58" fmla="*/ 2147483646 w 780"/>
              <a:gd name="T59" fmla="*/ 2147483646 h 182"/>
              <a:gd name="T60" fmla="*/ 2147483646 w 780"/>
              <a:gd name="T61" fmla="*/ 2147483646 h 182"/>
              <a:gd name="T62" fmla="*/ 0 w 780"/>
              <a:gd name="T63" fmla="*/ 214748364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0"/>
              <a:gd name="T97" fmla="*/ 0 h 182"/>
              <a:gd name="T98" fmla="*/ 780 w 78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0" h="182">
                <a:moveTo>
                  <a:pt x="0" y="24"/>
                </a:moveTo>
                <a:lnTo>
                  <a:pt x="48" y="0"/>
                </a:lnTo>
                <a:lnTo>
                  <a:pt x="120" y="12"/>
                </a:lnTo>
                <a:lnTo>
                  <a:pt x="160" y="24"/>
                </a:lnTo>
                <a:lnTo>
                  <a:pt x="153" y="48"/>
                </a:lnTo>
                <a:lnTo>
                  <a:pt x="241" y="24"/>
                </a:lnTo>
                <a:lnTo>
                  <a:pt x="290" y="42"/>
                </a:lnTo>
                <a:lnTo>
                  <a:pt x="250" y="42"/>
                </a:lnTo>
                <a:lnTo>
                  <a:pt x="353" y="61"/>
                </a:lnTo>
                <a:lnTo>
                  <a:pt x="241" y="67"/>
                </a:lnTo>
                <a:lnTo>
                  <a:pt x="290" y="73"/>
                </a:lnTo>
                <a:lnTo>
                  <a:pt x="257" y="97"/>
                </a:lnTo>
                <a:lnTo>
                  <a:pt x="305" y="85"/>
                </a:lnTo>
                <a:lnTo>
                  <a:pt x="361" y="121"/>
                </a:lnTo>
                <a:lnTo>
                  <a:pt x="370" y="103"/>
                </a:lnTo>
                <a:lnTo>
                  <a:pt x="506" y="121"/>
                </a:lnTo>
                <a:lnTo>
                  <a:pt x="660" y="91"/>
                </a:lnTo>
                <a:lnTo>
                  <a:pt x="780" y="127"/>
                </a:lnTo>
                <a:lnTo>
                  <a:pt x="740" y="140"/>
                </a:lnTo>
                <a:lnTo>
                  <a:pt x="756" y="177"/>
                </a:lnTo>
                <a:lnTo>
                  <a:pt x="675" y="182"/>
                </a:lnTo>
                <a:lnTo>
                  <a:pt x="603" y="152"/>
                </a:lnTo>
                <a:lnTo>
                  <a:pt x="603" y="177"/>
                </a:lnTo>
                <a:lnTo>
                  <a:pt x="563" y="182"/>
                </a:lnTo>
                <a:lnTo>
                  <a:pt x="386" y="182"/>
                </a:lnTo>
                <a:lnTo>
                  <a:pt x="370" y="158"/>
                </a:lnTo>
                <a:lnTo>
                  <a:pt x="321" y="182"/>
                </a:lnTo>
                <a:lnTo>
                  <a:pt x="273" y="158"/>
                </a:lnTo>
                <a:lnTo>
                  <a:pt x="241" y="177"/>
                </a:lnTo>
                <a:lnTo>
                  <a:pt x="168" y="54"/>
                </a:lnTo>
                <a:lnTo>
                  <a:pt x="97" y="61"/>
                </a:lnTo>
                <a:lnTo>
                  <a:pt x="0" y="24"/>
                </a:lnTo>
              </a:path>
            </a:pathLst>
          </a:custGeom>
          <a:solidFill>
            <a:srgbClr val="99FF66"/>
          </a:solidFill>
          <a:ln w="7938">
            <a:solidFill>
              <a:schemeClr val="bg1"/>
            </a:solidFill>
            <a:round/>
            <a:headEnd/>
            <a:tailEnd/>
          </a:ln>
        </p:spPr>
        <p:txBody>
          <a:bodyPr/>
          <a:lstStyle/>
          <a:p>
            <a:endParaRPr lang="en-US"/>
          </a:p>
        </p:txBody>
      </p:sp>
      <p:sp>
        <p:nvSpPr>
          <p:cNvPr id="18631" name="Freeform 500"/>
          <p:cNvSpPr>
            <a:spLocks/>
          </p:cNvSpPr>
          <p:nvPr/>
        </p:nvSpPr>
        <p:spPr bwMode="auto">
          <a:xfrm>
            <a:off x="2746375" y="2709863"/>
            <a:ext cx="908050" cy="481012"/>
          </a:xfrm>
          <a:custGeom>
            <a:avLst/>
            <a:gdLst>
              <a:gd name="T0" fmla="*/ 2147483646 w 1288"/>
              <a:gd name="T1" fmla="*/ 2147483646 h 699"/>
              <a:gd name="T2" fmla="*/ 2147483646 w 1288"/>
              <a:gd name="T3" fmla="*/ 0 h 699"/>
              <a:gd name="T4" fmla="*/ 2147483646 w 1288"/>
              <a:gd name="T5" fmla="*/ 2147483646 h 699"/>
              <a:gd name="T6" fmla="*/ 2147483646 w 1288"/>
              <a:gd name="T7" fmla="*/ 2147483646 h 699"/>
              <a:gd name="T8" fmla="*/ 2147483646 w 1288"/>
              <a:gd name="T9" fmla="*/ 2147483646 h 699"/>
              <a:gd name="T10" fmla="*/ 2147483646 w 1288"/>
              <a:gd name="T11" fmla="*/ 2147483646 h 699"/>
              <a:gd name="T12" fmla="*/ 2147483646 w 1288"/>
              <a:gd name="T13" fmla="*/ 2147483646 h 699"/>
              <a:gd name="T14" fmla="*/ 2147483646 w 1288"/>
              <a:gd name="T15" fmla="*/ 2147483646 h 699"/>
              <a:gd name="T16" fmla="*/ 2147483646 w 1288"/>
              <a:gd name="T17" fmla="*/ 2147483646 h 699"/>
              <a:gd name="T18" fmla="*/ 2147483646 w 1288"/>
              <a:gd name="T19" fmla="*/ 2147483646 h 699"/>
              <a:gd name="T20" fmla="*/ 2147483646 w 1288"/>
              <a:gd name="T21" fmla="*/ 2147483646 h 699"/>
              <a:gd name="T22" fmla="*/ 2147483646 w 1288"/>
              <a:gd name="T23" fmla="*/ 2147483646 h 699"/>
              <a:gd name="T24" fmla="*/ 2147483646 w 1288"/>
              <a:gd name="T25" fmla="*/ 2147483646 h 699"/>
              <a:gd name="T26" fmla="*/ 2147483646 w 1288"/>
              <a:gd name="T27" fmla="*/ 2147483646 h 699"/>
              <a:gd name="T28" fmla="*/ 2147483646 w 1288"/>
              <a:gd name="T29" fmla="*/ 2147483646 h 699"/>
              <a:gd name="T30" fmla="*/ 2147483646 w 1288"/>
              <a:gd name="T31" fmla="*/ 2147483646 h 699"/>
              <a:gd name="T32" fmla="*/ 2147483646 w 1288"/>
              <a:gd name="T33" fmla="*/ 2147483646 h 699"/>
              <a:gd name="T34" fmla="*/ 2147483646 w 1288"/>
              <a:gd name="T35" fmla="*/ 2147483646 h 699"/>
              <a:gd name="T36" fmla="*/ 2147483646 w 1288"/>
              <a:gd name="T37" fmla="*/ 2147483646 h 699"/>
              <a:gd name="T38" fmla="*/ 2147483646 w 1288"/>
              <a:gd name="T39" fmla="*/ 2147483646 h 699"/>
              <a:gd name="T40" fmla="*/ 2147483646 w 1288"/>
              <a:gd name="T41" fmla="*/ 2147483646 h 699"/>
              <a:gd name="T42" fmla="*/ 2147483646 w 1288"/>
              <a:gd name="T43" fmla="*/ 2147483646 h 699"/>
              <a:gd name="T44" fmla="*/ 2147483646 w 1288"/>
              <a:gd name="T45" fmla="*/ 2147483646 h 699"/>
              <a:gd name="T46" fmla="*/ 2147483646 w 1288"/>
              <a:gd name="T47" fmla="*/ 2147483646 h 699"/>
              <a:gd name="T48" fmla="*/ 2147483646 w 1288"/>
              <a:gd name="T49" fmla="*/ 2147483646 h 699"/>
              <a:gd name="T50" fmla="*/ 2147483646 w 1288"/>
              <a:gd name="T51" fmla="*/ 2147483646 h 699"/>
              <a:gd name="T52" fmla="*/ 2147483646 w 1288"/>
              <a:gd name="T53" fmla="*/ 2147483646 h 699"/>
              <a:gd name="T54" fmla="*/ 2147483646 w 1288"/>
              <a:gd name="T55" fmla="*/ 2147483646 h 699"/>
              <a:gd name="T56" fmla="*/ 2147483646 w 1288"/>
              <a:gd name="T57" fmla="*/ 2147483646 h 699"/>
              <a:gd name="T58" fmla="*/ 2147483646 w 1288"/>
              <a:gd name="T59" fmla="*/ 2147483646 h 699"/>
              <a:gd name="T60" fmla="*/ 2147483646 w 1288"/>
              <a:gd name="T61" fmla="*/ 2147483646 h 699"/>
              <a:gd name="T62" fmla="*/ 2147483646 w 1288"/>
              <a:gd name="T63" fmla="*/ 2147483646 h 699"/>
              <a:gd name="T64" fmla="*/ 2147483646 w 1288"/>
              <a:gd name="T65" fmla="*/ 2147483646 h 699"/>
              <a:gd name="T66" fmla="*/ 2147483646 w 1288"/>
              <a:gd name="T67" fmla="*/ 2147483646 h 699"/>
              <a:gd name="T68" fmla="*/ 2147483646 w 1288"/>
              <a:gd name="T69" fmla="*/ 2147483646 h 699"/>
              <a:gd name="T70" fmla="*/ 2147483646 w 1288"/>
              <a:gd name="T71" fmla="*/ 2147483646 h 699"/>
              <a:gd name="T72" fmla="*/ 2147483646 w 1288"/>
              <a:gd name="T73" fmla="*/ 2147483646 h 699"/>
              <a:gd name="T74" fmla="*/ 2147483646 w 1288"/>
              <a:gd name="T75" fmla="*/ 2147483646 h 699"/>
              <a:gd name="T76" fmla="*/ 2147483646 w 1288"/>
              <a:gd name="T77" fmla="*/ 2147483646 h 699"/>
              <a:gd name="T78" fmla="*/ 2147483646 w 1288"/>
              <a:gd name="T79" fmla="*/ 2147483646 h 699"/>
              <a:gd name="T80" fmla="*/ 2147483646 w 1288"/>
              <a:gd name="T81" fmla="*/ 2147483646 h 699"/>
              <a:gd name="T82" fmla="*/ 2147483646 w 1288"/>
              <a:gd name="T83" fmla="*/ 2147483646 h 699"/>
              <a:gd name="T84" fmla="*/ 2147483646 w 1288"/>
              <a:gd name="T85" fmla="*/ 2147483646 h 699"/>
              <a:gd name="T86" fmla="*/ 2147483646 w 1288"/>
              <a:gd name="T87" fmla="*/ 2147483646 h 699"/>
              <a:gd name="T88" fmla="*/ 2147483646 w 1288"/>
              <a:gd name="T89" fmla="*/ 2147483646 h 699"/>
              <a:gd name="T90" fmla="*/ 2147483646 w 1288"/>
              <a:gd name="T91" fmla="*/ 2147483646 h 699"/>
              <a:gd name="T92" fmla="*/ 2147483646 w 1288"/>
              <a:gd name="T93" fmla="*/ 2147483646 h 699"/>
              <a:gd name="T94" fmla="*/ 2147483646 w 1288"/>
              <a:gd name="T95" fmla="*/ 2147483646 h 699"/>
              <a:gd name="T96" fmla="*/ 2147483646 w 1288"/>
              <a:gd name="T97" fmla="*/ 2147483646 h 699"/>
              <a:gd name="T98" fmla="*/ 2147483646 w 1288"/>
              <a:gd name="T99" fmla="*/ 2147483646 h 699"/>
              <a:gd name="T100" fmla="*/ 2147483646 w 1288"/>
              <a:gd name="T101" fmla="*/ 2147483646 h 699"/>
              <a:gd name="T102" fmla="*/ 2147483646 w 1288"/>
              <a:gd name="T103" fmla="*/ 2147483646 h 699"/>
              <a:gd name="T104" fmla="*/ 0 w 1288"/>
              <a:gd name="T105" fmla="*/ 2147483646 h 6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8"/>
              <a:gd name="T160" fmla="*/ 0 h 699"/>
              <a:gd name="T161" fmla="*/ 1288 w 1288"/>
              <a:gd name="T162" fmla="*/ 699 h 6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8" h="699">
                <a:moveTo>
                  <a:pt x="0" y="158"/>
                </a:moveTo>
                <a:lnTo>
                  <a:pt x="8" y="79"/>
                </a:lnTo>
                <a:lnTo>
                  <a:pt x="65" y="25"/>
                </a:lnTo>
                <a:lnTo>
                  <a:pt x="153" y="0"/>
                </a:lnTo>
                <a:lnTo>
                  <a:pt x="225" y="6"/>
                </a:lnTo>
                <a:lnTo>
                  <a:pt x="153" y="79"/>
                </a:lnTo>
                <a:lnTo>
                  <a:pt x="170" y="122"/>
                </a:lnTo>
                <a:lnTo>
                  <a:pt x="225" y="165"/>
                </a:lnTo>
                <a:lnTo>
                  <a:pt x="153" y="182"/>
                </a:lnTo>
                <a:lnTo>
                  <a:pt x="233" y="176"/>
                </a:lnTo>
                <a:lnTo>
                  <a:pt x="233" y="146"/>
                </a:lnTo>
                <a:lnTo>
                  <a:pt x="185" y="116"/>
                </a:lnTo>
                <a:lnTo>
                  <a:pt x="233" y="91"/>
                </a:lnTo>
                <a:lnTo>
                  <a:pt x="193" y="61"/>
                </a:lnTo>
                <a:lnTo>
                  <a:pt x="273" y="73"/>
                </a:lnTo>
                <a:lnTo>
                  <a:pt x="202" y="55"/>
                </a:lnTo>
                <a:lnTo>
                  <a:pt x="282" y="55"/>
                </a:lnTo>
                <a:lnTo>
                  <a:pt x="225" y="30"/>
                </a:lnTo>
                <a:lnTo>
                  <a:pt x="290" y="30"/>
                </a:lnTo>
                <a:lnTo>
                  <a:pt x="330" y="6"/>
                </a:lnTo>
                <a:lnTo>
                  <a:pt x="387" y="6"/>
                </a:lnTo>
                <a:lnTo>
                  <a:pt x="387" y="42"/>
                </a:lnTo>
                <a:lnTo>
                  <a:pt x="427" y="55"/>
                </a:lnTo>
                <a:lnTo>
                  <a:pt x="410" y="122"/>
                </a:lnTo>
                <a:lnTo>
                  <a:pt x="458" y="85"/>
                </a:lnTo>
                <a:lnTo>
                  <a:pt x="491" y="103"/>
                </a:lnTo>
                <a:lnTo>
                  <a:pt x="555" y="73"/>
                </a:lnTo>
                <a:lnTo>
                  <a:pt x="668" y="85"/>
                </a:lnTo>
                <a:lnTo>
                  <a:pt x="708" y="122"/>
                </a:lnTo>
                <a:lnTo>
                  <a:pt x="676" y="140"/>
                </a:lnTo>
                <a:lnTo>
                  <a:pt x="748" y="133"/>
                </a:lnTo>
                <a:lnTo>
                  <a:pt x="716" y="152"/>
                </a:lnTo>
                <a:lnTo>
                  <a:pt x="765" y="165"/>
                </a:lnTo>
                <a:lnTo>
                  <a:pt x="796" y="140"/>
                </a:lnTo>
                <a:lnTo>
                  <a:pt x="836" y="152"/>
                </a:lnTo>
                <a:lnTo>
                  <a:pt x="845" y="170"/>
                </a:lnTo>
                <a:lnTo>
                  <a:pt x="813" y="176"/>
                </a:lnTo>
                <a:lnTo>
                  <a:pt x="876" y="176"/>
                </a:lnTo>
                <a:lnTo>
                  <a:pt x="870" y="201"/>
                </a:lnTo>
                <a:lnTo>
                  <a:pt x="910" y="189"/>
                </a:lnTo>
                <a:lnTo>
                  <a:pt x="885" y="206"/>
                </a:lnTo>
                <a:lnTo>
                  <a:pt x="973" y="206"/>
                </a:lnTo>
                <a:lnTo>
                  <a:pt x="925" y="238"/>
                </a:lnTo>
                <a:lnTo>
                  <a:pt x="966" y="238"/>
                </a:lnTo>
                <a:lnTo>
                  <a:pt x="950" y="249"/>
                </a:lnTo>
                <a:lnTo>
                  <a:pt x="990" y="231"/>
                </a:lnTo>
                <a:lnTo>
                  <a:pt x="1030" y="249"/>
                </a:lnTo>
                <a:lnTo>
                  <a:pt x="958" y="268"/>
                </a:lnTo>
                <a:lnTo>
                  <a:pt x="1061" y="286"/>
                </a:lnTo>
                <a:lnTo>
                  <a:pt x="966" y="292"/>
                </a:lnTo>
                <a:lnTo>
                  <a:pt x="1014" y="305"/>
                </a:lnTo>
                <a:lnTo>
                  <a:pt x="973" y="329"/>
                </a:lnTo>
                <a:lnTo>
                  <a:pt x="1086" y="365"/>
                </a:lnTo>
                <a:lnTo>
                  <a:pt x="1134" y="359"/>
                </a:lnTo>
                <a:lnTo>
                  <a:pt x="1166" y="414"/>
                </a:lnTo>
                <a:lnTo>
                  <a:pt x="1215" y="408"/>
                </a:lnTo>
                <a:lnTo>
                  <a:pt x="1206" y="426"/>
                </a:lnTo>
                <a:lnTo>
                  <a:pt x="1288" y="438"/>
                </a:lnTo>
                <a:lnTo>
                  <a:pt x="1279" y="462"/>
                </a:lnTo>
                <a:lnTo>
                  <a:pt x="1239" y="456"/>
                </a:lnTo>
                <a:lnTo>
                  <a:pt x="1263" y="475"/>
                </a:lnTo>
                <a:lnTo>
                  <a:pt x="1239" y="505"/>
                </a:lnTo>
                <a:lnTo>
                  <a:pt x="1199" y="486"/>
                </a:lnTo>
                <a:lnTo>
                  <a:pt x="1191" y="535"/>
                </a:lnTo>
                <a:lnTo>
                  <a:pt x="1046" y="450"/>
                </a:lnTo>
                <a:lnTo>
                  <a:pt x="990" y="456"/>
                </a:lnTo>
                <a:lnTo>
                  <a:pt x="1038" y="481"/>
                </a:lnTo>
                <a:lnTo>
                  <a:pt x="1006" y="505"/>
                </a:lnTo>
                <a:lnTo>
                  <a:pt x="1030" y="499"/>
                </a:lnTo>
                <a:lnTo>
                  <a:pt x="1054" y="542"/>
                </a:lnTo>
                <a:lnTo>
                  <a:pt x="1134" y="554"/>
                </a:lnTo>
                <a:lnTo>
                  <a:pt x="1126" y="578"/>
                </a:lnTo>
                <a:lnTo>
                  <a:pt x="1158" y="608"/>
                </a:lnTo>
                <a:lnTo>
                  <a:pt x="1143" y="663"/>
                </a:lnTo>
                <a:lnTo>
                  <a:pt x="950" y="602"/>
                </a:lnTo>
                <a:lnTo>
                  <a:pt x="1086" y="699"/>
                </a:lnTo>
                <a:lnTo>
                  <a:pt x="845" y="639"/>
                </a:lnTo>
                <a:lnTo>
                  <a:pt x="813" y="615"/>
                </a:lnTo>
                <a:lnTo>
                  <a:pt x="845" y="608"/>
                </a:lnTo>
                <a:lnTo>
                  <a:pt x="773" y="591"/>
                </a:lnTo>
                <a:lnTo>
                  <a:pt x="748" y="554"/>
                </a:lnTo>
                <a:lnTo>
                  <a:pt x="692" y="542"/>
                </a:lnTo>
                <a:lnTo>
                  <a:pt x="692" y="566"/>
                </a:lnTo>
                <a:lnTo>
                  <a:pt x="652" y="554"/>
                </a:lnTo>
                <a:lnTo>
                  <a:pt x="595" y="572"/>
                </a:lnTo>
                <a:lnTo>
                  <a:pt x="540" y="554"/>
                </a:lnTo>
                <a:lnTo>
                  <a:pt x="571" y="511"/>
                </a:lnTo>
                <a:lnTo>
                  <a:pt x="748" y="511"/>
                </a:lnTo>
                <a:lnTo>
                  <a:pt x="700" y="468"/>
                </a:lnTo>
                <a:lnTo>
                  <a:pt x="796" y="408"/>
                </a:lnTo>
                <a:lnTo>
                  <a:pt x="725" y="322"/>
                </a:lnTo>
                <a:lnTo>
                  <a:pt x="685" y="316"/>
                </a:lnTo>
                <a:lnTo>
                  <a:pt x="708" y="298"/>
                </a:lnTo>
                <a:lnTo>
                  <a:pt x="603" y="329"/>
                </a:lnTo>
                <a:lnTo>
                  <a:pt x="595" y="298"/>
                </a:lnTo>
                <a:lnTo>
                  <a:pt x="643" y="286"/>
                </a:lnTo>
                <a:lnTo>
                  <a:pt x="563" y="255"/>
                </a:lnTo>
                <a:lnTo>
                  <a:pt x="555" y="231"/>
                </a:lnTo>
                <a:lnTo>
                  <a:pt x="483" y="213"/>
                </a:lnTo>
                <a:lnTo>
                  <a:pt x="507" y="249"/>
                </a:lnTo>
                <a:lnTo>
                  <a:pt x="370" y="238"/>
                </a:lnTo>
                <a:lnTo>
                  <a:pt x="410" y="262"/>
                </a:lnTo>
                <a:lnTo>
                  <a:pt x="80" y="225"/>
                </a:lnTo>
                <a:lnTo>
                  <a:pt x="25" y="176"/>
                </a:lnTo>
                <a:lnTo>
                  <a:pt x="129" y="182"/>
                </a:lnTo>
                <a:lnTo>
                  <a:pt x="0" y="158"/>
                </a:lnTo>
              </a:path>
            </a:pathLst>
          </a:custGeom>
          <a:solidFill>
            <a:srgbClr val="99FF66"/>
          </a:solidFill>
          <a:ln w="7938">
            <a:solidFill>
              <a:schemeClr val="bg1"/>
            </a:solidFill>
            <a:round/>
            <a:headEnd/>
            <a:tailEnd/>
          </a:ln>
        </p:spPr>
        <p:txBody>
          <a:bodyPr/>
          <a:lstStyle/>
          <a:p>
            <a:endParaRPr lang="en-US"/>
          </a:p>
        </p:txBody>
      </p:sp>
      <p:sp>
        <p:nvSpPr>
          <p:cNvPr id="18632" name="Freeform 501"/>
          <p:cNvSpPr>
            <a:spLocks/>
          </p:cNvSpPr>
          <p:nvPr/>
        </p:nvSpPr>
        <p:spPr bwMode="auto">
          <a:xfrm>
            <a:off x="6075363" y="4605338"/>
            <a:ext cx="411162" cy="192087"/>
          </a:xfrm>
          <a:custGeom>
            <a:avLst/>
            <a:gdLst>
              <a:gd name="T0" fmla="*/ 0 w 580"/>
              <a:gd name="T1" fmla="*/ 2147483646 h 280"/>
              <a:gd name="T2" fmla="*/ 2147483646 w 580"/>
              <a:gd name="T3" fmla="*/ 2147483646 h 280"/>
              <a:gd name="T4" fmla="*/ 2147483646 w 580"/>
              <a:gd name="T5" fmla="*/ 2147483646 h 280"/>
              <a:gd name="T6" fmla="*/ 2147483646 w 580"/>
              <a:gd name="T7" fmla="*/ 2147483646 h 280"/>
              <a:gd name="T8" fmla="*/ 2147483646 w 580"/>
              <a:gd name="T9" fmla="*/ 2147483646 h 280"/>
              <a:gd name="T10" fmla="*/ 2147483646 w 580"/>
              <a:gd name="T11" fmla="*/ 0 h 280"/>
              <a:gd name="T12" fmla="*/ 2147483646 w 580"/>
              <a:gd name="T13" fmla="*/ 2147483646 h 280"/>
              <a:gd name="T14" fmla="*/ 2147483646 w 580"/>
              <a:gd name="T15" fmla="*/ 2147483646 h 280"/>
              <a:gd name="T16" fmla="*/ 2147483646 w 580"/>
              <a:gd name="T17" fmla="*/ 2147483646 h 280"/>
              <a:gd name="T18" fmla="*/ 2147483646 w 580"/>
              <a:gd name="T19" fmla="*/ 2147483646 h 280"/>
              <a:gd name="T20" fmla="*/ 2147483646 w 580"/>
              <a:gd name="T21" fmla="*/ 2147483646 h 280"/>
              <a:gd name="T22" fmla="*/ 2147483646 w 580"/>
              <a:gd name="T23" fmla="*/ 2147483646 h 280"/>
              <a:gd name="T24" fmla="*/ 2147483646 w 580"/>
              <a:gd name="T25" fmla="*/ 2147483646 h 280"/>
              <a:gd name="T26" fmla="*/ 2147483646 w 580"/>
              <a:gd name="T27" fmla="*/ 2147483646 h 280"/>
              <a:gd name="T28" fmla="*/ 0 w 580"/>
              <a:gd name="T29" fmla="*/ 2147483646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0"/>
              <a:gd name="T46" fmla="*/ 0 h 280"/>
              <a:gd name="T47" fmla="*/ 580 w 580"/>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0" h="280">
                <a:moveTo>
                  <a:pt x="0" y="220"/>
                </a:moveTo>
                <a:lnTo>
                  <a:pt x="33" y="129"/>
                </a:lnTo>
                <a:lnTo>
                  <a:pt x="177" y="110"/>
                </a:lnTo>
                <a:lnTo>
                  <a:pt x="193" y="73"/>
                </a:lnTo>
                <a:lnTo>
                  <a:pt x="266" y="67"/>
                </a:lnTo>
                <a:lnTo>
                  <a:pt x="370" y="0"/>
                </a:lnTo>
                <a:lnTo>
                  <a:pt x="403" y="73"/>
                </a:lnTo>
                <a:lnTo>
                  <a:pt x="483" y="110"/>
                </a:lnTo>
                <a:lnTo>
                  <a:pt x="580" y="207"/>
                </a:lnTo>
                <a:lnTo>
                  <a:pt x="313" y="232"/>
                </a:lnTo>
                <a:lnTo>
                  <a:pt x="218" y="207"/>
                </a:lnTo>
                <a:lnTo>
                  <a:pt x="177" y="256"/>
                </a:lnTo>
                <a:lnTo>
                  <a:pt x="113" y="256"/>
                </a:lnTo>
                <a:lnTo>
                  <a:pt x="65" y="280"/>
                </a:lnTo>
                <a:lnTo>
                  <a:pt x="0" y="220"/>
                </a:lnTo>
              </a:path>
            </a:pathLst>
          </a:custGeom>
          <a:solidFill>
            <a:schemeClr val="hlink"/>
          </a:solidFill>
          <a:ln w="7938">
            <a:solidFill>
              <a:schemeClr val="bg1"/>
            </a:solidFill>
            <a:round/>
            <a:headEnd/>
            <a:tailEnd/>
          </a:ln>
        </p:spPr>
        <p:txBody>
          <a:bodyPr/>
          <a:lstStyle/>
          <a:p>
            <a:endParaRPr lang="en-US"/>
          </a:p>
        </p:txBody>
      </p:sp>
      <p:sp>
        <p:nvSpPr>
          <p:cNvPr id="18633" name="Freeform 502"/>
          <p:cNvSpPr>
            <a:spLocks/>
          </p:cNvSpPr>
          <p:nvPr/>
        </p:nvSpPr>
        <p:spPr bwMode="auto">
          <a:xfrm>
            <a:off x="6035675" y="4311650"/>
            <a:ext cx="339725" cy="381000"/>
          </a:xfrm>
          <a:custGeom>
            <a:avLst/>
            <a:gdLst>
              <a:gd name="T0" fmla="*/ 0 w 483"/>
              <a:gd name="T1" fmla="*/ 2147483646 h 555"/>
              <a:gd name="T2" fmla="*/ 2147483646 w 483"/>
              <a:gd name="T3" fmla="*/ 2147483646 h 555"/>
              <a:gd name="T4" fmla="*/ 2147483646 w 483"/>
              <a:gd name="T5" fmla="*/ 2147483646 h 555"/>
              <a:gd name="T6" fmla="*/ 2147483646 w 483"/>
              <a:gd name="T7" fmla="*/ 2147483646 h 555"/>
              <a:gd name="T8" fmla="*/ 2147483646 w 483"/>
              <a:gd name="T9" fmla="*/ 2147483646 h 555"/>
              <a:gd name="T10" fmla="*/ 2147483646 w 483"/>
              <a:gd name="T11" fmla="*/ 2147483646 h 555"/>
              <a:gd name="T12" fmla="*/ 2147483646 w 483"/>
              <a:gd name="T13" fmla="*/ 2147483646 h 555"/>
              <a:gd name="T14" fmla="*/ 2147483646 w 483"/>
              <a:gd name="T15" fmla="*/ 2147483646 h 555"/>
              <a:gd name="T16" fmla="*/ 2147483646 w 483"/>
              <a:gd name="T17" fmla="*/ 2147483646 h 555"/>
              <a:gd name="T18" fmla="*/ 2147483646 w 483"/>
              <a:gd name="T19" fmla="*/ 2147483646 h 555"/>
              <a:gd name="T20" fmla="*/ 2147483646 w 483"/>
              <a:gd name="T21" fmla="*/ 2147483646 h 555"/>
              <a:gd name="T22" fmla="*/ 2147483646 w 483"/>
              <a:gd name="T23" fmla="*/ 2147483646 h 555"/>
              <a:gd name="T24" fmla="*/ 2147483646 w 483"/>
              <a:gd name="T25" fmla="*/ 2147483646 h 555"/>
              <a:gd name="T26" fmla="*/ 2147483646 w 483"/>
              <a:gd name="T27" fmla="*/ 2147483646 h 555"/>
              <a:gd name="T28" fmla="*/ 2147483646 w 483"/>
              <a:gd name="T29" fmla="*/ 0 h 555"/>
              <a:gd name="T30" fmla="*/ 2147483646 w 483"/>
              <a:gd name="T31" fmla="*/ 2147483646 h 555"/>
              <a:gd name="T32" fmla="*/ 2147483646 w 483"/>
              <a:gd name="T33" fmla="*/ 2147483646 h 555"/>
              <a:gd name="T34" fmla="*/ 2147483646 w 483"/>
              <a:gd name="T35" fmla="*/ 2147483646 h 555"/>
              <a:gd name="T36" fmla="*/ 2147483646 w 483"/>
              <a:gd name="T37" fmla="*/ 2147483646 h 555"/>
              <a:gd name="T38" fmla="*/ 0 w 483"/>
              <a:gd name="T39" fmla="*/ 2147483646 h 5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555"/>
              <a:gd name="T62" fmla="*/ 483 w 483"/>
              <a:gd name="T63" fmla="*/ 555 h 5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555">
                <a:moveTo>
                  <a:pt x="0" y="317"/>
                </a:moveTo>
                <a:lnTo>
                  <a:pt x="74" y="342"/>
                </a:lnTo>
                <a:lnTo>
                  <a:pt x="57" y="372"/>
                </a:lnTo>
                <a:lnTo>
                  <a:pt x="90" y="463"/>
                </a:lnTo>
                <a:lnTo>
                  <a:pt x="25" y="482"/>
                </a:lnTo>
                <a:lnTo>
                  <a:pt x="90" y="555"/>
                </a:lnTo>
                <a:lnTo>
                  <a:pt x="234" y="536"/>
                </a:lnTo>
                <a:lnTo>
                  <a:pt x="250" y="499"/>
                </a:lnTo>
                <a:lnTo>
                  <a:pt x="323" y="493"/>
                </a:lnTo>
                <a:lnTo>
                  <a:pt x="427" y="426"/>
                </a:lnTo>
                <a:lnTo>
                  <a:pt x="387" y="366"/>
                </a:lnTo>
                <a:lnTo>
                  <a:pt x="435" y="269"/>
                </a:lnTo>
                <a:lnTo>
                  <a:pt x="483" y="269"/>
                </a:lnTo>
                <a:lnTo>
                  <a:pt x="483" y="135"/>
                </a:lnTo>
                <a:lnTo>
                  <a:pt x="122" y="0"/>
                </a:lnTo>
                <a:lnTo>
                  <a:pt x="74" y="6"/>
                </a:lnTo>
                <a:lnTo>
                  <a:pt x="74" y="62"/>
                </a:lnTo>
                <a:lnTo>
                  <a:pt x="122" y="104"/>
                </a:lnTo>
                <a:lnTo>
                  <a:pt x="90" y="226"/>
                </a:lnTo>
                <a:lnTo>
                  <a:pt x="0" y="317"/>
                </a:lnTo>
              </a:path>
            </a:pathLst>
          </a:custGeom>
          <a:solidFill>
            <a:schemeClr val="tx2"/>
          </a:solidFill>
          <a:ln w="7938">
            <a:solidFill>
              <a:schemeClr val="bg1"/>
            </a:solidFill>
            <a:round/>
            <a:headEnd/>
            <a:tailEnd/>
          </a:ln>
        </p:spPr>
        <p:txBody>
          <a:bodyPr/>
          <a:lstStyle/>
          <a:p>
            <a:endParaRPr lang="en-US"/>
          </a:p>
        </p:txBody>
      </p:sp>
      <p:sp>
        <p:nvSpPr>
          <p:cNvPr id="18634" name="Freeform 503"/>
          <p:cNvSpPr>
            <a:spLocks/>
          </p:cNvSpPr>
          <p:nvPr/>
        </p:nvSpPr>
        <p:spPr bwMode="auto">
          <a:xfrm>
            <a:off x="7954963" y="3475038"/>
            <a:ext cx="1944687" cy="911225"/>
          </a:xfrm>
          <a:custGeom>
            <a:avLst/>
            <a:gdLst>
              <a:gd name="T0" fmla="*/ 2147483646 w 2758"/>
              <a:gd name="T1" fmla="*/ 2147483646 h 1326"/>
              <a:gd name="T2" fmla="*/ 2147483646 w 2758"/>
              <a:gd name="T3" fmla="*/ 2147483646 h 1326"/>
              <a:gd name="T4" fmla="*/ 2147483646 w 2758"/>
              <a:gd name="T5" fmla="*/ 2147483646 h 1326"/>
              <a:gd name="T6" fmla="*/ 2147483646 w 2758"/>
              <a:gd name="T7" fmla="*/ 2147483646 h 1326"/>
              <a:gd name="T8" fmla="*/ 2147483646 w 2758"/>
              <a:gd name="T9" fmla="*/ 2147483646 h 1326"/>
              <a:gd name="T10" fmla="*/ 2147483646 w 2758"/>
              <a:gd name="T11" fmla="*/ 2147483646 h 1326"/>
              <a:gd name="T12" fmla="*/ 2147483646 w 2758"/>
              <a:gd name="T13" fmla="*/ 2147483646 h 1326"/>
              <a:gd name="T14" fmla="*/ 2147483646 w 2758"/>
              <a:gd name="T15" fmla="*/ 2147483646 h 1326"/>
              <a:gd name="T16" fmla="*/ 2147483646 w 2758"/>
              <a:gd name="T17" fmla="*/ 2147483646 h 1326"/>
              <a:gd name="T18" fmla="*/ 2147483646 w 2758"/>
              <a:gd name="T19" fmla="*/ 2147483646 h 1326"/>
              <a:gd name="T20" fmla="*/ 2147483646 w 2758"/>
              <a:gd name="T21" fmla="*/ 2147483646 h 1326"/>
              <a:gd name="T22" fmla="*/ 2147483646 w 2758"/>
              <a:gd name="T23" fmla="*/ 2147483646 h 1326"/>
              <a:gd name="T24" fmla="*/ 2147483646 w 2758"/>
              <a:gd name="T25" fmla="*/ 2147483646 h 1326"/>
              <a:gd name="T26" fmla="*/ 2147483646 w 2758"/>
              <a:gd name="T27" fmla="*/ 2147483646 h 1326"/>
              <a:gd name="T28" fmla="*/ 2147483646 w 2758"/>
              <a:gd name="T29" fmla="*/ 2147483646 h 1326"/>
              <a:gd name="T30" fmla="*/ 2147483646 w 2758"/>
              <a:gd name="T31" fmla="*/ 2147483646 h 1326"/>
              <a:gd name="T32" fmla="*/ 2147483646 w 2758"/>
              <a:gd name="T33" fmla="*/ 2147483646 h 1326"/>
              <a:gd name="T34" fmla="*/ 2147483646 w 2758"/>
              <a:gd name="T35" fmla="*/ 2147483646 h 1326"/>
              <a:gd name="T36" fmla="*/ 2147483646 w 2758"/>
              <a:gd name="T37" fmla="*/ 2147483646 h 1326"/>
              <a:gd name="T38" fmla="*/ 2147483646 w 2758"/>
              <a:gd name="T39" fmla="*/ 2147483646 h 1326"/>
              <a:gd name="T40" fmla="*/ 2147483646 w 2758"/>
              <a:gd name="T41" fmla="*/ 2147483646 h 1326"/>
              <a:gd name="T42" fmla="*/ 2147483646 w 2758"/>
              <a:gd name="T43" fmla="*/ 2147483646 h 1326"/>
              <a:gd name="T44" fmla="*/ 2147483646 w 2758"/>
              <a:gd name="T45" fmla="*/ 2147483646 h 1326"/>
              <a:gd name="T46" fmla="*/ 2147483646 w 2758"/>
              <a:gd name="T47" fmla="*/ 2147483646 h 1326"/>
              <a:gd name="T48" fmla="*/ 2147483646 w 2758"/>
              <a:gd name="T49" fmla="*/ 2147483646 h 1326"/>
              <a:gd name="T50" fmla="*/ 2147483646 w 2758"/>
              <a:gd name="T51" fmla="*/ 2147483646 h 1326"/>
              <a:gd name="T52" fmla="*/ 2147483646 w 2758"/>
              <a:gd name="T53" fmla="*/ 2147483646 h 1326"/>
              <a:gd name="T54" fmla="*/ 2147483646 w 2758"/>
              <a:gd name="T55" fmla="*/ 2147483646 h 1326"/>
              <a:gd name="T56" fmla="*/ 2147483646 w 2758"/>
              <a:gd name="T57" fmla="*/ 2147483646 h 1326"/>
              <a:gd name="T58" fmla="*/ 2147483646 w 2758"/>
              <a:gd name="T59" fmla="*/ 2147483646 h 1326"/>
              <a:gd name="T60" fmla="*/ 2147483646 w 2758"/>
              <a:gd name="T61" fmla="*/ 2147483646 h 1326"/>
              <a:gd name="T62" fmla="*/ 2147483646 w 2758"/>
              <a:gd name="T63" fmla="*/ 2147483646 h 1326"/>
              <a:gd name="T64" fmla="*/ 2147483646 w 2758"/>
              <a:gd name="T65" fmla="*/ 2147483646 h 1326"/>
              <a:gd name="T66" fmla="*/ 2147483646 w 2758"/>
              <a:gd name="T67" fmla="*/ 2147483646 h 1326"/>
              <a:gd name="T68" fmla="*/ 2147483646 w 2758"/>
              <a:gd name="T69" fmla="*/ 2147483646 h 1326"/>
              <a:gd name="T70" fmla="*/ 2147483646 w 2758"/>
              <a:gd name="T71" fmla="*/ 2147483646 h 1326"/>
              <a:gd name="T72" fmla="*/ 2147483646 w 2758"/>
              <a:gd name="T73" fmla="*/ 2147483646 h 1326"/>
              <a:gd name="T74" fmla="*/ 2147483646 w 2758"/>
              <a:gd name="T75" fmla="*/ 2147483646 h 1326"/>
              <a:gd name="T76" fmla="*/ 2147483646 w 2758"/>
              <a:gd name="T77" fmla="*/ 2147483646 h 1326"/>
              <a:gd name="T78" fmla="*/ 2147483646 w 2758"/>
              <a:gd name="T79" fmla="*/ 2147483646 h 1326"/>
              <a:gd name="T80" fmla="*/ 2147483646 w 2758"/>
              <a:gd name="T81" fmla="*/ 2147483646 h 1326"/>
              <a:gd name="T82" fmla="*/ 2147483646 w 2758"/>
              <a:gd name="T83" fmla="*/ 2147483646 h 1326"/>
              <a:gd name="T84" fmla="*/ 2147483646 w 2758"/>
              <a:gd name="T85" fmla="*/ 2147483646 h 1326"/>
              <a:gd name="T86" fmla="*/ 2147483646 w 2758"/>
              <a:gd name="T87" fmla="*/ 2147483646 h 1326"/>
              <a:gd name="T88" fmla="*/ 2147483646 w 2758"/>
              <a:gd name="T89" fmla="*/ 2147483646 h 1326"/>
              <a:gd name="T90" fmla="*/ 2147483646 w 2758"/>
              <a:gd name="T91" fmla="*/ 2147483646 h 1326"/>
              <a:gd name="T92" fmla="*/ 2147483646 w 2758"/>
              <a:gd name="T93" fmla="*/ 2147483646 h 1326"/>
              <a:gd name="T94" fmla="*/ 2147483646 w 2758"/>
              <a:gd name="T95" fmla="*/ 2147483646 h 1326"/>
              <a:gd name="T96" fmla="*/ 2147483646 w 2758"/>
              <a:gd name="T97" fmla="*/ 2147483646 h 1326"/>
              <a:gd name="T98" fmla="*/ 2147483646 w 2758"/>
              <a:gd name="T99" fmla="*/ 2147483646 h 1326"/>
              <a:gd name="T100" fmla="*/ 2147483646 w 2758"/>
              <a:gd name="T101" fmla="*/ 2147483646 h 1326"/>
              <a:gd name="T102" fmla="*/ 0 w 2758"/>
              <a:gd name="T103" fmla="*/ 2147483646 h 1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58"/>
              <a:gd name="T157" fmla="*/ 0 h 1326"/>
              <a:gd name="T158" fmla="*/ 2758 w 2758"/>
              <a:gd name="T159" fmla="*/ 1326 h 13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58" h="1326">
                <a:moveTo>
                  <a:pt x="0" y="626"/>
                </a:moveTo>
                <a:lnTo>
                  <a:pt x="16" y="583"/>
                </a:lnTo>
                <a:lnTo>
                  <a:pt x="121" y="572"/>
                </a:lnTo>
                <a:lnTo>
                  <a:pt x="290" y="499"/>
                </a:lnTo>
                <a:lnTo>
                  <a:pt x="315" y="444"/>
                </a:lnTo>
                <a:lnTo>
                  <a:pt x="281" y="383"/>
                </a:lnTo>
                <a:lnTo>
                  <a:pt x="395" y="364"/>
                </a:lnTo>
                <a:lnTo>
                  <a:pt x="418" y="280"/>
                </a:lnTo>
                <a:lnTo>
                  <a:pt x="539" y="291"/>
                </a:lnTo>
                <a:lnTo>
                  <a:pt x="548" y="231"/>
                </a:lnTo>
                <a:lnTo>
                  <a:pt x="636" y="206"/>
                </a:lnTo>
                <a:lnTo>
                  <a:pt x="676" y="249"/>
                </a:lnTo>
                <a:lnTo>
                  <a:pt x="748" y="267"/>
                </a:lnTo>
                <a:lnTo>
                  <a:pt x="773" y="364"/>
                </a:lnTo>
                <a:lnTo>
                  <a:pt x="973" y="407"/>
                </a:lnTo>
                <a:lnTo>
                  <a:pt x="1062" y="474"/>
                </a:lnTo>
                <a:lnTo>
                  <a:pt x="1223" y="462"/>
                </a:lnTo>
                <a:lnTo>
                  <a:pt x="1399" y="517"/>
                </a:lnTo>
                <a:lnTo>
                  <a:pt x="1649" y="474"/>
                </a:lnTo>
                <a:lnTo>
                  <a:pt x="1721" y="426"/>
                </a:lnTo>
                <a:lnTo>
                  <a:pt x="1729" y="383"/>
                </a:lnTo>
                <a:lnTo>
                  <a:pt x="1802" y="389"/>
                </a:lnTo>
                <a:lnTo>
                  <a:pt x="1947" y="310"/>
                </a:lnTo>
                <a:lnTo>
                  <a:pt x="2067" y="304"/>
                </a:lnTo>
                <a:lnTo>
                  <a:pt x="2002" y="243"/>
                </a:lnTo>
                <a:lnTo>
                  <a:pt x="1890" y="261"/>
                </a:lnTo>
                <a:lnTo>
                  <a:pt x="1890" y="200"/>
                </a:lnTo>
                <a:lnTo>
                  <a:pt x="1930" y="157"/>
                </a:lnTo>
                <a:lnTo>
                  <a:pt x="1987" y="176"/>
                </a:lnTo>
                <a:lnTo>
                  <a:pt x="2059" y="157"/>
                </a:lnTo>
                <a:lnTo>
                  <a:pt x="2115" y="73"/>
                </a:lnTo>
                <a:lnTo>
                  <a:pt x="2091" y="43"/>
                </a:lnTo>
                <a:lnTo>
                  <a:pt x="2244" y="0"/>
                </a:lnTo>
                <a:lnTo>
                  <a:pt x="2340" y="30"/>
                </a:lnTo>
                <a:lnTo>
                  <a:pt x="2429" y="176"/>
                </a:lnTo>
                <a:lnTo>
                  <a:pt x="2565" y="213"/>
                </a:lnTo>
                <a:lnTo>
                  <a:pt x="2590" y="261"/>
                </a:lnTo>
                <a:lnTo>
                  <a:pt x="2758" y="231"/>
                </a:lnTo>
                <a:lnTo>
                  <a:pt x="2678" y="370"/>
                </a:lnTo>
                <a:lnTo>
                  <a:pt x="2582" y="395"/>
                </a:lnTo>
                <a:lnTo>
                  <a:pt x="2598" y="444"/>
                </a:lnTo>
                <a:lnTo>
                  <a:pt x="2565" y="480"/>
                </a:lnTo>
                <a:lnTo>
                  <a:pt x="2550" y="462"/>
                </a:lnTo>
                <a:lnTo>
                  <a:pt x="2462" y="504"/>
                </a:lnTo>
                <a:lnTo>
                  <a:pt x="2462" y="523"/>
                </a:lnTo>
                <a:lnTo>
                  <a:pt x="2405" y="523"/>
                </a:lnTo>
                <a:lnTo>
                  <a:pt x="2292" y="590"/>
                </a:lnTo>
                <a:lnTo>
                  <a:pt x="2147" y="633"/>
                </a:lnTo>
                <a:lnTo>
                  <a:pt x="2195" y="566"/>
                </a:lnTo>
                <a:lnTo>
                  <a:pt x="2172" y="541"/>
                </a:lnTo>
                <a:lnTo>
                  <a:pt x="1987" y="620"/>
                </a:lnTo>
                <a:lnTo>
                  <a:pt x="1979" y="644"/>
                </a:lnTo>
                <a:lnTo>
                  <a:pt x="2051" y="693"/>
                </a:lnTo>
                <a:lnTo>
                  <a:pt x="2124" y="675"/>
                </a:lnTo>
                <a:lnTo>
                  <a:pt x="2204" y="687"/>
                </a:lnTo>
                <a:lnTo>
                  <a:pt x="2099" y="730"/>
                </a:lnTo>
                <a:lnTo>
                  <a:pt x="2059" y="785"/>
                </a:lnTo>
                <a:lnTo>
                  <a:pt x="2180" y="906"/>
                </a:lnTo>
                <a:lnTo>
                  <a:pt x="2099" y="894"/>
                </a:lnTo>
                <a:lnTo>
                  <a:pt x="2180" y="936"/>
                </a:lnTo>
                <a:lnTo>
                  <a:pt x="2099" y="967"/>
                </a:lnTo>
                <a:lnTo>
                  <a:pt x="2180" y="973"/>
                </a:lnTo>
                <a:lnTo>
                  <a:pt x="2035" y="1162"/>
                </a:lnTo>
                <a:lnTo>
                  <a:pt x="1930" y="1229"/>
                </a:lnTo>
                <a:lnTo>
                  <a:pt x="1826" y="1241"/>
                </a:lnTo>
                <a:lnTo>
                  <a:pt x="1817" y="1241"/>
                </a:lnTo>
                <a:lnTo>
                  <a:pt x="1802" y="1235"/>
                </a:lnTo>
                <a:lnTo>
                  <a:pt x="1769" y="1259"/>
                </a:lnTo>
                <a:lnTo>
                  <a:pt x="1649" y="1283"/>
                </a:lnTo>
                <a:lnTo>
                  <a:pt x="1641" y="1326"/>
                </a:lnTo>
                <a:lnTo>
                  <a:pt x="1624" y="1272"/>
                </a:lnTo>
                <a:lnTo>
                  <a:pt x="1552" y="1278"/>
                </a:lnTo>
                <a:lnTo>
                  <a:pt x="1424" y="1222"/>
                </a:lnTo>
                <a:lnTo>
                  <a:pt x="1279" y="1247"/>
                </a:lnTo>
                <a:lnTo>
                  <a:pt x="1263" y="1247"/>
                </a:lnTo>
                <a:lnTo>
                  <a:pt x="1263" y="1283"/>
                </a:lnTo>
                <a:lnTo>
                  <a:pt x="1239" y="1272"/>
                </a:lnTo>
                <a:lnTo>
                  <a:pt x="1158" y="1253"/>
                </a:lnTo>
                <a:lnTo>
                  <a:pt x="1134" y="1186"/>
                </a:lnTo>
                <a:lnTo>
                  <a:pt x="1086" y="1192"/>
                </a:lnTo>
                <a:lnTo>
                  <a:pt x="1126" y="1089"/>
                </a:lnTo>
                <a:lnTo>
                  <a:pt x="1126" y="1059"/>
                </a:lnTo>
                <a:lnTo>
                  <a:pt x="1078" y="1040"/>
                </a:lnTo>
                <a:lnTo>
                  <a:pt x="1021" y="1028"/>
                </a:lnTo>
                <a:lnTo>
                  <a:pt x="1006" y="985"/>
                </a:lnTo>
                <a:lnTo>
                  <a:pt x="821" y="1052"/>
                </a:lnTo>
                <a:lnTo>
                  <a:pt x="733" y="1033"/>
                </a:lnTo>
                <a:lnTo>
                  <a:pt x="684" y="1070"/>
                </a:lnTo>
                <a:lnTo>
                  <a:pt x="676" y="1040"/>
                </a:lnTo>
                <a:lnTo>
                  <a:pt x="651" y="1052"/>
                </a:lnTo>
                <a:lnTo>
                  <a:pt x="548" y="1052"/>
                </a:lnTo>
                <a:lnTo>
                  <a:pt x="475" y="998"/>
                </a:lnTo>
                <a:lnTo>
                  <a:pt x="338" y="961"/>
                </a:lnTo>
                <a:lnTo>
                  <a:pt x="241" y="936"/>
                </a:lnTo>
                <a:lnTo>
                  <a:pt x="218" y="876"/>
                </a:lnTo>
                <a:lnTo>
                  <a:pt x="266" y="870"/>
                </a:lnTo>
                <a:lnTo>
                  <a:pt x="241" y="815"/>
                </a:lnTo>
                <a:lnTo>
                  <a:pt x="298" y="760"/>
                </a:lnTo>
                <a:lnTo>
                  <a:pt x="258" y="736"/>
                </a:lnTo>
                <a:lnTo>
                  <a:pt x="177" y="766"/>
                </a:lnTo>
                <a:lnTo>
                  <a:pt x="40" y="699"/>
                </a:lnTo>
                <a:lnTo>
                  <a:pt x="48" y="693"/>
                </a:lnTo>
                <a:lnTo>
                  <a:pt x="48" y="644"/>
                </a:lnTo>
                <a:lnTo>
                  <a:pt x="0" y="626"/>
                </a:lnTo>
              </a:path>
            </a:pathLst>
          </a:custGeom>
          <a:solidFill>
            <a:schemeClr val="tx2"/>
          </a:solidFill>
          <a:ln w="7938">
            <a:solidFill>
              <a:schemeClr val="bg1"/>
            </a:solidFill>
            <a:round/>
            <a:headEnd/>
            <a:tailEnd/>
          </a:ln>
        </p:spPr>
        <p:txBody>
          <a:bodyPr/>
          <a:lstStyle/>
          <a:p>
            <a:endParaRPr lang="en-US"/>
          </a:p>
        </p:txBody>
      </p:sp>
      <p:sp>
        <p:nvSpPr>
          <p:cNvPr id="18635" name="Freeform 504"/>
          <p:cNvSpPr>
            <a:spLocks/>
          </p:cNvSpPr>
          <p:nvPr/>
        </p:nvSpPr>
        <p:spPr bwMode="auto">
          <a:xfrm>
            <a:off x="9072563" y="4392613"/>
            <a:ext cx="66675" cy="44450"/>
          </a:xfrm>
          <a:custGeom>
            <a:avLst/>
            <a:gdLst>
              <a:gd name="T0" fmla="*/ 0 w 97"/>
              <a:gd name="T1" fmla="*/ 2147483646 h 67"/>
              <a:gd name="T2" fmla="*/ 2147483646 w 97"/>
              <a:gd name="T3" fmla="*/ 0 h 67"/>
              <a:gd name="T4" fmla="*/ 2147483646 w 97"/>
              <a:gd name="T5" fmla="*/ 2147483646 h 67"/>
              <a:gd name="T6" fmla="*/ 2147483646 w 97"/>
              <a:gd name="T7" fmla="*/ 2147483646 h 67"/>
              <a:gd name="T8" fmla="*/ 0 w 97"/>
              <a:gd name="T9" fmla="*/ 2147483646 h 67"/>
              <a:gd name="T10" fmla="*/ 0 60000 65536"/>
              <a:gd name="T11" fmla="*/ 0 60000 65536"/>
              <a:gd name="T12" fmla="*/ 0 60000 65536"/>
              <a:gd name="T13" fmla="*/ 0 60000 65536"/>
              <a:gd name="T14" fmla="*/ 0 60000 65536"/>
              <a:gd name="T15" fmla="*/ 0 w 97"/>
              <a:gd name="T16" fmla="*/ 0 h 67"/>
              <a:gd name="T17" fmla="*/ 97 w 97"/>
              <a:gd name="T18" fmla="*/ 67 h 67"/>
            </a:gdLst>
            <a:ahLst/>
            <a:cxnLst>
              <a:cxn ang="T10">
                <a:pos x="T0" y="T1"/>
              </a:cxn>
              <a:cxn ang="T11">
                <a:pos x="T2" y="T3"/>
              </a:cxn>
              <a:cxn ang="T12">
                <a:pos x="T4" y="T5"/>
              </a:cxn>
              <a:cxn ang="T13">
                <a:pos x="T6" y="T7"/>
              </a:cxn>
              <a:cxn ang="T14">
                <a:pos x="T8" y="T9"/>
              </a:cxn>
            </a:cxnLst>
            <a:rect l="T15" t="T16" r="T17" b="T18"/>
            <a:pathLst>
              <a:path w="97" h="67">
                <a:moveTo>
                  <a:pt x="0" y="43"/>
                </a:moveTo>
                <a:lnTo>
                  <a:pt x="33" y="0"/>
                </a:lnTo>
                <a:lnTo>
                  <a:pt x="97" y="13"/>
                </a:lnTo>
                <a:lnTo>
                  <a:pt x="40" y="67"/>
                </a:lnTo>
                <a:lnTo>
                  <a:pt x="0" y="43"/>
                </a:lnTo>
              </a:path>
            </a:pathLst>
          </a:custGeom>
          <a:solidFill>
            <a:schemeClr val="accent1"/>
          </a:solidFill>
          <a:ln w="0">
            <a:solidFill>
              <a:schemeClr val="bg1"/>
            </a:solidFill>
            <a:round/>
            <a:headEnd/>
            <a:tailEnd/>
          </a:ln>
        </p:spPr>
        <p:txBody>
          <a:bodyPr/>
          <a:lstStyle/>
          <a:p>
            <a:endParaRPr lang="en-US"/>
          </a:p>
        </p:txBody>
      </p:sp>
      <p:sp>
        <p:nvSpPr>
          <p:cNvPr id="18636" name="Freeform 505"/>
          <p:cNvSpPr>
            <a:spLocks/>
          </p:cNvSpPr>
          <p:nvPr/>
        </p:nvSpPr>
        <p:spPr bwMode="auto">
          <a:xfrm>
            <a:off x="9429750" y="4265613"/>
            <a:ext cx="57150" cy="76200"/>
          </a:xfrm>
          <a:custGeom>
            <a:avLst/>
            <a:gdLst>
              <a:gd name="T0" fmla="*/ 0 w 81"/>
              <a:gd name="T1" fmla="*/ 2147483646 h 110"/>
              <a:gd name="T2" fmla="*/ 2147483646 w 81"/>
              <a:gd name="T3" fmla="*/ 2147483646 h 110"/>
              <a:gd name="T4" fmla="*/ 2147483646 w 81"/>
              <a:gd name="T5" fmla="*/ 0 h 110"/>
              <a:gd name="T6" fmla="*/ 2147483646 w 81"/>
              <a:gd name="T7" fmla="*/ 2147483646 h 110"/>
              <a:gd name="T8" fmla="*/ 0 w 81"/>
              <a:gd name="T9" fmla="*/ 2147483646 h 110"/>
              <a:gd name="T10" fmla="*/ 0 60000 65536"/>
              <a:gd name="T11" fmla="*/ 0 60000 65536"/>
              <a:gd name="T12" fmla="*/ 0 60000 65536"/>
              <a:gd name="T13" fmla="*/ 0 60000 65536"/>
              <a:gd name="T14" fmla="*/ 0 60000 65536"/>
              <a:gd name="T15" fmla="*/ 0 w 81"/>
              <a:gd name="T16" fmla="*/ 0 h 110"/>
              <a:gd name="T17" fmla="*/ 81 w 81"/>
              <a:gd name="T18" fmla="*/ 110 h 110"/>
            </a:gdLst>
            <a:ahLst/>
            <a:cxnLst>
              <a:cxn ang="T10">
                <a:pos x="T0" y="T1"/>
              </a:cxn>
              <a:cxn ang="T11">
                <a:pos x="T2" y="T3"/>
              </a:cxn>
              <a:cxn ang="T12">
                <a:pos x="T4" y="T5"/>
              </a:cxn>
              <a:cxn ang="T13">
                <a:pos x="T6" y="T7"/>
              </a:cxn>
              <a:cxn ang="T14">
                <a:pos x="T8" y="T9"/>
              </a:cxn>
            </a:cxnLst>
            <a:rect l="T15" t="T16" r="T17" b="T18"/>
            <a:pathLst>
              <a:path w="81" h="110">
                <a:moveTo>
                  <a:pt x="0" y="43"/>
                </a:moveTo>
                <a:lnTo>
                  <a:pt x="33" y="110"/>
                </a:lnTo>
                <a:lnTo>
                  <a:pt x="81" y="0"/>
                </a:lnTo>
                <a:lnTo>
                  <a:pt x="41" y="7"/>
                </a:lnTo>
                <a:lnTo>
                  <a:pt x="0" y="43"/>
                </a:lnTo>
              </a:path>
            </a:pathLst>
          </a:custGeom>
          <a:solidFill>
            <a:schemeClr val="accent1"/>
          </a:solidFill>
          <a:ln w="0">
            <a:solidFill>
              <a:schemeClr val="bg1"/>
            </a:solidFill>
            <a:round/>
            <a:headEnd/>
            <a:tailEnd/>
          </a:ln>
        </p:spPr>
        <p:txBody>
          <a:bodyPr/>
          <a:lstStyle/>
          <a:p>
            <a:endParaRPr lang="en-US"/>
          </a:p>
        </p:txBody>
      </p:sp>
      <p:sp>
        <p:nvSpPr>
          <p:cNvPr id="18637" name="Freeform 506"/>
          <p:cNvSpPr>
            <a:spLocks/>
          </p:cNvSpPr>
          <p:nvPr/>
        </p:nvSpPr>
        <p:spPr bwMode="auto">
          <a:xfrm>
            <a:off x="5962650" y="4781550"/>
            <a:ext cx="238125" cy="200025"/>
          </a:xfrm>
          <a:custGeom>
            <a:avLst/>
            <a:gdLst>
              <a:gd name="T0" fmla="*/ 0 w 337"/>
              <a:gd name="T1" fmla="*/ 2147483646 h 292"/>
              <a:gd name="T2" fmla="*/ 2147483646 w 337"/>
              <a:gd name="T3" fmla="*/ 2147483646 h 292"/>
              <a:gd name="T4" fmla="*/ 2147483646 w 337"/>
              <a:gd name="T5" fmla="*/ 2147483646 h 292"/>
              <a:gd name="T6" fmla="*/ 2147483646 w 337"/>
              <a:gd name="T7" fmla="*/ 2147483646 h 292"/>
              <a:gd name="T8" fmla="*/ 2147483646 w 337"/>
              <a:gd name="T9" fmla="*/ 2147483646 h 292"/>
              <a:gd name="T10" fmla="*/ 2147483646 w 337"/>
              <a:gd name="T11" fmla="*/ 2147483646 h 292"/>
              <a:gd name="T12" fmla="*/ 2147483646 w 337"/>
              <a:gd name="T13" fmla="*/ 2147483646 h 292"/>
              <a:gd name="T14" fmla="*/ 2147483646 w 337"/>
              <a:gd name="T15" fmla="*/ 0 h 292"/>
              <a:gd name="T16" fmla="*/ 2147483646 w 337"/>
              <a:gd name="T17" fmla="*/ 0 h 292"/>
              <a:gd name="T18" fmla="*/ 2147483646 w 337"/>
              <a:gd name="T19" fmla="*/ 2147483646 h 292"/>
              <a:gd name="T20" fmla="*/ 2147483646 w 337"/>
              <a:gd name="T21" fmla="*/ 2147483646 h 292"/>
              <a:gd name="T22" fmla="*/ 2147483646 w 337"/>
              <a:gd name="T23" fmla="*/ 2147483646 h 292"/>
              <a:gd name="T24" fmla="*/ 2147483646 w 337"/>
              <a:gd name="T25" fmla="*/ 2147483646 h 292"/>
              <a:gd name="T26" fmla="*/ 2147483646 w 337"/>
              <a:gd name="T27" fmla="*/ 2147483646 h 292"/>
              <a:gd name="T28" fmla="*/ 2147483646 w 337"/>
              <a:gd name="T29" fmla="*/ 2147483646 h 292"/>
              <a:gd name="T30" fmla="*/ 2147483646 w 337"/>
              <a:gd name="T31" fmla="*/ 2147483646 h 292"/>
              <a:gd name="T32" fmla="*/ 0 w 337"/>
              <a:gd name="T33" fmla="*/ 2147483646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7"/>
              <a:gd name="T52" fmla="*/ 0 h 292"/>
              <a:gd name="T53" fmla="*/ 337 w 337"/>
              <a:gd name="T54" fmla="*/ 292 h 2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7" h="292">
                <a:moveTo>
                  <a:pt x="0" y="262"/>
                </a:moveTo>
                <a:lnTo>
                  <a:pt x="48" y="292"/>
                </a:lnTo>
                <a:lnTo>
                  <a:pt x="88" y="286"/>
                </a:lnTo>
                <a:lnTo>
                  <a:pt x="160" y="286"/>
                </a:lnTo>
                <a:lnTo>
                  <a:pt x="217" y="256"/>
                </a:lnTo>
                <a:lnTo>
                  <a:pt x="233" y="195"/>
                </a:lnTo>
                <a:lnTo>
                  <a:pt x="297" y="153"/>
                </a:lnTo>
                <a:lnTo>
                  <a:pt x="337" y="0"/>
                </a:lnTo>
                <a:lnTo>
                  <a:pt x="273" y="0"/>
                </a:lnTo>
                <a:lnTo>
                  <a:pt x="225" y="24"/>
                </a:lnTo>
                <a:lnTo>
                  <a:pt x="217" y="73"/>
                </a:lnTo>
                <a:lnTo>
                  <a:pt x="97" y="54"/>
                </a:lnTo>
                <a:lnTo>
                  <a:pt x="88" y="86"/>
                </a:lnTo>
                <a:lnTo>
                  <a:pt x="152" y="86"/>
                </a:lnTo>
                <a:lnTo>
                  <a:pt x="128" y="201"/>
                </a:lnTo>
                <a:lnTo>
                  <a:pt x="72" y="189"/>
                </a:lnTo>
                <a:lnTo>
                  <a:pt x="0" y="262"/>
                </a:lnTo>
              </a:path>
            </a:pathLst>
          </a:custGeom>
          <a:solidFill>
            <a:schemeClr val="hlink"/>
          </a:solidFill>
          <a:ln w="7938">
            <a:solidFill>
              <a:schemeClr val="bg1"/>
            </a:solidFill>
            <a:round/>
            <a:headEnd/>
            <a:tailEnd/>
          </a:ln>
        </p:spPr>
        <p:txBody>
          <a:bodyPr/>
          <a:lstStyle/>
          <a:p>
            <a:endParaRPr lang="en-US"/>
          </a:p>
        </p:txBody>
      </p:sp>
      <p:sp>
        <p:nvSpPr>
          <p:cNvPr id="18638" name="Freeform 507"/>
          <p:cNvSpPr>
            <a:spLocks/>
          </p:cNvSpPr>
          <p:nvPr/>
        </p:nvSpPr>
        <p:spPr bwMode="auto">
          <a:xfrm>
            <a:off x="6000750" y="4746625"/>
            <a:ext cx="608013" cy="434975"/>
          </a:xfrm>
          <a:custGeom>
            <a:avLst/>
            <a:gdLst>
              <a:gd name="T0" fmla="*/ 0 w 861"/>
              <a:gd name="T1" fmla="*/ 2147483646 h 634"/>
              <a:gd name="T2" fmla="*/ 0 w 861"/>
              <a:gd name="T3" fmla="*/ 2147483646 h 634"/>
              <a:gd name="T4" fmla="*/ 2147483646 w 861"/>
              <a:gd name="T5" fmla="*/ 2147483646 h 634"/>
              <a:gd name="T6" fmla="*/ 2147483646 w 861"/>
              <a:gd name="T7" fmla="*/ 2147483646 h 634"/>
              <a:gd name="T8" fmla="*/ 2147483646 w 861"/>
              <a:gd name="T9" fmla="*/ 2147483646 h 634"/>
              <a:gd name="T10" fmla="*/ 2147483646 w 861"/>
              <a:gd name="T11" fmla="*/ 2147483646 h 634"/>
              <a:gd name="T12" fmla="*/ 2147483646 w 861"/>
              <a:gd name="T13" fmla="*/ 2147483646 h 634"/>
              <a:gd name="T14" fmla="*/ 2147483646 w 861"/>
              <a:gd name="T15" fmla="*/ 2147483646 h 634"/>
              <a:gd name="T16" fmla="*/ 2147483646 w 861"/>
              <a:gd name="T17" fmla="*/ 2147483646 h 634"/>
              <a:gd name="T18" fmla="*/ 2147483646 w 861"/>
              <a:gd name="T19" fmla="*/ 2147483646 h 634"/>
              <a:gd name="T20" fmla="*/ 2147483646 w 861"/>
              <a:gd name="T21" fmla="*/ 2147483646 h 634"/>
              <a:gd name="T22" fmla="*/ 2147483646 w 861"/>
              <a:gd name="T23" fmla="*/ 2147483646 h 634"/>
              <a:gd name="T24" fmla="*/ 2147483646 w 861"/>
              <a:gd name="T25" fmla="*/ 2147483646 h 634"/>
              <a:gd name="T26" fmla="*/ 2147483646 w 861"/>
              <a:gd name="T27" fmla="*/ 2147483646 h 634"/>
              <a:gd name="T28" fmla="*/ 2147483646 w 861"/>
              <a:gd name="T29" fmla="*/ 2147483646 h 634"/>
              <a:gd name="T30" fmla="*/ 2147483646 w 861"/>
              <a:gd name="T31" fmla="*/ 2147483646 h 634"/>
              <a:gd name="T32" fmla="*/ 2147483646 w 861"/>
              <a:gd name="T33" fmla="*/ 2147483646 h 634"/>
              <a:gd name="T34" fmla="*/ 2147483646 w 861"/>
              <a:gd name="T35" fmla="*/ 2147483646 h 634"/>
              <a:gd name="T36" fmla="*/ 2147483646 w 861"/>
              <a:gd name="T37" fmla="*/ 2147483646 h 634"/>
              <a:gd name="T38" fmla="*/ 2147483646 w 861"/>
              <a:gd name="T39" fmla="*/ 2147483646 h 634"/>
              <a:gd name="T40" fmla="*/ 2147483646 w 861"/>
              <a:gd name="T41" fmla="*/ 2147483646 h 634"/>
              <a:gd name="T42" fmla="*/ 2147483646 w 861"/>
              <a:gd name="T43" fmla="*/ 2147483646 h 634"/>
              <a:gd name="T44" fmla="*/ 2147483646 w 861"/>
              <a:gd name="T45" fmla="*/ 0 h 634"/>
              <a:gd name="T46" fmla="*/ 2147483646 w 861"/>
              <a:gd name="T47" fmla="*/ 2147483646 h 634"/>
              <a:gd name="T48" fmla="*/ 2147483646 w 861"/>
              <a:gd name="T49" fmla="*/ 0 h 634"/>
              <a:gd name="T50" fmla="*/ 2147483646 w 861"/>
              <a:gd name="T51" fmla="*/ 2147483646 h 634"/>
              <a:gd name="T52" fmla="*/ 2147483646 w 861"/>
              <a:gd name="T53" fmla="*/ 2147483646 h 634"/>
              <a:gd name="T54" fmla="*/ 2147483646 w 861"/>
              <a:gd name="T55" fmla="*/ 2147483646 h 634"/>
              <a:gd name="T56" fmla="*/ 2147483646 w 861"/>
              <a:gd name="T57" fmla="*/ 2147483646 h 634"/>
              <a:gd name="T58" fmla="*/ 2147483646 w 861"/>
              <a:gd name="T59" fmla="*/ 2147483646 h 634"/>
              <a:gd name="T60" fmla="*/ 2147483646 w 861"/>
              <a:gd name="T61" fmla="*/ 2147483646 h 634"/>
              <a:gd name="T62" fmla="*/ 0 w 861"/>
              <a:gd name="T63" fmla="*/ 2147483646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1"/>
              <a:gd name="T97" fmla="*/ 0 h 634"/>
              <a:gd name="T98" fmla="*/ 861 w 861"/>
              <a:gd name="T99" fmla="*/ 634 h 6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1" h="634">
                <a:moveTo>
                  <a:pt x="0" y="378"/>
                </a:moveTo>
                <a:lnTo>
                  <a:pt x="0" y="389"/>
                </a:lnTo>
                <a:lnTo>
                  <a:pt x="178" y="372"/>
                </a:lnTo>
                <a:lnTo>
                  <a:pt x="250" y="457"/>
                </a:lnTo>
                <a:lnTo>
                  <a:pt x="315" y="451"/>
                </a:lnTo>
                <a:lnTo>
                  <a:pt x="323" y="415"/>
                </a:lnTo>
                <a:lnTo>
                  <a:pt x="386" y="408"/>
                </a:lnTo>
                <a:lnTo>
                  <a:pt x="427" y="426"/>
                </a:lnTo>
                <a:lnTo>
                  <a:pt x="435" y="554"/>
                </a:lnTo>
                <a:lnTo>
                  <a:pt x="531" y="548"/>
                </a:lnTo>
                <a:lnTo>
                  <a:pt x="781" y="634"/>
                </a:lnTo>
                <a:lnTo>
                  <a:pt x="781" y="591"/>
                </a:lnTo>
                <a:lnTo>
                  <a:pt x="733" y="578"/>
                </a:lnTo>
                <a:lnTo>
                  <a:pt x="741" y="488"/>
                </a:lnTo>
                <a:lnTo>
                  <a:pt x="829" y="457"/>
                </a:lnTo>
                <a:lnTo>
                  <a:pt x="773" y="396"/>
                </a:lnTo>
                <a:lnTo>
                  <a:pt x="773" y="292"/>
                </a:lnTo>
                <a:lnTo>
                  <a:pt x="756" y="268"/>
                </a:lnTo>
                <a:lnTo>
                  <a:pt x="789" y="219"/>
                </a:lnTo>
                <a:lnTo>
                  <a:pt x="829" y="135"/>
                </a:lnTo>
                <a:lnTo>
                  <a:pt x="861" y="98"/>
                </a:lnTo>
                <a:lnTo>
                  <a:pt x="845" y="49"/>
                </a:lnTo>
                <a:lnTo>
                  <a:pt x="685" y="0"/>
                </a:lnTo>
                <a:lnTo>
                  <a:pt x="418" y="25"/>
                </a:lnTo>
                <a:lnTo>
                  <a:pt x="323" y="0"/>
                </a:lnTo>
                <a:lnTo>
                  <a:pt x="282" y="49"/>
                </a:lnTo>
                <a:lnTo>
                  <a:pt x="242" y="202"/>
                </a:lnTo>
                <a:lnTo>
                  <a:pt x="178" y="244"/>
                </a:lnTo>
                <a:lnTo>
                  <a:pt x="162" y="305"/>
                </a:lnTo>
                <a:lnTo>
                  <a:pt x="105" y="335"/>
                </a:lnTo>
                <a:lnTo>
                  <a:pt x="33" y="335"/>
                </a:lnTo>
                <a:lnTo>
                  <a:pt x="0" y="378"/>
                </a:lnTo>
              </a:path>
            </a:pathLst>
          </a:custGeom>
          <a:solidFill>
            <a:schemeClr val="tx2"/>
          </a:solidFill>
          <a:ln w="7938">
            <a:solidFill>
              <a:schemeClr val="bg1"/>
            </a:solidFill>
            <a:round/>
            <a:headEnd/>
            <a:tailEnd/>
          </a:ln>
        </p:spPr>
        <p:txBody>
          <a:bodyPr/>
          <a:lstStyle/>
          <a:p>
            <a:endParaRPr lang="en-US"/>
          </a:p>
        </p:txBody>
      </p:sp>
      <p:sp>
        <p:nvSpPr>
          <p:cNvPr id="18639" name="Freeform 508"/>
          <p:cNvSpPr>
            <a:spLocks/>
          </p:cNvSpPr>
          <p:nvPr/>
        </p:nvSpPr>
        <p:spPr bwMode="auto">
          <a:xfrm>
            <a:off x="5638800" y="4575175"/>
            <a:ext cx="85725" cy="142875"/>
          </a:xfrm>
          <a:custGeom>
            <a:avLst/>
            <a:gdLst>
              <a:gd name="T0" fmla="*/ 0 w 122"/>
              <a:gd name="T1" fmla="*/ 2147483646 h 208"/>
              <a:gd name="T2" fmla="*/ 2147483646 w 122"/>
              <a:gd name="T3" fmla="*/ 2147483646 h 208"/>
              <a:gd name="T4" fmla="*/ 2147483646 w 122"/>
              <a:gd name="T5" fmla="*/ 2147483646 h 208"/>
              <a:gd name="T6" fmla="*/ 2147483646 w 122"/>
              <a:gd name="T7" fmla="*/ 2147483646 h 208"/>
              <a:gd name="T8" fmla="*/ 2147483646 w 122"/>
              <a:gd name="T9" fmla="*/ 0 h 208"/>
              <a:gd name="T10" fmla="*/ 2147483646 w 122"/>
              <a:gd name="T11" fmla="*/ 2147483646 h 208"/>
              <a:gd name="T12" fmla="*/ 0 w 122"/>
              <a:gd name="T13" fmla="*/ 2147483646 h 208"/>
              <a:gd name="T14" fmla="*/ 0 60000 65536"/>
              <a:gd name="T15" fmla="*/ 0 60000 65536"/>
              <a:gd name="T16" fmla="*/ 0 60000 65536"/>
              <a:gd name="T17" fmla="*/ 0 60000 65536"/>
              <a:gd name="T18" fmla="*/ 0 60000 65536"/>
              <a:gd name="T19" fmla="*/ 0 60000 65536"/>
              <a:gd name="T20" fmla="*/ 0 60000 65536"/>
              <a:gd name="T21" fmla="*/ 0 w 122"/>
              <a:gd name="T22" fmla="*/ 0 h 208"/>
              <a:gd name="T23" fmla="*/ 122 w 122"/>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08">
                <a:moveTo>
                  <a:pt x="0" y="43"/>
                </a:moveTo>
                <a:lnTo>
                  <a:pt x="49" y="208"/>
                </a:lnTo>
                <a:lnTo>
                  <a:pt x="82" y="208"/>
                </a:lnTo>
                <a:lnTo>
                  <a:pt x="122" y="19"/>
                </a:lnTo>
                <a:lnTo>
                  <a:pt x="90" y="0"/>
                </a:lnTo>
                <a:lnTo>
                  <a:pt x="65" y="13"/>
                </a:lnTo>
                <a:lnTo>
                  <a:pt x="0" y="43"/>
                </a:lnTo>
              </a:path>
            </a:pathLst>
          </a:custGeom>
          <a:solidFill>
            <a:schemeClr val="tx2"/>
          </a:solidFill>
          <a:ln w="7938">
            <a:solidFill>
              <a:schemeClr val="bg1"/>
            </a:solidFill>
            <a:round/>
            <a:headEnd/>
            <a:tailEnd/>
          </a:ln>
        </p:spPr>
        <p:txBody>
          <a:bodyPr/>
          <a:lstStyle/>
          <a:p>
            <a:endParaRPr lang="en-US"/>
          </a:p>
        </p:txBody>
      </p:sp>
      <p:sp>
        <p:nvSpPr>
          <p:cNvPr id="18640" name="Freeform 509"/>
          <p:cNvSpPr>
            <a:spLocks/>
          </p:cNvSpPr>
          <p:nvPr/>
        </p:nvSpPr>
        <p:spPr bwMode="auto">
          <a:xfrm>
            <a:off x="5916613" y="4813300"/>
            <a:ext cx="50800" cy="30163"/>
          </a:xfrm>
          <a:custGeom>
            <a:avLst/>
            <a:gdLst>
              <a:gd name="T0" fmla="*/ 0 w 72"/>
              <a:gd name="T1" fmla="*/ 2147483646 h 42"/>
              <a:gd name="T2" fmla="*/ 2147483646 w 72"/>
              <a:gd name="T3" fmla="*/ 2147483646 h 42"/>
              <a:gd name="T4" fmla="*/ 2147483646 w 72"/>
              <a:gd name="T5" fmla="*/ 0 h 42"/>
              <a:gd name="T6" fmla="*/ 2147483646 w 72"/>
              <a:gd name="T7" fmla="*/ 2147483646 h 42"/>
              <a:gd name="T8" fmla="*/ 0 w 72"/>
              <a:gd name="T9" fmla="*/ 2147483646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0" y="42"/>
                </a:moveTo>
                <a:lnTo>
                  <a:pt x="8" y="5"/>
                </a:lnTo>
                <a:lnTo>
                  <a:pt x="72" y="0"/>
                </a:lnTo>
                <a:lnTo>
                  <a:pt x="72" y="37"/>
                </a:lnTo>
                <a:lnTo>
                  <a:pt x="0" y="42"/>
                </a:lnTo>
              </a:path>
            </a:pathLst>
          </a:custGeom>
          <a:solidFill>
            <a:schemeClr val="hlink"/>
          </a:solidFill>
          <a:ln w="7938">
            <a:solidFill>
              <a:schemeClr val="bg1"/>
            </a:solidFill>
            <a:round/>
            <a:headEnd/>
            <a:tailEnd/>
          </a:ln>
        </p:spPr>
        <p:txBody>
          <a:bodyPr/>
          <a:lstStyle/>
          <a:p>
            <a:endParaRPr lang="en-US"/>
          </a:p>
        </p:txBody>
      </p:sp>
      <p:sp>
        <p:nvSpPr>
          <p:cNvPr id="18641" name="Freeform 510"/>
          <p:cNvSpPr>
            <a:spLocks/>
          </p:cNvSpPr>
          <p:nvPr/>
        </p:nvSpPr>
        <p:spPr bwMode="auto">
          <a:xfrm>
            <a:off x="6654800" y="4441825"/>
            <a:ext cx="482600" cy="342900"/>
          </a:xfrm>
          <a:custGeom>
            <a:avLst/>
            <a:gdLst>
              <a:gd name="T0" fmla="*/ 0 w 683"/>
              <a:gd name="T1" fmla="*/ 2147483646 h 499"/>
              <a:gd name="T2" fmla="*/ 2147483646 w 683"/>
              <a:gd name="T3" fmla="*/ 2147483646 h 499"/>
              <a:gd name="T4" fmla="*/ 2147483646 w 683"/>
              <a:gd name="T5" fmla="*/ 2147483646 h 499"/>
              <a:gd name="T6" fmla="*/ 2147483646 w 683"/>
              <a:gd name="T7" fmla="*/ 2147483646 h 499"/>
              <a:gd name="T8" fmla="*/ 2147483646 w 683"/>
              <a:gd name="T9" fmla="*/ 2147483646 h 499"/>
              <a:gd name="T10" fmla="*/ 2147483646 w 683"/>
              <a:gd name="T11" fmla="*/ 0 h 499"/>
              <a:gd name="T12" fmla="*/ 2147483646 w 683"/>
              <a:gd name="T13" fmla="*/ 2147483646 h 499"/>
              <a:gd name="T14" fmla="*/ 2147483646 w 683"/>
              <a:gd name="T15" fmla="*/ 2147483646 h 499"/>
              <a:gd name="T16" fmla="*/ 2147483646 w 683"/>
              <a:gd name="T17" fmla="*/ 2147483646 h 499"/>
              <a:gd name="T18" fmla="*/ 2147483646 w 683"/>
              <a:gd name="T19" fmla="*/ 2147483646 h 499"/>
              <a:gd name="T20" fmla="*/ 2147483646 w 683"/>
              <a:gd name="T21" fmla="*/ 2147483646 h 499"/>
              <a:gd name="T22" fmla="*/ 2147483646 w 683"/>
              <a:gd name="T23" fmla="*/ 2147483646 h 499"/>
              <a:gd name="T24" fmla="*/ 2147483646 w 683"/>
              <a:gd name="T25" fmla="*/ 2147483646 h 499"/>
              <a:gd name="T26" fmla="*/ 2147483646 w 683"/>
              <a:gd name="T27" fmla="*/ 2147483646 h 499"/>
              <a:gd name="T28" fmla="*/ 2147483646 w 683"/>
              <a:gd name="T29" fmla="*/ 2147483646 h 499"/>
              <a:gd name="T30" fmla="*/ 2147483646 w 683"/>
              <a:gd name="T31" fmla="*/ 2147483646 h 499"/>
              <a:gd name="T32" fmla="*/ 2147483646 w 683"/>
              <a:gd name="T33" fmla="*/ 2147483646 h 499"/>
              <a:gd name="T34" fmla="*/ 0 w 683"/>
              <a:gd name="T35" fmla="*/ 2147483646 h 4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3"/>
              <a:gd name="T55" fmla="*/ 0 h 499"/>
              <a:gd name="T56" fmla="*/ 683 w 683"/>
              <a:gd name="T57" fmla="*/ 499 h 4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3" h="499">
                <a:moveTo>
                  <a:pt x="0" y="353"/>
                </a:moveTo>
                <a:lnTo>
                  <a:pt x="64" y="323"/>
                </a:lnTo>
                <a:lnTo>
                  <a:pt x="64" y="262"/>
                </a:lnTo>
                <a:lnTo>
                  <a:pt x="152" y="177"/>
                </a:lnTo>
                <a:lnTo>
                  <a:pt x="193" y="31"/>
                </a:lnTo>
                <a:lnTo>
                  <a:pt x="257" y="0"/>
                </a:lnTo>
                <a:lnTo>
                  <a:pt x="313" y="97"/>
                </a:lnTo>
                <a:lnTo>
                  <a:pt x="458" y="183"/>
                </a:lnTo>
                <a:lnTo>
                  <a:pt x="410" y="231"/>
                </a:lnTo>
                <a:lnTo>
                  <a:pt x="450" y="244"/>
                </a:lnTo>
                <a:lnTo>
                  <a:pt x="506" y="304"/>
                </a:lnTo>
                <a:lnTo>
                  <a:pt x="683" y="347"/>
                </a:lnTo>
                <a:lnTo>
                  <a:pt x="555" y="450"/>
                </a:lnTo>
                <a:lnTo>
                  <a:pt x="410" y="487"/>
                </a:lnTo>
                <a:lnTo>
                  <a:pt x="282" y="499"/>
                </a:lnTo>
                <a:lnTo>
                  <a:pt x="145" y="463"/>
                </a:lnTo>
                <a:lnTo>
                  <a:pt x="88" y="390"/>
                </a:lnTo>
                <a:lnTo>
                  <a:pt x="0" y="353"/>
                </a:lnTo>
              </a:path>
            </a:pathLst>
          </a:custGeom>
          <a:solidFill>
            <a:schemeClr val="accent1"/>
          </a:solidFill>
          <a:ln w="7938">
            <a:solidFill>
              <a:schemeClr val="bg1"/>
            </a:solidFill>
            <a:round/>
            <a:headEnd/>
            <a:tailEnd/>
          </a:ln>
        </p:spPr>
        <p:txBody>
          <a:bodyPr/>
          <a:lstStyle/>
          <a:p>
            <a:endParaRPr lang="en-US"/>
          </a:p>
        </p:txBody>
      </p:sp>
      <p:sp>
        <p:nvSpPr>
          <p:cNvPr id="18642" name="Freeform 511"/>
          <p:cNvSpPr>
            <a:spLocks/>
          </p:cNvSpPr>
          <p:nvPr/>
        </p:nvSpPr>
        <p:spPr bwMode="auto">
          <a:xfrm>
            <a:off x="5889625" y="4813300"/>
            <a:ext cx="180975" cy="147638"/>
          </a:xfrm>
          <a:custGeom>
            <a:avLst/>
            <a:gdLst>
              <a:gd name="T0" fmla="*/ 0 w 257"/>
              <a:gd name="T1" fmla="*/ 2147483646 h 213"/>
              <a:gd name="T2" fmla="*/ 2147483646 w 257"/>
              <a:gd name="T3" fmla="*/ 2147483646 h 213"/>
              <a:gd name="T4" fmla="*/ 2147483646 w 257"/>
              <a:gd name="T5" fmla="*/ 2147483646 h 213"/>
              <a:gd name="T6" fmla="*/ 2147483646 w 257"/>
              <a:gd name="T7" fmla="*/ 2147483646 h 213"/>
              <a:gd name="T8" fmla="*/ 2147483646 w 257"/>
              <a:gd name="T9" fmla="*/ 2147483646 h 213"/>
              <a:gd name="T10" fmla="*/ 2147483646 w 257"/>
              <a:gd name="T11" fmla="*/ 0 h 213"/>
              <a:gd name="T12" fmla="*/ 2147483646 w 257"/>
              <a:gd name="T13" fmla="*/ 2147483646 h 213"/>
              <a:gd name="T14" fmla="*/ 2147483646 w 257"/>
              <a:gd name="T15" fmla="*/ 2147483646 h 213"/>
              <a:gd name="T16" fmla="*/ 2147483646 w 257"/>
              <a:gd name="T17" fmla="*/ 2147483646 h 213"/>
              <a:gd name="T18" fmla="*/ 2147483646 w 257"/>
              <a:gd name="T19" fmla="*/ 2147483646 h 213"/>
              <a:gd name="T20" fmla="*/ 2147483646 w 257"/>
              <a:gd name="T21" fmla="*/ 2147483646 h 213"/>
              <a:gd name="T22" fmla="*/ 2147483646 w 257"/>
              <a:gd name="T23" fmla="*/ 2147483646 h 213"/>
              <a:gd name="T24" fmla="*/ 0 w 257"/>
              <a:gd name="T25" fmla="*/ 2147483646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7"/>
              <a:gd name="T40" fmla="*/ 0 h 213"/>
              <a:gd name="T41" fmla="*/ 257 w 257"/>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7" h="213">
                <a:moveTo>
                  <a:pt x="0" y="104"/>
                </a:moveTo>
                <a:lnTo>
                  <a:pt x="23" y="67"/>
                </a:lnTo>
                <a:lnTo>
                  <a:pt x="48" y="67"/>
                </a:lnTo>
                <a:lnTo>
                  <a:pt x="40" y="42"/>
                </a:lnTo>
                <a:lnTo>
                  <a:pt x="112" y="37"/>
                </a:lnTo>
                <a:lnTo>
                  <a:pt x="112" y="0"/>
                </a:lnTo>
                <a:lnTo>
                  <a:pt x="202" y="5"/>
                </a:lnTo>
                <a:lnTo>
                  <a:pt x="193" y="37"/>
                </a:lnTo>
                <a:lnTo>
                  <a:pt x="257" y="37"/>
                </a:lnTo>
                <a:lnTo>
                  <a:pt x="233" y="152"/>
                </a:lnTo>
                <a:lnTo>
                  <a:pt x="177" y="140"/>
                </a:lnTo>
                <a:lnTo>
                  <a:pt x="105" y="213"/>
                </a:lnTo>
                <a:lnTo>
                  <a:pt x="0" y="104"/>
                </a:lnTo>
              </a:path>
            </a:pathLst>
          </a:custGeom>
          <a:solidFill>
            <a:schemeClr val="hlink"/>
          </a:solidFill>
          <a:ln w="7938">
            <a:solidFill>
              <a:schemeClr val="bg1"/>
            </a:solidFill>
            <a:round/>
            <a:headEnd/>
            <a:tailEnd/>
          </a:ln>
        </p:spPr>
        <p:txBody>
          <a:bodyPr/>
          <a:lstStyle/>
          <a:p>
            <a:endParaRPr lang="en-US"/>
          </a:p>
        </p:txBody>
      </p:sp>
      <p:sp>
        <p:nvSpPr>
          <p:cNvPr id="18643" name="Freeform 512"/>
          <p:cNvSpPr>
            <a:spLocks/>
          </p:cNvSpPr>
          <p:nvPr/>
        </p:nvSpPr>
        <p:spPr bwMode="auto">
          <a:xfrm>
            <a:off x="5076825" y="4541838"/>
            <a:ext cx="96838" cy="15875"/>
          </a:xfrm>
          <a:custGeom>
            <a:avLst/>
            <a:gdLst>
              <a:gd name="T0" fmla="*/ 0 w 138"/>
              <a:gd name="T1" fmla="*/ 2147483646 h 24"/>
              <a:gd name="T2" fmla="*/ 2147483646 w 138"/>
              <a:gd name="T3" fmla="*/ 0 h 24"/>
              <a:gd name="T4" fmla="*/ 2147483646 w 138"/>
              <a:gd name="T5" fmla="*/ 2147483646 h 24"/>
              <a:gd name="T6" fmla="*/ 0 w 138"/>
              <a:gd name="T7" fmla="*/ 2147483646 h 24"/>
              <a:gd name="T8" fmla="*/ 0 60000 65536"/>
              <a:gd name="T9" fmla="*/ 0 60000 65536"/>
              <a:gd name="T10" fmla="*/ 0 60000 65536"/>
              <a:gd name="T11" fmla="*/ 0 60000 65536"/>
              <a:gd name="T12" fmla="*/ 0 w 138"/>
              <a:gd name="T13" fmla="*/ 0 h 24"/>
              <a:gd name="T14" fmla="*/ 138 w 138"/>
              <a:gd name="T15" fmla="*/ 24 h 24"/>
            </a:gdLst>
            <a:ahLst/>
            <a:cxnLst>
              <a:cxn ang="T8">
                <a:pos x="T0" y="T1"/>
              </a:cxn>
              <a:cxn ang="T9">
                <a:pos x="T2" y="T3"/>
              </a:cxn>
              <a:cxn ang="T10">
                <a:pos x="T4" y="T5"/>
              </a:cxn>
              <a:cxn ang="T11">
                <a:pos x="T6" y="T7"/>
              </a:cxn>
            </a:cxnLst>
            <a:rect l="T12" t="T13" r="T14" b="T15"/>
            <a:pathLst>
              <a:path w="138" h="24">
                <a:moveTo>
                  <a:pt x="0" y="24"/>
                </a:moveTo>
                <a:lnTo>
                  <a:pt x="8" y="0"/>
                </a:lnTo>
                <a:lnTo>
                  <a:pt x="138" y="7"/>
                </a:lnTo>
                <a:lnTo>
                  <a:pt x="0" y="24"/>
                </a:lnTo>
              </a:path>
            </a:pathLst>
          </a:custGeom>
          <a:solidFill>
            <a:schemeClr val="tx2"/>
          </a:solidFill>
          <a:ln w="7938">
            <a:solidFill>
              <a:schemeClr val="bg1"/>
            </a:solidFill>
            <a:round/>
            <a:headEnd/>
            <a:tailEnd/>
          </a:ln>
        </p:spPr>
        <p:txBody>
          <a:bodyPr/>
          <a:lstStyle/>
          <a:p>
            <a:endParaRPr lang="en-US"/>
          </a:p>
        </p:txBody>
      </p:sp>
      <p:sp>
        <p:nvSpPr>
          <p:cNvPr id="18644" name="Freeform 513"/>
          <p:cNvSpPr>
            <a:spLocks/>
          </p:cNvSpPr>
          <p:nvPr/>
        </p:nvSpPr>
        <p:spPr bwMode="auto">
          <a:xfrm>
            <a:off x="5514975" y="4598988"/>
            <a:ext cx="141288" cy="160337"/>
          </a:xfrm>
          <a:custGeom>
            <a:avLst/>
            <a:gdLst>
              <a:gd name="T0" fmla="*/ 0 w 201"/>
              <a:gd name="T1" fmla="*/ 2147483646 h 232"/>
              <a:gd name="T2" fmla="*/ 2147483646 w 201"/>
              <a:gd name="T3" fmla="*/ 2147483646 h 232"/>
              <a:gd name="T4" fmla="*/ 2147483646 w 201"/>
              <a:gd name="T5" fmla="*/ 2147483646 h 232"/>
              <a:gd name="T6" fmla="*/ 2147483646 w 201"/>
              <a:gd name="T7" fmla="*/ 0 h 232"/>
              <a:gd name="T8" fmla="*/ 2147483646 w 201"/>
              <a:gd name="T9" fmla="*/ 2147483646 h 232"/>
              <a:gd name="T10" fmla="*/ 2147483646 w 201"/>
              <a:gd name="T11" fmla="*/ 2147483646 h 232"/>
              <a:gd name="T12" fmla="*/ 0 w 201"/>
              <a:gd name="T13" fmla="*/ 2147483646 h 232"/>
              <a:gd name="T14" fmla="*/ 0 60000 65536"/>
              <a:gd name="T15" fmla="*/ 0 60000 65536"/>
              <a:gd name="T16" fmla="*/ 0 60000 65536"/>
              <a:gd name="T17" fmla="*/ 0 60000 65536"/>
              <a:gd name="T18" fmla="*/ 0 60000 65536"/>
              <a:gd name="T19" fmla="*/ 0 60000 65536"/>
              <a:gd name="T20" fmla="*/ 0 60000 65536"/>
              <a:gd name="T21" fmla="*/ 0 w 201"/>
              <a:gd name="T22" fmla="*/ 0 h 232"/>
              <a:gd name="T23" fmla="*/ 201 w 201"/>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232">
                <a:moveTo>
                  <a:pt x="0" y="219"/>
                </a:moveTo>
                <a:lnTo>
                  <a:pt x="16" y="62"/>
                </a:lnTo>
                <a:lnTo>
                  <a:pt x="8" y="6"/>
                </a:lnTo>
                <a:lnTo>
                  <a:pt x="128" y="0"/>
                </a:lnTo>
                <a:lnTo>
                  <a:pt x="201" y="176"/>
                </a:lnTo>
                <a:lnTo>
                  <a:pt x="48" y="232"/>
                </a:lnTo>
                <a:lnTo>
                  <a:pt x="0" y="219"/>
                </a:lnTo>
              </a:path>
            </a:pathLst>
          </a:custGeom>
          <a:solidFill>
            <a:schemeClr val="tx2"/>
          </a:solidFill>
          <a:ln w="7938">
            <a:solidFill>
              <a:schemeClr val="bg1"/>
            </a:solidFill>
            <a:round/>
            <a:headEnd/>
            <a:tailEnd/>
          </a:ln>
        </p:spPr>
        <p:txBody>
          <a:bodyPr/>
          <a:lstStyle/>
          <a:p>
            <a:endParaRPr lang="en-US"/>
          </a:p>
        </p:txBody>
      </p:sp>
      <p:sp>
        <p:nvSpPr>
          <p:cNvPr id="18645" name="Freeform 514"/>
          <p:cNvSpPr>
            <a:spLocks/>
          </p:cNvSpPr>
          <p:nvPr/>
        </p:nvSpPr>
        <p:spPr bwMode="auto">
          <a:xfrm>
            <a:off x="5129213" y="4567238"/>
            <a:ext cx="236537" cy="125412"/>
          </a:xfrm>
          <a:custGeom>
            <a:avLst/>
            <a:gdLst>
              <a:gd name="T0" fmla="*/ 0 w 338"/>
              <a:gd name="T1" fmla="*/ 2147483646 h 183"/>
              <a:gd name="T2" fmla="*/ 2147483646 w 338"/>
              <a:gd name="T3" fmla="*/ 2147483646 h 183"/>
              <a:gd name="T4" fmla="*/ 2147483646 w 338"/>
              <a:gd name="T5" fmla="*/ 0 h 183"/>
              <a:gd name="T6" fmla="*/ 2147483646 w 338"/>
              <a:gd name="T7" fmla="*/ 2147483646 h 183"/>
              <a:gd name="T8" fmla="*/ 2147483646 w 338"/>
              <a:gd name="T9" fmla="*/ 2147483646 h 183"/>
              <a:gd name="T10" fmla="*/ 2147483646 w 338"/>
              <a:gd name="T11" fmla="*/ 2147483646 h 183"/>
              <a:gd name="T12" fmla="*/ 2147483646 w 338"/>
              <a:gd name="T13" fmla="*/ 2147483646 h 183"/>
              <a:gd name="T14" fmla="*/ 2147483646 w 338"/>
              <a:gd name="T15" fmla="*/ 2147483646 h 183"/>
              <a:gd name="T16" fmla="*/ 2147483646 w 338"/>
              <a:gd name="T17" fmla="*/ 2147483646 h 183"/>
              <a:gd name="T18" fmla="*/ 2147483646 w 338"/>
              <a:gd name="T19" fmla="*/ 2147483646 h 183"/>
              <a:gd name="T20" fmla="*/ 2147483646 w 338"/>
              <a:gd name="T21" fmla="*/ 2147483646 h 183"/>
              <a:gd name="T22" fmla="*/ 2147483646 w 338"/>
              <a:gd name="T23" fmla="*/ 2147483646 h 183"/>
              <a:gd name="T24" fmla="*/ 2147483646 w 338"/>
              <a:gd name="T25" fmla="*/ 2147483646 h 183"/>
              <a:gd name="T26" fmla="*/ 2147483646 w 338"/>
              <a:gd name="T27" fmla="*/ 2147483646 h 183"/>
              <a:gd name="T28" fmla="*/ 2147483646 w 338"/>
              <a:gd name="T29" fmla="*/ 2147483646 h 183"/>
              <a:gd name="T30" fmla="*/ 0 w 338"/>
              <a:gd name="T31" fmla="*/ 2147483646 h 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8"/>
              <a:gd name="T49" fmla="*/ 0 h 183"/>
              <a:gd name="T50" fmla="*/ 338 w 338"/>
              <a:gd name="T51" fmla="*/ 183 h 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8" h="183">
                <a:moveTo>
                  <a:pt x="0" y="54"/>
                </a:moveTo>
                <a:lnTo>
                  <a:pt x="65" y="37"/>
                </a:lnTo>
                <a:lnTo>
                  <a:pt x="65" y="0"/>
                </a:lnTo>
                <a:lnTo>
                  <a:pt x="177" y="11"/>
                </a:lnTo>
                <a:lnTo>
                  <a:pt x="202" y="24"/>
                </a:lnTo>
                <a:lnTo>
                  <a:pt x="282" y="6"/>
                </a:lnTo>
                <a:lnTo>
                  <a:pt x="322" y="85"/>
                </a:lnTo>
                <a:lnTo>
                  <a:pt x="338" y="146"/>
                </a:lnTo>
                <a:lnTo>
                  <a:pt x="314" y="146"/>
                </a:lnTo>
                <a:lnTo>
                  <a:pt x="305" y="183"/>
                </a:lnTo>
                <a:lnTo>
                  <a:pt x="257" y="183"/>
                </a:lnTo>
                <a:lnTo>
                  <a:pt x="257" y="146"/>
                </a:lnTo>
                <a:lnTo>
                  <a:pt x="217" y="146"/>
                </a:lnTo>
                <a:lnTo>
                  <a:pt x="177" y="97"/>
                </a:lnTo>
                <a:lnTo>
                  <a:pt x="89" y="121"/>
                </a:lnTo>
                <a:lnTo>
                  <a:pt x="0" y="54"/>
                </a:lnTo>
              </a:path>
            </a:pathLst>
          </a:custGeom>
          <a:solidFill>
            <a:schemeClr val="tx2"/>
          </a:solidFill>
          <a:ln w="7938">
            <a:solidFill>
              <a:schemeClr val="bg1"/>
            </a:solidFill>
            <a:round/>
            <a:headEnd/>
            <a:tailEnd/>
          </a:ln>
        </p:spPr>
        <p:txBody>
          <a:bodyPr/>
          <a:lstStyle/>
          <a:p>
            <a:endParaRPr lang="en-US"/>
          </a:p>
        </p:txBody>
      </p:sp>
      <p:sp>
        <p:nvSpPr>
          <p:cNvPr id="18646" name="Freeform 515"/>
          <p:cNvSpPr>
            <a:spLocks/>
          </p:cNvSpPr>
          <p:nvPr/>
        </p:nvSpPr>
        <p:spPr bwMode="auto">
          <a:xfrm>
            <a:off x="8647113" y="4733925"/>
            <a:ext cx="339725" cy="271463"/>
          </a:xfrm>
          <a:custGeom>
            <a:avLst/>
            <a:gdLst>
              <a:gd name="T0" fmla="*/ 0 w 483"/>
              <a:gd name="T1" fmla="*/ 0 h 396"/>
              <a:gd name="T2" fmla="*/ 2147483646 w 483"/>
              <a:gd name="T3" fmla="*/ 2147483646 h 396"/>
              <a:gd name="T4" fmla="*/ 2147483646 w 483"/>
              <a:gd name="T5" fmla="*/ 2147483646 h 396"/>
              <a:gd name="T6" fmla="*/ 2147483646 w 483"/>
              <a:gd name="T7" fmla="*/ 2147483646 h 396"/>
              <a:gd name="T8" fmla="*/ 2147483646 w 483"/>
              <a:gd name="T9" fmla="*/ 2147483646 h 396"/>
              <a:gd name="T10" fmla="*/ 2147483646 w 483"/>
              <a:gd name="T11" fmla="*/ 2147483646 h 396"/>
              <a:gd name="T12" fmla="*/ 2147483646 w 483"/>
              <a:gd name="T13" fmla="*/ 2147483646 h 396"/>
              <a:gd name="T14" fmla="*/ 2147483646 w 483"/>
              <a:gd name="T15" fmla="*/ 2147483646 h 396"/>
              <a:gd name="T16" fmla="*/ 2147483646 w 483"/>
              <a:gd name="T17" fmla="*/ 2147483646 h 396"/>
              <a:gd name="T18" fmla="*/ 2147483646 w 483"/>
              <a:gd name="T19" fmla="*/ 2147483646 h 396"/>
              <a:gd name="T20" fmla="*/ 2147483646 w 483"/>
              <a:gd name="T21" fmla="*/ 2147483646 h 396"/>
              <a:gd name="T22" fmla="*/ 2147483646 w 483"/>
              <a:gd name="T23" fmla="*/ 2147483646 h 396"/>
              <a:gd name="T24" fmla="*/ 0 w 483"/>
              <a:gd name="T25" fmla="*/ 0 h 3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3"/>
              <a:gd name="T40" fmla="*/ 0 h 396"/>
              <a:gd name="T41" fmla="*/ 483 w 483"/>
              <a:gd name="T42" fmla="*/ 396 h 3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3" h="396">
                <a:moveTo>
                  <a:pt x="0" y="0"/>
                </a:moveTo>
                <a:lnTo>
                  <a:pt x="105" y="18"/>
                </a:lnTo>
                <a:lnTo>
                  <a:pt x="242" y="121"/>
                </a:lnTo>
                <a:lnTo>
                  <a:pt x="355" y="158"/>
                </a:lnTo>
                <a:lnTo>
                  <a:pt x="338" y="183"/>
                </a:lnTo>
                <a:lnTo>
                  <a:pt x="378" y="177"/>
                </a:lnTo>
                <a:lnTo>
                  <a:pt x="370" y="220"/>
                </a:lnTo>
                <a:lnTo>
                  <a:pt x="483" y="299"/>
                </a:lnTo>
                <a:lnTo>
                  <a:pt x="475" y="390"/>
                </a:lnTo>
                <a:lnTo>
                  <a:pt x="418" y="396"/>
                </a:lnTo>
                <a:lnTo>
                  <a:pt x="330" y="334"/>
                </a:lnTo>
                <a:lnTo>
                  <a:pt x="153" y="134"/>
                </a:lnTo>
                <a:lnTo>
                  <a:pt x="0" y="0"/>
                </a:lnTo>
              </a:path>
            </a:pathLst>
          </a:custGeom>
          <a:solidFill>
            <a:schemeClr val="accent1"/>
          </a:solidFill>
          <a:ln w="7938">
            <a:solidFill>
              <a:schemeClr val="bg1"/>
            </a:solidFill>
            <a:round/>
            <a:headEnd/>
            <a:tailEnd/>
          </a:ln>
        </p:spPr>
        <p:txBody>
          <a:bodyPr/>
          <a:lstStyle/>
          <a:p>
            <a:endParaRPr lang="en-US"/>
          </a:p>
        </p:txBody>
      </p:sp>
      <p:sp>
        <p:nvSpPr>
          <p:cNvPr id="18647" name="Freeform 516"/>
          <p:cNvSpPr>
            <a:spLocks/>
          </p:cNvSpPr>
          <p:nvPr/>
        </p:nvSpPr>
        <p:spPr bwMode="auto">
          <a:xfrm>
            <a:off x="8967788" y="5005388"/>
            <a:ext cx="285750" cy="68262"/>
          </a:xfrm>
          <a:custGeom>
            <a:avLst/>
            <a:gdLst>
              <a:gd name="T0" fmla="*/ 0 w 403"/>
              <a:gd name="T1" fmla="*/ 2147483646 h 97"/>
              <a:gd name="T2" fmla="*/ 2147483646 w 403"/>
              <a:gd name="T3" fmla="*/ 0 h 97"/>
              <a:gd name="T4" fmla="*/ 2147483646 w 403"/>
              <a:gd name="T5" fmla="*/ 2147483646 h 97"/>
              <a:gd name="T6" fmla="*/ 2147483646 w 403"/>
              <a:gd name="T7" fmla="*/ 2147483646 h 97"/>
              <a:gd name="T8" fmla="*/ 2147483646 w 403"/>
              <a:gd name="T9" fmla="*/ 2147483646 h 97"/>
              <a:gd name="T10" fmla="*/ 2147483646 w 403"/>
              <a:gd name="T11" fmla="*/ 2147483646 h 97"/>
              <a:gd name="T12" fmla="*/ 2147483646 w 403"/>
              <a:gd name="T13" fmla="*/ 2147483646 h 97"/>
              <a:gd name="T14" fmla="*/ 0 w 403"/>
              <a:gd name="T15" fmla="*/ 2147483646 h 97"/>
              <a:gd name="T16" fmla="*/ 0 60000 65536"/>
              <a:gd name="T17" fmla="*/ 0 60000 65536"/>
              <a:gd name="T18" fmla="*/ 0 60000 65536"/>
              <a:gd name="T19" fmla="*/ 0 60000 65536"/>
              <a:gd name="T20" fmla="*/ 0 60000 65536"/>
              <a:gd name="T21" fmla="*/ 0 60000 65536"/>
              <a:gd name="T22" fmla="*/ 0 60000 65536"/>
              <a:gd name="T23" fmla="*/ 0 60000 65536"/>
              <a:gd name="T24" fmla="*/ 0 w 403"/>
              <a:gd name="T25" fmla="*/ 0 h 97"/>
              <a:gd name="T26" fmla="*/ 403 w 403"/>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 h="97">
                <a:moveTo>
                  <a:pt x="0" y="24"/>
                </a:moveTo>
                <a:lnTo>
                  <a:pt x="25" y="0"/>
                </a:lnTo>
                <a:lnTo>
                  <a:pt x="307" y="30"/>
                </a:lnTo>
                <a:lnTo>
                  <a:pt x="330" y="54"/>
                </a:lnTo>
                <a:lnTo>
                  <a:pt x="403" y="67"/>
                </a:lnTo>
                <a:lnTo>
                  <a:pt x="403" y="97"/>
                </a:lnTo>
                <a:lnTo>
                  <a:pt x="65" y="48"/>
                </a:lnTo>
                <a:lnTo>
                  <a:pt x="0" y="24"/>
                </a:lnTo>
              </a:path>
            </a:pathLst>
          </a:custGeom>
          <a:solidFill>
            <a:schemeClr val="accent1"/>
          </a:solidFill>
          <a:ln w="7938">
            <a:solidFill>
              <a:schemeClr val="bg1"/>
            </a:solidFill>
            <a:round/>
            <a:headEnd/>
            <a:tailEnd/>
          </a:ln>
        </p:spPr>
        <p:txBody>
          <a:bodyPr/>
          <a:lstStyle/>
          <a:p>
            <a:endParaRPr lang="en-US"/>
          </a:p>
        </p:txBody>
      </p:sp>
      <p:sp>
        <p:nvSpPr>
          <p:cNvPr id="18648" name="Freeform 517"/>
          <p:cNvSpPr>
            <a:spLocks/>
          </p:cNvSpPr>
          <p:nvPr/>
        </p:nvSpPr>
        <p:spPr bwMode="auto">
          <a:xfrm>
            <a:off x="9075738" y="4764088"/>
            <a:ext cx="319087" cy="200025"/>
          </a:xfrm>
          <a:custGeom>
            <a:avLst/>
            <a:gdLst>
              <a:gd name="T0" fmla="*/ 0 w 452"/>
              <a:gd name="T1" fmla="*/ 2147483646 h 291"/>
              <a:gd name="T2" fmla="*/ 2147483646 w 452"/>
              <a:gd name="T3" fmla="*/ 2147483646 h 291"/>
              <a:gd name="T4" fmla="*/ 2147483646 w 452"/>
              <a:gd name="T5" fmla="*/ 2147483646 h 291"/>
              <a:gd name="T6" fmla="*/ 2147483646 w 452"/>
              <a:gd name="T7" fmla="*/ 2147483646 h 291"/>
              <a:gd name="T8" fmla="*/ 2147483646 w 452"/>
              <a:gd name="T9" fmla="*/ 2147483646 h 291"/>
              <a:gd name="T10" fmla="*/ 2147483646 w 452"/>
              <a:gd name="T11" fmla="*/ 0 h 291"/>
              <a:gd name="T12" fmla="*/ 2147483646 w 452"/>
              <a:gd name="T13" fmla="*/ 2147483646 h 291"/>
              <a:gd name="T14" fmla="*/ 2147483646 w 452"/>
              <a:gd name="T15" fmla="*/ 2147483646 h 291"/>
              <a:gd name="T16" fmla="*/ 2147483646 w 452"/>
              <a:gd name="T17" fmla="*/ 2147483646 h 291"/>
              <a:gd name="T18" fmla="*/ 2147483646 w 452"/>
              <a:gd name="T19" fmla="*/ 2147483646 h 291"/>
              <a:gd name="T20" fmla="*/ 2147483646 w 452"/>
              <a:gd name="T21" fmla="*/ 2147483646 h 291"/>
              <a:gd name="T22" fmla="*/ 2147483646 w 452"/>
              <a:gd name="T23" fmla="*/ 2147483646 h 291"/>
              <a:gd name="T24" fmla="*/ 2147483646 w 452"/>
              <a:gd name="T25" fmla="*/ 2147483646 h 291"/>
              <a:gd name="T26" fmla="*/ 2147483646 w 452"/>
              <a:gd name="T27" fmla="*/ 2147483646 h 291"/>
              <a:gd name="T28" fmla="*/ 2147483646 w 452"/>
              <a:gd name="T29" fmla="*/ 2147483646 h 291"/>
              <a:gd name="T30" fmla="*/ 2147483646 w 452"/>
              <a:gd name="T31" fmla="*/ 2147483646 h 291"/>
              <a:gd name="T32" fmla="*/ 2147483646 w 452"/>
              <a:gd name="T33" fmla="*/ 2147483646 h 291"/>
              <a:gd name="T34" fmla="*/ 0 w 452"/>
              <a:gd name="T35" fmla="*/ 2147483646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2"/>
              <a:gd name="T55" fmla="*/ 0 h 291"/>
              <a:gd name="T56" fmla="*/ 452 w 45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2" h="291">
                <a:moveTo>
                  <a:pt x="0" y="134"/>
                </a:moveTo>
                <a:lnTo>
                  <a:pt x="32" y="91"/>
                </a:lnTo>
                <a:lnTo>
                  <a:pt x="74" y="115"/>
                </a:lnTo>
                <a:lnTo>
                  <a:pt x="210" y="110"/>
                </a:lnTo>
                <a:lnTo>
                  <a:pt x="250" y="97"/>
                </a:lnTo>
                <a:lnTo>
                  <a:pt x="314" y="0"/>
                </a:lnTo>
                <a:lnTo>
                  <a:pt x="387" y="6"/>
                </a:lnTo>
                <a:lnTo>
                  <a:pt x="370" y="30"/>
                </a:lnTo>
                <a:lnTo>
                  <a:pt x="452" y="115"/>
                </a:lnTo>
                <a:lnTo>
                  <a:pt x="410" y="110"/>
                </a:lnTo>
                <a:lnTo>
                  <a:pt x="330" y="207"/>
                </a:lnTo>
                <a:lnTo>
                  <a:pt x="322" y="274"/>
                </a:lnTo>
                <a:lnTo>
                  <a:pt x="265" y="291"/>
                </a:lnTo>
                <a:lnTo>
                  <a:pt x="177" y="256"/>
                </a:lnTo>
                <a:lnTo>
                  <a:pt x="129" y="267"/>
                </a:lnTo>
                <a:lnTo>
                  <a:pt x="129" y="250"/>
                </a:lnTo>
                <a:lnTo>
                  <a:pt x="57" y="250"/>
                </a:lnTo>
                <a:lnTo>
                  <a:pt x="0" y="134"/>
                </a:lnTo>
              </a:path>
            </a:pathLst>
          </a:custGeom>
          <a:solidFill>
            <a:schemeClr val="accent1"/>
          </a:solidFill>
          <a:ln w="7938">
            <a:solidFill>
              <a:schemeClr val="bg1"/>
            </a:solidFill>
            <a:round/>
            <a:headEnd/>
            <a:tailEnd/>
          </a:ln>
        </p:spPr>
        <p:txBody>
          <a:bodyPr/>
          <a:lstStyle/>
          <a:p>
            <a:endParaRPr lang="en-US"/>
          </a:p>
        </p:txBody>
      </p:sp>
      <p:sp>
        <p:nvSpPr>
          <p:cNvPr id="18649" name="Freeform 518"/>
          <p:cNvSpPr>
            <a:spLocks/>
          </p:cNvSpPr>
          <p:nvPr/>
        </p:nvSpPr>
        <p:spPr bwMode="auto">
          <a:xfrm>
            <a:off x="9394825" y="4826000"/>
            <a:ext cx="193675" cy="171450"/>
          </a:xfrm>
          <a:custGeom>
            <a:avLst/>
            <a:gdLst>
              <a:gd name="T0" fmla="*/ 0 w 273"/>
              <a:gd name="T1" fmla="*/ 2147483646 h 249"/>
              <a:gd name="T2" fmla="*/ 2147483646 w 273"/>
              <a:gd name="T3" fmla="*/ 2147483646 h 249"/>
              <a:gd name="T4" fmla="*/ 2147483646 w 273"/>
              <a:gd name="T5" fmla="*/ 2147483646 h 249"/>
              <a:gd name="T6" fmla="*/ 2147483646 w 273"/>
              <a:gd name="T7" fmla="*/ 2147483646 h 249"/>
              <a:gd name="T8" fmla="*/ 2147483646 w 273"/>
              <a:gd name="T9" fmla="*/ 2147483646 h 249"/>
              <a:gd name="T10" fmla="*/ 2147483646 w 273"/>
              <a:gd name="T11" fmla="*/ 2147483646 h 249"/>
              <a:gd name="T12" fmla="*/ 2147483646 w 273"/>
              <a:gd name="T13" fmla="*/ 2147483646 h 249"/>
              <a:gd name="T14" fmla="*/ 2147483646 w 273"/>
              <a:gd name="T15" fmla="*/ 2147483646 h 249"/>
              <a:gd name="T16" fmla="*/ 2147483646 w 273"/>
              <a:gd name="T17" fmla="*/ 2147483646 h 249"/>
              <a:gd name="T18" fmla="*/ 2147483646 w 273"/>
              <a:gd name="T19" fmla="*/ 2147483646 h 249"/>
              <a:gd name="T20" fmla="*/ 2147483646 w 273"/>
              <a:gd name="T21" fmla="*/ 2147483646 h 249"/>
              <a:gd name="T22" fmla="*/ 2147483646 w 273"/>
              <a:gd name="T23" fmla="*/ 2147483646 h 249"/>
              <a:gd name="T24" fmla="*/ 2147483646 w 273"/>
              <a:gd name="T25" fmla="*/ 2147483646 h 249"/>
              <a:gd name="T26" fmla="*/ 2147483646 w 273"/>
              <a:gd name="T27" fmla="*/ 2147483646 h 249"/>
              <a:gd name="T28" fmla="*/ 2147483646 w 273"/>
              <a:gd name="T29" fmla="*/ 0 h 249"/>
              <a:gd name="T30" fmla="*/ 2147483646 w 273"/>
              <a:gd name="T31" fmla="*/ 2147483646 h 249"/>
              <a:gd name="T32" fmla="*/ 2147483646 w 273"/>
              <a:gd name="T33" fmla="*/ 2147483646 h 249"/>
              <a:gd name="T34" fmla="*/ 2147483646 w 273"/>
              <a:gd name="T35" fmla="*/ 2147483646 h 249"/>
              <a:gd name="T36" fmla="*/ 0 w 273"/>
              <a:gd name="T37" fmla="*/ 2147483646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249"/>
              <a:gd name="T59" fmla="*/ 273 w 273"/>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249">
                <a:moveTo>
                  <a:pt x="0" y="152"/>
                </a:moveTo>
                <a:lnTo>
                  <a:pt x="31" y="195"/>
                </a:lnTo>
                <a:lnTo>
                  <a:pt x="23" y="243"/>
                </a:lnTo>
                <a:lnTo>
                  <a:pt x="63" y="249"/>
                </a:lnTo>
                <a:lnTo>
                  <a:pt x="63" y="159"/>
                </a:lnTo>
                <a:lnTo>
                  <a:pt x="88" y="152"/>
                </a:lnTo>
                <a:lnTo>
                  <a:pt x="88" y="183"/>
                </a:lnTo>
                <a:lnTo>
                  <a:pt x="120" y="219"/>
                </a:lnTo>
                <a:lnTo>
                  <a:pt x="176" y="207"/>
                </a:lnTo>
                <a:lnTo>
                  <a:pt x="111" y="122"/>
                </a:lnTo>
                <a:lnTo>
                  <a:pt x="200" y="86"/>
                </a:lnTo>
                <a:lnTo>
                  <a:pt x="71" y="103"/>
                </a:lnTo>
                <a:lnTo>
                  <a:pt x="55" y="49"/>
                </a:lnTo>
                <a:lnTo>
                  <a:pt x="240" y="43"/>
                </a:lnTo>
                <a:lnTo>
                  <a:pt x="273" y="0"/>
                </a:lnTo>
                <a:lnTo>
                  <a:pt x="225" y="24"/>
                </a:lnTo>
                <a:lnTo>
                  <a:pt x="88" y="12"/>
                </a:lnTo>
                <a:lnTo>
                  <a:pt x="47" y="30"/>
                </a:lnTo>
                <a:lnTo>
                  <a:pt x="0" y="152"/>
                </a:lnTo>
              </a:path>
            </a:pathLst>
          </a:custGeom>
          <a:solidFill>
            <a:schemeClr val="accent1"/>
          </a:solidFill>
          <a:ln w="7938">
            <a:solidFill>
              <a:schemeClr val="bg1"/>
            </a:solidFill>
            <a:round/>
            <a:headEnd/>
            <a:tailEnd/>
          </a:ln>
        </p:spPr>
        <p:txBody>
          <a:bodyPr/>
          <a:lstStyle/>
          <a:p>
            <a:endParaRPr lang="en-US"/>
          </a:p>
        </p:txBody>
      </p:sp>
      <p:sp>
        <p:nvSpPr>
          <p:cNvPr id="18650" name="Freeform 519"/>
          <p:cNvSpPr>
            <a:spLocks/>
          </p:cNvSpPr>
          <p:nvPr/>
        </p:nvSpPr>
        <p:spPr bwMode="auto">
          <a:xfrm>
            <a:off x="9774238" y="4875213"/>
            <a:ext cx="330200" cy="206375"/>
          </a:xfrm>
          <a:custGeom>
            <a:avLst/>
            <a:gdLst>
              <a:gd name="T0" fmla="*/ 0 w 466"/>
              <a:gd name="T1" fmla="*/ 2147483646 h 299"/>
              <a:gd name="T2" fmla="*/ 2147483646 w 466"/>
              <a:gd name="T3" fmla="*/ 2147483646 h 299"/>
              <a:gd name="T4" fmla="*/ 2147483646 w 466"/>
              <a:gd name="T5" fmla="*/ 2147483646 h 299"/>
              <a:gd name="T6" fmla="*/ 2147483646 w 466"/>
              <a:gd name="T7" fmla="*/ 2147483646 h 299"/>
              <a:gd name="T8" fmla="*/ 2147483646 w 466"/>
              <a:gd name="T9" fmla="*/ 2147483646 h 299"/>
              <a:gd name="T10" fmla="*/ 2147483646 w 466"/>
              <a:gd name="T11" fmla="*/ 2147483646 h 299"/>
              <a:gd name="T12" fmla="*/ 2147483646 w 466"/>
              <a:gd name="T13" fmla="*/ 2147483646 h 299"/>
              <a:gd name="T14" fmla="*/ 2147483646 w 466"/>
              <a:gd name="T15" fmla="*/ 2147483646 h 299"/>
              <a:gd name="T16" fmla="*/ 2147483646 w 466"/>
              <a:gd name="T17" fmla="*/ 2147483646 h 299"/>
              <a:gd name="T18" fmla="*/ 2147483646 w 466"/>
              <a:gd name="T19" fmla="*/ 2147483646 h 299"/>
              <a:gd name="T20" fmla="*/ 2147483646 w 466"/>
              <a:gd name="T21" fmla="*/ 2147483646 h 299"/>
              <a:gd name="T22" fmla="*/ 2147483646 w 466"/>
              <a:gd name="T23" fmla="*/ 2147483646 h 299"/>
              <a:gd name="T24" fmla="*/ 2147483646 w 466"/>
              <a:gd name="T25" fmla="*/ 2147483646 h 299"/>
              <a:gd name="T26" fmla="*/ 2147483646 w 466"/>
              <a:gd name="T27" fmla="*/ 2147483646 h 299"/>
              <a:gd name="T28" fmla="*/ 2147483646 w 466"/>
              <a:gd name="T29" fmla="*/ 2147483646 h 299"/>
              <a:gd name="T30" fmla="*/ 2147483646 w 466"/>
              <a:gd name="T31" fmla="*/ 2147483646 h 299"/>
              <a:gd name="T32" fmla="*/ 2147483646 w 466"/>
              <a:gd name="T33" fmla="*/ 2147483646 h 299"/>
              <a:gd name="T34" fmla="*/ 2147483646 w 466"/>
              <a:gd name="T35" fmla="*/ 2147483646 h 299"/>
              <a:gd name="T36" fmla="*/ 2147483646 w 466"/>
              <a:gd name="T37" fmla="*/ 0 h 299"/>
              <a:gd name="T38" fmla="*/ 0 w 466"/>
              <a:gd name="T39" fmla="*/ 2147483646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6"/>
              <a:gd name="T61" fmla="*/ 0 h 299"/>
              <a:gd name="T62" fmla="*/ 466 w 466"/>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6" h="299">
                <a:moveTo>
                  <a:pt x="0" y="37"/>
                </a:moveTo>
                <a:lnTo>
                  <a:pt x="65" y="61"/>
                </a:lnTo>
                <a:lnTo>
                  <a:pt x="128" y="55"/>
                </a:lnTo>
                <a:lnTo>
                  <a:pt x="48" y="86"/>
                </a:lnTo>
                <a:lnTo>
                  <a:pt x="88" y="122"/>
                </a:lnTo>
                <a:lnTo>
                  <a:pt x="128" y="92"/>
                </a:lnTo>
                <a:lnTo>
                  <a:pt x="161" y="122"/>
                </a:lnTo>
                <a:lnTo>
                  <a:pt x="330" y="176"/>
                </a:lnTo>
                <a:lnTo>
                  <a:pt x="361" y="243"/>
                </a:lnTo>
                <a:lnTo>
                  <a:pt x="338" y="237"/>
                </a:lnTo>
                <a:lnTo>
                  <a:pt x="313" y="274"/>
                </a:lnTo>
                <a:lnTo>
                  <a:pt x="410" y="262"/>
                </a:lnTo>
                <a:lnTo>
                  <a:pt x="466" y="299"/>
                </a:lnTo>
                <a:lnTo>
                  <a:pt x="458" y="79"/>
                </a:lnTo>
                <a:lnTo>
                  <a:pt x="313" y="37"/>
                </a:lnTo>
                <a:lnTo>
                  <a:pt x="193" y="103"/>
                </a:lnTo>
                <a:lnTo>
                  <a:pt x="145" y="67"/>
                </a:lnTo>
                <a:lnTo>
                  <a:pt x="136" y="13"/>
                </a:lnTo>
                <a:lnTo>
                  <a:pt x="72" y="0"/>
                </a:lnTo>
                <a:lnTo>
                  <a:pt x="0" y="37"/>
                </a:lnTo>
              </a:path>
            </a:pathLst>
          </a:custGeom>
          <a:solidFill>
            <a:schemeClr val="accent1"/>
          </a:solidFill>
          <a:ln w="7938">
            <a:solidFill>
              <a:schemeClr val="bg1"/>
            </a:solidFill>
            <a:round/>
            <a:headEnd/>
            <a:tailEnd/>
          </a:ln>
        </p:spPr>
        <p:txBody>
          <a:bodyPr/>
          <a:lstStyle/>
          <a:p>
            <a:endParaRPr lang="en-US"/>
          </a:p>
        </p:txBody>
      </p:sp>
      <p:sp>
        <p:nvSpPr>
          <p:cNvPr id="18651" name="Freeform 520"/>
          <p:cNvSpPr>
            <a:spLocks/>
          </p:cNvSpPr>
          <p:nvPr/>
        </p:nvSpPr>
        <p:spPr bwMode="auto">
          <a:xfrm>
            <a:off x="7034213" y="4160838"/>
            <a:ext cx="63500" cy="19050"/>
          </a:xfrm>
          <a:custGeom>
            <a:avLst/>
            <a:gdLst>
              <a:gd name="T0" fmla="*/ 0 w 89"/>
              <a:gd name="T1" fmla="*/ 0 h 24"/>
              <a:gd name="T2" fmla="*/ 2147483646 w 89"/>
              <a:gd name="T3" fmla="*/ 2147483646 h 24"/>
              <a:gd name="T4" fmla="*/ 2147483646 w 89"/>
              <a:gd name="T5" fmla="*/ 0 h 24"/>
              <a:gd name="T6" fmla="*/ 0 w 89"/>
              <a:gd name="T7" fmla="*/ 0 h 24"/>
              <a:gd name="T8" fmla="*/ 0 60000 65536"/>
              <a:gd name="T9" fmla="*/ 0 60000 65536"/>
              <a:gd name="T10" fmla="*/ 0 60000 65536"/>
              <a:gd name="T11" fmla="*/ 0 60000 65536"/>
              <a:gd name="T12" fmla="*/ 0 w 89"/>
              <a:gd name="T13" fmla="*/ 0 h 24"/>
              <a:gd name="T14" fmla="*/ 89 w 89"/>
              <a:gd name="T15" fmla="*/ 24 h 24"/>
            </a:gdLst>
            <a:ahLst/>
            <a:cxnLst>
              <a:cxn ang="T8">
                <a:pos x="T0" y="T1"/>
              </a:cxn>
              <a:cxn ang="T9">
                <a:pos x="T2" y="T3"/>
              </a:cxn>
              <a:cxn ang="T10">
                <a:pos x="T4" y="T5"/>
              </a:cxn>
              <a:cxn ang="T11">
                <a:pos x="T6" y="T7"/>
              </a:cxn>
            </a:cxnLst>
            <a:rect l="T12" t="T13" r="T14" b="T15"/>
            <a:pathLst>
              <a:path w="89" h="24">
                <a:moveTo>
                  <a:pt x="0" y="0"/>
                </a:moveTo>
                <a:lnTo>
                  <a:pt x="40" y="24"/>
                </a:lnTo>
                <a:lnTo>
                  <a:pt x="89" y="0"/>
                </a:lnTo>
                <a:lnTo>
                  <a:pt x="0" y="0"/>
                </a:lnTo>
              </a:path>
            </a:pathLst>
          </a:custGeom>
          <a:solidFill>
            <a:srgbClr val="99FF66"/>
          </a:solidFill>
          <a:ln w="7938">
            <a:solidFill>
              <a:schemeClr val="bg1"/>
            </a:solidFill>
            <a:round/>
            <a:headEnd/>
            <a:tailEnd/>
          </a:ln>
        </p:spPr>
        <p:txBody>
          <a:bodyPr/>
          <a:lstStyle/>
          <a:p>
            <a:endParaRPr lang="en-US"/>
          </a:p>
        </p:txBody>
      </p:sp>
      <p:sp>
        <p:nvSpPr>
          <p:cNvPr id="18652" name="Freeform 521"/>
          <p:cNvSpPr>
            <a:spLocks/>
          </p:cNvSpPr>
          <p:nvPr/>
        </p:nvSpPr>
        <p:spPr bwMode="auto">
          <a:xfrm>
            <a:off x="5338763" y="4618038"/>
            <a:ext cx="185737" cy="146050"/>
          </a:xfrm>
          <a:custGeom>
            <a:avLst/>
            <a:gdLst>
              <a:gd name="T0" fmla="*/ 0 w 265"/>
              <a:gd name="T1" fmla="*/ 2147483646 h 213"/>
              <a:gd name="T2" fmla="*/ 2147483646 w 265"/>
              <a:gd name="T3" fmla="*/ 2147483646 h 213"/>
              <a:gd name="T4" fmla="*/ 2147483646 w 265"/>
              <a:gd name="T5" fmla="*/ 2147483646 h 213"/>
              <a:gd name="T6" fmla="*/ 2147483646 w 265"/>
              <a:gd name="T7" fmla="*/ 2147483646 h 213"/>
              <a:gd name="T8" fmla="*/ 2147483646 w 265"/>
              <a:gd name="T9" fmla="*/ 2147483646 h 213"/>
              <a:gd name="T10" fmla="*/ 2147483646 w 265"/>
              <a:gd name="T11" fmla="*/ 0 h 213"/>
              <a:gd name="T12" fmla="*/ 2147483646 w 265"/>
              <a:gd name="T13" fmla="*/ 2147483646 h 213"/>
              <a:gd name="T14" fmla="*/ 2147483646 w 265"/>
              <a:gd name="T15" fmla="*/ 2147483646 h 213"/>
              <a:gd name="T16" fmla="*/ 2147483646 w 265"/>
              <a:gd name="T17" fmla="*/ 2147483646 h 213"/>
              <a:gd name="T18" fmla="*/ 2147483646 w 265"/>
              <a:gd name="T19" fmla="*/ 2147483646 h 213"/>
              <a:gd name="T20" fmla="*/ 2147483646 w 265"/>
              <a:gd name="T21" fmla="*/ 2147483646 h 213"/>
              <a:gd name="T22" fmla="*/ 2147483646 w 265"/>
              <a:gd name="T23" fmla="*/ 2147483646 h 213"/>
              <a:gd name="T24" fmla="*/ 0 w 265"/>
              <a:gd name="T25" fmla="*/ 2147483646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213"/>
              <a:gd name="T41" fmla="*/ 265 w 26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213">
                <a:moveTo>
                  <a:pt x="0" y="140"/>
                </a:moveTo>
                <a:lnTo>
                  <a:pt x="7" y="110"/>
                </a:lnTo>
                <a:lnTo>
                  <a:pt x="16" y="73"/>
                </a:lnTo>
                <a:lnTo>
                  <a:pt x="40" y="73"/>
                </a:lnTo>
                <a:lnTo>
                  <a:pt x="24" y="12"/>
                </a:lnTo>
                <a:lnTo>
                  <a:pt x="104" y="0"/>
                </a:lnTo>
                <a:lnTo>
                  <a:pt x="152" y="12"/>
                </a:lnTo>
                <a:lnTo>
                  <a:pt x="169" y="30"/>
                </a:lnTo>
                <a:lnTo>
                  <a:pt x="265" y="37"/>
                </a:lnTo>
                <a:lnTo>
                  <a:pt x="249" y="194"/>
                </a:lnTo>
                <a:lnTo>
                  <a:pt x="49" y="213"/>
                </a:lnTo>
                <a:lnTo>
                  <a:pt x="49" y="158"/>
                </a:lnTo>
                <a:lnTo>
                  <a:pt x="0" y="140"/>
                </a:lnTo>
              </a:path>
            </a:pathLst>
          </a:custGeom>
          <a:solidFill>
            <a:schemeClr val="tx2"/>
          </a:solidFill>
          <a:ln w="7938">
            <a:solidFill>
              <a:schemeClr val="bg1"/>
            </a:solidFill>
            <a:round/>
            <a:headEnd/>
            <a:tailEnd/>
          </a:ln>
        </p:spPr>
        <p:txBody>
          <a:bodyPr/>
          <a:lstStyle/>
          <a:p>
            <a:endParaRPr lang="en-US"/>
          </a:p>
        </p:txBody>
      </p:sp>
      <p:sp>
        <p:nvSpPr>
          <p:cNvPr id="18653" name="Freeform 522"/>
          <p:cNvSpPr>
            <a:spLocks/>
          </p:cNvSpPr>
          <p:nvPr/>
        </p:nvSpPr>
        <p:spPr bwMode="auto">
          <a:xfrm>
            <a:off x="6716713" y="4056063"/>
            <a:ext cx="141287" cy="104775"/>
          </a:xfrm>
          <a:custGeom>
            <a:avLst/>
            <a:gdLst>
              <a:gd name="T0" fmla="*/ 0 w 200"/>
              <a:gd name="T1" fmla="*/ 2147483646 h 152"/>
              <a:gd name="T2" fmla="*/ 0 w 200"/>
              <a:gd name="T3" fmla="*/ 2147483646 h 152"/>
              <a:gd name="T4" fmla="*/ 2147483646 w 200"/>
              <a:gd name="T5" fmla="*/ 2147483646 h 152"/>
              <a:gd name="T6" fmla="*/ 2147483646 w 200"/>
              <a:gd name="T7" fmla="*/ 2147483646 h 152"/>
              <a:gd name="T8" fmla="*/ 2147483646 w 200"/>
              <a:gd name="T9" fmla="*/ 0 h 152"/>
              <a:gd name="T10" fmla="*/ 2147483646 w 200"/>
              <a:gd name="T11" fmla="*/ 2147483646 h 152"/>
              <a:gd name="T12" fmla="*/ 2147483646 w 200"/>
              <a:gd name="T13" fmla="*/ 2147483646 h 152"/>
              <a:gd name="T14" fmla="*/ 2147483646 w 200"/>
              <a:gd name="T15" fmla="*/ 2147483646 h 152"/>
              <a:gd name="T16" fmla="*/ 2147483646 w 200"/>
              <a:gd name="T17" fmla="*/ 2147483646 h 152"/>
              <a:gd name="T18" fmla="*/ 2147483646 w 200"/>
              <a:gd name="T19" fmla="*/ 2147483646 h 152"/>
              <a:gd name="T20" fmla="*/ 2147483646 w 200"/>
              <a:gd name="T21" fmla="*/ 2147483646 h 152"/>
              <a:gd name="T22" fmla="*/ 2147483646 w 200"/>
              <a:gd name="T23" fmla="*/ 2147483646 h 152"/>
              <a:gd name="T24" fmla="*/ 0 w 200"/>
              <a:gd name="T25" fmla="*/ 2147483646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152"/>
              <a:gd name="T41" fmla="*/ 200 w 200"/>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152">
                <a:moveTo>
                  <a:pt x="0" y="66"/>
                </a:moveTo>
                <a:lnTo>
                  <a:pt x="0" y="36"/>
                </a:lnTo>
                <a:lnTo>
                  <a:pt x="24" y="24"/>
                </a:lnTo>
                <a:lnTo>
                  <a:pt x="80" y="36"/>
                </a:lnTo>
                <a:lnTo>
                  <a:pt x="177" y="0"/>
                </a:lnTo>
                <a:lnTo>
                  <a:pt x="200" y="42"/>
                </a:lnTo>
                <a:lnTo>
                  <a:pt x="97" y="60"/>
                </a:lnTo>
                <a:lnTo>
                  <a:pt x="145" y="103"/>
                </a:lnTo>
                <a:lnTo>
                  <a:pt x="120" y="121"/>
                </a:lnTo>
                <a:lnTo>
                  <a:pt x="64" y="152"/>
                </a:lnTo>
                <a:lnTo>
                  <a:pt x="9" y="146"/>
                </a:lnTo>
                <a:lnTo>
                  <a:pt x="24" y="66"/>
                </a:lnTo>
                <a:lnTo>
                  <a:pt x="0" y="66"/>
                </a:lnTo>
              </a:path>
            </a:pathLst>
          </a:custGeom>
          <a:solidFill>
            <a:srgbClr val="99FF66"/>
          </a:solidFill>
          <a:ln w="7938">
            <a:solidFill>
              <a:schemeClr val="bg1"/>
            </a:solidFill>
            <a:round/>
            <a:headEnd/>
            <a:tailEnd/>
          </a:ln>
        </p:spPr>
        <p:txBody>
          <a:bodyPr/>
          <a:lstStyle/>
          <a:p>
            <a:endParaRPr lang="en-US"/>
          </a:p>
        </p:txBody>
      </p:sp>
      <p:sp>
        <p:nvSpPr>
          <p:cNvPr id="18654" name="Freeform 523"/>
          <p:cNvSpPr>
            <a:spLocks/>
          </p:cNvSpPr>
          <p:nvPr/>
        </p:nvSpPr>
        <p:spPr bwMode="auto">
          <a:xfrm>
            <a:off x="6692900" y="4759325"/>
            <a:ext cx="252413" cy="212725"/>
          </a:xfrm>
          <a:custGeom>
            <a:avLst/>
            <a:gdLst>
              <a:gd name="T0" fmla="*/ 0 w 355"/>
              <a:gd name="T1" fmla="*/ 2147483646 h 310"/>
              <a:gd name="T2" fmla="*/ 2147483646 w 355"/>
              <a:gd name="T3" fmla="*/ 2147483646 h 310"/>
              <a:gd name="T4" fmla="*/ 0 w 355"/>
              <a:gd name="T5" fmla="*/ 2147483646 h 310"/>
              <a:gd name="T6" fmla="*/ 2147483646 w 355"/>
              <a:gd name="T7" fmla="*/ 2147483646 h 310"/>
              <a:gd name="T8" fmla="*/ 2147483646 w 355"/>
              <a:gd name="T9" fmla="*/ 2147483646 h 310"/>
              <a:gd name="T10" fmla="*/ 2147483646 w 355"/>
              <a:gd name="T11" fmla="*/ 2147483646 h 310"/>
              <a:gd name="T12" fmla="*/ 2147483646 w 355"/>
              <a:gd name="T13" fmla="*/ 2147483646 h 310"/>
              <a:gd name="T14" fmla="*/ 2147483646 w 355"/>
              <a:gd name="T15" fmla="*/ 2147483646 h 310"/>
              <a:gd name="T16" fmla="*/ 2147483646 w 355"/>
              <a:gd name="T17" fmla="*/ 2147483646 h 310"/>
              <a:gd name="T18" fmla="*/ 2147483646 w 355"/>
              <a:gd name="T19" fmla="*/ 2147483646 h 310"/>
              <a:gd name="T20" fmla="*/ 2147483646 w 355"/>
              <a:gd name="T21" fmla="*/ 2147483646 h 310"/>
              <a:gd name="T22" fmla="*/ 2147483646 w 355"/>
              <a:gd name="T23" fmla="*/ 0 h 310"/>
              <a:gd name="T24" fmla="*/ 0 w 355"/>
              <a:gd name="T25" fmla="*/ 2147483646 h 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5"/>
              <a:gd name="T40" fmla="*/ 0 h 310"/>
              <a:gd name="T41" fmla="*/ 355 w 355"/>
              <a:gd name="T42" fmla="*/ 310 h 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5" h="310">
                <a:moveTo>
                  <a:pt x="0" y="18"/>
                </a:moveTo>
                <a:lnTo>
                  <a:pt x="42" y="84"/>
                </a:lnTo>
                <a:lnTo>
                  <a:pt x="0" y="146"/>
                </a:lnTo>
                <a:lnTo>
                  <a:pt x="33" y="164"/>
                </a:lnTo>
                <a:lnTo>
                  <a:pt x="9" y="189"/>
                </a:lnTo>
                <a:lnTo>
                  <a:pt x="242" y="310"/>
                </a:lnTo>
                <a:lnTo>
                  <a:pt x="338" y="213"/>
                </a:lnTo>
                <a:lnTo>
                  <a:pt x="323" y="189"/>
                </a:lnTo>
                <a:lnTo>
                  <a:pt x="323" y="54"/>
                </a:lnTo>
                <a:lnTo>
                  <a:pt x="355" y="24"/>
                </a:lnTo>
                <a:lnTo>
                  <a:pt x="227" y="36"/>
                </a:lnTo>
                <a:lnTo>
                  <a:pt x="90" y="0"/>
                </a:lnTo>
                <a:lnTo>
                  <a:pt x="0" y="18"/>
                </a:lnTo>
              </a:path>
            </a:pathLst>
          </a:custGeom>
          <a:solidFill>
            <a:schemeClr val="accent1"/>
          </a:solidFill>
          <a:ln w="7938">
            <a:solidFill>
              <a:schemeClr val="bg1"/>
            </a:solidFill>
            <a:round/>
            <a:headEnd/>
            <a:tailEnd/>
          </a:ln>
        </p:spPr>
        <p:txBody>
          <a:bodyPr/>
          <a:lstStyle/>
          <a:p>
            <a:endParaRPr lang="en-US"/>
          </a:p>
        </p:txBody>
      </p:sp>
      <p:sp>
        <p:nvSpPr>
          <p:cNvPr id="18655" name="Freeform 524"/>
          <p:cNvSpPr>
            <a:spLocks/>
          </p:cNvSpPr>
          <p:nvPr/>
        </p:nvSpPr>
        <p:spPr bwMode="auto">
          <a:xfrm>
            <a:off x="9571038" y="3794125"/>
            <a:ext cx="198437" cy="146050"/>
          </a:xfrm>
          <a:custGeom>
            <a:avLst/>
            <a:gdLst>
              <a:gd name="T0" fmla="*/ 0 w 282"/>
              <a:gd name="T1" fmla="*/ 2147483646 h 213"/>
              <a:gd name="T2" fmla="*/ 2147483646 w 282"/>
              <a:gd name="T3" fmla="*/ 2147483646 h 213"/>
              <a:gd name="T4" fmla="*/ 2147483646 w 282"/>
              <a:gd name="T5" fmla="*/ 2147483646 h 213"/>
              <a:gd name="T6" fmla="*/ 2147483646 w 282"/>
              <a:gd name="T7" fmla="*/ 2147483646 h 213"/>
              <a:gd name="T8" fmla="*/ 2147483646 w 282"/>
              <a:gd name="T9" fmla="*/ 2147483646 h 213"/>
              <a:gd name="T10" fmla="*/ 2147483646 w 282"/>
              <a:gd name="T11" fmla="*/ 2147483646 h 213"/>
              <a:gd name="T12" fmla="*/ 2147483646 w 282"/>
              <a:gd name="T13" fmla="*/ 2147483646 h 213"/>
              <a:gd name="T14" fmla="*/ 2147483646 w 282"/>
              <a:gd name="T15" fmla="*/ 2147483646 h 213"/>
              <a:gd name="T16" fmla="*/ 2147483646 w 282"/>
              <a:gd name="T17" fmla="*/ 2147483646 h 213"/>
              <a:gd name="T18" fmla="*/ 2147483646 w 282"/>
              <a:gd name="T19" fmla="*/ 0 h 213"/>
              <a:gd name="T20" fmla="*/ 2147483646 w 282"/>
              <a:gd name="T21" fmla="*/ 2147483646 h 213"/>
              <a:gd name="T22" fmla="*/ 2147483646 w 282"/>
              <a:gd name="T23" fmla="*/ 2147483646 h 213"/>
              <a:gd name="T24" fmla="*/ 2147483646 w 282"/>
              <a:gd name="T25" fmla="*/ 2147483646 h 213"/>
              <a:gd name="T26" fmla="*/ 0 w 282"/>
              <a:gd name="T27" fmla="*/ 2147483646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213"/>
              <a:gd name="T44" fmla="*/ 282 w 282"/>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213">
                <a:moveTo>
                  <a:pt x="0" y="128"/>
                </a:moveTo>
                <a:lnTo>
                  <a:pt x="48" y="140"/>
                </a:lnTo>
                <a:lnTo>
                  <a:pt x="17" y="201"/>
                </a:lnTo>
                <a:lnTo>
                  <a:pt x="97" y="213"/>
                </a:lnTo>
                <a:lnTo>
                  <a:pt x="177" y="177"/>
                </a:lnTo>
                <a:lnTo>
                  <a:pt x="137" y="128"/>
                </a:lnTo>
                <a:lnTo>
                  <a:pt x="241" y="85"/>
                </a:lnTo>
                <a:lnTo>
                  <a:pt x="282" y="24"/>
                </a:lnTo>
                <a:lnTo>
                  <a:pt x="273" y="18"/>
                </a:lnTo>
                <a:lnTo>
                  <a:pt x="258" y="0"/>
                </a:lnTo>
                <a:lnTo>
                  <a:pt x="170" y="42"/>
                </a:lnTo>
                <a:lnTo>
                  <a:pt x="170" y="61"/>
                </a:lnTo>
                <a:lnTo>
                  <a:pt x="113" y="61"/>
                </a:lnTo>
                <a:lnTo>
                  <a:pt x="0" y="128"/>
                </a:lnTo>
              </a:path>
            </a:pathLst>
          </a:custGeom>
          <a:solidFill>
            <a:schemeClr val="accent1"/>
          </a:solidFill>
          <a:ln w="7938">
            <a:solidFill>
              <a:schemeClr val="bg1"/>
            </a:solidFill>
            <a:round/>
            <a:headEnd/>
            <a:tailEnd/>
          </a:ln>
        </p:spPr>
        <p:txBody>
          <a:bodyPr/>
          <a:lstStyle/>
          <a:p>
            <a:endParaRPr lang="en-US"/>
          </a:p>
        </p:txBody>
      </p:sp>
      <p:sp>
        <p:nvSpPr>
          <p:cNvPr id="18656" name="Freeform 525"/>
          <p:cNvSpPr>
            <a:spLocks/>
          </p:cNvSpPr>
          <p:nvPr/>
        </p:nvSpPr>
        <p:spPr bwMode="auto">
          <a:xfrm>
            <a:off x="9621838" y="3914775"/>
            <a:ext cx="112712" cy="112713"/>
          </a:xfrm>
          <a:custGeom>
            <a:avLst/>
            <a:gdLst>
              <a:gd name="T0" fmla="*/ 0 w 160"/>
              <a:gd name="T1" fmla="*/ 2147483646 h 164"/>
              <a:gd name="T2" fmla="*/ 2147483646 w 160"/>
              <a:gd name="T3" fmla="*/ 2147483646 h 164"/>
              <a:gd name="T4" fmla="*/ 2147483646 w 160"/>
              <a:gd name="T5" fmla="*/ 0 h 164"/>
              <a:gd name="T6" fmla="*/ 2147483646 w 160"/>
              <a:gd name="T7" fmla="*/ 2147483646 h 164"/>
              <a:gd name="T8" fmla="*/ 2147483646 w 160"/>
              <a:gd name="T9" fmla="*/ 2147483646 h 164"/>
              <a:gd name="T10" fmla="*/ 0 w 160"/>
              <a:gd name="T11" fmla="*/ 2147483646 h 164"/>
              <a:gd name="T12" fmla="*/ 0 60000 65536"/>
              <a:gd name="T13" fmla="*/ 0 60000 65536"/>
              <a:gd name="T14" fmla="*/ 0 60000 65536"/>
              <a:gd name="T15" fmla="*/ 0 60000 65536"/>
              <a:gd name="T16" fmla="*/ 0 60000 65536"/>
              <a:gd name="T17" fmla="*/ 0 60000 65536"/>
              <a:gd name="T18" fmla="*/ 0 w 160"/>
              <a:gd name="T19" fmla="*/ 0 h 164"/>
              <a:gd name="T20" fmla="*/ 160 w 160"/>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160" h="164">
                <a:moveTo>
                  <a:pt x="0" y="164"/>
                </a:moveTo>
                <a:lnTo>
                  <a:pt x="24" y="36"/>
                </a:lnTo>
                <a:lnTo>
                  <a:pt x="104" y="0"/>
                </a:lnTo>
                <a:lnTo>
                  <a:pt x="160" y="97"/>
                </a:lnTo>
                <a:lnTo>
                  <a:pt x="97" y="146"/>
                </a:lnTo>
                <a:lnTo>
                  <a:pt x="0" y="164"/>
                </a:lnTo>
              </a:path>
            </a:pathLst>
          </a:custGeom>
          <a:solidFill>
            <a:srgbClr val="99FF66"/>
          </a:solidFill>
          <a:ln w="7938">
            <a:solidFill>
              <a:schemeClr val="bg1"/>
            </a:solidFill>
            <a:round/>
            <a:headEnd/>
            <a:tailEnd/>
          </a:ln>
        </p:spPr>
        <p:txBody>
          <a:bodyPr/>
          <a:lstStyle/>
          <a:p>
            <a:endParaRPr lang="en-US"/>
          </a:p>
        </p:txBody>
      </p:sp>
      <p:sp>
        <p:nvSpPr>
          <p:cNvPr id="18657" name="Freeform 526"/>
          <p:cNvSpPr>
            <a:spLocks/>
          </p:cNvSpPr>
          <p:nvPr/>
        </p:nvSpPr>
        <p:spPr bwMode="auto">
          <a:xfrm>
            <a:off x="7097713" y="4140200"/>
            <a:ext cx="50800" cy="42863"/>
          </a:xfrm>
          <a:custGeom>
            <a:avLst/>
            <a:gdLst>
              <a:gd name="T0" fmla="*/ 0 w 73"/>
              <a:gd name="T1" fmla="*/ 2147483646 h 61"/>
              <a:gd name="T2" fmla="*/ 2147483646 w 73"/>
              <a:gd name="T3" fmla="*/ 0 h 61"/>
              <a:gd name="T4" fmla="*/ 2147483646 w 73"/>
              <a:gd name="T5" fmla="*/ 2147483646 h 61"/>
              <a:gd name="T6" fmla="*/ 0 w 73"/>
              <a:gd name="T7" fmla="*/ 2147483646 h 61"/>
              <a:gd name="T8" fmla="*/ 0 60000 65536"/>
              <a:gd name="T9" fmla="*/ 0 60000 65536"/>
              <a:gd name="T10" fmla="*/ 0 60000 65536"/>
              <a:gd name="T11" fmla="*/ 0 60000 65536"/>
              <a:gd name="T12" fmla="*/ 0 w 73"/>
              <a:gd name="T13" fmla="*/ 0 h 61"/>
              <a:gd name="T14" fmla="*/ 73 w 73"/>
              <a:gd name="T15" fmla="*/ 61 h 61"/>
            </a:gdLst>
            <a:ahLst/>
            <a:cxnLst>
              <a:cxn ang="T8">
                <a:pos x="T0" y="T1"/>
              </a:cxn>
              <a:cxn ang="T9">
                <a:pos x="T2" y="T3"/>
              </a:cxn>
              <a:cxn ang="T10">
                <a:pos x="T4" y="T5"/>
              </a:cxn>
              <a:cxn ang="T11">
                <a:pos x="T6" y="T7"/>
              </a:cxn>
            </a:cxnLst>
            <a:rect l="T12" t="T13" r="T14" b="T15"/>
            <a:pathLst>
              <a:path w="73" h="61">
                <a:moveTo>
                  <a:pt x="0" y="31"/>
                </a:moveTo>
                <a:lnTo>
                  <a:pt x="56" y="0"/>
                </a:lnTo>
                <a:lnTo>
                  <a:pt x="73" y="61"/>
                </a:lnTo>
                <a:lnTo>
                  <a:pt x="0" y="31"/>
                </a:lnTo>
              </a:path>
            </a:pathLst>
          </a:custGeom>
          <a:solidFill>
            <a:srgbClr val="99FF66"/>
          </a:solidFill>
          <a:ln w="7938">
            <a:solidFill>
              <a:schemeClr val="bg1"/>
            </a:solidFill>
            <a:round/>
            <a:headEnd/>
            <a:tailEnd/>
          </a:ln>
        </p:spPr>
        <p:txBody>
          <a:bodyPr/>
          <a:lstStyle/>
          <a:p>
            <a:endParaRPr lang="en-US"/>
          </a:p>
        </p:txBody>
      </p:sp>
      <p:sp>
        <p:nvSpPr>
          <p:cNvPr id="18658" name="Freeform 527"/>
          <p:cNvSpPr>
            <a:spLocks/>
          </p:cNvSpPr>
          <p:nvPr/>
        </p:nvSpPr>
        <p:spPr bwMode="auto">
          <a:xfrm>
            <a:off x="8799513" y="4332288"/>
            <a:ext cx="228600" cy="196850"/>
          </a:xfrm>
          <a:custGeom>
            <a:avLst/>
            <a:gdLst>
              <a:gd name="T0" fmla="*/ 0 w 322"/>
              <a:gd name="T1" fmla="*/ 2147483646 h 286"/>
              <a:gd name="T2" fmla="*/ 2147483646 w 322"/>
              <a:gd name="T3" fmla="*/ 2147483646 h 286"/>
              <a:gd name="T4" fmla="*/ 2147483646 w 322"/>
              <a:gd name="T5" fmla="*/ 2147483646 h 286"/>
              <a:gd name="T6" fmla="*/ 2147483646 w 322"/>
              <a:gd name="T7" fmla="*/ 2147483646 h 286"/>
              <a:gd name="T8" fmla="*/ 2147483646 w 322"/>
              <a:gd name="T9" fmla="*/ 2147483646 h 286"/>
              <a:gd name="T10" fmla="*/ 2147483646 w 322"/>
              <a:gd name="T11" fmla="*/ 2147483646 h 286"/>
              <a:gd name="T12" fmla="*/ 2147483646 w 322"/>
              <a:gd name="T13" fmla="*/ 2147483646 h 286"/>
              <a:gd name="T14" fmla="*/ 2147483646 w 322"/>
              <a:gd name="T15" fmla="*/ 2147483646 h 286"/>
              <a:gd name="T16" fmla="*/ 2147483646 w 322"/>
              <a:gd name="T17" fmla="*/ 2147483646 h 286"/>
              <a:gd name="T18" fmla="*/ 2147483646 w 322"/>
              <a:gd name="T19" fmla="*/ 2147483646 h 286"/>
              <a:gd name="T20" fmla="*/ 2147483646 w 322"/>
              <a:gd name="T21" fmla="*/ 2147483646 h 286"/>
              <a:gd name="T22" fmla="*/ 2147483646 w 322"/>
              <a:gd name="T23" fmla="*/ 2147483646 h 286"/>
              <a:gd name="T24" fmla="*/ 2147483646 w 322"/>
              <a:gd name="T25" fmla="*/ 0 h 286"/>
              <a:gd name="T26" fmla="*/ 2147483646 w 322"/>
              <a:gd name="T27" fmla="*/ 0 h 286"/>
              <a:gd name="T28" fmla="*/ 2147483646 w 322"/>
              <a:gd name="T29" fmla="*/ 2147483646 h 286"/>
              <a:gd name="T30" fmla="*/ 2147483646 w 322"/>
              <a:gd name="T31" fmla="*/ 2147483646 h 286"/>
              <a:gd name="T32" fmla="*/ 0 w 322"/>
              <a:gd name="T33" fmla="*/ 2147483646 h 2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
              <a:gd name="T52" fmla="*/ 0 h 286"/>
              <a:gd name="T53" fmla="*/ 322 w 322"/>
              <a:gd name="T54" fmla="*/ 286 h 2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 h="286">
                <a:moveTo>
                  <a:pt x="0" y="61"/>
                </a:moveTo>
                <a:lnTo>
                  <a:pt x="40" y="98"/>
                </a:lnTo>
                <a:lnTo>
                  <a:pt x="32" y="171"/>
                </a:lnTo>
                <a:lnTo>
                  <a:pt x="144" y="146"/>
                </a:lnTo>
                <a:lnTo>
                  <a:pt x="192" y="171"/>
                </a:lnTo>
                <a:lnTo>
                  <a:pt x="240" y="244"/>
                </a:lnTo>
                <a:lnTo>
                  <a:pt x="225" y="286"/>
                </a:lnTo>
                <a:lnTo>
                  <a:pt x="322" y="274"/>
                </a:lnTo>
                <a:lnTo>
                  <a:pt x="273" y="182"/>
                </a:lnTo>
                <a:lnTo>
                  <a:pt x="168" y="109"/>
                </a:lnTo>
                <a:lnTo>
                  <a:pt x="192" y="73"/>
                </a:lnTo>
                <a:lnTo>
                  <a:pt x="137" y="55"/>
                </a:lnTo>
                <a:lnTo>
                  <a:pt x="80" y="0"/>
                </a:lnTo>
                <a:lnTo>
                  <a:pt x="64" y="0"/>
                </a:lnTo>
                <a:lnTo>
                  <a:pt x="64" y="36"/>
                </a:lnTo>
                <a:lnTo>
                  <a:pt x="40" y="25"/>
                </a:lnTo>
                <a:lnTo>
                  <a:pt x="0" y="61"/>
                </a:lnTo>
              </a:path>
            </a:pathLst>
          </a:custGeom>
          <a:solidFill>
            <a:schemeClr val="accent1"/>
          </a:solidFill>
          <a:ln w="7938">
            <a:solidFill>
              <a:schemeClr val="bg1"/>
            </a:solidFill>
            <a:round/>
            <a:headEnd/>
            <a:tailEnd/>
          </a:ln>
        </p:spPr>
        <p:txBody>
          <a:bodyPr/>
          <a:lstStyle/>
          <a:p>
            <a:endParaRPr lang="en-US"/>
          </a:p>
        </p:txBody>
      </p:sp>
      <p:sp>
        <p:nvSpPr>
          <p:cNvPr id="18659" name="Freeform 528"/>
          <p:cNvSpPr>
            <a:spLocks/>
          </p:cNvSpPr>
          <p:nvPr/>
        </p:nvSpPr>
        <p:spPr bwMode="auto">
          <a:xfrm>
            <a:off x="5248275" y="4668838"/>
            <a:ext cx="123825" cy="95250"/>
          </a:xfrm>
          <a:custGeom>
            <a:avLst/>
            <a:gdLst>
              <a:gd name="T0" fmla="*/ 0 w 178"/>
              <a:gd name="T1" fmla="*/ 2147483646 h 140"/>
              <a:gd name="T2" fmla="*/ 2147483646 w 178"/>
              <a:gd name="T3" fmla="*/ 0 h 140"/>
              <a:gd name="T4" fmla="*/ 2147483646 w 178"/>
              <a:gd name="T5" fmla="*/ 0 h 140"/>
              <a:gd name="T6" fmla="*/ 2147483646 w 178"/>
              <a:gd name="T7" fmla="*/ 2147483646 h 140"/>
              <a:gd name="T8" fmla="*/ 2147483646 w 178"/>
              <a:gd name="T9" fmla="*/ 2147483646 h 140"/>
              <a:gd name="T10" fmla="*/ 2147483646 w 178"/>
              <a:gd name="T11" fmla="*/ 2147483646 h 140"/>
              <a:gd name="T12" fmla="*/ 2147483646 w 178"/>
              <a:gd name="T13" fmla="*/ 2147483646 h 140"/>
              <a:gd name="T14" fmla="*/ 2147483646 w 178"/>
              <a:gd name="T15" fmla="*/ 2147483646 h 140"/>
              <a:gd name="T16" fmla="*/ 0 w 178"/>
              <a:gd name="T17" fmla="*/ 2147483646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140"/>
              <a:gd name="T29" fmla="*/ 178 w 178"/>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140">
                <a:moveTo>
                  <a:pt x="0" y="48"/>
                </a:moveTo>
                <a:lnTo>
                  <a:pt x="48" y="0"/>
                </a:lnTo>
                <a:lnTo>
                  <a:pt x="88" y="0"/>
                </a:lnTo>
                <a:lnTo>
                  <a:pt x="88" y="37"/>
                </a:lnTo>
                <a:lnTo>
                  <a:pt x="136" y="37"/>
                </a:lnTo>
                <a:lnTo>
                  <a:pt x="129" y="67"/>
                </a:lnTo>
                <a:lnTo>
                  <a:pt x="178" y="85"/>
                </a:lnTo>
                <a:lnTo>
                  <a:pt x="178" y="140"/>
                </a:lnTo>
                <a:lnTo>
                  <a:pt x="0" y="48"/>
                </a:lnTo>
              </a:path>
            </a:pathLst>
          </a:custGeom>
          <a:solidFill>
            <a:schemeClr val="tx2"/>
          </a:solidFill>
          <a:ln w="7938">
            <a:solidFill>
              <a:schemeClr val="bg1"/>
            </a:solidFill>
            <a:round/>
            <a:headEnd/>
            <a:tailEnd/>
          </a:ln>
        </p:spPr>
        <p:txBody>
          <a:bodyPr/>
          <a:lstStyle/>
          <a:p>
            <a:endParaRPr lang="en-US"/>
          </a:p>
        </p:txBody>
      </p:sp>
      <p:sp>
        <p:nvSpPr>
          <p:cNvPr id="18660" name="Freeform 529"/>
          <p:cNvSpPr>
            <a:spLocks/>
          </p:cNvSpPr>
          <p:nvPr/>
        </p:nvSpPr>
        <p:spPr bwMode="auto">
          <a:xfrm>
            <a:off x="6978650" y="5153025"/>
            <a:ext cx="233363" cy="325438"/>
          </a:xfrm>
          <a:custGeom>
            <a:avLst/>
            <a:gdLst>
              <a:gd name="T0" fmla="*/ 0 w 330"/>
              <a:gd name="T1" fmla="*/ 2147483646 h 474"/>
              <a:gd name="T2" fmla="*/ 2147483646 w 330"/>
              <a:gd name="T3" fmla="*/ 2147483646 h 474"/>
              <a:gd name="T4" fmla="*/ 2147483646 w 330"/>
              <a:gd name="T5" fmla="*/ 2147483646 h 474"/>
              <a:gd name="T6" fmla="*/ 2147483646 w 330"/>
              <a:gd name="T7" fmla="*/ 2147483646 h 474"/>
              <a:gd name="T8" fmla="*/ 2147483646 w 330"/>
              <a:gd name="T9" fmla="*/ 2147483646 h 474"/>
              <a:gd name="T10" fmla="*/ 2147483646 w 330"/>
              <a:gd name="T11" fmla="*/ 2147483646 h 474"/>
              <a:gd name="T12" fmla="*/ 2147483646 w 330"/>
              <a:gd name="T13" fmla="*/ 0 h 474"/>
              <a:gd name="T14" fmla="*/ 2147483646 w 330"/>
              <a:gd name="T15" fmla="*/ 2147483646 h 474"/>
              <a:gd name="T16" fmla="*/ 2147483646 w 330"/>
              <a:gd name="T17" fmla="*/ 2147483646 h 474"/>
              <a:gd name="T18" fmla="*/ 2147483646 w 330"/>
              <a:gd name="T19" fmla="*/ 2147483646 h 474"/>
              <a:gd name="T20" fmla="*/ 2147483646 w 330"/>
              <a:gd name="T21" fmla="*/ 2147483646 h 474"/>
              <a:gd name="T22" fmla="*/ 2147483646 w 330"/>
              <a:gd name="T23" fmla="*/ 2147483646 h 474"/>
              <a:gd name="T24" fmla="*/ 2147483646 w 330"/>
              <a:gd name="T25" fmla="*/ 2147483646 h 474"/>
              <a:gd name="T26" fmla="*/ 0 w 330"/>
              <a:gd name="T27" fmla="*/ 2147483646 h 4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0"/>
              <a:gd name="T43" fmla="*/ 0 h 474"/>
              <a:gd name="T44" fmla="*/ 330 w 330"/>
              <a:gd name="T45" fmla="*/ 474 h 4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0" h="474">
                <a:moveTo>
                  <a:pt x="0" y="340"/>
                </a:moveTo>
                <a:lnTo>
                  <a:pt x="40" y="438"/>
                </a:lnTo>
                <a:lnTo>
                  <a:pt x="97" y="474"/>
                </a:lnTo>
                <a:lnTo>
                  <a:pt x="193" y="438"/>
                </a:lnTo>
                <a:lnTo>
                  <a:pt x="305" y="115"/>
                </a:lnTo>
                <a:lnTo>
                  <a:pt x="330" y="127"/>
                </a:lnTo>
                <a:lnTo>
                  <a:pt x="265" y="0"/>
                </a:lnTo>
                <a:lnTo>
                  <a:pt x="217" y="54"/>
                </a:lnTo>
                <a:lnTo>
                  <a:pt x="217" y="85"/>
                </a:lnTo>
                <a:lnTo>
                  <a:pt x="145" y="127"/>
                </a:lnTo>
                <a:lnTo>
                  <a:pt x="64" y="146"/>
                </a:lnTo>
                <a:lnTo>
                  <a:pt x="40" y="188"/>
                </a:lnTo>
                <a:lnTo>
                  <a:pt x="64" y="267"/>
                </a:lnTo>
                <a:lnTo>
                  <a:pt x="0" y="340"/>
                </a:lnTo>
              </a:path>
            </a:pathLst>
          </a:custGeom>
          <a:solidFill>
            <a:schemeClr val="accent1"/>
          </a:solidFill>
          <a:ln w="7938">
            <a:solidFill>
              <a:schemeClr val="bg1"/>
            </a:solidFill>
            <a:round/>
            <a:headEnd/>
            <a:tailEnd/>
          </a:ln>
        </p:spPr>
        <p:txBody>
          <a:bodyPr/>
          <a:lstStyle/>
          <a:p>
            <a:endParaRPr lang="en-US"/>
          </a:p>
        </p:txBody>
      </p:sp>
      <p:sp>
        <p:nvSpPr>
          <p:cNvPr id="18661" name="Freeform 530"/>
          <p:cNvSpPr>
            <a:spLocks/>
          </p:cNvSpPr>
          <p:nvPr/>
        </p:nvSpPr>
        <p:spPr bwMode="auto">
          <a:xfrm>
            <a:off x="6648450" y="5084763"/>
            <a:ext cx="107950" cy="185737"/>
          </a:xfrm>
          <a:custGeom>
            <a:avLst/>
            <a:gdLst>
              <a:gd name="T0" fmla="*/ 0 w 153"/>
              <a:gd name="T1" fmla="*/ 2147483646 h 268"/>
              <a:gd name="T2" fmla="*/ 2147483646 w 153"/>
              <a:gd name="T3" fmla="*/ 2147483646 h 268"/>
              <a:gd name="T4" fmla="*/ 2147483646 w 153"/>
              <a:gd name="T5" fmla="*/ 2147483646 h 268"/>
              <a:gd name="T6" fmla="*/ 2147483646 w 153"/>
              <a:gd name="T7" fmla="*/ 2147483646 h 268"/>
              <a:gd name="T8" fmla="*/ 2147483646 w 153"/>
              <a:gd name="T9" fmla="*/ 2147483646 h 268"/>
              <a:gd name="T10" fmla="*/ 2147483646 w 153"/>
              <a:gd name="T11" fmla="*/ 2147483646 h 268"/>
              <a:gd name="T12" fmla="*/ 2147483646 w 153"/>
              <a:gd name="T13" fmla="*/ 2147483646 h 268"/>
              <a:gd name="T14" fmla="*/ 2147483646 w 153"/>
              <a:gd name="T15" fmla="*/ 2147483646 h 268"/>
              <a:gd name="T16" fmla="*/ 2147483646 w 153"/>
              <a:gd name="T17" fmla="*/ 2147483646 h 268"/>
              <a:gd name="T18" fmla="*/ 2147483646 w 153"/>
              <a:gd name="T19" fmla="*/ 2147483646 h 268"/>
              <a:gd name="T20" fmla="*/ 2147483646 w 153"/>
              <a:gd name="T21" fmla="*/ 2147483646 h 268"/>
              <a:gd name="T22" fmla="*/ 2147483646 w 153"/>
              <a:gd name="T23" fmla="*/ 0 h 268"/>
              <a:gd name="T24" fmla="*/ 2147483646 w 153"/>
              <a:gd name="T25" fmla="*/ 2147483646 h 268"/>
              <a:gd name="T26" fmla="*/ 0 w 153"/>
              <a:gd name="T27" fmla="*/ 2147483646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268"/>
              <a:gd name="T44" fmla="*/ 153 w 153"/>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268">
                <a:moveTo>
                  <a:pt x="0" y="152"/>
                </a:moveTo>
                <a:lnTo>
                  <a:pt x="23" y="165"/>
                </a:lnTo>
                <a:lnTo>
                  <a:pt x="80" y="183"/>
                </a:lnTo>
                <a:lnTo>
                  <a:pt x="72" y="232"/>
                </a:lnTo>
                <a:lnTo>
                  <a:pt x="120" y="268"/>
                </a:lnTo>
                <a:lnTo>
                  <a:pt x="153" y="195"/>
                </a:lnTo>
                <a:lnTo>
                  <a:pt x="96" y="146"/>
                </a:lnTo>
                <a:lnTo>
                  <a:pt x="112" y="176"/>
                </a:lnTo>
                <a:lnTo>
                  <a:pt x="88" y="171"/>
                </a:lnTo>
                <a:lnTo>
                  <a:pt x="63" y="104"/>
                </a:lnTo>
                <a:lnTo>
                  <a:pt x="63" y="12"/>
                </a:lnTo>
                <a:lnTo>
                  <a:pt x="8" y="0"/>
                </a:lnTo>
                <a:lnTo>
                  <a:pt x="48" y="49"/>
                </a:lnTo>
                <a:lnTo>
                  <a:pt x="0" y="152"/>
                </a:lnTo>
              </a:path>
            </a:pathLst>
          </a:custGeom>
          <a:solidFill>
            <a:schemeClr val="accent1"/>
          </a:solidFill>
          <a:ln w="7938">
            <a:solidFill>
              <a:schemeClr val="bg1"/>
            </a:solidFill>
            <a:round/>
            <a:headEnd/>
            <a:tailEnd/>
          </a:ln>
        </p:spPr>
        <p:txBody>
          <a:bodyPr/>
          <a:lstStyle/>
          <a:p>
            <a:endParaRPr lang="en-US"/>
          </a:p>
        </p:txBody>
      </p:sp>
      <p:sp>
        <p:nvSpPr>
          <p:cNvPr id="18662" name="Freeform 531"/>
          <p:cNvSpPr>
            <a:spLocks/>
          </p:cNvSpPr>
          <p:nvPr/>
        </p:nvSpPr>
        <p:spPr bwMode="auto">
          <a:xfrm>
            <a:off x="8805863" y="4713288"/>
            <a:ext cx="111125" cy="117475"/>
          </a:xfrm>
          <a:custGeom>
            <a:avLst/>
            <a:gdLst>
              <a:gd name="T0" fmla="*/ 0 w 161"/>
              <a:gd name="T1" fmla="*/ 0 h 170"/>
              <a:gd name="T2" fmla="*/ 2147483646 w 161"/>
              <a:gd name="T3" fmla="*/ 0 h 170"/>
              <a:gd name="T4" fmla="*/ 2147483646 w 161"/>
              <a:gd name="T5" fmla="*/ 2147483646 h 170"/>
              <a:gd name="T6" fmla="*/ 2147483646 w 161"/>
              <a:gd name="T7" fmla="*/ 2147483646 h 170"/>
              <a:gd name="T8" fmla="*/ 2147483646 w 161"/>
              <a:gd name="T9" fmla="*/ 2147483646 h 170"/>
              <a:gd name="T10" fmla="*/ 2147483646 w 161"/>
              <a:gd name="T11" fmla="*/ 2147483646 h 170"/>
              <a:gd name="T12" fmla="*/ 2147483646 w 161"/>
              <a:gd name="T13" fmla="*/ 2147483646 h 170"/>
              <a:gd name="T14" fmla="*/ 0 w 161"/>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70"/>
              <a:gd name="T26" fmla="*/ 161 w 161"/>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70">
                <a:moveTo>
                  <a:pt x="0" y="0"/>
                </a:moveTo>
                <a:lnTo>
                  <a:pt x="25" y="0"/>
                </a:lnTo>
                <a:lnTo>
                  <a:pt x="41" y="24"/>
                </a:lnTo>
                <a:lnTo>
                  <a:pt x="81" y="11"/>
                </a:lnTo>
                <a:lnTo>
                  <a:pt x="137" y="54"/>
                </a:lnTo>
                <a:lnTo>
                  <a:pt x="161" y="170"/>
                </a:lnTo>
                <a:lnTo>
                  <a:pt x="48" y="121"/>
                </a:lnTo>
                <a:lnTo>
                  <a:pt x="0" y="0"/>
                </a:lnTo>
              </a:path>
            </a:pathLst>
          </a:custGeom>
          <a:solidFill>
            <a:schemeClr val="accent1"/>
          </a:solidFill>
          <a:ln w="7938">
            <a:solidFill>
              <a:schemeClr val="bg1"/>
            </a:solidFill>
            <a:round/>
            <a:headEnd/>
            <a:tailEnd/>
          </a:ln>
        </p:spPr>
        <p:txBody>
          <a:bodyPr/>
          <a:lstStyle/>
          <a:p>
            <a:endParaRPr lang="en-US"/>
          </a:p>
        </p:txBody>
      </p:sp>
      <p:sp>
        <p:nvSpPr>
          <p:cNvPr id="18663" name="Freeform 532"/>
          <p:cNvSpPr>
            <a:spLocks/>
          </p:cNvSpPr>
          <p:nvPr/>
        </p:nvSpPr>
        <p:spPr bwMode="auto">
          <a:xfrm>
            <a:off x="9099550" y="4705350"/>
            <a:ext cx="306388" cy="138113"/>
          </a:xfrm>
          <a:custGeom>
            <a:avLst/>
            <a:gdLst>
              <a:gd name="T0" fmla="*/ 0 w 435"/>
              <a:gd name="T1" fmla="*/ 2147483646 h 201"/>
              <a:gd name="T2" fmla="*/ 2147483646 w 435"/>
              <a:gd name="T3" fmla="*/ 2147483646 h 201"/>
              <a:gd name="T4" fmla="*/ 2147483646 w 435"/>
              <a:gd name="T5" fmla="*/ 2147483646 h 201"/>
              <a:gd name="T6" fmla="*/ 2147483646 w 435"/>
              <a:gd name="T7" fmla="*/ 2147483646 h 201"/>
              <a:gd name="T8" fmla="*/ 2147483646 w 435"/>
              <a:gd name="T9" fmla="*/ 2147483646 h 201"/>
              <a:gd name="T10" fmla="*/ 2147483646 w 435"/>
              <a:gd name="T11" fmla="*/ 2147483646 h 201"/>
              <a:gd name="T12" fmla="*/ 2147483646 w 435"/>
              <a:gd name="T13" fmla="*/ 2147483646 h 201"/>
              <a:gd name="T14" fmla="*/ 2147483646 w 435"/>
              <a:gd name="T15" fmla="*/ 2147483646 h 201"/>
              <a:gd name="T16" fmla="*/ 2147483646 w 435"/>
              <a:gd name="T17" fmla="*/ 0 h 201"/>
              <a:gd name="T18" fmla="*/ 2147483646 w 435"/>
              <a:gd name="T19" fmla="*/ 2147483646 h 201"/>
              <a:gd name="T20" fmla="*/ 2147483646 w 435"/>
              <a:gd name="T21" fmla="*/ 2147483646 h 201"/>
              <a:gd name="T22" fmla="*/ 2147483646 w 435"/>
              <a:gd name="T23" fmla="*/ 2147483646 h 201"/>
              <a:gd name="T24" fmla="*/ 2147483646 w 435"/>
              <a:gd name="T25" fmla="*/ 2147483646 h 201"/>
              <a:gd name="T26" fmla="*/ 2147483646 w 435"/>
              <a:gd name="T27" fmla="*/ 2147483646 h 201"/>
              <a:gd name="T28" fmla="*/ 2147483646 w 435"/>
              <a:gd name="T29" fmla="*/ 2147483646 h 201"/>
              <a:gd name="T30" fmla="*/ 0 w 435"/>
              <a:gd name="T31" fmla="*/ 2147483646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5"/>
              <a:gd name="T49" fmla="*/ 0 h 201"/>
              <a:gd name="T50" fmla="*/ 435 w 435"/>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5" h="201">
                <a:moveTo>
                  <a:pt x="0" y="177"/>
                </a:moveTo>
                <a:lnTo>
                  <a:pt x="42" y="201"/>
                </a:lnTo>
                <a:lnTo>
                  <a:pt x="178" y="196"/>
                </a:lnTo>
                <a:lnTo>
                  <a:pt x="218" y="183"/>
                </a:lnTo>
                <a:lnTo>
                  <a:pt x="282" y="86"/>
                </a:lnTo>
                <a:lnTo>
                  <a:pt x="355" y="92"/>
                </a:lnTo>
                <a:lnTo>
                  <a:pt x="435" y="61"/>
                </a:lnTo>
                <a:lnTo>
                  <a:pt x="355" y="31"/>
                </a:lnTo>
                <a:lnTo>
                  <a:pt x="338" y="0"/>
                </a:lnTo>
                <a:lnTo>
                  <a:pt x="250" y="67"/>
                </a:lnTo>
                <a:lnTo>
                  <a:pt x="226" y="98"/>
                </a:lnTo>
                <a:lnTo>
                  <a:pt x="193" y="80"/>
                </a:lnTo>
                <a:lnTo>
                  <a:pt x="138" y="129"/>
                </a:lnTo>
                <a:lnTo>
                  <a:pt x="90" y="134"/>
                </a:lnTo>
                <a:lnTo>
                  <a:pt x="65" y="183"/>
                </a:lnTo>
                <a:lnTo>
                  <a:pt x="0" y="177"/>
                </a:lnTo>
              </a:path>
            </a:pathLst>
          </a:custGeom>
          <a:solidFill>
            <a:schemeClr val="accent1"/>
          </a:solidFill>
          <a:ln w="7938">
            <a:solidFill>
              <a:schemeClr val="bg1"/>
            </a:solidFill>
            <a:round/>
            <a:headEnd/>
            <a:tailEnd/>
          </a:ln>
        </p:spPr>
        <p:txBody>
          <a:bodyPr/>
          <a:lstStyle/>
          <a:p>
            <a:endParaRPr lang="en-US"/>
          </a:p>
        </p:txBody>
      </p:sp>
      <p:sp>
        <p:nvSpPr>
          <p:cNvPr id="18664" name="Freeform 533"/>
          <p:cNvSpPr>
            <a:spLocks/>
          </p:cNvSpPr>
          <p:nvPr/>
        </p:nvSpPr>
        <p:spPr bwMode="auto">
          <a:xfrm>
            <a:off x="5224463" y="4270375"/>
            <a:ext cx="522287" cy="355600"/>
          </a:xfrm>
          <a:custGeom>
            <a:avLst/>
            <a:gdLst>
              <a:gd name="T0" fmla="*/ 0 w 740"/>
              <a:gd name="T1" fmla="*/ 2147483646 h 517"/>
              <a:gd name="T2" fmla="*/ 2147483646 w 740"/>
              <a:gd name="T3" fmla="*/ 2147483646 h 517"/>
              <a:gd name="T4" fmla="*/ 2147483646 w 740"/>
              <a:gd name="T5" fmla="*/ 2147483646 h 517"/>
              <a:gd name="T6" fmla="*/ 2147483646 w 740"/>
              <a:gd name="T7" fmla="*/ 2147483646 h 517"/>
              <a:gd name="T8" fmla="*/ 2147483646 w 740"/>
              <a:gd name="T9" fmla="*/ 0 h 517"/>
              <a:gd name="T10" fmla="*/ 2147483646 w 740"/>
              <a:gd name="T11" fmla="*/ 0 h 517"/>
              <a:gd name="T12" fmla="*/ 2147483646 w 740"/>
              <a:gd name="T13" fmla="*/ 2147483646 h 517"/>
              <a:gd name="T14" fmla="*/ 2147483646 w 740"/>
              <a:gd name="T15" fmla="*/ 2147483646 h 517"/>
              <a:gd name="T16" fmla="*/ 2147483646 w 740"/>
              <a:gd name="T17" fmla="*/ 2147483646 h 517"/>
              <a:gd name="T18" fmla="*/ 2147483646 w 740"/>
              <a:gd name="T19" fmla="*/ 2147483646 h 517"/>
              <a:gd name="T20" fmla="*/ 2147483646 w 740"/>
              <a:gd name="T21" fmla="*/ 2147483646 h 517"/>
              <a:gd name="T22" fmla="*/ 2147483646 w 740"/>
              <a:gd name="T23" fmla="*/ 2147483646 h 517"/>
              <a:gd name="T24" fmla="*/ 2147483646 w 740"/>
              <a:gd name="T25" fmla="*/ 2147483646 h 517"/>
              <a:gd name="T26" fmla="*/ 2147483646 w 740"/>
              <a:gd name="T27" fmla="*/ 2147483646 h 517"/>
              <a:gd name="T28" fmla="*/ 2147483646 w 740"/>
              <a:gd name="T29" fmla="*/ 2147483646 h 517"/>
              <a:gd name="T30" fmla="*/ 2147483646 w 740"/>
              <a:gd name="T31" fmla="*/ 2147483646 h 517"/>
              <a:gd name="T32" fmla="*/ 2147483646 w 740"/>
              <a:gd name="T33" fmla="*/ 2147483646 h 517"/>
              <a:gd name="T34" fmla="*/ 2147483646 w 740"/>
              <a:gd name="T35" fmla="*/ 2147483646 h 517"/>
              <a:gd name="T36" fmla="*/ 2147483646 w 740"/>
              <a:gd name="T37" fmla="*/ 2147483646 h 517"/>
              <a:gd name="T38" fmla="*/ 0 w 740"/>
              <a:gd name="T39" fmla="*/ 2147483646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0"/>
              <a:gd name="T61" fmla="*/ 0 h 517"/>
              <a:gd name="T62" fmla="*/ 740 w 740"/>
              <a:gd name="T63" fmla="*/ 517 h 5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0" h="517">
                <a:moveTo>
                  <a:pt x="0" y="359"/>
                </a:moveTo>
                <a:lnTo>
                  <a:pt x="32" y="322"/>
                </a:lnTo>
                <a:lnTo>
                  <a:pt x="72" y="346"/>
                </a:lnTo>
                <a:lnTo>
                  <a:pt x="298" y="335"/>
                </a:lnTo>
                <a:lnTo>
                  <a:pt x="250" y="0"/>
                </a:lnTo>
                <a:lnTo>
                  <a:pt x="321" y="0"/>
                </a:lnTo>
                <a:lnTo>
                  <a:pt x="691" y="182"/>
                </a:lnTo>
                <a:lnTo>
                  <a:pt x="691" y="213"/>
                </a:lnTo>
                <a:lnTo>
                  <a:pt x="740" y="200"/>
                </a:lnTo>
                <a:lnTo>
                  <a:pt x="740" y="310"/>
                </a:lnTo>
                <a:lnTo>
                  <a:pt x="700" y="340"/>
                </a:lnTo>
                <a:lnTo>
                  <a:pt x="555" y="353"/>
                </a:lnTo>
                <a:lnTo>
                  <a:pt x="378" y="419"/>
                </a:lnTo>
                <a:lnTo>
                  <a:pt x="313" y="517"/>
                </a:lnTo>
                <a:lnTo>
                  <a:pt x="265" y="505"/>
                </a:lnTo>
                <a:lnTo>
                  <a:pt x="185" y="517"/>
                </a:lnTo>
                <a:lnTo>
                  <a:pt x="145" y="438"/>
                </a:lnTo>
                <a:lnTo>
                  <a:pt x="65" y="456"/>
                </a:lnTo>
                <a:lnTo>
                  <a:pt x="40" y="443"/>
                </a:lnTo>
                <a:lnTo>
                  <a:pt x="0" y="359"/>
                </a:lnTo>
              </a:path>
            </a:pathLst>
          </a:custGeom>
          <a:solidFill>
            <a:schemeClr val="tx2"/>
          </a:solidFill>
          <a:ln w="7938">
            <a:solidFill>
              <a:schemeClr val="bg1"/>
            </a:solidFill>
            <a:round/>
            <a:headEnd/>
            <a:tailEnd/>
          </a:ln>
        </p:spPr>
        <p:txBody>
          <a:bodyPr/>
          <a:lstStyle/>
          <a:p>
            <a:endParaRPr lang="en-US"/>
          </a:p>
        </p:txBody>
      </p:sp>
      <p:sp>
        <p:nvSpPr>
          <p:cNvPr id="18665" name="Freeform 534"/>
          <p:cNvSpPr>
            <a:spLocks/>
          </p:cNvSpPr>
          <p:nvPr/>
        </p:nvSpPr>
        <p:spPr bwMode="auto">
          <a:xfrm>
            <a:off x="5072063" y="4211638"/>
            <a:ext cx="379412" cy="304800"/>
          </a:xfrm>
          <a:custGeom>
            <a:avLst/>
            <a:gdLst>
              <a:gd name="T0" fmla="*/ 0 w 538"/>
              <a:gd name="T1" fmla="*/ 2147483646 h 445"/>
              <a:gd name="T2" fmla="*/ 2147483646 w 538"/>
              <a:gd name="T3" fmla="*/ 2147483646 h 445"/>
              <a:gd name="T4" fmla="*/ 2147483646 w 538"/>
              <a:gd name="T5" fmla="*/ 2147483646 h 445"/>
              <a:gd name="T6" fmla="*/ 2147483646 w 538"/>
              <a:gd name="T7" fmla="*/ 2147483646 h 445"/>
              <a:gd name="T8" fmla="*/ 2147483646 w 538"/>
              <a:gd name="T9" fmla="*/ 2147483646 h 445"/>
              <a:gd name="T10" fmla="*/ 2147483646 w 538"/>
              <a:gd name="T11" fmla="*/ 2147483646 h 445"/>
              <a:gd name="T12" fmla="*/ 2147483646 w 538"/>
              <a:gd name="T13" fmla="*/ 2147483646 h 445"/>
              <a:gd name="T14" fmla="*/ 2147483646 w 538"/>
              <a:gd name="T15" fmla="*/ 2147483646 h 445"/>
              <a:gd name="T16" fmla="*/ 2147483646 w 538"/>
              <a:gd name="T17" fmla="*/ 2147483646 h 445"/>
              <a:gd name="T18" fmla="*/ 2147483646 w 538"/>
              <a:gd name="T19" fmla="*/ 2147483646 h 445"/>
              <a:gd name="T20" fmla="*/ 2147483646 w 538"/>
              <a:gd name="T21" fmla="*/ 2147483646 h 445"/>
              <a:gd name="T22" fmla="*/ 2147483646 w 538"/>
              <a:gd name="T23" fmla="*/ 0 h 445"/>
              <a:gd name="T24" fmla="*/ 2147483646 w 538"/>
              <a:gd name="T25" fmla="*/ 2147483646 h 445"/>
              <a:gd name="T26" fmla="*/ 2147483646 w 538"/>
              <a:gd name="T27" fmla="*/ 2147483646 h 445"/>
              <a:gd name="T28" fmla="*/ 2147483646 w 538"/>
              <a:gd name="T29" fmla="*/ 2147483646 h 445"/>
              <a:gd name="T30" fmla="*/ 2147483646 w 538"/>
              <a:gd name="T31" fmla="*/ 2147483646 h 445"/>
              <a:gd name="T32" fmla="*/ 2147483646 w 538"/>
              <a:gd name="T33" fmla="*/ 2147483646 h 445"/>
              <a:gd name="T34" fmla="*/ 0 w 538"/>
              <a:gd name="T35" fmla="*/ 2147483646 h 4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8"/>
              <a:gd name="T55" fmla="*/ 0 h 445"/>
              <a:gd name="T56" fmla="*/ 538 w 538"/>
              <a:gd name="T57" fmla="*/ 445 h 4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8" h="445">
                <a:moveTo>
                  <a:pt x="0" y="226"/>
                </a:moveTo>
                <a:lnTo>
                  <a:pt x="32" y="250"/>
                </a:lnTo>
                <a:lnTo>
                  <a:pt x="40" y="317"/>
                </a:lnTo>
                <a:lnTo>
                  <a:pt x="15" y="396"/>
                </a:lnTo>
                <a:lnTo>
                  <a:pt x="120" y="378"/>
                </a:lnTo>
                <a:lnTo>
                  <a:pt x="217" y="445"/>
                </a:lnTo>
                <a:lnTo>
                  <a:pt x="249" y="408"/>
                </a:lnTo>
                <a:lnTo>
                  <a:pt x="289" y="432"/>
                </a:lnTo>
                <a:lnTo>
                  <a:pt x="515" y="421"/>
                </a:lnTo>
                <a:lnTo>
                  <a:pt x="467" y="86"/>
                </a:lnTo>
                <a:lnTo>
                  <a:pt x="538" y="86"/>
                </a:lnTo>
                <a:lnTo>
                  <a:pt x="378" y="0"/>
                </a:lnTo>
                <a:lnTo>
                  <a:pt x="378" y="49"/>
                </a:lnTo>
                <a:lnTo>
                  <a:pt x="233" y="49"/>
                </a:lnTo>
                <a:lnTo>
                  <a:pt x="233" y="140"/>
                </a:lnTo>
                <a:lnTo>
                  <a:pt x="177" y="159"/>
                </a:lnTo>
                <a:lnTo>
                  <a:pt x="177" y="208"/>
                </a:lnTo>
                <a:lnTo>
                  <a:pt x="0" y="226"/>
                </a:lnTo>
              </a:path>
            </a:pathLst>
          </a:custGeom>
          <a:solidFill>
            <a:schemeClr val="tx2"/>
          </a:solidFill>
          <a:ln w="7938">
            <a:solidFill>
              <a:schemeClr val="bg1"/>
            </a:solidFill>
            <a:round/>
            <a:headEnd/>
            <a:tailEnd/>
          </a:ln>
        </p:spPr>
        <p:txBody>
          <a:bodyPr/>
          <a:lstStyle/>
          <a:p>
            <a:endParaRPr lang="en-US"/>
          </a:p>
        </p:txBody>
      </p:sp>
      <p:sp>
        <p:nvSpPr>
          <p:cNvPr id="18666" name="Freeform 535"/>
          <p:cNvSpPr>
            <a:spLocks/>
          </p:cNvSpPr>
          <p:nvPr/>
        </p:nvSpPr>
        <p:spPr bwMode="auto">
          <a:xfrm>
            <a:off x="8402638" y="3517900"/>
            <a:ext cx="1009650" cy="314325"/>
          </a:xfrm>
          <a:custGeom>
            <a:avLst/>
            <a:gdLst>
              <a:gd name="T0" fmla="*/ 0 w 1431"/>
              <a:gd name="T1" fmla="*/ 2147483646 h 457"/>
              <a:gd name="T2" fmla="*/ 2147483646 w 1431"/>
              <a:gd name="T3" fmla="*/ 2147483646 h 457"/>
              <a:gd name="T4" fmla="*/ 2147483646 w 1431"/>
              <a:gd name="T5" fmla="*/ 2147483646 h 457"/>
              <a:gd name="T6" fmla="*/ 2147483646 w 1431"/>
              <a:gd name="T7" fmla="*/ 2147483646 h 457"/>
              <a:gd name="T8" fmla="*/ 2147483646 w 1431"/>
              <a:gd name="T9" fmla="*/ 2147483646 h 457"/>
              <a:gd name="T10" fmla="*/ 2147483646 w 1431"/>
              <a:gd name="T11" fmla="*/ 2147483646 h 457"/>
              <a:gd name="T12" fmla="*/ 2147483646 w 1431"/>
              <a:gd name="T13" fmla="*/ 2147483646 h 457"/>
              <a:gd name="T14" fmla="*/ 2147483646 w 1431"/>
              <a:gd name="T15" fmla="*/ 2147483646 h 457"/>
              <a:gd name="T16" fmla="*/ 2147483646 w 1431"/>
              <a:gd name="T17" fmla="*/ 2147483646 h 457"/>
              <a:gd name="T18" fmla="*/ 2147483646 w 1431"/>
              <a:gd name="T19" fmla="*/ 2147483646 h 457"/>
              <a:gd name="T20" fmla="*/ 2147483646 w 1431"/>
              <a:gd name="T21" fmla="*/ 2147483646 h 457"/>
              <a:gd name="T22" fmla="*/ 2147483646 w 1431"/>
              <a:gd name="T23" fmla="*/ 2147483646 h 457"/>
              <a:gd name="T24" fmla="*/ 2147483646 w 1431"/>
              <a:gd name="T25" fmla="*/ 2147483646 h 457"/>
              <a:gd name="T26" fmla="*/ 2147483646 w 1431"/>
              <a:gd name="T27" fmla="*/ 2147483646 h 457"/>
              <a:gd name="T28" fmla="*/ 2147483646 w 1431"/>
              <a:gd name="T29" fmla="*/ 2147483646 h 457"/>
              <a:gd name="T30" fmla="*/ 2147483646 w 1431"/>
              <a:gd name="T31" fmla="*/ 2147483646 h 457"/>
              <a:gd name="T32" fmla="*/ 2147483646 w 1431"/>
              <a:gd name="T33" fmla="*/ 2147483646 h 457"/>
              <a:gd name="T34" fmla="*/ 2147483646 w 1431"/>
              <a:gd name="T35" fmla="*/ 2147483646 h 457"/>
              <a:gd name="T36" fmla="*/ 2147483646 w 1431"/>
              <a:gd name="T37" fmla="*/ 2147483646 h 457"/>
              <a:gd name="T38" fmla="*/ 2147483646 w 1431"/>
              <a:gd name="T39" fmla="*/ 2147483646 h 457"/>
              <a:gd name="T40" fmla="*/ 2147483646 w 1431"/>
              <a:gd name="T41" fmla="*/ 2147483646 h 457"/>
              <a:gd name="T42" fmla="*/ 2147483646 w 1431"/>
              <a:gd name="T43" fmla="*/ 2147483646 h 457"/>
              <a:gd name="T44" fmla="*/ 2147483646 w 1431"/>
              <a:gd name="T45" fmla="*/ 2147483646 h 457"/>
              <a:gd name="T46" fmla="*/ 2147483646 w 1431"/>
              <a:gd name="T47" fmla="*/ 0 h 457"/>
              <a:gd name="T48" fmla="*/ 2147483646 w 1431"/>
              <a:gd name="T49" fmla="*/ 2147483646 h 457"/>
              <a:gd name="T50" fmla="*/ 2147483646 w 1431"/>
              <a:gd name="T51" fmla="*/ 2147483646 h 457"/>
              <a:gd name="T52" fmla="*/ 2147483646 w 1431"/>
              <a:gd name="T53" fmla="*/ 2147483646 h 457"/>
              <a:gd name="T54" fmla="*/ 0 w 1431"/>
              <a:gd name="T55" fmla="*/ 2147483646 h 4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31"/>
              <a:gd name="T85" fmla="*/ 0 h 457"/>
              <a:gd name="T86" fmla="*/ 1431 w 1431"/>
              <a:gd name="T87" fmla="*/ 457 h 4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31" h="457">
                <a:moveTo>
                  <a:pt x="0" y="146"/>
                </a:moveTo>
                <a:lnTo>
                  <a:pt x="40" y="189"/>
                </a:lnTo>
                <a:lnTo>
                  <a:pt x="112" y="207"/>
                </a:lnTo>
                <a:lnTo>
                  <a:pt x="137" y="304"/>
                </a:lnTo>
                <a:lnTo>
                  <a:pt x="337" y="347"/>
                </a:lnTo>
                <a:lnTo>
                  <a:pt x="426" y="414"/>
                </a:lnTo>
                <a:lnTo>
                  <a:pt x="587" y="402"/>
                </a:lnTo>
                <a:lnTo>
                  <a:pt x="763" y="457"/>
                </a:lnTo>
                <a:lnTo>
                  <a:pt x="1013" y="414"/>
                </a:lnTo>
                <a:lnTo>
                  <a:pt x="1085" y="366"/>
                </a:lnTo>
                <a:lnTo>
                  <a:pt x="1093" y="323"/>
                </a:lnTo>
                <a:lnTo>
                  <a:pt x="1166" y="329"/>
                </a:lnTo>
                <a:lnTo>
                  <a:pt x="1311" y="250"/>
                </a:lnTo>
                <a:lnTo>
                  <a:pt x="1431" y="244"/>
                </a:lnTo>
                <a:lnTo>
                  <a:pt x="1366" y="183"/>
                </a:lnTo>
                <a:lnTo>
                  <a:pt x="1254" y="201"/>
                </a:lnTo>
                <a:lnTo>
                  <a:pt x="1254" y="140"/>
                </a:lnTo>
                <a:lnTo>
                  <a:pt x="1294" y="97"/>
                </a:lnTo>
                <a:lnTo>
                  <a:pt x="1206" y="91"/>
                </a:lnTo>
                <a:lnTo>
                  <a:pt x="988" y="128"/>
                </a:lnTo>
                <a:lnTo>
                  <a:pt x="803" y="73"/>
                </a:lnTo>
                <a:lnTo>
                  <a:pt x="683" y="86"/>
                </a:lnTo>
                <a:lnTo>
                  <a:pt x="635" y="31"/>
                </a:lnTo>
                <a:lnTo>
                  <a:pt x="515" y="0"/>
                </a:lnTo>
                <a:lnTo>
                  <a:pt x="458" y="31"/>
                </a:lnTo>
                <a:lnTo>
                  <a:pt x="450" y="97"/>
                </a:lnTo>
                <a:lnTo>
                  <a:pt x="185" y="73"/>
                </a:lnTo>
                <a:lnTo>
                  <a:pt x="0" y="146"/>
                </a:lnTo>
              </a:path>
            </a:pathLst>
          </a:custGeom>
          <a:solidFill>
            <a:schemeClr val="hlink"/>
          </a:solidFill>
          <a:ln w="7938">
            <a:solidFill>
              <a:schemeClr val="bg1"/>
            </a:solidFill>
            <a:round/>
            <a:headEnd/>
            <a:tailEnd/>
          </a:ln>
        </p:spPr>
        <p:txBody>
          <a:bodyPr/>
          <a:lstStyle/>
          <a:p>
            <a:endParaRPr lang="en-US"/>
          </a:p>
        </p:txBody>
      </p:sp>
      <p:sp>
        <p:nvSpPr>
          <p:cNvPr id="18667" name="Freeform 536"/>
          <p:cNvSpPr>
            <a:spLocks/>
          </p:cNvSpPr>
          <p:nvPr/>
        </p:nvSpPr>
        <p:spPr bwMode="auto">
          <a:xfrm>
            <a:off x="6564313" y="5114925"/>
            <a:ext cx="334962" cy="392113"/>
          </a:xfrm>
          <a:custGeom>
            <a:avLst/>
            <a:gdLst>
              <a:gd name="T0" fmla="*/ 0 w 475"/>
              <a:gd name="T1" fmla="*/ 2147483646 h 572"/>
              <a:gd name="T2" fmla="*/ 2147483646 w 475"/>
              <a:gd name="T3" fmla="*/ 2147483646 h 572"/>
              <a:gd name="T4" fmla="*/ 2147483646 w 475"/>
              <a:gd name="T5" fmla="*/ 2147483646 h 572"/>
              <a:gd name="T6" fmla="*/ 2147483646 w 475"/>
              <a:gd name="T7" fmla="*/ 2147483646 h 572"/>
              <a:gd name="T8" fmla="*/ 2147483646 w 475"/>
              <a:gd name="T9" fmla="*/ 2147483646 h 572"/>
              <a:gd name="T10" fmla="*/ 2147483646 w 475"/>
              <a:gd name="T11" fmla="*/ 2147483646 h 572"/>
              <a:gd name="T12" fmla="*/ 2147483646 w 475"/>
              <a:gd name="T13" fmla="*/ 2147483646 h 572"/>
              <a:gd name="T14" fmla="*/ 2147483646 w 475"/>
              <a:gd name="T15" fmla="*/ 2147483646 h 572"/>
              <a:gd name="T16" fmla="*/ 2147483646 w 475"/>
              <a:gd name="T17" fmla="*/ 2147483646 h 572"/>
              <a:gd name="T18" fmla="*/ 2147483646 w 475"/>
              <a:gd name="T19" fmla="*/ 2147483646 h 572"/>
              <a:gd name="T20" fmla="*/ 2147483646 w 475"/>
              <a:gd name="T21" fmla="*/ 2147483646 h 572"/>
              <a:gd name="T22" fmla="*/ 2147483646 w 475"/>
              <a:gd name="T23" fmla="*/ 2147483646 h 572"/>
              <a:gd name="T24" fmla="*/ 2147483646 w 475"/>
              <a:gd name="T25" fmla="*/ 2147483646 h 572"/>
              <a:gd name="T26" fmla="*/ 2147483646 w 475"/>
              <a:gd name="T27" fmla="*/ 0 h 572"/>
              <a:gd name="T28" fmla="*/ 2147483646 w 475"/>
              <a:gd name="T29" fmla="*/ 2147483646 h 572"/>
              <a:gd name="T30" fmla="*/ 2147483646 w 475"/>
              <a:gd name="T31" fmla="*/ 2147483646 h 572"/>
              <a:gd name="T32" fmla="*/ 2147483646 w 475"/>
              <a:gd name="T33" fmla="*/ 2147483646 h 572"/>
              <a:gd name="T34" fmla="*/ 2147483646 w 475"/>
              <a:gd name="T35" fmla="*/ 2147483646 h 572"/>
              <a:gd name="T36" fmla="*/ 2147483646 w 475"/>
              <a:gd name="T37" fmla="*/ 2147483646 h 572"/>
              <a:gd name="T38" fmla="*/ 2147483646 w 475"/>
              <a:gd name="T39" fmla="*/ 2147483646 h 572"/>
              <a:gd name="T40" fmla="*/ 2147483646 w 475"/>
              <a:gd name="T41" fmla="*/ 2147483646 h 572"/>
              <a:gd name="T42" fmla="*/ 2147483646 w 475"/>
              <a:gd name="T43" fmla="*/ 2147483646 h 572"/>
              <a:gd name="T44" fmla="*/ 0 w 475"/>
              <a:gd name="T45" fmla="*/ 2147483646 h 5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5"/>
              <a:gd name="T70" fmla="*/ 0 h 572"/>
              <a:gd name="T71" fmla="*/ 475 w 475"/>
              <a:gd name="T72" fmla="*/ 572 h 5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5" h="572">
                <a:moveTo>
                  <a:pt x="0" y="152"/>
                </a:moveTo>
                <a:lnTo>
                  <a:pt x="9" y="170"/>
                </a:lnTo>
                <a:lnTo>
                  <a:pt x="122" y="206"/>
                </a:lnTo>
                <a:lnTo>
                  <a:pt x="130" y="238"/>
                </a:lnTo>
                <a:lnTo>
                  <a:pt x="130" y="329"/>
                </a:lnTo>
                <a:lnTo>
                  <a:pt x="73" y="419"/>
                </a:lnTo>
                <a:lnTo>
                  <a:pt x="90" y="535"/>
                </a:lnTo>
                <a:lnTo>
                  <a:pt x="90" y="572"/>
                </a:lnTo>
                <a:lnTo>
                  <a:pt x="122" y="572"/>
                </a:lnTo>
                <a:lnTo>
                  <a:pt x="122" y="529"/>
                </a:lnTo>
                <a:lnTo>
                  <a:pt x="242" y="481"/>
                </a:lnTo>
                <a:lnTo>
                  <a:pt x="210" y="329"/>
                </a:lnTo>
                <a:lnTo>
                  <a:pt x="467" y="170"/>
                </a:lnTo>
                <a:lnTo>
                  <a:pt x="475" y="0"/>
                </a:lnTo>
                <a:lnTo>
                  <a:pt x="412" y="30"/>
                </a:lnTo>
                <a:lnTo>
                  <a:pt x="227" y="36"/>
                </a:lnTo>
                <a:lnTo>
                  <a:pt x="218" y="103"/>
                </a:lnTo>
                <a:lnTo>
                  <a:pt x="275" y="152"/>
                </a:lnTo>
                <a:lnTo>
                  <a:pt x="242" y="225"/>
                </a:lnTo>
                <a:lnTo>
                  <a:pt x="194" y="189"/>
                </a:lnTo>
                <a:lnTo>
                  <a:pt x="202" y="140"/>
                </a:lnTo>
                <a:lnTo>
                  <a:pt x="145" y="122"/>
                </a:lnTo>
                <a:lnTo>
                  <a:pt x="0" y="152"/>
                </a:lnTo>
              </a:path>
            </a:pathLst>
          </a:custGeom>
          <a:solidFill>
            <a:schemeClr val="accent1"/>
          </a:solidFill>
          <a:ln w="7938">
            <a:solidFill>
              <a:schemeClr val="bg1"/>
            </a:solidFill>
            <a:round/>
            <a:headEnd/>
            <a:tailEnd/>
          </a:ln>
        </p:spPr>
        <p:txBody>
          <a:bodyPr/>
          <a:lstStyle/>
          <a:p>
            <a:endParaRPr lang="en-US"/>
          </a:p>
        </p:txBody>
      </p:sp>
      <p:sp>
        <p:nvSpPr>
          <p:cNvPr id="18668" name="Freeform 537"/>
          <p:cNvSpPr>
            <a:spLocks/>
          </p:cNvSpPr>
          <p:nvPr/>
        </p:nvSpPr>
        <p:spPr bwMode="auto">
          <a:xfrm>
            <a:off x="5616575" y="4306888"/>
            <a:ext cx="504825" cy="280987"/>
          </a:xfrm>
          <a:custGeom>
            <a:avLst/>
            <a:gdLst>
              <a:gd name="T0" fmla="*/ 0 w 716"/>
              <a:gd name="T1" fmla="*/ 2147483646 h 408"/>
              <a:gd name="T2" fmla="*/ 2147483646 w 716"/>
              <a:gd name="T3" fmla="*/ 2147483646 h 408"/>
              <a:gd name="T4" fmla="*/ 2147483646 w 716"/>
              <a:gd name="T5" fmla="*/ 2147483646 h 408"/>
              <a:gd name="T6" fmla="*/ 2147483646 w 716"/>
              <a:gd name="T7" fmla="*/ 2147483646 h 408"/>
              <a:gd name="T8" fmla="*/ 2147483646 w 716"/>
              <a:gd name="T9" fmla="*/ 2147483646 h 408"/>
              <a:gd name="T10" fmla="*/ 2147483646 w 716"/>
              <a:gd name="T11" fmla="*/ 2147483646 h 408"/>
              <a:gd name="T12" fmla="*/ 2147483646 w 716"/>
              <a:gd name="T13" fmla="*/ 2147483646 h 408"/>
              <a:gd name="T14" fmla="*/ 2147483646 w 716"/>
              <a:gd name="T15" fmla="*/ 2147483646 h 408"/>
              <a:gd name="T16" fmla="*/ 2147483646 w 716"/>
              <a:gd name="T17" fmla="*/ 2147483646 h 408"/>
              <a:gd name="T18" fmla="*/ 2147483646 w 716"/>
              <a:gd name="T19" fmla="*/ 2147483646 h 408"/>
              <a:gd name="T20" fmla="*/ 2147483646 w 716"/>
              <a:gd name="T21" fmla="*/ 2147483646 h 408"/>
              <a:gd name="T22" fmla="*/ 2147483646 w 716"/>
              <a:gd name="T23" fmla="*/ 2147483646 h 408"/>
              <a:gd name="T24" fmla="*/ 2147483646 w 716"/>
              <a:gd name="T25" fmla="*/ 2147483646 h 408"/>
              <a:gd name="T26" fmla="*/ 2147483646 w 716"/>
              <a:gd name="T27" fmla="*/ 0 h 408"/>
              <a:gd name="T28" fmla="*/ 2147483646 w 716"/>
              <a:gd name="T29" fmla="*/ 2147483646 h 408"/>
              <a:gd name="T30" fmla="*/ 2147483646 w 716"/>
              <a:gd name="T31" fmla="*/ 2147483646 h 408"/>
              <a:gd name="T32" fmla="*/ 2147483646 w 716"/>
              <a:gd name="T33" fmla="*/ 2147483646 h 408"/>
              <a:gd name="T34" fmla="*/ 2147483646 w 716"/>
              <a:gd name="T35" fmla="*/ 2147483646 h 408"/>
              <a:gd name="T36" fmla="*/ 0 w 716"/>
              <a:gd name="T37" fmla="*/ 2147483646 h 4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6"/>
              <a:gd name="T58" fmla="*/ 0 h 408"/>
              <a:gd name="T59" fmla="*/ 716 w 716"/>
              <a:gd name="T60" fmla="*/ 408 h 4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6" h="408">
                <a:moveTo>
                  <a:pt x="0" y="299"/>
                </a:moveTo>
                <a:lnTo>
                  <a:pt x="8" y="329"/>
                </a:lnTo>
                <a:lnTo>
                  <a:pt x="96" y="402"/>
                </a:lnTo>
                <a:lnTo>
                  <a:pt x="121" y="389"/>
                </a:lnTo>
                <a:lnTo>
                  <a:pt x="153" y="408"/>
                </a:lnTo>
                <a:lnTo>
                  <a:pt x="209" y="341"/>
                </a:lnTo>
                <a:lnTo>
                  <a:pt x="418" y="378"/>
                </a:lnTo>
                <a:lnTo>
                  <a:pt x="588" y="335"/>
                </a:lnTo>
                <a:lnTo>
                  <a:pt x="594" y="323"/>
                </a:lnTo>
                <a:lnTo>
                  <a:pt x="684" y="232"/>
                </a:lnTo>
                <a:lnTo>
                  <a:pt x="716" y="110"/>
                </a:lnTo>
                <a:lnTo>
                  <a:pt x="668" y="68"/>
                </a:lnTo>
                <a:lnTo>
                  <a:pt x="668" y="12"/>
                </a:lnTo>
                <a:lnTo>
                  <a:pt x="523" y="0"/>
                </a:lnTo>
                <a:lnTo>
                  <a:pt x="241" y="141"/>
                </a:lnTo>
                <a:lnTo>
                  <a:pt x="185" y="146"/>
                </a:lnTo>
                <a:lnTo>
                  <a:pt x="185" y="256"/>
                </a:lnTo>
                <a:lnTo>
                  <a:pt x="145" y="286"/>
                </a:lnTo>
                <a:lnTo>
                  <a:pt x="0" y="299"/>
                </a:lnTo>
              </a:path>
            </a:pathLst>
          </a:custGeom>
          <a:solidFill>
            <a:schemeClr val="tx2"/>
          </a:solidFill>
          <a:ln w="7938">
            <a:solidFill>
              <a:schemeClr val="bg1"/>
            </a:solidFill>
            <a:round/>
            <a:headEnd/>
            <a:tailEnd/>
          </a:ln>
        </p:spPr>
        <p:txBody>
          <a:bodyPr/>
          <a:lstStyle/>
          <a:p>
            <a:endParaRPr lang="en-US"/>
          </a:p>
        </p:txBody>
      </p:sp>
      <p:sp>
        <p:nvSpPr>
          <p:cNvPr id="18669" name="Freeform 538"/>
          <p:cNvSpPr>
            <a:spLocks/>
          </p:cNvSpPr>
          <p:nvPr/>
        </p:nvSpPr>
        <p:spPr bwMode="auto">
          <a:xfrm>
            <a:off x="5695950" y="4537075"/>
            <a:ext cx="374650" cy="231775"/>
          </a:xfrm>
          <a:custGeom>
            <a:avLst/>
            <a:gdLst>
              <a:gd name="T0" fmla="*/ 0 w 530"/>
              <a:gd name="T1" fmla="*/ 2147483646 h 335"/>
              <a:gd name="T2" fmla="*/ 2147483646 w 530"/>
              <a:gd name="T3" fmla="*/ 2147483646 h 335"/>
              <a:gd name="T4" fmla="*/ 2147483646 w 530"/>
              <a:gd name="T5" fmla="*/ 2147483646 h 335"/>
              <a:gd name="T6" fmla="*/ 2147483646 w 530"/>
              <a:gd name="T7" fmla="*/ 2147483646 h 335"/>
              <a:gd name="T8" fmla="*/ 2147483646 w 530"/>
              <a:gd name="T9" fmla="*/ 0 h 335"/>
              <a:gd name="T10" fmla="*/ 2147483646 w 530"/>
              <a:gd name="T11" fmla="*/ 2147483646 h 335"/>
              <a:gd name="T12" fmla="*/ 2147483646 w 530"/>
              <a:gd name="T13" fmla="*/ 2147483646 h 335"/>
              <a:gd name="T14" fmla="*/ 2147483646 w 530"/>
              <a:gd name="T15" fmla="*/ 2147483646 h 335"/>
              <a:gd name="T16" fmla="*/ 2147483646 w 530"/>
              <a:gd name="T17" fmla="*/ 2147483646 h 335"/>
              <a:gd name="T18" fmla="*/ 2147483646 w 530"/>
              <a:gd name="T19" fmla="*/ 2147483646 h 335"/>
              <a:gd name="T20" fmla="*/ 2147483646 w 530"/>
              <a:gd name="T21" fmla="*/ 2147483646 h 335"/>
              <a:gd name="T22" fmla="*/ 2147483646 w 530"/>
              <a:gd name="T23" fmla="*/ 2147483646 h 335"/>
              <a:gd name="T24" fmla="*/ 2147483646 w 530"/>
              <a:gd name="T25" fmla="*/ 2147483646 h 335"/>
              <a:gd name="T26" fmla="*/ 0 w 530"/>
              <a:gd name="T27" fmla="*/ 2147483646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0"/>
              <a:gd name="T43" fmla="*/ 0 h 335"/>
              <a:gd name="T44" fmla="*/ 530 w 530"/>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0" h="335">
                <a:moveTo>
                  <a:pt x="0" y="262"/>
                </a:moveTo>
                <a:lnTo>
                  <a:pt x="40" y="73"/>
                </a:lnTo>
                <a:lnTo>
                  <a:pt x="96" y="6"/>
                </a:lnTo>
                <a:lnTo>
                  <a:pt x="305" y="43"/>
                </a:lnTo>
                <a:lnTo>
                  <a:pt x="475" y="0"/>
                </a:lnTo>
                <a:lnTo>
                  <a:pt x="506" y="49"/>
                </a:lnTo>
                <a:lnTo>
                  <a:pt x="530" y="80"/>
                </a:lnTo>
                <a:lnTo>
                  <a:pt x="481" y="97"/>
                </a:lnTo>
                <a:lnTo>
                  <a:pt x="385" y="256"/>
                </a:lnTo>
                <a:lnTo>
                  <a:pt x="313" y="243"/>
                </a:lnTo>
                <a:lnTo>
                  <a:pt x="256" y="317"/>
                </a:lnTo>
                <a:lnTo>
                  <a:pt x="152" y="335"/>
                </a:lnTo>
                <a:lnTo>
                  <a:pt x="96" y="267"/>
                </a:lnTo>
                <a:lnTo>
                  <a:pt x="0" y="262"/>
                </a:lnTo>
              </a:path>
            </a:pathLst>
          </a:custGeom>
          <a:solidFill>
            <a:schemeClr val="tx2"/>
          </a:solidFill>
          <a:ln w="7938">
            <a:solidFill>
              <a:schemeClr val="bg1"/>
            </a:solidFill>
            <a:round/>
            <a:headEnd/>
            <a:tailEnd/>
          </a:ln>
        </p:spPr>
        <p:txBody>
          <a:bodyPr/>
          <a:lstStyle/>
          <a:p>
            <a:endParaRPr lang="en-US"/>
          </a:p>
        </p:txBody>
      </p:sp>
      <p:sp>
        <p:nvSpPr>
          <p:cNvPr id="18670" name="Freeform 539"/>
          <p:cNvSpPr>
            <a:spLocks/>
          </p:cNvSpPr>
          <p:nvPr/>
        </p:nvSpPr>
        <p:spPr bwMode="auto">
          <a:xfrm>
            <a:off x="10098088" y="4930775"/>
            <a:ext cx="317500" cy="176213"/>
          </a:xfrm>
          <a:custGeom>
            <a:avLst/>
            <a:gdLst>
              <a:gd name="T0" fmla="*/ 0 w 451"/>
              <a:gd name="T1" fmla="*/ 0 h 256"/>
              <a:gd name="T2" fmla="*/ 2147483646 w 451"/>
              <a:gd name="T3" fmla="*/ 2147483646 h 256"/>
              <a:gd name="T4" fmla="*/ 2147483646 w 451"/>
              <a:gd name="T5" fmla="*/ 2147483646 h 256"/>
              <a:gd name="T6" fmla="*/ 2147483646 w 451"/>
              <a:gd name="T7" fmla="*/ 2147483646 h 256"/>
              <a:gd name="T8" fmla="*/ 2147483646 w 451"/>
              <a:gd name="T9" fmla="*/ 2147483646 h 256"/>
              <a:gd name="T10" fmla="*/ 2147483646 w 451"/>
              <a:gd name="T11" fmla="*/ 2147483646 h 256"/>
              <a:gd name="T12" fmla="*/ 2147483646 w 451"/>
              <a:gd name="T13" fmla="*/ 2147483646 h 256"/>
              <a:gd name="T14" fmla="*/ 2147483646 w 451"/>
              <a:gd name="T15" fmla="*/ 2147483646 h 256"/>
              <a:gd name="T16" fmla="*/ 2147483646 w 451"/>
              <a:gd name="T17" fmla="*/ 2147483646 h 256"/>
              <a:gd name="T18" fmla="*/ 2147483646 w 451"/>
              <a:gd name="T19" fmla="*/ 2147483646 h 256"/>
              <a:gd name="T20" fmla="*/ 2147483646 w 451"/>
              <a:gd name="T21" fmla="*/ 2147483646 h 256"/>
              <a:gd name="T22" fmla="*/ 0 w 451"/>
              <a:gd name="T23" fmla="*/ 0 h 2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1"/>
              <a:gd name="T37" fmla="*/ 0 h 256"/>
              <a:gd name="T38" fmla="*/ 451 w 451"/>
              <a:gd name="T39" fmla="*/ 256 h 2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1" h="256">
                <a:moveTo>
                  <a:pt x="0" y="0"/>
                </a:moveTo>
                <a:lnTo>
                  <a:pt x="8" y="220"/>
                </a:lnTo>
                <a:lnTo>
                  <a:pt x="80" y="225"/>
                </a:lnTo>
                <a:lnTo>
                  <a:pt x="153" y="158"/>
                </a:lnTo>
                <a:lnTo>
                  <a:pt x="241" y="189"/>
                </a:lnTo>
                <a:lnTo>
                  <a:pt x="306" y="250"/>
                </a:lnTo>
                <a:lnTo>
                  <a:pt x="451" y="256"/>
                </a:lnTo>
                <a:lnTo>
                  <a:pt x="281" y="158"/>
                </a:lnTo>
                <a:lnTo>
                  <a:pt x="306" y="116"/>
                </a:lnTo>
                <a:lnTo>
                  <a:pt x="225" y="97"/>
                </a:lnTo>
                <a:lnTo>
                  <a:pt x="153" y="37"/>
                </a:lnTo>
                <a:lnTo>
                  <a:pt x="0" y="0"/>
                </a:lnTo>
              </a:path>
            </a:pathLst>
          </a:custGeom>
          <a:solidFill>
            <a:schemeClr val="accent1"/>
          </a:solidFill>
          <a:ln w="7938">
            <a:solidFill>
              <a:schemeClr val="bg1"/>
            </a:solidFill>
            <a:round/>
            <a:headEnd/>
            <a:tailEnd/>
          </a:ln>
        </p:spPr>
        <p:txBody>
          <a:bodyPr/>
          <a:lstStyle/>
          <a:p>
            <a:endParaRPr lang="en-US"/>
          </a:p>
        </p:txBody>
      </p:sp>
      <p:sp>
        <p:nvSpPr>
          <p:cNvPr id="18671" name="Freeform 540"/>
          <p:cNvSpPr>
            <a:spLocks/>
          </p:cNvSpPr>
          <p:nvPr/>
        </p:nvSpPr>
        <p:spPr bwMode="auto">
          <a:xfrm>
            <a:off x="3030538" y="4872038"/>
            <a:ext cx="390525" cy="422275"/>
          </a:xfrm>
          <a:custGeom>
            <a:avLst/>
            <a:gdLst>
              <a:gd name="T0" fmla="*/ 0 w 555"/>
              <a:gd name="T1" fmla="*/ 2147483646 h 615"/>
              <a:gd name="T2" fmla="*/ 2147483646 w 555"/>
              <a:gd name="T3" fmla="*/ 2147483646 h 615"/>
              <a:gd name="T4" fmla="*/ 2147483646 w 555"/>
              <a:gd name="T5" fmla="*/ 2147483646 h 615"/>
              <a:gd name="T6" fmla="*/ 2147483646 w 555"/>
              <a:gd name="T7" fmla="*/ 2147483646 h 615"/>
              <a:gd name="T8" fmla="*/ 2147483646 w 555"/>
              <a:gd name="T9" fmla="*/ 2147483646 h 615"/>
              <a:gd name="T10" fmla="*/ 2147483646 w 555"/>
              <a:gd name="T11" fmla="*/ 2147483646 h 615"/>
              <a:gd name="T12" fmla="*/ 2147483646 w 555"/>
              <a:gd name="T13" fmla="*/ 2147483646 h 615"/>
              <a:gd name="T14" fmla="*/ 2147483646 w 555"/>
              <a:gd name="T15" fmla="*/ 2147483646 h 615"/>
              <a:gd name="T16" fmla="*/ 2147483646 w 555"/>
              <a:gd name="T17" fmla="*/ 2147483646 h 615"/>
              <a:gd name="T18" fmla="*/ 2147483646 w 555"/>
              <a:gd name="T19" fmla="*/ 2147483646 h 615"/>
              <a:gd name="T20" fmla="*/ 2147483646 w 555"/>
              <a:gd name="T21" fmla="*/ 2147483646 h 615"/>
              <a:gd name="T22" fmla="*/ 2147483646 w 555"/>
              <a:gd name="T23" fmla="*/ 2147483646 h 615"/>
              <a:gd name="T24" fmla="*/ 2147483646 w 555"/>
              <a:gd name="T25" fmla="*/ 2147483646 h 615"/>
              <a:gd name="T26" fmla="*/ 2147483646 w 555"/>
              <a:gd name="T27" fmla="*/ 2147483646 h 615"/>
              <a:gd name="T28" fmla="*/ 2147483646 w 555"/>
              <a:gd name="T29" fmla="*/ 2147483646 h 615"/>
              <a:gd name="T30" fmla="*/ 2147483646 w 555"/>
              <a:gd name="T31" fmla="*/ 2147483646 h 615"/>
              <a:gd name="T32" fmla="*/ 2147483646 w 555"/>
              <a:gd name="T33" fmla="*/ 2147483646 h 615"/>
              <a:gd name="T34" fmla="*/ 2147483646 w 555"/>
              <a:gd name="T35" fmla="*/ 2147483646 h 615"/>
              <a:gd name="T36" fmla="*/ 2147483646 w 555"/>
              <a:gd name="T37" fmla="*/ 2147483646 h 615"/>
              <a:gd name="T38" fmla="*/ 2147483646 w 555"/>
              <a:gd name="T39" fmla="*/ 2147483646 h 615"/>
              <a:gd name="T40" fmla="*/ 2147483646 w 555"/>
              <a:gd name="T41" fmla="*/ 2147483646 h 615"/>
              <a:gd name="T42" fmla="*/ 2147483646 w 555"/>
              <a:gd name="T43" fmla="*/ 0 h 615"/>
              <a:gd name="T44" fmla="*/ 2147483646 w 555"/>
              <a:gd name="T45" fmla="*/ 2147483646 h 615"/>
              <a:gd name="T46" fmla="*/ 2147483646 w 555"/>
              <a:gd name="T47" fmla="*/ 2147483646 h 615"/>
              <a:gd name="T48" fmla="*/ 2147483646 w 555"/>
              <a:gd name="T49" fmla="*/ 2147483646 h 615"/>
              <a:gd name="T50" fmla="*/ 2147483646 w 555"/>
              <a:gd name="T51" fmla="*/ 2147483646 h 615"/>
              <a:gd name="T52" fmla="*/ 2147483646 w 555"/>
              <a:gd name="T53" fmla="*/ 2147483646 h 615"/>
              <a:gd name="T54" fmla="*/ 0 w 555"/>
              <a:gd name="T55" fmla="*/ 2147483646 h 6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5"/>
              <a:gd name="T85" fmla="*/ 0 h 615"/>
              <a:gd name="T86" fmla="*/ 555 w 555"/>
              <a:gd name="T87" fmla="*/ 615 h 6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5" h="615">
                <a:moveTo>
                  <a:pt x="0" y="140"/>
                </a:moveTo>
                <a:lnTo>
                  <a:pt x="7" y="195"/>
                </a:lnTo>
                <a:lnTo>
                  <a:pt x="104" y="280"/>
                </a:lnTo>
                <a:lnTo>
                  <a:pt x="225" y="481"/>
                </a:lnTo>
                <a:lnTo>
                  <a:pt x="482" y="615"/>
                </a:lnTo>
                <a:lnTo>
                  <a:pt x="522" y="596"/>
                </a:lnTo>
                <a:lnTo>
                  <a:pt x="538" y="548"/>
                </a:lnTo>
                <a:lnTo>
                  <a:pt x="507" y="535"/>
                </a:lnTo>
                <a:lnTo>
                  <a:pt x="530" y="523"/>
                </a:lnTo>
                <a:lnTo>
                  <a:pt x="555" y="414"/>
                </a:lnTo>
                <a:lnTo>
                  <a:pt x="515" y="365"/>
                </a:lnTo>
                <a:lnTo>
                  <a:pt x="482" y="365"/>
                </a:lnTo>
                <a:lnTo>
                  <a:pt x="482" y="310"/>
                </a:lnTo>
                <a:lnTo>
                  <a:pt x="425" y="335"/>
                </a:lnTo>
                <a:lnTo>
                  <a:pt x="370" y="310"/>
                </a:lnTo>
                <a:lnTo>
                  <a:pt x="330" y="249"/>
                </a:lnTo>
                <a:lnTo>
                  <a:pt x="393" y="170"/>
                </a:lnTo>
                <a:lnTo>
                  <a:pt x="507" y="133"/>
                </a:lnTo>
                <a:lnTo>
                  <a:pt x="482" y="122"/>
                </a:lnTo>
                <a:lnTo>
                  <a:pt x="490" y="85"/>
                </a:lnTo>
                <a:lnTo>
                  <a:pt x="370" y="73"/>
                </a:lnTo>
                <a:lnTo>
                  <a:pt x="265" y="0"/>
                </a:lnTo>
                <a:lnTo>
                  <a:pt x="249" y="49"/>
                </a:lnTo>
                <a:lnTo>
                  <a:pt x="145" y="103"/>
                </a:lnTo>
                <a:lnTo>
                  <a:pt x="88" y="158"/>
                </a:lnTo>
                <a:lnTo>
                  <a:pt x="32" y="146"/>
                </a:lnTo>
                <a:lnTo>
                  <a:pt x="32" y="109"/>
                </a:lnTo>
                <a:lnTo>
                  <a:pt x="0" y="140"/>
                </a:lnTo>
              </a:path>
            </a:pathLst>
          </a:custGeom>
          <a:solidFill>
            <a:srgbClr val="99FF66"/>
          </a:solidFill>
          <a:ln w="7938">
            <a:solidFill>
              <a:schemeClr val="bg1"/>
            </a:solidFill>
            <a:round/>
            <a:headEnd/>
            <a:tailEnd/>
          </a:ln>
        </p:spPr>
        <p:txBody>
          <a:bodyPr/>
          <a:lstStyle/>
          <a:p>
            <a:endParaRPr lang="en-US"/>
          </a:p>
        </p:txBody>
      </p:sp>
      <p:sp>
        <p:nvSpPr>
          <p:cNvPr id="18672" name="Freeform 541"/>
          <p:cNvSpPr>
            <a:spLocks/>
          </p:cNvSpPr>
          <p:nvPr/>
        </p:nvSpPr>
        <p:spPr bwMode="auto">
          <a:xfrm>
            <a:off x="9429750" y="4429125"/>
            <a:ext cx="130175" cy="142875"/>
          </a:xfrm>
          <a:custGeom>
            <a:avLst/>
            <a:gdLst>
              <a:gd name="T0" fmla="*/ 0 w 186"/>
              <a:gd name="T1" fmla="*/ 2147483646 h 207"/>
              <a:gd name="T2" fmla="*/ 2147483646 w 186"/>
              <a:gd name="T3" fmla="*/ 0 h 207"/>
              <a:gd name="T4" fmla="*/ 2147483646 w 186"/>
              <a:gd name="T5" fmla="*/ 0 h 207"/>
              <a:gd name="T6" fmla="*/ 2147483646 w 186"/>
              <a:gd name="T7" fmla="*/ 2147483646 h 207"/>
              <a:gd name="T8" fmla="*/ 2147483646 w 186"/>
              <a:gd name="T9" fmla="*/ 2147483646 h 207"/>
              <a:gd name="T10" fmla="*/ 2147483646 w 186"/>
              <a:gd name="T11" fmla="*/ 2147483646 h 207"/>
              <a:gd name="T12" fmla="*/ 2147483646 w 186"/>
              <a:gd name="T13" fmla="*/ 2147483646 h 207"/>
              <a:gd name="T14" fmla="*/ 2147483646 w 186"/>
              <a:gd name="T15" fmla="*/ 2147483646 h 207"/>
              <a:gd name="T16" fmla="*/ 2147483646 w 186"/>
              <a:gd name="T17" fmla="*/ 2147483646 h 207"/>
              <a:gd name="T18" fmla="*/ 2147483646 w 186"/>
              <a:gd name="T19" fmla="*/ 2147483646 h 207"/>
              <a:gd name="T20" fmla="*/ 2147483646 w 186"/>
              <a:gd name="T21" fmla="*/ 2147483646 h 207"/>
              <a:gd name="T22" fmla="*/ 0 w 186"/>
              <a:gd name="T23" fmla="*/ 2147483646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207"/>
              <a:gd name="T38" fmla="*/ 186 w 186"/>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207">
                <a:moveTo>
                  <a:pt x="0" y="79"/>
                </a:moveTo>
                <a:lnTo>
                  <a:pt x="24" y="0"/>
                </a:lnTo>
                <a:lnTo>
                  <a:pt x="96" y="0"/>
                </a:lnTo>
                <a:lnTo>
                  <a:pt x="113" y="55"/>
                </a:lnTo>
                <a:lnTo>
                  <a:pt x="64" y="115"/>
                </a:lnTo>
                <a:lnTo>
                  <a:pt x="73" y="140"/>
                </a:lnTo>
                <a:lnTo>
                  <a:pt x="178" y="158"/>
                </a:lnTo>
                <a:lnTo>
                  <a:pt x="186" y="207"/>
                </a:lnTo>
                <a:lnTo>
                  <a:pt x="121" y="158"/>
                </a:lnTo>
                <a:lnTo>
                  <a:pt x="121" y="188"/>
                </a:lnTo>
                <a:lnTo>
                  <a:pt x="24" y="158"/>
                </a:lnTo>
                <a:lnTo>
                  <a:pt x="0" y="79"/>
                </a:lnTo>
              </a:path>
            </a:pathLst>
          </a:custGeom>
          <a:solidFill>
            <a:schemeClr val="accent1"/>
          </a:solidFill>
          <a:ln w="7938">
            <a:solidFill>
              <a:schemeClr val="bg1"/>
            </a:solidFill>
            <a:round/>
            <a:headEnd/>
            <a:tailEnd/>
          </a:ln>
        </p:spPr>
        <p:txBody>
          <a:bodyPr/>
          <a:lstStyle/>
          <a:p>
            <a:endParaRPr lang="en-US"/>
          </a:p>
        </p:txBody>
      </p:sp>
      <p:sp>
        <p:nvSpPr>
          <p:cNvPr id="18673" name="Freeform 542"/>
          <p:cNvSpPr>
            <a:spLocks/>
          </p:cNvSpPr>
          <p:nvPr/>
        </p:nvSpPr>
        <p:spPr bwMode="auto">
          <a:xfrm>
            <a:off x="9490075" y="4638675"/>
            <a:ext cx="142875" cy="95250"/>
          </a:xfrm>
          <a:custGeom>
            <a:avLst/>
            <a:gdLst>
              <a:gd name="T0" fmla="*/ 0 w 200"/>
              <a:gd name="T1" fmla="*/ 2147483646 h 140"/>
              <a:gd name="T2" fmla="*/ 2147483646 w 200"/>
              <a:gd name="T3" fmla="*/ 2147483646 h 140"/>
              <a:gd name="T4" fmla="*/ 2147483646 w 200"/>
              <a:gd name="T5" fmla="*/ 2147483646 h 140"/>
              <a:gd name="T6" fmla="*/ 2147483646 w 200"/>
              <a:gd name="T7" fmla="*/ 0 h 140"/>
              <a:gd name="T8" fmla="*/ 2147483646 w 200"/>
              <a:gd name="T9" fmla="*/ 2147483646 h 140"/>
              <a:gd name="T10" fmla="*/ 2147483646 w 200"/>
              <a:gd name="T11" fmla="*/ 2147483646 h 140"/>
              <a:gd name="T12" fmla="*/ 2147483646 w 200"/>
              <a:gd name="T13" fmla="*/ 2147483646 h 140"/>
              <a:gd name="T14" fmla="*/ 2147483646 w 200"/>
              <a:gd name="T15" fmla="*/ 2147483646 h 140"/>
              <a:gd name="T16" fmla="*/ 2147483646 w 200"/>
              <a:gd name="T17" fmla="*/ 2147483646 h 140"/>
              <a:gd name="T18" fmla="*/ 2147483646 w 200"/>
              <a:gd name="T19" fmla="*/ 2147483646 h 140"/>
              <a:gd name="T20" fmla="*/ 0 w 200"/>
              <a:gd name="T21" fmla="*/ 2147483646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140"/>
              <a:gd name="T35" fmla="*/ 200 w 20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140">
                <a:moveTo>
                  <a:pt x="0" y="97"/>
                </a:moveTo>
                <a:lnTo>
                  <a:pt x="40" y="43"/>
                </a:lnTo>
                <a:lnTo>
                  <a:pt x="97" y="49"/>
                </a:lnTo>
                <a:lnTo>
                  <a:pt x="160" y="0"/>
                </a:lnTo>
                <a:lnTo>
                  <a:pt x="200" y="31"/>
                </a:lnTo>
                <a:lnTo>
                  <a:pt x="185" y="116"/>
                </a:lnTo>
                <a:lnTo>
                  <a:pt x="169" y="80"/>
                </a:lnTo>
                <a:lnTo>
                  <a:pt x="152" y="140"/>
                </a:lnTo>
                <a:lnTo>
                  <a:pt x="104" y="121"/>
                </a:lnTo>
                <a:lnTo>
                  <a:pt x="72" y="67"/>
                </a:lnTo>
                <a:lnTo>
                  <a:pt x="0" y="97"/>
                </a:lnTo>
              </a:path>
            </a:pathLst>
          </a:custGeom>
          <a:solidFill>
            <a:schemeClr val="accent1"/>
          </a:solidFill>
          <a:ln w="7938">
            <a:solidFill>
              <a:schemeClr val="bg1"/>
            </a:solidFill>
            <a:round/>
            <a:headEnd/>
            <a:tailEnd/>
          </a:ln>
        </p:spPr>
        <p:txBody>
          <a:bodyPr/>
          <a:lstStyle/>
          <a:p>
            <a:endParaRPr lang="en-US"/>
          </a:p>
        </p:txBody>
      </p:sp>
      <p:sp>
        <p:nvSpPr>
          <p:cNvPr id="18674" name="Freeform 543"/>
          <p:cNvSpPr>
            <a:spLocks/>
          </p:cNvSpPr>
          <p:nvPr/>
        </p:nvSpPr>
        <p:spPr bwMode="auto">
          <a:xfrm>
            <a:off x="5076825" y="4567238"/>
            <a:ext cx="96838" cy="38100"/>
          </a:xfrm>
          <a:custGeom>
            <a:avLst/>
            <a:gdLst>
              <a:gd name="T0" fmla="*/ 0 w 138"/>
              <a:gd name="T1" fmla="*/ 2147483646 h 54"/>
              <a:gd name="T2" fmla="*/ 2147483646 w 138"/>
              <a:gd name="T3" fmla="*/ 2147483646 h 54"/>
              <a:gd name="T4" fmla="*/ 2147483646 w 138"/>
              <a:gd name="T5" fmla="*/ 2147483646 h 54"/>
              <a:gd name="T6" fmla="*/ 2147483646 w 138"/>
              <a:gd name="T7" fmla="*/ 2147483646 h 54"/>
              <a:gd name="T8" fmla="*/ 2147483646 w 138"/>
              <a:gd name="T9" fmla="*/ 2147483646 h 54"/>
              <a:gd name="T10" fmla="*/ 2147483646 w 138"/>
              <a:gd name="T11" fmla="*/ 2147483646 h 54"/>
              <a:gd name="T12" fmla="*/ 2147483646 w 138"/>
              <a:gd name="T13" fmla="*/ 0 h 54"/>
              <a:gd name="T14" fmla="*/ 0 w 138"/>
              <a:gd name="T15" fmla="*/ 2147483646 h 54"/>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54"/>
              <a:gd name="T26" fmla="*/ 138 w 138"/>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54">
                <a:moveTo>
                  <a:pt x="0" y="11"/>
                </a:moveTo>
                <a:lnTo>
                  <a:pt x="42" y="37"/>
                </a:lnTo>
                <a:lnTo>
                  <a:pt x="90" y="24"/>
                </a:lnTo>
                <a:lnTo>
                  <a:pt x="57" y="37"/>
                </a:lnTo>
                <a:lnTo>
                  <a:pt x="73" y="54"/>
                </a:lnTo>
                <a:lnTo>
                  <a:pt x="138" y="37"/>
                </a:lnTo>
                <a:lnTo>
                  <a:pt x="138" y="0"/>
                </a:lnTo>
                <a:lnTo>
                  <a:pt x="0" y="11"/>
                </a:lnTo>
              </a:path>
            </a:pathLst>
          </a:custGeom>
          <a:solidFill>
            <a:schemeClr val="tx2"/>
          </a:solidFill>
          <a:ln w="7938">
            <a:solidFill>
              <a:schemeClr val="bg1"/>
            </a:solidFill>
            <a:round/>
            <a:headEnd/>
            <a:tailEnd/>
          </a:ln>
        </p:spPr>
        <p:txBody>
          <a:bodyPr/>
          <a:lstStyle/>
          <a:p>
            <a:endParaRPr lang="en-US"/>
          </a:p>
        </p:txBody>
      </p:sp>
      <p:sp>
        <p:nvSpPr>
          <p:cNvPr id="18675" name="Freeform 544"/>
          <p:cNvSpPr>
            <a:spLocks/>
          </p:cNvSpPr>
          <p:nvPr/>
        </p:nvSpPr>
        <p:spPr bwMode="auto">
          <a:xfrm>
            <a:off x="6534150" y="4889500"/>
            <a:ext cx="53975" cy="41275"/>
          </a:xfrm>
          <a:custGeom>
            <a:avLst/>
            <a:gdLst>
              <a:gd name="T0" fmla="*/ 0 w 73"/>
              <a:gd name="T1" fmla="*/ 2147483646 h 60"/>
              <a:gd name="T2" fmla="*/ 2147483646 w 73"/>
              <a:gd name="T3" fmla="*/ 2147483646 h 60"/>
              <a:gd name="T4" fmla="*/ 2147483646 w 73"/>
              <a:gd name="T5" fmla="*/ 0 h 60"/>
              <a:gd name="T6" fmla="*/ 2147483646 w 73"/>
              <a:gd name="T7" fmla="*/ 2147483646 h 60"/>
              <a:gd name="T8" fmla="*/ 0 w 73"/>
              <a:gd name="T9" fmla="*/ 2147483646 h 60"/>
              <a:gd name="T10" fmla="*/ 0 60000 65536"/>
              <a:gd name="T11" fmla="*/ 0 60000 65536"/>
              <a:gd name="T12" fmla="*/ 0 60000 65536"/>
              <a:gd name="T13" fmla="*/ 0 60000 65536"/>
              <a:gd name="T14" fmla="*/ 0 60000 65536"/>
              <a:gd name="T15" fmla="*/ 0 w 73"/>
              <a:gd name="T16" fmla="*/ 0 h 60"/>
              <a:gd name="T17" fmla="*/ 73 w 73"/>
              <a:gd name="T18" fmla="*/ 60 h 60"/>
            </a:gdLst>
            <a:ahLst/>
            <a:cxnLst>
              <a:cxn ang="T10">
                <a:pos x="T0" y="T1"/>
              </a:cxn>
              <a:cxn ang="T11">
                <a:pos x="T2" y="T3"/>
              </a:cxn>
              <a:cxn ang="T12">
                <a:pos x="T4" y="T5"/>
              </a:cxn>
              <a:cxn ang="T13">
                <a:pos x="T6" y="T7"/>
              </a:cxn>
              <a:cxn ang="T14">
                <a:pos x="T8" y="T9"/>
              </a:cxn>
            </a:cxnLst>
            <a:rect l="T15" t="T16" r="T17" b="T18"/>
            <a:pathLst>
              <a:path w="73" h="60">
                <a:moveTo>
                  <a:pt x="0" y="60"/>
                </a:moveTo>
                <a:lnTo>
                  <a:pt x="33" y="11"/>
                </a:lnTo>
                <a:lnTo>
                  <a:pt x="65" y="0"/>
                </a:lnTo>
                <a:lnTo>
                  <a:pt x="73" y="48"/>
                </a:lnTo>
                <a:lnTo>
                  <a:pt x="0" y="60"/>
                </a:lnTo>
              </a:path>
            </a:pathLst>
          </a:custGeom>
          <a:solidFill>
            <a:srgbClr val="99FF66"/>
          </a:solidFill>
          <a:ln w="7938">
            <a:solidFill>
              <a:schemeClr val="bg1"/>
            </a:solidFill>
            <a:round/>
            <a:headEnd/>
            <a:tailEnd/>
          </a:ln>
        </p:spPr>
        <p:txBody>
          <a:bodyPr/>
          <a:lstStyle/>
          <a:p>
            <a:endParaRPr lang="en-US"/>
          </a:p>
        </p:txBody>
      </p:sp>
      <p:sp>
        <p:nvSpPr>
          <p:cNvPr id="18676" name="Freeform 545"/>
          <p:cNvSpPr>
            <a:spLocks/>
          </p:cNvSpPr>
          <p:nvPr/>
        </p:nvSpPr>
        <p:spPr bwMode="auto">
          <a:xfrm>
            <a:off x="6711950" y="4087813"/>
            <a:ext cx="668338" cy="412750"/>
          </a:xfrm>
          <a:custGeom>
            <a:avLst/>
            <a:gdLst>
              <a:gd name="T0" fmla="*/ 0 w 949"/>
              <a:gd name="T1" fmla="*/ 2147483646 h 603"/>
              <a:gd name="T2" fmla="*/ 2147483646 w 949"/>
              <a:gd name="T3" fmla="*/ 2147483646 h 603"/>
              <a:gd name="T4" fmla="*/ 2147483646 w 949"/>
              <a:gd name="T5" fmla="*/ 2147483646 h 603"/>
              <a:gd name="T6" fmla="*/ 2147483646 w 949"/>
              <a:gd name="T7" fmla="*/ 2147483646 h 603"/>
              <a:gd name="T8" fmla="*/ 2147483646 w 949"/>
              <a:gd name="T9" fmla="*/ 2147483646 h 603"/>
              <a:gd name="T10" fmla="*/ 2147483646 w 949"/>
              <a:gd name="T11" fmla="*/ 2147483646 h 603"/>
              <a:gd name="T12" fmla="*/ 2147483646 w 949"/>
              <a:gd name="T13" fmla="*/ 0 h 603"/>
              <a:gd name="T14" fmla="*/ 2147483646 w 949"/>
              <a:gd name="T15" fmla="*/ 2147483646 h 603"/>
              <a:gd name="T16" fmla="*/ 2147483646 w 949"/>
              <a:gd name="T17" fmla="*/ 2147483646 h 603"/>
              <a:gd name="T18" fmla="*/ 2147483646 w 949"/>
              <a:gd name="T19" fmla="*/ 2147483646 h 603"/>
              <a:gd name="T20" fmla="*/ 2147483646 w 949"/>
              <a:gd name="T21" fmla="*/ 2147483646 h 603"/>
              <a:gd name="T22" fmla="*/ 2147483646 w 949"/>
              <a:gd name="T23" fmla="*/ 2147483646 h 603"/>
              <a:gd name="T24" fmla="*/ 2147483646 w 949"/>
              <a:gd name="T25" fmla="*/ 2147483646 h 603"/>
              <a:gd name="T26" fmla="*/ 2147483646 w 949"/>
              <a:gd name="T27" fmla="*/ 2147483646 h 603"/>
              <a:gd name="T28" fmla="*/ 2147483646 w 949"/>
              <a:gd name="T29" fmla="*/ 2147483646 h 603"/>
              <a:gd name="T30" fmla="*/ 2147483646 w 949"/>
              <a:gd name="T31" fmla="*/ 2147483646 h 603"/>
              <a:gd name="T32" fmla="*/ 2147483646 w 949"/>
              <a:gd name="T33" fmla="*/ 2147483646 h 603"/>
              <a:gd name="T34" fmla="*/ 2147483646 w 949"/>
              <a:gd name="T35" fmla="*/ 2147483646 h 603"/>
              <a:gd name="T36" fmla="*/ 2147483646 w 949"/>
              <a:gd name="T37" fmla="*/ 2147483646 h 603"/>
              <a:gd name="T38" fmla="*/ 2147483646 w 949"/>
              <a:gd name="T39" fmla="*/ 2147483646 h 603"/>
              <a:gd name="T40" fmla="*/ 2147483646 w 949"/>
              <a:gd name="T41" fmla="*/ 2147483646 h 603"/>
              <a:gd name="T42" fmla="*/ 2147483646 w 949"/>
              <a:gd name="T43" fmla="*/ 2147483646 h 603"/>
              <a:gd name="T44" fmla="*/ 2147483646 w 949"/>
              <a:gd name="T45" fmla="*/ 2147483646 h 603"/>
              <a:gd name="T46" fmla="*/ 2147483646 w 949"/>
              <a:gd name="T47" fmla="*/ 2147483646 h 603"/>
              <a:gd name="T48" fmla="*/ 2147483646 w 949"/>
              <a:gd name="T49" fmla="*/ 2147483646 h 603"/>
              <a:gd name="T50" fmla="*/ 2147483646 w 949"/>
              <a:gd name="T51" fmla="*/ 2147483646 h 603"/>
              <a:gd name="T52" fmla="*/ 2147483646 w 949"/>
              <a:gd name="T53" fmla="*/ 2147483646 h 603"/>
              <a:gd name="T54" fmla="*/ 2147483646 w 949"/>
              <a:gd name="T55" fmla="*/ 2147483646 h 603"/>
              <a:gd name="T56" fmla="*/ 0 w 949"/>
              <a:gd name="T57" fmla="*/ 2147483646 h 6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9"/>
              <a:gd name="T88" fmla="*/ 0 h 603"/>
              <a:gd name="T89" fmla="*/ 949 w 949"/>
              <a:gd name="T90" fmla="*/ 603 h 6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9" h="603">
                <a:moveTo>
                  <a:pt x="0" y="152"/>
                </a:moveTo>
                <a:lnTo>
                  <a:pt x="17" y="104"/>
                </a:lnTo>
                <a:lnTo>
                  <a:pt x="72" y="110"/>
                </a:lnTo>
                <a:lnTo>
                  <a:pt x="128" y="79"/>
                </a:lnTo>
                <a:lnTo>
                  <a:pt x="153" y="61"/>
                </a:lnTo>
                <a:lnTo>
                  <a:pt x="105" y="18"/>
                </a:lnTo>
                <a:lnTo>
                  <a:pt x="208" y="0"/>
                </a:lnTo>
                <a:lnTo>
                  <a:pt x="402" y="67"/>
                </a:lnTo>
                <a:lnTo>
                  <a:pt x="402" y="91"/>
                </a:lnTo>
                <a:lnTo>
                  <a:pt x="458" y="110"/>
                </a:lnTo>
                <a:lnTo>
                  <a:pt x="498" y="134"/>
                </a:lnTo>
                <a:lnTo>
                  <a:pt x="547" y="110"/>
                </a:lnTo>
                <a:lnTo>
                  <a:pt x="620" y="140"/>
                </a:lnTo>
                <a:lnTo>
                  <a:pt x="723" y="274"/>
                </a:lnTo>
                <a:lnTo>
                  <a:pt x="740" y="280"/>
                </a:lnTo>
                <a:lnTo>
                  <a:pt x="788" y="341"/>
                </a:lnTo>
                <a:lnTo>
                  <a:pt x="933" y="347"/>
                </a:lnTo>
                <a:lnTo>
                  <a:pt x="949" y="371"/>
                </a:lnTo>
                <a:lnTo>
                  <a:pt x="925" y="444"/>
                </a:lnTo>
                <a:lnTo>
                  <a:pt x="788" y="481"/>
                </a:lnTo>
                <a:lnTo>
                  <a:pt x="635" y="505"/>
                </a:lnTo>
                <a:lnTo>
                  <a:pt x="523" y="603"/>
                </a:lnTo>
                <a:lnTo>
                  <a:pt x="523" y="560"/>
                </a:lnTo>
                <a:lnTo>
                  <a:pt x="450" y="541"/>
                </a:lnTo>
                <a:lnTo>
                  <a:pt x="362" y="566"/>
                </a:lnTo>
                <a:lnTo>
                  <a:pt x="282" y="463"/>
                </a:lnTo>
                <a:lnTo>
                  <a:pt x="217" y="420"/>
                </a:lnTo>
                <a:lnTo>
                  <a:pt x="177" y="304"/>
                </a:lnTo>
                <a:lnTo>
                  <a:pt x="0" y="152"/>
                </a:lnTo>
              </a:path>
            </a:pathLst>
          </a:custGeom>
          <a:solidFill>
            <a:srgbClr val="99FF66"/>
          </a:solidFill>
          <a:ln w="7938">
            <a:solidFill>
              <a:schemeClr val="bg1"/>
            </a:solidFill>
            <a:round/>
            <a:headEnd/>
            <a:tailEnd/>
          </a:ln>
        </p:spPr>
        <p:txBody>
          <a:bodyPr/>
          <a:lstStyle/>
          <a:p>
            <a:endParaRPr lang="en-US"/>
          </a:p>
        </p:txBody>
      </p:sp>
      <p:sp>
        <p:nvSpPr>
          <p:cNvPr id="18677" name="Freeform 546"/>
          <p:cNvSpPr>
            <a:spLocks/>
          </p:cNvSpPr>
          <p:nvPr/>
        </p:nvSpPr>
        <p:spPr bwMode="auto">
          <a:xfrm>
            <a:off x="5056188" y="4471988"/>
            <a:ext cx="198437" cy="103187"/>
          </a:xfrm>
          <a:custGeom>
            <a:avLst/>
            <a:gdLst>
              <a:gd name="T0" fmla="*/ 0 w 282"/>
              <a:gd name="T1" fmla="*/ 2147483646 h 151"/>
              <a:gd name="T2" fmla="*/ 2147483646 w 282"/>
              <a:gd name="T3" fmla="*/ 2147483646 h 151"/>
              <a:gd name="T4" fmla="*/ 2147483646 w 282"/>
              <a:gd name="T5" fmla="*/ 2147483646 h 151"/>
              <a:gd name="T6" fmla="*/ 2147483646 w 282"/>
              <a:gd name="T7" fmla="*/ 2147483646 h 151"/>
              <a:gd name="T8" fmla="*/ 2147483646 w 282"/>
              <a:gd name="T9" fmla="*/ 2147483646 h 151"/>
              <a:gd name="T10" fmla="*/ 2147483646 w 282"/>
              <a:gd name="T11" fmla="*/ 2147483646 h 151"/>
              <a:gd name="T12" fmla="*/ 2147483646 w 282"/>
              <a:gd name="T13" fmla="*/ 2147483646 h 151"/>
              <a:gd name="T14" fmla="*/ 2147483646 w 282"/>
              <a:gd name="T15" fmla="*/ 2147483646 h 151"/>
              <a:gd name="T16" fmla="*/ 2147483646 w 282"/>
              <a:gd name="T17" fmla="*/ 0 h 151"/>
              <a:gd name="T18" fmla="*/ 2147483646 w 282"/>
              <a:gd name="T19" fmla="*/ 2147483646 h 151"/>
              <a:gd name="T20" fmla="*/ 0 w 282"/>
              <a:gd name="T21" fmla="*/ 2147483646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2"/>
              <a:gd name="T34" fmla="*/ 0 h 151"/>
              <a:gd name="T35" fmla="*/ 282 w 282"/>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2" h="151">
                <a:moveTo>
                  <a:pt x="0" y="67"/>
                </a:moveTo>
                <a:lnTo>
                  <a:pt x="40" y="103"/>
                </a:lnTo>
                <a:lnTo>
                  <a:pt x="170" y="110"/>
                </a:lnTo>
                <a:lnTo>
                  <a:pt x="32" y="127"/>
                </a:lnTo>
                <a:lnTo>
                  <a:pt x="32" y="151"/>
                </a:lnTo>
                <a:lnTo>
                  <a:pt x="170" y="140"/>
                </a:lnTo>
                <a:lnTo>
                  <a:pt x="282" y="151"/>
                </a:lnTo>
                <a:lnTo>
                  <a:pt x="242" y="67"/>
                </a:lnTo>
                <a:lnTo>
                  <a:pt x="145" y="0"/>
                </a:lnTo>
                <a:lnTo>
                  <a:pt x="40" y="18"/>
                </a:lnTo>
                <a:lnTo>
                  <a:pt x="0" y="67"/>
                </a:lnTo>
              </a:path>
            </a:pathLst>
          </a:custGeom>
          <a:solidFill>
            <a:schemeClr val="tx2"/>
          </a:solidFill>
          <a:ln w="7938">
            <a:solidFill>
              <a:schemeClr val="bg1"/>
            </a:solidFill>
            <a:round/>
            <a:headEnd/>
            <a:tailEnd/>
          </a:ln>
        </p:spPr>
        <p:txBody>
          <a:bodyPr/>
          <a:lstStyle/>
          <a:p>
            <a:endParaRPr lang="en-US"/>
          </a:p>
        </p:txBody>
      </p:sp>
      <p:sp>
        <p:nvSpPr>
          <p:cNvPr id="18678" name="Freeform 547"/>
          <p:cNvSpPr>
            <a:spLocks/>
          </p:cNvSpPr>
          <p:nvPr/>
        </p:nvSpPr>
        <p:spPr bwMode="auto">
          <a:xfrm>
            <a:off x="5191125" y="4633913"/>
            <a:ext cx="90488" cy="66675"/>
          </a:xfrm>
          <a:custGeom>
            <a:avLst/>
            <a:gdLst>
              <a:gd name="T0" fmla="*/ 0 w 128"/>
              <a:gd name="T1" fmla="*/ 2147483646 h 97"/>
              <a:gd name="T2" fmla="*/ 2147483646 w 128"/>
              <a:gd name="T3" fmla="*/ 2147483646 h 97"/>
              <a:gd name="T4" fmla="*/ 2147483646 w 128"/>
              <a:gd name="T5" fmla="*/ 2147483646 h 97"/>
              <a:gd name="T6" fmla="*/ 2147483646 w 128"/>
              <a:gd name="T7" fmla="*/ 2147483646 h 97"/>
              <a:gd name="T8" fmla="*/ 2147483646 w 128"/>
              <a:gd name="T9" fmla="*/ 0 h 97"/>
              <a:gd name="T10" fmla="*/ 0 w 128"/>
              <a:gd name="T11" fmla="*/ 2147483646 h 97"/>
              <a:gd name="T12" fmla="*/ 0 60000 65536"/>
              <a:gd name="T13" fmla="*/ 0 60000 65536"/>
              <a:gd name="T14" fmla="*/ 0 60000 65536"/>
              <a:gd name="T15" fmla="*/ 0 60000 65536"/>
              <a:gd name="T16" fmla="*/ 0 60000 65536"/>
              <a:gd name="T17" fmla="*/ 0 60000 65536"/>
              <a:gd name="T18" fmla="*/ 0 w 128"/>
              <a:gd name="T19" fmla="*/ 0 h 97"/>
              <a:gd name="T20" fmla="*/ 128 w 128"/>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28" h="97">
                <a:moveTo>
                  <a:pt x="0" y="24"/>
                </a:moveTo>
                <a:lnTo>
                  <a:pt x="8" y="73"/>
                </a:lnTo>
                <a:lnTo>
                  <a:pt x="80" y="97"/>
                </a:lnTo>
                <a:lnTo>
                  <a:pt x="128" y="49"/>
                </a:lnTo>
                <a:lnTo>
                  <a:pt x="88" y="0"/>
                </a:lnTo>
                <a:lnTo>
                  <a:pt x="0" y="24"/>
                </a:lnTo>
              </a:path>
            </a:pathLst>
          </a:custGeom>
          <a:solidFill>
            <a:schemeClr val="tx2"/>
          </a:solidFill>
          <a:ln w="7938">
            <a:solidFill>
              <a:schemeClr val="bg1"/>
            </a:solidFill>
            <a:round/>
            <a:headEnd/>
            <a:tailEnd/>
          </a:ln>
        </p:spPr>
        <p:txBody>
          <a:bodyPr/>
          <a:lstStyle/>
          <a:p>
            <a:endParaRPr lang="en-US"/>
          </a:p>
        </p:txBody>
      </p:sp>
      <p:sp>
        <p:nvSpPr>
          <p:cNvPr id="18679" name="Freeform 548"/>
          <p:cNvSpPr>
            <a:spLocks/>
          </p:cNvSpPr>
          <p:nvPr/>
        </p:nvSpPr>
        <p:spPr bwMode="auto">
          <a:xfrm>
            <a:off x="6921500" y="4587875"/>
            <a:ext cx="317500" cy="317500"/>
          </a:xfrm>
          <a:custGeom>
            <a:avLst/>
            <a:gdLst>
              <a:gd name="T0" fmla="*/ 0 w 450"/>
              <a:gd name="T1" fmla="*/ 2147483646 h 463"/>
              <a:gd name="T2" fmla="*/ 0 w 450"/>
              <a:gd name="T3" fmla="*/ 2147483646 h 463"/>
              <a:gd name="T4" fmla="*/ 2147483646 w 450"/>
              <a:gd name="T5" fmla="*/ 2147483646 h 463"/>
              <a:gd name="T6" fmla="*/ 2147483646 w 450"/>
              <a:gd name="T7" fmla="*/ 2147483646 h 463"/>
              <a:gd name="T8" fmla="*/ 2147483646 w 450"/>
              <a:gd name="T9" fmla="*/ 2147483646 h 463"/>
              <a:gd name="T10" fmla="*/ 2147483646 w 450"/>
              <a:gd name="T11" fmla="*/ 2147483646 h 463"/>
              <a:gd name="T12" fmla="*/ 2147483646 w 450"/>
              <a:gd name="T13" fmla="*/ 2147483646 h 463"/>
              <a:gd name="T14" fmla="*/ 2147483646 w 450"/>
              <a:gd name="T15" fmla="*/ 2147483646 h 463"/>
              <a:gd name="T16" fmla="*/ 2147483646 w 450"/>
              <a:gd name="T17" fmla="*/ 2147483646 h 463"/>
              <a:gd name="T18" fmla="*/ 2147483646 w 450"/>
              <a:gd name="T19" fmla="*/ 0 h 463"/>
              <a:gd name="T20" fmla="*/ 2147483646 w 450"/>
              <a:gd name="T21" fmla="*/ 2147483646 h 463"/>
              <a:gd name="T22" fmla="*/ 2147483646 w 450"/>
              <a:gd name="T23" fmla="*/ 2147483646 h 463"/>
              <a:gd name="T24" fmla="*/ 2147483646 w 450"/>
              <a:gd name="T25" fmla="*/ 2147483646 h 463"/>
              <a:gd name="T26" fmla="*/ 0 w 450"/>
              <a:gd name="T27" fmla="*/ 2147483646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0"/>
              <a:gd name="T43" fmla="*/ 0 h 463"/>
              <a:gd name="T44" fmla="*/ 450 w 450"/>
              <a:gd name="T45" fmla="*/ 463 h 4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0" h="463">
                <a:moveTo>
                  <a:pt x="0" y="439"/>
                </a:moveTo>
                <a:lnTo>
                  <a:pt x="0" y="304"/>
                </a:lnTo>
                <a:lnTo>
                  <a:pt x="32" y="274"/>
                </a:lnTo>
                <a:lnTo>
                  <a:pt x="177" y="237"/>
                </a:lnTo>
                <a:lnTo>
                  <a:pt x="305" y="134"/>
                </a:lnTo>
                <a:lnTo>
                  <a:pt x="128" y="91"/>
                </a:lnTo>
                <a:lnTo>
                  <a:pt x="72" y="31"/>
                </a:lnTo>
                <a:lnTo>
                  <a:pt x="88" y="13"/>
                </a:lnTo>
                <a:lnTo>
                  <a:pt x="169" y="55"/>
                </a:lnTo>
                <a:lnTo>
                  <a:pt x="433" y="0"/>
                </a:lnTo>
                <a:lnTo>
                  <a:pt x="450" y="55"/>
                </a:lnTo>
                <a:lnTo>
                  <a:pt x="289" y="268"/>
                </a:lnTo>
                <a:lnTo>
                  <a:pt x="15" y="463"/>
                </a:lnTo>
                <a:lnTo>
                  <a:pt x="0" y="439"/>
                </a:lnTo>
              </a:path>
            </a:pathLst>
          </a:custGeom>
          <a:solidFill>
            <a:schemeClr val="accent1"/>
          </a:solidFill>
          <a:ln w="7938">
            <a:solidFill>
              <a:schemeClr val="bg1"/>
            </a:solidFill>
            <a:round/>
            <a:headEnd/>
            <a:tailEnd/>
          </a:ln>
        </p:spPr>
        <p:txBody>
          <a:bodyPr/>
          <a:lstStyle/>
          <a:p>
            <a:endParaRPr lang="en-US"/>
          </a:p>
        </p:txBody>
      </p:sp>
      <p:sp>
        <p:nvSpPr>
          <p:cNvPr id="18680" name="Freeform 549"/>
          <p:cNvSpPr>
            <a:spLocks/>
          </p:cNvSpPr>
          <p:nvPr/>
        </p:nvSpPr>
        <p:spPr bwMode="auto">
          <a:xfrm>
            <a:off x="6411913" y="5230813"/>
            <a:ext cx="242887" cy="173037"/>
          </a:xfrm>
          <a:custGeom>
            <a:avLst/>
            <a:gdLst>
              <a:gd name="T0" fmla="*/ 0 w 346"/>
              <a:gd name="T1" fmla="*/ 2147483646 h 249"/>
              <a:gd name="T2" fmla="*/ 2147483646 w 346"/>
              <a:gd name="T3" fmla="*/ 2147483646 h 249"/>
              <a:gd name="T4" fmla="*/ 2147483646 w 346"/>
              <a:gd name="T5" fmla="*/ 2147483646 h 249"/>
              <a:gd name="T6" fmla="*/ 2147483646 w 346"/>
              <a:gd name="T7" fmla="*/ 2147483646 h 249"/>
              <a:gd name="T8" fmla="*/ 2147483646 w 346"/>
              <a:gd name="T9" fmla="*/ 0 h 249"/>
              <a:gd name="T10" fmla="*/ 2147483646 w 346"/>
              <a:gd name="T11" fmla="*/ 2147483646 h 249"/>
              <a:gd name="T12" fmla="*/ 2147483646 w 346"/>
              <a:gd name="T13" fmla="*/ 2147483646 h 249"/>
              <a:gd name="T14" fmla="*/ 2147483646 w 346"/>
              <a:gd name="T15" fmla="*/ 2147483646 h 249"/>
              <a:gd name="T16" fmla="*/ 2147483646 w 346"/>
              <a:gd name="T17" fmla="*/ 2147483646 h 249"/>
              <a:gd name="T18" fmla="*/ 2147483646 w 346"/>
              <a:gd name="T19" fmla="*/ 2147483646 h 249"/>
              <a:gd name="T20" fmla="*/ 2147483646 w 346"/>
              <a:gd name="T21" fmla="*/ 2147483646 h 249"/>
              <a:gd name="T22" fmla="*/ 0 w 346"/>
              <a:gd name="T23" fmla="*/ 2147483646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6"/>
              <a:gd name="T37" fmla="*/ 0 h 249"/>
              <a:gd name="T38" fmla="*/ 346 w 346"/>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6" h="249">
                <a:moveTo>
                  <a:pt x="0" y="79"/>
                </a:moveTo>
                <a:lnTo>
                  <a:pt x="80" y="79"/>
                </a:lnTo>
                <a:lnTo>
                  <a:pt x="161" y="36"/>
                </a:lnTo>
                <a:lnTo>
                  <a:pt x="161" y="19"/>
                </a:lnTo>
                <a:lnTo>
                  <a:pt x="225" y="0"/>
                </a:lnTo>
                <a:lnTo>
                  <a:pt x="338" y="36"/>
                </a:lnTo>
                <a:lnTo>
                  <a:pt x="346" y="68"/>
                </a:lnTo>
                <a:lnTo>
                  <a:pt x="346" y="159"/>
                </a:lnTo>
                <a:lnTo>
                  <a:pt x="289" y="249"/>
                </a:lnTo>
                <a:lnTo>
                  <a:pt x="185" y="238"/>
                </a:lnTo>
                <a:lnTo>
                  <a:pt x="128" y="213"/>
                </a:lnTo>
                <a:lnTo>
                  <a:pt x="0" y="79"/>
                </a:lnTo>
              </a:path>
            </a:pathLst>
          </a:custGeom>
          <a:solidFill>
            <a:schemeClr val="accent1"/>
          </a:solidFill>
          <a:ln w="7938">
            <a:solidFill>
              <a:schemeClr val="bg1"/>
            </a:solidFill>
            <a:round/>
            <a:headEnd/>
            <a:tailEnd/>
          </a:ln>
        </p:spPr>
        <p:txBody>
          <a:bodyPr/>
          <a:lstStyle/>
          <a:p>
            <a:endParaRPr lang="en-US"/>
          </a:p>
        </p:txBody>
      </p:sp>
      <p:sp>
        <p:nvSpPr>
          <p:cNvPr id="18681" name="Freeform 550"/>
          <p:cNvSpPr>
            <a:spLocks/>
          </p:cNvSpPr>
          <p:nvPr/>
        </p:nvSpPr>
        <p:spPr bwMode="auto">
          <a:xfrm>
            <a:off x="5986463" y="5264150"/>
            <a:ext cx="425450" cy="303213"/>
          </a:xfrm>
          <a:custGeom>
            <a:avLst/>
            <a:gdLst>
              <a:gd name="T0" fmla="*/ 0 w 603"/>
              <a:gd name="T1" fmla="*/ 2147483646 h 439"/>
              <a:gd name="T2" fmla="*/ 2147483646 w 603"/>
              <a:gd name="T3" fmla="*/ 0 h 439"/>
              <a:gd name="T4" fmla="*/ 2147483646 w 603"/>
              <a:gd name="T5" fmla="*/ 2147483646 h 439"/>
              <a:gd name="T6" fmla="*/ 2147483646 w 603"/>
              <a:gd name="T7" fmla="*/ 2147483646 h 439"/>
              <a:gd name="T8" fmla="*/ 2147483646 w 603"/>
              <a:gd name="T9" fmla="*/ 2147483646 h 439"/>
              <a:gd name="T10" fmla="*/ 2147483646 w 603"/>
              <a:gd name="T11" fmla="*/ 2147483646 h 439"/>
              <a:gd name="T12" fmla="*/ 2147483646 w 603"/>
              <a:gd name="T13" fmla="*/ 2147483646 h 439"/>
              <a:gd name="T14" fmla="*/ 2147483646 w 603"/>
              <a:gd name="T15" fmla="*/ 2147483646 h 439"/>
              <a:gd name="T16" fmla="*/ 2147483646 w 603"/>
              <a:gd name="T17" fmla="*/ 2147483646 h 439"/>
              <a:gd name="T18" fmla="*/ 2147483646 w 603"/>
              <a:gd name="T19" fmla="*/ 2147483646 h 439"/>
              <a:gd name="T20" fmla="*/ 2147483646 w 603"/>
              <a:gd name="T21" fmla="*/ 2147483646 h 439"/>
              <a:gd name="T22" fmla="*/ 2147483646 w 603"/>
              <a:gd name="T23" fmla="*/ 2147483646 h 439"/>
              <a:gd name="T24" fmla="*/ 2147483646 w 603"/>
              <a:gd name="T25" fmla="*/ 2147483646 h 439"/>
              <a:gd name="T26" fmla="*/ 2147483646 w 603"/>
              <a:gd name="T27" fmla="*/ 2147483646 h 439"/>
              <a:gd name="T28" fmla="*/ 2147483646 w 603"/>
              <a:gd name="T29" fmla="*/ 2147483646 h 439"/>
              <a:gd name="T30" fmla="*/ 2147483646 w 603"/>
              <a:gd name="T31" fmla="*/ 2147483646 h 439"/>
              <a:gd name="T32" fmla="*/ 2147483646 w 603"/>
              <a:gd name="T33" fmla="*/ 2147483646 h 439"/>
              <a:gd name="T34" fmla="*/ 2147483646 w 603"/>
              <a:gd name="T35" fmla="*/ 2147483646 h 439"/>
              <a:gd name="T36" fmla="*/ 2147483646 w 603"/>
              <a:gd name="T37" fmla="*/ 2147483646 h 439"/>
              <a:gd name="T38" fmla="*/ 0 w 603"/>
              <a:gd name="T39" fmla="*/ 2147483646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3"/>
              <a:gd name="T61" fmla="*/ 0 h 439"/>
              <a:gd name="T62" fmla="*/ 603 w 603"/>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3" h="439">
                <a:moveTo>
                  <a:pt x="0" y="19"/>
                </a:moveTo>
                <a:lnTo>
                  <a:pt x="56" y="0"/>
                </a:lnTo>
                <a:lnTo>
                  <a:pt x="434" y="43"/>
                </a:lnTo>
                <a:lnTo>
                  <a:pt x="514" y="24"/>
                </a:lnTo>
                <a:lnTo>
                  <a:pt x="603" y="30"/>
                </a:lnTo>
                <a:lnTo>
                  <a:pt x="531" y="67"/>
                </a:lnTo>
                <a:lnTo>
                  <a:pt x="498" y="43"/>
                </a:lnTo>
                <a:lnTo>
                  <a:pt x="409" y="61"/>
                </a:lnTo>
                <a:lnTo>
                  <a:pt x="409" y="183"/>
                </a:lnTo>
                <a:lnTo>
                  <a:pt x="369" y="183"/>
                </a:lnTo>
                <a:lnTo>
                  <a:pt x="369" y="280"/>
                </a:lnTo>
                <a:lnTo>
                  <a:pt x="369" y="420"/>
                </a:lnTo>
                <a:lnTo>
                  <a:pt x="321" y="439"/>
                </a:lnTo>
                <a:lnTo>
                  <a:pt x="265" y="439"/>
                </a:lnTo>
                <a:lnTo>
                  <a:pt x="241" y="408"/>
                </a:lnTo>
                <a:lnTo>
                  <a:pt x="208" y="426"/>
                </a:lnTo>
                <a:lnTo>
                  <a:pt x="153" y="377"/>
                </a:lnTo>
                <a:lnTo>
                  <a:pt x="120" y="225"/>
                </a:lnTo>
                <a:lnTo>
                  <a:pt x="120" y="207"/>
                </a:lnTo>
                <a:lnTo>
                  <a:pt x="0" y="19"/>
                </a:lnTo>
              </a:path>
            </a:pathLst>
          </a:custGeom>
          <a:solidFill>
            <a:schemeClr val="accent1"/>
          </a:solidFill>
          <a:ln w="7938">
            <a:solidFill>
              <a:schemeClr val="bg1"/>
            </a:solidFill>
            <a:round/>
            <a:headEnd/>
            <a:tailEnd/>
          </a:ln>
        </p:spPr>
        <p:txBody>
          <a:bodyPr/>
          <a:lstStyle/>
          <a:p>
            <a:endParaRPr lang="en-US"/>
          </a:p>
        </p:txBody>
      </p:sp>
      <p:sp>
        <p:nvSpPr>
          <p:cNvPr id="18682" name="Freeform 551"/>
          <p:cNvSpPr>
            <a:spLocks/>
          </p:cNvSpPr>
          <p:nvPr/>
        </p:nvSpPr>
        <p:spPr bwMode="auto">
          <a:xfrm>
            <a:off x="5072063" y="4198938"/>
            <a:ext cx="266700" cy="166687"/>
          </a:xfrm>
          <a:custGeom>
            <a:avLst/>
            <a:gdLst>
              <a:gd name="T0" fmla="*/ 0 w 378"/>
              <a:gd name="T1" fmla="*/ 2147483646 h 244"/>
              <a:gd name="T2" fmla="*/ 2147483646 w 378"/>
              <a:gd name="T3" fmla="*/ 0 h 244"/>
              <a:gd name="T4" fmla="*/ 2147483646 w 378"/>
              <a:gd name="T5" fmla="*/ 0 h 244"/>
              <a:gd name="T6" fmla="*/ 2147483646 w 378"/>
              <a:gd name="T7" fmla="*/ 2147483646 h 244"/>
              <a:gd name="T8" fmla="*/ 2147483646 w 378"/>
              <a:gd name="T9" fmla="*/ 2147483646 h 244"/>
              <a:gd name="T10" fmla="*/ 2147483646 w 378"/>
              <a:gd name="T11" fmla="*/ 2147483646 h 244"/>
              <a:gd name="T12" fmla="*/ 2147483646 w 378"/>
              <a:gd name="T13" fmla="*/ 2147483646 h 244"/>
              <a:gd name="T14" fmla="*/ 2147483646 w 378"/>
              <a:gd name="T15" fmla="*/ 2147483646 h 244"/>
              <a:gd name="T16" fmla="*/ 2147483646 w 378"/>
              <a:gd name="T17" fmla="*/ 2147483646 h 244"/>
              <a:gd name="T18" fmla="*/ 0 w 378"/>
              <a:gd name="T19" fmla="*/ 2147483646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244"/>
              <a:gd name="T32" fmla="*/ 378 w 378"/>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244">
                <a:moveTo>
                  <a:pt x="0" y="244"/>
                </a:moveTo>
                <a:lnTo>
                  <a:pt x="177" y="0"/>
                </a:lnTo>
                <a:lnTo>
                  <a:pt x="378" y="0"/>
                </a:lnTo>
                <a:lnTo>
                  <a:pt x="378" y="18"/>
                </a:lnTo>
                <a:lnTo>
                  <a:pt x="378" y="67"/>
                </a:lnTo>
                <a:lnTo>
                  <a:pt x="233" y="67"/>
                </a:lnTo>
                <a:lnTo>
                  <a:pt x="233" y="158"/>
                </a:lnTo>
                <a:lnTo>
                  <a:pt x="177" y="177"/>
                </a:lnTo>
                <a:lnTo>
                  <a:pt x="177" y="226"/>
                </a:lnTo>
                <a:lnTo>
                  <a:pt x="0" y="244"/>
                </a:lnTo>
              </a:path>
            </a:pathLst>
          </a:custGeom>
          <a:solidFill>
            <a:schemeClr val="tx2"/>
          </a:solidFill>
          <a:ln w="7938">
            <a:solidFill>
              <a:schemeClr val="bg1"/>
            </a:solidFill>
            <a:round/>
            <a:headEnd/>
            <a:tailEnd/>
          </a:ln>
        </p:spPr>
        <p:txBody>
          <a:bodyPr/>
          <a:lstStyle/>
          <a:p>
            <a:endParaRPr lang="en-US"/>
          </a:p>
        </p:txBody>
      </p:sp>
      <p:sp>
        <p:nvSpPr>
          <p:cNvPr id="18683" name="Freeform 552"/>
          <p:cNvSpPr>
            <a:spLocks/>
          </p:cNvSpPr>
          <p:nvPr/>
        </p:nvSpPr>
        <p:spPr bwMode="auto">
          <a:xfrm>
            <a:off x="6308725" y="4316413"/>
            <a:ext cx="528638" cy="465137"/>
          </a:xfrm>
          <a:custGeom>
            <a:avLst/>
            <a:gdLst>
              <a:gd name="T0" fmla="*/ 0 w 748"/>
              <a:gd name="T1" fmla="*/ 2147483646 h 676"/>
              <a:gd name="T2" fmla="*/ 2147483646 w 748"/>
              <a:gd name="T3" fmla="*/ 2147483646 h 676"/>
              <a:gd name="T4" fmla="*/ 2147483646 w 748"/>
              <a:gd name="T5" fmla="*/ 2147483646 h 676"/>
              <a:gd name="T6" fmla="*/ 2147483646 w 748"/>
              <a:gd name="T7" fmla="*/ 2147483646 h 676"/>
              <a:gd name="T8" fmla="*/ 2147483646 w 748"/>
              <a:gd name="T9" fmla="*/ 2147483646 h 676"/>
              <a:gd name="T10" fmla="*/ 2147483646 w 748"/>
              <a:gd name="T11" fmla="*/ 2147483646 h 676"/>
              <a:gd name="T12" fmla="*/ 2147483646 w 748"/>
              <a:gd name="T13" fmla="*/ 2147483646 h 676"/>
              <a:gd name="T14" fmla="*/ 2147483646 w 748"/>
              <a:gd name="T15" fmla="*/ 2147483646 h 676"/>
              <a:gd name="T16" fmla="*/ 2147483646 w 748"/>
              <a:gd name="T17" fmla="*/ 2147483646 h 676"/>
              <a:gd name="T18" fmla="*/ 2147483646 w 748"/>
              <a:gd name="T19" fmla="*/ 2147483646 h 676"/>
              <a:gd name="T20" fmla="*/ 2147483646 w 748"/>
              <a:gd name="T21" fmla="*/ 2147483646 h 676"/>
              <a:gd name="T22" fmla="*/ 2147483646 w 748"/>
              <a:gd name="T23" fmla="*/ 2147483646 h 676"/>
              <a:gd name="T24" fmla="*/ 2147483646 w 748"/>
              <a:gd name="T25" fmla="*/ 2147483646 h 676"/>
              <a:gd name="T26" fmla="*/ 2147483646 w 748"/>
              <a:gd name="T27" fmla="*/ 2147483646 h 676"/>
              <a:gd name="T28" fmla="*/ 2147483646 w 748"/>
              <a:gd name="T29" fmla="*/ 2147483646 h 676"/>
              <a:gd name="T30" fmla="*/ 2147483646 w 748"/>
              <a:gd name="T31" fmla="*/ 2147483646 h 676"/>
              <a:gd name="T32" fmla="*/ 2147483646 w 748"/>
              <a:gd name="T33" fmla="*/ 2147483646 h 676"/>
              <a:gd name="T34" fmla="*/ 2147483646 w 748"/>
              <a:gd name="T35" fmla="*/ 0 h 676"/>
              <a:gd name="T36" fmla="*/ 2147483646 w 748"/>
              <a:gd name="T37" fmla="*/ 2147483646 h 676"/>
              <a:gd name="T38" fmla="*/ 2147483646 w 748"/>
              <a:gd name="T39" fmla="*/ 2147483646 h 676"/>
              <a:gd name="T40" fmla="*/ 2147483646 w 748"/>
              <a:gd name="T41" fmla="*/ 2147483646 h 676"/>
              <a:gd name="T42" fmla="*/ 2147483646 w 748"/>
              <a:gd name="T43" fmla="*/ 2147483646 h 676"/>
              <a:gd name="T44" fmla="*/ 2147483646 w 748"/>
              <a:gd name="T45" fmla="*/ 2147483646 h 676"/>
              <a:gd name="T46" fmla="*/ 2147483646 w 748"/>
              <a:gd name="T47" fmla="*/ 2147483646 h 676"/>
              <a:gd name="T48" fmla="*/ 2147483646 w 748"/>
              <a:gd name="T49" fmla="*/ 2147483646 h 676"/>
              <a:gd name="T50" fmla="*/ 0 w 748"/>
              <a:gd name="T51" fmla="*/ 2147483646 h 6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8"/>
              <a:gd name="T79" fmla="*/ 0 h 676"/>
              <a:gd name="T80" fmla="*/ 748 w 748"/>
              <a:gd name="T81" fmla="*/ 676 h 6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8" h="676">
                <a:moveTo>
                  <a:pt x="0" y="360"/>
                </a:moveTo>
                <a:lnTo>
                  <a:pt x="40" y="420"/>
                </a:lnTo>
                <a:lnTo>
                  <a:pt x="73" y="493"/>
                </a:lnTo>
                <a:lnTo>
                  <a:pt x="153" y="530"/>
                </a:lnTo>
                <a:lnTo>
                  <a:pt x="250" y="627"/>
                </a:lnTo>
                <a:lnTo>
                  <a:pt x="410" y="676"/>
                </a:lnTo>
                <a:lnTo>
                  <a:pt x="546" y="664"/>
                </a:lnTo>
                <a:lnTo>
                  <a:pt x="636" y="646"/>
                </a:lnTo>
                <a:lnTo>
                  <a:pt x="579" y="573"/>
                </a:lnTo>
                <a:lnTo>
                  <a:pt x="491" y="536"/>
                </a:lnTo>
                <a:lnTo>
                  <a:pt x="555" y="506"/>
                </a:lnTo>
                <a:lnTo>
                  <a:pt x="555" y="445"/>
                </a:lnTo>
                <a:lnTo>
                  <a:pt x="643" y="360"/>
                </a:lnTo>
                <a:lnTo>
                  <a:pt x="684" y="214"/>
                </a:lnTo>
                <a:lnTo>
                  <a:pt x="748" y="183"/>
                </a:lnTo>
                <a:lnTo>
                  <a:pt x="691" y="147"/>
                </a:lnTo>
                <a:lnTo>
                  <a:pt x="676" y="37"/>
                </a:lnTo>
                <a:lnTo>
                  <a:pt x="611" y="0"/>
                </a:lnTo>
                <a:lnTo>
                  <a:pt x="546" y="43"/>
                </a:lnTo>
                <a:lnTo>
                  <a:pt x="145" y="37"/>
                </a:lnTo>
                <a:lnTo>
                  <a:pt x="145" y="104"/>
                </a:lnTo>
                <a:lnTo>
                  <a:pt x="96" y="110"/>
                </a:lnTo>
                <a:lnTo>
                  <a:pt x="96" y="129"/>
                </a:lnTo>
                <a:lnTo>
                  <a:pt x="96" y="263"/>
                </a:lnTo>
                <a:lnTo>
                  <a:pt x="48" y="263"/>
                </a:lnTo>
                <a:lnTo>
                  <a:pt x="0" y="360"/>
                </a:lnTo>
              </a:path>
            </a:pathLst>
          </a:custGeom>
          <a:solidFill>
            <a:schemeClr val="tx2"/>
          </a:solidFill>
          <a:ln w="7938">
            <a:solidFill>
              <a:schemeClr val="bg1"/>
            </a:solidFill>
            <a:round/>
            <a:headEnd/>
            <a:tailEnd/>
          </a:ln>
        </p:spPr>
        <p:txBody>
          <a:bodyPr/>
          <a:lstStyle/>
          <a:p>
            <a:endParaRPr lang="en-US"/>
          </a:p>
        </p:txBody>
      </p:sp>
      <p:sp>
        <p:nvSpPr>
          <p:cNvPr id="18684" name="Freeform 553"/>
          <p:cNvSpPr>
            <a:spLocks/>
          </p:cNvSpPr>
          <p:nvPr/>
        </p:nvSpPr>
        <p:spPr bwMode="auto">
          <a:xfrm>
            <a:off x="6594475" y="5483225"/>
            <a:ext cx="33338" cy="36513"/>
          </a:xfrm>
          <a:custGeom>
            <a:avLst/>
            <a:gdLst>
              <a:gd name="T0" fmla="*/ 0 w 48"/>
              <a:gd name="T1" fmla="*/ 2147483646 h 56"/>
              <a:gd name="T2" fmla="*/ 2147483646 w 48"/>
              <a:gd name="T3" fmla="*/ 2147483646 h 56"/>
              <a:gd name="T4" fmla="*/ 2147483646 w 48"/>
              <a:gd name="T5" fmla="*/ 2147483646 h 56"/>
              <a:gd name="T6" fmla="*/ 2147483646 w 48"/>
              <a:gd name="T7" fmla="*/ 0 h 56"/>
              <a:gd name="T8" fmla="*/ 0 w 48"/>
              <a:gd name="T9" fmla="*/ 2147483646 h 56"/>
              <a:gd name="T10" fmla="*/ 0 60000 65536"/>
              <a:gd name="T11" fmla="*/ 0 60000 65536"/>
              <a:gd name="T12" fmla="*/ 0 60000 65536"/>
              <a:gd name="T13" fmla="*/ 0 60000 65536"/>
              <a:gd name="T14" fmla="*/ 0 60000 65536"/>
              <a:gd name="T15" fmla="*/ 0 w 48"/>
              <a:gd name="T16" fmla="*/ 0 h 56"/>
              <a:gd name="T17" fmla="*/ 48 w 48"/>
              <a:gd name="T18" fmla="*/ 56 h 56"/>
            </a:gdLst>
            <a:ahLst/>
            <a:cxnLst>
              <a:cxn ang="T10">
                <a:pos x="T0" y="T1"/>
              </a:cxn>
              <a:cxn ang="T11">
                <a:pos x="T2" y="T3"/>
              </a:cxn>
              <a:cxn ang="T12">
                <a:pos x="T4" y="T5"/>
              </a:cxn>
              <a:cxn ang="T13">
                <a:pos x="T6" y="T7"/>
              </a:cxn>
              <a:cxn ang="T14">
                <a:pos x="T8" y="T9"/>
              </a:cxn>
            </a:cxnLst>
            <a:rect l="T15" t="T16" r="T17" b="T18"/>
            <a:pathLst>
              <a:path w="48" h="56">
                <a:moveTo>
                  <a:pt x="0" y="31"/>
                </a:moveTo>
                <a:lnTo>
                  <a:pt x="31" y="56"/>
                </a:lnTo>
                <a:lnTo>
                  <a:pt x="48" y="37"/>
                </a:lnTo>
                <a:lnTo>
                  <a:pt x="48" y="0"/>
                </a:lnTo>
                <a:lnTo>
                  <a:pt x="0" y="31"/>
                </a:lnTo>
              </a:path>
            </a:pathLst>
          </a:custGeom>
          <a:solidFill>
            <a:schemeClr val="accent1"/>
          </a:solidFill>
          <a:ln w="7938">
            <a:solidFill>
              <a:schemeClr val="bg1"/>
            </a:solidFill>
            <a:round/>
            <a:headEnd/>
            <a:tailEnd/>
          </a:ln>
        </p:spPr>
        <p:txBody>
          <a:bodyPr/>
          <a:lstStyle/>
          <a:p>
            <a:endParaRPr lang="en-US"/>
          </a:p>
        </p:txBody>
      </p:sp>
      <p:sp>
        <p:nvSpPr>
          <p:cNvPr id="18685" name="Freeform 554"/>
          <p:cNvSpPr>
            <a:spLocks/>
          </p:cNvSpPr>
          <p:nvPr/>
        </p:nvSpPr>
        <p:spPr bwMode="auto">
          <a:xfrm>
            <a:off x="6553200" y="4889500"/>
            <a:ext cx="346075" cy="249238"/>
          </a:xfrm>
          <a:custGeom>
            <a:avLst/>
            <a:gdLst>
              <a:gd name="T0" fmla="*/ 0 w 490"/>
              <a:gd name="T1" fmla="*/ 2147483646 h 364"/>
              <a:gd name="T2" fmla="*/ 2147483646 w 490"/>
              <a:gd name="T3" fmla="*/ 2147483646 h 364"/>
              <a:gd name="T4" fmla="*/ 2147483646 w 490"/>
              <a:gd name="T5" fmla="*/ 2147483646 h 364"/>
              <a:gd name="T6" fmla="*/ 2147483646 w 490"/>
              <a:gd name="T7" fmla="*/ 2147483646 h 364"/>
              <a:gd name="T8" fmla="*/ 2147483646 w 490"/>
              <a:gd name="T9" fmla="*/ 2147483646 h 364"/>
              <a:gd name="T10" fmla="*/ 2147483646 w 490"/>
              <a:gd name="T11" fmla="*/ 2147483646 h 364"/>
              <a:gd name="T12" fmla="*/ 2147483646 w 490"/>
              <a:gd name="T13" fmla="*/ 2147483646 h 364"/>
              <a:gd name="T14" fmla="*/ 2147483646 w 490"/>
              <a:gd name="T15" fmla="*/ 2147483646 h 364"/>
              <a:gd name="T16" fmla="*/ 2147483646 w 490"/>
              <a:gd name="T17" fmla="*/ 2147483646 h 364"/>
              <a:gd name="T18" fmla="*/ 2147483646 w 490"/>
              <a:gd name="T19" fmla="*/ 2147483646 h 364"/>
              <a:gd name="T20" fmla="*/ 2147483646 w 490"/>
              <a:gd name="T21" fmla="*/ 0 h 364"/>
              <a:gd name="T22" fmla="*/ 2147483646 w 490"/>
              <a:gd name="T23" fmla="*/ 2147483646 h 364"/>
              <a:gd name="T24" fmla="*/ 2147483646 w 490"/>
              <a:gd name="T25" fmla="*/ 2147483646 h 364"/>
              <a:gd name="T26" fmla="*/ 2147483646 w 490"/>
              <a:gd name="T27" fmla="*/ 2147483646 h 364"/>
              <a:gd name="T28" fmla="*/ 2147483646 w 490"/>
              <a:gd name="T29" fmla="*/ 0 h 364"/>
              <a:gd name="T30" fmla="*/ 2147483646 w 490"/>
              <a:gd name="T31" fmla="*/ 0 h 364"/>
              <a:gd name="T32" fmla="*/ 2147483646 w 490"/>
              <a:gd name="T33" fmla="*/ 2147483646 h 364"/>
              <a:gd name="T34" fmla="*/ 2147483646 w 490"/>
              <a:gd name="T35" fmla="*/ 2147483646 h 364"/>
              <a:gd name="T36" fmla="*/ 0 w 490"/>
              <a:gd name="T37" fmla="*/ 2147483646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0"/>
              <a:gd name="T58" fmla="*/ 0 h 364"/>
              <a:gd name="T59" fmla="*/ 490 w 490"/>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0" h="364">
                <a:moveTo>
                  <a:pt x="0" y="115"/>
                </a:moveTo>
                <a:lnTo>
                  <a:pt x="8" y="188"/>
                </a:lnTo>
                <a:lnTo>
                  <a:pt x="72" y="261"/>
                </a:lnTo>
                <a:lnTo>
                  <a:pt x="145" y="285"/>
                </a:lnTo>
                <a:lnTo>
                  <a:pt x="200" y="297"/>
                </a:lnTo>
                <a:lnTo>
                  <a:pt x="242" y="364"/>
                </a:lnTo>
                <a:lnTo>
                  <a:pt x="427" y="358"/>
                </a:lnTo>
                <a:lnTo>
                  <a:pt x="490" y="328"/>
                </a:lnTo>
                <a:lnTo>
                  <a:pt x="418" y="181"/>
                </a:lnTo>
                <a:lnTo>
                  <a:pt x="442" y="121"/>
                </a:lnTo>
                <a:lnTo>
                  <a:pt x="209" y="0"/>
                </a:lnTo>
                <a:lnTo>
                  <a:pt x="145" y="67"/>
                </a:lnTo>
                <a:lnTo>
                  <a:pt x="120" y="42"/>
                </a:lnTo>
                <a:lnTo>
                  <a:pt x="105" y="67"/>
                </a:lnTo>
                <a:lnTo>
                  <a:pt x="105" y="0"/>
                </a:lnTo>
                <a:lnTo>
                  <a:pt x="40" y="0"/>
                </a:lnTo>
                <a:lnTo>
                  <a:pt x="48" y="48"/>
                </a:lnTo>
                <a:lnTo>
                  <a:pt x="57" y="78"/>
                </a:lnTo>
                <a:lnTo>
                  <a:pt x="0" y="115"/>
                </a:lnTo>
              </a:path>
            </a:pathLst>
          </a:custGeom>
          <a:solidFill>
            <a:schemeClr val="tx2"/>
          </a:solidFill>
          <a:ln w="7938">
            <a:solidFill>
              <a:schemeClr val="bg1"/>
            </a:solidFill>
            <a:round/>
            <a:headEnd/>
            <a:tailEnd/>
          </a:ln>
        </p:spPr>
        <p:txBody>
          <a:bodyPr/>
          <a:lstStyle/>
          <a:p>
            <a:endParaRPr lang="en-US"/>
          </a:p>
        </p:txBody>
      </p:sp>
      <p:sp>
        <p:nvSpPr>
          <p:cNvPr id="18686" name="Freeform 555"/>
          <p:cNvSpPr>
            <a:spLocks/>
          </p:cNvSpPr>
          <p:nvPr/>
        </p:nvSpPr>
        <p:spPr bwMode="auto">
          <a:xfrm>
            <a:off x="8720138" y="4375150"/>
            <a:ext cx="247650" cy="355600"/>
          </a:xfrm>
          <a:custGeom>
            <a:avLst/>
            <a:gdLst>
              <a:gd name="T0" fmla="*/ 0 w 353"/>
              <a:gd name="T1" fmla="*/ 2147483646 h 517"/>
              <a:gd name="T2" fmla="*/ 2147483646 w 353"/>
              <a:gd name="T3" fmla="*/ 2147483646 h 517"/>
              <a:gd name="T4" fmla="*/ 2147483646 w 353"/>
              <a:gd name="T5" fmla="*/ 0 h 517"/>
              <a:gd name="T6" fmla="*/ 2147483646 w 353"/>
              <a:gd name="T7" fmla="*/ 2147483646 h 517"/>
              <a:gd name="T8" fmla="*/ 2147483646 w 353"/>
              <a:gd name="T9" fmla="*/ 2147483646 h 517"/>
              <a:gd name="T10" fmla="*/ 2147483646 w 353"/>
              <a:gd name="T11" fmla="*/ 2147483646 h 517"/>
              <a:gd name="T12" fmla="*/ 2147483646 w 353"/>
              <a:gd name="T13" fmla="*/ 2147483646 h 517"/>
              <a:gd name="T14" fmla="*/ 2147483646 w 353"/>
              <a:gd name="T15" fmla="*/ 2147483646 h 517"/>
              <a:gd name="T16" fmla="*/ 2147483646 w 353"/>
              <a:gd name="T17" fmla="*/ 2147483646 h 517"/>
              <a:gd name="T18" fmla="*/ 2147483646 w 353"/>
              <a:gd name="T19" fmla="*/ 2147483646 h 517"/>
              <a:gd name="T20" fmla="*/ 2147483646 w 353"/>
              <a:gd name="T21" fmla="*/ 2147483646 h 517"/>
              <a:gd name="T22" fmla="*/ 2147483646 w 353"/>
              <a:gd name="T23" fmla="*/ 2147483646 h 517"/>
              <a:gd name="T24" fmla="*/ 2147483646 w 353"/>
              <a:gd name="T25" fmla="*/ 2147483646 h 517"/>
              <a:gd name="T26" fmla="*/ 2147483646 w 353"/>
              <a:gd name="T27" fmla="*/ 2147483646 h 517"/>
              <a:gd name="T28" fmla="*/ 2147483646 w 353"/>
              <a:gd name="T29" fmla="*/ 2147483646 h 517"/>
              <a:gd name="T30" fmla="*/ 2147483646 w 353"/>
              <a:gd name="T31" fmla="*/ 2147483646 h 517"/>
              <a:gd name="T32" fmla="*/ 2147483646 w 353"/>
              <a:gd name="T33" fmla="*/ 2147483646 h 517"/>
              <a:gd name="T34" fmla="*/ 2147483646 w 353"/>
              <a:gd name="T35" fmla="*/ 2147483646 h 517"/>
              <a:gd name="T36" fmla="*/ 2147483646 w 353"/>
              <a:gd name="T37" fmla="*/ 2147483646 h 517"/>
              <a:gd name="T38" fmla="*/ 2147483646 w 353"/>
              <a:gd name="T39" fmla="*/ 2147483646 h 517"/>
              <a:gd name="T40" fmla="*/ 2147483646 w 353"/>
              <a:gd name="T41" fmla="*/ 2147483646 h 517"/>
              <a:gd name="T42" fmla="*/ 2147483646 w 353"/>
              <a:gd name="T43" fmla="*/ 2147483646 h 517"/>
              <a:gd name="T44" fmla="*/ 2147483646 w 353"/>
              <a:gd name="T45" fmla="*/ 2147483646 h 517"/>
              <a:gd name="T46" fmla="*/ 2147483646 w 353"/>
              <a:gd name="T47" fmla="*/ 2147483646 h 517"/>
              <a:gd name="T48" fmla="*/ 0 w 353"/>
              <a:gd name="T49" fmla="*/ 2147483646 h 5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3"/>
              <a:gd name="T76" fmla="*/ 0 h 517"/>
              <a:gd name="T77" fmla="*/ 353 w 353"/>
              <a:gd name="T78" fmla="*/ 517 h 5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3" h="517">
                <a:moveTo>
                  <a:pt x="0" y="85"/>
                </a:moveTo>
                <a:lnTo>
                  <a:pt x="16" y="37"/>
                </a:lnTo>
                <a:lnTo>
                  <a:pt x="113" y="0"/>
                </a:lnTo>
                <a:lnTo>
                  <a:pt x="153" y="37"/>
                </a:lnTo>
                <a:lnTo>
                  <a:pt x="145" y="110"/>
                </a:lnTo>
                <a:lnTo>
                  <a:pt x="257" y="85"/>
                </a:lnTo>
                <a:lnTo>
                  <a:pt x="305" y="110"/>
                </a:lnTo>
                <a:lnTo>
                  <a:pt x="353" y="183"/>
                </a:lnTo>
                <a:lnTo>
                  <a:pt x="338" y="225"/>
                </a:lnTo>
                <a:lnTo>
                  <a:pt x="250" y="219"/>
                </a:lnTo>
                <a:lnTo>
                  <a:pt x="225" y="237"/>
                </a:lnTo>
                <a:lnTo>
                  <a:pt x="233" y="317"/>
                </a:lnTo>
                <a:lnTo>
                  <a:pt x="113" y="250"/>
                </a:lnTo>
                <a:lnTo>
                  <a:pt x="65" y="365"/>
                </a:lnTo>
                <a:lnTo>
                  <a:pt x="128" y="468"/>
                </a:lnTo>
                <a:lnTo>
                  <a:pt x="201" y="504"/>
                </a:lnTo>
                <a:lnTo>
                  <a:pt x="161" y="517"/>
                </a:lnTo>
                <a:lnTo>
                  <a:pt x="145" y="493"/>
                </a:lnTo>
                <a:lnTo>
                  <a:pt x="120" y="493"/>
                </a:lnTo>
                <a:lnTo>
                  <a:pt x="32" y="432"/>
                </a:lnTo>
                <a:lnTo>
                  <a:pt x="40" y="371"/>
                </a:lnTo>
                <a:lnTo>
                  <a:pt x="80" y="310"/>
                </a:lnTo>
                <a:lnTo>
                  <a:pt x="23" y="207"/>
                </a:lnTo>
                <a:lnTo>
                  <a:pt x="48" y="158"/>
                </a:lnTo>
                <a:lnTo>
                  <a:pt x="0" y="85"/>
                </a:lnTo>
              </a:path>
            </a:pathLst>
          </a:custGeom>
          <a:solidFill>
            <a:schemeClr val="accent1"/>
          </a:solidFill>
          <a:ln w="7938">
            <a:solidFill>
              <a:schemeClr val="bg1"/>
            </a:solidFill>
            <a:round/>
            <a:headEnd/>
            <a:tailEnd/>
          </a:ln>
        </p:spPr>
        <p:txBody>
          <a:bodyPr/>
          <a:lstStyle/>
          <a:p>
            <a:endParaRPr lang="en-US"/>
          </a:p>
        </p:txBody>
      </p:sp>
      <p:sp>
        <p:nvSpPr>
          <p:cNvPr id="18687" name="Freeform 556"/>
          <p:cNvSpPr>
            <a:spLocks/>
          </p:cNvSpPr>
          <p:nvPr/>
        </p:nvSpPr>
        <p:spPr bwMode="auto">
          <a:xfrm>
            <a:off x="5605463" y="4598988"/>
            <a:ext cx="68262" cy="122237"/>
          </a:xfrm>
          <a:custGeom>
            <a:avLst/>
            <a:gdLst>
              <a:gd name="T0" fmla="*/ 0 w 97"/>
              <a:gd name="T1" fmla="*/ 0 h 176"/>
              <a:gd name="T2" fmla="*/ 2147483646 w 97"/>
              <a:gd name="T3" fmla="*/ 2147483646 h 176"/>
              <a:gd name="T4" fmla="*/ 2147483646 w 97"/>
              <a:gd name="T5" fmla="*/ 2147483646 h 176"/>
              <a:gd name="T6" fmla="*/ 2147483646 w 97"/>
              <a:gd name="T7" fmla="*/ 2147483646 h 176"/>
              <a:gd name="T8" fmla="*/ 0 w 97"/>
              <a:gd name="T9" fmla="*/ 0 h 176"/>
              <a:gd name="T10" fmla="*/ 0 60000 65536"/>
              <a:gd name="T11" fmla="*/ 0 60000 65536"/>
              <a:gd name="T12" fmla="*/ 0 60000 65536"/>
              <a:gd name="T13" fmla="*/ 0 60000 65536"/>
              <a:gd name="T14" fmla="*/ 0 60000 65536"/>
              <a:gd name="T15" fmla="*/ 0 w 97"/>
              <a:gd name="T16" fmla="*/ 0 h 176"/>
              <a:gd name="T17" fmla="*/ 97 w 97"/>
              <a:gd name="T18" fmla="*/ 176 h 176"/>
            </a:gdLst>
            <a:ahLst/>
            <a:cxnLst>
              <a:cxn ang="T10">
                <a:pos x="T0" y="T1"/>
              </a:cxn>
              <a:cxn ang="T11">
                <a:pos x="T2" y="T3"/>
              </a:cxn>
              <a:cxn ang="T12">
                <a:pos x="T4" y="T5"/>
              </a:cxn>
              <a:cxn ang="T13">
                <a:pos x="T6" y="T7"/>
              </a:cxn>
              <a:cxn ang="T14">
                <a:pos x="T8" y="T9"/>
              </a:cxn>
            </a:cxnLst>
            <a:rect l="T15" t="T16" r="T17" b="T18"/>
            <a:pathLst>
              <a:path w="97" h="176">
                <a:moveTo>
                  <a:pt x="0" y="0"/>
                </a:moveTo>
                <a:lnTo>
                  <a:pt x="48" y="6"/>
                </a:lnTo>
                <a:lnTo>
                  <a:pt x="97" y="171"/>
                </a:lnTo>
                <a:lnTo>
                  <a:pt x="73" y="176"/>
                </a:lnTo>
                <a:lnTo>
                  <a:pt x="0" y="0"/>
                </a:lnTo>
              </a:path>
            </a:pathLst>
          </a:custGeom>
          <a:solidFill>
            <a:schemeClr val="tx2"/>
          </a:solidFill>
          <a:ln w="7938">
            <a:solidFill>
              <a:schemeClr val="bg1"/>
            </a:solidFill>
            <a:round/>
            <a:headEnd/>
            <a:tailEnd/>
          </a:ln>
        </p:spPr>
        <p:txBody>
          <a:bodyPr/>
          <a:lstStyle/>
          <a:p>
            <a:endParaRPr lang="en-US"/>
          </a:p>
        </p:txBody>
      </p:sp>
      <p:sp>
        <p:nvSpPr>
          <p:cNvPr id="18688" name="Freeform 557"/>
          <p:cNvSpPr>
            <a:spLocks/>
          </p:cNvSpPr>
          <p:nvPr/>
        </p:nvSpPr>
        <p:spPr bwMode="auto">
          <a:xfrm>
            <a:off x="6557963" y="4772025"/>
            <a:ext cx="165100" cy="125413"/>
          </a:xfrm>
          <a:custGeom>
            <a:avLst/>
            <a:gdLst>
              <a:gd name="T0" fmla="*/ 0 w 234"/>
              <a:gd name="T1" fmla="*/ 2147483646 h 182"/>
              <a:gd name="T2" fmla="*/ 2147483646 w 234"/>
              <a:gd name="T3" fmla="*/ 2147483646 h 182"/>
              <a:gd name="T4" fmla="*/ 2147483646 w 234"/>
              <a:gd name="T5" fmla="*/ 2147483646 h 182"/>
              <a:gd name="T6" fmla="*/ 2147483646 w 234"/>
              <a:gd name="T7" fmla="*/ 2147483646 h 182"/>
              <a:gd name="T8" fmla="*/ 2147483646 w 234"/>
              <a:gd name="T9" fmla="*/ 2147483646 h 182"/>
              <a:gd name="T10" fmla="*/ 2147483646 w 234"/>
              <a:gd name="T11" fmla="*/ 2147483646 h 182"/>
              <a:gd name="T12" fmla="*/ 2147483646 w 234"/>
              <a:gd name="T13" fmla="*/ 0 h 182"/>
              <a:gd name="T14" fmla="*/ 2147483646 w 234"/>
              <a:gd name="T15" fmla="*/ 2147483646 h 182"/>
              <a:gd name="T16" fmla="*/ 2147483646 w 234"/>
              <a:gd name="T17" fmla="*/ 2147483646 h 182"/>
              <a:gd name="T18" fmla="*/ 2147483646 w 234"/>
              <a:gd name="T19" fmla="*/ 2147483646 h 182"/>
              <a:gd name="T20" fmla="*/ 0 w 234"/>
              <a:gd name="T21" fmla="*/ 2147483646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182"/>
              <a:gd name="T35" fmla="*/ 234 w 234"/>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182">
                <a:moveTo>
                  <a:pt x="0" y="182"/>
                </a:moveTo>
                <a:lnTo>
                  <a:pt x="32" y="171"/>
                </a:lnTo>
                <a:lnTo>
                  <a:pt x="97" y="171"/>
                </a:lnTo>
                <a:lnTo>
                  <a:pt x="97" y="146"/>
                </a:lnTo>
                <a:lnTo>
                  <a:pt x="192" y="128"/>
                </a:lnTo>
                <a:lnTo>
                  <a:pt x="234" y="66"/>
                </a:lnTo>
                <a:lnTo>
                  <a:pt x="192" y="0"/>
                </a:lnTo>
                <a:lnTo>
                  <a:pt x="56" y="12"/>
                </a:lnTo>
                <a:lnTo>
                  <a:pt x="72" y="61"/>
                </a:lnTo>
                <a:lnTo>
                  <a:pt x="40" y="98"/>
                </a:lnTo>
                <a:lnTo>
                  <a:pt x="0" y="182"/>
                </a:lnTo>
              </a:path>
            </a:pathLst>
          </a:custGeom>
          <a:solidFill>
            <a:srgbClr val="99FF66"/>
          </a:solidFill>
          <a:ln w="7938">
            <a:solidFill>
              <a:schemeClr val="bg1"/>
            </a:solidFill>
            <a:round/>
            <a:headEnd/>
            <a:tailEnd/>
          </a:ln>
        </p:spPr>
        <p:txBody>
          <a:bodyPr/>
          <a:lstStyle/>
          <a:p>
            <a:endParaRPr lang="en-US"/>
          </a:p>
        </p:txBody>
      </p:sp>
      <p:sp>
        <p:nvSpPr>
          <p:cNvPr id="18689" name="Freeform 558"/>
          <p:cNvSpPr>
            <a:spLocks/>
          </p:cNvSpPr>
          <p:nvPr/>
        </p:nvSpPr>
        <p:spPr bwMode="auto">
          <a:xfrm>
            <a:off x="261938" y="2820988"/>
            <a:ext cx="952500" cy="612775"/>
          </a:xfrm>
          <a:custGeom>
            <a:avLst/>
            <a:gdLst>
              <a:gd name="T0" fmla="*/ 2147483646 w 1351"/>
              <a:gd name="T1" fmla="*/ 2147483646 h 894"/>
              <a:gd name="T2" fmla="*/ 2147483646 w 1351"/>
              <a:gd name="T3" fmla="*/ 2147483646 h 894"/>
              <a:gd name="T4" fmla="*/ 2147483646 w 1351"/>
              <a:gd name="T5" fmla="*/ 2147483646 h 894"/>
              <a:gd name="T6" fmla="*/ 2147483646 w 1351"/>
              <a:gd name="T7" fmla="*/ 2147483646 h 894"/>
              <a:gd name="T8" fmla="*/ 2147483646 w 1351"/>
              <a:gd name="T9" fmla="*/ 2147483646 h 894"/>
              <a:gd name="T10" fmla="*/ 2147483646 w 1351"/>
              <a:gd name="T11" fmla="*/ 2147483646 h 894"/>
              <a:gd name="T12" fmla="*/ 2147483646 w 1351"/>
              <a:gd name="T13" fmla="*/ 2147483646 h 894"/>
              <a:gd name="T14" fmla="*/ 2147483646 w 1351"/>
              <a:gd name="T15" fmla="*/ 2147483646 h 894"/>
              <a:gd name="T16" fmla="*/ 2147483646 w 1351"/>
              <a:gd name="T17" fmla="*/ 2147483646 h 894"/>
              <a:gd name="T18" fmla="*/ 2147483646 w 1351"/>
              <a:gd name="T19" fmla="*/ 2147483646 h 894"/>
              <a:gd name="T20" fmla="*/ 2147483646 w 1351"/>
              <a:gd name="T21" fmla="*/ 2147483646 h 894"/>
              <a:gd name="T22" fmla="*/ 2147483646 w 1351"/>
              <a:gd name="T23" fmla="*/ 2147483646 h 894"/>
              <a:gd name="T24" fmla="*/ 2147483646 w 1351"/>
              <a:gd name="T25" fmla="*/ 2147483646 h 894"/>
              <a:gd name="T26" fmla="*/ 2147483646 w 1351"/>
              <a:gd name="T27" fmla="*/ 2147483646 h 894"/>
              <a:gd name="T28" fmla="*/ 2147483646 w 1351"/>
              <a:gd name="T29" fmla="*/ 2147483646 h 894"/>
              <a:gd name="T30" fmla="*/ 2147483646 w 1351"/>
              <a:gd name="T31" fmla="*/ 2147483646 h 894"/>
              <a:gd name="T32" fmla="*/ 2147483646 w 1351"/>
              <a:gd name="T33" fmla="*/ 2147483646 h 894"/>
              <a:gd name="T34" fmla="*/ 2147483646 w 1351"/>
              <a:gd name="T35" fmla="*/ 2147483646 h 894"/>
              <a:gd name="T36" fmla="*/ 2147483646 w 1351"/>
              <a:gd name="T37" fmla="*/ 2147483646 h 894"/>
              <a:gd name="T38" fmla="*/ 2147483646 w 1351"/>
              <a:gd name="T39" fmla="*/ 2147483646 h 894"/>
              <a:gd name="T40" fmla="*/ 2147483646 w 1351"/>
              <a:gd name="T41" fmla="*/ 2147483646 h 894"/>
              <a:gd name="T42" fmla="*/ 2147483646 w 1351"/>
              <a:gd name="T43" fmla="*/ 2147483646 h 894"/>
              <a:gd name="T44" fmla="*/ 2147483646 w 1351"/>
              <a:gd name="T45" fmla="*/ 2147483646 h 894"/>
              <a:gd name="T46" fmla="*/ 2147483646 w 1351"/>
              <a:gd name="T47" fmla="*/ 2147483646 h 894"/>
              <a:gd name="T48" fmla="*/ 2147483646 w 1351"/>
              <a:gd name="T49" fmla="*/ 2147483646 h 894"/>
              <a:gd name="T50" fmla="*/ 2147483646 w 1351"/>
              <a:gd name="T51" fmla="*/ 2147483646 h 894"/>
              <a:gd name="T52" fmla="*/ 2147483646 w 1351"/>
              <a:gd name="T53" fmla="*/ 2147483646 h 894"/>
              <a:gd name="T54" fmla="*/ 2147483646 w 1351"/>
              <a:gd name="T55" fmla="*/ 2147483646 h 894"/>
              <a:gd name="T56" fmla="*/ 2147483646 w 1351"/>
              <a:gd name="T57" fmla="*/ 2147483646 h 894"/>
              <a:gd name="T58" fmla="*/ 2147483646 w 1351"/>
              <a:gd name="T59" fmla="*/ 2147483646 h 894"/>
              <a:gd name="T60" fmla="*/ 2147483646 w 1351"/>
              <a:gd name="T61" fmla="*/ 2147483646 h 894"/>
              <a:gd name="T62" fmla="*/ 2147483646 w 1351"/>
              <a:gd name="T63" fmla="*/ 2147483646 h 894"/>
              <a:gd name="T64" fmla="*/ 2147483646 w 1351"/>
              <a:gd name="T65" fmla="*/ 2147483646 h 894"/>
              <a:gd name="T66" fmla="*/ 2147483646 w 1351"/>
              <a:gd name="T67" fmla="*/ 2147483646 h 894"/>
              <a:gd name="T68" fmla="*/ 2147483646 w 1351"/>
              <a:gd name="T69" fmla="*/ 2147483646 h 894"/>
              <a:gd name="T70" fmla="*/ 2147483646 w 1351"/>
              <a:gd name="T71" fmla="*/ 2147483646 h 894"/>
              <a:gd name="T72" fmla="*/ 2147483646 w 1351"/>
              <a:gd name="T73" fmla="*/ 0 h 894"/>
              <a:gd name="T74" fmla="*/ 2147483646 w 1351"/>
              <a:gd name="T75" fmla="*/ 2147483646 h 894"/>
              <a:gd name="T76" fmla="*/ 2147483646 w 1351"/>
              <a:gd name="T77" fmla="*/ 2147483646 h 894"/>
              <a:gd name="T78" fmla="*/ 2147483646 w 1351"/>
              <a:gd name="T79" fmla="*/ 2147483646 h 894"/>
              <a:gd name="T80" fmla="*/ 2147483646 w 1351"/>
              <a:gd name="T81" fmla="*/ 2147483646 h 894"/>
              <a:gd name="T82" fmla="*/ 2147483646 w 1351"/>
              <a:gd name="T83" fmla="*/ 2147483646 h 894"/>
              <a:gd name="T84" fmla="*/ 2147483646 w 1351"/>
              <a:gd name="T85" fmla="*/ 2147483646 h 894"/>
              <a:gd name="T86" fmla="*/ 2147483646 w 1351"/>
              <a:gd name="T87" fmla="*/ 2147483646 h 894"/>
              <a:gd name="T88" fmla="*/ 2147483646 w 1351"/>
              <a:gd name="T89" fmla="*/ 2147483646 h 894"/>
              <a:gd name="T90" fmla="*/ 2147483646 w 1351"/>
              <a:gd name="T91" fmla="*/ 2147483646 h 894"/>
              <a:gd name="T92" fmla="*/ 2147483646 w 1351"/>
              <a:gd name="T93" fmla="*/ 2147483646 h 8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1"/>
              <a:gd name="T142" fmla="*/ 0 h 894"/>
              <a:gd name="T143" fmla="*/ 1351 w 1351"/>
              <a:gd name="T144" fmla="*/ 894 h 8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1" h="894">
                <a:moveTo>
                  <a:pt x="0" y="341"/>
                </a:moveTo>
                <a:lnTo>
                  <a:pt x="88" y="360"/>
                </a:lnTo>
                <a:lnTo>
                  <a:pt x="63" y="365"/>
                </a:lnTo>
                <a:lnTo>
                  <a:pt x="96" y="396"/>
                </a:lnTo>
                <a:lnTo>
                  <a:pt x="233" y="396"/>
                </a:lnTo>
                <a:lnTo>
                  <a:pt x="248" y="414"/>
                </a:lnTo>
                <a:lnTo>
                  <a:pt x="336" y="390"/>
                </a:lnTo>
                <a:lnTo>
                  <a:pt x="305" y="401"/>
                </a:lnTo>
                <a:lnTo>
                  <a:pt x="321" y="457"/>
                </a:lnTo>
                <a:lnTo>
                  <a:pt x="136" y="505"/>
                </a:lnTo>
                <a:lnTo>
                  <a:pt x="88" y="560"/>
                </a:lnTo>
                <a:lnTo>
                  <a:pt x="128" y="554"/>
                </a:lnTo>
                <a:lnTo>
                  <a:pt x="103" y="566"/>
                </a:lnTo>
                <a:lnTo>
                  <a:pt x="128" y="584"/>
                </a:lnTo>
                <a:lnTo>
                  <a:pt x="200" y="597"/>
                </a:lnTo>
                <a:lnTo>
                  <a:pt x="160" y="627"/>
                </a:lnTo>
                <a:lnTo>
                  <a:pt x="200" y="651"/>
                </a:lnTo>
                <a:lnTo>
                  <a:pt x="233" y="657"/>
                </a:lnTo>
                <a:lnTo>
                  <a:pt x="305" y="597"/>
                </a:lnTo>
                <a:lnTo>
                  <a:pt x="256" y="627"/>
                </a:lnTo>
                <a:lnTo>
                  <a:pt x="296" y="681"/>
                </a:lnTo>
                <a:lnTo>
                  <a:pt x="273" y="712"/>
                </a:lnTo>
                <a:lnTo>
                  <a:pt x="353" y="676"/>
                </a:lnTo>
                <a:lnTo>
                  <a:pt x="418" y="718"/>
                </a:lnTo>
                <a:lnTo>
                  <a:pt x="433" y="687"/>
                </a:lnTo>
                <a:lnTo>
                  <a:pt x="458" y="712"/>
                </a:lnTo>
                <a:lnTo>
                  <a:pt x="514" y="681"/>
                </a:lnTo>
                <a:lnTo>
                  <a:pt x="425" y="803"/>
                </a:lnTo>
                <a:lnTo>
                  <a:pt x="361" y="822"/>
                </a:lnTo>
                <a:lnTo>
                  <a:pt x="353" y="846"/>
                </a:lnTo>
                <a:lnTo>
                  <a:pt x="273" y="846"/>
                </a:lnTo>
                <a:lnTo>
                  <a:pt x="216" y="894"/>
                </a:lnTo>
                <a:lnTo>
                  <a:pt x="296" y="852"/>
                </a:lnTo>
                <a:lnTo>
                  <a:pt x="376" y="858"/>
                </a:lnTo>
                <a:lnTo>
                  <a:pt x="425" y="834"/>
                </a:lnTo>
                <a:lnTo>
                  <a:pt x="401" y="816"/>
                </a:lnTo>
                <a:lnTo>
                  <a:pt x="458" y="816"/>
                </a:lnTo>
                <a:lnTo>
                  <a:pt x="626" y="730"/>
                </a:lnTo>
                <a:lnTo>
                  <a:pt x="666" y="694"/>
                </a:lnTo>
                <a:lnTo>
                  <a:pt x="626" y="670"/>
                </a:lnTo>
                <a:lnTo>
                  <a:pt x="787" y="573"/>
                </a:lnTo>
                <a:lnTo>
                  <a:pt x="803" y="523"/>
                </a:lnTo>
                <a:lnTo>
                  <a:pt x="796" y="573"/>
                </a:lnTo>
                <a:lnTo>
                  <a:pt x="844" y="560"/>
                </a:lnTo>
                <a:lnTo>
                  <a:pt x="819" y="584"/>
                </a:lnTo>
                <a:lnTo>
                  <a:pt x="859" y="590"/>
                </a:lnTo>
                <a:lnTo>
                  <a:pt x="754" y="597"/>
                </a:lnTo>
                <a:lnTo>
                  <a:pt x="731" y="651"/>
                </a:lnTo>
                <a:lnTo>
                  <a:pt x="779" y="651"/>
                </a:lnTo>
                <a:lnTo>
                  <a:pt x="739" y="681"/>
                </a:lnTo>
                <a:lnTo>
                  <a:pt x="876" y="639"/>
                </a:lnTo>
                <a:lnTo>
                  <a:pt x="908" y="614"/>
                </a:lnTo>
                <a:lnTo>
                  <a:pt x="876" y="597"/>
                </a:lnTo>
                <a:lnTo>
                  <a:pt x="916" y="573"/>
                </a:lnTo>
                <a:lnTo>
                  <a:pt x="908" y="590"/>
                </a:lnTo>
                <a:lnTo>
                  <a:pt x="981" y="578"/>
                </a:lnTo>
                <a:lnTo>
                  <a:pt x="964" y="603"/>
                </a:lnTo>
                <a:lnTo>
                  <a:pt x="1084" y="639"/>
                </a:lnTo>
                <a:lnTo>
                  <a:pt x="1262" y="651"/>
                </a:lnTo>
                <a:lnTo>
                  <a:pt x="1294" y="639"/>
                </a:lnTo>
                <a:lnTo>
                  <a:pt x="1310" y="646"/>
                </a:lnTo>
                <a:lnTo>
                  <a:pt x="1286" y="663"/>
                </a:lnTo>
                <a:lnTo>
                  <a:pt x="1326" y="681"/>
                </a:lnTo>
                <a:lnTo>
                  <a:pt x="1351" y="670"/>
                </a:lnTo>
                <a:lnTo>
                  <a:pt x="1310" y="627"/>
                </a:lnTo>
                <a:lnTo>
                  <a:pt x="1221" y="627"/>
                </a:lnTo>
                <a:lnTo>
                  <a:pt x="1221" y="104"/>
                </a:lnTo>
                <a:lnTo>
                  <a:pt x="739" y="55"/>
                </a:lnTo>
                <a:lnTo>
                  <a:pt x="723" y="31"/>
                </a:lnTo>
                <a:lnTo>
                  <a:pt x="594" y="18"/>
                </a:lnTo>
                <a:lnTo>
                  <a:pt x="578" y="37"/>
                </a:lnTo>
                <a:lnTo>
                  <a:pt x="538" y="31"/>
                </a:lnTo>
                <a:lnTo>
                  <a:pt x="569" y="12"/>
                </a:lnTo>
                <a:lnTo>
                  <a:pt x="514" y="0"/>
                </a:lnTo>
                <a:lnTo>
                  <a:pt x="466" y="31"/>
                </a:lnTo>
                <a:lnTo>
                  <a:pt x="376" y="37"/>
                </a:lnTo>
                <a:lnTo>
                  <a:pt x="369" y="73"/>
                </a:lnTo>
                <a:lnTo>
                  <a:pt x="361" y="48"/>
                </a:lnTo>
                <a:lnTo>
                  <a:pt x="281" y="67"/>
                </a:lnTo>
                <a:lnTo>
                  <a:pt x="296" y="91"/>
                </a:lnTo>
                <a:lnTo>
                  <a:pt x="256" y="85"/>
                </a:lnTo>
                <a:lnTo>
                  <a:pt x="208" y="134"/>
                </a:lnTo>
                <a:lnTo>
                  <a:pt x="88" y="147"/>
                </a:lnTo>
                <a:lnTo>
                  <a:pt x="96" y="177"/>
                </a:lnTo>
                <a:lnTo>
                  <a:pt x="63" y="183"/>
                </a:lnTo>
                <a:lnTo>
                  <a:pt x="208" y="256"/>
                </a:lnTo>
                <a:lnTo>
                  <a:pt x="393" y="292"/>
                </a:lnTo>
                <a:lnTo>
                  <a:pt x="273" y="280"/>
                </a:lnTo>
                <a:lnTo>
                  <a:pt x="281" y="298"/>
                </a:lnTo>
                <a:lnTo>
                  <a:pt x="329" y="304"/>
                </a:lnTo>
                <a:lnTo>
                  <a:pt x="281" y="317"/>
                </a:lnTo>
                <a:lnTo>
                  <a:pt x="208" y="310"/>
                </a:lnTo>
                <a:lnTo>
                  <a:pt x="208" y="286"/>
                </a:lnTo>
                <a:lnTo>
                  <a:pt x="151" y="286"/>
                </a:lnTo>
                <a:lnTo>
                  <a:pt x="0" y="341"/>
                </a:lnTo>
              </a:path>
            </a:pathLst>
          </a:custGeom>
          <a:solidFill>
            <a:schemeClr val="accent1"/>
          </a:solidFill>
          <a:ln w="7938">
            <a:solidFill>
              <a:schemeClr val="bg1"/>
            </a:solidFill>
            <a:round/>
            <a:headEnd/>
            <a:tailEnd/>
          </a:ln>
        </p:spPr>
        <p:txBody>
          <a:bodyPr/>
          <a:lstStyle/>
          <a:p>
            <a:endParaRPr lang="en-US"/>
          </a:p>
        </p:txBody>
      </p:sp>
      <p:sp>
        <p:nvSpPr>
          <p:cNvPr id="18690" name="Freeform 559"/>
          <p:cNvSpPr>
            <a:spLocks/>
          </p:cNvSpPr>
          <p:nvPr/>
        </p:nvSpPr>
        <p:spPr bwMode="auto">
          <a:xfrm>
            <a:off x="1214438" y="3267075"/>
            <a:ext cx="260350" cy="171450"/>
          </a:xfrm>
          <a:custGeom>
            <a:avLst/>
            <a:gdLst>
              <a:gd name="T0" fmla="*/ 0 w 369"/>
              <a:gd name="T1" fmla="*/ 2147483646 h 249"/>
              <a:gd name="T2" fmla="*/ 2147483646 w 369"/>
              <a:gd name="T3" fmla="*/ 2147483646 h 249"/>
              <a:gd name="T4" fmla="*/ 2147483646 w 369"/>
              <a:gd name="T5" fmla="*/ 2147483646 h 249"/>
              <a:gd name="T6" fmla="*/ 2147483646 w 369"/>
              <a:gd name="T7" fmla="*/ 2147483646 h 249"/>
              <a:gd name="T8" fmla="*/ 2147483646 w 369"/>
              <a:gd name="T9" fmla="*/ 2147483646 h 249"/>
              <a:gd name="T10" fmla="*/ 2147483646 w 369"/>
              <a:gd name="T11" fmla="*/ 2147483646 h 249"/>
              <a:gd name="T12" fmla="*/ 2147483646 w 369"/>
              <a:gd name="T13" fmla="*/ 2147483646 h 249"/>
              <a:gd name="T14" fmla="*/ 2147483646 w 369"/>
              <a:gd name="T15" fmla="*/ 2147483646 h 249"/>
              <a:gd name="T16" fmla="*/ 2147483646 w 369"/>
              <a:gd name="T17" fmla="*/ 2147483646 h 249"/>
              <a:gd name="T18" fmla="*/ 2147483646 w 369"/>
              <a:gd name="T19" fmla="*/ 2147483646 h 249"/>
              <a:gd name="T20" fmla="*/ 2147483646 w 369"/>
              <a:gd name="T21" fmla="*/ 2147483646 h 249"/>
              <a:gd name="T22" fmla="*/ 2147483646 w 369"/>
              <a:gd name="T23" fmla="*/ 2147483646 h 249"/>
              <a:gd name="T24" fmla="*/ 2147483646 w 369"/>
              <a:gd name="T25" fmla="*/ 2147483646 h 249"/>
              <a:gd name="T26" fmla="*/ 2147483646 w 369"/>
              <a:gd name="T27" fmla="*/ 2147483646 h 249"/>
              <a:gd name="T28" fmla="*/ 2147483646 w 369"/>
              <a:gd name="T29" fmla="*/ 2147483646 h 249"/>
              <a:gd name="T30" fmla="*/ 2147483646 w 369"/>
              <a:gd name="T31" fmla="*/ 2147483646 h 249"/>
              <a:gd name="T32" fmla="*/ 2147483646 w 369"/>
              <a:gd name="T33" fmla="*/ 2147483646 h 249"/>
              <a:gd name="T34" fmla="*/ 2147483646 w 369"/>
              <a:gd name="T35" fmla="*/ 2147483646 h 249"/>
              <a:gd name="T36" fmla="*/ 2147483646 w 369"/>
              <a:gd name="T37" fmla="*/ 0 h 249"/>
              <a:gd name="T38" fmla="*/ 2147483646 w 369"/>
              <a:gd name="T39" fmla="*/ 2147483646 h 249"/>
              <a:gd name="T40" fmla="*/ 0 w 369"/>
              <a:gd name="T41" fmla="*/ 2147483646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9"/>
              <a:gd name="T64" fmla="*/ 0 h 249"/>
              <a:gd name="T65" fmla="*/ 369 w 369"/>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9" h="249">
                <a:moveTo>
                  <a:pt x="0" y="19"/>
                </a:moveTo>
                <a:lnTo>
                  <a:pt x="31" y="61"/>
                </a:lnTo>
                <a:lnTo>
                  <a:pt x="71" y="79"/>
                </a:lnTo>
                <a:lnTo>
                  <a:pt x="88" y="67"/>
                </a:lnTo>
                <a:lnTo>
                  <a:pt x="55" y="43"/>
                </a:lnTo>
                <a:lnTo>
                  <a:pt x="88" y="43"/>
                </a:lnTo>
                <a:lnTo>
                  <a:pt x="128" y="79"/>
                </a:lnTo>
                <a:lnTo>
                  <a:pt x="120" y="19"/>
                </a:lnTo>
                <a:lnTo>
                  <a:pt x="151" y="73"/>
                </a:lnTo>
                <a:lnTo>
                  <a:pt x="224" y="92"/>
                </a:lnTo>
                <a:lnTo>
                  <a:pt x="208" y="128"/>
                </a:lnTo>
                <a:lnTo>
                  <a:pt x="296" y="176"/>
                </a:lnTo>
                <a:lnTo>
                  <a:pt x="281" y="207"/>
                </a:lnTo>
                <a:lnTo>
                  <a:pt x="321" y="183"/>
                </a:lnTo>
                <a:lnTo>
                  <a:pt x="329" y="249"/>
                </a:lnTo>
                <a:lnTo>
                  <a:pt x="361" y="238"/>
                </a:lnTo>
                <a:lnTo>
                  <a:pt x="369" y="189"/>
                </a:lnTo>
                <a:lnTo>
                  <a:pt x="288" y="159"/>
                </a:lnTo>
                <a:lnTo>
                  <a:pt x="120" y="0"/>
                </a:lnTo>
                <a:lnTo>
                  <a:pt x="31" y="43"/>
                </a:lnTo>
                <a:lnTo>
                  <a:pt x="0" y="19"/>
                </a:lnTo>
              </a:path>
            </a:pathLst>
          </a:custGeom>
          <a:solidFill>
            <a:srgbClr val="99FF66"/>
          </a:solidFill>
          <a:ln w="0">
            <a:solidFill>
              <a:schemeClr val="bg1"/>
            </a:solidFill>
            <a:round/>
            <a:headEnd/>
            <a:tailEnd/>
          </a:ln>
        </p:spPr>
        <p:txBody>
          <a:bodyPr/>
          <a:lstStyle/>
          <a:p>
            <a:endParaRPr lang="en-US"/>
          </a:p>
        </p:txBody>
      </p:sp>
      <p:sp>
        <p:nvSpPr>
          <p:cNvPr id="18691" name="Freeform 560"/>
          <p:cNvSpPr>
            <a:spLocks/>
          </p:cNvSpPr>
          <p:nvPr/>
        </p:nvSpPr>
        <p:spPr bwMode="auto">
          <a:xfrm>
            <a:off x="5446713" y="4513263"/>
            <a:ext cx="236537" cy="128587"/>
          </a:xfrm>
          <a:custGeom>
            <a:avLst/>
            <a:gdLst>
              <a:gd name="T0" fmla="*/ 0 w 338"/>
              <a:gd name="T1" fmla="*/ 2147483646 h 189"/>
              <a:gd name="T2" fmla="*/ 2147483646 w 338"/>
              <a:gd name="T3" fmla="*/ 2147483646 h 189"/>
              <a:gd name="T4" fmla="*/ 2147483646 w 338"/>
              <a:gd name="T5" fmla="*/ 2147483646 h 189"/>
              <a:gd name="T6" fmla="*/ 2147483646 w 338"/>
              <a:gd name="T7" fmla="*/ 2147483646 h 189"/>
              <a:gd name="T8" fmla="*/ 2147483646 w 338"/>
              <a:gd name="T9" fmla="*/ 2147483646 h 189"/>
              <a:gd name="T10" fmla="*/ 2147483646 w 338"/>
              <a:gd name="T11" fmla="*/ 2147483646 h 189"/>
              <a:gd name="T12" fmla="*/ 2147483646 w 338"/>
              <a:gd name="T13" fmla="*/ 2147483646 h 189"/>
              <a:gd name="T14" fmla="*/ 2147483646 w 338"/>
              <a:gd name="T15" fmla="*/ 2147483646 h 189"/>
              <a:gd name="T16" fmla="*/ 2147483646 w 338"/>
              <a:gd name="T17" fmla="*/ 0 h 189"/>
              <a:gd name="T18" fmla="*/ 2147483646 w 338"/>
              <a:gd name="T19" fmla="*/ 2147483646 h 189"/>
              <a:gd name="T20" fmla="*/ 0 w 338"/>
              <a:gd name="T21" fmla="*/ 2147483646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189"/>
              <a:gd name="T35" fmla="*/ 338 w 338"/>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189">
                <a:moveTo>
                  <a:pt x="0" y="164"/>
                </a:moveTo>
                <a:lnTo>
                  <a:pt x="17" y="182"/>
                </a:lnTo>
                <a:lnTo>
                  <a:pt x="113" y="189"/>
                </a:lnTo>
                <a:lnTo>
                  <a:pt x="105" y="133"/>
                </a:lnTo>
                <a:lnTo>
                  <a:pt x="225" y="127"/>
                </a:lnTo>
                <a:lnTo>
                  <a:pt x="273" y="133"/>
                </a:lnTo>
                <a:lnTo>
                  <a:pt x="338" y="103"/>
                </a:lnTo>
                <a:lnTo>
                  <a:pt x="250" y="30"/>
                </a:lnTo>
                <a:lnTo>
                  <a:pt x="242" y="0"/>
                </a:lnTo>
                <a:lnTo>
                  <a:pt x="65" y="66"/>
                </a:lnTo>
                <a:lnTo>
                  <a:pt x="0" y="164"/>
                </a:lnTo>
              </a:path>
            </a:pathLst>
          </a:custGeom>
          <a:solidFill>
            <a:schemeClr val="tx2"/>
          </a:solidFill>
          <a:ln w="7938">
            <a:solidFill>
              <a:schemeClr val="bg1"/>
            </a:solidFill>
            <a:round/>
            <a:headEnd/>
            <a:tailEnd/>
          </a:ln>
        </p:spPr>
        <p:txBody>
          <a:bodyPr/>
          <a:lstStyle/>
          <a:p>
            <a:endParaRPr lang="en-US"/>
          </a:p>
        </p:txBody>
      </p:sp>
      <p:sp>
        <p:nvSpPr>
          <p:cNvPr id="18692" name="Freeform 561"/>
          <p:cNvSpPr>
            <a:spLocks/>
          </p:cNvSpPr>
          <p:nvPr/>
        </p:nvSpPr>
        <p:spPr bwMode="auto">
          <a:xfrm>
            <a:off x="8856663" y="4316413"/>
            <a:ext cx="225425" cy="346075"/>
          </a:xfrm>
          <a:custGeom>
            <a:avLst/>
            <a:gdLst>
              <a:gd name="T0" fmla="*/ 0 w 322"/>
              <a:gd name="T1" fmla="*/ 2147483646 h 506"/>
              <a:gd name="T2" fmla="*/ 2147483646 w 322"/>
              <a:gd name="T3" fmla="*/ 2147483646 h 506"/>
              <a:gd name="T4" fmla="*/ 2147483646 w 322"/>
              <a:gd name="T5" fmla="*/ 2147483646 h 506"/>
              <a:gd name="T6" fmla="*/ 2147483646 w 322"/>
              <a:gd name="T7" fmla="*/ 2147483646 h 506"/>
              <a:gd name="T8" fmla="*/ 2147483646 w 322"/>
              <a:gd name="T9" fmla="*/ 2147483646 h 506"/>
              <a:gd name="T10" fmla="*/ 2147483646 w 322"/>
              <a:gd name="T11" fmla="*/ 2147483646 h 506"/>
              <a:gd name="T12" fmla="*/ 2147483646 w 322"/>
              <a:gd name="T13" fmla="*/ 2147483646 h 506"/>
              <a:gd name="T14" fmla="*/ 2147483646 w 322"/>
              <a:gd name="T15" fmla="*/ 2147483646 h 506"/>
              <a:gd name="T16" fmla="*/ 2147483646 w 322"/>
              <a:gd name="T17" fmla="*/ 2147483646 h 506"/>
              <a:gd name="T18" fmla="*/ 2147483646 w 322"/>
              <a:gd name="T19" fmla="*/ 2147483646 h 506"/>
              <a:gd name="T20" fmla="*/ 2147483646 w 322"/>
              <a:gd name="T21" fmla="*/ 2147483646 h 506"/>
              <a:gd name="T22" fmla="*/ 2147483646 w 322"/>
              <a:gd name="T23" fmla="*/ 2147483646 h 506"/>
              <a:gd name="T24" fmla="*/ 2147483646 w 322"/>
              <a:gd name="T25" fmla="*/ 2147483646 h 506"/>
              <a:gd name="T26" fmla="*/ 2147483646 w 322"/>
              <a:gd name="T27" fmla="*/ 2147483646 h 506"/>
              <a:gd name="T28" fmla="*/ 2147483646 w 322"/>
              <a:gd name="T29" fmla="*/ 2147483646 h 506"/>
              <a:gd name="T30" fmla="*/ 2147483646 w 322"/>
              <a:gd name="T31" fmla="*/ 2147483646 h 506"/>
              <a:gd name="T32" fmla="*/ 2147483646 w 322"/>
              <a:gd name="T33" fmla="*/ 2147483646 h 506"/>
              <a:gd name="T34" fmla="*/ 2147483646 w 322"/>
              <a:gd name="T35" fmla="*/ 0 h 506"/>
              <a:gd name="T36" fmla="*/ 0 w 322"/>
              <a:gd name="T37" fmla="*/ 2147483646 h 5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506"/>
              <a:gd name="T59" fmla="*/ 322 w 322"/>
              <a:gd name="T60" fmla="*/ 506 h 5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506">
                <a:moveTo>
                  <a:pt x="0" y="25"/>
                </a:moveTo>
                <a:lnTo>
                  <a:pt x="57" y="80"/>
                </a:lnTo>
                <a:lnTo>
                  <a:pt x="112" y="98"/>
                </a:lnTo>
                <a:lnTo>
                  <a:pt x="88" y="134"/>
                </a:lnTo>
                <a:lnTo>
                  <a:pt x="193" y="207"/>
                </a:lnTo>
                <a:lnTo>
                  <a:pt x="242" y="299"/>
                </a:lnTo>
                <a:lnTo>
                  <a:pt x="242" y="377"/>
                </a:lnTo>
                <a:lnTo>
                  <a:pt x="112" y="445"/>
                </a:lnTo>
                <a:lnTo>
                  <a:pt x="145" y="506"/>
                </a:lnTo>
                <a:lnTo>
                  <a:pt x="185" y="463"/>
                </a:lnTo>
                <a:lnTo>
                  <a:pt x="202" y="476"/>
                </a:lnTo>
                <a:lnTo>
                  <a:pt x="217" y="451"/>
                </a:lnTo>
                <a:lnTo>
                  <a:pt x="322" y="403"/>
                </a:lnTo>
                <a:lnTo>
                  <a:pt x="305" y="274"/>
                </a:lnTo>
                <a:lnTo>
                  <a:pt x="160" y="153"/>
                </a:lnTo>
                <a:lnTo>
                  <a:pt x="177" y="116"/>
                </a:lnTo>
                <a:lnTo>
                  <a:pt x="273" y="56"/>
                </a:lnTo>
                <a:lnTo>
                  <a:pt x="145" y="0"/>
                </a:lnTo>
                <a:lnTo>
                  <a:pt x="0" y="25"/>
                </a:lnTo>
              </a:path>
            </a:pathLst>
          </a:custGeom>
          <a:solidFill>
            <a:schemeClr val="accent1"/>
          </a:solidFill>
          <a:ln w="7938">
            <a:solidFill>
              <a:schemeClr val="bg1"/>
            </a:solidFill>
            <a:round/>
            <a:headEnd/>
            <a:tailEnd/>
          </a:ln>
        </p:spPr>
        <p:txBody>
          <a:bodyPr/>
          <a:lstStyle/>
          <a:p>
            <a:endParaRPr lang="en-US"/>
          </a:p>
        </p:txBody>
      </p:sp>
      <p:sp>
        <p:nvSpPr>
          <p:cNvPr id="18693" name="Freeform 562"/>
          <p:cNvSpPr>
            <a:spLocks/>
          </p:cNvSpPr>
          <p:nvPr/>
        </p:nvSpPr>
        <p:spPr bwMode="auto">
          <a:xfrm>
            <a:off x="6308725" y="5060950"/>
            <a:ext cx="374650" cy="225425"/>
          </a:xfrm>
          <a:custGeom>
            <a:avLst/>
            <a:gdLst>
              <a:gd name="T0" fmla="*/ 0 w 531"/>
              <a:gd name="T1" fmla="*/ 2147483646 h 328"/>
              <a:gd name="T2" fmla="*/ 0 w 531"/>
              <a:gd name="T3" fmla="*/ 2147483646 h 328"/>
              <a:gd name="T4" fmla="*/ 2147483646 w 531"/>
              <a:gd name="T5" fmla="*/ 2147483646 h 328"/>
              <a:gd name="T6" fmla="*/ 2147483646 w 531"/>
              <a:gd name="T7" fmla="*/ 2147483646 h 328"/>
              <a:gd name="T8" fmla="*/ 2147483646 w 531"/>
              <a:gd name="T9" fmla="*/ 2147483646 h 328"/>
              <a:gd name="T10" fmla="*/ 2147483646 w 531"/>
              <a:gd name="T11" fmla="*/ 2147483646 h 328"/>
              <a:gd name="T12" fmla="*/ 2147483646 w 531"/>
              <a:gd name="T13" fmla="*/ 2147483646 h 328"/>
              <a:gd name="T14" fmla="*/ 2147483646 w 531"/>
              <a:gd name="T15" fmla="*/ 2147483646 h 328"/>
              <a:gd name="T16" fmla="*/ 2147483646 w 531"/>
              <a:gd name="T17" fmla="*/ 2147483646 h 328"/>
              <a:gd name="T18" fmla="*/ 2147483646 w 531"/>
              <a:gd name="T19" fmla="*/ 2147483646 h 328"/>
              <a:gd name="T20" fmla="*/ 2147483646 w 531"/>
              <a:gd name="T21" fmla="*/ 2147483646 h 328"/>
              <a:gd name="T22" fmla="*/ 2147483646 w 531"/>
              <a:gd name="T23" fmla="*/ 2147483646 h 328"/>
              <a:gd name="T24" fmla="*/ 2147483646 w 531"/>
              <a:gd name="T25" fmla="*/ 2147483646 h 328"/>
              <a:gd name="T26" fmla="*/ 2147483646 w 531"/>
              <a:gd name="T27" fmla="*/ 2147483646 h 328"/>
              <a:gd name="T28" fmla="*/ 2147483646 w 531"/>
              <a:gd name="T29" fmla="*/ 0 h 328"/>
              <a:gd name="T30" fmla="*/ 2147483646 w 531"/>
              <a:gd name="T31" fmla="*/ 2147483646 h 328"/>
              <a:gd name="T32" fmla="*/ 2147483646 w 531"/>
              <a:gd name="T33" fmla="*/ 2147483646 h 328"/>
              <a:gd name="T34" fmla="*/ 2147483646 w 531"/>
              <a:gd name="T35" fmla="*/ 2147483646 h 328"/>
              <a:gd name="T36" fmla="*/ 2147483646 w 531"/>
              <a:gd name="T37" fmla="*/ 2147483646 h 328"/>
              <a:gd name="T38" fmla="*/ 2147483646 w 531"/>
              <a:gd name="T39" fmla="*/ 2147483646 h 328"/>
              <a:gd name="T40" fmla="*/ 2147483646 w 531"/>
              <a:gd name="T41" fmla="*/ 2147483646 h 328"/>
              <a:gd name="T42" fmla="*/ 0 w 531"/>
              <a:gd name="T43" fmla="*/ 2147483646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1"/>
              <a:gd name="T67" fmla="*/ 0 h 328"/>
              <a:gd name="T68" fmla="*/ 531 w 531"/>
              <a:gd name="T69" fmla="*/ 328 h 3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1" h="328">
                <a:moveTo>
                  <a:pt x="0" y="158"/>
                </a:moveTo>
                <a:lnTo>
                  <a:pt x="0" y="292"/>
                </a:lnTo>
                <a:lnTo>
                  <a:pt x="56" y="322"/>
                </a:lnTo>
                <a:lnTo>
                  <a:pt x="145" y="328"/>
                </a:lnTo>
                <a:lnTo>
                  <a:pt x="225" y="328"/>
                </a:lnTo>
                <a:lnTo>
                  <a:pt x="306" y="285"/>
                </a:lnTo>
                <a:lnTo>
                  <a:pt x="306" y="268"/>
                </a:lnTo>
                <a:lnTo>
                  <a:pt x="370" y="249"/>
                </a:lnTo>
                <a:lnTo>
                  <a:pt x="361" y="231"/>
                </a:lnTo>
                <a:lnTo>
                  <a:pt x="506" y="201"/>
                </a:lnTo>
                <a:lnTo>
                  <a:pt x="483" y="188"/>
                </a:lnTo>
                <a:lnTo>
                  <a:pt x="531" y="85"/>
                </a:lnTo>
                <a:lnTo>
                  <a:pt x="491" y="36"/>
                </a:lnTo>
                <a:lnTo>
                  <a:pt x="418" y="12"/>
                </a:lnTo>
                <a:lnTo>
                  <a:pt x="394" y="0"/>
                </a:lnTo>
                <a:lnTo>
                  <a:pt x="306" y="31"/>
                </a:lnTo>
                <a:lnTo>
                  <a:pt x="298" y="121"/>
                </a:lnTo>
                <a:lnTo>
                  <a:pt x="346" y="134"/>
                </a:lnTo>
                <a:lnTo>
                  <a:pt x="346" y="177"/>
                </a:lnTo>
                <a:lnTo>
                  <a:pt x="96" y="91"/>
                </a:lnTo>
                <a:lnTo>
                  <a:pt x="96" y="158"/>
                </a:lnTo>
                <a:lnTo>
                  <a:pt x="0" y="158"/>
                </a:lnTo>
              </a:path>
            </a:pathLst>
          </a:custGeom>
          <a:solidFill>
            <a:schemeClr val="accent1"/>
          </a:solidFill>
          <a:ln w="7938">
            <a:solidFill>
              <a:schemeClr val="bg1"/>
            </a:solidFill>
            <a:round/>
            <a:headEnd/>
            <a:tailEnd/>
          </a:ln>
        </p:spPr>
        <p:txBody>
          <a:bodyPr/>
          <a:lstStyle/>
          <a:p>
            <a:endParaRPr lang="en-US"/>
          </a:p>
        </p:txBody>
      </p:sp>
      <p:sp>
        <p:nvSpPr>
          <p:cNvPr id="18694" name="Freeform 563"/>
          <p:cNvSpPr>
            <a:spLocks/>
          </p:cNvSpPr>
          <p:nvPr/>
        </p:nvSpPr>
        <p:spPr bwMode="auto">
          <a:xfrm>
            <a:off x="6132513" y="5394325"/>
            <a:ext cx="515937" cy="314325"/>
          </a:xfrm>
          <a:custGeom>
            <a:avLst/>
            <a:gdLst>
              <a:gd name="T0" fmla="*/ 0 w 733"/>
              <a:gd name="T1" fmla="*/ 2147483646 h 456"/>
              <a:gd name="T2" fmla="*/ 2147483646 w 733"/>
              <a:gd name="T3" fmla="*/ 2147483646 h 456"/>
              <a:gd name="T4" fmla="*/ 2147483646 w 733"/>
              <a:gd name="T5" fmla="*/ 2147483646 h 456"/>
              <a:gd name="T6" fmla="*/ 2147483646 w 733"/>
              <a:gd name="T7" fmla="*/ 2147483646 h 456"/>
              <a:gd name="T8" fmla="*/ 2147483646 w 733"/>
              <a:gd name="T9" fmla="*/ 2147483646 h 456"/>
              <a:gd name="T10" fmla="*/ 2147483646 w 733"/>
              <a:gd name="T11" fmla="*/ 2147483646 h 456"/>
              <a:gd name="T12" fmla="*/ 2147483646 w 733"/>
              <a:gd name="T13" fmla="*/ 2147483646 h 456"/>
              <a:gd name="T14" fmla="*/ 2147483646 w 733"/>
              <a:gd name="T15" fmla="*/ 2147483646 h 456"/>
              <a:gd name="T16" fmla="*/ 2147483646 w 733"/>
              <a:gd name="T17" fmla="*/ 2147483646 h 456"/>
              <a:gd name="T18" fmla="*/ 2147483646 w 733"/>
              <a:gd name="T19" fmla="*/ 2147483646 h 456"/>
              <a:gd name="T20" fmla="*/ 2147483646 w 733"/>
              <a:gd name="T21" fmla="*/ 2147483646 h 456"/>
              <a:gd name="T22" fmla="*/ 2147483646 w 733"/>
              <a:gd name="T23" fmla="*/ 0 h 456"/>
              <a:gd name="T24" fmla="*/ 2147483646 w 733"/>
              <a:gd name="T25" fmla="*/ 2147483646 h 456"/>
              <a:gd name="T26" fmla="*/ 2147483646 w 733"/>
              <a:gd name="T27" fmla="*/ 2147483646 h 456"/>
              <a:gd name="T28" fmla="*/ 2147483646 w 733"/>
              <a:gd name="T29" fmla="*/ 2147483646 h 456"/>
              <a:gd name="T30" fmla="*/ 2147483646 w 733"/>
              <a:gd name="T31" fmla="*/ 2147483646 h 456"/>
              <a:gd name="T32" fmla="*/ 2147483646 w 733"/>
              <a:gd name="T33" fmla="*/ 2147483646 h 456"/>
              <a:gd name="T34" fmla="*/ 2147483646 w 733"/>
              <a:gd name="T35" fmla="*/ 2147483646 h 456"/>
              <a:gd name="T36" fmla="*/ 2147483646 w 733"/>
              <a:gd name="T37" fmla="*/ 2147483646 h 456"/>
              <a:gd name="T38" fmla="*/ 2147483646 w 733"/>
              <a:gd name="T39" fmla="*/ 2147483646 h 456"/>
              <a:gd name="T40" fmla="*/ 2147483646 w 733"/>
              <a:gd name="T41" fmla="*/ 2147483646 h 456"/>
              <a:gd name="T42" fmla="*/ 2147483646 w 733"/>
              <a:gd name="T43" fmla="*/ 2147483646 h 456"/>
              <a:gd name="T44" fmla="*/ 2147483646 w 733"/>
              <a:gd name="T45" fmla="*/ 2147483646 h 456"/>
              <a:gd name="T46" fmla="*/ 2147483646 w 733"/>
              <a:gd name="T47" fmla="*/ 2147483646 h 456"/>
              <a:gd name="T48" fmla="*/ 2147483646 w 733"/>
              <a:gd name="T49" fmla="*/ 2147483646 h 456"/>
              <a:gd name="T50" fmla="*/ 0 w 733"/>
              <a:gd name="T51" fmla="*/ 2147483646 h 4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3"/>
              <a:gd name="T79" fmla="*/ 0 h 456"/>
              <a:gd name="T80" fmla="*/ 733 w 733"/>
              <a:gd name="T81" fmla="*/ 456 h 4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3" h="456">
                <a:moveTo>
                  <a:pt x="0" y="237"/>
                </a:moveTo>
                <a:lnTo>
                  <a:pt x="33" y="219"/>
                </a:lnTo>
                <a:lnTo>
                  <a:pt x="57" y="250"/>
                </a:lnTo>
                <a:lnTo>
                  <a:pt x="113" y="250"/>
                </a:lnTo>
                <a:lnTo>
                  <a:pt x="161" y="231"/>
                </a:lnTo>
                <a:lnTo>
                  <a:pt x="161" y="91"/>
                </a:lnTo>
                <a:lnTo>
                  <a:pt x="193" y="121"/>
                </a:lnTo>
                <a:lnTo>
                  <a:pt x="193" y="164"/>
                </a:lnTo>
                <a:lnTo>
                  <a:pt x="258" y="164"/>
                </a:lnTo>
                <a:lnTo>
                  <a:pt x="315" y="115"/>
                </a:lnTo>
                <a:lnTo>
                  <a:pt x="411" y="115"/>
                </a:lnTo>
                <a:lnTo>
                  <a:pt x="580" y="0"/>
                </a:lnTo>
                <a:lnTo>
                  <a:pt x="684" y="11"/>
                </a:lnTo>
                <a:lnTo>
                  <a:pt x="701" y="127"/>
                </a:lnTo>
                <a:lnTo>
                  <a:pt x="653" y="158"/>
                </a:lnTo>
                <a:lnTo>
                  <a:pt x="684" y="183"/>
                </a:lnTo>
                <a:lnTo>
                  <a:pt x="701" y="164"/>
                </a:lnTo>
                <a:lnTo>
                  <a:pt x="733" y="164"/>
                </a:lnTo>
                <a:lnTo>
                  <a:pt x="716" y="231"/>
                </a:lnTo>
                <a:lnTo>
                  <a:pt x="611" y="334"/>
                </a:lnTo>
                <a:lnTo>
                  <a:pt x="483" y="420"/>
                </a:lnTo>
                <a:lnTo>
                  <a:pt x="378" y="444"/>
                </a:lnTo>
                <a:lnTo>
                  <a:pt x="90" y="456"/>
                </a:lnTo>
                <a:lnTo>
                  <a:pt x="65" y="396"/>
                </a:lnTo>
                <a:lnTo>
                  <a:pt x="81" y="359"/>
                </a:lnTo>
                <a:lnTo>
                  <a:pt x="0" y="237"/>
                </a:lnTo>
              </a:path>
            </a:pathLst>
          </a:custGeom>
          <a:solidFill>
            <a:schemeClr val="accent1"/>
          </a:solidFill>
          <a:ln w="7938">
            <a:solidFill>
              <a:schemeClr val="bg1"/>
            </a:solidFill>
            <a:round/>
            <a:headEnd/>
            <a:tailEnd/>
          </a:ln>
        </p:spPr>
        <p:txBody>
          <a:bodyPr/>
          <a:lstStyle/>
          <a:p>
            <a:endParaRPr lang="en-US"/>
          </a:p>
        </p:txBody>
      </p:sp>
      <p:sp>
        <p:nvSpPr>
          <p:cNvPr id="18695" name="Freeform 564"/>
          <p:cNvSpPr>
            <a:spLocks/>
          </p:cNvSpPr>
          <p:nvPr/>
        </p:nvSpPr>
        <p:spPr bwMode="auto">
          <a:xfrm>
            <a:off x="6473825" y="5562600"/>
            <a:ext cx="73025" cy="53975"/>
          </a:xfrm>
          <a:custGeom>
            <a:avLst/>
            <a:gdLst>
              <a:gd name="T0" fmla="*/ 0 w 105"/>
              <a:gd name="T1" fmla="*/ 2147483646 h 80"/>
              <a:gd name="T2" fmla="*/ 2147483646 w 105"/>
              <a:gd name="T3" fmla="*/ 2147483646 h 80"/>
              <a:gd name="T4" fmla="*/ 2147483646 w 105"/>
              <a:gd name="T5" fmla="*/ 2147483646 h 80"/>
              <a:gd name="T6" fmla="*/ 2147483646 w 105"/>
              <a:gd name="T7" fmla="*/ 0 h 80"/>
              <a:gd name="T8" fmla="*/ 0 w 105"/>
              <a:gd name="T9" fmla="*/ 2147483646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37"/>
                </a:moveTo>
                <a:lnTo>
                  <a:pt x="40" y="80"/>
                </a:lnTo>
                <a:lnTo>
                  <a:pt x="105" y="37"/>
                </a:lnTo>
                <a:lnTo>
                  <a:pt x="73" y="0"/>
                </a:lnTo>
                <a:lnTo>
                  <a:pt x="0" y="37"/>
                </a:lnTo>
              </a:path>
            </a:pathLst>
          </a:custGeom>
          <a:solidFill>
            <a:schemeClr val="accent1"/>
          </a:solidFill>
          <a:ln w="7938">
            <a:solidFill>
              <a:schemeClr val="bg1"/>
            </a:solidFill>
            <a:round/>
            <a:headEnd/>
            <a:tailEnd/>
          </a:ln>
        </p:spPr>
        <p:txBody>
          <a:bodyPr/>
          <a:lstStyle/>
          <a:p>
            <a:endParaRPr lang="en-US"/>
          </a:p>
        </p:txBody>
      </p:sp>
      <p:sp>
        <p:nvSpPr>
          <p:cNvPr id="18696" name="Freeform 565"/>
          <p:cNvSpPr>
            <a:spLocks/>
          </p:cNvSpPr>
          <p:nvPr/>
        </p:nvSpPr>
        <p:spPr bwMode="auto">
          <a:xfrm>
            <a:off x="3205163" y="2949575"/>
            <a:ext cx="28575" cy="46038"/>
          </a:xfrm>
          <a:custGeom>
            <a:avLst/>
            <a:gdLst>
              <a:gd name="T0" fmla="*/ 2147483646 w 40"/>
              <a:gd name="T1" fmla="*/ 2147483646 h 68"/>
              <a:gd name="T2" fmla="*/ 0 w 40"/>
              <a:gd name="T3" fmla="*/ 2147483646 h 68"/>
              <a:gd name="T4" fmla="*/ 0 w 40"/>
              <a:gd name="T5" fmla="*/ 2147483646 h 68"/>
              <a:gd name="T6" fmla="*/ 2147483646 w 40"/>
              <a:gd name="T7" fmla="*/ 0 h 68"/>
              <a:gd name="T8" fmla="*/ 2147483646 w 40"/>
              <a:gd name="T9" fmla="*/ 2147483646 h 68"/>
              <a:gd name="T10" fmla="*/ 0 60000 65536"/>
              <a:gd name="T11" fmla="*/ 0 60000 65536"/>
              <a:gd name="T12" fmla="*/ 0 60000 65536"/>
              <a:gd name="T13" fmla="*/ 0 60000 65536"/>
              <a:gd name="T14" fmla="*/ 0 60000 65536"/>
              <a:gd name="T15" fmla="*/ 0 w 40"/>
              <a:gd name="T16" fmla="*/ 0 h 68"/>
              <a:gd name="T17" fmla="*/ 40 w 40"/>
              <a:gd name="T18" fmla="*/ 68 h 68"/>
            </a:gdLst>
            <a:ahLst/>
            <a:cxnLst>
              <a:cxn ang="T10">
                <a:pos x="T0" y="T1"/>
              </a:cxn>
              <a:cxn ang="T11">
                <a:pos x="T2" y="T3"/>
              </a:cxn>
              <a:cxn ang="T12">
                <a:pos x="T4" y="T5"/>
              </a:cxn>
              <a:cxn ang="T13">
                <a:pos x="T6" y="T7"/>
              </a:cxn>
              <a:cxn ang="T14">
                <a:pos x="T8" y="T9"/>
              </a:cxn>
            </a:cxnLst>
            <a:rect l="T15" t="T16" r="T17" b="T18"/>
            <a:pathLst>
              <a:path w="40" h="68">
                <a:moveTo>
                  <a:pt x="40" y="68"/>
                </a:moveTo>
                <a:lnTo>
                  <a:pt x="0" y="56"/>
                </a:lnTo>
                <a:lnTo>
                  <a:pt x="0" y="13"/>
                </a:lnTo>
                <a:lnTo>
                  <a:pt x="40" y="0"/>
                </a:lnTo>
                <a:lnTo>
                  <a:pt x="40" y="68"/>
                </a:lnTo>
              </a:path>
            </a:pathLst>
          </a:custGeom>
          <a:solidFill>
            <a:srgbClr val="99FF66"/>
          </a:solidFill>
          <a:ln w="0">
            <a:solidFill>
              <a:schemeClr val="bg1"/>
            </a:solidFill>
            <a:round/>
            <a:headEnd/>
            <a:tailEnd/>
          </a:ln>
        </p:spPr>
        <p:txBody>
          <a:bodyPr/>
          <a:lstStyle/>
          <a:p>
            <a:endParaRPr lang="en-US"/>
          </a:p>
        </p:txBody>
      </p:sp>
      <p:sp>
        <p:nvSpPr>
          <p:cNvPr id="18697" name="Freeform 566"/>
          <p:cNvSpPr>
            <a:spLocks/>
          </p:cNvSpPr>
          <p:nvPr/>
        </p:nvSpPr>
        <p:spPr bwMode="auto">
          <a:xfrm>
            <a:off x="2439988" y="2865438"/>
            <a:ext cx="107950" cy="68262"/>
          </a:xfrm>
          <a:custGeom>
            <a:avLst/>
            <a:gdLst>
              <a:gd name="T0" fmla="*/ 2147483646 w 154"/>
              <a:gd name="T1" fmla="*/ 2147483646 h 97"/>
              <a:gd name="T2" fmla="*/ 2147483646 w 154"/>
              <a:gd name="T3" fmla="*/ 2147483646 h 97"/>
              <a:gd name="T4" fmla="*/ 2147483646 w 154"/>
              <a:gd name="T5" fmla="*/ 2147483646 h 97"/>
              <a:gd name="T6" fmla="*/ 2147483646 w 154"/>
              <a:gd name="T7" fmla="*/ 2147483646 h 97"/>
              <a:gd name="T8" fmla="*/ 2147483646 w 154"/>
              <a:gd name="T9" fmla="*/ 2147483646 h 97"/>
              <a:gd name="T10" fmla="*/ 2147483646 w 154"/>
              <a:gd name="T11" fmla="*/ 2147483646 h 97"/>
              <a:gd name="T12" fmla="*/ 2147483646 w 154"/>
              <a:gd name="T13" fmla="*/ 2147483646 h 97"/>
              <a:gd name="T14" fmla="*/ 2147483646 w 154"/>
              <a:gd name="T15" fmla="*/ 2147483646 h 97"/>
              <a:gd name="T16" fmla="*/ 2147483646 w 154"/>
              <a:gd name="T17" fmla="*/ 2147483646 h 97"/>
              <a:gd name="T18" fmla="*/ 2147483646 w 154"/>
              <a:gd name="T19" fmla="*/ 2147483646 h 97"/>
              <a:gd name="T20" fmla="*/ 2147483646 w 154"/>
              <a:gd name="T21" fmla="*/ 2147483646 h 97"/>
              <a:gd name="T22" fmla="*/ 2147483646 w 154"/>
              <a:gd name="T23" fmla="*/ 2147483646 h 97"/>
              <a:gd name="T24" fmla="*/ 0 w 154"/>
              <a:gd name="T25" fmla="*/ 2147483646 h 97"/>
              <a:gd name="T26" fmla="*/ 2147483646 w 154"/>
              <a:gd name="T27" fmla="*/ 0 h 97"/>
              <a:gd name="T28" fmla="*/ 2147483646 w 154"/>
              <a:gd name="T29" fmla="*/ 2147483646 h 97"/>
              <a:gd name="T30" fmla="*/ 2147483646 w 154"/>
              <a:gd name="T31" fmla="*/ 2147483646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97"/>
              <a:gd name="T50" fmla="*/ 154 w 154"/>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97">
                <a:moveTo>
                  <a:pt x="154" y="48"/>
                </a:moveTo>
                <a:lnTo>
                  <a:pt x="145" y="61"/>
                </a:lnTo>
                <a:lnTo>
                  <a:pt x="90" y="54"/>
                </a:lnTo>
                <a:lnTo>
                  <a:pt x="97" y="67"/>
                </a:lnTo>
                <a:lnTo>
                  <a:pt x="90" y="67"/>
                </a:lnTo>
                <a:lnTo>
                  <a:pt x="122" y="80"/>
                </a:lnTo>
                <a:lnTo>
                  <a:pt x="105" y="80"/>
                </a:lnTo>
                <a:lnTo>
                  <a:pt x="122" y="85"/>
                </a:lnTo>
                <a:lnTo>
                  <a:pt x="25" y="97"/>
                </a:lnTo>
                <a:lnTo>
                  <a:pt x="17" y="80"/>
                </a:lnTo>
                <a:lnTo>
                  <a:pt x="49" y="61"/>
                </a:lnTo>
                <a:lnTo>
                  <a:pt x="9" y="54"/>
                </a:lnTo>
                <a:lnTo>
                  <a:pt x="0" y="18"/>
                </a:lnTo>
                <a:lnTo>
                  <a:pt x="65" y="0"/>
                </a:lnTo>
                <a:lnTo>
                  <a:pt x="90" y="30"/>
                </a:lnTo>
                <a:lnTo>
                  <a:pt x="154" y="48"/>
                </a:lnTo>
              </a:path>
            </a:pathLst>
          </a:custGeom>
          <a:solidFill>
            <a:srgbClr val="99FF66"/>
          </a:solidFill>
          <a:ln w="7938">
            <a:solidFill>
              <a:schemeClr val="bg1"/>
            </a:solidFill>
            <a:round/>
            <a:headEnd/>
            <a:tailEnd/>
          </a:ln>
        </p:spPr>
        <p:txBody>
          <a:bodyPr/>
          <a:lstStyle/>
          <a:p>
            <a:endParaRPr lang="en-US"/>
          </a:p>
        </p:txBody>
      </p:sp>
      <p:sp>
        <p:nvSpPr>
          <p:cNvPr id="18698" name="Freeform 567"/>
          <p:cNvSpPr>
            <a:spLocks/>
          </p:cNvSpPr>
          <p:nvPr/>
        </p:nvSpPr>
        <p:spPr bwMode="auto">
          <a:xfrm>
            <a:off x="3852863" y="2865438"/>
            <a:ext cx="101600" cy="46037"/>
          </a:xfrm>
          <a:custGeom>
            <a:avLst/>
            <a:gdLst>
              <a:gd name="T0" fmla="*/ 2147483646 w 145"/>
              <a:gd name="T1" fmla="*/ 2147483646 h 67"/>
              <a:gd name="T2" fmla="*/ 0 w 145"/>
              <a:gd name="T3" fmla="*/ 2147483646 h 67"/>
              <a:gd name="T4" fmla="*/ 0 w 145"/>
              <a:gd name="T5" fmla="*/ 2147483646 h 67"/>
              <a:gd name="T6" fmla="*/ 2147483646 w 145"/>
              <a:gd name="T7" fmla="*/ 0 h 67"/>
              <a:gd name="T8" fmla="*/ 2147483646 w 145"/>
              <a:gd name="T9" fmla="*/ 2147483646 h 67"/>
              <a:gd name="T10" fmla="*/ 2147483646 w 145"/>
              <a:gd name="T11" fmla="*/ 2147483646 h 67"/>
              <a:gd name="T12" fmla="*/ 2147483646 w 145"/>
              <a:gd name="T13" fmla="*/ 2147483646 h 67"/>
              <a:gd name="T14" fmla="*/ 2147483646 w 145"/>
              <a:gd name="T15" fmla="*/ 2147483646 h 67"/>
              <a:gd name="T16" fmla="*/ 2147483646 w 145"/>
              <a:gd name="T17" fmla="*/ 2147483646 h 67"/>
              <a:gd name="T18" fmla="*/ 2147483646 w 145"/>
              <a:gd name="T19" fmla="*/ 2147483646 h 67"/>
              <a:gd name="T20" fmla="*/ 2147483646 w 145"/>
              <a:gd name="T21" fmla="*/ 2147483646 h 67"/>
              <a:gd name="T22" fmla="*/ 2147483646 w 145"/>
              <a:gd name="T23" fmla="*/ 2147483646 h 67"/>
              <a:gd name="T24" fmla="*/ 2147483646 w 145"/>
              <a:gd name="T25" fmla="*/ 2147483646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67"/>
              <a:gd name="T41" fmla="*/ 145 w 14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67">
                <a:moveTo>
                  <a:pt x="15" y="43"/>
                </a:moveTo>
                <a:lnTo>
                  <a:pt x="0" y="18"/>
                </a:lnTo>
                <a:lnTo>
                  <a:pt x="0" y="6"/>
                </a:lnTo>
                <a:lnTo>
                  <a:pt x="24" y="0"/>
                </a:lnTo>
                <a:lnTo>
                  <a:pt x="120" y="37"/>
                </a:lnTo>
                <a:lnTo>
                  <a:pt x="145" y="67"/>
                </a:lnTo>
                <a:lnTo>
                  <a:pt x="120" y="67"/>
                </a:lnTo>
                <a:lnTo>
                  <a:pt x="120" y="61"/>
                </a:lnTo>
                <a:lnTo>
                  <a:pt x="97" y="61"/>
                </a:lnTo>
                <a:lnTo>
                  <a:pt x="72" y="67"/>
                </a:lnTo>
                <a:lnTo>
                  <a:pt x="55" y="67"/>
                </a:lnTo>
                <a:lnTo>
                  <a:pt x="48" y="48"/>
                </a:lnTo>
                <a:lnTo>
                  <a:pt x="15" y="43"/>
                </a:lnTo>
              </a:path>
            </a:pathLst>
          </a:custGeom>
          <a:solidFill>
            <a:srgbClr val="99FF66"/>
          </a:solidFill>
          <a:ln w="7938">
            <a:solidFill>
              <a:schemeClr val="bg1"/>
            </a:solidFill>
            <a:round/>
            <a:headEnd/>
            <a:tailEnd/>
          </a:ln>
        </p:spPr>
        <p:txBody>
          <a:bodyPr/>
          <a:lstStyle/>
          <a:p>
            <a:endParaRPr lang="en-US"/>
          </a:p>
        </p:txBody>
      </p:sp>
      <p:sp>
        <p:nvSpPr>
          <p:cNvPr id="18699" name="Freeform 568"/>
          <p:cNvSpPr>
            <a:spLocks/>
          </p:cNvSpPr>
          <p:nvPr/>
        </p:nvSpPr>
        <p:spPr bwMode="auto">
          <a:xfrm>
            <a:off x="7285038" y="3794125"/>
            <a:ext cx="454025" cy="212725"/>
          </a:xfrm>
          <a:custGeom>
            <a:avLst/>
            <a:gdLst>
              <a:gd name="T0" fmla="*/ 0 w 643"/>
              <a:gd name="T1" fmla="*/ 2147483646 h 310"/>
              <a:gd name="T2" fmla="*/ 2147483646 w 643"/>
              <a:gd name="T3" fmla="*/ 2147483646 h 310"/>
              <a:gd name="T4" fmla="*/ 2147483646 w 643"/>
              <a:gd name="T5" fmla="*/ 2147483646 h 310"/>
              <a:gd name="T6" fmla="*/ 2147483646 w 643"/>
              <a:gd name="T7" fmla="*/ 2147483646 h 310"/>
              <a:gd name="T8" fmla="*/ 2147483646 w 643"/>
              <a:gd name="T9" fmla="*/ 2147483646 h 310"/>
              <a:gd name="T10" fmla="*/ 2147483646 w 643"/>
              <a:gd name="T11" fmla="*/ 2147483646 h 310"/>
              <a:gd name="T12" fmla="*/ 2147483646 w 643"/>
              <a:gd name="T13" fmla="*/ 2147483646 h 310"/>
              <a:gd name="T14" fmla="*/ 2147483646 w 643"/>
              <a:gd name="T15" fmla="*/ 2147483646 h 310"/>
              <a:gd name="T16" fmla="*/ 2147483646 w 643"/>
              <a:gd name="T17" fmla="*/ 2147483646 h 310"/>
              <a:gd name="T18" fmla="*/ 2147483646 w 643"/>
              <a:gd name="T19" fmla="*/ 2147483646 h 310"/>
              <a:gd name="T20" fmla="*/ 2147483646 w 643"/>
              <a:gd name="T21" fmla="*/ 2147483646 h 310"/>
              <a:gd name="T22" fmla="*/ 2147483646 w 643"/>
              <a:gd name="T23" fmla="*/ 2147483646 h 310"/>
              <a:gd name="T24" fmla="*/ 2147483646 w 643"/>
              <a:gd name="T25" fmla="*/ 2147483646 h 310"/>
              <a:gd name="T26" fmla="*/ 2147483646 w 643"/>
              <a:gd name="T27" fmla="*/ 2147483646 h 310"/>
              <a:gd name="T28" fmla="*/ 2147483646 w 643"/>
              <a:gd name="T29" fmla="*/ 2147483646 h 310"/>
              <a:gd name="T30" fmla="*/ 2147483646 w 643"/>
              <a:gd name="T31" fmla="*/ 2147483646 h 310"/>
              <a:gd name="T32" fmla="*/ 2147483646 w 643"/>
              <a:gd name="T33" fmla="*/ 2147483646 h 310"/>
              <a:gd name="T34" fmla="*/ 2147483646 w 643"/>
              <a:gd name="T35" fmla="*/ 2147483646 h 310"/>
              <a:gd name="T36" fmla="*/ 2147483646 w 643"/>
              <a:gd name="T37" fmla="*/ 2147483646 h 310"/>
              <a:gd name="T38" fmla="*/ 2147483646 w 643"/>
              <a:gd name="T39" fmla="*/ 2147483646 h 310"/>
              <a:gd name="T40" fmla="*/ 2147483646 w 643"/>
              <a:gd name="T41" fmla="*/ 2147483646 h 310"/>
              <a:gd name="T42" fmla="*/ 2147483646 w 643"/>
              <a:gd name="T43" fmla="*/ 2147483646 h 310"/>
              <a:gd name="T44" fmla="*/ 2147483646 w 643"/>
              <a:gd name="T45" fmla="*/ 2147483646 h 310"/>
              <a:gd name="T46" fmla="*/ 2147483646 w 643"/>
              <a:gd name="T47" fmla="*/ 2147483646 h 310"/>
              <a:gd name="T48" fmla="*/ 2147483646 w 643"/>
              <a:gd name="T49" fmla="*/ 0 h 310"/>
              <a:gd name="T50" fmla="*/ 2147483646 w 643"/>
              <a:gd name="T51" fmla="*/ 2147483646 h 310"/>
              <a:gd name="T52" fmla="*/ 2147483646 w 643"/>
              <a:gd name="T53" fmla="*/ 2147483646 h 310"/>
              <a:gd name="T54" fmla="*/ 2147483646 w 643"/>
              <a:gd name="T55" fmla="*/ 2147483646 h 310"/>
              <a:gd name="T56" fmla="*/ 2147483646 w 643"/>
              <a:gd name="T57" fmla="*/ 2147483646 h 310"/>
              <a:gd name="T58" fmla="*/ 2147483646 w 643"/>
              <a:gd name="T59" fmla="*/ 2147483646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3"/>
              <a:gd name="T91" fmla="*/ 0 h 310"/>
              <a:gd name="T92" fmla="*/ 643 w 643"/>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3" h="310">
                <a:moveTo>
                  <a:pt x="0" y="31"/>
                </a:moveTo>
                <a:lnTo>
                  <a:pt x="7" y="67"/>
                </a:lnTo>
                <a:lnTo>
                  <a:pt x="40" y="37"/>
                </a:lnTo>
                <a:lnTo>
                  <a:pt x="95" y="73"/>
                </a:lnTo>
                <a:lnTo>
                  <a:pt x="72" y="91"/>
                </a:lnTo>
                <a:lnTo>
                  <a:pt x="15" y="73"/>
                </a:lnTo>
                <a:lnTo>
                  <a:pt x="7" y="121"/>
                </a:lnTo>
                <a:lnTo>
                  <a:pt x="55" y="128"/>
                </a:lnTo>
                <a:lnTo>
                  <a:pt x="32" y="147"/>
                </a:lnTo>
                <a:lnTo>
                  <a:pt x="63" y="158"/>
                </a:lnTo>
                <a:lnTo>
                  <a:pt x="55" y="219"/>
                </a:lnTo>
                <a:lnTo>
                  <a:pt x="192" y="182"/>
                </a:lnTo>
                <a:lnTo>
                  <a:pt x="385" y="250"/>
                </a:lnTo>
                <a:lnTo>
                  <a:pt x="393" y="286"/>
                </a:lnTo>
                <a:lnTo>
                  <a:pt x="458" y="310"/>
                </a:lnTo>
                <a:lnTo>
                  <a:pt x="555" y="231"/>
                </a:lnTo>
                <a:lnTo>
                  <a:pt x="643" y="231"/>
                </a:lnTo>
                <a:lnTo>
                  <a:pt x="643" y="207"/>
                </a:lnTo>
                <a:lnTo>
                  <a:pt x="562" y="188"/>
                </a:lnTo>
                <a:lnTo>
                  <a:pt x="458" y="140"/>
                </a:lnTo>
                <a:lnTo>
                  <a:pt x="410" y="61"/>
                </a:lnTo>
                <a:lnTo>
                  <a:pt x="377" y="55"/>
                </a:lnTo>
                <a:lnTo>
                  <a:pt x="328" y="73"/>
                </a:lnTo>
                <a:lnTo>
                  <a:pt x="321" y="24"/>
                </a:lnTo>
                <a:lnTo>
                  <a:pt x="273" y="0"/>
                </a:lnTo>
                <a:lnTo>
                  <a:pt x="200" y="31"/>
                </a:lnTo>
                <a:lnTo>
                  <a:pt x="200" y="48"/>
                </a:lnTo>
                <a:lnTo>
                  <a:pt x="168" y="55"/>
                </a:lnTo>
                <a:lnTo>
                  <a:pt x="143" y="48"/>
                </a:lnTo>
                <a:lnTo>
                  <a:pt x="95" y="12"/>
                </a:lnTo>
              </a:path>
            </a:pathLst>
          </a:custGeom>
          <a:solidFill>
            <a:schemeClr val="tx2"/>
          </a:solidFill>
          <a:ln w="7938">
            <a:solidFill>
              <a:schemeClr val="bg1"/>
            </a:solidFill>
            <a:round/>
            <a:headEnd/>
            <a:tailEnd/>
          </a:ln>
        </p:spPr>
        <p:txBody>
          <a:bodyPr/>
          <a:lstStyle/>
          <a:p>
            <a:endParaRPr lang="en-US"/>
          </a:p>
        </p:txBody>
      </p:sp>
      <p:sp>
        <p:nvSpPr>
          <p:cNvPr id="18700" name="Freeform 569"/>
          <p:cNvSpPr>
            <a:spLocks/>
          </p:cNvSpPr>
          <p:nvPr/>
        </p:nvSpPr>
        <p:spPr bwMode="auto">
          <a:xfrm>
            <a:off x="7748588" y="3840163"/>
            <a:ext cx="239712" cy="123825"/>
          </a:xfrm>
          <a:custGeom>
            <a:avLst/>
            <a:gdLst>
              <a:gd name="T0" fmla="*/ 0 w 338"/>
              <a:gd name="T1" fmla="*/ 2147483646 h 183"/>
              <a:gd name="T2" fmla="*/ 2147483646 w 338"/>
              <a:gd name="T3" fmla="*/ 2147483646 h 183"/>
              <a:gd name="T4" fmla="*/ 2147483646 w 338"/>
              <a:gd name="T5" fmla="*/ 2147483646 h 183"/>
              <a:gd name="T6" fmla="*/ 2147483646 w 338"/>
              <a:gd name="T7" fmla="*/ 2147483646 h 183"/>
              <a:gd name="T8" fmla="*/ 2147483646 w 338"/>
              <a:gd name="T9" fmla="*/ 2147483646 h 183"/>
              <a:gd name="T10" fmla="*/ 2147483646 w 338"/>
              <a:gd name="T11" fmla="*/ 2147483646 h 183"/>
              <a:gd name="T12" fmla="*/ 2147483646 w 338"/>
              <a:gd name="T13" fmla="*/ 2147483646 h 183"/>
              <a:gd name="T14" fmla="*/ 2147483646 w 338"/>
              <a:gd name="T15" fmla="*/ 2147483646 h 183"/>
              <a:gd name="T16" fmla="*/ 2147483646 w 338"/>
              <a:gd name="T17" fmla="*/ 2147483646 h 183"/>
              <a:gd name="T18" fmla="*/ 2147483646 w 338"/>
              <a:gd name="T19" fmla="*/ 2147483646 h 183"/>
              <a:gd name="T20" fmla="*/ 2147483646 w 338"/>
              <a:gd name="T21" fmla="*/ 2147483646 h 183"/>
              <a:gd name="T22" fmla="*/ 2147483646 w 338"/>
              <a:gd name="T23" fmla="*/ 2147483646 h 183"/>
              <a:gd name="T24" fmla="*/ 2147483646 w 338"/>
              <a:gd name="T25" fmla="*/ 2147483646 h 183"/>
              <a:gd name="T26" fmla="*/ 2147483646 w 338"/>
              <a:gd name="T27" fmla="*/ 2147483646 h 183"/>
              <a:gd name="T28" fmla="*/ 2147483646 w 338"/>
              <a:gd name="T29" fmla="*/ 2147483646 h 183"/>
              <a:gd name="T30" fmla="*/ 2147483646 w 338"/>
              <a:gd name="T31" fmla="*/ 2147483646 h 183"/>
              <a:gd name="T32" fmla="*/ 2147483646 w 338"/>
              <a:gd name="T33" fmla="*/ 2147483646 h 183"/>
              <a:gd name="T34" fmla="*/ 2147483646 w 338"/>
              <a:gd name="T35" fmla="*/ 2147483646 h 183"/>
              <a:gd name="T36" fmla="*/ 2147483646 w 338"/>
              <a:gd name="T37" fmla="*/ 2147483646 h 183"/>
              <a:gd name="T38" fmla="*/ 2147483646 w 338"/>
              <a:gd name="T39" fmla="*/ 2147483646 h 183"/>
              <a:gd name="T40" fmla="*/ 2147483646 w 338"/>
              <a:gd name="T41" fmla="*/ 2147483646 h 183"/>
              <a:gd name="T42" fmla="*/ 2147483646 w 338"/>
              <a:gd name="T43" fmla="*/ 2147483646 h 183"/>
              <a:gd name="T44" fmla="*/ 2147483646 w 338"/>
              <a:gd name="T45" fmla="*/ 2147483646 h 183"/>
              <a:gd name="T46" fmla="*/ 2147483646 w 338"/>
              <a:gd name="T47" fmla="*/ 0 h 183"/>
              <a:gd name="T48" fmla="*/ 2147483646 w 338"/>
              <a:gd name="T49" fmla="*/ 2147483646 h 183"/>
              <a:gd name="T50" fmla="*/ 2147483646 w 338"/>
              <a:gd name="T51" fmla="*/ 2147483646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183"/>
              <a:gd name="T80" fmla="*/ 338 w 338"/>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183">
                <a:moveTo>
                  <a:pt x="0" y="30"/>
                </a:moveTo>
                <a:lnTo>
                  <a:pt x="8" y="73"/>
                </a:lnTo>
                <a:lnTo>
                  <a:pt x="42" y="67"/>
                </a:lnTo>
                <a:lnTo>
                  <a:pt x="57" y="97"/>
                </a:lnTo>
                <a:lnTo>
                  <a:pt x="42" y="164"/>
                </a:lnTo>
                <a:lnTo>
                  <a:pt x="97" y="164"/>
                </a:lnTo>
                <a:lnTo>
                  <a:pt x="170" y="110"/>
                </a:lnTo>
                <a:lnTo>
                  <a:pt x="202" y="183"/>
                </a:lnTo>
                <a:lnTo>
                  <a:pt x="282" y="152"/>
                </a:lnTo>
                <a:lnTo>
                  <a:pt x="338" y="164"/>
                </a:lnTo>
                <a:lnTo>
                  <a:pt x="338" y="115"/>
                </a:lnTo>
                <a:lnTo>
                  <a:pt x="290" y="97"/>
                </a:lnTo>
                <a:lnTo>
                  <a:pt x="306" y="54"/>
                </a:lnTo>
                <a:lnTo>
                  <a:pt x="258" y="91"/>
                </a:lnTo>
                <a:lnTo>
                  <a:pt x="233" y="61"/>
                </a:lnTo>
                <a:lnTo>
                  <a:pt x="202" y="61"/>
                </a:lnTo>
                <a:lnTo>
                  <a:pt x="162" y="80"/>
                </a:lnTo>
                <a:lnTo>
                  <a:pt x="122" y="67"/>
                </a:lnTo>
                <a:lnTo>
                  <a:pt x="105" y="48"/>
                </a:lnTo>
                <a:lnTo>
                  <a:pt x="130" y="43"/>
                </a:lnTo>
                <a:lnTo>
                  <a:pt x="185" y="43"/>
                </a:lnTo>
                <a:lnTo>
                  <a:pt x="210" y="18"/>
                </a:lnTo>
                <a:lnTo>
                  <a:pt x="193" y="6"/>
                </a:lnTo>
                <a:lnTo>
                  <a:pt x="122" y="0"/>
                </a:lnTo>
                <a:lnTo>
                  <a:pt x="65" y="48"/>
                </a:lnTo>
                <a:lnTo>
                  <a:pt x="42" y="48"/>
                </a:lnTo>
              </a:path>
            </a:pathLst>
          </a:custGeom>
          <a:solidFill>
            <a:schemeClr val="tx2"/>
          </a:solidFill>
          <a:ln w="7938">
            <a:solidFill>
              <a:schemeClr val="bg1"/>
            </a:solidFill>
            <a:round/>
            <a:headEnd/>
            <a:tailEnd/>
          </a:ln>
        </p:spPr>
        <p:txBody>
          <a:bodyPr/>
          <a:lstStyle/>
          <a:p>
            <a:endParaRPr lang="en-US"/>
          </a:p>
        </p:txBody>
      </p:sp>
      <p:sp>
        <p:nvSpPr>
          <p:cNvPr id="18701" name="Freeform 570"/>
          <p:cNvSpPr>
            <a:spLocks/>
          </p:cNvSpPr>
          <p:nvPr/>
        </p:nvSpPr>
        <p:spPr bwMode="auto">
          <a:xfrm>
            <a:off x="7823200" y="3784600"/>
            <a:ext cx="334963" cy="117475"/>
          </a:xfrm>
          <a:custGeom>
            <a:avLst/>
            <a:gdLst>
              <a:gd name="T0" fmla="*/ 2147483646 w 475"/>
              <a:gd name="T1" fmla="*/ 2147483646 h 170"/>
              <a:gd name="T2" fmla="*/ 2147483646 w 475"/>
              <a:gd name="T3" fmla="*/ 2147483646 h 170"/>
              <a:gd name="T4" fmla="*/ 2147483646 w 475"/>
              <a:gd name="T5" fmla="*/ 0 h 170"/>
              <a:gd name="T6" fmla="*/ 2147483646 w 475"/>
              <a:gd name="T7" fmla="*/ 2147483646 h 170"/>
              <a:gd name="T8" fmla="*/ 2147483646 w 475"/>
              <a:gd name="T9" fmla="*/ 2147483646 h 170"/>
              <a:gd name="T10" fmla="*/ 2147483646 w 475"/>
              <a:gd name="T11" fmla="*/ 2147483646 h 170"/>
              <a:gd name="T12" fmla="*/ 2147483646 w 475"/>
              <a:gd name="T13" fmla="*/ 2147483646 h 170"/>
              <a:gd name="T14" fmla="*/ 2147483646 w 475"/>
              <a:gd name="T15" fmla="*/ 2147483646 h 170"/>
              <a:gd name="T16" fmla="*/ 2147483646 w 475"/>
              <a:gd name="T17" fmla="*/ 2147483646 h 170"/>
              <a:gd name="T18" fmla="*/ 2147483646 w 475"/>
              <a:gd name="T19" fmla="*/ 2147483646 h 170"/>
              <a:gd name="T20" fmla="*/ 2147483646 w 475"/>
              <a:gd name="T21" fmla="*/ 2147483646 h 170"/>
              <a:gd name="T22" fmla="*/ 2147483646 w 475"/>
              <a:gd name="T23" fmla="*/ 2147483646 h 170"/>
              <a:gd name="T24" fmla="*/ 2147483646 w 475"/>
              <a:gd name="T25" fmla="*/ 2147483646 h 170"/>
              <a:gd name="T26" fmla="*/ 2147483646 w 475"/>
              <a:gd name="T27" fmla="*/ 2147483646 h 170"/>
              <a:gd name="T28" fmla="*/ 0 w 475"/>
              <a:gd name="T29" fmla="*/ 2147483646 h 170"/>
              <a:gd name="T30" fmla="*/ 2147483646 w 475"/>
              <a:gd name="T31" fmla="*/ 2147483646 h 170"/>
              <a:gd name="T32" fmla="*/ 2147483646 w 475"/>
              <a:gd name="T33" fmla="*/ 2147483646 h 170"/>
              <a:gd name="T34" fmla="*/ 2147483646 w 475"/>
              <a:gd name="T35" fmla="*/ 2147483646 h 170"/>
              <a:gd name="T36" fmla="*/ 2147483646 w 475"/>
              <a:gd name="T37" fmla="*/ 2147483646 h 170"/>
              <a:gd name="T38" fmla="*/ 2147483646 w 475"/>
              <a:gd name="T39" fmla="*/ 2147483646 h 170"/>
              <a:gd name="T40" fmla="*/ 2147483646 w 475"/>
              <a:gd name="T41" fmla="*/ 2147483646 h 170"/>
              <a:gd name="T42" fmla="*/ 2147483646 w 475"/>
              <a:gd name="T43" fmla="*/ 2147483646 h 1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5"/>
              <a:gd name="T67" fmla="*/ 0 h 170"/>
              <a:gd name="T68" fmla="*/ 475 w 475"/>
              <a:gd name="T69" fmla="*/ 170 h 1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5" h="170">
                <a:moveTo>
                  <a:pt x="475" y="49"/>
                </a:moveTo>
                <a:lnTo>
                  <a:pt x="435" y="6"/>
                </a:lnTo>
                <a:lnTo>
                  <a:pt x="322" y="0"/>
                </a:lnTo>
                <a:lnTo>
                  <a:pt x="201" y="12"/>
                </a:lnTo>
                <a:lnTo>
                  <a:pt x="105" y="12"/>
                </a:lnTo>
                <a:lnTo>
                  <a:pt x="113" y="24"/>
                </a:lnTo>
                <a:lnTo>
                  <a:pt x="73" y="54"/>
                </a:lnTo>
                <a:lnTo>
                  <a:pt x="105" y="73"/>
                </a:lnTo>
                <a:lnTo>
                  <a:pt x="145" y="60"/>
                </a:lnTo>
                <a:lnTo>
                  <a:pt x="193" y="97"/>
                </a:lnTo>
                <a:lnTo>
                  <a:pt x="170" y="109"/>
                </a:lnTo>
                <a:lnTo>
                  <a:pt x="161" y="97"/>
                </a:lnTo>
                <a:lnTo>
                  <a:pt x="80" y="122"/>
                </a:lnTo>
                <a:lnTo>
                  <a:pt x="25" y="122"/>
                </a:lnTo>
                <a:lnTo>
                  <a:pt x="0" y="127"/>
                </a:lnTo>
                <a:lnTo>
                  <a:pt x="17" y="146"/>
                </a:lnTo>
                <a:lnTo>
                  <a:pt x="57" y="159"/>
                </a:lnTo>
                <a:lnTo>
                  <a:pt x="97" y="140"/>
                </a:lnTo>
                <a:lnTo>
                  <a:pt x="128" y="140"/>
                </a:lnTo>
                <a:lnTo>
                  <a:pt x="153" y="170"/>
                </a:lnTo>
                <a:lnTo>
                  <a:pt x="201" y="133"/>
                </a:lnTo>
                <a:lnTo>
                  <a:pt x="306" y="122"/>
                </a:lnTo>
              </a:path>
            </a:pathLst>
          </a:custGeom>
          <a:solidFill>
            <a:schemeClr val="tx2"/>
          </a:solidFill>
          <a:ln w="7938">
            <a:solidFill>
              <a:schemeClr val="bg1"/>
            </a:solidFill>
            <a:round/>
            <a:headEnd/>
            <a:tailEnd/>
          </a:ln>
        </p:spPr>
        <p:txBody>
          <a:bodyPr/>
          <a:lstStyle/>
          <a:p>
            <a:endParaRPr lang="en-US"/>
          </a:p>
        </p:txBody>
      </p:sp>
      <p:sp>
        <p:nvSpPr>
          <p:cNvPr id="18702" name="Freeform 571"/>
          <p:cNvSpPr>
            <a:spLocks/>
          </p:cNvSpPr>
          <p:nvPr/>
        </p:nvSpPr>
        <p:spPr bwMode="auto">
          <a:xfrm>
            <a:off x="7131050" y="3438525"/>
            <a:ext cx="1271588" cy="396875"/>
          </a:xfrm>
          <a:custGeom>
            <a:avLst/>
            <a:gdLst>
              <a:gd name="T0" fmla="*/ 2147483646 w 1802"/>
              <a:gd name="T1" fmla="*/ 2147483646 h 579"/>
              <a:gd name="T2" fmla="*/ 2147483646 w 1802"/>
              <a:gd name="T3" fmla="*/ 2147483646 h 579"/>
              <a:gd name="T4" fmla="*/ 2147483646 w 1802"/>
              <a:gd name="T5" fmla="*/ 2147483646 h 579"/>
              <a:gd name="T6" fmla="*/ 2147483646 w 1802"/>
              <a:gd name="T7" fmla="*/ 2147483646 h 579"/>
              <a:gd name="T8" fmla="*/ 2147483646 w 1802"/>
              <a:gd name="T9" fmla="*/ 2147483646 h 579"/>
              <a:gd name="T10" fmla="*/ 2147483646 w 1802"/>
              <a:gd name="T11" fmla="*/ 2147483646 h 579"/>
              <a:gd name="T12" fmla="*/ 2147483646 w 1802"/>
              <a:gd name="T13" fmla="*/ 2147483646 h 579"/>
              <a:gd name="T14" fmla="*/ 2147483646 w 1802"/>
              <a:gd name="T15" fmla="*/ 2147483646 h 579"/>
              <a:gd name="T16" fmla="*/ 2147483646 w 1802"/>
              <a:gd name="T17" fmla="*/ 2147483646 h 579"/>
              <a:gd name="T18" fmla="*/ 2147483646 w 1802"/>
              <a:gd name="T19" fmla="*/ 2147483646 h 579"/>
              <a:gd name="T20" fmla="*/ 2147483646 w 1802"/>
              <a:gd name="T21" fmla="*/ 2147483646 h 579"/>
              <a:gd name="T22" fmla="*/ 2147483646 w 1802"/>
              <a:gd name="T23" fmla="*/ 2147483646 h 579"/>
              <a:gd name="T24" fmla="*/ 2147483646 w 1802"/>
              <a:gd name="T25" fmla="*/ 2147483646 h 579"/>
              <a:gd name="T26" fmla="*/ 2147483646 w 1802"/>
              <a:gd name="T27" fmla="*/ 2147483646 h 579"/>
              <a:gd name="T28" fmla="*/ 2147483646 w 1802"/>
              <a:gd name="T29" fmla="*/ 2147483646 h 579"/>
              <a:gd name="T30" fmla="*/ 2147483646 w 1802"/>
              <a:gd name="T31" fmla="*/ 2147483646 h 579"/>
              <a:gd name="T32" fmla="*/ 2147483646 w 1802"/>
              <a:gd name="T33" fmla="*/ 2147483646 h 579"/>
              <a:gd name="T34" fmla="*/ 2147483646 w 1802"/>
              <a:gd name="T35" fmla="*/ 2147483646 h 579"/>
              <a:gd name="T36" fmla="*/ 2147483646 w 1802"/>
              <a:gd name="T37" fmla="*/ 2147483646 h 579"/>
              <a:gd name="T38" fmla="*/ 2147483646 w 1802"/>
              <a:gd name="T39" fmla="*/ 2147483646 h 579"/>
              <a:gd name="T40" fmla="*/ 2147483646 w 1802"/>
              <a:gd name="T41" fmla="*/ 2147483646 h 579"/>
              <a:gd name="T42" fmla="*/ 2147483646 w 1802"/>
              <a:gd name="T43" fmla="*/ 2147483646 h 579"/>
              <a:gd name="T44" fmla="*/ 2147483646 w 1802"/>
              <a:gd name="T45" fmla="*/ 2147483646 h 579"/>
              <a:gd name="T46" fmla="*/ 2147483646 w 1802"/>
              <a:gd name="T47" fmla="*/ 2147483646 h 579"/>
              <a:gd name="T48" fmla="*/ 2147483646 w 1802"/>
              <a:gd name="T49" fmla="*/ 2147483646 h 579"/>
              <a:gd name="T50" fmla="*/ 2147483646 w 1802"/>
              <a:gd name="T51" fmla="*/ 2147483646 h 579"/>
              <a:gd name="T52" fmla="*/ 2147483646 w 1802"/>
              <a:gd name="T53" fmla="*/ 2147483646 h 579"/>
              <a:gd name="T54" fmla="*/ 2147483646 w 1802"/>
              <a:gd name="T55" fmla="*/ 0 h 579"/>
              <a:gd name="T56" fmla="*/ 2147483646 w 1802"/>
              <a:gd name="T57" fmla="*/ 2147483646 h 579"/>
              <a:gd name="T58" fmla="*/ 2147483646 w 1802"/>
              <a:gd name="T59" fmla="*/ 2147483646 h 579"/>
              <a:gd name="T60" fmla="*/ 2147483646 w 1802"/>
              <a:gd name="T61" fmla="*/ 2147483646 h 579"/>
              <a:gd name="T62" fmla="*/ 2147483646 w 1802"/>
              <a:gd name="T63" fmla="*/ 2147483646 h 579"/>
              <a:gd name="T64" fmla="*/ 2147483646 w 1802"/>
              <a:gd name="T65" fmla="*/ 2147483646 h 579"/>
              <a:gd name="T66" fmla="*/ 2147483646 w 1802"/>
              <a:gd name="T67" fmla="*/ 2147483646 h 579"/>
              <a:gd name="T68" fmla="*/ 2147483646 w 1802"/>
              <a:gd name="T69" fmla="*/ 2147483646 h 5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2"/>
              <a:gd name="T106" fmla="*/ 0 h 579"/>
              <a:gd name="T107" fmla="*/ 1802 w 1802"/>
              <a:gd name="T108" fmla="*/ 579 h 5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2" h="579">
                <a:moveTo>
                  <a:pt x="0" y="250"/>
                </a:moveTo>
                <a:lnTo>
                  <a:pt x="56" y="312"/>
                </a:lnTo>
                <a:lnTo>
                  <a:pt x="32" y="366"/>
                </a:lnTo>
                <a:lnTo>
                  <a:pt x="218" y="336"/>
                </a:lnTo>
                <a:lnTo>
                  <a:pt x="313" y="420"/>
                </a:lnTo>
                <a:lnTo>
                  <a:pt x="201" y="415"/>
                </a:lnTo>
                <a:lnTo>
                  <a:pt x="161" y="420"/>
                </a:lnTo>
                <a:lnTo>
                  <a:pt x="161" y="451"/>
                </a:lnTo>
                <a:lnTo>
                  <a:pt x="105" y="451"/>
                </a:lnTo>
                <a:lnTo>
                  <a:pt x="153" y="506"/>
                </a:lnTo>
                <a:lnTo>
                  <a:pt x="218" y="518"/>
                </a:lnTo>
                <a:lnTo>
                  <a:pt x="218" y="549"/>
                </a:lnTo>
                <a:lnTo>
                  <a:pt x="313" y="530"/>
                </a:lnTo>
                <a:lnTo>
                  <a:pt x="361" y="566"/>
                </a:lnTo>
                <a:lnTo>
                  <a:pt x="386" y="573"/>
                </a:lnTo>
                <a:lnTo>
                  <a:pt x="418" y="426"/>
                </a:lnTo>
                <a:lnTo>
                  <a:pt x="499" y="409"/>
                </a:lnTo>
                <a:lnTo>
                  <a:pt x="506" y="390"/>
                </a:lnTo>
                <a:lnTo>
                  <a:pt x="531" y="372"/>
                </a:lnTo>
                <a:lnTo>
                  <a:pt x="563" y="360"/>
                </a:lnTo>
                <a:lnTo>
                  <a:pt x="603" y="353"/>
                </a:lnTo>
                <a:lnTo>
                  <a:pt x="676" y="366"/>
                </a:lnTo>
                <a:lnTo>
                  <a:pt x="628" y="384"/>
                </a:lnTo>
                <a:lnTo>
                  <a:pt x="643" y="433"/>
                </a:lnTo>
                <a:lnTo>
                  <a:pt x="619" y="451"/>
                </a:lnTo>
                <a:lnTo>
                  <a:pt x="659" y="476"/>
                </a:lnTo>
                <a:lnTo>
                  <a:pt x="773" y="457"/>
                </a:lnTo>
                <a:lnTo>
                  <a:pt x="828" y="506"/>
                </a:lnTo>
                <a:lnTo>
                  <a:pt x="853" y="566"/>
                </a:lnTo>
                <a:lnTo>
                  <a:pt x="933" y="579"/>
                </a:lnTo>
                <a:lnTo>
                  <a:pt x="1038" y="524"/>
                </a:lnTo>
                <a:lnTo>
                  <a:pt x="1086" y="518"/>
                </a:lnTo>
                <a:lnTo>
                  <a:pt x="1182" y="518"/>
                </a:lnTo>
                <a:lnTo>
                  <a:pt x="1303" y="506"/>
                </a:lnTo>
                <a:lnTo>
                  <a:pt x="1416" y="512"/>
                </a:lnTo>
                <a:lnTo>
                  <a:pt x="1456" y="555"/>
                </a:lnTo>
                <a:lnTo>
                  <a:pt x="1481" y="500"/>
                </a:lnTo>
                <a:lnTo>
                  <a:pt x="1447" y="439"/>
                </a:lnTo>
                <a:lnTo>
                  <a:pt x="1561" y="420"/>
                </a:lnTo>
                <a:lnTo>
                  <a:pt x="1584" y="336"/>
                </a:lnTo>
                <a:lnTo>
                  <a:pt x="1705" y="347"/>
                </a:lnTo>
                <a:lnTo>
                  <a:pt x="1714" y="287"/>
                </a:lnTo>
                <a:lnTo>
                  <a:pt x="1802" y="262"/>
                </a:lnTo>
                <a:lnTo>
                  <a:pt x="1697" y="213"/>
                </a:lnTo>
                <a:lnTo>
                  <a:pt x="1697" y="183"/>
                </a:lnTo>
                <a:lnTo>
                  <a:pt x="1632" y="207"/>
                </a:lnTo>
                <a:lnTo>
                  <a:pt x="1536" y="159"/>
                </a:lnTo>
                <a:lnTo>
                  <a:pt x="1464" y="171"/>
                </a:lnTo>
                <a:lnTo>
                  <a:pt x="1424" y="140"/>
                </a:lnTo>
                <a:lnTo>
                  <a:pt x="1399" y="165"/>
                </a:lnTo>
                <a:lnTo>
                  <a:pt x="1239" y="56"/>
                </a:lnTo>
                <a:lnTo>
                  <a:pt x="1239" y="37"/>
                </a:lnTo>
                <a:lnTo>
                  <a:pt x="1126" y="92"/>
                </a:lnTo>
                <a:lnTo>
                  <a:pt x="1038" y="74"/>
                </a:lnTo>
                <a:lnTo>
                  <a:pt x="1021" y="13"/>
                </a:lnTo>
                <a:lnTo>
                  <a:pt x="966" y="0"/>
                </a:lnTo>
                <a:lnTo>
                  <a:pt x="924" y="37"/>
                </a:lnTo>
                <a:lnTo>
                  <a:pt x="676" y="56"/>
                </a:lnTo>
                <a:lnTo>
                  <a:pt x="651" y="140"/>
                </a:lnTo>
                <a:lnTo>
                  <a:pt x="603" y="165"/>
                </a:lnTo>
                <a:lnTo>
                  <a:pt x="659" y="189"/>
                </a:lnTo>
                <a:lnTo>
                  <a:pt x="636" y="220"/>
                </a:lnTo>
                <a:lnTo>
                  <a:pt x="499" y="183"/>
                </a:lnTo>
                <a:lnTo>
                  <a:pt x="403" y="213"/>
                </a:lnTo>
                <a:lnTo>
                  <a:pt x="361" y="159"/>
                </a:lnTo>
                <a:lnTo>
                  <a:pt x="201" y="153"/>
                </a:lnTo>
                <a:lnTo>
                  <a:pt x="113" y="213"/>
                </a:lnTo>
                <a:lnTo>
                  <a:pt x="96" y="165"/>
                </a:lnTo>
                <a:lnTo>
                  <a:pt x="65" y="177"/>
                </a:lnTo>
                <a:lnTo>
                  <a:pt x="56" y="226"/>
                </a:lnTo>
                <a:lnTo>
                  <a:pt x="0" y="250"/>
                </a:lnTo>
              </a:path>
            </a:pathLst>
          </a:custGeom>
          <a:solidFill>
            <a:schemeClr val="accent1"/>
          </a:solidFill>
          <a:ln w="7938">
            <a:solidFill>
              <a:schemeClr val="bg1"/>
            </a:solidFill>
            <a:round/>
            <a:headEnd/>
            <a:tailEnd/>
          </a:ln>
        </p:spPr>
        <p:txBody>
          <a:bodyPr/>
          <a:lstStyle/>
          <a:p>
            <a:endParaRPr lang="en-US"/>
          </a:p>
        </p:txBody>
      </p:sp>
      <p:sp>
        <p:nvSpPr>
          <p:cNvPr id="18703" name="Freeform 572"/>
          <p:cNvSpPr>
            <a:spLocks/>
          </p:cNvSpPr>
          <p:nvPr/>
        </p:nvSpPr>
        <p:spPr bwMode="auto">
          <a:xfrm>
            <a:off x="7404100" y="3719513"/>
            <a:ext cx="554038" cy="233362"/>
          </a:xfrm>
          <a:custGeom>
            <a:avLst/>
            <a:gdLst>
              <a:gd name="T0" fmla="*/ 0 w 788"/>
              <a:gd name="T1" fmla="*/ 2147483646 h 340"/>
              <a:gd name="T2" fmla="*/ 2147483646 w 788"/>
              <a:gd name="T3" fmla="*/ 2147483646 h 340"/>
              <a:gd name="T4" fmla="*/ 2147483646 w 788"/>
              <a:gd name="T5" fmla="*/ 2147483646 h 340"/>
              <a:gd name="T6" fmla="*/ 2147483646 w 788"/>
              <a:gd name="T7" fmla="*/ 2147483646 h 340"/>
              <a:gd name="T8" fmla="*/ 2147483646 w 788"/>
              <a:gd name="T9" fmla="*/ 2147483646 h 340"/>
              <a:gd name="T10" fmla="*/ 2147483646 w 788"/>
              <a:gd name="T11" fmla="*/ 2147483646 h 340"/>
              <a:gd name="T12" fmla="*/ 2147483646 w 788"/>
              <a:gd name="T13" fmla="*/ 2147483646 h 340"/>
              <a:gd name="T14" fmla="*/ 2147483646 w 788"/>
              <a:gd name="T15" fmla="*/ 2147483646 h 340"/>
              <a:gd name="T16" fmla="*/ 2147483646 w 788"/>
              <a:gd name="T17" fmla="*/ 2147483646 h 340"/>
              <a:gd name="T18" fmla="*/ 2147483646 w 788"/>
              <a:gd name="T19" fmla="*/ 2147483646 h 340"/>
              <a:gd name="T20" fmla="*/ 2147483646 w 788"/>
              <a:gd name="T21" fmla="*/ 2147483646 h 340"/>
              <a:gd name="T22" fmla="*/ 2147483646 w 788"/>
              <a:gd name="T23" fmla="*/ 2147483646 h 340"/>
              <a:gd name="T24" fmla="*/ 2147483646 w 788"/>
              <a:gd name="T25" fmla="*/ 2147483646 h 340"/>
              <a:gd name="T26" fmla="*/ 2147483646 w 788"/>
              <a:gd name="T27" fmla="*/ 2147483646 h 340"/>
              <a:gd name="T28" fmla="*/ 2147483646 w 788"/>
              <a:gd name="T29" fmla="*/ 2147483646 h 340"/>
              <a:gd name="T30" fmla="*/ 2147483646 w 788"/>
              <a:gd name="T31" fmla="*/ 2147483646 h 340"/>
              <a:gd name="T32" fmla="*/ 2147483646 w 788"/>
              <a:gd name="T33" fmla="*/ 2147483646 h 340"/>
              <a:gd name="T34" fmla="*/ 2147483646 w 788"/>
              <a:gd name="T35" fmla="*/ 2147483646 h 340"/>
              <a:gd name="T36" fmla="*/ 2147483646 w 788"/>
              <a:gd name="T37" fmla="*/ 2147483646 h 340"/>
              <a:gd name="T38" fmla="*/ 2147483646 w 788"/>
              <a:gd name="T39" fmla="*/ 2147483646 h 340"/>
              <a:gd name="T40" fmla="*/ 2147483646 w 788"/>
              <a:gd name="T41" fmla="*/ 2147483646 h 340"/>
              <a:gd name="T42" fmla="*/ 2147483646 w 788"/>
              <a:gd name="T43" fmla="*/ 2147483646 h 340"/>
              <a:gd name="T44" fmla="*/ 2147483646 w 788"/>
              <a:gd name="T45" fmla="*/ 2147483646 h 340"/>
              <a:gd name="T46" fmla="*/ 2147483646 w 788"/>
              <a:gd name="T47" fmla="*/ 2147483646 h 340"/>
              <a:gd name="T48" fmla="*/ 2147483646 w 788"/>
              <a:gd name="T49" fmla="*/ 2147483646 h 340"/>
              <a:gd name="T50" fmla="*/ 2147483646 w 788"/>
              <a:gd name="T51" fmla="*/ 2147483646 h 340"/>
              <a:gd name="T52" fmla="*/ 2147483646 w 788"/>
              <a:gd name="T53" fmla="*/ 2147483646 h 340"/>
              <a:gd name="T54" fmla="*/ 2147483646 w 788"/>
              <a:gd name="T55" fmla="*/ 2147483646 h 340"/>
              <a:gd name="T56" fmla="*/ 2147483646 w 788"/>
              <a:gd name="T57" fmla="*/ 2147483646 h 340"/>
              <a:gd name="T58" fmla="*/ 2147483646 w 788"/>
              <a:gd name="T59" fmla="*/ 2147483646 h 340"/>
              <a:gd name="T60" fmla="*/ 2147483646 w 788"/>
              <a:gd name="T61" fmla="*/ 2147483646 h 340"/>
              <a:gd name="T62" fmla="*/ 2147483646 w 788"/>
              <a:gd name="T63" fmla="*/ 2147483646 h 340"/>
              <a:gd name="T64" fmla="*/ 2147483646 w 788"/>
              <a:gd name="T65" fmla="*/ 2147483646 h 340"/>
              <a:gd name="T66" fmla="*/ 2147483646 w 788"/>
              <a:gd name="T67" fmla="*/ 2147483646 h 340"/>
              <a:gd name="T68" fmla="*/ 2147483646 w 788"/>
              <a:gd name="T69" fmla="*/ 2147483646 h 340"/>
              <a:gd name="T70" fmla="*/ 2147483646 w 788"/>
              <a:gd name="T71" fmla="*/ 2147483646 h 340"/>
              <a:gd name="T72" fmla="*/ 2147483646 w 788"/>
              <a:gd name="T73" fmla="*/ 2147483646 h 340"/>
              <a:gd name="T74" fmla="*/ 2147483646 w 788"/>
              <a:gd name="T75" fmla="*/ 2147483646 h 340"/>
              <a:gd name="T76" fmla="*/ 2147483646 w 788"/>
              <a:gd name="T77" fmla="*/ 2147483646 h 340"/>
              <a:gd name="T78" fmla="*/ 2147483646 w 788"/>
              <a:gd name="T79" fmla="*/ 2147483646 h 340"/>
              <a:gd name="T80" fmla="*/ 2147483646 w 788"/>
              <a:gd name="T81" fmla="*/ 2147483646 h 340"/>
              <a:gd name="T82" fmla="*/ 2147483646 w 788"/>
              <a:gd name="T83" fmla="*/ 2147483646 h 340"/>
              <a:gd name="T84" fmla="*/ 2147483646 w 788"/>
              <a:gd name="T85" fmla="*/ 2147483646 h 340"/>
              <a:gd name="T86" fmla="*/ 2147483646 w 788"/>
              <a:gd name="T87" fmla="*/ 2147483646 h 340"/>
              <a:gd name="T88" fmla="*/ 2147483646 w 788"/>
              <a:gd name="T89" fmla="*/ 2147483646 h 340"/>
              <a:gd name="T90" fmla="*/ 2147483646 w 788"/>
              <a:gd name="T91" fmla="*/ 2147483646 h 340"/>
              <a:gd name="T92" fmla="*/ 2147483646 w 788"/>
              <a:gd name="T93" fmla="*/ 0 h 340"/>
              <a:gd name="T94" fmla="*/ 2147483646 w 788"/>
              <a:gd name="T95" fmla="*/ 2147483646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8"/>
              <a:gd name="T145" fmla="*/ 0 h 340"/>
              <a:gd name="T146" fmla="*/ 788 w 78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8" h="340">
                <a:moveTo>
                  <a:pt x="0" y="164"/>
                </a:moveTo>
                <a:lnTo>
                  <a:pt x="32" y="157"/>
                </a:lnTo>
                <a:lnTo>
                  <a:pt x="32" y="140"/>
                </a:lnTo>
                <a:lnTo>
                  <a:pt x="105" y="109"/>
                </a:lnTo>
                <a:lnTo>
                  <a:pt x="153" y="133"/>
                </a:lnTo>
                <a:lnTo>
                  <a:pt x="160" y="182"/>
                </a:lnTo>
                <a:lnTo>
                  <a:pt x="209" y="164"/>
                </a:lnTo>
                <a:lnTo>
                  <a:pt x="242" y="170"/>
                </a:lnTo>
                <a:lnTo>
                  <a:pt x="290" y="249"/>
                </a:lnTo>
                <a:lnTo>
                  <a:pt x="394" y="297"/>
                </a:lnTo>
                <a:lnTo>
                  <a:pt x="475" y="316"/>
                </a:lnTo>
                <a:lnTo>
                  <a:pt x="475" y="340"/>
                </a:lnTo>
                <a:lnTo>
                  <a:pt x="532" y="340"/>
                </a:lnTo>
                <a:lnTo>
                  <a:pt x="547" y="273"/>
                </a:lnTo>
                <a:lnTo>
                  <a:pt x="532" y="243"/>
                </a:lnTo>
                <a:lnTo>
                  <a:pt x="498" y="249"/>
                </a:lnTo>
                <a:lnTo>
                  <a:pt x="490" y="206"/>
                </a:lnTo>
                <a:lnTo>
                  <a:pt x="532" y="224"/>
                </a:lnTo>
                <a:lnTo>
                  <a:pt x="555" y="224"/>
                </a:lnTo>
                <a:lnTo>
                  <a:pt x="612" y="176"/>
                </a:lnTo>
                <a:lnTo>
                  <a:pt x="683" y="182"/>
                </a:lnTo>
                <a:lnTo>
                  <a:pt x="700" y="194"/>
                </a:lnTo>
                <a:lnTo>
                  <a:pt x="675" y="219"/>
                </a:lnTo>
                <a:lnTo>
                  <a:pt x="756" y="194"/>
                </a:lnTo>
                <a:lnTo>
                  <a:pt x="765" y="206"/>
                </a:lnTo>
                <a:lnTo>
                  <a:pt x="788" y="194"/>
                </a:lnTo>
                <a:lnTo>
                  <a:pt x="740" y="157"/>
                </a:lnTo>
                <a:lnTo>
                  <a:pt x="700" y="170"/>
                </a:lnTo>
                <a:lnTo>
                  <a:pt x="668" y="151"/>
                </a:lnTo>
                <a:lnTo>
                  <a:pt x="708" y="121"/>
                </a:lnTo>
                <a:lnTo>
                  <a:pt x="700" y="109"/>
                </a:lnTo>
                <a:lnTo>
                  <a:pt x="652" y="115"/>
                </a:lnTo>
                <a:lnTo>
                  <a:pt x="547" y="170"/>
                </a:lnTo>
                <a:lnTo>
                  <a:pt x="467" y="157"/>
                </a:lnTo>
                <a:lnTo>
                  <a:pt x="442" y="97"/>
                </a:lnTo>
                <a:lnTo>
                  <a:pt x="387" y="48"/>
                </a:lnTo>
                <a:lnTo>
                  <a:pt x="273" y="67"/>
                </a:lnTo>
                <a:lnTo>
                  <a:pt x="233" y="42"/>
                </a:lnTo>
                <a:lnTo>
                  <a:pt x="225" y="54"/>
                </a:lnTo>
                <a:lnTo>
                  <a:pt x="202" y="67"/>
                </a:lnTo>
                <a:lnTo>
                  <a:pt x="177" y="67"/>
                </a:lnTo>
                <a:lnTo>
                  <a:pt x="145" y="54"/>
                </a:lnTo>
                <a:lnTo>
                  <a:pt x="120" y="73"/>
                </a:lnTo>
                <a:lnTo>
                  <a:pt x="120" y="54"/>
                </a:lnTo>
                <a:lnTo>
                  <a:pt x="97" y="48"/>
                </a:lnTo>
                <a:lnTo>
                  <a:pt x="97" y="30"/>
                </a:lnTo>
                <a:lnTo>
                  <a:pt x="113" y="0"/>
                </a:lnTo>
                <a:lnTo>
                  <a:pt x="32" y="17"/>
                </a:lnTo>
              </a:path>
            </a:pathLst>
          </a:custGeom>
          <a:solidFill>
            <a:schemeClr val="tx2"/>
          </a:solidFill>
          <a:ln w="7938">
            <a:solidFill>
              <a:schemeClr val="bg1"/>
            </a:solidFill>
            <a:round/>
            <a:headEnd/>
            <a:tailEnd/>
          </a:ln>
        </p:spPr>
        <p:txBody>
          <a:bodyPr/>
          <a:lstStyle/>
          <a:p>
            <a:endParaRPr lang="en-US"/>
          </a:p>
        </p:txBody>
      </p:sp>
      <p:sp>
        <p:nvSpPr>
          <p:cNvPr id="18704" name="Freeform 573"/>
          <p:cNvSpPr>
            <a:spLocks/>
          </p:cNvSpPr>
          <p:nvPr/>
        </p:nvSpPr>
        <p:spPr bwMode="auto">
          <a:xfrm>
            <a:off x="6926263" y="3748088"/>
            <a:ext cx="285750" cy="166687"/>
          </a:xfrm>
          <a:custGeom>
            <a:avLst/>
            <a:gdLst>
              <a:gd name="T0" fmla="*/ 2147483646 w 403"/>
              <a:gd name="T1" fmla="*/ 2147483646 h 244"/>
              <a:gd name="T2" fmla="*/ 2147483646 w 403"/>
              <a:gd name="T3" fmla="*/ 2147483646 h 244"/>
              <a:gd name="T4" fmla="*/ 2147483646 w 403"/>
              <a:gd name="T5" fmla="*/ 2147483646 h 244"/>
              <a:gd name="T6" fmla="*/ 2147483646 w 403"/>
              <a:gd name="T7" fmla="*/ 0 h 244"/>
              <a:gd name="T8" fmla="*/ 2147483646 w 403"/>
              <a:gd name="T9" fmla="*/ 2147483646 h 244"/>
              <a:gd name="T10" fmla="*/ 2147483646 w 403"/>
              <a:gd name="T11" fmla="*/ 2147483646 h 244"/>
              <a:gd name="T12" fmla="*/ 2147483646 w 403"/>
              <a:gd name="T13" fmla="*/ 2147483646 h 244"/>
              <a:gd name="T14" fmla="*/ 2147483646 w 403"/>
              <a:gd name="T15" fmla="*/ 2147483646 h 244"/>
              <a:gd name="T16" fmla="*/ 2147483646 w 403"/>
              <a:gd name="T17" fmla="*/ 2147483646 h 244"/>
              <a:gd name="T18" fmla="*/ 2147483646 w 403"/>
              <a:gd name="T19" fmla="*/ 2147483646 h 244"/>
              <a:gd name="T20" fmla="*/ 0 w 403"/>
              <a:gd name="T21" fmla="*/ 2147483646 h 244"/>
              <a:gd name="T22" fmla="*/ 2147483646 w 403"/>
              <a:gd name="T23" fmla="*/ 2147483646 h 244"/>
              <a:gd name="T24" fmla="*/ 2147483646 w 403"/>
              <a:gd name="T25" fmla="*/ 2147483646 h 244"/>
              <a:gd name="T26" fmla="*/ 2147483646 w 403"/>
              <a:gd name="T27" fmla="*/ 2147483646 h 244"/>
              <a:gd name="T28" fmla="*/ 2147483646 w 403"/>
              <a:gd name="T29" fmla="*/ 2147483646 h 244"/>
              <a:gd name="T30" fmla="*/ 2147483646 w 403"/>
              <a:gd name="T31" fmla="*/ 2147483646 h 244"/>
              <a:gd name="T32" fmla="*/ 2147483646 w 403"/>
              <a:gd name="T33" fmla="*/ 2147483646 h 244"/>
              <a:gd name="T34" fmla="*/ 2147483646 w 403"/>
              <a:gd name="T35" fmla="*/ 2147483646 h 244"/>
              <a:gd name="T36" fmla="*/ 2147483646 w 403"/>
              <a:gd name="T37" fmla="*/ 2147483646 h 244"/>
              <a:gd name="T38" fmla="*/ 2147483646 w 403"/>
              <a:gd name="T39" fmla="*/ 2147483646 h 244"/>
              <a:gd name="T40" fmla="*/ 2147483646 w 403"/>
              <a:gd name="T41" fmla="*/ 2147483646 h 244"/>
              <a:gd name="T42" fmla="*/ 2147483646 w 403"/>
              <a:gd name="T43" fmla="*/ 2147483646 h 2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3"/>
              <a:gd name="T67" fmla="*/ 0 h 244"/>
              <a:gd name="T68" fmla="*/ 403 w 403"/>
              <a:gd name="T69" fmla="*/ 244 h 2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3" h="244">
                <a:moveTo>
                  <a:pt x="242" y="6"/>
                </a:moveTo>
                <a:lnTo>
                  <a:pt x="185" y="42"/>
                </a:lnTo>
                <a:lnTo>
                  <a:pt x="130" y="6"/>
                </a:lnTo>
                <a:lnTo>
                  <a:pt x="88" y="0"/>
                </a:lnTo>
                <a:lnTo>
                  <a:pt x="88" y="18"/>
                </a:lnTo>
                <a:lnTo>
                  <a:pt x="130" y="31"/>
                </a:lnTo>
                <a:lnTo>
                  <a:pt x="153" y="67"/>
                </a:lnTo>
                <a:lnTo>
                  <a:pt x="105" y="61"/>
                </a:lnTo>
                <a:lnTo>
                  <a:pt x="88" y="67"/>
                </a:lnTo>
                <a:lnTo>
                  <a:pt x="17" y="61"/>
                </a:lnTo>
                <a:lnTo>
                  <a:pt x="0" y="67"/>
                </a:lnTo>
                <a:lnTo>
                  <a:pt x="8" y="122"/>
                </a:lnTo>
                <a:lnTo>
                  <a:pt x="65" y="122"/>
                </a:lnTo>
                <a:lnTo>
                  <a:pt x="145" y="195"/>
                </a:lnTo>
                <a:lnTo>
                  <a:pt x="210" y="231"/>
                </a:lnTo>
                <a:lnTo>
                  <a:pt x="290" y="201"/>
                </a:lnTo>
                <a:lnTo>
                  <a:pt x="298" y="231"/>
                </a:lnTo>
                <a:lnTo>
                  <a:pt x="338" y="244"/>
                </a:lnTo>
                <a:lnTo>
                  <a:pt x="370" y="182"/>
                </a:lnTo>
                <a:lnTo>
                  <a:pt x="403" y="177"/>
                </a:lnTo>
                <a:lnTo>
                  <a:pt x="315" y="109"/>
                </a:lnTo>
                <a:lnTo>
                  <a:pt x="282" y="25"/>
                </a:lnTo>
              </a:path>
            </a:pathLst>
          </a:custGeom>
          <a:solidFill>
            <a:schemeClr val="accent1"/>
          </a:solidFill>
          <a:ln w="7938">
            <a:solidFill>
              <a:schemeClr val="bg1"/>
            </a:solidFill>
            <a:round/>
            <a:headEnd/>
            <a:tailEnd/>
          </a:ln>
        </p:spPr>
        <p:txBody>
          <a:bodyPr/>
          <a:lstStyle/>
          <a:p>
            <a:endParaRPr lang="en-US"/>
          </a:p>
        </p:txBody>
      </p:sp>
      <p:sp>
        <p:nvSpPr>
          <p:cNvPr id="18705" name="Freeform 574"/>
          <p:cNvSpPr>
            <a:spLocks/>
          </p:cNvSpPr>
          <p:nvPr/>
        </p:nvSpPr>
        <p:spPr bwMode="auto">
          <a:xfrm>
            <a:off x="6926263" y="3790950"/>
            <a:ext cx="193675" cy="106363"/>
          </a:xfrm>
          <a:custGeom>
            <a:avLst/>
            <a:gdLst>
              <a:gd name="T0" fmla="*/ 0 w 275"/>
              <a:gd name="T1" fmla="*/ 2147483646 h 158"/>
              <a:gd name="T2" fmla="*/ 2147483646 w 275"/>
              <a:gd name="T3" fmla="*/ 2147483646 h 158"/>
              <a:gd name="T4" fmla="*/ 2147483646 w 275"/>
              <a:gd name="T5" fmla="*/ 2147483646 h 158"/>
              <a:gd name="T6" fmla="*/ 2147483646 w 275"/>
              <a:gd name="T7" fmla="*/ 2147483646 h 158"/>
              <a:gd name="T8" fmla="*/ 2147483646 w 275"/>
              <a:gd name="T9" fmla="*/ 2147483646 h 158"/>
              <a:gd name="T10" fmla="*/ 2147483646 w 275"/>
              <a:gd name="T11" fmla="*/ 2147483646 h 158"/>
              <a:gd name="T12" fmla="*/ 2147483646 w 275"/>
              <a:gd name="T13" fmla="*/ 2147483646 h 158"/>
              <a:gd name="T14" fmla="*/ 2147483646 w 275"/>
              <a:gd name="T15" fmla="*/ 2147483646 h 158"/>
              <a:gd name="T16" fmla="*/ 2147483646 w 275"/>
              <a:gd name="T17" fmla="*/ 2147483646 h 158"/>
              <a:gd name="T18" fmla="*/ 2147483646 w 275"/>
              <a:gd name="T19" fmla="*/ 2147483646 h 158"/>
              <a:gd name="T20" fmla="*/ 2147483646 w 275"/>
              <a:gd name="T21" fmla="*/ 2147483646 h 158"/>
              <a:gd name="T22" fmla="*/ 2147483646 w 275"/>
              <a:gd name="T23" fmla="*/ 2147483646 h 158"/>
              <a:gd name="T24" fmla="*/ 2147483646 w 275"/>
              <a:gd name="T25" fmla="*/ 2147483646 h 158"/>
              <a:gd name="T26" fmla="*/ 2147483646 w 275"/>
              <a:gd name="T27" fmla="*/ 0 h 158"/>
              <a:gd name="T28" fmla="*/ 2147483646 w 275"/>
              <a:gd name="T29" fmla="*/ 2147483646 h 158"/>
              <a:gd name="T30" fmla="*/ 2147483646 w 275"/>
              <a:gd name="T31" fmla="*/ 0 h 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5"/>
              <a:gd name="T49" fmla="*/ 0 h 158"/>
              <a:gd name="T50" fmla="*/ 275 w 275"/>
              <a:gd name="T51" fmla="*/ 158 h 1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5" h="158">
                <a:moveTo>
                  <a:pt x="0" y="6"/>
                </a:moveTo>
                <a:lnTo>
                  <a:pt x="8" y="61"/>
                </a:lnTo>
                <a:lnTo>
                  <a:pt x="65" y="61"/>
                </a:lnTo>
                <a:lnTo>
                  <a:pt x="121" y="103"/>
                </a:lnTo>
                <a:lnTo>
                  <a:pt x="153" y="103"/>
                </a:lnTo>
                <a:lnTo>
                  <a:pt x="178" y="121"/>
                </a:lnTo>
                <a:lnTo>
                  <a:pt x="210" y="127"/>
                </a:lnTo>
                <a:lnTo>
                  <a:pt x="242" y="158"/>
                </a:lnTo>
                <a:lnTo>
                  <a:pt x="275" y="146"/>
                </a:lnTo>
                <a:lnTo>
                  <a:pt x="242" y="103"/>
                </a:lnTo>
                <a:lnTo>
                  <a:pt x="193" y="85"/>
                </a:lnTo>
                <a:lnTo>
                  <a:pt x="193" y="54"/>
                </a:lnTo>
                <a:lnTo>
                  <a:pt x="162" y="24"/>
                </a:lnTo>
                <a:lnTo>
                  <a:pt x="105" y="0"/>
                </a:lnTo>
                <a:lnTo>
                  <a:pt x="88" y="6"/>
                </a:lnTo>
                <a:lnTo>
                  <a:pt x="17" y="0"/>
                </a:lnTo>
              </a:path>
            </a:pathLst>
          </a:custGeom>
          <a:solidFill>
            <a:schemeClr val="accent1"/>
          </a:solidFill>
          <a:ln w="7938">
            <a:solidFill>
              <a:schemeClr val="bg1"/>
            </a:solidFill>
            <a:round/>
            <a:headEnd/>
            <a:tailEnd/>
          </a:ln>
        </p:spPr>
        <p:txBody>
          <a:bodyPr/>
          <a:lstStyle/>
          <a:p>
            <a:endParaRPr lang="en-US"/>
          </a:p>
        </p:txBody>
      </p:sp>
      <p:sp>
        <p:nvSpPr>
          <p:cNvPr id="18706" name="Freeform 575"/>
          <p:cNvSpPr>
            <a:spLocks/>
          </p:cNvSpPr>
          <p:nvPr/>
        </p:nvSpPr>
        <p:spPr bwMode="auto">
          <a:xfrm>
            <a:off x="6824663" y="3727450"/>
            <a:ext cx="209550" cy="66675"/>
          </a:xfrm>
          <a:custGeom>
            <a:avLst/>
            <a:gdLst>
              <a:gd name="T0" fmla="*/ 2147483646 w 298"/>
              <a:gd name="T1" fmla="*/ 2147483646 h 98"/>
              <a:gd name="T2" fmla="*/ 2147483646 w 298"/>
              <a:gd name="T3" fmla="*/ 2147483646 h 98"/>
              <a:gd name="T4" fmla="*/ 2147483646 w 298"/>
              <a:gd name="T5" fmla="*/ 0 h 98"/>
              <a:gd name="T6" fmla="*/ 2147483646 w 298"/>
              <a:gd name="T7" fmla="*/ 2147483646 h 98"/>
              <a:gd name="T8" fmla="*/ 2147483646 w 298"/>
              <a:gd name="T9" fmla="*/ 2147483646 h 98"/>
              <a:gd name="T10" fmla="*/ 2147483646 w 298"/>
              <a:gd name="T11" fmla="*/ 0 h 98"/>
              <a:gd name="T12" fmla="*/ 2147483646 w 298"/>
              <a:gd name="T13" fmla="*/ 2147483646 h 98"/>
              <a:gd name="T14" fmla="*/ 0 w 298"/>
              <a:gd name="T15" fmla="*/ 2147483646 h 98"/>
              <a:gd name="T16" fmla="*/ 2147483646 w 298"/>
              <a:gd name="T17" fmla="*/ 2147483646 h 98"/>
              <a:gd name="T18" fmla="*/ 2147483646 w 298"/>
              <a:gd name="T19" fmla="*/ 2147483646 h 98"/>
              <a:gd name="T20" fmla="*/ 2147483646 w 298"/>
              <a:gd name="T21" fmla="*/ 2147483646 h 98"/>
              <a:gd name="T22" fmla="*/ 2147483646 w 298"/>
              <a:gd name="T23" fmla="*/ 2147483646 h 98"/>
              <a:gd name="T24" fmla="*/ 2147483646 w 298"/>
              <a:gd name="T25" fmla="*/ 2147483646 h 98"/>
              <a:gd name="T26" fmla="*/ 2147483646 w 298"/>
              <a:gd name="T27" fmla="*/ 2147483646 h 98"/>
              <a:gd name="T28" fmla="*/ 2147483646 w 298"/>
              <a:gd name="T29" fmla="*/ 2147483646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
              <a:gd name="T46" fmla="*/ 0 h 98"/>
              <a:gd name="T47" fmla="*/ 298 w 298"/>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 h="98">
                <a:moveTo>
                  <a:pt x="233" y="31"/>
                </a:moveTo>
                <a:lnTo>
                  <a:pt x="193" y="13"/>
                </a:lnTo>
                <a:lnTo>
                  <a:pt x="170" y="0"/>
                </a:lnTo>
                <a:lnTo>
                  <a:pt x="130" y="13"/>
                </a:lnTo>
                <a:lnTo>
                  <a:pt x="105" y="13"/>
                </a:lnTo>
                <a:lnTo>
                  <a:pt x="73" y="0"/>
                </a:lnTo>
                <a:lnTo>
                  <a:pt x="17" y="13"/>
                </a:lnTo>
                <a:lnTo>
                  <a:pt x="0" y="31"/>
                </a:lnTo>
                <a:lnTo>
                  <a:pt x="145" y="98"/>
                </a:lnTo>
                <a:lnTo>
                  <a:pt x="162" y="92"/>
                </a:lnTo>
                <a:lnTo>
                  <a:pt x="233" y="98"/>
                </a:lnTo>
                <a:lnTo>
                  <a:pt x="250" y="92"/>
                </a:lnTo>
                <a:lnTo>
                  <a:pt x="298" y="98"/>
                </a:lnTo>
                <a:lnTo>
                  <a:pt x="275" y="62"/>
                </a:lnTo>
                <a:lnTo>
                  <a:pt x="233" y="49"/>
                </a:lnTo>
              </a:path>
            </a:pathLst>
          </a:custGeom>
          <a:solidFill>
            <a:schemeClr val="accent1"/>
          </a:solidFill>
          <a:ln w="7938">
            <a:solidFill>
              <a:schemeClr val="bg1"/>
            </a:solidFill>
            <a:round/>
            <a:headEnd/>
            <a:tailEnd/>
          </a:ln>
        </p:spPr>
        <p:txBody>
          <a:bodyPr/>
          <a:lstStyle/>
          <a:p>
            <a:endParaRPr lang="en-US"/>
          </a:p>
        </p:txBody>
      </p:sp>
      <p:sp>
        <p:nvSpPr>
          <p:cNvPr id="18707" name="Freeform 576"/>
          <p:cNvSpPr>
            <a:spLocks/>
          </p:cNvSpPr>
          <p:nvPr/>
        </p:nvSpPr>
        <p:spPr bwMode="auto">
          <a:xfrm>
            <a:off x="6461125" y="3622675"/>
            <a:ext cx="114300" cy="96838"/>
          </a:xfrm>
          <a:custGeom>
            <a:avLst/>
            <a:gdLst>
              <a:gd name="T0" fmla="*/ 0 w 162"/>
              <a:gd name="T1" fmla="*/ 2147483646 h 140"/>
              <a:gd name="T2" fmla="*/ 2147483646 w 162"/>
              <a:gd name="T3" fmla="*/ 2147483646 h 140"/>
              <a:gd name="T4" fmla="*/ 2147483646 w 162"/>
              <a:gd name="T5" fmla="*/ 2147483646 h 140"/>
              <a:gd name="T6" fmla="*/ 2147483646 w 162"/>
              <a:gd name="T7" fmla="*/ 2147483646 h 140"/>
              <a:gd name="T8" fmla="*/ 2147483646 w 162"/>
              <a:gd name="T9" fmla="*/ 2147483646 h 140"/>
              <a:gd name="T10" fmla="*/ 2147483646 w 162"/>
              <a:gd name="T11" fmla="*/ 2147483646 h 140"/>
              <a:gd name="T12" fmla="*/ 2147483646 w 162"/>
              <a:gd name="T13" fmla="*/ 2147483646 h 140"/>
              <a:gd name="T14" fmla="*/ 2147483646 w 162"/>
              <a:gd name="T15" fmla="*/ 2147483646 h 140"/>
              <a:gd name="T16" fmla="*/ 2147483646 w 162"/>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40"/>
              <a:gd name="T29" fmla="*/ 162 w 162"/>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40">
                <a:moveTo>
                  <a:pt x="0" y="24"/>
                </a:moveTo>
                <a:lnTo>
                  <a:pt x="65" y="84"/>
                </a:lnTo>
                <a:lnTo>
                  <a:pt x="65" y="140"/>
                </a:lnTo>
                <a:lnTo>
                  <a:pt x="90" y="140"/>
                </a:lnTo>
                <a:lnTo>
                  <a:pt x="105" y="84"/>
                </a:lnTo>
                <a:lnTo>
                  <a:pt x="162" y="91"/>
                </a:lnTo>
                <a:lnTo>
                  <a:pt x="130" y="48"/>
                </a:lnTo>
                <a:lnTo>
                  <a:pt x="130" y="18"/>
                </a:lnTo>
                <a:lnTo>
                  <a:pt x="9" y="0"/>
                </a:lnTo>
              </a:path>
            </a:pathLst>
          </a:custGeom>
          <a:solidFill>
            <a:schemeClr val="accent1"/>
          </a:solidFill>
          <a:ln w="7938">
            <a:solidFill>
              <a:schemeClr val="bg1"/>
            </a:solidFill>
            <a:round/>
            <a:headEnd/>
            <a:tailEnd/>
          </a:ln>
        </p:spPr>
        <p:txBody>
          <a:bodyPr/>
          <a:lstStyle/>
          <a:p>
            <a:endParaRPr lang="en-US"/>
          </a:p>
        </p:txBody>
      </p:sp>
      <p:sp>
        <p:nvSpPr>
          <p:cNvPr id="18708" name="Freeform 577"/>
          <p:cNvSpPr>
            <a:spLocks/>
          </p:cNvSpPr>
          <p:nvPr/>
        </p:nvSpPr>
        <p:spPr bwMode="auto">
          <a:xfrm>
            <a:off x="687388" y="3333750"/>
            <a:ext cx="79375" cy="38100"/>
          </a:xfrm>
          <a:custGeom>
            <a:avLst/>
            <a:gdLst>
              <a:gd name="T0" fmla="*/ 0 w 111"/>
              <a:gd name="T1" fmla="*/ 2147483646 h 54"/>
              <a:gd name="T2" fmla="*/ 2147483646 w 111"/>
              <a:gd name="T3" fmla="*/ 2147483646 h 54"/>
              <a:gd name="T4" fmla="*/ 2147483646 w 111"/>
              <a:gd name="T5" fmla="*/ 2147483646 h 54"/>
              <a:gd name="T6" fmla="*/ 2147483646 w 111"/>
              <a:gd name="T7" fmla="*/ 0 h 54"/>
              <a:gd name="T8" fmla="*/ 2147483646 w 111"/>
              <a:gd name="T9" fmla="*/ 2147483646 h 54"/>
              <a:gd name="T10" fmla="*/ 0 w 111"/>
              <a:gd name="T11" fmla="*/ 2147483646 h 54"/>
              <a:gd name="T12" fmla="*/ 0 60000 65536"/>
              <a:gd name="T13" fmla="*/ 0 60000 65536"/>
              <a:gd name="T14" fmla="*/ 0 60000 65536"/>
              <a:gd name="T15" fmla="*/ 0 60000 65536"/>
              <a:gd name="T16" fmla="*/ 0 60000 65536"/>
              <a:gd name="T17" fmla="*/ 0 60000 65536"/>
              <a:gd name="T18" fmla="*/ 0 w 111"/>
              <a:gd name="T19" fmla="*/ 0 h 54"/>
              <a:gd name="T20" fmla="*/ 111 w 11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11" h="54">
                <a:moveTo>
                  <a:pt x="0" y="24"/>
                </a:moveTo>
                <a:lnTo>
                  <a:pt x="31" y="54"/>
                </a:lnTo>
                <a:lnTo>
                  <a:pt x="111" y="11"/>
                </a:lnTo>
                <a:lnTo>
                  <a:pt x="31" y="0"/>
                </a:lnTo>
                <a:lnTo>
                  <a:pt x="40" y="18"/>
                </a:lnTo>
                <a:lnTo>
                  <a:pt x="0" y="24"/>
                </a:lnTo>
              </a:path>
            </a:pathLst>
          </a:custGeom>
          <a:solidFill>
            <a:srgbClr val="99FF66"/>
          </a:solidFill>
          <a:ln w="0">
            <a:solidFill>
              <a:schemeClr val="bg1"/>
            </a:solidFill>
            <a:round/>
            <a:headEnd/>
            <a:tailEnd/>
          </a:ln>
        </p:spPr>
        <p:txBody>
          <a:bodyPr/>
          <a:lstStyle/>
          <a:p>
            <a:endParaRPr lang="en-US"/>
          </a:p>
        </p:txBody>
      </p:sp>
      <p:sp>
        <p:nvSpPr>
          <p:cNvPr id="18709" name="Freeform 578"/>
          <p:cNvSpPr>
            <a:spLocks/>
          </p:cNvSpPr>
          <p:nvPr/>
        </p:nvSpPr>
        <p:spPr bwMode="auto">
          <a:xfrm>
            <a:off x="2554288" y="2517775"/>
            <a:ext cx="88900" cy="17463"/>
          </a:xfrm>
          <a:custGeom>
            <a:avLst/>
            <a:gdLst>
              <a:gd name="T0" fmla="*/ 0 w 128"/>
              <a:gd name="T1" fmla="*/ 2147483646 h 24"/>
              <a:gd name="T2" fmla="*/ 2147483646 w 128"/>
              <a:gd name="T3" fmla="*/ 2147483646 h 24"/>
              <a:gd name="T4" fmla="*/ 2147483646 w 128"/>
              <a:gd name="T5" fmla="*/ 2147483646 h 24"/>
              <a:gd name="T6" fmla="*/ 2147483646 w 128"/>
              <a:gd name="T7" fmla="*/ 0 h 24"/>
              <a:gd name="T8" fmla="*/ 0 w 128"/>
              <a:gd name="T9" fmla="*/ 2147483646 h 24"/>
              <a:gd name="T10" fmla="*/ 0 60000 65536"/>
              <a:gd name="T11" fmla="*/ 0 60000 65536"/>
              <a:gd name="T12" fmla="*/ 0 60000 65536"/>
              <a:gd name="T13" fmla="*/ 0 60000 65536"/>
              <a:gd name="T14" fmla="*/ 0 60000 65536"/>
              <a:gd name="T15" fmla="*/ 0 w 128"/>
              <a:gd name="T16" fmla="*/ 0 h 24"/>
              <a:gd name="T17" fmla="*/ 128 w 128"/>
              <a:gd name="T18" fmla="*/ 24 h 24"/>
            </a:gdLst>
            <a:ahLst/>
            <a:cxnLst>
              <a:cxn ang="T10">
                <a:pos x="T0" y="T1"/>
              </a:cxn>
              <a:cxn ang="T11">
                <a:pos x="T2" y="T3"/>
              </a:cxn>
              <a:cxn ang="T12">
                <a:pos x="T4" y="T5"/>
              </a:cxn>
              <a:cxn ang="T13">
                <a:pos x="T6" y="T7"/>
              </a:cxn>
              <a:cxn ang="T14">
                <a:pos x="T8" y="T9"/>
              </a:cxn>
            </a:cxnLst>
            <a:rect l="T15" t="T16" r="T17" b="T18"/>
            <a:pathLst>
              <a:path w="128" h="24">
                <a:moveTo>
                  <a:pt x="0" y="12"/>
                </a:moveTo>
                <a:lnTo>
                  <a:pt x="25" y="24"/>
                </a:lnTo>
                <a:lnTo>
                  <a:pt x="128" y="12"/>
                </a:lnTo>
                <a:lnTo>
                  <a:pt x="32" y="0"/>
                </a:lnTo>
                <a:lnTo>
                  <a:pt x="0" y="12"/>
                </a:lnTo>
              </a:path>
            </a:pathLst>
          </a:custGeom>
          <a:solidFill>
            <a:srgbClr val="99FF66"/>
          </a:solidFill>
          <a:ln w="0">
            <a:solidFill>
              <a:schemeClr val="bg1"/>
            </a:solidFill>
            <a:round/>
            <a:headEnd/>
            <a:tailEnd/>
          </a:ln>
        </p:spPr>
        <p:txBody>
          <a:bodyPr/>
          <a:lstStyle/>
          <a:p>
            <a:endParaRPr lang="en-US"/>
          </a:p>
        </p:txBody>
      </p:sp>
      <p:sp>
        <p:nvSpPr>
          <p:cNvPr id="18710" name="Freeform 579"/>
          <p:cNvSpPr>
            <a:spLocks/>
          </p:cNvSpPr>
          <p:nvPr/>
        </p:nvSpPr>
        <p:spPr bwMode="auto">
          <a:xfrm>
            <a:off x="3273425" y="6210300"/>
            <a:ext cx="61913" cy="44450"/>
          </a:xfrm>
          <a:custGeom>
            <a:avLst/>
            <a:gdLst>
              <a:gd name="T0" fmla="*/ 0 w 88"/>
              <a:gd name="T1" fmla="*/ 2147483646 h 67"/>
              <a:gd name="T2" fmla="*/ 2147483646 w 88"/>
              <a:gd name="T3" fmla="*/ 0 h 67"/>
              <a:gd name="T4" fmla="*/ 2147483646 w 88"/>
              <a:gd name="T5" fmla="*/ 2147483646 h 67"/>
              <a:gd name="T6" fmla="*/ 2147483646 w 88"/>
              <a:gd name="T7" fmla="*/ 2147483646 h 67"/>
              <a:gd name="T8" fmla="*/ 2147483646 w 88"/>
              <a:gd name="T9" fmla="*/ 2147483646 h 67"/>
              <a:gd name="T10" fmla="*/ 0 w 88"/>
              <a:gd name="T11" fmla="*/ 2147483646 h 67"/>
              <a:gd name="T12" fmla="*/ 0 60000 65536"/>
              <a:gd name="T13" fmla="*/ 0 60000 65536"/>
              <a:gd name="T14" fmla="*/ 0 60000 65536"/>
              <a:gd name="T15" fmla="*/ 0 60000 65536"/>
              <a:gd name="T16" fmla="*/ 0 60000 65536"/>
              <a:gd name="T17" fmla="*/ 0 60000 65536"/>
              <a:gd name="T18" fmla="*/ 0 w 88"/>
              <a:gd name="T19" fmla="*/ 0 h 67"/>
              <a:gd name="T20" fmla="*/ 88 w 8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88" h="67">
                <a:moveTo>
                  <a:pt x="0" y="6"/>
                </a:moveTo>
                <a:lnTo>
                  <a:pt x="33" y="0"/>
                </a:lnTo>
                <a:lnTo>
                  <a:pt x="25" y="25"/>
                </a:lnTo>
                <a:lnTo>
                  <a:pt x="88" y="37"/>
                </a:lnTo>
                <a:lnTo>
                  <a:pt x="48" y="67"/>
                </a:lnTo>
                <a:lnTo>
                  <a:pt x="0" y="6"/>
                </a:lnTo>
              </a:path>
            </a:pathLst>
          </a:custGeom>
          <a:solidFill>
            <a:srgbClr val="99FF66"/>
          </a:solidFill>
          <a:ln w="0">
            <a:solidFill>
              <a:schemeClr val="bg1"/>
            </a:solidFill>
            <a:round/>
            <a:headEnd/>
            <a:tailEnd/>
          </a:ln>
        </p:spPr>
        <p:txBody>
          <a:bodyPr/>
          <a:lstStyle/>
          <a:p>
            <a:endParaRPr lang="en-US"/>
          </a:p>
        </p:txBody>
      </p:sp>
      <p:sp>
        <p:nvSpPr>
          <p:cNvPr id="18711" name="Freeform 580"/>
          <p:cNvSpPr>
            <a:spLocks/>
          </p:cNvSpPr>
          <p:nvPr/>
        </p:nvSpPr>
        <p:spPr bwMode="auto">
          <a:xfrm>
            <a:off x="1684338" y="2986088"/>
            <a:ext cx="177800" cy="68262"/>
          </a:xfrm>
          <a:custGeom>
            <a:avLst/>
            <a:gdLst>
              <a:gd name="T0" fmla="*/ 2147483646 w 250"/>
              <a:gd name="T1" fmla="*/ 2147483646 h 97"/>
              <a:gd name="T2" fmla="*/ 2147483646 w 250"/>
              <a:gd name="T3" fmla="*/ 0 h 97"/>
              <a:gd name="T4" fmla="*/ 2147483646 w 250"/>
              <a:gd name="T5" fmla="*/ 2147483646 h 97"/>
              <a:gd name="T6" fmla="*/ 2147483646 w 250"/>
              <a:gd name="T7" fmla="*/ 0 h 97"/>
              <a:gd name="T8" fmla="*/ 0 w 250"/>
              <a:gd name="T9" fmla="*/ 2147483646 h 97"/>
              <a:gd name="T10" fmla="*/ 2147483646 w 250"/>
              <a:gd name="T11" fmla="*/ 2147483646 h 97"/>
              <a:gd name="T12" fmla="*/ 2147483646 w 250"/>
              <a:gd name="T13" fmla="*/ 2147483646 h 97"/>
              <a:gd name="T14" fmla="*/ 2147483646 w 250"/>
              <a:gd name="T15" fmla="*/ 2147483646 h 97"/>
              <a:gd name="T16" fmla="*/ 2147483646 w 250"/>
              <a:gd name="T17" fmla="*/ 2147483646 h 97"/>
              <a:gd name="T18" fmla="*/ 2147483646 w 250"/>
              <a:gd name="T19" fmla="*/ 2147483646 h 97"/>
              <a:gd name="T20" fmla="*/ 2147483646 w 250"/>
              <a:gd name="T21" fmla="*/ 2147483646 h 97"/>
              <a:gd name="T22" fmla="*/ 2147483646 w 250"/>
              <a:gd name="T23" fmla="*/ 2147483646 h 97"/>
              <a:gd name="T24" fmla="*/ 2147483646 w 250"/>
              <a:gd name="T25" fmla="*/ 2147483646 h 97"/>
              <a:gd name="T26" fmla="*/ 2147483646 w 250"/>
              <a:gd name="T27" fmla="*/ 2147483646 h 97"/>
              <a:gd name="T28" fmla="*/ 2147483646 w 250"/>
              <a:gd name="T29" fmla="*/ 2147483646 h 97"/>
              <a:gd name="T30" fmla="*/ 2147483646 w 250"/>
              <a:gd name="T31" fmla="*/ 2147483646 h 97"/>
              <a:gd name="T32" fmla="*/ 2147483646 w 250"/>
              <a:gd name="T33" fmla="*/ 2147483646 h 97"/>
              <a:gd name="T34" fmla="*/ 2147483646 w 250"/>
              <a:gd name="T35" fmla="*/ 2147483646 h 97"/>
              <a:gd name="T36" fmla="*/ 2147483646 w 250"/>
              <a:gd name="T37" fmla="*/ 2147483646 h 97"/>
              <a:gd name="T38" fmla="*/ 2147483646 w 250"/>
              <a:gd name="T39" fmla="*/ 2147483646 h 97"/>
              <a:gd name="T40" fmla="*/ 2147483646 w 250"/>
              <a:gd name="T41" fmla="*/ 2147483646 h 97"/>
              <a:gd name="T42" fmla="*/ 2147483646 w 250"/>
              <a:gd name="T43" fmla="*/ 2147483646 h 97"/>
              <a:gd name="T44" fmla="*/ 2147483646 w 250"/>
              <a:gd name="T45" fmla="*/ 2147483646 h 97"/>
              <a:gd name="T46" fmla="*/ 2147483646 w 250"/>
              <a:gd name="T47" fmla="*/ 2147483646 h 97"/>
              <a:gd name="T48" fmla="*/ 2147483646 w 250"/>
              <a:gd name="T49" fmla="*/ 2147483646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97"/>
              <a:gd name="T77" fmla="*/ 250 w 250"/>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97">
                <a:moveTo>
                  <a:pt x="210" y="30"/>
                </a:moveTo>
                <a:lnTo>
                  <a:pt x="185" y="0"/>
                </a:lnTo>
                <a:lnTo>
                  <a:pt x="97" y="12"/>
                </a:lnTo>
                <a:lnTo>
                  <a:pt x="25" y="0"/>
                </a:lnTo>
                <a:lnTo>
                  <a:pt x="0" y="17"/>
                </a:lnTo>
                <a:lnTo>
                  <a:pt x="113" y="24"/>
                </a:lnTo>
                <a:lnTo>
                  <a:pt x="121" y="42"/>
                </a:lnTo>
                <a:lnTo>
                  <a:pt x="81" y="36"/>
                </a:lnTo>
                <a:lnTo>
                  <a:pt x="81" y="48"/>
                </a:lnTo>
                <a:lnTo>
                  <a:pt x="48" y="60"/>
                </a:lnTo>
                <a:lnTo>
                  <a:pt x="25" y="60"/>
                </a:lnTo>
                <a:lnTo>
                  <a:pt x="65" y="84"/>
                </a:lnTo>
                <a:lnTo>
                  <a:pt x="121" y="66"/>
                </a:lnTo>
                <a:lnTo>
                  <a:pt x="130" y="79"/>
                </a:lnTo>
                <a:lnTo>
                  <a:pt x="73" y="97"/>
                </a:lnTo>
                <a:lnTo>
                  <a:pt x="145" y="84"/>
                </a:lnTo>
                <a:lnTo>
                  <a:pt x="153" y="73"/>
                </a:lnTo>
                <a:lnTo>
                  <a:pt x="170" y="73"/>
                </a:lnTo>
                <a:lnTo>
                  <a:pt x="170" y="79"/>
                </a:lnTo>
                <a:lnTo>
                  <a:pt x="193" y="90"/>
                </a:lnTo>
                <a:lnTo>
                  <a:pt x="242" y="60"/>
                </a:lnTo>
                <a:lnTo>
                  <a:pt x="250" y="48"/>
                </a:lnTo>
                <a:lnTo>
                  <a:pt x="218" y="54"/>
                </a:lnTo>
                <a:lnTo>
                  <a:pt x="161" y="36"/>
                </a:lnTo>
                <a:lnTo>
                  <a:pt x="210" y="30"/>
                </a:lnTo>
              </a:path>
            </a:pathLst>
          </a:custGeom>
          <a:solidFill>
            <a:srgbClr val="99FF66"/>
          </a:solidFill>
          <a:ln w="0">
            <a:solidFill>
              <a:schemeClr val="bg1"/>
            </a:solidFill>
            <a:round/>
            <a:headEnd/>
            <a:tailEnd/>
          </a:ln>
        </p:spPr>
        <p:txBody>
          <a:bodyPr/>
          <a:lstStyle/>
          <a:p>
            <a:endParaRPr lang="en-US"/>
          </a:p>
        </p:txBody>
      </p:sp>
      <p:sp>
        <p:nvSpPr>
          <p:cNvPr id="18712" name="Freeform 581"/>
          <p:cNvSpPr>
            <a:spLocks/>
          </p:cNvSpPr>
          <p:nvPr/>
        </p:nvSpPr>
        <p:spPr bwMode="auto">
          <a:xfrm>
            <a:off x="1787525" y="3154363"/>
            <a:ext cx="266700" cy="84137"/>
          </a:xfrm>
          <a:custGeom>
            <a:avLst/>
            <a:gdLst>
              <a:gd name="T0" fmla="*/ 0 w 378"/>
              <a:gd name="T1" fmla="*/ 2147483646 h 122"/>
              <a:gd name="T2" fmla="*/ 2147483646 w 378"/>
              <a:gd name="T3" fmla="*/ 2147483646 h 122"/>
              <a:gd name="T4" fmla="*/ 2147483646 w 378"/>
              <a:gd name="T5" fmla="*/ 2147483646 h 122"/>
              <a:gd name="T6" fmla="*/ 2147483646 w 378"/>
              <a:gd name="T7" fmla="*/ 2147483646 h 122"/>
              <a:gd name="T8" fmla="*/ 2147483646 w 378"/>
              <a:gd name="T9" fmla="*/ 2147483646 h 122"/>
              <a:gd name="T10" fmla="*/ 2147483646 w 378"/>
              <a:gd name="T11" fmla="*/ 2147483646 h 122"/>
              <a:gd name="T12" fmla="*/ 2147483646 w 378"/>
              <a:gd name="T13" fmla="*/ 2147483646 h 122"/>
              <a:gd name="T14" fmla="*/ 2147483646 w 378"/>
              <a:gd name="T15" fmla="*/ 2147483646 h 122"/>
              <a:gd name="T16" fmla="*/ 2147483646 w 378"/>
              <a:gd name="T17" fmla="*/ 2147483646 h 122"/>
              <a:gd name="T18" fmla="*/ 2147483646 w 378"/>
              <a:gd name="T19" fmla="*/ 2147483646 h 122"/>
              <a:gd name="T20" fmla="*/ 2147483646 w 378"/>
              <a:gd name="T21" fmla="*/ 2147483646 h 122"/>
              <a:gd name="T22" fmla="*/ 2147483646 w 378"/>
              <a:gd name="T23" fmla="*/ 0 h 122"/>
              <a:gd name="T24" fmla="*/ 2147483646 w 378"/>
              <a:gd name="T25" fmla="*/ 2147483646 h 122"/>
              <a:gd name="T26" fmla="*/ 2147483646 w 378"/>
              <a:gd name="T27" fmla="*/ 2147483646 h 122"/>
              <a:gd name="T28" fmla="*/ 2147483646 w 378"/>
              <a:gd name="T29" fmla="*/ 2147483646 h 122"/>
              <a:gd name="T30" fmla="*/ 2147483646 w 378"/>
              <a:gd name="T31" fmla="*/ 2147483646 h 122"/>
              <a:gd name="T32" fmla="*/ 2147483646 w 378"/>
              <a:gd name="T33" fmla="*/ 2147483646 h 122"/>
              <a:gd name="T34" fmla="*/ 2147483646 w 378"/>
              <a:gd name="T35" fmla="*/ 2147483646 h 122"/>
              <a:gd name="T36" fmla="*/ 2147483646 w 378"/>
              <a:gd name="T37" fmla="*/ 2147483646 h 122"/>
              <a:gd name="T38" fmla="*/ 0 w 378"/>
              <a:gd name="T39" fmla="*/ 2147483646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8"/>
              <a:gd name="T61" fmla="*/ 0 h 122"/>
              <a:gd name="T62" fmla="*/ 378 w 378"/>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8" h="122">
                <a:moveTo>
                  <a:pt x="0" y="54"/>
                </a:moveTo>
                <a:lnTo>
                  <a:pt x="33" y="91"/>
                </a:lnTo>
                <a:lnTo>
                  <a:pt x="130" y="122"/>
                </a:lnTo>
                <a:lnTo>
                  <a:pt x="330" y="73"/>
                </a:lnTo>
                <a:lnTo>
                  <a:pt x="338" y="49"/>
                </a:lnTo>
                <a:lnTo>
                  <a:pt x="363" y="60"/>
                </a:lnTo>
                <a:lnTo>
                  <a:pt x="378" y="54"/>
                </a:lnTo>
                <a:lnTo>
                  <a:pt x="321" y="36"/>
                </a:lnTo>
                <a:lnTo>
                  <a:pt x="201" y="73"/>
                </a:lnTo>
                <a:lnTo>
                  <a:pt x="177" y="43"/>
                </a:lnTo>
                <a:lnTo>
                  <a:pt x="153" y="30"/>
                </a:lnTo>
                <a:lnTo>
                  <a:pt x="113" y="0"/>
                </a:lnTo>
                <a:lnTo>
                  <a:pt x="105" y="6"/>
                </a:lnTo>
                <a:lnTo>
                  <a:pt x="145" y="43"/>
                </a:lnTo>
                <a:lnTo>
                  <a:pt x="153" y="73"/>
                </a:lnTo>
                <a:lnTo>
                  <a:pt x="121" y="60"/>
                </a:lnTo>
                <a:lnTo>
                  <a:pt x="88" y="91"/>
                </a:lnTo>
                <a:lnTo>
                  <a:pt x="81" y="79"/>
                </a:lnTo>
                <a:lnTo>
                  <a:pt x="40" y="79"/>
                </a:lnTo>
                <a:lnTo>
                  <a:pt x="0" y="54"/>
                </a:lnTo>
              </a:path>
            </a:pathLst>
          </a:custGeom>
          <a:solidFill>
            <a:srgbClr val="99FF66"/>
          </a:solidFill>
          <a:ln w="0">
            <a:solidFill>
              <a:schemeClr val="bg1"/>
            </a:solidFill>
            <a:round/>
            <a:headEnd/>
            <a:tailEnd/>
          </a:ln>
        </p:spPr>
        <p:txBody>
          <a:bodyPr/>
          <a:lstStyle/>
          <a:p>
            <a:endParaRPr lang="en-US"/>
          </a:p>
        </p:txBody>
      </p:sp>
      <p:sp>
        <p:nvSpPr>
          <p:cNvPr id="18713" name="Freeform 582"/>
          <p:cNvSpPr>
            <a:spLocks/>
          </p:cNvSpPr>
          <p:nvPr/>
        </p:nvSpPr>
        <p:spPr bwMode="auto">
          <a:xfrm>
            <a:off x="2376488" y="3417888"/>
            <a:ext cx="58737" cy="49212"/>
          </a:xfrm>
          <a:custGeom>
            <a:avLst/>
            <a:gdLst>
              <a:gd name="T0" fmla="*/ 2147483646 w 82"/>
              <a:gd name="T1" fmla="*/ 0 h 73"/>
              <a:gd name="T2" fmla="*/ 0 w 82"/>
              <a:gd name="T3" fmla="*/ 2147483646 h 73"/>
              <a:gd name="T4" fmla="*/ 2147483646 w 82"/>
              <a:gd name="T5" fmla="*/ 2147483646 h 73"/>
              <a:gd name="T6" fmla="*/ 2147483646 w 82"/>
              <a:gd name="T7" fmla="*/ 2147483646 h 73"/>
              <a:gd name="T8" fmla="*/ 2147483646 w 82"/>
              <a:gd name="T9" fmla="*/ 2147483646 h 73"/>
              <a:gd name="T10" fmla="*/ 2147483646 w 82"/>
              <a:gd name="T11" fmla="*/ 2147483646 h 73"/>
              <a:gd name="T12" fmla="*/ 2147483646 w 82"/>
              <a:gd name="T13" fmla="*/ 2147483646 h 73"/>
              <a:gd name="T14" fmla="*/ 2147483646 w 82"/>
              <a:gd name="T15" fmla="*/ 2147483646 h 73"/>
              <a:gd name="T16" fmla="*/ 2147483646 w 82"/>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3"/>
              <a:gd name="T29" fmla="*/ 82 w 8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3">
                <a:moveTo>
                  <a:pt x="8" y="0"/>
                </a:moveTo>
                <a:lnTo>
                  <a:pt x="0" y="37"/>
                </a:lnTo>
                <a:lnTo>
                  <a:pt x="57" y="73"/>
                </a:lnTo>
                <a:lnTo>
                  <a:pt x="82" y="73"/>
                </a:lnTo>
                <a:lnTo>
                  <a:pt x="82" y="61"/>
                </a:lnTo>
                <a:lnTo>
                  <a:pt x="65" y="61"/>
                </a:lnTo>
                <a:lnTo>
                  <a:pt x="42" y="37"/>
                </a:lnTo>
                <a:lnTo>
                  <a:pt x="57" y="6"/>
                </a:lnTo>
                <a:lnTo>
                  <a:pt x="8" y="0"/>
                </a:lnTo>
              </a:path>
            </a:pathLst>
          </a:custGeom>
          <a:solidFill>
            <a:srgbClr val="99FF66"/>
          </a:solidFill>
          <a:ln w="0">
            <a:solidFill>
              <a:schemeClr val="bg1"/>
            </a:solidFill>
            <a:round/>
            <a:headEnd/>
            <a:tailEnd/>
          </a:ln>
        </p:spPr>
        <p:txBody>
          <a:bodyPr/>
          <a:lstStyle/>
          <a:p>
            <a:endParaRPr lang="en-US"/>
          </a:p>
        </p:txBody>
      </p:sp>
      <p:sp>
        <p:nvSpPr>
          <p:cNvPr id="18714" name="Freeform 583"/>
          <p:cNvSpPr>
            <a:spLocks/>
          </p:cNvSpPr>
          <p:nvPr/>
        </p:nvSpPr>
        <p:spPr bwMode="auto">
          <a:xfrm>
            <a:off x="2451100" y="3443288"/>
            <a:ext cx="96838" cy="144462"/>
          </a:xfrm>
          <a:custGeom>
            <a:avLst/>
            <a:gdLst>
              <a:gd name="T0" fmla="*/ 2147483646 w 137"/>
              <a:gd name="T1" fmla="*/ 0 h 213"/>
              <a:gd name="T2" fmla="*/ 0 w 137"/>
              <a:gd name="T3" fmla="*/ 2147483646 h 213"/>
              <a:gd name="T4" fmla="*/ 0 w 137"/>
              <a:gd name="T5" fmla="*/ 2147483646 h 213"/>
              <a:gd name="T6" fmla="*/ 2147483646 w 137"/>
              <a:gd name="T7" fmla="*/ 2147483646 h 213"/>
              <a:gd name="T8" fmla="*/ 2147483646 w 137"/>
              <a:gd name="T9" fmla="*/ 2147483646 h 213"/>
              <a:gd name="T10" fmla="*/ 2147483646 w 137"/>
              <a:gd name="T11" fmla="*/ 2147483646 h 213"/>
              <a:gd name="T12" fmla="*/ 2147483646 w 137"/>
              <a:gd name="T13" fmla="*/ 2147483646 h 213"/>
              <a:gd name="T14" fmla="*/ 2147483646 w 137"/>
              <a:gd name="T15" fmla="*/ 2147483646 h 213"/>
              <a:gd name="T16" fmla="*/ 2147483646 w 137"/>
              <a:gd name="T17" fmla="*/ 2147483646 h 213"/>
              <a:gd name="T18" fmla="*/ 2147483646 w 137"/>
              <a:gd name="T19" fmla="*/ 2147483646 h 213"/>
              <a:gd name="T20" fmla="*/ 2147483646 w 137"/>
              <a:gd name="T21" fmla="*/ 2147483646 h 213"/>
              <a:gd name="T22" fmla="*/ 2147483646 w 137"/>
              <a:gd name="T23" fmla="*/ 2147483646 h 213"/>
              <a:gd name="T24" fmla="*/ 2147483646 w 137"/>
              <a:gd name="T25" fmla="*/ 2147483646 h 213"/>
              <a:gd name="T26" fmla="*/ 2147483646 w 137"/>
              <a:gd name="T27" fmla="*/ 0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
              <a:gd name="T43" fmla="*/ 0 h 213"/>
              <a:gd name="T44" fmla="*/ 137 w 137"/>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 h="213">
                <a:moveTo>
                  <a:pt x="25" y="0"/>
                </a:moveTo>
                <a:lnTo>
                  <a:pt x="0" y="12"/>
                </a:lnTo>
                <a:lnTo>
                  <a:pt x="0" y="36"/>
                </a:lnTo>
                <a:lnTo>
                  <a:pt x="48" y="109"/>
                </a:lnTo>
                <a:lnTo>
                  <a:pt x="80" y="97"/>
                </a:lnTo>
                <a:lnTo>
                  <a:pt x="105" y="140"/>
                </a:lnTo>
                <a:lnTo>
                  <a:pt x="97" y="158"/>
                </a:lnTo>
                <a:lnTo>
                  <a:pt x="88" y="176"/>
                </a:lnTo>
                <a:lnTo>
                  <a:pt x="97" y="213"/>
                </a:lnTo>
                <a:lnTo>
                  <a:pt x="137" y="182"/>
                </a:lnTo>
                <a:lnTo>
                  <a:pt x="137" y="146"/>
                </a:lnTo>
                <a:lnTo>
                  <a:pt x="97" y="85"/>
                </a:lnTo>
                <a:lnTo>
                  <a:pt x="57" y="6"/>
                </a:lnTo>
                <a:lnTo>
                  <a:pt x="25" y="0"/>
                </a:lnTo>
              </a:path>
            </a:pathLst>
          </a:custGeom>
          <a:solidFill>
            <a:srgbClr val="99FF66"/>
          </a:solidFill>
          <a:ln w="0">
            <a:solidFill>
              <a:schemeClr val="bg1"/>
            </a:solidFill>
            <a:round/>
            <a:headEnd/>
            <a:tailEnd/>
          </a:ln>
        </p:spPr>
        <p:txBody>
          <a:bodyPr/>
          <a:lstStyle/>
          <a:p>
            <a:endParaRPr lang="en-US"/>
          </a:p>
        </p:txBody>
      </p:sp>
      <p:sp>
        <p:nvSpPr>
          <p:cNvPr id="18715" name="Freeform 584"/>
          <p:cNvSpPr>
            <a:spLocks/>
          </p:cNvSpPr>
          <p:nvPr/>
        </p:nvSpPr>
        <p:spPr bwMode="auto">
          <a:xfrm>
            <a:off x="2365375" y="3467100"/>
            <a:ext cx="119063" cy="120650"/>
          </a:xfrm>
          <a:custGeom>
            <a:avLst/>
            <a:gdLst>
              <a:gd name="T0" fmla="*/ 2147483646 w 168"/>
              <a:gd name="T1" fmla="*/ 2147483646 h 177"/>
              <a:gd name="T2" fmla="*/ 2147483646 w 168"/>
              <a:gd name="T3" fmla="*/ 2147483646 h 177"/>
              <a:gd name="T4" fmla="*/ 2147483646 w 168"/>
              <a:gd name="T5" fmla="*/ 2147483646 h 177"/>
              <a:gd name="T6" fmla="*/ 2147483646 w 168"/>
              <a:gd name="T7" fmla="*/ 2147483646 h 177"/>
              <a:gd name="T8" fmla="*/ 2147483646 w 168"/>
              <a:gd name="T9" fmla="*/ 2147483646 h 177"/>
              <a:gd name="T10" fmla="*/ 2147483646 w 168"/>
              <a:gd name="T11" fmla="*/ 2147483646 h 177"/>
              <a:gd name="T12" fmla="*/ 2147483646 w 168"/>
              <a:gd name="T13" fmla="*/ 2147483646 h 177"/>
              <a:gd name="T14" fmla="*/ 2147483646 w 168"/>
              <a:gd name="T15" fmla="*/ 0 h 177"/>
              <a:gd name="T16" fmla="*/ 0 w 168"/>
              <a:gd name="T17" fmla="*/ 0 h 177"/>
              <a:gd name="T18" fmla="*/ 2147483646 w 168"/>
              <a:gd name="T19" fmla="*/ 2147483646 h 177"/>
              <a:gd name="T20" fmla="*/ 2147483646 w 168"/>
              <a:gd name="T21" fmla="*/ 2147483646 h 177"/>
              <a:gd name="T22" fmla="*/ 2147483646 w 168"/>
              <a:gd name="T23" fmla="*/ 2147483646 h 177"/>
              <a:gd name="T24" fmla="*/ 2147483646 w 168"/>
              <a:gd name="T25" fmla="*/ 2147483646 h 177"/>
              <a:gd name="T26" fmla="*/ 2147483646 w 168"/>
              <a:gd name="T27" fmla="*/ 2147483646 h 177"/>
              <a:gd name="T28" fmla="*/ 2147483646 w 168"/>
              <a:gd name="T29" fmla="*/ 2147483646 h 177"/>
              <a:gd name="T30" fmla="*/ 2147483646 w 168"/>
              <a:gd name="T31" fmla="*/ 2147483646 h 177"/>
              <a:gd name="T32" fmla="*/ 2147483646 w 168"/>
              <a:gd name="T33" fmla="*/ 2147483646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77"/>
              <a:gd name="T53" fmla="*/ 168 w 168"/>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77">
                <a:moveTo>
                  <a:pt x="145" y="177"/>
                </a:moveTo>
                <a:lnTo>
                  <a:pt x="168" y="153"/>
                </a:lnTo>
                <a:lnTo>
                  <a:pt x="128" y="122"/>
                </a:lnTo>
                <a:lnTo>
                  <a:pt x="120" y="122"/>
                </a:lnTo>
                <a:lnTo>
                  <a:pt x="112" y="73"/>
                </a:lnTo>
                <a:lnTo>
                  <a:pt x="97" y="67"/>
                </a:lnTo>
                <a:lnTo>
                  <a:pt x="88" y="19"/>
                </a:lnTo>
                <a:lnTo>
                  <a:pt x="48" y="0"/>
                </a:lnTo>
                <a:lnTo>
                  <a:pt x="0" y="0"/>
                </a:lnTo>
                <a:lnTo>
                  <a:pt x="8" y="13"/>
                </a:lnTo>
                <a:lnTo>
                  <a:pt x="57" y="6"/>
                </a:lnTo>
                <a:lnTo>
                  <a:pt x="72" y="31"/>
                </a:lnTo>
                <a:lnTo>
                  <a:pt x="72" y="80"/>
                </a:lnTo>
                <a:lnTo>
                  <a:pt x="103" y="97"/>
                </a:lnTo>
                <a:lnTo>
                  <a:pt x="103" y="122"/>
                </a:lnTo>
                <a:lnTo>
                  <a:pt x="145" y="170"/>
                </a:lnTo>
                <a:lnTo>
                  <a:pt x="145" y="177"/>
                </a:lnTo>
              </a:path>
            </a:pathLst>
          </a:custGeom>
          <a:solidFill>
            <a:srgbClr val="99FF66"/>
          </a:solidFill>
          <a:ln w="0">
            <a:solidFill>
              <a:schemeClr val="bg1"/>
            </a:solidFill>
            <a:round/>
            <a:headEnd/>
            <a:tailEnd/>
          </a:ln>
        </p:spPr>
        <p:txBody>
          <a:bodyPr/>
          <a:lstStyle/>
          <a:p>
            <a:endParaRPr lang="en-US"/>
          </a:p>
        </p:txBody>
      </p:sp>
      <p:sp>
        <p:nvSpPr>
          <p:cNvPr id="18716" name="Freeform 585"/>
          <p:cNvSpPr>
            <a:spLocks/>
          </p:cNvSpPr>
          <p:nvPr/>
        </p:nvSpPr>
        <p:spPr bwMode="auto">
          <a:xfrm>
            <a:off x="6581775" y="3187700"/>
            <a:ext cx="66675" cy="74613"/>
          </a:xfrm>
          <a:custGeom>
            <a:avLst/>
            <a:gdLst>
              <a:gd name="T0" fmla="*/ 0 w 97"/>
              <a:gd name="T1" fmla="*/ 2147483646 h 110"/>
              <a:gd name="T2" fmla="*/ 2147483646 w 97"/>
              <a:gd name="T3" fmla="*/ 2147483646 h 110"/>
              <a:gd name="T4" fmla="*/ 2147483646 w 97"/>
              <a:gd name="T5" fmla="*/ 2147483646 h 110"/>
              <a:gd name="T6" fmla="*/ 2147483646 w 97"/>
              <a:gd name="T7" fmla="*/ 2147483646 h 110"/>
              <a:gd name="T8" fmla="*/ 2147483646 w 97"/>
              <a:gd name="T9" fmla="*/ 2147483646 h 110"/>
              <a:gd name="T10" fmla="*/ 2147483646 w 97"/>
              <a:gd name="T11" fmla="*/ 2147483646 h 110"/>
              <a:gd name="T12" fmla="*/ 2147483646 w 97"/>
              <a:gd name="T13" fmla="*/ 2147483646 h 110"/>
              <a:gd name="T14" fmla="*/ 2147483646 w 97"/>
              <a:gd name="T15" fmla="*/ 2147483646 h 110"/>
              <a:gd name="T16" fmla="*/ 2147483646 w 97"/>
              <a:gd name="T17" fmla="*/ 0 h 110"/>
              <a:gd name="T18" fmla="*/ 0 w 97"/>
              <a:gd name="T19" fmla="*/ 2147483646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0"/>
              <a:gd name="T32" fmla="*/ 97 w 97"/>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0">
                <a:moveTo>
                  <a:pt x="0" y="18"/>
                </a:moveTo>
                <a:lnTo>
                  <a:pt x="32" y="42"/>
                </a:lnTo>
                <a:lnTo>
                  <a:pt x="17" y="67"/>
                </a:lnTo>
                <a:lnTo>
                  <a:pt x="17" y="110"/>
                </a:lnTo>
                <a:lnTo>
                  <a:pt x="48" y="85"/>
                </a:lnTo>
                <a:lnTo>
                  <a:pt x="72" y="110"/>
                </a:lnTo>
                <a:lnTo>
                  <a:pt x="97" y="67"/>
                </a:lnTo>
                <a:lnTo>
                  <a:pt x="72" y="11"/>
                </a:lnTo>
                <a:lnTo>
                  <a:pt x="32" y="0"/>
                </a:lnTo>
                <a:lnTo>
                  <a:pt x="0" y="18"/>
                </a:lnTo>
              </a:path>
            </a:pathLst>
          </a:custGeom>
          <a:solidFill>
            <a:schemeClr val="accent1"/>
          </a:solidFill>
          <a:ln w="0">
            <a:solidFill>
              <a:schemeClr val="bg1"/>
            </a:solidFill>
            <a:round/>
            <a:headEnd/>
            <a:tailEnd/>
          </a:ln>
        </p:spPr>
        <p:txBody>
          <a:bodyPr/>
          <a:lstStyle/>
          <a:p>
            <a:endParaRPr lang="en-US"/>
          </a:p>
        </p:txBody>
      </p:sp>
      <p:sp>
        <p:nvSpPr>
          <p:cNvPr id="18717" name="Freeform 586"/>
          <p:cNvSpPr>
            <a:spLocks/>
          </p:cNvSpPr>
          <p:nvPr/>
        </p:nvSpPr>
        <p:spPr bwMode="auto">
          <a:xfrm>
            <a:off x="7981950" y="3643313"/>
            <a:ext cx="165100" cy="55562"/>
          </a:xfrm>
          <a:custGeom>
            <a:avLst/>
            <a:gdLst>
              <a:gd name="T0" fmla="*/ 2147483646 w 233"/>
              <a:gd name="T1" fmla="*/ 2147483646 h 79"/>
              <a:gd name="T2" fmla="*/ 2147483646 w 233"/>
              <a:gd name="T3" fmla="*/ 2147483646 h 79"/>
              <a:gd name="T4" fmla="*/ 2147483646 w 233"/>
              <a:gd name="T5" fmla="*/ 0 h 79"/>
              <a:gd name="T6" fmla="*/ 2147483646 w 233"/>
              <a:gd name="T7" fmla="*/ 0 h 79"/>
              <a:gd name="T8" fmla="*/ 2147483646 w 233"/>
              <a:gd name="T9" fmla="*/ 2147483646 h 79"/>
              <a:gd name="T10" fmla="*/ 0 w 233"/>
              <a:gd name="T11" fmla="*/ 2147483646 h 79"/>
              <a:gd name="T12" fmla="*/ 2147483646 w 233"/>
              <a:gd name="T13" fmla="*/ 2147483646 h 79"/>
              <a:gd name="T14" fmla="*/ 2147483646 w 233"/>
              <a:gd name="T15" fmla="*/ 2147483646 h 79"/>
              <a:gd name="T16" fmla="*/ 2147483646 w 233"/>
              <a:gd name="T17" fmla="*/ 2147483646 h 79"/>
              <a:gd name="T18" fmla="*/ 2147483646 w 233"/>
              <a:gd name="T19" fmla="*/ 2147483646 h 79"/>
              <a:gd name="T20" fmla="*/ 2147483646 w 233"/>
              <a:gd name="T21" fmla="*/ 2147483646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79"/>
              <a:gd name="T35" fmla="*/ 233 w 23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79">
                <a:moveTo>
                  <a:pt x="233" y="30"/>
                </a:moveTo>
                <a:lnTo>
                  <a:pt x="210" y="30"/>
                </a:lnTo>
                <a:lnTo>
                  <a:pt x="121" y="0"/>
                </a:lnTo>
                <a:lnTo>
                  <a:pt x="73" y="0"/>
                </a:lnTo>
                <a:lnTo>
                  <a:pt x="41" y="13"/>
                </a:lnTo>
                <a:lnTo>
                  <a:pt x="0" y="37"/>
                </a:lnTo>
                <a:lnTo>
                  <a:pt x="25" y="79"/>
                </a:lnTo>
                <a:lnTo>
                  <a:pt x="65" y="24"/>
                </a:lnTo>
                <a:lnTo>
                  <a:pt x="105" y="18"/>
                </a:lnTo>
                <a:lnTo>
                  <a:pt x="210" y="43"/>
                </a:lnTo>
                <a:lnTo>
                  <a:pt x="233" y="30"/>
                </a:lnTo>
              </a:path>
            </a:pathLst>
          </a:custGeom>
          <a:solidFill>
            <a:schemeClr val="accent1"/>
          </a:solidFill>
          <a:ln w="0">
            <a:solidFill>
              <a:schemeClr val="bg1"/>
            </a:solidFill>
            <a:round/>
            <a:headEnd/>
            <a:tailEnd/>
          </a:ln>
        </p:spPr>
        <p:txBody>
          <a:bodyPr/>
          <a:lstStyle/>
          <a:p>
            <a:endParaRPr lang="en-US"/>
          </a:p>
        </p:txBody>
      </p:sp>
      <p:sp>
        <p:nvSpPr>
          <p:cNvPr id="18718" name="Freeform 587"/>
          <p:cNvSpPr>
            <a:spLocks/>
          </p:cNvSpPr>
          <p:nvPr/>
        </p:nvSpPr>
        <p:spPr bwMode="auto">
          <a:xfrm>
            <a:off x="8272463" y="3605213"/>
            <a:ext cx="44450" cy="38100"/>
          </a:xfrm>
          <a:custGeom>
            <a:avLst/>
            <a:gdLst>
              <a:gd name="T0" fmla="*/ 2147483646 w 64"/>
              <a:gd name="T1" fmla="*/ 0 h 55"/>
              <a:gd name="T2" fmla="*/ 0 w 64"/>
              <a:gd name="T3" fmla="*/ 2147483646 h 55"/>
              <a:gd name="T4" fmla="*/ 0 w 64"/>
              <a:gd name="T5" fmla="*/ 2147483646 h 55"/>
              <a:gd name="T6" fmla="*/ 2147483646 w 64"/>
              <a:gd name="T7" fmla="*/ 2147483646 h 55"/>
              <a:gd name="T8" fmla="*/ 2147483646 w 64"/>
              <a:gd name="T9" fmla="*/ 2147483646 h 55"/>
              <a:gd name="T10" fmla="*/ 2147483646 w 64"/>
              <a:gd name="T11" fmla="*/ 2147483646 h 55"/>
              <a:gd name="T12" fmla="*/ 2147483646 w 64"/>
              <a:gd name="T13" fmla="*/ 2147483646 h 55"/>
              <a:gd name="T14" fmla="*/ 2147483646 w 64"/>
              <a:gd name="T15" fmla="*/ 2147483646 h 55"/>
              <a:gd name="T16" fmla="*/ 2147483646 w 6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5"/>
              <a:gd name="T29" fmla="*/ 64 w 6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5">
                <a:moveTo>
                  <a:pt x="24" y="0"/>
                </a:moveTo>
                <a:lnTo>
                  <a:pt x="0" y="12"/>
                </a:lnTo>
                <a:lnTo>
                  <a:pt x="0" y="55"/>
                </a:lnTo>
                <a:lnTo>
                  <a:pt x="55" y="55"/>
                </a:lnTo>
                <a:lnTo>
                  <a:pt x="64" y="43"/>
                </a:lnTo>
                <a:lnTo>
                  <a:pt x="24" y="43"/>
                </a:lnTo>
                <a:lnTo>
                  <a:pt x="7" y="12"/>
                </a:lnTo>
                <a:lnTo>
                  <a:pt x="40" y="6"/>
                </a:lnTo>
                <a:lnTo>
                  <a:pt x="24" y="0"/>
                </a:lnTo>
              </a:path>
            </a:pathLst>
          </a:custGeom>
          <a:solidFill>
            <a:schemeClr val="accent1"/>
          </a:solidFill>
          <a:ln w="0">
            <a:solidFill>
              <a:schemeClr val="bg1"/>
            </a:solidFill>
            <a:round/>
            <a:headEnd/>
            <a:tailEnd/>
          </a:ln>
        </p:spPr>
        <p:txBody>
          <a:bodyPr/>
          <a:lstStyle/>
          <a:p>
            <a:endParaRPr lang="en-US"/>
          </a:p>
        </p:txBody>
      </p:sp>
      <p:sp>
        <p:nvSpPr>
          <p:cNvPr id="18719" name="Freeform 588"/>
          <p:cNvSpPr>
            <a:spLocks/>
          </p:cNvSpPr>
          <p:nvPr/>
        </p:nvSpPr>
        <p:spPr bwMode="auto">
          <a:xfrm>
            <a:off x="8916988" y="3408363"/>
            <a:ext cx="155575" cy="122237"/>
          </a:xfrm>
          <a:custGeom>
            <a:avLst/>
            <a:gdLst>
              <a:gd name="T0" fmla="*/ 2147483646 w 217"/>
              <a:gd name="T1" fmla="*/ 0 h 176"/>
              <a:gd name="T2" fmla="*/ 2147483646 w 217"/>
              <a:gd name="T3" fmla="*/ 2147483646 h 176"/>
              <a:gd name="T4" fmla="*/ 2147483646 w 217"/>
              <a:gd name="T5" fmla="*/ 2147483646 h 176"/>
              <a:gd name="T6" fmla="*/ 2147483646 w 217"/>
              <a:gd name="T7" fmla="*/ 2147483646 h 176"/>
              <a:gd name="T8" fmla="*/ 2147483646 w 217"/>
              <a:gd name="T9" fmla="*/ 2147483646 h 176"/>
              <a:gd name="T10" fmla="*/ 2147483646 w 217"/>
              <a:gd name="T11" fmla="*/ 2147483646 h 176"/>
              <a:gd name="T12" fmla="*/ 0 w 217"/>
              <a:gd name="T13" fmla="*/ 2147483646 h 176"/>
              <a:gd name="T14" fmla="*/ 2147483646 w 217"/>
              <a:gd name="T15" fmla="*/ 2147483646 h 176"/>
              <a:gd name="T16" fmla="*/ 2147483646 w 217"/>
              <a:gd name="T17" fmla="*/ 2147483646 h 176"/>
              <a:gd name="T18" fmla="*/ 2147483646 w 217"/>
              <a:gd name="T19" fmla="*/ 2147483646 h 176"/>
              <a:gd name="T20" fmla="*/ 2147483646 w 217"/>
              <a:gd name="T21" fmla="*/ 2147483646 h 176"/>
              <a:gd name="T22" fmla="*/ 2147483646 w 217"/>
              <a:gd name="T23" fmla="*/ 2147483646 h 176"/>
              <a:gd name="T24" fmla="*/ 2147483646 w 217"/>
              <a:gd name="T25" fmla="*/ 2147483646 h 176"/>
              <a:gd name="T26" fmla="*/ 2147483646 w 217"/>
              <a:gd name="T27" fmla="*/ 2147483646 h 176"/>
              <a:gd name="T28" fmla="*/ 2147483646 w 217"/>
              <a:gd name="T29" fmla="*/ 2147483646 h 176"/>
              <a:gd name="T30" fmla="*/ 2147483646 w 217"/>
              <a:gd name="T31" fmla="*/ 2147483646 h 176"/>
              <a:gd name="T32" fmla="*/ 2147483646 w 217"/>
              <a:gd name="T33" fmla="*/ 0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176"/>
              <a:gd name="T53" fmla="*/ 217 w 217"/>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176">
                <a:moveTo>
                  <a:pt x="202" y="0"/>
                </a:moveTo>
                <a:lnTo>
                  <a:pt x="169" y="25"/>
                </a:lnTo>
                <a:lnTo>
                  <a:pt x="169" y="61"/>
                </a:lnTo>
                <a:lnTo>
                  <a:pt x="145" y="85"/>
                </a:lnTo>
                <a:lnTo>
                  <a:pt x="105" y="109"/>
                </a:lnTo>
                <a:lnTo>
                  <a:pt x="65" y="141"/>
                </a:lnTo>
                <a:lnTo>
                  <a:pt x="0" y="158"/>
                </a:lnTo>
                <a:lnTo>
                  <a:pt x="17" y="176"/>
                </a:lnTo>
                <a:lnTo>
                  <a:pt x="57" y="171"/>
                </a:lnTo>
                <a:lnTo>
                  <a:pt x="80" y="158"/>
                </a:lnTo>
                <a:lnTo>
                  <a:pt x="89" y="146"/>
                </a:lnTo>
                <a:lnTo>
                  <a:pt x="114" y="141"/>
                </a:lnTo>
                <a:lnTo>
                  <a:pt x="120" y="128"/>
                </a:lnTo>
                <a:lnTo>
                  <a:pt x="154" y="122"/>
                </a:lnTo>
                <a:lnTo>
                  <a:pt x="185" y="79"/>
                </a:lnTo>
                <a:lnTo>
                  <a:pt x="210" y="67"/>
                </a:lnTo>
                <a:lnTo>
                  <a:pt x="217" y="0"/>
                </a:lnTo>
              </a:path>
            </a:pathLst>
          </a:custGeom>
          <a:solidFill>
            <a:schemeClr val="accent1"/>
          </a:solidFill>
          <a:ln w="0">
            <a:solidFill>
              <a:schemeClr val="bg1"/>
            </a:solidFill>
            <a:round/>
            <a:headEnd/>
            <a:tailEnd/>
          </a:ln>
        </p:spPr>
        <p:txBody>
          <a:bodyPr/>
          <a:lstStyle/>
          <a:p>
            <a:endParaRPr lang="en-US"/>
          </a:p>
        </p:txBody>
      </p:sp>
      <p:sp>
        <p:nvSpPr>
          <p:cNvPr id="18720" name="Freeform 589"/>
          <p:cNvSpPr>
            <a:spLocks/>
          </p:cNvSpPr>
          <p:nvPr/>
        </p:nvSpPr>
        <p:spPr bwMode="auto">
          <a:xfrm>
            <a:off x="8764588" y="2635250"/>
            <a:ext cx="98425" cy="46038"/>
          </a:xfrm>
          <a:custGeom>
            <a:avLst/>
            <a:gdLst>
              <a:gd name="T0" fmla="*/ 2147483646 w 136"/>
              <a:gd name="T1" fmla="*/ 0 h 67"/>
              <a:gd name="T2" fmla="*/ 0 w 136"/>
              <a:gd name="T3" fmla="*/ 2147483646 h 67"/>
              <a:gd name="T4" fmla="*/ 2147483646 w 136"/>
              <a:gd name="T5" fmla="*/ 2147483646 h 67"/>
              <a:gd name="T6" fmla="*/ 2147483646 w 136"/>
              <a:gd name="T7" fmla="*/ 0 h 67"/>
              <a:gd name="T8" fmla="*/ 2147483646 w 136"/>
              <a:gd name="T9" fmla="*/ 2147483646 h 67"/>
              <a:gd name="T10" fmla="*/ 2147483646 w 136"/>
              <a:gd name="T11" fmla="*/ 2147483646 h 67"/>
              <a:gd name="T12" fmla="*/ 2147483646 w 136"/>
              <a:gd name="T13" fmla="*/ 0 h 67"/>
              <a:gd name="T14" fmla="*/ 0 60000 65536"/>
              <a:gd name="T15" fmla="*/ 0 60000 65536"/>
              <a:gd name="T16" fmla="*/ 0 60000 65536"/>
              <a:gd name="T17" fmla="*/ 0 60000 65536"/>
              <a:gd name="T18" fmla="*/ 0 60000 65536"/>
              <a:gd name="T19" fmla="*/ 0 60000 65536"/>
              <a:gd name="T20" fmla="*/ 0 60000 65536"/>
              <a:gd name="T21" fmla="*/ 0 w 136"/>
              <a:gd name="T22" fmla="*/ 0 h 67"/>
              <a:gd name="T23" fmla="*/ 136 w 13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67">
                <a:moveTo>
                  <a:pt x="7" y="0"/>
                </a:moveTo>
                <a:lnTo>
                  <a:pt x="0" y="67"/>
                </a:lnTo>
                <a:lnTo>
                  <a:pt x="136" y="37"/>
                </a:lnTo>
                <a:lnTo>
                  <a:pt x="96" y="0"/>
                </a:lnTo>
                <a:lnTo>
                  <a:pt x="88" y="25"/>
                </a:lnTo>
                <a:lnTo>
                  <a:pt x="40" y="37"/>
                </a:lnTo>
                <a:lnTo>
                  <a:pt x="7" y="0"/>
                </a:lnTo>
              </a:path>
            </a:pathLst>
          </a:custGeom>
          <a:solidFill>
            <a:schemeClr val="accent1"/>
          </a:solidFill>
          <a:ln w="0">
            <a:solidFill>
              <a:schemeClr val="bg1"/>
            </a:solidFill>
            <a:round/>
            <a:headEnd/>
            <a:tailEnd/>
          </a:ln>
        </p:spPr>
        <p:txBody>
          <a:bodyPr/>
          <a:lstStyle/>
          <a:p>
            <a:endParaRPr lang="en-US"/>
          </a:p>
        </p:txBody>
      </p:sp>
      <p:sp>
        <p:nvSpPr>
          <p:cNvPr id="18721" name="Freeform 590"/>
          <p:cNvSpPr>
            <a:spLocks/>
          </p:cNvSpPr>
          <p:nvPr/>
        </p:nvSpPr>
        <p:spPr bwMode="auto">
          <a:xfrm>
            <a:off x="8863013" y="4316413"/>
            <a:ext cx="185737" cy="104775"/>
          </a:xfrm>
          <a:custGeom>
            <a:avLst/>
            <a:gdLst>
              <a:gd name="T0" fmla="*/ 2147483646 w 265"/>
              <a:gd name="T1" fmla="*/ 2147483646 h 153"/>
              <a:gd name="T2" fmla="*/ 2147483646 w 265"/>
              <a:gd name="T3" fmla="*/ 0 h 153"/>
              <a:gd name="T4" fmla="*/ 0 w 265"/>
              <a:gd name="T5" fmla="*/ 2147483646 h 153"/>
              <a:gd name="T6" fmla="*/ 2147483646 w 265"/>
              <a:gd name="T7" fmla="*/ 2147483646 h 153"/>
              <a:gd name="T8" fmla="*/ 2147483646 w 265"/>
              <a:gd name="T9" fmla="*/ 2147483646 h 153"/>
              <a:gd name="T10" fmla="*/ 2147483646 w 265"/>
              <a:gd name="T11" fmla="*/ 2147483646 h 153"/>
              <a:gd name="T12" fmla="*/ 2147483646 w 265"/>
              <a:gd name="T13" fmla="*/ 2147483646 h 153"/>
              <a:gd name="T14" fmla="*/ 2147483646 w 265"/>
              <a:gd name="T15" fmla="*/ 2147483646 h 153"/>
              <a:gd name="T16" fmla="*/ 0 60000 65536"/>
              <a:gd name="T17" fmla="*/ 0 60000 65536"/>
              <a:gd name="T18" fmla="*/ 0 60000 65536"/>
              <a:gd name="T19" fmla="*/ 0 60000 65536"/>
              <a:gd name="T20" fmla="*/ 0 60000 65536"/>
              <a:gd name="T21" fmla="*/ 0 60000 65536"/>
              <a:gd name="T22" fmla="*/ 0 60000 65536"/>
              <a:gd name="T23" fmla="*/ 0 60000 65536"/>
              <a:gd name="T24" fmla="*/ 0 w 265"/>
              <a:gd name="T25" fmla="*/ 0 h 153"/>
              <a:gd name="T26" fmla="*/ 265 w 265"/>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 h="153">
                <a:moveTo>
                  <a:pt x="265" y="56"/>
                </a:moveTo>
                <a:lnTo>
                  <a:pt x="137" y="0"/>
                </a:lnTo>
                <a:lnTo>
                  <a:pt x="0" y="25"/>
                </a:lnTo>
                <a:lnTo>
                  <a:pt x="49" y="80"/>
                </a:lnTo>
                <a:lnTo>
                  <a:pt x="112" y="98"/>
                </a:lnTo>
                <a:lnTo>
                  <a:pt x="89" y="134"/>
                </a:lnTo>
                <a:lnTo>
                  <a:pt x="160" y="153"/>
                </a:lnTo>
                <a:lnTo>
                  <a:pt x="177" y="116"/>
                </a:lnTo>
              </a:path>
            </a:pathLst>
          </a:custGeom>
          <a:solidFill>
            <a:schemeClr val="accent1"/>
          </a:solidFill>
          <a:ln w="7938">
            <a:solidFill>
              <a:schemeClr val="bg1"/>
            </a:solidFill>
            <a:round/>
            <a:headEnd/>
            <a:tailEnd/>
          </a:ln>
        </p:spPr>
        <p:txBody>
          <a:bodyPr/>
          <a:lstStyle/>
          <a:p>
            <a:endParaRPr lang="en-US"/>
          </a:p>
        </p:txBody>
      </p:sp>
      <p:sp>
        <p:nvSpPr>
          <p:cNvPr id="18722" name="Freeform 591"/>
          <p:cNvSpPr>
            <a:spLocks/>
          </p:cNvSpPr>
          <p:nvPr/>
        </p:nvSpPr>
        <p:spPr bwMode="auto">
          <a:xfrm>
            <a:off x="11437938" y="5356225"/>
            <a:ext cx="3175" cy="1588"/>
          </a:xfrm>
          <a:custGeom>
            <a:avLst/>
            <a:gdLst>
              <a:gd name="T0" fmla="*/ 0 w 7"/>
              <a:gd name="T1" fmla="*/ 0 h 1587"/>
              <a:gd name="T2" fmla="*/ 2147483646 w 7"/>
              <a:gd name="T3" fmla="*/ 0 h 1587"/>
              <a:gd name="T4" fmla="*/ 0 w 7"/>
              <a:gd name="T5" fmla="*/ 0 h 1587"/>
              <a:gd name="T6" fmla="*/ 0 60000 65536"/>
              <a:gd name="T7" fmla="*/ 0 60000 65536"/>
              <a:gd name="T8" fmla="*/ 0 60000 65536"/>
              <a:gd name="T9" fmla="*/ 0 w 7"/>
              <a:gd name="T10" fmla="*/ 0 h 1587"/>
              <a:gd name="T11" fmla="*/ 7 w 7"/>
              <a:gd name="T12" fmla="*/ 1587 h 1587"/>
            </a:gdLst>
            <a:ahLst/>
            <a:cxnLst>
              <a:cxn ang="T6">
                <a:pos x="T0" y="T1"/>
              </a:cxn>
              <a:cxn ang="T7">
                <a:pos x="T2" y="T3"/>
              </a:cxn>
              <a:cxn ang="T8">
                <a:pos x="T4" y="T5"/>
              </a:cxn>
            </a:cxnLst>
            <a:rect l="T9" t="T10" r="T11" b="T12"/>
            <a:pathLst>
              <a:path w="7" h="1587">
                <a:moveTo>
                  <a:pt x="0" y="0"/>
                </a:moveTo>
                <a:lnTo>
                  <a:pt x="7" y="0"/>
                </a:lnTo>
                <a:lnTo>
                  <a:pt x="0" y="0"/>
                </a:lnTo>
              </a:path>
            </a:pathLst>
          </a:custGeom>
          <a:solidFill>
            <a:schemeClr val="accent1"/>
          </a:solidFill>
          <a:ln w="0">
            <a:solidFill>
              <a:schemeClr val="bg1"/>
            </a:solidFill>
            <a:round/>
            <a:headEnd/>
            <a:tailEnd/>
          </a:ln>
        </p:spPr>
        <p:txBody>
          <a:bodyPr/>
          <a:lstStyle/>
          <a:p>
            <a:endParaRPr lang="en-US"/>
          </a:p>
        </p:txBody>
      </p:sp>
      <p:sp>
        <p:nvSpPr>
          <p:cNvPr id="18723" name="Freeform 592"/>
          <p:cNvSpPr>
            <a:spLocks/>
          </p:cNvSpPr>
          <p:nvPr/>
        </p:nvSpPr>
        <p:spPr bwMode="auto">
          <a:xfrm>
            <a:off x="7472363" y="3679825"/>
            <a:ext cx="134937" cy="88900"/>
          </a:xfrm>
          <a:custGeom>
            <a:avLst/>
            <a:gdLst>
              <a:gd name="T0" fmla="*/ 2147483646 w 193"/>
              <a:gd name="T1" fmla="*/ 2147483646 h 129"/>
              <a:gd name="T2" fmla="*/ 2147483646 w 193"/>
              <a:gd name="T3" fmla="*/ 0 h 129"/>
              <a:gd name="T4" fmla="*/ 2147483646 w 193"/>
              <a:gd name="T5" fmla="*/ 2147483646 h 129"/>
              <a:gd name="T6" fmla="*/ 2147483646 w 193"/>
              <a:gd name="T7" fmla="*/ 2147483646 h 129"/>
              <a:gd name="T8" fmla="*/ 2147483646 w 193"/>
              <a:gd name="T9" fmla="*/ 2147483646 h 129"/>
              <a:gd name="T10" fmla="*/ 2147483646 w 193"/>
              <a:gd name="T11" fmla="*/ 2147483646 h 129"/>
              <a:gd name="T12" fmla="*/ 0 w 193"/>
              <a:gd name="T13" fmla="*/ 2147483646 h 129"/>
              <a:gd name="T14" fmla="*/ 0 w 193"/>
              <a:gd name="T15" fmla="*/ 2147483646 h 129"/>
              <a:gd name="T16" fmla="*/ 2147483646 w 193"/>
              <a:gd name="T17" fmla="*/ 2147483646 h 129"/>
              <a:gd name="T18" fmla="*/ 2147483646 w 193"/>
              <a:gd name="T19" fmla="*/ 2147483646 h 129"/>
              <a:gd name="T20" fmla="*/ 2147483646 w 193"/>
              <a:gd name="T21" fmla="*/ 2147483646 h 129"/>
              <a:gd name="T22" fmla="*/ 2147483646 w 193"/>
              <a:gd name="T23" fmla="*/ 2147483646 h 129"/>
              <a:gd name="T24" fmla="*/ 2147483646 w 193"/>
              <a:gd name="T25" fmla="*/ 2147483646 h 129"/>
              <a:gd name="T26" fmla="*/ 2147483646 w 193"/>
              <a:gd name="T27" fmla="*/ 2147483646 h 129"/>
              <a:gd name="T28" fmla="*/ 2147483646 w 193"/>
              <a:gd name="T29" fmla="*/ 2147483646 h 129"/>
              <a:gd name="T30" fmla="*/ 2147483646 w 193"/>
              <a:gd name="T31" fmla="*/ 2147483646 h 129"/>
              <a:gd name="T32" fmla="*/ 2147483646 w 193"/>
              <a:gd name="T33" fmla="*/ 2147483646 h 129"/>
              <a:gd name="T34" fmla="*/ 2147483646 w 193"/>
              <a:gd name="T35" fmla="*/ 2147483646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129"/>
              <a:gd name="T56" fmla="*/ 193 w 193"/>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129">
                <a:moveTo>
                  <a:pt x="193" y="13"/>
                </a:moveTo>
                <a:lnTo>
                  <a:pt x="120" y="0"/>
                </a:lnTo>
                <a:lnTo>
                  <a:pt x="80" y="7"/>
                </a:lnTo>
                <a:lnTo>
                  <a:pt x="48" y="19"/>
                </a:lnTo>
                <a:lnTo>
                  <a:pt x="23" y="37"/>
                </a:lnTo>
                <a:lnTo>
                  <a:pt x="16" y="56"/>
                </a:lnTo>
                <a:lnTo>
                  <a:pt x="0" y="86"/>
                </a:lnTo>
                <a:lnTo>
                  <a:pt x="0" y="104"/>
                </a:lnTo>
                <a:lnTo>
                  <a:pt x="23" y="110"/>
                </a:lnTo>
                <a:lnTo>
                  <a:pt x="23" y="129"/>
                </a:lnTo>
                <a:lnTo>
                  <a:pt x="48" y="110"/>
                </a:lnTo>
                <a:lnTo>
                  <a:pt x="80" y="123"/>
                </a:lnTo>
                <a:lnTo>
                  <a:pt x="105" y="123"/>
                </a:lnTo>
                <a:lnTo>
                  <a:pt x="128" y="110"/>
                </a:lnTo>
                <a:lnTo>
                  <a:pt x="136" y="98"/>
                </a:lnTo>
                <a:lnTo>
                  <a:pt x="160" y="80"/>
                </a:lnTo>
                <a:lnTo>
                  <a:pt x="145" y="31"/>
                </a:lnTo>
                <a:lnTo>
                  <a:pt x="193" y="13"/>
                </a:lnTo>
                <a:close/>
              </a:path>
            </a:pathLst>
          </a:custGeom>
          <a:solidFill>
            <a:schemeClr val="accent1"/>
          </a:solidFill>
          <a:ln w="9525">
            <a:solidFill>
              <a:schemeClr val="bg1"/>
            </a:solidFill>
            <a:round/>
            <a:headEnd/>
            <a:tailEnd/>
          </a:ln>
        </p:spPr>
        <p:txBody>
          <a:bodyPr/>
          <a:lstStyle/>
          <a:p>
            <a:endParaRPr lang="en-US"/>
          </a:p>
        </p:txBody>
      </p:sp>
      <p:sp>
        <p:nvSpPr>
          <p:cNvPr id="18724" name="Freeform 593"/>
          <p:cNvSpPr>
            <a:spLocks/>
          </p:cNvSpPr>
          <p:nvPr/>
        </p:nvSpPr>
        <p:spPr bwMode="auto">
          <a:xfrm>
            <a:off x="7472363" y="3679825"/>
            <a:ext cx="134937" cy="88900"/>
          </a:xfrm>
          <a:custGeom>
            <a:avLst/>
            <a:gdLst>
              <a:gd name="T0" fmla="*/ 2147483646 w 193"/>
              <a:gd name="T1" fmla="*/ 2147483646 h 129"/>
              <a:gd name="T2" fmla="*/ 2147483646 w 193"/>
              <a:gd name="T3" fmla="*/ 0 h 129"/>
              <a:gd name="T4" fmla="*/ 2147483646 w 193"/>
              <a:gd name="T5" fmla="*/ 2147483646 h 129"/>
              <a:gd name="T6" fmla="*/ 2147483646 w 193"/>
              <a:gd name="T7" fmla="*/ 2147483646 h 129"/>
              <a:gd name="T8" fmla="*/ 2147483646 w 193"/>
              <a:gd name="T9" fmla="*/ 2147483646 h 129"/>
              <a:gd name="T10" fmla="*/ 2147483646 w 193"/>
              <a:gd name="T11" fmla="*/ 2147483646 h 129"/>
              <a:gd name="T12" fmla="*/ 0 w 193"/>
              <a:gd name="T13" fmla="*/ 2147483646 h 129"/>
              <a:gd name="T14" fmla="*/ 0 w 193"/>
              <a:gd name="T15" fmla="*/ 2147483646 h 129"/>
              <a:gd name="T16" fmla="*/ 2147483646 w 193"/>
              <a:gd name="T17" fmla="*/ 2147483646 h 129"/>
              <a:gd name="T18" fmla="*/ 2147483646 w 193"/>
              <a:gd name="T19" fmla="*/ 2147483646 h 129"/>
              <a:gd name="T20" fmla="*/ 2147483646 w 193"/>
              <a:gd name="T21" fmla="*/ 2147483646 h 129"/>
              <a:gd name="T22" fmla="*/ 2147483646 w 193"/>
              <a:gd name="T23" fmla="*/ 2147483646 h 129"/>
              <a:gd name="T24" fmla="*/ 2147483646 w 193"/>
              <a:gd name="T25" fmla="*/ 2147483646 h 129"/>
              <a:gd name="T26" fmla="*/ 2147483646 w 193"/>
              <a:gd name="T27" fmla="*/ 2147483646 h 129"/>
              <a:gd name="T28" fmla="*/ 2147483646 w 193"/>
              <a:gd name="T29" fmla="*/ 2147483646 h 129"/>
              <a:gd name="T30" fmla="*/ 2147483646 w 193"/>
              <a:gd name="T31" fmla="*/ 2147483646 h 129"/>
              <a:gd name="T32" fmla="*/ 2147483646 w 19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3"/>
              <a:gd name="T52" fmla="*/ 0 h 129"/>
              <a:gd name="T53" fmla="*/ 193 w 19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3" h="129">
                <a:moveTo>
                  <a:pt x="193" y="13"/>
                </a:moveTo>
                <a:lnTo>
                  <a:pt x="120" y="0"/>
                </a:lnTo>
                <a:lnTo>
                  <a:pt x="80" y="7"/>
                </a:lnTo>
                <a:lnTo>
                  <a:pt x="48" y="19"/>
                </a:lnTo>
                <a:lnTo>
                  <a:pt x="23" y="37"/>
                </a:lnTo>
                <a:lnTo>
                  <a:pt x="16" y="56"/>
                </a:lnTo>
                <a:lnTo>
                  <a:pt x="0" y="86"/>
                </a:lnTo>
                <a:lnTo>
                  <a:pt x="0" y="104"/>
                </a:lnTo>
                <a:lnTo>
                  <a:pt x="23" y="110"/>
                </a:lnTo>
                <a:lnTo>
                  <a:pt x="23" y="129"/>
                </a:lnTo>
                <a:lnTo>
                  <a:pt x="48" y="110"/>
                </a:lnTo>
                <a:lnTo>
                  <a:pt x="80" y="123"/>
                </a:lnTo>
                <a:lnTo>
                  <a:pt x="105" y="123"/>
                </a:lnTo>
                <a:lnTo>
                  <a:pt x="128" y="110"/>
                </a:lnTo>
                <a:lnTo>
                  <a:pt x="136" y="98"/>
                </a:lnTo>
                <a:lnTo>
                  <a:pt x="160" y="80"/>
                </a:lnTo>
                <a:lnTo>
                  <a:pt x="145" y="31"/>
                </a:lnTo>
              </a:path>
            </a:pathLst>
          </a:custGeom>
          <a:solidFill>
            <a:schemeClr val="accent1"/>
          </a:solidFill>
          <a:ln w="7938">
            <a:solidFill>
              <a:schemeClr val="bg1"/>
            </a:solidFill>
            <a:round/>
            <a:headEnd/>
            <a:tailEnd/>
          </a:ln>
        </p:spPr>
        <p:txBody>
          <a:bodyPr/>
          <a:lstStyle/>
          <a:p>
            <a:endParaRPr lang="en-US"/>
          </a:p>
        </p:txBody>
      </p:sp>
      <p:sp>
        <p:nvSpPr>
          <p:cNvPr id="18725" name="Rectangle 301"/>
          <p:cNvSpPr>
            <a:spLocks noChangeArrowheads="1"/>
          </p:cNvSpPr>
          <p:nvPr/>
        </p:nvSpPr>
        <p:spPr bwMode="auto">
          <a:xfrm>
            <a:off x="3976688" y="3424238"/>
            <a:ext cx="1668462"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a:t>Europe</a:t>
            </a:r>
          </a:p>
          <a:p>
            <a:pPr algn="ctr"/>
            <a:r>
              <a:rPr lang="en-US" altLang="en-US" sz="1400"/>
              <a:t>8.9 million</a:t>
            </a:r>
          </a:p>
          <a:p>
            <a:pPr algn="ctr"/>
            <a:r>
              <a:rPr lang="en-US" altLang="en-US" sz="1400"/>
              <a:t>(1.03%)</a:t>
            </a:r>
          </a:p>
        </p:txBody>
      </p:sp>
      <p:sp>
        <p:nvSpPr>
          <p:cNvPr id="18726" name="Rectangle 297"/>
          <p:cNvSpPr>
            <a:spLocks noChangeArrowheads="1"/>
          </p:cNvSpPr>
          <p:nvPr/>
        </p:nvSpPr>
        <p:spPr bwMode="auto">
          <a:xfrm>
            <a:off x="381000" y="4019550"/>
            <a:ext cx="16224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a:t>Americas</a:t>
            </a:r>
          </a:p>
          <a:p>
            <a:pPr algn="ctr"/>
            <a:r>
              <a:rPr lang="en-US" altLang="en-US" sz="1400"/>
              <a:t>13.1 million</a:t>
            </a:r>
          </a:p>
          <a:p>
            <a:pPr algn="ctr"/>
            <a:r>
              <a:rPr lang="en-US" altLang="en-US" sz="1400"/>
              <a:t>(1.7%)</a:t>
            </a:r>
          </a:p>
        </p:txBody>
      </p:sp>
      <p:sp>
        <p:nvSpPr>
          <p:cNvPr id="18727" name="Rectangle 299"/>
          <p:cNvSpPr>
            <a:spLocks noChangeArrowheads="1"/>
          </p:cNvSpPr>
          <p:nvPr/>
        </p:nvSpPr>
        <p:spPr bwMode="auto">
          <a:xfrm>
            <a:off x="4471988" y="4838700"/>
            <a:ext cx="1804987"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a:t>Africa</a:t>
            </a:r>
          </a:p>
          <a:p>
            <a:pPr algn="ctr"/>
            <a:r>
              <a:rPr lang="en-US" altLang="en-US" sz="1400"/>
              <a:t>31.9 million</a:t>
            </a:r>
          </a:p>
          <a:p>
            <a:pPr algn="ctr"/>
            <a:r>
              <a:rPr lang="en-US" altLang="en-US" sz="1400"/>
              <a:t>(5.3%)</a:t>
            </a:r>
          </a:p>
        </p:txBody>
      </p:sp>
      <p:sp>
        <p:nvSpPr>
          <p:cNvPr id="18728" name="Rectangle 302"/>
          <p:cNvSpPr>
            <a:spLocks noChangeArrowheads="1"/>
          </p:cNvSpPr>
          <p:nvPr/>
        </p:nvSpPr>
        <p:spPr bwMode="auto">
          <a:xfrm>
            <a:off x="10142538" y="3433763"/>
            <a:ext cx="1982787"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a:t>Western Pacific</a:t>
            </a:r>
          </a:p>
          <a:p>
            <a:pPr algn="ctr"/>
            <a:r>
              <a:rPr lang="en-US" altLang="en-US" sz="1400"/>
              <a:t>62.2 million</a:t>
            </a:r>
          </a:p>
          <a:p>
            <a:pPr algn="ctr"/>
            <a:r>
              <a:rPr lang="en-US" altLang="en-US" sz="1400"/>
              <a:t>(3.9%)</a:t>
            </a:r>
          </a:p>
        </p:txBody>
      </p:sp>
      <p:sp>
        <p:nvSpPr>
          <p:cNvPr id="18729" name="Rectangle 298"/>
          <p:cNvSpPr>
            <a:spLocks noChangeArrowheads="1"/>
          </p:cNvSpPr>
          <p:nvPr/>
        </p:nvSpPr>
        <p:spPr bwMode="auto">
          <a:xfrm>
            <a:off x="7010400" y="4686300"/>
            <a:ext cx="198596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a:t>Eastern Mediterranean</a:t>
            </a:r>
          </a:p>
          <a:p>
            <a:pPr algn="ctr"/>
            <a:r>
              <a:rPr lang="en-US" altLang="en-US" sz="1400"/>
              <a:t>21.3 million</a:t>
            </a:r>
          </a:p>
          <a:p>
            <a:pPr algn="ctr"/>
            <a:r>
              <a:rPr lang="en-US" altLang="en-US" sz="1400"/>
              <a:t>(4.6%)</a:t>
            </a:r>
          </a:p>
        </p:txBody>
      </p:sp>
      <p:sp>
        <p:nvSpPr>
          <p:cNvPr id="18730" name="Rectangle 300"/>
          <p:cNvSpPr>
            <a:spLocks noChangeArrowheads="1"/>
          </p:cNvSpPr>
          <p:nvPr/>
        </p:nvSpPr>
        <p:spPr bwMode="auto">
          <a:xfrm>
            <a:off x="9202738" y="4278313"/>
            <a:ext cx="20605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400"/>
              <a:t>Southeast Asia</a:t>
            </a:r>
          </a:p>
          <a:p>
            <a:pPr algn="ctr"/>
            <a:r>
              <a:rPr lang="en-US" altLang="en-US" sz="1400"/>
              <a:t>32.3 million</a:t>
            </a:r>
          </a:p>
          <a:p>
            <a:pPr algn="ctr"/>
            <a:r>
              <a:rPr lang="en-US" altLang="en-US" sz="1400"/>
              <a:t>(2.15%)</a:t>
            </a:r>
          </a:p>
        </p:txBody>
      </p:sp>
    </p:spTree>
    <p:extLst>
      <p:ext uri="{BB962C8B-B14F-4D97-AF65-F5344CB8AC3E}">
        <p14:creationId xmlns:p14="http://schemas.microsoft.com/office/powerpoint/2010/main" val="18295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132"/>
          <p:cNvSpPr>
            <a:spLocks noChangeArrowheads="1"/>
          </p:cNvSpPr>
          <p:nvPr/>
        </p:nvSpPr>
        <p:spPr bwMode="auto">
          <a:xfrm>
            <a:off x="10841038" y="2149475"/>
            <a:ext cx="663575" cy="663575"/>
          </a:xfrm>
          <a:custGeom>
            <a:avLst/>
            <a:gdLst>
              <a:gd name="T0" fmla="*/ 0 w 497873"/>
              <a:gd name="T1" fmla="*/ 642127 h 664484"/>
              <a:gd name="T2" fmla="*/ 155940 w 497873"/>
              <a:gd name="T3" fmla="*/ 573940 h 664484"/>
              <a:gd name="T4" fmla="*/ 301131 w 497873"/>
              <a:gd name="T5" fmla="*/ 474490 h 664484"/>
              <a:gd name="T6" fmla="*/ 430186 w 497873"/>
              <a:gd name="T7" fmla="*/ 392094 h 664484"/>
              <a:gd name="T8" fmla="*/ 682925 w 497873"/>
              <a:gd name="T9" fmla="*/ 321065 h 664484"/>
              <a:gd name="T10" fmla="*/ 833487 w 497873"/>
              <a:gd name="T11" fmla="*/ 207413 h 664484"/>
              <a:gd name="T12" fmla="*/ 860377 w 497873"/>
              <a:gd name="T13" fmla="*/ 59667 h 664484"/>
              <a:gd name="T14" fmla="*/ 532358 w 497873"/>
              <a:gd name="T15" fmla="*/ 0 h 664484"/>
              <a:gd name="T16" fmla="*/ 0 60000 65536"/>
              <a:gd name="T17" fmla="*/ 0 60000 65536"/>
              <a:gd name="T18" fmla="*/ 0 60000 65536"/>
              <a:gd name="T19" fmla="*/ 0 60000 65536"/>
              <a:gd name="T20" fmla="*/ 0 60000 65536"/>
              <a:gd name="T21" fmla="*/ 0 60000 65536"/>
              <a:gd name="T22" fmla="*/ 0 60000 65536"/>
              <a:gd name="T23" fmla="*/ 0 60000 65536"/>
              <a:gd name="T24" fmla="*/ 0 w 497873"/>
              <a:gd name="T25" fmla="*/ 0 h 664484"/>
              <a:gd name="T26" fmla="*/ 497873 w 497873"/>
              <a:gd name="T27" fmla="*/ 664484 h 6644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7873" h="664484">
                <a:moveTo>
                  <a:pt x="0" y="664484"/>
                </a:moveTo>
                <a:cubicBezTo>
                  <a:pt x="28911" y="643657"/>
                  <a:pt x="57823" y="622831"/>
                  <a:pt x="85265" y="593919"/>
                </a:cubicBezTo>
                <a:cubicBezTo>
                  <a:pt x="112707" y="565007"/>
                  <a:pt x="139658" y="522374"/>
                  <a:pt x="164650" y="491012"/>
                </a:cubicBezTo>
                <a:cubicBezTo>
                  <a:pt x="189642" y="459650"/>
                  <a:pt x="200423" y="432209"/>
                  <a:pt x="235215" y="405747"/>
                </a:cubicBezTo>
                <a:cubicBezTo>
                  <a:pt x="270007" y="379285"/>
                  <a:pt x="336652" y="364094"/>
                  <a:pt x="373404" y="332242"/>
                </a:cubicBezTo>
                <a:cubicBezTo>
                  <a:pt x="410156" y="300390"/>
                  <a:pt x="439559" y="259717"/>
                  <a:pt x="455730" y="214634"/>
                </a:cubicBezTo>
                <a:cubicBezTo>
                  <a:pt x="471901" y="169551"/>
                  <a:pt x="497873" y="97516"/>
                  <a:pt x="470431" y="61744"/>
                </a:cubicBezTo>
                <a:cubicBezTo>
                  <a:pt x="442989" y="25972"/>
                  <a:pt x="367034" y="12986"/>
                  <a:pt x="291079"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5397" name="Sun 64"/>
          <p:cNvSpPr>
            <a:spLocks noChangeArrowheads="1"/>
          </p:cNvSpPr>
          <p:nvPr/>
        </p:nvSpPr>
        <p:spPr bwMode="auto">
          <a:xfrm>
            <a:off x="10415520" y="1768475"/>
            <a:ext cx="948020" cy="711200"/>
          </a:xfrm>
          <a:prstGeom prst="sun">
            <a:avLst>
              <a:gd name="adj" fmla="val 25000"/>
            </a:avLst>
          </a:prstGeom>
          <a:solidFill>
            <a:schemeClr val="accent3"/>
          </a:solidFill>
          <a:ln>
            <a:headEnd/>
            <a:tailEnd/>
          </a:ln>
        </p:spPr>
        <p:style>
          <a:lnRef idx="0">
            <a:schemeClr val="accent6"/>
          </a:lnRef>
          <a:fillRef idx="3">
            <a:schemeClr val="accent6"/>
          </a:fillRef>
          <a:effectRef idx="3">
            <a:schemeClr val="accent6"/>
          </a:effectRef>
          <a:fontRef idx="minor">
            <a:schemeClr val="lt1"/>
          </a:fontRef>
        </p:style>
        <p:txBody>
          <a:bodyPr/>
          <a:lstStyle/>
          <a:p>
            <a:pP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ndParaRPr>
          </a:p>
        </p:txBody>
      </p:sp>
      <p:sp>
        <p:nvSpPr>
          <p:cNvPr id="16388" name="Title 1"/>
          <p:cNvSpPr>
            <a:spLocks noGrp="1"/>
          </p:cNvSpPr>
          <p:nvPr>
            <p:ph type="title"/>
          </p:nvPr>
        </p:nvSpPr>
        <p:spPr/>
        <p:txBody>
          <a:bodyPr>
            <a:normAutofit/>
          </a:bodyPr>
          <a:lstStyle/>
          <a:p>
            <a:pPr>
              <a:defRPr/>
            </a:pPr>
            <a:r>
              <a:rPr lang="en-US" sz="4000" b="1" dirty="0">
                <a:solidFill>
                  <a:schemeClr val="accent1"/>
                </a:solidFill>
                <a:latin typeface="Arial" charset="0"/>
              </a:rPr>
              <a:t>HCV Screening Is the </a:t>
            </a:r>
            <a:r>
              <a:rPr lang="en-US" sz="4000" b="1" dirty="0" smtClean="0">
                <a:solidFill>
                  <a:schemeClr val="accent1"/>
                </a:solidFill>
                <a:latin typeface="Arial" charset="0"/>
              </a:rPr>
              <a:t>First </a:t>
            </a:r>
            <a:r>
              <a:rPr lang="en-US" sz="4000" b="1" dirty="0">
                <a:solidFill>
                  <a:schemeClr val="accent1"/>
                </a:solidFill>
                <a:latin typeface="Arial" charset="0"/>
              </a:rPr>
              <a:t>Step </a:t>
            </a:r>
            <a:r>
              <a:rPr lang="en-US" sz="4000" b="1" dirty="0" smtClean="0">
                <a:solidFill>
                  <a:schemeClr val="accent1"/>
                </a:solidFill>
                <a:latin typeface="Arial" charset="0"/>
              </a:rPr>
              <a:t/>
            </a:r>
            <a:br>
              <a:rPr lang="en-US" sz="4000" b="1" dirty="0" smtClean="0">
                <a:solidFill>
                  <a:schemeClr val="accent1"/>
                </a:solidFill>
                <a:latin typeface="Arial" charset="0"/>
              </a:rPr>
            </a:br>
            <a:r>
              <a:rPr lang="en-US" sz="4000" b="1" dirty="0" smtClean="0">
                <a:solidFill>
                  <a:schemeClr val="accent1"/>
                </a:solidFill>
                <a:latin typeface="Arial" charset="0"/>
              </a:rPr>
              <a:t>on </a:t>
            </a:r>
            <a:r>
              <a:rPr lang="en-US" sz="4000" b="1" dirty="0">
                <a:solidFill>
                  <a:schemeClr val="accent1"/>
                </a:solidFill>
                <a:latin typeface="Arial" charset="0"/>
              </a:rPr>
              <a:t>the Road to </a:t>
            </a:r>
            <a:r>
              <a:rPr lang="en-US" sz="4000" b="1" dirty="0" smtClean="0">
                <a:solidFill>
                  <a:schemeClr val="accent1"/>
                </a:solidFill>
                <a:latin typeface="Arial" charset="0"/>
              </a:rPr>
              <a:t>a Cure for HCV Infection</a:t>
            </a:r>
            <a:endParaRPr lang="en-US" sz="4000" b="1" dirty="0">
              <a:solidFill>
                <a:schemeClr val="accent1"/>
              </a:solidFill>
              <a:latin typeface="Arial" charset="0"/>
            </a:endParaRPr>
          </a:p>
        </p:txBody>
      </p:sp>
      <p:sp>
        <p:nvSpPr>
          <p:cNvPr id="20487" name="Freeform 3"/>
          <p:cNvSpPr>
            <a:spLocks noChangeArrowheads="1"/>
          </p:cNvSpPr>
          <p:nvPr/>
        </p:nvSpPr>
        <p:spPr bwMode="auto">
          <a:xfrm rot="-290776">
            <a:off x="627063" y="2854325"/>
            <a:ext cx="10296525" cy="1985963"/>
          </a:xfrm>
          <a:custGeom>
            <a:avLst/>
            <a:gdLst>
              <a:gd name="T0" fmla="*/ 0 w 7725103"/>
              <a:gd name="T1" fmla="*/ 1965408 h 1986455"/>
              <a:gd name="T2" fmla="*/ 2656293 w 7725103"/>
              <a:gd name="T3" fmla="*/ 1419467 h 1986455"/>
              <a:gd name="T4" fmla="*/ 5172828 w 7725103"/>
              <a:gd name="T5" fmla="*/ 1513058 h 1986455"/>
              <a:gd name="T6" fmla="*/ 7213866 w 7725103"/>
              <a:gd name="T7" fmla="*/ 1247886 h 1986455"/>
              <a:gd name="T8" fmla="*/ 8723743 w 7725103"/>
              <a:gd name="T9" fmla="*/ 436759 h 1986455"/>
              <a:gd name="T10" fmla="*/ 12023029 w 7725103"/>
              <a:gd name="T11" fmla="*/ 343168 h 1986455"/>
              <a:gd name="T12" fmla="*/ 13700673 w 7725103"/>
              <a:gd name="T13" fmla="*/ 0 h 1986455"/>
              <a:gd name="T14" fmla="*/ 13700673 w 7725103"/>
              <a:gd name="T15" fmla="*/ 0 h 1986455"/>
              <a:gd name="T16" fmla="*/ 0 60000 65536"/>
              <a:gd name="T17" fmla="*/ 0 60000 65536"/>
              <a:gd name="T18" fmla="*/ 0 60000 65536"/>
              <a:gd name="T19" fmla="*/ 0 60000 65536"/>
              <a:gd name="T20" fmla="*/ 0 60000 65536"/>
              <a:gd name="T21" fmla="*/ 0 60000 65536"/>
              <a:gd name="T22" fmla="*/ 0 60000 65536"/>
              <a:gd name="T23" fmla="*/ 0 60000 65536"/>
              <a:gd name="T24" fmla="*/ 0 w 7725103"/>
              <a:gd name="T25" fmla="*/ 0 h 1986455"/>
              <a:gd name="T26" fmla="*/ 7725103 w 7725103"/>
              <a:gd name="T27" fmla="*/ 1986455 h 19864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25103" h="1986455">
                <a:moveTo>
                  <a:pt x="0" y="1986455"/>
                </a:moveTo>
                <a:cubicBezTo>
                  <a:pt x="505810" y="1748658"/>
                  <a:pt x="1011621" y="1510862"/>
                  <a:pt x="1497724" y="1434662"/>
                </a:cubicBezTo>
                <a:cubicBezTo>
                  <a:pt x="1983827" y="1358462"/>
                  <a:pt x="2488325" y="1558158"/>
                  <a:pt x="2916621" y="1529255"/>
                </a:cubicBezTo>
                <a:cubicBezTo>
                  <a:pt x="3344917" y="1500352"/>
                  <a:pt x="3733800" y="1442544"/>
                  <a:pt x="4067503" y="1261241"/>
                </a:cubicBezTo>
                <a:cubicBezTo>
                  <a:pt x="4401206" y="1079938"/>
                  <a:pt x="4466896" y="593834"/>
                  <a:pt x="4918841" y="441434"/>
                </a:cubicBezTo>
                <a:cubicBezTo>
                  <a:pt x="5370786" y="289034"/>
                  <a:pt x="6311462" y="420413"/>
                  <a:pt x="6779172" y="346841"/>
                </a:cubicBezTo>
                <a:cubicBezTo>
                  <a:pt x="7246882" y="273269"/>
                  <a:pt x="7725103" y="0"/>
                  <a:pt x="7725103"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8" name="Freeform 4"/>
          <p:cNvSpPr>
            <a:spLocks noChangeArrowheads="1"/>
          </p:cNvSpPr>
          <p:nvPr/>
        </p:nvSpPr>
        <p:spPr bwMode="auto">
          <a:xfrm rot="-290776">
            <a:off x="795338" y="3065463"/>
            <a:ext cx="10326687" cy="2673350"/>
          </a:xfrm>
          <a:custGeom>
            <a:avLst/>
            <a:gdLst>
              <a:gd name="T0" fmla="*/ 0 w 7725103"/>
              <a:gd name="T1" fmla="*/ 2147483646 h 1986455"/>
              <a:gd name="T2" fmla="*/ 2970482 w 7725103"/>
              <a:gd name="T3" fmla="*/ 2147483646 h 1986455"/>
              <a:gd name="T4" fmla="*/ 5784577 w 7725103"/>
              <a:gd name="T5" fmla="*/ 2147483646 h 1986455"/>
              <a:gd name="T6" fmla="*/ 8067127 w 7725103"/>
              <a:gd name="T7" fmla="*/ 2147483646 h 1986455"/>
              <a:gd name="T8" fmla="*/ 9755583 w 7725103"/>
              <a:gd name="T9" fmla="*/ 2147483646 h 1986455"/>
              <a:gd name="T10" fmla="*/ 13445227 w 7725103"/>
              <a:gd name="T11" fmla="*/ 2147483646 h 1986455"/>
              <a:gd name="T12" fmla="*/ 15321239 w 7725103"/>
              <a:gd name="T13" fmla="*/ 0 h 1986455"/>
              <a:gd name="T14" fmla="*/ 15321239 w 7725103"/>
              <a:gd name="T15" fmla="*/ 0 h 1986455"/>
              <a:gd name="T16" fmla="*/ 0 60000 65536"/>
              <a:gd name="T17" fmla="*/ 0 60000 65536"/>
              <a:gd name="T18" fmla="*/ 0 60000 65536"/>
              <a:gd name="T19" fmla="*/ 0 60000 65536"/>
              <a:gd name="T20" fmla="*/ 0 60000 65536"/>
              <a:gd name="T21" fmla="*/ 0 60000 65536"/>
              <a:gd name="T22" fmla="*/ 0 60000 65536"/>
              <a:gd name="T23" fmla="*/ 0 60000 65536"/>
              <a:gd name="T24" fmla="*/ 0 w 7725103"/>
              <a:gd name="T25" fmla="*/ 0 h 1986455"/>
              <a:gd name="T26" fmla="*/ 7725103 w 7725103"/>
              <a:gd name="T27" fmla="*/ 1986455 h 19864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25103" h="1986455">
                <a:moveTo>
                  <a:pt x="0" y="1986455"/>
                </a:moveTo>
                <a:cubicBezTo>
                  <a:pt x="505810" y="1748658"/>
                  <a:pt x="1011621" y="1510862"/>
                  <a:pt x="1497724" y="1434662"/>
                </a:cubicBezTo>
                <a:cubicBezTo>
                  <a:pt x="1983827" y="1358462"/>
                  <a:pt x="2488325" y="1558158"/>
                  <a:pt x="2916621" y="1529255"/>
                </a:cubicBezTo>
                <a:cubicBezTo>
                  <a:pt x="3344917" y="1500352"/>
                  <a:pt x="3733800" y="1442544"/>
                  <a:pt x="4067503" y="1261241"/>
                </a:cubicBezTo>
                <a:cubicBezTo>
                  <a:pt x="4401206" y="1079938"/>
                  <a:pt x="4466896" y="593834"/>
                  <a:pt x="4918841" y="441434"/>
                </a:cubicBezTo>
                <a:cubicBezTo>
                  <a:pt x="5370786" y="289034"/>
                  <a:pt x="6311462" y="420413"/>
                  <a:pt x="6779172" y="346841"/>
                </a:cubicBezTo>
                <a:cubicBezTo>
                  <a:pt x="7246882" y="273269"/>
                  <a:pt x="7725103" y="0"/>
                  <a:pt x="7725103"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0489" name="Straight Connector 18"/>
          <p:cNvCxnSpPr>
            <a:cxnSpLocks noChangeShapeType="1"/>
          </p:cNvCxnSpPr>
          <p:nvPr/>
        </p:nvCxnSpPr>
        <p:spPr bwMode="auto">
          <a:xfrm flipV="1">
            <a:off x="1371600" y="5230813"/>
            <a:ext cx="196850" cy="984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90" name="Straight Connector 19"/>
          <p:cNvCxnSpPr>
            <a:cxnSpLocks noChangeShapeType="1"/>
          </p:cNvCxnSpPr>
          <p:nvPr/>
        </p:nvCxnSpPr>
        <p:spPr bwMode="auto">
          <a:xfrm flipV="1">
            <a:off x="1933575" y="5014913"/>
            <a:ext cx="263525" cy="1174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91" name="Straight Connector 20"/>
          <p:cNvCxnSpPr>
            <a:cxnSpLocks noChangeShapeType="1"/>
          </p:cNvCxnSpPr>
          <p:nvPr/>
        </p:nvCxnSpPr>
        <p:spPr bwMode="auto">
          <a:xfrm>
            <a:off x="3271838" y="4787900"/>
            <a:ext cx="2365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92" name="Straight Connector 21"/>
          <p:cNvCxnSpPr>
            <a:cxnSpLocks noChangeShapeType="1"/>
          </p:cNvCxnSpPr>
          <p:nvPr/>
        </p:nvCxnSpPr>
        <p:spPr bwMode="auto">
          <a:xfrm flipV="1">
            <a:off x="2597150" y="4857750"/>
            <a:ext cx="268288" cy="539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93" name="Straight Connector 30"/>
          <p:cNvCxnSpPr>
            <a:cxnSpLocks noChangeShapeType="1"/>
          </p:cNvCxnSpPr>
          <p:nvPr/>
        </p:nvCxnSpPr>
        <p:spPr bwMode="auto">
          <a:xfrm>
            <a:off x="3776663" y="4803775"/>
            <a:ext cx="282575" cy="333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94" name="Straight Connector 32"/>
          <p:cNvCxnSpPr>
            <a:cxnSpLocks noChangeShapeType="1"/>
          </p:cNvCxnSpPr>
          <p:nvPr/>
        </p:nvCxnSpPr>
        <p:spPr bwMode="auto">
          <a:xfrm flipV="1">
            <a:off x="4352925" y="4778375"/>
            <a:ext cx="255588" cy="539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95" name="Straight Connector 34"/>
          <p:cNvCxnSpPr>
            <a:cxnSpLocks noChangeShapeType="1"/>
          </p:cNvCxnSpPr>
          <p:nvPr/>
        </p:nvCxnSpPr>
        <p:spPr bwMode="auto">
          <a:xfrm flipV="1">
            <a:off x="6016625" y="4346575"/>
            <a:ext cx="153988" cy="873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96" name="Straight Connector 35"/>
          <p:cNvCxnSpPr>
            <a:cxnSpLocks noChangeShapeType="1"/>
          </p:cNvCxnSpPr>
          <p:nvPr/>
        </p:nvCxnSpPr>
        <p:spPr bwMode="auto">
          <a:xfrm flipV="1">
            <a:off x="4897438" y="4700588"/>
            <a:ext cx="301625" cy="285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97" name="Straight Connector 40"/>
          <p:cNvCxnSpPr>
            <a:cxnSpLocks noChangeShapeType="1"/>
          </p:cNvCxnSpPr>
          <p:nvPr/>
        </p:nvCxnSpPr>
        <p:spPr bwMode="auto">
          <a:xfrm flipV="1">
            <a:off x="5451475" y="4532313"/>
            <a:ext cx="298450" cy="841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98" name="Straight Connector 42"/>
          <p:cNvCxnSpPr>
            <a:cxnSpLocks noChangeShapeType="1"/>
          </p:cNvCxnSpPr>
          <p:nvPr/>
        </p:nvCxnSpPr>
        <p:spPr bwMode="auto">
          <a:xfrm rot="5400000" flipH="1" flipV="1">
            <a:off x="6348413" y="4059237"/>
            <a:ext cx="133350" cy="136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499" name="Straight Connector 44"/>
          <p:cNvCxnSpPr>
            <a:cxnSpLocks noChangeShapeType="1"/>
          </p:cNvCxnSpPr>
          <p:nvPr/>
        </p:nvCxnSpPr>
        <p:spPr bwMode="auto">
          <a:xfrm rot="5400000" flipH="1" flipV="1">
            <a:off x="6619081" y="3744119"/>
            <a:ext cx="112713" cy="136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00" name="Straight Connector 47"/>
          <p:cNvCxnSpPr>
            <a:cxnSpLocks noChangeShapeType="1"/>
          </p:cNvCxnSpPr>
          <p:nvPr/>
        </p:nvCxnSpPr>
        <p:spPr bwMode="auto">
          <a:xfrm flipV="1">
            <a:off x="6902450" y="3481388"/>
            <a:ext cx="169863" cy="873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01" name="Straight Connector 50"/>
          <p:cNvCxnSpPr>
            <a:cxnSpLocks noChangeShapeType="1"/>
          </p:cNvCxnSpPr>
          <p:nvPr/>
        </p:nvCxnSpPr>
        <p:spPr bwMode="auto">
          <a:xfrm flipV="1">
            <a:off x="7340600" y="3333750"/>
            <a:ext cx="21590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02" name="Straight Connector 52"/>
          <p:cNvCxnSpPr>
            <a:cxnSpLocks noChangeShapeType="1"/>
          </p:cNvCxnSpPr>
          <p:nvPr/>
        </p:nvCxnSpPr>
        <p:spPr bwMode="auto">
          <a:xfrm>
            <a:off x="7840663" y="3279775"/>
            <a:ext cx="2349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03" name="Straight Connector 53"/>
          <p:cNvCxnSpPr>
            <a:cxnSpLocks noChangeShapeType="1"/>
          </p:cNvCxnSpPr>
          <p:nvPr/>
        </p:nvCxnSpPr>
        <p:spPr bwMode="auto">
          <a:xfrm>
            <a:off x="8350250" y="3259138"/>
            <a:ext cx="2365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04" name="Straight Connector 54"/>
          <p:cNvCxnSpPr>
            <a:cxnSpLocks noChangeShapeType="1"/>
          </p:cNvCxnSpPr>
          <p:nvPr/>
        </p:nvCxnSpPr>
        <p:spPr bwMode="auto">
          <a:xfrm flipV="1">
            <a:off x="8834438" y="3195638"/>
            <a:ext cx="269875" cy="23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05" name="Straight Connector 56"/>
          <p:cNvCxnSpPr>
            <a:cxnSpLocks noChangeShapeType="1"/>
          </p:cNvCxnSpPr>
          <p:nvPr/>
        </p:nvCxnSpPr>
        <p:spPr bwMode="auto">
          <a:xfrm flipV="1">
            <a:off x="9372600" y="3116263"/>
            <a:ext cx="280988" cy="44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06" name="Straight Connector 58"/>
          <p:cNvCxnSpPr>
            <a:cxnSpLocks noChangeShapeType="1"/>
          </p:cNvCxnSpPr>
          <p:nvPr/>
        </p:nvCxnSpPr>
        <p:spPr bwMode="auto">
          <a:xfrm flipV="1">
            <a:off x="9950450" y="2979738"/>
            <a:ext cx="190500" cy="539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07" name="Straight Connector 60"/>
          <p:cNvCxnSpPr>
            <a:cxnSpLocks noChangeShapeType="1"/>
          </p:cNvCxnSpPr>
          <p:nvPr/>
        </p:nvCxnSpPr>
        <p:spPr bwMode="auto">
          <a:xfrm flipV="1">
            <a:off x="10382250" y="2792413"/>
            <a:ext cx="177800" cy="936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 name="Freeform 43"/>
          <p:cNvSpPr>
            <a:spLocks noChangeArrowheads="1"/>
          </p:cNvSpPr>
          <p:nvPr/>
        </p:nvSpPr>
        <p:spPr bwMode="auto">
          <a:xfrm>
            <a:off x="315913" y="3697288"/>
            <a:ext cx="1004887" cy="1779587"/>
          </a:xfrm>
          <a:custGeom>
            <a:avLst/>
            <a:gdLst>
              <a:gd name="T0" fmla="*/ 0 w 1418431"/>
              <a:gd name="T1" fmla="*/ 0 h 3349626"/>
              <a:gd name="T2" fmla="*/ 1418431 w 1418431"/>
              <a:gd name="T3" fmla="*/ 3349626 h 3349626"/>
            </a:gdLst>
            <a:ahLst/>
            <a:cxnLst/>
            <a:rect l="T0" t="T1" r="T2" b="T3"/>
            <a:pathLst>
              <a:path w="1418431" h="3349626">
                <a:moveTo>
                  <a:pt x="408781" y="1981994"/>
                </a:moveTo>
                <a:cubicBezTo>
                  <a:pt x="379412" y="1975644"/>
                  <a:pt x="318294" y="1878806"/>
                  <a:pt x="318294" y="1839119"/>
                </a:cubicBezTo>
                <a:cubicBezTo>
                  <a:pt x="318294" y="1799432"/>
                  <a:pt x="394494" y="1794669"/>
                  <a:pt x="408781" y="1743869"/>
                </a:cubicBezTo>
                <a:cubicBezTo>
                  <a:pt x="423068" y="1693069"/>
                  <a:pt x="400844" y="1611312"/>
                  <a:pt x="404019" y="1534319"/>
                </a:cubicBezTo>
                <a:cubicBezTo>
                  <a:pt x="407194" y="1457326"/>
                  <a:pt x="419100" y="1358107"/>
                  <a:pt x="427831" y="1281907"/>
                </a:cubicBezTo>
                <a:cubicBezTo>
                  <a:pt x="436562" y="1205707"/>
                  <a:pt x="453231" y="1152525"/>
                  <a:pt x="456406" y="1077119"/>
                </a:cubicBezTo>
                <a:cubicBezTo>
                  <a:pt x="459581" y="1001713"/>
                  <a:pt x="435769" y="904875"/>
                  <a:pt x="446881" y="829469"/>
                </a:cubicBezTo>
                <a:cubicBezTo>
                  <a:pt x="457993" y="754063"/>
                  <a:pt x="499268" y="687388"/>
                  <a:pt x="523081" y="624682"/>
                </a:cubicBezTo>
                <a:cubicBezTo>
                  <a:pt x="546894" y="561976"/>
                  <a:pt x="585787" y="505619"/>
                  <a:pt x="589756" y="453232"/>
                </a:cubicBezTo>
                <a:cubicBezTo>
                  <a:pt x="593725" y="400845"/>
                  <a:pt x="555625" y="364332"/>
                  <a:pt x="546894" y="310357"/>
                </a:cubicBezTo>
                <a:cubicBezTo>
                  <a:pt x="538163" y="256382"/>
                  <a:pt x="521494" y="179388"/>
                  <a:pt x="537369" y="129382"/>
                </a:cubicBezTo>
                <a:cubicBezTo>
                  <a:pt x="553244" y="79376"/>
                  <a:pt x="585788" y="20638"/>
                  <a:pt x="642144" y="10319"/>
                </a:cubicBezTo>
                <a:cubicBezTo>
                  <a:pt x="698500" y="0"/>
                  <a:pt x="828675" y="40482"/>
                  <a:pt x="875506" y="67469"/>
                </a:cubicBezTo>
                <a:cubicBezTo>
                  <a:pt x="922337" y="94456"/>
                  <a:pt x="916781" y="140494"/>
                  <a:pt x="923131" y="172244"/>
                </a:cubicBezTo>
                <a:cubicBezTo>
                  <a:pt x="929481" y="203994"/>
                  <a:pt x="908844" y="228600"/>
                  <a:pt x="913606" y="257969"/>
                </a:cubicBezTo>
                <a:cubicBezTo>
                  <a:pt x="918368" y="287338"/>
                  <a:pt x="955675" y="330994"/>
                  <a:pt x="951706" y="348457"/>
                </a:cubicBezTo>
                <a:cubicBezTo>
                  <a:pt x="947737" y="365920"/>
                  <a:pt x="899835" y="360218"/>
                  <a:pt x="889794" y="362745"/>
                </a:cubicBezTo>
                <a:cubicBezTo>
                  <a:pt x="879753" y="365273"/>
                  <a:pt x="883671" y="362850"/>
                  <a:pt x="891461" y="363622"/>
                </a:cubicBezTo>
                <a:cubicBezTo>
                  <a:pt x="899251" y="364394"/>
                  <a:pt x="932844" y="353237"/>
                  <a:pt x="936535" y="367378"/>
                </a:cubicBezTo>
                <a:cubicBezTo>
                  <a:pt x="940226" y="381519"/>
                  <a:pt x="926952" y="430985"/>
                  <a:pt x="913606" y="448469"/>
                </a:cubicBezTo>
                <a:cubicBezTo>
                  <a:pt x="900260" y="465953"/>
                  <a:pt x="877093" y="467520"/>
                  <a:pt x="856456" y="472282"/>
                </a:cubicBezTo>
                <a:cubicBezTo>
                  <a:pt x="835819" y="477044"/>
                  <a:pt x="803275" y="460375"/>
                  <a:pt x="789781" y="477044"/>
                </a:cubicBezTo>
                <a:cubicBezTo>
                  <a:pt x="776287" y="493713"/>
                  <a:pt x="752475" y="519113"/>
                  <a:pt x="775494" y="572294"/>
                </a:cubicBezTo>
                <a:cubicBezTo>
                  <a:pt x="798513" y="625475"/>
                  <a:pt x="899319" y="704057"/>
                  <a:pt x="927894" y="796132"/>
                </a:cubicBezTo>
                <a:cubicBezTo>
                  <a:pt x="956469" y="888207"/>
                  <a:pt x="944563" y="1016794"/>
                  <a:pt x="946944" y="1124744"/>
                </a:cubicBezTo>
                <a:cubicBezTo>
                  <a:pt x="949325" y="1232694"/>
                  <a:pt x="973137" y="1437482"/>
                  <a:pt x="942181" y="1443832"/>
                </a:cubicBezTo>
                <a:cubicBezTo>
                  <a:pt x="911225" y="1450182"/>
                  <a:pt x="790575" y="1239044"/>
                  <a:pt x="761206" y="1162844"/>
                </a:cubicBezTo>
                <a:cubicBezTo>
                  <a:pt x="731837" y="1086644"/>
                  <a:pt x="772319" y="1022351"/>
                  <a:pt x="765969" y="986632"/>
                </a:cubicBezTo>
                <a:cubicBezTo>
                  <a:pt x="759619" y="950913"/>
                  <a:pt x="735012" y="915988"/>
                  <a:pt x="723106" y="948532"/>
                </a:cubicBezTo>
                <a:cubicBezTo>
                  <a:pt x="711200" y="981076"/>
                  <a:pt x="646906" y="1077119"/>
                  <a:pt x="694531" y="1181894"/>
                </a:cubicBezTo>
                <a:cubicBezTo>
                  <a:pt x="742156" y="1286669"/>
                  <a:pt x="935831" y="1503363"/>
                  <a:pt x="1008856" y="1577182"/>
                </a:cubicBezTo>
                <a:cubicBezTo>
                  <a:pt x="1081881" y="1651001"/>
                  <a:pt x="1107281" y="1593057"/>
                  <a:pt x="1132681" y="1624807"/>
                </a:cubicBezTo>
                <a:cubicBezTo>
                  <a:pt x="1158081" y="1656557"/>
                  <a:pt x="1172368" y="1739901"/>
                  <a:pt x="1161256" y="1767682"/>
                </a:cubicBezTo>
                <a:cubicBezTo>
                  <a:pt x="1150144" y="1795463"/>
                  <a:pt x="1104900" y="1812925"/>
                  <a:pt x="1066006" y="1791494"/>
                </a:cubicBezTo>
                <a:cubicBezTo>
                  <a:pt x="1027112" y="1770063"/>
                  <a:pt x="976313" y="1684338"/>
                  <a:pt x="927894" y="1639094"/>
                </a:cubicBezTo>
                <a:cubicBezTo>
                  <a:pt x="879475" y="1593850"/>
                  <a:pt x="827088" y="1569245"/>
                  <a:pt x="775494" y="1520032"/>
                </a:cubicBezTo>
                <a:cubicBezTo>
                  <a:pt x="723900" y="1470820"/>
                  <a:pt x="658812" y="1411288"/>
                  <a:pt x="618331" y="1343819"/>
                </a:cubicBezTo>
                <a:cubicBezTo>
                  <a:pt x="577850" y="1276350"/>
                  <a:pt x="547687" y="1153319"/>
                  <a:pt x="532606" y="1115219"/>
                </a:cubicBezTo>
                <a:cubicBezTo>
                  <a:pt x="517525" y="1077119"/>
                  <a:pt x="534988" y="1139825"/>
                  <a:pt x="527844" y="1115219"/>
                </a:cubicBezTo>
                <a:cubicBezTo>
                  <a:pt x="520700" y="1090613"/>
                  <a:pt x="497682" y="962820"/>
                  <a:pt x="489744" y="967582"/>
                </a:cubicBezTo>
                <a:cubicBezTo>
                  <a:pt x="481807" y="972345"/>
                  <a:pt x="463550" y="1073944"/>
                  <a:pt x="480219" y="1143794"/>
                </a:cubicBezTo>
                <a:cubicBezTo>
                  <a:pt x="496888" y="1213644"/>
                  <a:pt x="536575" y="1309688"/>
                  <a:pt x="589756" y="1386682"/>
                </a:cubicBezTo>
                <a:cubicBezTo>
                  <a:pt x="642937" y="1463676"/>
                  <a:pt x="742950" y="1557338"/>
                  <a:pt x="799306" y="1605757"/>
                </a:cubicBezTo>
                <a:cubicBezTo>
                  <a:pt x="855662" y="1654176"/>
                  <a:pt x="896144" y="1625600"/>
                  <a:pt x="927894" y="1677194"/>
                </a:cubicBezTo>
                <a:cubicBezTo>
                  <a:pt x="959644" y="1728788"/>
                  <a:pt x="968375" y="1802607"/>
                  <a:pt x="989806" y="1915319"/>
                </a:cubicBezTo>
                <a:cubicBezTo>
                  <a:pt x="1011237" y="2028031"/>
                  <a:pt x="1048544" y="2187575"/>
                  <a:pt x="1056481" y="2353469"/>
                </a:cubicBezTo>
                <a:cubicBezTo>
                  <a:pt x="1064418" y="2519363"/>
                  <a:pt x="1021556" y="2770982"/>
                  <a:pt x="1037431" y="2910682"/>
                </a:cubicBezTo>
                <a:cubicBezTo>
                  <a:pt x="1053306" y="3050382"/>
                  <a:pt x="1095375" y="3128963"/>
                  <a:pt x="1151731" y="3191669"/>
                </a:cubicBezTo>
                <a:cubicBezTo>
                  <a:pt x="1208087" y="3254375"/>
                  <a:pt x="1342232" y="3262313"/>
                  <a:pt x="1375569" y="3286919"/>
                </a:cubicBezTo>
                <a:cubicBezTo>
                  <a:pt x="1408906" y="3311525"/>
                  <a:pt x="1418431" y="3332163"/>
                  <a:pt x="1351756" y="3339307"/>
                </a:cubicBezTo>
                <a:cubicBezTo>
                  <a:pt x="1285081" y="3346451"/>
                  <a:pt x="1040607" y="3349626"/>
                  <a:pt x="975519" y="3329782"/>
                </a:cubicBezTo>
                <a:cubicBezTo>
                  <a:pt x="910431" y="3309938"/>
                  <a:pt x="965200" y="3275013"/>
                  <a:pt x="961231" y="3220244"/>
                </a:cubicBezTo>
                <a:cubicBezTo>
                  <a:pt x="957262" y="3165475"/>
                  <a:pt x="967581" y="3071813"/>
                  <a:pt x="951706" y="3001169"/>
                </a:cubicBezTo>
                <a:cubicBezTo>
                  <a:pt x="935831" y="2930525"/>
                  <a:pt x="883443" y="2877344"/>
                  <a:pt x="865981" y="2796382"/>
                </a:cubicBezTo>
                <a:cubicBezTo>
                  <a:pt x="848519" y="2715420"/>
                  <a:pt x="834231" y="2589213"/>
                  <a:pt x="846931" y="2515394"/>
                </a:cubicBezTo>
                <a:cubicBezTo>
                  <a:pt x="859631" y="2441575"/>
                  <a:pt x="926306" y="2431256"/>
                  <a:pt x="942181" y="2353469"/>
                </a:cubicBezTo>
                <a:cubicBezTo>
                  <a:pt x="958056" y="2275682"/>
                  <a:pt x="953294" y="2147094"/>
                  <a:pt x="942181" y="2048669"/>
                </a:cubicBezTo>
                <a:cubicBezTo>
                  <a:pt x="931069" y="1950244"/>
                  <a:pt x="887412" y="1773238"/>
                  <a:pt x="875506" y="1762919"/>
                </a:cubicBezTo>
                <a:cubicBezTo>
                  <a:pt x="863600" y="1752600"/>
                  <a:pt x="869157" y="1906588"/>
                  <a:pt x="870744" y="1986757"/>
                </a:cubicBezTo>
                <a:cubicBezTo>
                  <a:pt x="872331" y="2066926"/>
                  <a:pt x="889794" y="2171701"/>
                  <a:pt x="885031" y="2243932"/>
                </a:cubicBezTo>
                <a:cubicBezTo>
                  <a:pt x="880269" y="2316163"/>
                  <a:pt x="877888" y="2366169"/>
                  <a:pt x="842169" y="2420144"/>
                </a:cubicBezTo>
                <a:cubicBezTo>
                  <a:pt x="806450" y="2474119"/>
                  <a:pt x="756444" y="2498726"/>
                  <a:pt x="670719" y="2567782"/>
                </a:cubicBezTo>
                <a:cubicBezTo>
                  <a:pt x="584994" y="2636838"/>
                  <a:pt x="398463" y="2778920"/>
                  <a:pt x="327819" y="2834482"/>
                </a:cubicBezTo>
                <a:cubicBezTo>
                  <a:pt x="257175" y="2890044"/>
                  <a:pt x="260350" y="2854326"/>
                  <a:pt x="246856" y="2901157"/>
                </a:cubicBezTo>
                <a:cubicBezTo>
                  <a:pt x="233362" y="2947988"/>
                  <a:pt x="239712" y="3067050"/>
                  <a:pt x="246856" y="3115469"/>
                </a:cubicBezTo>
                <a:cubicBezTo>
                  <a:pt x="254000" y="3163888"/>
                  <a:pt x="295275" y="3176588"/>
                  <a:pt x="289719" y="3191669"/>
                </a:cubicBezTo>
                <a:cubicBezTo>
                  <a:pt x="284163" y="3206750"/>
                  <a:pt x="242094" y="3223419"/>
                  <a:pt x="213519" y="3205957"/>
                </a:cubicBezTo>
                <a:cubicBezTo>
                  <a:pt x="184944" y="3188495"/>
                  <a:pt x="142875" y="3125788"/>
                  <a:pt x="118269" y="3086894"/>
                </a:cubicBezTo>
                <a:cubicBezTo>
                  <a:pt x="93663" y="3048000"/>
                  <a:pt x="84137" y="3005932"/>
                  <a:pt x="65881" y="2972594"/>
                </a:cubicBezTo>
                <a:cubicBezTo>
                  <a:pt x="47625" y="2939256"/>
                  <a:pt x="0" y="2913063"/>
                  <a:pt x="8731" y="2886869"/>
                </a:cubicBezTo>
                <a:cubicBezTo>
                  <a:pt x="17462" y="2860675"/>
                  <a:pt x="72231" y="2844007"/>
                  <a:pt x="118269" y="2815432"/>
                </a:cubicBezTo>
                <a:cubicBezTo>
                  <a:pt x="164307" y="2786857"/>
                  <a:pt x="244475" y="2758282"/>
                  <a:pt x="284956" y="2715419"/>
                </a:cubicBezTo>
                <a:cubicBezTo>
                  <a:pt x="325437" y="2672557"/>
                  <a:pt x="319087" y="2609057"/>
                  <a:pt x="361156" y="2558257"/>
                </a:cubicBezTo>
                <a:cubicBezTo>
                  <a:pt x="403225" y="2507457"/>
                  <a:pt x="485775" y="2451100"/>
                  <a:pt x="537369" y="2410619"/>
                </a:cubicBezTo>
                <a:cubicBezTo>
                  <a:pt x="588963" y="2370138"/>
                  <a:pt x="658813" y="2364582"/>
                  <a:pt x="670719" y="2315369"/>
                </a:cubicBezTo>
                <a:cubicBezTo>
                  <a:pt x="682625" y="2266157"/>
                  <a:pt x="622300" y="2189163"/>
                  <a:pt x="608806" y="2115344"/>
                </a:cubicBezTo>
                <a:cubicBezTo>
                  <a:pt x="595312" y="2041525"/>
                  <a:pt x="606425" y="1955007"/>
                  <a:pt x="589756" y="1872457"/>
                </a:cubicBezTo>
                <a:cubicBezTo>
                  <a:pt x="573087" y="1789907"/>
                  <a:pt x="512763" y="1699419"/>
                  <a:pt x="508794" y="1620044"/>
                </a:cubicBezTo>
                <a:cubicBezTo>
                  <a:pt x="504825" y="1540669"/>
                  <a:pt x="570707" y="1419226"/>
                  <a:pt x="565944" y="1396207"/>
                </a:cubicBezTo>
                <a:cubicBezTo>
                  <a:pt x="561182" y="1373188"/>
                  <a:pt x="498475" y="1429545"/>
                  <a:pt x="480219" y="1481932"/>
                </a:cubicBezTo>
                <a:cubicBezTo>
                  <a:pt x="461963" y="1534319"/>
                  <a:pt x="454025" y="1644651"/>
                  <a:pt x="456406" y="1710532"/>
                </a:cubicBezTo>
                <a:cubicBezTo>
                  <a:pt x="458787" y="1776413"/>
                  <a:pt x="498475" y="1830388"/>
                  <a:pt x="494506" y="1877219"/>
                </a:cubicBezTo>
                <a:cubicBezTo>
                  <a:pt x="490537" y="1924050"/>
                  <a:pt x="438150" y="1988344"/>
                  <a:pt x="408781" y="1981994"/>
                </a:cubicBezTo>
                <a:close/>
              </a:path>
            </a:pathLst>
          </a:custGeom>
          <a:solidFill>
            <a:schemeClr val="tx1">
              <a:lumMod val="95000"/>
            </a:schemeClr>
          </a:solidFill>
          <a:ln w="9525" algn="ctr">
            <a:noFill/>
            <a:round/>
            <a:headEnd/>
            <a:tailEnd/>
          </a:ln>
        </p:spPr>
        <p:txBody>
          <a:bodyPr/>
          <a:lstStyle/>
          <a:p>
            <a:pP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49" name="Rectangle 48"/>
          <p:cNvSpPr/>
          <p:nvPr/>
        </p:nvSpPr>
        <p:spPr bwMode="auto">
          <a:xfrm>
            <a:off x="2346325" y="5589588"/>
            <a:ext cx="127000" cy="650875"/>
          </a:xfrm>
          <a:prstGeom prst="rect">
            <a:avLst/>
          </a:prstGeom>
          <a:gradFill flip="none" rotWithShape="1">
            <a:gsLst>
              <a:gs pos="0">
                <a:schemeClr val="bg2">
                  <a:lumMod val="10000"/>
                </a:schemeClr>
              </a:gs>
              <a:gs pos="50000">
                <a:schemeClr val="bg2">
                  <a:lumMod val="50000"/>
                </a:schemeClr>
              </a:gs>
              <a:gs pos="100000">
                <a:schemeClr val="tx1"/>
              </a:gs>
              <a:gs pos="100000">
                <a:schemeClr val="bg2">
                  <a:lumMod val="50000"/>
                </a:schemeClr>
              </a:gs>
              <a:gs pos="100000">
                <a:schemeClr val="bg2">
                  <a:lumMod val="10000"/>
                </a:schemeClr>
              </a:gs>
            </a:gsLst>
            <a:lin ang="10800000" scaled="1"/>
            <a:tileRect/>
          </a:gra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dirty="0">
              <a:latin typeface="Calibri" charset="0"/>
              <a:ea typeface="+mn-ea"/>
              <a:cs typeface="ＭＳ Ｐゴシック" charset="0"/>
            </a:endParaRPr>
          </a:p>
        </p:txBody>
      </p:sp>
      <p:sp>
        <p:nvSpPr>
          <p:cNvPr id="48" name="Rounded Rectangle 47"/>
          <p:cNvSpPr/>
          <p:nvPr/>
        </p:nvSpPr>
        <p:spPr bwMode="auto">
          <a:xfrm>
            <a:off x="1460120" y="5200651"/>
            <a:ext cx="1910853" cy="4095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a:lnSpc>
                <a:spcPct val="90000"/>
              </a:lnSpc>
              <a:spcBef>
                <a:spcPct val="35000"/>
              </a:spcBef>
              <a:spcAft>
                <a:spcPct val="25000"/>
              </a:spcAft>
              <a:buClr>
                <a:schemeClr val="folHlink"/>
              </a:buClr>
              <a:buFont typeface="Arial" pitchFamily="34" charset="0"/>
              <a:buNone/>
              <a:defRPr/>
            </a:pPr>
            <a:r>
              <a:rPr lang="en-US" dirty="0">
                <a:solidFill>
                  <a:srgbClr val="000000"/>
                </a:solidFill>
              </a:rPr>
              <a:t>Screening</a:t>
            </a:r>
          </a:p>
        </p:txBody>
      </p:sp>
      <p:sp>
        <p:nvSpPr>
          <p:cNvPr id="50" name="Rectangle 49"/>
          <p:cNvSpPr/>
          <p:nvPr/>
        </p:nvSpPr>
        <p:spPr bwMode="auto">
          <a:xfrm>
            <a:off x="5934075" y="5157788"/>
            <a:ext cx="127000" cy="650875"/>
          </a:xfrm>
          <a:prstGeom prst="rect">
            <a:avLst/>
          </a:prstGeom>
          <a:gradFill flip="none" rotWithShape="1">
            <a:gsLst>
              <a:gs pos="0">
                <a:schemeClr val="bg2">
                  <a:lumMod val="10000"/>
                </a:schemeClr>
              </a:gs>
              <a:gs pos="50000">
                <a:schemeClr val="bg2">
                  <a:lumMod val="50000"/>
                </a:schemeClr>
              </a:gs>
              <a:gs pos="100000">
                <a:schemeClr val="tx1"/>
              </a:gs>
              <a:gs pos="100000">
                <a:schemeClr val="bg2">
                  <a:lumMod val="50000"/>
                </a:schemeClr>
              </a:gs>
              <a:gs pos="100000">
                <a:schemeClr val="bg2">
                  <a:lumMod val="10000"/>
                </a:schemeClr>
              </a:gs>
            </a:gsLst>
            <a:lin ang="10800000" scaled="1"/>
            <a:tileRect/>
          </a:gra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dirty="0">
              <a:latin typeface="Calibri" charset="0"/>
              <a:ea typeface="+mn-ea"/>
              <a:cs typeface="ＭＳ Ｐゴシック" charset="0"/>
            </a:endParaRPr>
          </a:p>
        </p:txBody>
      </p:sp>
      <p:sp>
        <p:nvSpPr>
          <p:cNvPr id="51" name="Rounded Rectangle 50"/>
          <p:cNvSpPr/>
          <p:nvPr/>
        </p:nvSpPr>
        <p:spPr bwMode="auto">
          <a:xfrm>
            <a:off x="4979221" y="4770439"/>
            <a:ext cx="2008193" cy="4095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a:lnSpc>
                <a:spcPct val="90000"/>
              </a:lnSpc>
              <a:spcBef>
                <a:spcPct val="35000"/>
              </a:spcBef>
              <a:spcAft>
                <a:spcPct val="25000"/>
              </a:spcAft>
              <a:buClr>
                <a:schemeClr val="folHlink"/>
              </a:buClr>
              <a:buFont typeface="Arial" pitchFamily="34" charset="0"/>
              <a:buNone/>
              <a:defRPr/>
            </a:pPr>
            <a:r>
              <a:rPr lang="en-US" dirty="0" err="1">
                <a:solidFill>
                  <a:srgbClr val="000000"/>
                </a:solidFill>
              </a:rPr>
              <a:t>Counselling</a:t>
            </a:r>
            <a:endParaRPr lang="en-US" dirty="0">
              <a:solidFill>
                <a:srgbClr val="000000"/>
              </a:solidFill>
            </a:endParaRPr>
          </a:p>
        </p:txBody>
      </p:sp>
      <p:sp>
        <p:nvSpPr>
          <p:cNvPr id="52" name="Rectangle 51"/>
          <p:cNvSpPr/>
          <p:nvPr/>
        </p:nvSpPr>
        <p:spPr bwMode="auto">
          <a:xfrm>
            <a:off x="8564563" y="3748088"/>
            <a:ext cx="127000" cy="650875"/>
          </a:xfrm>
          <a:prstGeom prst="rect">
            <a:avLst/>
          </a:prstGeom>
          <a:gradFill flip="none" rotWithShape="1">
            <a:gsLst>
              <a:gs pos="0">
                <a:schemeClr val="bg2">
                  <a:lumMod val="10000"/>
                </a:schemeClr>
              </a:gs>
              <a:gs pos="50000">
                <a:schemeClr val="bg2">
                  <a:lumMod val="50000"/>
                </a:schemeClr>
              </a:gs>
              <a:gs pos="100000">
                <a:schemeClr val="tx1"/>
              </a:gs>
              <a:gs pos="100000">
                <a:schemeClr val="bg2">
                  <a:lumMod val="50000"/>
                </a:schemeClr>
              </a:gs>
              <a:gs pos="100000">
                <a:schemeClr val="bg2">
                  <a:lumMod val="10000"/>
                </a:schemeClr>
              </a:gs>
            </a:gsLst>
            <a:lin ang="10800000" scaled="1"/>
            <a:tileRect/>
          </a:gra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dirty="0">
              <a:latin typeface="Calibri" charset="0"/>
              <a:ea typeface="+mn-ea"/>
              <a:cs typeface="ＭＳ Ｐゴシック" charset="0"/>
            </a:endParaRPr>
          </a:p>
        </p:txBody>
      </p:sp>
      <p:sp>
        <p:nvSpPr>
          <p:cNvPr id="54" name="Rectangle 53"/>
          <p:cNvSpPr/>
          <p:nvPr/>
        </p:nvSpPr>
        <p:spPr bwMode="auto">
          <a:xfrm>
            <a:off x="3589338" y="3651250"/>
            <a:ext cx="127000" cy="650875"/>
          </a:xfrm>
          <a:prstGeom prst="rect">
            <a:avLst/>
          </a:prstGeom>
          <a:gradFill flip="none" rotWithShape="1">
            <a:gsLst>
              <a:gs pos="0">
                <a:schemeClr val="bg2">
                  <a:lumMod val="10000"/>
                </a:schemeClr>
              </a:gs>
              <a:gs pos="50000">
                <a:schemeClr val="bg2">
                  <a:lumMod val="50000"/>
                </a:schemeClr>
              </a:gs>
              <a:gs pos="100000">
                <a:schemeClr val="tx1"/>
              </a:gs>
              <a:gs pos="100000">
                <a:schemeClr val="bg2">
                  <a:lumMod val="50000"/>
                </a:schemeClr>
              </a:gs>
              <a:gs pos="100000">
                <a:schemeClr val="bg2">
                  <a:lumMod val="10000"/>
                </a:schemeClr>
              </a:gs>
            </a:gsLst>
            <a:lin ang="10800000" scaled="1"/>
            <a:tileRect/>
          </a:gra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dirty="0">
              <a:latin typeface="Calibri" charset="0"/>
              <a:ea typeface="+mn-ea"/>
              <a:cs typeface="ＭＳ Ｐゴシック" charset="0"/>
            </a:endParaRPr>
          </a:p>
        </p:txBody>
      </p:sp>
      <p:sp>
        <p:nvSpPr>
          <p:cNvPr id="55" name="Rounded Rectangle 54"/>
          <p:cNvSpPr/>
          <p:nvPr/>
        </p:nvSpPr>
        <p:spPr bwMode="auto">
          <a:xfrm>
            <a:off x="2636680" y="3263901"/>
            <a:ext cx="2006077" cy="4095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a:lnSpc>
                <a:spcPct val="90000"/>
              </a:lnSpc>
              <a:spcBef>
                <a:spcPct val="35000"/>
              </a:spcBef>
              <a:spcAft>
                <a:spcPct val="25000"/>
              </a:spcAft>
              <a:buClr>
                <a:schemeClr val="folHlink"/>
              </a:buClr>
              <a:buFont typeface="Arial" pitchFamily="34" charset="0"/>
              <a:buNone/>
              <a:defRPr/>
            </a:pPr>
            <a:r>
              <a:rPr lang="en-US" dirty="0">
                <a:solidFill>
                  <a:srgbClr val="000000"/>
                </a:solidFill>
              </a:rPr>
              <a:t>Testing</a:t>
            </a:r>
          </a:p>
        </p:txBody>
      </p:sp>
      <p:sp>
        <p:nvSpPr>
          <p:cNvPr id="56" name="Rectangle 55"/>
          <p:cNvSpPr/>
          <p:nvPr/>
        </p:nvSpPr>
        <p:spPr bwMode="auto">
          <a:xfrm>
            <a:off x="6405563" y="2728913"/>
            <a:ext cx="127000" cy="652462"/>
          </a:xfrm>
          <a:prstGeom prst="rect">
            <a:avLst/>
          </a:prstGeom>
          <a:gradFill flip="none" rotWithShape="1">
            <a:gsLst>
              <a:gs pos="0">
                <a:schemeClr val="bg2">
                  <a:lumMod val="10000"/>
                </a:schemeClr>
              </a:gs>
              <a:gs pos="50000">
                <a:schemeClr val="bg2">
                  <a:lumMod val="50000"/>
                </a:schemeClr>
              </a:gs>
              <a:gs pos="100000">
                <a:schemeClr val="tx1"/>
              </a:gs>
              <a:gs pos="100000">
                <a:schemeClr val="bg2">
                  <a:lumMod val="50000"/>
                </a:schemeClr>
              </a:gs>
              <a:gs pos="100000">
                <a:schemeClr val="bg2">
                  <a:lumMod val="10000"/>
                </a:schemeClr>
              </a:gs>
            </a:gsLst>
            <a:lin ang="10800000" scaled="1"/>
            <a:tileRect/>
          </a:gra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dirty="0">
              <a:latin typeface="Calibri" charset="0"/>
              <a:ea typeface="+mn-ea"/>
              <a:cs typeface="ＭＳ Ｐゴシック" charset="0"/>
            </a:endParaRPr>
          </a:p>
        </p:txBody>
      </p:sp>
      <p:sp>
        <p:nvSpPr>
          <p:cNvPr id="57" name="Rounded Rectangle 56"/>
          <p:cNvSpPr/>
          <p:nvPr/>
        </p:nvSpPr>
        <p:spPr bwMode="auto">
          <a:xfrm>
            <a:off x="5368586" y="2341564"/>
            <a:ext cx="2169018" cy="4095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a:lnSpc>
                <a:spcPct val="90000"/>
              </a:lnSpc>
              <a:spcBef>
                <a:spcPct val="35000"/>
              </a:spcBef>
              <a:spcAft>
                <a:spcPct val="25000"/>
              </a:spcAft>
              <a:buClr>
                <a:schemeClr val="folHlink"/>
              </a:buClr>
              <a:buFont typeface="Arial" pitchFamily="34" charset="0"/>
              <a:buNone/>
              <a:defRPr/>
            </a:pPr>
            <a:r>
              <a:rPr lang="en-US" dirty="0">
                <a:solidFill>
                  <a:srgbClr val="000000"/>
                </a:solidFill>
              </a:rPr>
              <a:t>Assessment</a:t>
            </a:r>
          </a:p>
        </p:txBody>
      </p:sp>
      <p:sp>
        <p:nvSpPr>
          <p:cNvPr id="58" name="Rectangle 57"/>
          <p:cNvSpPr/>
          <p:nvPr/>
        </p:nvSpPr>
        <p:spPr bwMode="auto">
          <a:xfrm>
            <a:off x="9458325" y="2357438"/>
            <a:ext cx="127000" cy="650875"/>
          </a:xfrm>
          <a:prstGeom prst="rect">
            <a:avLst/>
          </a:prstGeom>
          <a:gradFill flip="none" rotWithShape="1">
            <a:gsLst>
              <a:gs pos="0">
                <a:schemeClr val="bg2">
                  <a:lumMod val="10000"/>
                </a:schemeClr>
              </a:gs>
              <a:gs pos="50000">
                <a:schemeClr val="bg2">
                  <a:lumMod val="50000"/>
                </a:schemeClr>
              </a:gs>
              <a:gs pos="100000">
                <a:schemeClr val="tx1"/>
              </a:gs>
              <a:gs pos="100000">
                <a:schemeClr val="bg2">
                  <a:lumMod val="50000"/>
                </a:schemeClr>
              </a:gs>
              <a:gs pos="100000">
                <a:schemeClr val="bg2">
                  <a:lumMod val="10000"/>
                </a:schemeClr>
              </a:gs>
            </a:gsLst>
            <a:lin ang="10800000" scaled="1"/>
            <a:tileRect/>
          </a:gra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dirty="0">
              <a:latin typeface="Calibri" charset="0"/>
              <a:ea typeface="+mn-ea"/>
              <a:cs typeface="ＭＳ Ｐゴシック" charset="0"/>
            </a:endParaRPr>
          </a:p>
        </p:txBody>
      </p:sp>
      <p:sp>
        <p:nvSpPr>
          <p:cNvPr id="166" name="Cloud 165"/>
          <p:cNvSpPr/>
          <p:nvPr/>
        </p:nvSpPr>
        <p:spPr bwMode="auto">
          <a:xfrm>
            <a:off x="9553575" y="2809875"/>
            <a:ext cx="260350" cy="141288"/>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168" name="Cloud 167"/>
          <p:cNvSpPr/>
          <p:nvPr/>
        </p:nvSpPr>
        <p:spPr bwMode="auto">
          <a:xfrm>
            <a:off x="9801225" y="2738438"/>
            <a:ext cx="263525" cy="139700"/>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169" name="Cloud 168"/>
          <p:cNvSpPr/>
          <p:nvPr/>
        </p:nvSpPr>
        <p:spPr bwMode="auto">
          <a:xfrm>
            <a:off x="9998075" y="2686050"/>
            <a:ext cx="263525" cy="141288"/>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170" name="Cloud 169"/>
          <p:cNvSpPr/>
          <p:nvPr/>
        </p:nvSpPr>
        <p:spPr bwMode="auto">
          <a:xfrm>
            <a:off x="10169525" y="2616200"/>
            <a:ext cx="263525" cy="139700"/>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171" name="Cloud 170"/>
          <p:cNvSpPr/>
          <p:nvPr/>
        </p:nvSpPr>
        <p:spPr bwMode="auto">
          <a:xfrm>
            <a:off x="10390188" y="2525713"/>
            <a:ext cx="261937" cy="139700"/>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0532" name="Freeform 164"/>
          <p:cNvSpPr>
            <a:spLocks noChangeArrowheads="1"/>
          </p:cNvSpPr>
          <p:nvPr/>
        </p:nvSpPr>
        <p:spPr bwMode="auto">
          <a:xfrm rot="307834">
            <a:off x="10258425" y="2136775"/>
            <a:ext cx="954088" cy="50800"/>
          </a:xfrm>
          <a:custGeom>
            <a:avLst/>
            <a:gdLst>
              <a:gd name="T0" fmla="*/ 0 w 1615627"/>
              <a:gd name="T1" fmla="*/ 0 h 165490"/>
              <a:gd name="T2" fmla="*/ 0 w 1615627"/>
              <a:gd name="T3" fmla="*/ 0 h 165490"/>
              <a:gd name="T4" fmla="*/ 0 w 1615627"/>
              <a:gd name="T5" fmla="*/ 0 h 165490"/>
              <a:gd name="T6" fmla="*/ 0 w 1615627"/>
              <a:gd name="T7" fmla="*/ 0 h 165490"/>
              <a:gd name="T8" fmla="*/ 0 w 1615627"/>
              <a:gd name="T9" fmla="*/ 0 h 165490"/>
              <a:gd name="T10" fmla="*/ 0 w 1615627"/>
              <a:gd name="T11" fmla="*/ 0 h 165490"/>
              <a:gd name="T12" fmla="*/ 0 60000 65536"/>
              <a:gd name="T13" fmla="*/ 0 60000 65536"/>
              <a:gd name="T14" fmla="*/ 0 60000 65536"/>
              <a:gd name="T15" fmla="*/ 0 60000 65536"/>
              <a:gd name="T16" fmla="*/ 0 60000 65536"/>
              <a:gd name="T17" fmla="*/ 0 60000 65536"/>
              <a:gd name="T18" fmla="*/ 0 w 1615627"/>
              <a:gd name="T19" fmla="*/ 0 h 165490"/>
              <a:gd name="T20" fmla="*/ 1615627 w 1615627"/>
              <a:gd name="T21" fmla="*/ 165490 h 165490"/>
            </a:gdLst>
            <a:ahLst/>
            <a:cxnLst>
              <a:cxn ang="T12">
                <a:pos x="T0" y="T1"/>
              </a:cxn>
              <a:cxn ang="T13">
                <a:pos x="T2" y="T3"/>
              </a:cxn>
              <a:cxn ang="T14">
                <a:pos x="T4" y="T5"/>
              </a:cxn>
              <a:cxn ang="T15">
                <a:pos x="T6" y="T7"/>
              </a:cxn>
              <a:cxn ang="T16">
                <a:pos x="T8" y="T9"/>
              </a:cxn>
              <a:cxn ang="T17">
                <a:pos x="T10" y="T11"/>
              </a:cxn>
            </a:cxnLst>
            <a:rect l="T18" t="T19" r="T20" b="T21"/>
            <a:pathLst>
              <a:path w="1615627" h="165490">
                <a:moveTo>
                  <a:pt x="0" y="138376"/>
                </a:moveTo>
                <a:cubicBezTo>
                  <a:pt x="88822" y="69188"/>
                  <a:pt x="177644" y="0"/>
                  <a:pt x="274881" y="3740"/>
                </a:cubicBezTo>
                <a:cubicBezTo>
                  <a:pt x="372118" y="7480"/>
                  <a:pt x="462810" y="156140"/>
                  <a:pt x="583421" y="160815"/>
                </a:cubicBezTo>
                <a:cubicBezTo>
                  <a:pt x="704032" y="165490"/>
                  <a:pt x="858302" y="33659"/>
                  <a:pt x="998547" y="31789"/>
                </a:cubicBezTo>
                <a:cubicBezTo>
                  <a:pt x="1138792" y="29919"/>
                  <a:pt x="1322046" y="137440"/>
                  <a:pt x="1424893" y="149595"/>
                </a:cubicBezTo>
                <a:cubicBezTo>
                  <a:pt x="1527740" y="161750"/>
                  <a:pt x="1571683" y="133233"/>
                  <a:pt x="1615627" y="104717"/>
                </a:cubicBezTo>
              </a:path>
            </a:pathLst>
          </a:cu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0533" name="Rectangle 179"/>
          <p:cNvSpPr>
            <a:spLocks noChangeArrowheads="1"/>
          </p:cNvSpPr>
          <p:nvPr/>
        </p:nvSpPr>
        <p:spPr bwMode="auto">
          <a:xfrm>
            <a:off x="10515600" y="2159000"/>
            <a:ext cx="693738" cy="295275"/>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35000"/>
              </a:spcBef>
              <a:spcAft>
                <a:spcPct val="25000"/>
              </a:spcAft>
              <a:buClr>
                <a:schemeClr val="folHlink"/>
              </a:buClr>
              <a:buFont typeface="Arial" panose="020B0604020202020204" pitchFamily="34" charset="0"/>
              <a:buChar char="•"/>
            </a:pPr>
            <a:endParaRPr lang="en-US" altLang="en-US"/>
          </a:p>
        </p:txBody>
      </p:sp>
      <p:cxnSp>
        <p:nvCxnSpPr>
          <p:cNvPr id="20534" name="Straight Connector 60"/>
          <p:cNvCxnSpPr>
            <a:cxnSpLocks noChangeShapeType="1"/>
          </p:cNvCxnSpPr>
          <p:nvPr/>
        </p:nvCxnSpPr>
        <p:spPr bwMode="auto">
          <a:xfrm flipV="1">
            <a:off x="10709275" y="2617788"/>
            <a:ext cx="177800" cy="936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35" name="Straight Connector 60"/>
          <p:cNvCxnSpPr>
            <a:cxnSpLocks noChangeShapeType="1"/>
          </p:cNvCxnSpPr>
          <p:nvPr/>
        </p:nvCxnSpPr>
        <p:spPr bwMode="auto">
          <a:xfrm flipV="1">
            <a:off x="10953750" y="2525713"/>
            <a:ext cx="82550"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0536" name="Freeform 131"/>
          <p:cNvSpPr>
            <a:spLocks noChangeArrowheads="1"/>
          </p:cNvSpPr>
          <p:nvPr/>
        </p:nvSpPr>
        <p:spPr bwMode="auto">
          <a:xfrm>
            <a:off x="10699750" y="2152650"/>
            <a:ext cx="655638" cy="420688"/>
          </a:xfrm>
          <a:custGeom>
            <a:avLst/>
            <a:gdLst>
              <a:gd name="T0" fmla="*/ 0 w 491502"/>
              <a:gd name="T1" fmla="*/ 426489 h 420448"/>
              <a:gd name="T2" fmla="*/ 113176 w 491502"/>
              <a:gd name="T3" fmla="*/ 384736 h 420448"/>
              <a:gd name="T4" fmla="*/ 323366 w 491502"/>
              <a:gd name="T5" fmla="*/ 295261 h 420448"/>
              <a:gd name="T6" fmla="*/ 609009 w 491502"/>
              <a:gd name="T7" fmla="*/ 244560 h 420448"/>
              <a:gd name="T8" fmla="*/ 840754 w 491502"/>
              <a:gd name="T9" fmla="*/ 181931 h 420448"/>
              <a:gd name="T10" fmla="*/ 883870 w 491502"/>
              <a:gd name="T11" fmla="*/ 68600 h 420448"/>
              <a:gd name="T12" fmla="*/ 738353 w 491502"/>
              <a:gd name="T13" fmla="*/ 17891 h 420448"/>
              <a:gd name="T14" fmla="*/ 716797 w 491502"/>
              <a:gd name="T15" fmla="*/ 0 h 420448"/>
              <a:gd name="T16" fmla="*/ 716797 w 491502"/>
              <a:gd name="T17" fmla="*/ 0 h 420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1502"/>
              <a:gd name="T28" fmla="*/ 0 h 420448"/>
              <a:gd name="T29" fmla="*/ 491502 w 491502"/>
              <a:gd name="T30" fmla="*/ 420448 h 4204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1502" h="420448">
                <a:moveTo>
                  <a:pt x="0" y="420448"/>
                </a:moveTo>
                <a:cubicBezTo>
                  <a:pt x="16171" y="410647"/>
                  <a:pt x="32342" y="400846"/>
                  <a:pt x="61744" y="379285"/>
                </a:cubicBezTo>
                <a:cubicBezTo>
                  <a:pt x="91146" y="357724"/>
                  <a:pt x="131329" y="314111"/>
                  <a:pt x="176412" y="291079"/>
                </a:cubicBezTo>
                <a:cubicBezTo>
                  <a:pt x="221495" y="268047"/>
                  <a:pt x="285199" y="259717"/>
                  <a:pt x="332242" y="241096"/>
                </a:cubicBezTo>
                <a:cubicBezTo>
                  <a:pt x="379285" y="222475"/>
                  <a:pt x="433678" y="208264"/>
                  <a:pt x="458670" y="179352"/>
                </a:cubicBezTo>
                <a:cubicBezTo>
                  <a:pt x="483662" y="150440"/>
                  <a:pt x="491502" y="94577"/>
                  <a:pt x="482192" y="67625"/>
                </a:cubicBezTo>
                <a:cubicBezTo>
                  <a:pt x="472882" y="40673"/>
                  <a:pt x="417998" y="28912"/>
                  <a:pt x="402807" y="17641"/>
                </a:cubicBezTo>
                <a:cubicBezTo>
                  <a:pt x="387616" y="6370"/>
                  <a:pt x="430398" y="36933"/>
                  <a:pt x="391046"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cxnSp>
        <p:nvCxnSpPr>
          <p:cNvPr id="20537" name="Straight Connector 156"/>
          <p:cNvCxnSpPr>
            <a:cxnSpLocks noChangeShapeType="1"/>
          </p:cNvCxnSpPr>
          <p:nvPr/>
        </p:nvCxnSpPr>
        <p:spPr bwMode="auto">
          <a:xfrm flipV="1">
            <a:off x="10712450" y="2509838"/>
            <a:ext cx="152400" cy="1031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72" name="Cloud 171"/>
          <p:cNvSpPr/>
          <p:nvPr/>
        </p:nvSpPr>
        <p:spPr bwMode="auto">
          <a:xfrm>
            <a:off x="10606088" y="2473325"/>
            <a:ext cx="188912" cy="101600"/>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173" name="Cloud 172"/>
          <p:cNvSpPr/>
          <p:nvPr/>
        </p:nvSpPr>
        <p:spPr bwMode="auto">
          <a:xfrm>
            <a:off x="10726738" y="2395538"/>
            <a:ext cx="188912" cy="103187"/>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174" name="Cloud 173"/>
          <p:cNvSpPr/>
          <p:nvPr/>
        </p:nvSpPr>
        <p:spPr bwMode="auto">
          <a:xfrm>
            <a:off x="10925175" y="2355850"/>
            <a:ext cx="158750" cy="85725"/>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59" name="Rounded Rectangle 58"/>
          <p:cNvSpPr/>
          <p:nvPr/>
        </p:nvSpPr>
        <p:spPr bwMode="auto">
          <a:xfrm>
            <a:off x="8728978" y="2027239"/>
            <a:ext cx="1551112" cy="4095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a:lnSpc>
                <a:spcPct val="90000"/>
              </a:lnSpc>
              <a:spcBef>
                <a:spcPct val="35000"/>
              </a:spcBef>
              <a:spcAft>
                <a:spcPct val="25000"/>
              </a:spcAft>
              <a:buClr>
                <a:schemeClr val="folHlink"/>
              </a:buClr>
              <a:buFont typeface="Arial" pitchFamily="34" charset="0"/>
              <a:buNone/>
              <a:defRPr/>
            </a:pPr>
            <a:r>
              <a:rPr lang="en-US" dirty="0">
                <a:solidFill>
                  <a:srgbClr val="000000"/>
                </a:solidFill>
              </a:rPr>
              <a:t>Cure</a:t>
            </a:r>
          </a:p>
        </p:txBody>
      </p:sp>
      <p:cxnSp>
        <p:nvCxnSpPr>
          <p:cNvPr id="20544" name="Straight Connector 60"/>
          <p:cNvCxnSpPr>
            <a:cxnSpLocks noChangeShapeType="1"/>
          </p:cNvCxnSpPr>
          <p:nvPr/>
        </p:nvCxnSpPr>
        <p:spPr bwMode="auto">
          <a:xfrm rot="300000" flipV="1">
            <a:off x="11160125" y="2436813"/>
            <a:ext cx="82550"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545" name="Straight Connector 60"/>
          <p:cNvCxnSpPr>
            <a:cxnSpLocks noChangeShapeType="1"/>
          </p:cNvCxnSpPr>
          <p:nvPr/>
        </p:nvCxnSpPr>
        <p:spPr bwMode="auto">
          <a:xfrm rot="5400000" flipH="1" flipV="1">
            <a:off x="11320463" y="2371725"/>
            <a:ext cx="41275" cy="47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0546" name="Straight Connector 60"/>
          <p:cNvCxnSpPr>
            <a:cxnSpLocks noChangeShapeType="1"/>
          </p:cNvCxnSpPr>
          <p:nvPr/>
        </p:nvCxnSpPr>
        <p:spPr bwMode="auto">
          <a:xfrm rot="5400000" flipH="1" flipV="1">
            <a:off x="11391901" y="2290762"/>
            <a:ext cx="38100" cy="9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0547" name="Straight Connector 60"/>
          <p:cNvCxnSpPr>
            <a:cxnSpLocks noChangeShapeType="1"/>
          </p:cNvCxnSpPr>
          <p:nvPr/>
        </p:nvCxnSpPr>
        <p:spPr bwMode="auto">
          <a:xfrm rot="16200000" flipV="1">
            <a:off x="11388725" y="2205038"/>
            <a:ext cx="31750" cy="3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5" name="Cloud 174"/>
          <p:cNvSpPr/>
          <p:nvPr/>
        </p:nvSpPr>
        <p:spPr bwMode="auto">
          <a:xfrm>
            <a:off x="11064875" y="2339975"/>
            <a:ext cx="139700" cy="74613"/>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176" name="Cloud 175"/>
          <p:cNvSpPr/>
          <p:nvPr/>
        </p:nvSpPr>
        <p:spPr bwMode="auto">
          <a:xfrm>
            <a:off x="11183938" y="2316163"/>
            <a:ext cx="88900" cy="47625"/>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179" name="Cloud 178"/>
          <p:cNvSpPr/>
          <p:nvPr/>
        </p:nvSpPr>
        <p:spPr bwMode="auto">
          <a:xfrm>
            <a:off x="11276013" y="2208213"/>
            <a:ext cx="87312" cy="47625"/>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178" name="Cloud 177"/>
          <p:cNvSpPr/>
          <p:nvPr/>
        </p:nvSpPr>
        <p:spPr bwMode="auto">
          <a:xfrm flipH="1" flipV="1">
            <a:off x="11280775" y="2257425"/>
            <a:ext cx="84138" cy="46038"/>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177" name="Cloud 176"/>
          <p:cNvSpPr/>
          <p:nvPr/>
        </p:nvSpPr>
        <p:spPr bwMode="auto">
          <a:xfrm>
            <a:off x="11255375" y="2295525"/>
            <a:ext cx="87313" cy="46038"/>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182" name="Cloud 181"/>
          <p:cNvSpPr/>
          <p:nvPr/>
        </p:nvSpPr>
        <p:spPr bwMode="auto">
          <a:xfrm>
            <a:off x="11228388" y="2173288"/>
            <a:ext cx="60325" cy="26987"/>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None/>
              <a:defRPr/>
            </a:pPr>
            <a:endParaRPr lang="en-US" dirty="0">
              <a:latin typeface="Arial" pitchFamily="34" charset="0"/>
              <a:ea typeface="+mn-ea"/>
              <a:cs typeface="ＭＳ Ｐゴシック" charset="0"/>
            </a:endParaRPr>
          </a:p>
        </p:txBody>
      </p:sp>
      <p:sp>
        <p:nvSpPr>
          <p:cNvPr id="184" name="Cloud 183"/>
          <p:cNvSpPr/>
          <p:nvPr/>
        </p:nvSpPr>
        <p:spPr bwMode="auto">
          <a:xfrm>
            <a:off x="11261725" y="2187575"/>
            <a:ext cx="61913" cy="26988"/>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186" name="Cloud 185"/>
          <p:cNvSpPr/>
          <p:nvPr/>
        </p:nvSpPr>
        <p:spPr bwMode="auto">
          <a:xfrm>
            <a:off x="11160125" y="2157413"/>
            <a:ext cx="38100" cy="9525"/>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187" name="Cloud 186"/>
          <p:cNvSpPr/>
          <p:nvPr/>
        </p:nvSpPr>
        <p:spPr bwMode="auto">
          <a:xfrm>
            <a:off x="11199813" y="2162175"/>
            <a:ext cx="49212" cy="19050"/>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None/>
              <a:defRPr/>
            </a:pPr>
            <a:endParaRPr lang="en-US" dirty="0">
              <a:latin typeface="Arial" pitchFamily="34" charset="0"/>
              <a:ea typeface="+mn-ea"/>
              <a:cs typeface="ＭＳ Ｐゴシック" charset="0"/>
            </a:endParaRPr>
          </a:p>
        </p:txBody>
      </p:sp>
      <p:sp>
        <p:nvSpPr>
          <p:cNvPr id="188" name="Cloud 187"/>
          <p:cNvSpPr/>
          <p:nvPr/>
        </p:nvSpPr>
        <p:spPr bwMode="auto">
          <a:xfrm>
            <a:off x="11185525" y="2151063"/>
            <a:ext cx="49213" cy="19050"/>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196" name="Cloud 195"/>
          <p:cNvSpPr/>
          <p:nvPr/>
        </p:nvSpPr>
        <p:spPr bwMode="auto">
          <a:xfrm>
            <a:off x="9793288" y="2857500"/>
            <a:ext cx="61912" cy="28575"/>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197" name="Cloud 196"/>
          <p:cNvSpPr/>
          <p:nvPr/>
        </p:nvSpPr>
        <p:spPr bwMode="auto">
          <a:xfrm>
            <a:off x="10029825" y="2798763"/>
            <a:ext cx="61913" cy="26987"/>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198" name="Cloud 197"/>
          <p:cNvSpPr/>
          <p:nvPr/>
        </p:nvSpPr>
        <p:spPr bwMode="auto">
          <a:xfrm>
            <a:off x="10226675" y="2732088"/>
            <a:ext cx="61913" cy="26987"/>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199" name="Cloud 198"/>
          <p:cNvSpPr/>
          <p:nvPr/>
        </p:nvSpPr>
        <p:spPr bwMode="auto">
          <a:xfrm>
            <a:off x="10417175" y="2651125"/>
            <a:ext cx="61913" cy="26988"/>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00" name="Cloud 199"/>
          <p:cNvSpPr/>
          <p:nvPr/>
        </p:nvSpPr>
        <p:spPr bwMode="auto">
          <a:xfrm>
            <a:off x="10644188" y="2562225"/>
            <a:ext cx="61912" cy="28575"/>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01" name="Cloud 200"/>
          <p:cNvSpPr/>
          <p:nvPr/>
        </p:nvSpPr>
        <p:spPr bwMode="auto">
          <a:xfrm>
            <a:off x="10783888" y="2486025"/>
            <a:ext cx="61912" cy="28575"/>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02" name="Cloud 201"/>
          <p:cNvSpPr/>
          <p:nvPr/>
        </p:nvSpPr>
        <p:spPr bwMode="auto">
          <a:xfrm>
            <a:off x="10904538" y="2417763"/>
            <a:ext cx="61912" cy="26987"/>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03" name="Cloud 202"/>
          <p:cNvSpPr/>
          <p:nvPr/>
        </p:nvSpPr>
        <p:spPr bwMode="auto">
          <a:xfrm>
            <a:off x="11058525" y="2389188"/>
            <a:ext cx="61913" cy="26987"/>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04" name="Cloud 203"/>
          <p:cNvSpPr/>
          <p:nvPr/>
        </p:nvSpPr>
        <p:spPr bwMode="auto">
          <a:xfrm>
            <a:off x="11185525" y="2347913"/>
            <a:ext cx="49213" cy="19050"/>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05" name="Cloud 204"/>
          <p:cNvSpPr/>
          <p:nvPr/>
        </p:nvSpPr>
        <p:spPr bwMode="auto">
          <a:xfrm>
            <a:off x="11255375" y="2328863"/>
            <a:ext cx="49213" cy="19050"/>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06" name="Cloud 205"/>
          <p:cNvSpPr/>
          <p:nvPr/>
        </p:nvSpPr>
        <p:spPr bwMode="auto">
          <a:xfrm>
            <a:off x="11317288" y="2247900"/>
            <a:ext cx="47625" cy="19050"/>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07" name="Cloud 206"/>
          <p:cNvSpPr/>
          <p:nvPr/>
        </p:nvSpPr>
        <p:spPr bwMode="auto">
          <a:xfrm>
            <a:off x="11291888" y="2198688"/>
            <a:ext cx="47625" cy="17462"/>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09" name="Cloud 208"/>
          <p:cNvSpPr/>
          <p:nvPr/>
        </p:nvSpPr>
        <p:spPr bwMode="auto">
          <a:xfrm>
            <a:off x="9699625" y="3251200"/>
            <a:ext cx="260350" cy="141288"/>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10" name="Cloud 209"/>
          <p:cNvSpPr/>
          <p:nvPr/>
        </p:nvSpPr>
        <p:spPr bwMode="auto">
          <a:xfrm>
            <a:off x="9931400" y="3186113"/>
            <a:ext cx="261938" cy="141287"/>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11" name="Cloud 210"/>
          <p:cNvSpPr/>
          <p:nvPr/>
        </p:nvSpPr>
        <p:spPr bwMode="auto">
          <a:xfrm>
            <a:off x="10140950" y="3117850"/>
            <a:ext cx="261938" cy="141288"/>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12" name="Cloud 211"/>
          <p:cNvSpPr/>
          <p:nvPr/>
        </p:nvSpPr>
        <p:spPr bwMode="auto">
          <a:xfrm>
            <a:off x="10352088" y="3024188"/>
            <a:ext cx="261937" cy="141287"/>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13" name="Cloud 212"/>
          <p:cNvSpPr/>
          <p:nvPr/>
        </p:nvSpPr>
        <p:spPr bwMode="auto">
          <a:xfrm>
            <a:off x="9902825" y="3221038"/>
            <a:ext cx="61913" cy="26987"/>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14" name="Cloud 213"/>
          <p:cNvSpPr/>
          <p:nvPr/>
        </p:nvSpPr>
        <p:spPr bwMode="auto">
          <a:xfrm>
            <a:off x="10110788" y="3175000"/>
            <a:ext cx="61912" cy="26988"/>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15" name="Cloud 214"/>
          <p:cNvSpPr/>
          <p:nvPr/>
        </p:nvSpPr>
        <p:spPr bwMode="auto">
          <a:xfrm>
            <a:off x="10299700" y="3098800"/>
            <a:ext cx="60325" cy="26988"/>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17" name="Cloud 216"/>
          <p:cNvSpPr/>
          <p:nvPr/>
        </p:nvSpPr>
        <p:spPr bwMode="auto">
          <a:xfrm>
            <a:off x="10531475" y="2932113"/>
            <a:ext cx="263525" cy="141287"/>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18" name="Cloud 217"/>
          <p:cNvSpPr/>
          <p:nvPr/>
        </p:nvSpPr>
        <p:spPr bwMode="auto">
          <a:xfrm>
            <a:off x="10715625" y="2824163"/>
            <a:ext cx="260350" cy="141287"/>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19" name="Cloud 218"/>
          <p:cNvSpPr/>
          <p:nvPr/>
        </p:nvSpPr>
        <p:spPr bwMode="auto">
          <a:xfrm>
            <a:off x="10890250" y="2708275"/>
            <a:ext cx="261938" cy="139700"/>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21" name="Cloud 220"/>
          <p:cNvSpPr/>
          <p:nvPr/>
        </p:nvSpPr>
        <p:spPr bwMode="auto">
          <a:xfrm>
            <a:off x="10683875" y="2908300"/>
            <a:ext cx="61913" cy="28575"/>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22" name="Cloud 221"/>
          <p:cNvSpPr/>
          <p:nvPr/>
        </p:nvSpPr>
        <p:spPr bwMode="auto">
          <a:xfrm>
            <a:off x="10861675" y="2800350"/>
            <a:ext cx="60325" cy="26988"/>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23" name="Cloud 222"/>
          <p:cNvSpPr/>
          <p:nvPr/>
        </p:nvSpPr>
        <p:spPr bwMode="auto">
          <a:xfrm>
            <a:off x="11039475" y="2684463"/>
            <a:ext cx="61913" cy="26987"/>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16" name="Cloud 215"/>
          <p:cNvSpPr/>
          <p:nvPr/>
        </p:nvSpPr>
        <p:spPr bwMode="auto">
          <a:xfrm>
            <a:off x="10490200" y="3009900"/>
            <a:ext cx="60325" cy="28575"/>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25" name="Cloud 224"/>
          <p:cNvSpPr/>
          <p:nvPr/>
        </p:nvSpPr>
        <p:spPr bwMode="auto">
          <a:xfrm>
            <a:off x="11075988" y="2611438"/>
            <a:ext cx="187325" cy="103187"/>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26" name="Cloud 225"/>
          <p:cNvSpPr/>
          <p:nvPr/>
        </p:nvSpPr>
        <p:spPr bwMode="auto">
          <a:xfrm>
            <a:off x="11156950" y="2519363"/>
            <a:ext cx="188913" cy="101600"/>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27" name="Cloud 226"/>
          <p:cNvSpPr/>
          <p:nvPr/>
        </p:nvSpPr>
        <p:spPr bwMode="auto">
          <a:xfrm>
            <a:off x="11026775" y="2662238"/>
            <a:ext cx="61913" cy="28575"/>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28" name="Cloud 227"/>
          <p:cNvSpPr/>
          <p:nvPr/>
        </p:nvSpPr>
        <p:spPr bwMode="auto">
          <a:xfrm>
            <a:off x="11126788" y="2586038"/>
            <a:ext cx="60325" cy="28575"/>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29" name="Cloud 228"/>
          <p:cNvSpPr/>
          <p:nvPr/>
        </p:nvSpPr>
        <p:spPr bwMode="auto">
          <a:xfrm>
            <a:off x="11287125" y="2517775"/>
            <a:ext cx="61913" cy="26988"/>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31" name="Cloud 230"/>
          <p:cNvSpPr/>
          <p:nvPr/>
        </p:nvSpPr>
        <p:spPr bwMode="auto">
          <a:xfrm>
            <a:off x="11393488" y="2382838"/>
            <a:ext cx="139700" cy="74612"/>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32" name="Cloud 231"/>
          <p:cNvSpPr/>
          <p:nvPr/>
        </p:nvSpPr>
        <p:spPr bwMode="auto">
          <a:xfrm>
            <a:off x="11450638" y="2347913"/>
            <a:ext cx="85725" cy="46037"/>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33" name="Cloud 232"/>
          <p:cNvSpPr/>
          <p:nvPr/>
        </p:nvSpPr>
        <p:spPr bwMode="auto">
          <a:xfrm flipH="1" flipV="1">
            <a:off x="11466513" y="2244725"/>
            <a:ext cx="85725" cy="46038"/>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34" name="Cloud 233"/>
          <p:cNvSpPr/>
          <p:nvPr/>
        </p:nvSpPr>
        <p:spPr bwMode="auto">
          <a:xfrm>
            <a:off x="11469688" y="2300288"/>
            <a:ext cx="85725" cy="46037"/>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35" name="Cloud 234"/>
          <p:cNvSpPr/>
          <p:nvPr/>
        </p:nvSpPr>
        <p:spPr bwMode="auto">
          <a:xfrm>
            <a:off x="11256963" y="2493963"/>
            <a:ext cx="61912" cy="28575"/>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36" name="Cloud 235"/>
          <p:cNvSpPr/>
          <p:nvPr/>
        </p:nvSpPr>
        <p:spPr bwMode="auto">
          <a:xfrm>
            <a:off x="11414125" y="2465388"/>
            <a:ext cx="58738" cy="28575"/>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None/>
              <a:defRPr/>
            </a:pPr>
            <a:endParaRPr lang="en-US" dirty="0">
              <a:latin typeface="Arial" pitchFamily="34" charset="0"/>
              <a:ea typeface="+mn-ea"/>
              <a:cs typeface="ＭＳ Ｐゴシック" charset="0"/>
            </a:endParaRPr>
          </a:p>
        </p:txBody>
      </p:sp>
      <p:sp>
        <p:nvSpPr>
          <p:cNvPr id="237" name="Cloud 236"/>
          <p:cNvSpPr/>
          <p:nvPr/>
        </p:nvSpPr>
        <p:spPr bwMode="auto">
          <a:xfrm>
            <a:off x="11434763" y="2373313"/>
            <a:ext cx="49212" cy="17462"/>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38" name="Cloud 237"/>
          <p:cNvSpPr/>
          <p:nvPr/>
        </p:nvSpPr>
        <p:spPr bwMode="auto">
          <a:xfrm>
            <a:off x="11456988" y="2330450"/>
            <a:ext cx="47625" cy="19050"/>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39" name="Cloud 238"/>
          <p:cNvSpPr/>
          <p:nvPr/>
        </p:nvSpPr>
        <p:spPr bwMode="auto">
          <a:xfrm>
            <a:off x="11472863" y="2282825"/>
            <a:ext cx="49212" cy="17463"/>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53" name="Rounded Rectangle 52"/>
          <p:cNvSpPr/>
          <p:nvPr/>
        </p:nvSpPr>
        <p:spPr bwMode="auto">
          <a:xfrm>
            <a:off x="7611668" y="3360738"/>
            <a:ext cx="2006077" cy="4095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a:lnSpc>
                <a:spcPct val="90000"/>
              </a:lnSpc>
              <a:spcBef>
                <a:spcPct val="35000"/>
              </a:spcBef>
              <a:spcAft>
                <a:spcPct val="25000"/>
              </a:spcAft>
              <a:buClr>
                <a:schemeClr val="folHlink"/>
              </a:buClr>
              <a:buFont typeface="Arial" pitchFamily="34" charset="0"/>
              <a:buNone/>
              <a:defRPr/>
            </a:pPr>
            <a:r>
              <a:rPr lang="en-US" dirty="0">
                <a:solidFill>
                  <a:srgbClr val="000000"/>
                </a:solidFill>
              </a:rPr>
              <a:t>Treatment</a:t>
            </a:r>
          </a:p>
        </p:txBody>
      </p:sp>
      <p:sp>
        <p:nvSpPr>
          <p:cNvPr id="240" name="Cloud 239"/>
          <p:cNvSpPr/>
          <p:nvPr/>
        </p:nvSpPr>
        <p:spPr bwMode="auto">
          <a:xfrm>
            <a:off x="11310938" y="2449513"/>
            <a:ext cx="139700" cy="74612"/>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41" name="Cloud 240"/>
          <p:cNvSpPr/>
          <p:nvPr/>
        </p:nvSpPr>
        <p:spPr bwMode="auto">
          <a:xfrm flipH="1" flipV="1">
            <a:off x="11469688" y="2197100"/>
            <a:ext cx="84137" cy="46038"/>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42" name="Cloud 241"/>
          <p:cNvSpPr/>
          <p:nvPr/>
        </p:nvSpPr>
        <p:spPr bwMode="auto">
          <a:xfrm>
            <a:off x="11476038" y="2233613"/>
            <a:ext cx="47625" cy="19050"/>
          </a:xfrm>
          <a:prstGeom prst="cloud">
            <a:avLst/>
          </a:prstGeom>
          <a:solidFill>
            <a:schemeClr val="accent6"/>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43" name="Cloud 242"/>
          <p:cNvSpPr/>
          <p:nvPr/>
        </p:nvSpPr>
        <p:spPr bwMode="auto">
          <a:xfrm>
            <a:off x="11377613" y="2151063"/>
            <a:ext cx="60325" cy="28575"/>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None/>
              <a:defRPr/>
            </a:pPr>
            <a:endParaRPr lang="en-US" dirty="0">
              <a:latin typeface="Arial" pitchFamily="34" charset="0"/>
              <a:ea typeface="+mn-ea"/>
              <a:cs typeface="ＭＳ Ｐゴシック" charset="0"/>
            </a:endParaRPr>
          </a:p>
        </p:txBody>
      </p:sp>
      <p:sp>
        <p:nvSpPr>
          <p:cNvPr id="244" name="Cloud 243"/>
          <p:cNvSpPr/>
          <p:nvPr/>
        </p:nvSpPr>
        <p:spPr bwMode="auto">
          <a:xfrm>
            <a:off x="11426825" y="2162175"/>
            <a:ext cx="58738" cy="28575"/>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45" name="Cloud 244"/>
          <p:cNvSpPr/>
          <p:nvPr/>
        </p:nvSpPr>
        <p:spPr bwMode="auto">
          <a:xfrm>
            <a:off x="11453813" y="2179638"/>
            <a:ext cx="61912" cy="26987"/>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46" name="Cloud 245"/>
          <p:cNvSpPr/>
          <p:nvPr/>
        </p:nvSpPr>
        <p:spPr bwMode="auto">
          <a:xfrm>
            <a:off x="11276013" y="2132013"/>
            <a:ext cx="60325" cy="28575"/>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None/>
              <a:defRPr/>
            </a:pPr>
            <a:endParaRPr lang="en-US" dirty="0">
              <a:latin typeface="Arial" pitchFamily="34" charset="0"/>
              <a:ea typeface="+mn-ea"/>
              <a:cs typeface="ＭＳ Ｐゴシック" charset="0"/>
            </a:endParaRPr>
          </a:p>
        </p:txBody>
      </p:sp>
      <p:sp>
        <p:nvSpPr>
          <p:cNvPr id="248" name="Cloud 247"/>
          <p:cNvSpPr/>
          <p:nvPr/>
        </p:nvSpPr>
        <p:spPr bwMode="auto">
          <a:xfrm>
            <a:off x="11326813" y="2141538"/>
            <a:ext cx="61912" cy="26987"/>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49" name="Freeform 248"/>
          <p:cNvSpPr/>
          <p:nvPr/>
        </p:nvSpPr>
        <p:spPr bwMode="auto">
          <a:xfrm>
            <a:off x="10358877" y="2129334"/>
            <a:ext cx="920663" cy="211531"/>
          </a:xfrm>
          <a:custGeom>
            <a:avLst/>
            <a:gdLst>
              <a:gd name="connsiteX0" fmla="*/ 15850 w 690677"/>
              <a:gd name="connsiteY0" fmla="*/ 90831 h 211531"/>
              <a:gd name="connsiteX1" fmla="*/ 198730 w 690677"/>
              <a:gd name="connsiteY1" fmla="*/ 35967 h 211531"/>
              <a:gd name="connsiteX2" fmla="*/ 388925 w 690677"/>
              <a:gd name="connsiteY2" fmla="*/ 3048 h 211531"/>
              <a:gd name="connsiteX3" fmla="*/ 527914 w 690677"/>
              <a:gd name="connsiteY3" fmla="*/ 54255 h 211531"/>
              <a:gd name="connsiteX4" fmla="*/ 652272 w 690677"/>
              <a:gd name="connsiteY4" fmla="*/ 54255 h 211531"/>
              <a:gd name="connsiteX5" fmla="*/ 677876 w 690677"/>
              <a:gd name="connsiteY5" fmla="*/ 123749 h 211531"/>
              <a:gd name="connsiteX6" fmla="*/ 575463 w 690677"/>
              <a:gd name="connsiteY6" fmla="*/ 174955 h 211531"/>
              <a:gd name="connsiteX7" fmla="*/ 334061 w 690677"/>
              <a:gd name="connsiteY7" fmla="*/ 200559 h 211531"/>
              <a:gd name="connsiteX8" fmla="*/ 103632 w 690677"/>
              <a:gd name="connsiteY8" fmla="*/ 193243 h 211531"/>
              <a:gd name="connsiteX9" fmla="*/ 15850 w 690677"/>
              <a:gd name="connsiteY9" fmla="*/ 90831 h 21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0677" h="211531">
                <a:moveTo>
                  <a:pt x="15850" y="90831"/>
                </a:moveTo>
                <a:cubicBezTo>
                  <a:pt x="31700" y="64618"/>
                  <a:pt x="136551" y="50597"/>
                  <a:pt x="198730" y="35967"/>
                </a:cubicBezTo>
                <a:cubicBezTo>
                  <a:pt x="260909" y="21337"/>
                  <a:pt x="334061" y="0"/>
                  <a:pt x="388925" y="3048"/>
                </a:cubicBezTo>
                <a:cubicBezTo>
                  <a:pt x="443789" y="6096"/>
                  <a:pt x="484023" y="45721"/>
                  <a:pt x="527914" y="54255"/>
                </a:cubicBezTo>
                <a:cubicBezTo>
                  <a:pt x="571805" y="62790"/>
                  <a:pt x="627278" y="42673"/>
                  <a:pt x="652272" y="54255"/>
                </a:cubicBezTo>
                <a:cubicBezTo>
                  <a:pt x="677266" y="65837"/>
                  <a:pt x="690677" y="103632"/>
                  <a:pt x="677876" y="123749"/>
                </a:cubicBezTo>
                <a:cubicBezTo>
                  <a:pt x="665075" y="143866"/>
                  <a:pt x="632766" y="162153"/>
                  <a:pt x="575463" y="174955"/>
                </a:cubicBezTo>
                <a:cubicBezTo>
                  <a:pt x="518161" y="187757"/>
                  <a:pt x="412699" y="197511"/>
                  <a:pt x="334061" y="200559"/>
                </a:cubicBezTo>
                <a:cubicBezTo>
                  <a:pt x="255423" y="203607"/>
                  <a:pt x="154838" y="211531"/>
                  <a:pt x="103632" y="193243"/>
                </a:cubicBezTo>
                <a:cubicBezTo>
                  <a:pt x="52426" y="174955"/>
                  <a:pt x="0" y="117044"/>
                  <a:pt x="15850" y="90831"/>
                </a:cubicBezTo>
                <a:close/>
              </a:path>
            </a:pathLst>
          </a:custGeom>
          <a:gradFill>
            <a:gsLst>
              <a:gs pos="42000">
                <a:schemeClr val="accent4">
                  <a:lumMod val="75000"/>
                  <a:alpha val="0"/>
                </a:schemeClr>
              </a:gs>
              <a:gs pos="82000">
                <a:schemeClr val="accent3">
                  <a:alpha val="37000"/>
                </a:schemeClr>
              </a:gs>
            </a:gsLst>
            <a:lin ang="16200000" scaled="1"/>
          </a:gra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a:latin typeface="Arial" pitchFamily="34" charset="0"/>
              <a:ea typeface="+mn-ea"/>
              <a:cs typeface="ＭＳ Ｐゴシック" charset="0"/>
            </a:endParaRPr>
          </a:p>
        </p:txBody>
      </p:sp>
      <p:sp>
        <p:nvSpPr>
          <p:cNvPr id="250" name="Cloud 249"/>
          <p:cNvSpPr/>
          <p:nvPr/>
        </p:nvSpPr>
        <p:spPr bwMode="auto">
          <a:xfrm>
            <a:off x="11244263" y="2141538"/>
            <a:ext cx="49212" cy="19050"/>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
        <p:nvSpPr>
          <p:cNvPr id="251" name="Cloud 250"/>
          <p:cNvSpPr/>
          <p:nvPr/>
        </p:nvSpPr>
        <p:spPr bwMode="auto">
          <a:xfrm>
            <a:off x="11210925" y="2141538"/>
            <a:ext cx="49213" cy="19050"/>
          </a:xfrm>
          <a:prstGeom prst="cloud">
            <a:avLst/>
          </a:prstGeom>
          <a:solidFill>
            <a:schemeClr val="accent4">
              <a:lumMod val="75000"/>
            </a:schemeClr>
          </a:solidFill>
          <a:ln w="38100" cap="flat" cmpd="sng" algn="ctr">
            <a:noFill/>
            <a:prstDash val="solid"/>
            <a:round/>
            <a:headEnd type="none" w="med" len="med"/>
            <a:tailEnd type="none" w="med" len="med"/>
          </a:ln>
          <a:effectLst/>
        </p:spPr>
        <p:txBody>
          <a:bodyPr anchor="ctr"/>
          <a:lstStyle/>
          <a:p>
            <a:pPr algn="ctr">
              <a:lnSpc>
                <a:spcPct val="90000"/>
              </a:lnSpc>
              <a:spcBef>
                <a:spcPct val="35000"/>
              </a:spcBef>
              <a:spcAft>
                <a:spcPct val="25000"/>
              </a:spcAft>
              <a:buClr>
                <a:schemeClr val="folHlink"/>
              </a:buClr>
              <a:buFont typeface="Arial" pitchFamily="34" charset="0"/>
              <a:buChar char="•"/>
              <a:defRPr/>
            </a:pPr>
            <a:endParaRPr lang="en-US" dirty="0">
              <a:latin typeface="Arial" pitchFamily="34" charset="0"/>
              <a:ea typeface="+mn-ea"/>
              <a:cs typeface="ＭＳ Ｐゴシック" charset="0"/>
            </a:endParaRPr>
          </a:p>
        </p:txBody>
      </p:sp>
    </p:spTree>
    <p:extLst>
      <p:ext uri="{BB962C8B-B14F-4D97-AF65-F5344CB8AC3E}">
        <p14:creationId xmlns:p14="http://schemas.microsoft.com/office/powerpoint/2010/main" val="196370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97271" y="1122218"/>
            <a:ext cx="10055225" cy="4346719"/>
          </a:xfrm>
          <a:prstGeom prst="rect">
            <a:avLst/>
          </a:prstGeom>
        </p:spPr>
        <p:txBody>
          <a:bodyPr vert="horz" lIns="0" tIns="45720" rIns="0" bIns="45720" rtlCol="0">
            <a:normAutofit lnSpcReduction="10000"/>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3200" b="1" smtClean="0">
                <a:solidFill>
                  <a:schemeClr val="accent1"/>
                </a:solidFill>
                <a:latin typeface="Arial" panose="020B0604020202020204" pitchFamily="34" charset="0"/>
                <a:cs typeface="Arial" panose="020B0604020202020204" pitchFamily="34" charset="0"/>
              </a:rPr>
              <a:t>IAPAC African Regional Capacity-Building Hub</a:t>
            </a:r>
          </a:p>
          <a:p>
            <a:pPr marL="0" indent="0">
              <a:buFont typeface="Calibri" panose="020F0502020204030204" pitchFamily="34" charset="0"/>
              <a:buNone/>
            </a:pPr>
            <a:endParaRPr lang="en-US" sz="110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smtClean="0">
                <a:solidFill>
                  <a:schemeClr val="tx1"/>
                </a:solidFill>
                <a:latin typeface="Arial" panose="020B0604020202020204" pitchFamily="34" charset="0"/>
                <a:cs typeface="Arial" panose="020B0604020202020204" pitchFamily="34" charset="0"/>
              </a:rPr>
              <a:t>Based in Johannesburg, South Africa</a:t>
            </a:r>
          </a:p>
          <a:p>
            <a:pPr lvl="1">
              <a:buFont typeface="Wingdings" panose="05000000000000000000" pitchFamily="2" charset="2"/>
              <a:buChar char="§"/>
            </a:pPr>
            <a:r>
              <a:rPr lang="en-US" sz="2200" smtClean="0">
                <a:solidFill>
                  <a:schemeClr val="tx1"/>
                </a:solidFill>
                <a:latin typeface="Arial" panose="020B0604020202020204" pitchFamily="34" charset="0"/>
                <a:cs typeface="Arial" panose="020B0604020202020204" pitchFamily="34" charset="0"/>
              </a:rPr>
              <a:t>Mission: Strengthen clinician capacity to deliver HIV, HBV, and HCV treatment </a:t>
            </a:r>
          </a:p>
          <a:p>
            <a:pPr lvl="1">
              <a:buFont typeface="Wingdings" panose="05000000000000000000" pitchFamily="2" charset="2"/>
              <a:buChar char="§"/>
            </a:pPr>
            <a:endParaRPr lang="en-US" sz="1100" smtClean="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smtClean="0">
                <a:solidFill>
                  <a:schemeClr val="tx1"/>
                </a:solidFill>
                <a:latin typeface="Arial" panose="020B0604020202020204" pitchFamily="34" charset="0"/>
                <a:cs typeface="Arial" panose="020B0604020202020204" pitchFamily="34" charset="0"/>
              </a:rPr>
              <a:t>Partners include:</a:t>
            </a:r>
          </a:p>
          <a:p>
            <a:pPr>
              <a:buFont typeface="Wingdings" panose="05000000000000000000" pitchFamily="2" charset="2"/>
              <a:buChar char="§"/>
            </a:pPr>
            <a:endParaRPr lang="en-US" sz="200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smtClean="0">
              <a:solidFill>
                <a:schemeClr val="tx1"/>
              </a:solidFill>
              <a:latin typeface="Arial" panose="020B0604020202020204" pitchFamily="34" charset="0"/>
              <a:cs typeface="Arial" panose="020B0604020202020204" pitchFamily="34" charset="0"/>
            </a:endParaRPr>
          </a:p>
          <a:p>
            <a:pPr marL="0" indent="0">
              <a:buFont typeface="Calibri" panose="020F0502020204030204" pitchFamily="34" charset="0"/>
              <a:buNone/>
            </a:pPr>
            <a:endParaRPr lang="en-US" sz="200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smtClean="0">
                <a:solidFill>
                  <a:schemeClr val="tx1"/>
                </a:solidFill>
                <a:latin typeface="Arial" panose="020B0604020202020204" pitchFamily="34" charset="0"/>
                <a:cs typeface="Arial" panose="020B0604020202020204" pitchFamily="34" charset="0"/>
              </a:rPr>
              <a:t> </a:t>
            </a:r>
            <a:r>
              <a:rPr lang="en-US" sz="2200" smtClean="0">
                <a:solidFill>
                  <a:schemeClr val="tx1"/>
                </a:solidFill>
                <a:latin typeface="Arial" panose="020B0604020202020204" pitchFamily="34" charset="0"/>
                <a:cs typeface="Arial" panose="020B0604020202020204" pitchFamily="34" charset="0"/>
              </a:rPr>
              <a:t>Supported through an educational grant from: </a:t>
            </a:r>
          </a:p>
          <a:p>
            <a:pPr>
              <a:buFont typeface="Wingdings" panose="05000000000000000000" pitchFamily="2" charset="2"/>
              <a:buChar char="§"/>
            </a:pPr>
            <a:endParaRPr lang="en-US" sz="2400" smtClean="0"/>
          </a:p>
          <a:p>
            <a:pPr marL="0" indent="0">
              <a:buFont typeface="Calibri" panose="020F0502020204030204" pitchFamily="34" charset="0"/>
              <a:buNone/>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012" y="3080558"/>
            <a:ext cx="1280160" cy="1600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8572" y="2895601"/>
            <a:ext cx="2077974" cy="19504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412" y="4680758"/>
            <a:ext cx="3061335" cy="125920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val="32840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60611224"/>
              </p:ext>
            </p:extLst>
          </p:nvPr>
        </p:nvGraphicFramePr>
        <p:xfrm>
          <a:off x="261703" y="76200"/>
          <a:ext cx="11902222"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TextBox 6"/>
          <p:cNvSpPr txBox="1">
            <a:spLocks noChangeArrowheads="1"/>
          </p:cNvSpPr>
          <p:nvPr/>
        </p:nvSpPr>
        <p:spPr bwMode="auto">
          <a:xfrm>
            <a:off x="334963" y="5364163"/>
            <a:ext cx="1142206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Char char="•"/>
            </a:pPr>
            <a:r>
              <a:rPr lang="en-US" altLang="en-US" dirty="0"/>
              <a:t>No current universal screening program</a:t>
            </a:r>
          </a:p>
          <a:p>
            <a:pPr>
              <a:buFont typeface="Arial" panose="020B0604020202020204" pitchFamily="34" charset="0"/>
              <a:buChar char="•"/>
            </a:pPr>
            <a:r>
              <a:rPr lang="en-US" altLang="en-US" dirty="0"/>
              <a:t>Risk based screening: population dependent</a:t>
            </a:r>
          </a:p>
          <a:p>
            <a:pPr>
              <a:buFont typeface="Arial" panose="020B0604020202020204" pitchFamily="34" charset="0"/>
              <a:buChar char="•"/>
            </a:pPr>
            <a:r>
              <a:rPr lang="en-US" altLang="en-US" dirty="0"/>
              <a:t>Birth cohort -  in USA and Japan</a:t>
            </a:r>
          </a:p>
          <a:p>
            <a:pPr>
              <a:buFont typeface="Arial" panose="020B0604020202020204" pitchFamily="34" charset="0"/>
              <a:buChar char="•"/>
            </a:pPr>
            <a:endParaRPr lang="en-US" altLang="en-US" sz="2000" dirty="0"/>
          </a:p>
        </p:txBody>
      </p:sp>
      <p:sp>
        <p:nvSpPr>
          <p:cNvPr id="2" name="Title 1"/>
          <p:cNvSpPr>
            <a:spLocks noGrp="1"/>
          </p:cNvSpPr>
          <p:nvPr>
            <p:ph type="title"/>
          </p:nvPr>
        </p:nvSpPr>
        <p:spPr/>
        <p:txBody>
          <a:bodyPr>
            <a:normAutofit/>
          </a:bodyPr>
          <a:lstStyle/>
          <a:p>
            <a:r>
              <a:rPr lang="en-US" sz="4400" b="1" dirty="0" smtClean="0">
                <a:solidFill>
                  <a:schemeClr val="accent1"/>
                </a:solidFill>
              </a:rPr>
              <a:t>Who to Screen?</a:t>
            </a:r>
            <a:endParaRPr lang="en-US" sz="4400" b="1" dirty="0">
              <a:solidFill>
                <a:schemeClr val="accent1"/>
              </a:solidFill>
            </a:endParaRPr>
          </a:p>
        </p:txBody>
      </p:sp>
    </p:spTree>
    <p:extLst>
      <p:ext uri="{BB962C8B-B14F-4D97-AF65-F5344CB8AC3E}">
        <p14:creationId xmlns:p14="http://schemas.microsoft.com/office/powerpoint/2010/main" val="189314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defRPr/>
            </a:pPr>
            <a:r>
              <a:rPr lang="en-US" sz="4000" b="1" dirty="0">
                <a:solidFill>
                  <a:schemeClr val="accent1"/>
                </a:solidFill>
              </a:rPr>
              <a:t>Risk </a:t>
            </a:r>
            <a:r>
              <a:rPr lang="en-US" sz="4000" b="1" dirty="0" smtClean="0">
                <a:solidFill>
                  <a:schemeClr val="accent1"/>
                </a:solidFill>
              </a:rPr>
              <a:t>Factors: Who </a:t>
            </a:r>
            <a:r>
              <a:rPr lang="en-US" sz="4000" b="1" dirty="0">
                <a:solidFill>
                  <a:schemeClr val="accent1"/>
                </a:solidFill>
              </a:rPr>
              <a:t>to </a:t>
            </a:r>
            <a:r>
              <a:rPr lang="en-US" sz="4000" b="1" dirty="0" smtClean="0">
                <a:solidFill>
                  <a:schemeClr val="accent1"/>
                </a:solidFill>
              </a:rPr>
              <a:t>Screen?</a:t>
            </a:r>
            <a:endParaRPr lang="en-US" sz="4000" b="1" dirty="0">
              <a:solidFill>
                <a:schemeClr val="accent1"/>
              </a:solidFill>
            </a:endParaRPr>
          </a:p>
        </p:txBody>
      </p:sp>
      <p:graphicFrame>
        <p:nvGraphicFramePr>
          <p:cNvPr id="4" name="Diagram 3"/>
          <p:cNvGraphicFramePr/>
          <p:nvPr>
            <p:extLst>
              <p:ext uri="{D42A27DB-BD31-4B8C-83A1-F6EECF244321}">
                <p14:modId xmlns:p14="http://schemas.microsoft.com/office/powerpoint/2010/main" val="3548100798"/>
              </p:ext>
            </p:extLst>
          </p:nvPr>
        </p:nvGraphicFramePr>
        <p:xfrm>
          <a:off x="1930929" y="1813561"/>
          <a:ext cx="8125883" cy="4511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61078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439831785"/>
              </p:ext>
            </p:extLst>
          </p:nvPr>
        </p:nvGraphicFramePr>
        <p:xfrm>
          <a:off x="-1588" y="1783150"/>
          <a:ext cx="5562600" cy="461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5649" name="Title 4"/>
          <p:cNvSpPr>
            <a:spLocks noGrp="1"/>
          </p:cNvSpPr>
          <p:nvPr>
            <p:ph type="title"/>
          </p:nvPr>
        </p:nvSpPr>
        <p:spPr/>
        <p:txBody>
          <a:bodyPr/>
          <a:lstStyle/>
          <a:p>
            <a:pPr>
              <a:defRPr/>
            </a:pPr>
            <a:r>
              <a:rPr lang="en-US" sz="4000" b="1" dirty="0" smtClean="0">
                <a:solidFill>
                  <a:schemeClr val="accent1"/>
                </a:solidFill>
                <a:ea typeface="MS PGothic" charset="0"/>
              </a:rPr>
              <a:t>USA: Who </a:t>
            </a:r>
            <a:r>
              <a:rPr lang="en-US" sz="4000" b="1" dirty="0">
                <a:solidFill>
                  <a:schemeClr val="accent1"/>
                </a:solidFill>
                <a:ea typeface="MS PGothic" charset="0"/>
              </a:rPr>
              <a:t>Should Be Tested for </a:t>
            </a:r>
            <a:r>
              <a:rPr lang="en-US" sz="4000" b="1" dirty="0" smtClean="0">
                <a:solidFill>
                  <a:schemeClr val="accent1"/>
                </a:solidFill>
                <a:ea typeface="MS PGothic" charset="0"/>
              </a:rPr>
              <a:t>HCV?</a:t>
            </a:r>
            <a:endParaRPr lang="en-US" sz="4000" b="1" dirty="0">
              <a:solidFill>
                <a:schemeClr val="accent1"/>
              </a:solidFill>
              <a:ea typeface="MS PGothic" charset="0"/>
            </a:endParaRPr>
          </a:p>
        </p:txBody>
      </p:sp>
      <p:sp>
        <p:nvSpPr>
          <p:cNvPr id="26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B94C6A0-07D8-4F10-AB93-EC5B50F6065B}" type="slidenum">
              <a:rPr lang="en-US" altLang="en-US">
                <a:solidFill>
                  <a:srgbClr val="FFFFFF"/>
                </a:solidFill>
              </a:rPr>
              <a:pPr/>
              <a:t>22</a:t>
            </a:fld>
            <a:endParaRPr lang="en-US" altLang="en-US">
              <a:solidFill>
                <a:srgbClr val="FFFFFF"/>
              </a:solidFill>
            </a:endParaRPr>
          </a:p>
        </p:txBody>
      </p:sp>
      <p:sp>
        <p:nvSpPr>
          <p:cNvPr id="7" name="Content Placeholder 6"/>
          <p:cNvSpPr>
            <a:spLocks noGrp="1"/>
          </p:cNvSpPr>
          <p:nvPr>
            <p:ph sz="half" idx="4294967295"/>
          </p:nvPr>
        </p:nvSpPr>
        <p:spPr>
          <a:xfrm>
            <a:off x="5789612" y="1905000"/>
            <a:ext cx="5943600" cy="4543227"/>
          </a:xfrm>
          <a:ln>
            <a:noFill/>
          </a:ln>
        </p:spPr>
        <p:txBody>
          <a:bodyPr numCol="2">
            <a:noAutofit/>
          </a:bodyPr>
          <a:lstStyle/>
          <a:p>
            <a:pPr marL="0" indent="0" algn="ctr">
              <a:buFont typeface="Arial" pitchFamily="34" charset="0"/>
              <a:buNone/>
              <a:defRPr/>
            </a:pPr>
            <a:r>
              <a:rPr lang="en-US" sz="1800" b="1" dirty="0" smtClean="0">
                <a:solidFill>
                  <a:schemeClr val="accent1"/>
                </a:solidFill>
                <a:ea typeface="+mn-ea"/>
                <a:cs typeface="+mn-cs"/>
              </a:rPr>
              <a:t>USPSTF Grade B Recommendations*</a:t>
            </a:r>
          </a:p>
          <a:p>
            <a:pPr>
              <a:lnSpc>
                <a:spcPct val="100000"/>
              </a:lnSpc>
              <a:buFont typeface="Arial" pitchFamily="34" charset="0"/>
              <a:buChar char="•"/>
              <a:defRPr/>
            </a:pPr>
            <a:r>
              <a:rPr lang="en-US" sz="1800" dirty="0" smtClean="0">
                <a:solidFill>
                  <a:schemeClr val="tx2"/>
                </a:solidFill>
                <a:ea typeface="+mn-ea"/>
                <a:cs typeface="+mn-cs"/>
              </a:rPr>
              <a:t> Everyone born from 1945 through 1965 (one-time)</a:t>
            </a:r>
          </a:p>
          <a:p>
            <a:pPr>
              <a:lnSpc>
                <a:spcPct val="100000"/>
              </a:lnSpc>
              <a:buFont typeface="Arial" pitchFamily="34" charset="0"/>
              <a:buChar char="•"/>
              <a:defRPr/>
            </a:pPr>
            <a:r>
              <a:rPr lang="en-US" sz="1800" dirty="0" smtClean="0">
                <a:ea typeface="+mn-ea"/>
                <a:cs typeface="+mn-cs"/>
              </a:rPr>
              <a:t> Past/present injection drug use</a:t>
            </a:r>
          </a:p>
          <a:p>
            <a:pPr>
              <a:lnSpc>
                <a:spcPct val="100000"/>
              </a:lnSpc>
              <a:buFont typeface="Arial" pitchFamily="34" charset="0"/>
              <a:buChar char="•"/>
              <a:defRPr/>
            </a:pPr>
            <a:r>
              <a:rPr lang="en-US" sz="1800" dirty="0" smtClean="0">
                <a:ea typeface="+mn-ea"/>
                <a:cs typeface="+mn-cs"/>
              </a:rPr>
              <a:t> Sex with an IDU; other      high-risk sex</a:t>
            </a:r>
          </a:p>
          <a:p>
            <a:pPr>
              <a:lnSpc>
                <a:spcPct val="100000"/>
              </a:lnSpc>
              <a:buFont typeface="Arial" pitchFamily="34" charset="0"/>
              <a:buChar char="•"/>
              <a:defRPr/>
            </a:pPr>
            <a:r>
              <a:rPr lang="en-US" sz="1800" dirty="0" smtClean="0">
                <a:ea typeface="+mn-ea"/>
                <a:cs typeface="+mn-cs"/>
              </a:rPr>
              <a:t> Blood transfusion prior to 1992</a:t>
            </a:r>
          </a:p>
          <a:p>
            <a:pPr>
              <a:lnSpc>
                <a:spcPct val="100000"/>
              </a:lnSpc>
              <a:buFont typeface="Arial" pitchFamily="34" charset="0"/>
              <a:buChar char="•"/>
              <a:defRPr/>
            </a:pPr>
            <a:r>
              <a:rPr lang="en-US" sz="1800" dirty="0" smtClean="0">
                <a:ea typeface="+mn-ea"/>
                <a:cs typeface="+mn-cs"/>
              </a:rPr>
              <a:t> Persons with hemophilia</a:t>
            </a:r>
          </a:p>
          <a:p>
            <a:pPr>
              <a:lnSpc>
                <a:spcPct val="100000"/>
              </a:lnSpc>
              <a:buFont typeface="Arial" pitchFamily="34" charset="0"/>
              <a:buChar char="•"/>
              <a:defRPr/>
            </a:pPr>
            <a:r>
              <a:rPr lang="en-US" sz="1800" dirty="0" smtClean="0">
                <a:ea typeface="+mn-ea"/>
                <a:cs typeface="+mn-cs"/>
              </a:rPr>
              <a:t> </a:t>
            </a:r>
            <a:r>
              <a:rPr lang="en-US" sz="1800" dirty="0" err="1" smtClean="0">
                <a:ea typeface="+mn-ea"/>
                <a:cs typeface="+mn-cs"/>
              </a:rPr>
              <a:t>Longterm</a:t>
            </a:r>
            <a:r>
              <a:rPr lang="en-US" sz="1800" dirty="0" smtClean="0">
                <a:ea typeface="+mn-ea"/>
                <a:cs typeface="+mn-cs"/>
              </a:rPr>
              <a:t> hemodialysis</a:t>
            </a:r>
          </a:p>
          <a:p>
            <a:pPr>
              <a:lnSpc>
                <a:spcPct val="100000"/>
              </a:lnSpc>
              <a:buFont typeface="Arial" pitchFamily="34" charset="0"/>
              <a:buChar char="•"/>
              <a:defRPr/>
            </a:pPr>
            <a:r>
              <a:rPr lang="en-US" sz="1800" dirty="0" smtClean="0">
                <a:ea typeface="+mn-ea"/>
                <a:cs typeface="+mn-cs"/>
              </a:rPr>
              <a:t> Born to HCV-infected mother</a:t>
            </a:r>
          </a:p>
          <a:p>
            <a:pPr>
              <a:lnSpc>
                <a:spcPct val="100000"/>
              </a:lnSpc>
              <a:buFont typeface="Arial" pitchFamily="34" charset="0"/>
              <a:buChar char="•"/>
              <a:defRPr/>
            </a:pPr>
            <a:r>
              <a:rPr lang="en-US" sz="1800" dirty="0" smtClean="0">
                <a:ea typeface="+mn-ea"/>
                <a:cs typeface="+mn-cs"/>
              </a:rPr>
              <a:t> Incarceration</a:t>
            </a:r>
          </a:p>
          <a:p>
            <a:pPr>
              <a:lnSpc>
                <a:spcPct val="100000"/>
              </a:lnSpc>
              <a:buFont typeface="Arial" pitchFamily="34" charset="0"/>
              <a:buChar char="•"/>
              <a:defRPr/>
            </a:pPr>
            <a:r>
              <a:rPr lang="en-US" sz="1800" dirty="0" smtClean="0">
                <a:ea typeface="+mn-ea"/>
                <a:cs typeface="+mn-cs"/>
              </a:rPr>
              <a:t> Intranasal drug use</a:t>
            </a:r>
          </a:p>
          <a:p>
            <a:pPr>
              <a:lnSpc>
                <a:spcPct val="100000"/>
              </a:lnSpc>
              <a:buFont typeface="Arial" pitchFamily="34" charset="0"/>
              <a:buChar char="•"/>
              <a:defRPr/>
            </a:pPr>
            <a:r>
              <a:rPr lang="en-US" sz="1800" dirty="0" smtClean="0">
                <a:ea typeface="+mn-ea"/>
                <a:cs typeface="+mn-cs"/>
              </a:rPr>
              <a:t> Receiving unregulated tattoo</a:t>
            </a:r>
          </a:p>
          <a:p>
            <a:pPr>
              <a:lnSpc>
                <a:spcPct val="100000"/>
              </a:lnSpc>
              <a:buFont typeface="Arial" pitchFamily="34" charset="0"/>
              <a:buChar char="•"/>
              <a:defRPr/>
            </a:pPr>
            <a:r>
              <a:rPr lang="en-US" sz="1800" dirty="0" smtClean="0">
                <a:ea typeface="+mn-ea"/>
                <a:cs typeface="+mn-cs"/>
              </a:rPr>
              <a:t> Occupational percutaneous exposure</a:t>
            </a:r>
          </a:p>
          <a:p>
            <a:pPr>
              <a:lnSpc>
                <a:spcPct val="100000"/>
              </a:lnSpc>
              <a:buFont typeface="Arial" pitchFamily="34" charset="0"/>
              <a:buChar char="•"/>
              <a:defRPr/>
            </a:pPr>
            <a:r>
              <a:rPr lang="en-US" sz="1800" dirty="0" smtClean="0">
                <a:ea typeface="+mn-ea"/>
                <a:cs typeface="+mn-cs"/>
              </a:rPr>
              <a:t> Surgery before universal precautions implementation</a:t>
            </a:r>
            <a:endParaRPr lang="en-US" sz="1800" dirty="0">
              <a:ea typeface="+mn-ea"/>
              <a:cs typeface="+mn-cs"/>
            </a:endParaRPr>
          </a:p>
        </p:txBody>
      </p:sp>
      <p:sp>
        <p:nvSpPr>
          <p:cNvPr id="26630" name="TextBox 7"/>
          <p:cNvSpPr txBox="1">
            <a:spLocks noChangeArrowheads="1"/>
          </p:cNvSpPr>
          <p:nvPr/>
        </p:nvSpPr>
        <p:spPr bwMode="auto">
          <a:xfrm>
            <a:off x="8913812" y="5257800"/>
            <a:ext cx="2667000"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400" b="1" dirty="0" smtClean="0">
                <a:solidFill>
                  <a:schemeClr val="accent1"/>
                </a:solidFill>
                <a:latin typeface="Arial" panose="020B0604020202020204" pitchFamily="34" charset="0"/>
                <a:ea typeface="ヒラギノ角ゴ ProN W3" charset="-128"/>
                <a:sym typeface="Arial" panose="020B0604020202020204" pitchFamily="34" charset="0"/>
              </a:rPr>
              <a:t>* Only </a:t>
            </a:r>
            <a:r>
              <a:rPr lang="en-US" altLang="en-US" sz="1400" b="1" dirty="0">
                <a:solidFill>
                  <a:schemeClr val="accent1"/>
                </a:solidFill>
                <a:latin typeface="Arial" panose="020B0604020202020204" pitchFamily="34" charset="0"/>
                <a:ea typeface="ヒラギノ角ゴ ProN W3" charset="-128"/>
                <a:sym typeface="Arial" panose="020B0604020202020204" pitchFamily="34" charset="0"/>
              </a:rPr>
              <a:t>pertains to persons with normal liver </a:t>
            </a:r>
            <a:r>
              <a:rPr lang="en-US" altLang="en-US" sz="1400" b="1" dirty="0" smtClean="0">
                <a:solidFill>
                  <a:schemeClr val="accent1"/>
                </a:solidFill>
                <a:latin typeface="Arial" panose="020B0604020202020204" pitchFamily="34" charset="0"/>
                <a:ea typeface="ヒラギノ角ゴ ProN W3" charset="-128"/>
                <a:sym typeface="Arial" panose="020B0604020202020204" pitchFamily="34" charset="0"/>
              </a:rPr>
              <a:t>enzymes</a:t>
            </a:r>
            <a:r>
              <a:rPr lang="en-US" altLang="en-US" sz="1400" b="1" dirty="0">
                <a:solidFill>
                  <a:schemeClr val="accent1"/>
                </a:solidFill>
                <a:latin typeface="Arial" panose="020B0604020202020204" pitchFamily="34" charset="0"/>
                <a:ea typeface="ヒラギノ角ゴ ProN W3" charset="-128"/>
                <a:sym typeface="Arial" panose="020B0604020202020204" pitchFamily="34" charset="0"/>
              </a:rPr>
              <a:t>;</a:t>
            </a:r>
            <a:r>
              <a:rPr lang="en-US" altLang="en-US" sz="1400" b="1" dirty="0" smtClean="0">
                <a:solidFill>
                  <a:schemeClr val="accent1"/>
                </a:solidFill>
                <a:latin typeface="Arial" panose="020B0604020202020204" pitchFamily="34" charset="0"/>
                <a:ea typeface="ヒラギノ角ゴ ProN W3" charset="-128"/>
                <a:sym typeface="Arial" panose="020B0604020202020204" pitchFamily="34" charset="0"/>
              </a:rPr>
              <a:t> </a:t>
            </a:r>
            <a:r>
              <a:rPr lang="en-US" altLang="en-US" sz="1400" b="1" dirty="0">
                <a:solidFill>
                  <a:schemeClr val="accent1"/>
                </a:solidFill>
                <a:latin typeface="Arial" panose="020B0604020202020204" pitchFamily="34" charset="0"/>
                <a:ea typeface="ヒラギノ角ゴ ProN W3" charset="-128"/>
                <a:sym typeface="Arial" panose="020B0604020202020204" pitchFamily="34" charset="0"/>
              </a:rPr>
              <a:t>if elevated liver enzymes need HBV and HCV </a:t>
            </a:r>
            <a:r>
              <a:rPr lang="en-US" altLang="en-US" sz="1400" b="1" dirty="0" smtClean="0">
                <a:solidFill>
                  <a:schemeClr val="accent1"/>
                </a:solidFill>
                <a:latin typeface="Arial" panose="020B0604020202020204" pitchFamily="34" charset="0"/>
                <a:ea typeface="ヒラギノ角ゴ ProN W3" charset="-128"/>
                <a:sym typeface="Arial" panose="020B0604020202020204" pitchFamily="34" charset="0"/>
              </a:rPr>
              <a:t>testing</a:t>
            </a:r>
            <a:endParaRPr lang="en-US" altLang="en-US" sz="1400" b="1" dirty="0">
              <a:solidFill>
                <a:schemeClr val="accent1"/>
              </a:solidFill>
              <a:latin typeface="Arial" panose="020B0604020202020204" pitchFamily="34" charset="0"/>
              <a:ea typeface="ヒラギノ角ゴ ProN W3" charset="-128"/>
              <a:sym typeface="Arial" panose="020B0604020202020204" pitchFamily="34" charset="0"/>
            </a:endParaRPr>
          </a:p>
        </p:txBody>
      </p:sp>
      <p:sp>
        <p:nvSpPr>
          <p:cNvPr id="26631" name="TextBox 8"/>
          <p:cNvSpPr txBox="1">
            <a:spLocks noChangeArrowheads="1"/>
          </p:cNvSpPr>
          <p:nvPr/>
        </p:nvSpPr>
        <p:spPr bwMode="auto">
          <a:xfrm>
            <a:off x="150813" y="6505575"/>
            <a:ext cx="10868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400" dirty="0">
                <a:solidFill>
                  <a:schemeClr val="bg1"/>
                </a:solidFill>
                <a:latin typeface="Arial" panose="020B0604020202020204" pitchFamily="34" charset="0"/>
                <a:ea typeface="ヒラギノ角ゴ ProN W3" charset="-128"/>
                <a:sym typeface="Arial" panose="020B0604020202020204" pitchFamily="34" charset="0"/>
              </a:rPr>
              <a:t>Smith at al. Ann Intern Med 2012; 157:817-822. Moyer et al. Ann Intern Med</a:t>
            </a:r>
          </a:p>
        </p:txBody>
      </p:sp>
    </p:spTree>
    <p:extLst>
      <p:ext uri="{BB962C8B-B14F-4D97-AF65-F5344CB8AC3E}">
        <p14:creationId xmlns:p14="http://schemas.microsoft.com/office/powerpoint/2010/main" val="401420556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4"/>
          <p:cNvSpPr>
            <a:spLocks noGrp="1"/>
          </p:cNvSpPr>
          <p:nvPr>
            <p:ph type="title"/>
          </p:nvPr>
        </p:nvSpPr>
        <p:spPr/>
        <p:txBody>
          <a:bodyPr>
            <a:normAutofit/>
          </a:bodyPr>
          <a:lstStyle/>
          <a:p>
            <a:pPr>
              <a:defRPr/>
            </a:pPr>
            <a:r>
              <a:rPr lang="en-US" sz="4000" b="1" dirty="0" smtClean="0">
                <a:solidFill>
                  <a:schemeClr val="accent1"/>
                </a:solidFill>
                <a:ea typeface="MS PGothic" charset="0"/>
              </a:rPr>
              <a:t>Sub-Saharan Africa</a:t>
            </a:r>
            <a:br>
              <a:rPr lang="en-US" sz="4000" b="1" dirty="0" smtClean="0">
                <a:solidFill>
                  <a:schemeClr val="accent1"/>
                </a:solidFill>
                <a:ea typeface="MS PGothic" charset="0"/>
              </a:rPr>
            </a:br>
            <a:r>
              <a:rPr lang="en-US" sz="3600" b="1" dirty="0" smtClean="0">
                <a:solidFill>
                  <a:schemeClr val="accent1"/>
                </a:solidFill>
                <a:ea typeface="MS PGothic" charset="0"/>
              </a:rPr>
              <a:t>Who </a:t>
            </a:r>
            <a:r>
              <a:rPr lang="en-US" sz="3600" b="1" dirty="0">
                <a:solidFill>
                  <a:schemeClr val="accent1"/>
                </a:solidFill>
                <a:ea typeface="MS PGothic" charset="0"/>
              </a:rPr>
              <a:t>Should </a:t>
            </a:r>
            <a:r>
              <a:rPr lang="en-US" sz="3600" b="1" dirty="0" smtClean="0">
                <a:solidFill>
                  <a:schemeClr val="accent1"/>
                </a:solidFill>
                <a:ea typeface="MS PGothic" charset="0"/>
              </a:rPr>
              <a:t>be Screened </a:t>
            </a:r>
            <a:r>
              <a:rPr lang="en-US" sz="3600" b="1" dirty="0">
                <a:solidFill>
                  <a:schemeClr val="accent1"/>
                </a:solidFill>
                <a:ea typeface="MS PGothic" charset="0"/>
              </a:rPr>
              <a:t>for </a:t>
            </a:r>
            <a:r>
              <a:rPr lang="en-US" sz="3600" b="1" dirty="0" smtClean="0">
                <a:solidFill>
                  <a:schemeClr val="accent1"/>
                </a:solidFill>
                <a:ea typeface="MS PGothic" charset="0"/>
              </a:rPr>
              <a:t>HCV?</a:t>
            </a:r>
            <a:endParaRPr lang="en-US" sz="3600" b="1" dirty="0">
              <a:solidFill>
                <a:schemeClr val="accent1"/>
              </a:solidFill>
              <a:ea typeface="MS PGothic" charset="0"/>
            </a:endParaRPr>
          </a:p>
        </p:txBody>
      </p:sp>
      <p:sp>
        <p:nvSpPr>
          <p:cNvPr id="6" name="Content Placeholder 5"/>
          <p:cNvSpPr>
            <a:spLocks noGrp="1"/>
          </p:cNvSpPr>
          <p:nvPr>
            <p:ph idx="1"/>
          </p:nvPr>
        </p:nvSpPr>
        <p:spPr/>
        <p:txBody>
          <a:bodyPr>
            <a:normAutofit lnSpcReduction="10000"/>
          </a:bodyPr>
          <a:lstStyle/>
          <a:p>
            <a:pPr marL="0" indent="0">
              <a:buFont typeface="Arial" pitchFamily="34" charset="0"/>
              <a:buNone/>
              <a:defRPr/>
            </a:pPr>
            <a:r>
              <a:rPr lang="en-US" sz="2400" b="1" dirty="0" smtClean="0"/>
              <a:t>Remains unclear</a:t>
            </a:r>
          </a:p>
          <a:p>
            <a:pPr>
              <a:lnSpc>
                <a:spcPct val="80000"/>
              </a:lnSpc>
              <a:buFont typeface="Arial" pitchFamily="34" charset="0"/>
              <a:buChar char="•"/>
              <a:defRPr/>
            </a:pPr>
            <a:r>
              <a:rPr lang="en-US" sz="2400" dirty="0" smtClean="0"/>
              <a:t> Persons with persistently abnormal ALT levels. </a:t>
            </a:r>
          </a:p>
          <a:p>
            <a:pPr>
              <a:lnSpc>
                <a:spcPct val="80000"/>
              </a:lnSpc>
              <a:buFont typeface="Arial" pitchFamily="34" charset="0"/>
              <a:buChar char="•"/>
              <a:defRPr/>
            </a:pPr>
            <a:r>
              <a:rPr lang="en-US" sz="2400" dirty="0" smtClean="0"/>
              <a:t> Recipients of transfusions (prior) to ???</a:t>
            </a:r>
          </a:p>
          <a:p>
            <a:pPr>
              <a:lnSpc>
                <a:spcPct val="80000"/>
              </a:lnSpc>
              <a:buFont typeface="Arial" pitchFamily="34" charset="0"/>
              <a:buChar char="•"/>
              <a:defRPr/>
            </a:pPr>
            <a:r>
              <a:rPr lang="en-US" sz="2400" dirty="0" smtClean="0"/>
              <a:t> Persons with recognized occupational exposures e.g. HCWs</a:t>
            </a:r>
          </a:p>
          <a:p>
            <a:pPr>
              <a:lnSpc>
                <a:spcPct val="80000"/>
              </a:lnSpc>
              <a:buFont typeface="Arial" pitchFamily="34" charset="0"/>
              <a:buChar char="•"/>
              <a:defRPr/>
            </a:pPr>
            <a:r>
              <a:rPr lang="en-US" sz="2400" dirty="0" smtClean="0"/>
              <a:t> Exposure to unsafe injection or medical practices</a:t>
            </a:r>
          </a:p>
          <a:p>
            <a:pPr>
              <a:lnSpc>
                <a:spcPct val="80000"/>
              </a:lnSpc>
              <a:buFont typeface="Arial" pitchFamily="34" charset="0"/>
              <a:buChar char="•"/>
              <a:defRPr/>
            </a:pPr>
            <a:r>
              <a:rPr lang="en-US" sz="2400" dirty="0" smtClean="0"/>
              <a:t> Children born to HCV-positive women</a:t>
            </a:r>
          </a:p>
          <a:p>
            <a:pPr>
              <a:lnSpc>
                <a:spcPct val="80000"/>
              </a:lnSpc>
              <a:buFont typeface="Arial" pitchFamily="34" charset="0"/>
              <a:buChar char="•"/>
              <a:defRPr/>
            </a:pPr>
            <a:r>
              <a:rPr lang="en-US" sz="2400" dirty="0" smtClean="0"/>
              <a:t> HIV </a:t>
            </a:r>
            <a:r>
              <a:rPr lang="en-US" sz="2400" dirty="0"/>
              <a:t>positive </a:t>
            </a:r>
            <a:r>
              <a:rPr lang="en-US" sz="2400" dirty="0" smtClean="0"/>
              <a:t>persons</a:t>
            </a:r>
          </a:p>
          <a:p>
            <a:pPr>
              <a:lnSpc>
                <a:spcPct val="80000"/>
              </a:lnSpc>
              <a:buFont typeface="Arial" pitchFamily="34" charset="0"/>
              <a:buChar char="•"/>
              <a:defRPr/>
            </a:pPr>
            <a:r>
              <a:rPr lang="en-US" sz="2400" dirty="0" smtClean="0"/>
              <a:t> ? Traditional practices</a:t>
            </a:r>
          </a:p>
          <a:p>
            <a:pPr>
              <a:lnSpc>
                <a:spcPct val="80000"/>
              </a:lnSpc>
              <a:buFont typeface="Arial" pitchFamily="34" charset="0"/>
              <a:buChar char="•"/>
              <a:defRPr/>
            </a:pPr>
            <a:r>
              <a:rPr lang="en-US" sz="2400" dirty="0"/>
              <a:t> </a:t>
            </a:r>
            <a:r>
              <a:rPr lang="en-US" sz="2400" dirty="0" smtClean="0"/>
              <a:t>Persons </a:t>
            </a:r>
            <a:r>
              <a:rPr lang="en-US" sz="2400" dirty="0"/>
              <a:t>who ever injected illegal drugs</a:t>
            </a:r>
          </a:p>
          <a:p>
            <a:pPr>
              <a:lnSpc>
                <a:spcPct val="80000"/>
              </a:lnSpc>
              <a:buFont typeface="Arial" pitchFamily="34" charset="0"/>
              <a:buChar char="•"/>
              <a:defRPr/>
            </a:pPr>
            <a:endParaRPr lang="en-US" sz="2200" dirty="0">
              <a:ea typeface="+mn-ea"/>
              <a:cs typeface="+mn-cs"/>
            </a:endParaRPr>
          </a:p>
          <a:p>
            <a:pPr>
              <a:buFont typeface="Arial" pitchFamily="34" charset="0"/>
              <a:buChar char="•"/>
              <a:defRPr/>
            </a:pPr>
            <a:endParaRPr lang="en-US" sz="2200" dirty="0">
              <a:ea typeface="+mn-ea"/>
              <a:cs typeface="+mn-cs"/>
            </a:endParaRPr>
          </a:p>
        </p:txBody>
      </p:sp>
      <p:sp>
        <p:nvSpPr>
          <p:cNvPr id="286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l"/>
            <a:fld id="{B5C964C0-62C5-4C8D-B0AE-B60052EFE1C0}" type="slidenum">
              <a:rPr lang="en-US" altLang="en-US" sz="900">
                <a:solidFill>
                  <a:srgbClr val="FFFFFF"/>
                </a:solidFill>
              </a:rPr>
              <a:pPr algn="l"/>
              <a:t>23</a:t>
            </a:fld>
            <a:endParaRPr lang="en-US" altLang="en-US" sz="900">
              <a:solidFill>
                <a:srgbClr val="FFFFFF"/>
              </a:solidFill>
            </a:endParaRPr>
          </a:p>
        </p:txBody>
      </p:sp>
    </p:spTree>
    <p:extLst>
      <p:ext uri="{BB962C8B-B14F-4D97-AF65-F5344CB8AC3E}">
        <p14:creationId xmlns:p14="http://schemas.microsoft.com/office/powerpoint/2010/main" val="323018141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defRPr/>
            </a:pPr>
            <a:r>
              <a:rPr lang="en-US" sz="4000" b="1" dirty="0" smtClean="0">
                <a:solidFill>
                  <a:schemeClr val="accent1"/>
                </a:solidFill>
              </a:rPr>
              <a:t>Hepatitis C Virus: Diagnostic Testing</a:t>
            </a:r>
          </a:p>
        </p:txBody>
      </p:sp>
      <p:graphicFrame>
        <p:nvGraphicFramePr>
          <p:cNvPr id="55334" name="Group 38"/>
          <p:cNvGraphicFramePr>
            <a:graphicFrameLocks noGrp="1"/>
          </p:cNvGraphicFramePr>
          <p:nvPr>
            <p:ph idx="1"/>
            <p:extLst>
              <p:ext uri="{D42A27DB-BD31-4B8C-83A1-F6EECF244321}">
                <p14:modId xmlns:p14="http://schemas.microsoft.com/office/powerpoint/2010/main" val="256103043"/>
              </p:ext>
            </p:extLst>
          </p:nvPr>
        </p:nvGraphicFramePr>
        <p:xfrm>
          <a:off x="1144587" y="2076449"/>
          <a:ext cx="10055225" cy="3790951"/>
        </p:xfrm>
        <a:graphic>
          <a:graphicData uri="http://schemas.openxmlformats.org/drawingml/2006/table">
            <a:tbl>
              <a:tblPr/>
              <a:tblGrid>
                <a:gridCol w="4534593"/>
                <a:gridCol w="2859708"/>
                <a:gridCol w="2660924"/>
              </a:tblGrid>
              <a:tr h="539750">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endParaRPr kumimoji="0" lang="en-US" sz="2000" b="1" i="0" u="none" strike="noStrike" cap="none" normalizeH="0" baseline="0" dirty="0" smtClean="0">
                        <a:ln>
                          <a:noFill/>
                        </a:ln>
                        <a:solidFill>
                          <a:schemeClr val="tx1"/>
                        </a:solidFill>
                        <a:effectLst/>
                        <a:latin typeface="Arial" pitchFamily="34" charset="0"/>
                      </a:endParaRPr>
                    </a:p>
                  </a:txBody>
                  <a:tcPr marL="113365" marR="1133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tc gridSpan="2">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200" b="1" i="0" u="none" strike="noStrike" cap="none" normalizeH="0" baseline="0" dirty="0" smtClean="0">
                          <a:ln>
                            <a:noFill/>
                          </a:ln>
                          <a:solidFill>
                            <a:schemeClr val="tx1"/>
                          </a:solidFill>
                          <a:effectLst/>
                          <a:latin typeface="Arial" pitchFamily="34" charset="0"/>
                        </a:rPr>
                        <a:t>DIAGNOSTIC TEST TYPE</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tc hMerge="1">
                  <a:txBody>
                    <a:bodyPr/>
                    <a:lstStyle/>
                    <a:p>
                      <a:endParaRPr lang="en-US"/>
                    </a:p>
                  </a:txBody>
                  <a:tcPr/>
                </a:tc>
              </a:tr>
              <a:tr h="539750">
                <a:tc>
                  <a:txBody>
                    <a:bodyPr/>
                    <a:lstStyle/>
                    <a:p>
                      <a:pPr marL="0" marR="0" lvl="0" indent="0" algn="l"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200" b="1" i="0" u="none" strike="noStrike" cap="none" normalizeH="0" baseline="0" dirty="0" smtClean="0">
                          <a:ln>
                            <a:noFill/>
                          </a:ln>
                          <a:solidFill>
                            <a:srgbClr val="000000"/>
                          </a:solidFill>
                          <a:effectLst/>
                          <a:latin typeface="Arial" pitchFamily="34" charset="0"/>
                        </a:rPr>
                        <a:t>Specifications</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200" b="1" i="0" u="none" strike="noStrike" cap="none" normalizeH="0" baseline="0" smtClean="0">
                          <a:ln>
                            <a:noFill/>
                          </a:ln>
                          <a:solidFill>
                            <a:srgbClr val="000000"/>
                          </a:solidFill>
                          <a:effectLst/>
                          <a:latin typeface="Arial" pitchFamily="34" charset="0"/>
                        </a:rPr>
                        <a:t>Serologic</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200" b="1" i="0" u="none" strike="noStrike" cap="none" normalizeH="0" baseline="0" dirty="0" err="1" smtClean="0">
                          <a:ln>
                            <a:noFill/>
                          </a:ln>
                          <a:solidFill>
                            <a:srgbClr val="000000"/>
                          </a:solidFill>
                          <a:effectLst/>
                          <a:latin typeface="Arial" pitchFamily="34" charset="0"/>
                        </a:rPr>
                        <a:t>Virologic</a:t>
                      </a:r>
                      <a:endParaRPr kumimoji="0" lang="en-US" sz="2200" b="1" i="0" u="none" strike="noStrike" cap="none" normalizeH="0" baseline="0" dirty="0" smtClean="0">
                        <a:ln>
                          <a:noFill/>
                        </a:ln>
                        <a:solidFill>
                          <a:srgbClr val="000000"/>
                        </a:solidFill>
                        <a:effectLst/>
                        <a:latin typeface="Arial" pitchFamily="34" charset="0"/>
                      </a:endParaRP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r>
              <a:tr h="541338">
                <a:tc>
                  <a:txBody>
                    <a:bodyPr/>
                    <a:lstStyle/>
                    <a:p>
                      <a:pPr marL="0" marR="0" lvl="0" indent="0" algn="l"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dirty="0" smtClean="0">
                          <a:ln>
                            <a:noFill/>
                          </a:ln>
                          <a:solidFill>
                            <a:srgbClr val="000000"/>
                          </a:solidFill>
                          <a:effectLst/>
                          <a:latin typeface="Arial" pitchFamily="34" charset="0"/>
                        </a:rPr>
                        <a:t>Mode of detection</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Antibodies</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Virus</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539750">
                <a:tc>
                  <a:txBody>
                    <a:bodyPr/>
                    <a:lstStyle/>
                    <a:p>
                      <a:pPr marL="0" marR="0" lvl="0" indent="0" algn="l"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dirty="0" smtClean="0">
                          <a:ln>
                            <a:noFill/>
                          </a:ln>
                          <a:solidFill>
                            <a:srgbClr val="000000"/>
                          </a:solidFill>
                          <a:effectLst/>
                          <a:latin typeface="Arial" pitchFamily="34" charset="0"/>
                        </a:rPr>
                        <a:t>Sensitivity</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&gt; 95%</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&gt; 98%</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539750">
                <a:tc>
                  <a:txBody>
                    <a:bodyPr/>
                    <a:lstStyle/>
                    <a:p>
                      <a:pPr marL="0" marR="0" lvl="0" indent="0" algn="l"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dirty="0" smtClean="0">
                          <a:ln>
                            <a:noFill/>
                          </a:ln>
                          <a:solidFill>
                            <a:srgbClr val="000000"/>
                          </a:solidFill>
                          <a:effectLst/>
                          <a:latin typeface="Arial" pitchFamily="34" charset="0"/>
                        </a:rPr>
                        <a:t>Specificity</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dirty="0" smtClean="0">
                          <a:ln>
                            <a:noFill/>
                          </a:ln>
                          <a:solidFill>
                            <a:srgbClr val="000000"/>
                          </a:solidFill>
                          <a:effectLst/>
                          <a:latin typeface="Arial" pitchFamily="34" charset="0"/>
                        </a:rPr>
                        <a:t>Variable</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&gt; 98%</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550863">
                <a:tc>
                  <a:txBody>
                    <a:bodyPr/>
                    <a:lstStyle/>
                    <a:p>
                      <a:pPr marL="0" marR="0" lvl="0" indent="0" algn="l"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Detection postexposure</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dirty="0" smtClean="0">
                          <a:ln>
                            <a:noFill/>
                          </a:ln>
                          <a:solidFill>
                            <a:srgbClr val="000000"/>
                          </a:solidFill>
                          <a:effectLst/>
                          <a:latin typeface="Arial" pitchFamily="34" charset="0"/>
                        </a:rPr>
                        <a:t>2-6 months</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dirty="0" smtClean="0">
                          <a:ln>
                            <a:noFill/>
                          </a:ln>
                          <a:solidFill>
                            <a:srgbClr val="000000"/>
                          </a:solidFill>
                          <a:effectLst/>
                          <a:latin typeface="Arial" pitchFamily="34" charset="0"/>
                        </a:rPr>
                        <a:t>2-6 weeks</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539750">
                <a:tc>
                  <a:txBody>
                    <a:bodyPr/>
                    <a:lstStyle/>
                    <a:p>
                      <a:pPr marL="0" marR="0" lvl="0" indent="0" algn="l"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rPr>
                        <a:t>Use</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dirty="0" smtClean="0">
                          <a:ln>
                            <a:noFill/>
                          </a:ln>
                          <a:solidFill>
                            <a:srgbClr val="000000"/>
                          </a:solidFill>
                          <a:effectLst/>
                          <a:latin typeface="Arial" pitchFamily="34" charset="0"/>
                        </a:rPr>
                        <a:t>Screening</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folHlink"/>
                        </a:buClr>
                        <a:buSzTx/>
                        <a:buFont typeface="Wingdings" pitchFamily="2" charset="2"/>
                        <a:buNone/>
                        <a:tabLst/>
                      </a:pPr>
                      <a:r>
                        <a:rPr kumimoji="0" lang="en-US" sz="2000" b="0" i="0" u="none" strike="noStrike" cap="none" normalizeH="0" baseline="0" dirty="0" smtClean="0">
                          <a:ln>
                            <a:noFill/>
                          </a:ln>
                          <a:solidFill>
                            <a:srgbClr val="000000"/>
                          </a:solidFill>
                          <a:effectLst/>
                          <a:latin typeface="Arial" pitchFamily="34" charset="0"/>
                        </a:rPr>
                        <a:t>Confirmation</a:t>
                      </a:r>
                    </a:p>
                  </a:txBody>
                  <a:tcPr marL="113365" marR="11336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656051511"/>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US" sz="4000" b="1" dirty="0" smtClean="0">
                <a:solidFill>
                  <a:schemeClr val="accent1"/>
                </a:solidFill>
              </a:rPr>
              <a:t>HCV </a:t>
            </a:r>
            <a:r>
              <a:rPr lang="en-US" sz="4000" b="1" dirty="0">
                <a:solidFill>
                  <a:schemeClr val="accent1"/>
                </a:solidFill>
              </a:rPr>
              <a:t>Antibody </a:t>
            </a:r>
            <a:r>
              <a:rPr lang="en-US" sz="4000" b="1" dirty="0" smtClean="0">
                <a:solidFill>
                  <a:schemeClr val="accent1"/>
                </a:solidFill>
              </a:rPr>
              <a:t>Testing</a:t>
            </a:r>
            <a:endParaRPr lang="en-US" sz="4000" b="1" dirty="0">
              <a:solidFill>
                <a:schemeClr val="accent1"/>
              </a:solidFill>
            </a:endParaRPr>
          </a:p>
        </p:txBody>
      </p:sp>
      <p:sp>
        <p:nvSpPr>
          <p:cNvPr id="32771" name="Rectangle 3"/>
          <p:cNvSpPr>
            <a:spLocks noGrp="1" noChangeArrowheads="1"/>
          </p:cNvSpPr>
          <p:nvPr>
            <p:ph idx="1"/>
          </p:nvPr>
        </p:nvSpPr>
        <p:spPr>
          <a:xfrm>
            <a:off x="1096994" y="1998134"/>
            <a:ext cx="10055781" cy="1583266"/>
          </a:xfrm>
        </p:spPr>
        <p:txBody>
          <a:bodyPr numCol="2"/>
          <a:lstStyle/>
          <a:p>
            <a:pPr marL="382588" indent="420688">
              <a:spcBef>
                <a:spcPct val="25000"/>
              </a:spcBef>
              <a:spcAft>
                <a:spcPct val="20000"/>
              </a:spcAft>
              <a:buFont typeface="Wingdings" panose="05000000000000000000" pitchFamily="2" charset="2"/>
              <a:buNone/>
            </a:pPr>
            <a:r>
              <a:rPr lang="en-US" altLang="en-US" sz="2200" dirty="0" smtClean="0">
                <a:latin typeface="Arial" panose="020B0604020202020204" pitchFamily="34" charset="0"/>
                <a:ea typeface="ＭＳ Ｐゴシック" panose="020B0600070205080204" pitchFamily="34" charset="-128"/>
              </a:rPr>
              <a:t>ELISA screening tests</a:t>
            </a:r>
          </a:p>
          <a:p>
            <a:pPr marL="382588" indent="420688">
              <a:spcBef>
                <a:spcPct val="25000"/>
              </a:spcBef>
              <a:spcAft>
                <a:spcPct val="20000"/>
              </a:spcAft>
            </a:pPr>
            <a:r>
              <a:rPr lang="en-US" altLang="en-US" sz="2000" dirty="0" smtClean="0">
                <a:latin typeface="Arial" panose="020B0604020202020204" pitchFamily="34" charset="0"/>
                <a:ea typeface="ＭＳ Ｐゴシック" panose="020B0600070205080204" pitchFamily="34" charset="-128"/>
              </a:rPr>
              <a:t>Detect circulating HCV antibodies</a:t>
            </a:r>
          </a:p>
          <a:p>
            <a:pPr marL="382588" indent="420688">
              <a:spcBef>
                <a:spcPct val="25000"/>
              </a:spcBef>
              <a:spcAft>
                <a:spcPct val="20000"/>
              </a:spcAft>
            </a:pPr>
            <a:r>
              <a:rPr lang="en-US" altLang="en-US" sz="2000" dirty="0" smtClean="0">
                <a:latin typeface="Arial" panose="020B0604020202020204" pitchFamily="34" charset="0"/>
                <a:ea typeface="ＭＳ Ｐゴシック" panose="020B0600070205080204" pitchFamily="34" charset="-128"/>
              </a:rPr>
              <a:t>Sensitivity: 97% to 100%</a:t>
            </a:r>
          </a:p>
          <a:p>
            <a:pPr marL="382588" indent="420688">
              <a:spcBef>
                <a:spcPct val="25000"/>
              </a:spcBef>
              <a:spcAft>
                <a:spcPct val="20000"/>
              </a:spcAft>
            </a:pPr>
            <a:r>
              <a:rPr lang="en-US" altLang="en-US" sz="2000" dirty="0" smtClean="0">
                <a:latin typeface="Arial" panose="020B0604020202020204" pitchFamily="34" charset="0"/>
                <a:ea typeface="ＭＳ Ｐゴシック" panose="020B0600070205080204" pitchFamily="34" charset="-128"/>
              </a:rPr>
              <a:t>Positive predictive value</a:t>
            </a:r>
          </a:p>
          <a:p>
            <a:pPr marL="715963" lvl="1" indent="87313">
              <a:spcBef>
                <a:spcPct val="25000"/>
              </a:spcBef>
              <a:spcAft>
                <a:spcPct val="20000"/>
              </a:spcAft>
            </a:pPr>
            <a:r>
              <a:rPr lang="en-US" altLang="en-US" sz="1800" dirty="0" smtClean="0">
                <a:latin typeface="Arial" panose="020B0604020202020204" pitchFamily="34" charset="0"/>
                <a:ea typeface="ＭＳ Ｐゴシック" panose="020B0600070205080204" pitchFamily="34" charset="-128"/>
              </a:rPr>
              <a:t> 95% with risk factors and elevated ALT </a:t>
            </a:r>
          </a:p>
          <a:p>
            <a:pPr marL="715963" lvl="1" indent="87313">
              <a:spcBef>
                <a:spcPct val="25000"/>
              </a:spcBef>
              <a:spcAft>
                <a:spcPct val="20000"/>
              </a:spcAft>
            </a:pPr>
            <a:r>
              <a:rPr lang="en-US" altLang="en-US" sz="1800" dirty="0" smtClean="0">
                <a:latin typeface="Arial" panose="020B0604020202020204" pitchFamily="34" charset="0"/>
                <a:ea typeface="ＭＳ Ｐゴシック" panose="020B0600070205080204" pitchFamily="34" charset="-128"/>
              </a:rPr>
              <a:t> 50% without risk factors and normal ALT</a:t>
            </a:r>
          </a:p>
        </p:txBody>
      </p:sp>
      <p:sp>
        <p:nvSpPr>
          <p:cNvPr id="32772" name="Text Box 26"/>
          <p:cNvSpPr txBox="1">
            <a:spLocks noChangeArrowheads="1"/>
          </p:cNvSpPr>
          <p:nvPr/>
        </p:nvSpPr>
        <p:spPr bwMode="auto">
          <a:xfrm>
            <a:off x="303212" y="6486525"/>
            <a:ext cx="114506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pPr>
            <a:r>
              <a:rPr lang="en-US" altLang="en-US" sz="1000" dirty="0" err="1">
                <a:solidFill>
                  <a:schemeClr val="bg1"/>
                </a:solidFill>
                <a:latin typeface="Arial" panose="020B0604020202020204" pitchFamily="34" charset="0"/>
              </a:rPr>
              <a:t>Carithers</a:t>
            </a:r>
            <a:r>
              <a:rPr lang="en-US" altLang="en-US" sz="1000" dirty="0">
                <a:solidFill>
                  <a:schemeClr val="bg1"/>
                </a:solidFill>
                <a:latin typeface="Arial" panose="020B0604020202020204" pitchFamily="34" charset="0"/>
              </a:rPr>
              <a:t> RL Jr, et al. </a:t>
            </a:r>
            <a:r>
              <a:rPr lang="en-US" altLang="en-US" sz="1000" dirty="0" err="1">
                <a:solidFill>
                  <a:schemeClr val="bg1"/>
                </a:solidFill>
                <a:latin typeface="Arial" panose="020B0604020202020204" pitchFamily="34" charset="0"/>
              </a:rPr>
              <a:t>Semin</a:t>
            </a:r>
            <a:r>
              <a:rPr lang="en-US" altLang="en-US" sz="1000" dirty="0">
                <a:solidFill>
                  <a:schemeClr val="bg1"/>
                </a:solidFill>
                <a:latin typeface="Arial" panose="020B0604020202020204" pitchFamily="34" charset="0"/>
              </a:rPr>
              <a:t> Liver Dis. 2000;20:159-171. </a:t>
            </a:r>
            <a:br>
              <a:rPr lang="en-US" altLang="en-US" sz="1000" dirty="0">
                <a:solidFill>
                  <a:schemeClr val="bg1"/>
                </a:solidFill>
                <a:latin typeface="Arial" panose="020B0604020202020204" pitchFamily="34" charset="0"/>
              </a:rPr>
            </a:br>
            <a:r>
              <a:rPr lang="en-US" altLang="en-US" sz="1000" dirty="0" err="1">
                <a:solidFill>
                  <a:schemeClr val="bg1"/>
                </a:solidFill>
                <a:latin typeface="Arial" panose="020B0604020202020204" pitchFamily="34" charset="0"/>
              </a:rPr>
              <a:t>Pawlotsky</a:t>
            </a:r>
            <a:r>
              <a:rPr lang="en-US" altLang="en-US" sz="1000" dirty="0">
                <a:solidFill>
                  <a:schemeClr val="bg1"/>
                </a:solidFill>
                <a:latin typeface="Arial" panose="020B0604020202020204" pitchFamily="34" charset="0"/>
              </a:rPr>
              <a:t> JM. </a:t>
            </a:r>
            <a:r>
              <a:rPr lang="en-US" altLang="en-US" sz="1000" dirty="0" err="1">
                <a:solidFill>
                  <a:schemeClr val="bg1"/>
                </a:solidFill>
                <a:latin typeface="Arial" panose="020B0604020202020204" pitchFamily="34" charset="0"/>
              </a:rPr>
              <a:t>Hepatology</a:t>
            </a:r>
            <a:r>
              <a:rPr lang="en-US" altLang="en-US" sz="1000" dirty="0">
                <a:solidFill>
                  <a:schemeClr val="bg1"/>
                </a:solidFill>
                <a:latin typeface="Arial" panose="020B0604020202020204" pitchFamily="34" charset="0"/>
              </a:rPr>
              <a:t>. 2002;36(</a:t>
            </a:r>
            <a:r>
              <a:rPr lang="en-US" altLang="en-US" sz="1000" dirty="0" err="1">
                <a:solidFill>
                  <a:schemeClr val="bg1"/>
                </a:solidFill>
                <a:latin typeface="Arial" panose="020B0604020202020204" pitchFamily="34" charset="0"/>
              </a:rPr>
              <a:t>suppl</a:t>
            </a:r>
            <a:r>
              <a:rPr lang="en-US" altLang="en-US" sz="1000" dirty="0">
                <a:solidFill>
                  <a:schemeClr val="bg1"/>
                </a:solidFill>
                <a:latin typeface="Arial" panose="020B0604020202020204" pitchFamily="34" charset="0"/>
              </a:rPr>
              <a:t> 1):S65-S73.</a:t>
            </a:r>
          </a:p>
        </p:txBody>
      </p:sp>
      <p:graphicFrame>
        <p:nvGraphicFramePr>
          <p:cNvPr id="47130" name="Group 26"/>
          <p:cNvGraphicFramePr>
            <a:graphicFrameLocks noGrp="1"/>
          </p:cNvGraphicFramePr>
          <p:nvPr>
            <p:extLst>
              <p:ext uri="{D42A27DB-BD31-4B8C-83A1-F6EECF244321}">
                <p14:modId xmlns:p14="http://schemas.microsoft.com/office/powerpoint/2010/main" val="1234491599"/>
              </p:ext>
            </p:extLst>
          </p:nvPr>
        </p:nvGraphicFramePr>
        <p:xfrm>
          <a:off x="1065212" y="3581400"/>
          <a:ext cx="10154312" cy="1981200"/>
        </p:xfrm>
        <a:graphic>
          <a:graphicData uri="http://schemas.openxmlformats.org/drawingml/2006/table">
            <a:tbl>
              <a:tblPr>
                <a:tableStyleId>{69C7853C-536D-4A76-A0AE-DD22124D55A5}</a:tableStyleId>
              </a:tblPr>
              <a:tblGrid>
                <a:gridCol w="4667912"/>
                <a:gridCol w="5486400"/>
              </a:tblGrid>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bg1"/>
                          </a:solidFill>
                          <a:effectLst/>
                        </a:rPr>
                        <a:t>False Positives More Likely in:</a:t>
                      </a:r>
                      <a:endParaRPr kumimoji="0" lang="en-US" sz="2000" b="1" i="0" u="none" strike="noStrike" cap="none" normalizeH="0" baseline="0" dirty="0" smtClean="0">
                        <a:ln>
                          <a:noFill/>
                        </a:ln>
                        <a:solidFill>
                          <a:schemeClr val="bg1"/>
                        </a:solidFill>
                        <a:effectLst/>
                        <a:latin typeface="Arial" pitchFamily="34" charset="0"/>
                      </a:endParaRPr>
                    </a:p>
                  </a:txBody>
                  <a:tcPr marL="121888" marR="121888" horzOverflow="overflow">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bg1"/>
                          </a:solidFill>
                          <a:effectLst/>
                        </a:rPr>
                        <a:t>False Negatives More Likely in:</a:t>
                      </a:r>
                      <a:endParaRPr kumimoji="0" lang="en-US" sz="2000" b="1" i="0" u="none" strike="noStrike" cap="none" normalizeH="0" baseline="0" dirty="0" smtClean="0">
                        <a:ln>
                          <a:noFill/>
                        </a:ln>
                        <a:solidFill>
                          <a:schemeClr val="bg1"/>
                        </a:solidFill>
                        <a:effectLst/>
                        <a:latin typeface="Arial" pitchFamily="34" charset="0"/>
                      </a:endParaRPr>
                    </a:p>
                  </a:txBody>
                  <a:tcPr marL="121888" marR="121888" horzOverflow="overflow">
                    <a:solidFill>
                      <a:srgbClr val="008000"/>
                    </a:solidFill>
                  </a:tcPr>
                </a:tc>
              </a:tr>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effectLst/>
                          <a:latin typeface="Arial" panose="020B0604020202020204" pitchFamily="34" charset="0"/>
                          <a:cs typeface="Arial" panose="020B0604020202020204" pitchFamily="34" charset="0"/>
                        </a:rPr>
                        <a:t>Previous cleared infection</a:t>
                      </a:r>
                      <a:endParaRPr kumimoji="0" lang="en-US" sz="2000" b="0" i="0" u="none" strike="noStrike" cap="none" normalizeH="0" baseline="0" dirty="0" smtClean="0">
                        <a:ln>
                          <a:noFill/>
                        </a:ln>
                        <a:solidFill>
                          <a:srgbClr val="141415"/>
                        </a:solidFill>
                        <a:effectLst/>
                        <a:latin typeface="Arial" pitchFamily="34" charset="0"/>
                        <a:cs typeface="Arial" panose="020B0604020202020204" pitchFamily="34" charset="0"/>
                      </a:endParaRPr>
                    </a:p>
                  </a:txBody>
                  <a:tcPr marL="121888" marR="121888" horzOverflow="overflow">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effectLst/>
                          <a:latin typeface="Arial" panose="020B0604020202020204" pitchFamily="34" charset="0"/>
                          <a:cs typeface="Arial" panose="020B0604020202020204" pitchFamily="34" charset="0"/>
                        </a:rPr>
                        <a:t>Severely immunosuppressed patients</a:t>
                      </a:r>
                      <a:endParaRPr kumimoji="0" lang="en-US" sz="2000" b="0" i="0" u="none" strike="noStrike" cap="none" normalizeH="0" baseline="0" dirty="0" smtClean="0">
                        <a:ln>
                          <a:noFill/>
                        </a:ln>
                        <a:solidFill>
                          <a:srgbClr val="141415"/>
                        </a:solidFill>
                        <a:effectLst/>
                        <a:latin typeface="Arial" pitchFamily="34" charset="0"/>
                        <a:cs typeface="Arial" panose="020B0604020202020204" pitchFamily="34" charset="0"/>
                      </a:endParaRPr>
                    </a:p>
                  </a:txBody>
                  <a:tcPr marL="121888" marR="121888" horzOverflow="overflow">
                    <a:solidFill>
                      <a:schemeClr val="accent3"/>
                    </a:solidFill>
                  </a:tcPr>
                </a:tc>
              </a:tr>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41415"/>
                          </a:solidFill>
                          <a:effectLst/>
                          <a:latin typeface="Arial" pitchFamily="34" charset="0"/>
                          <a:cs typeface="Arial" panose="020B0604020202020204" pitchFamily="34" charset="0"/>
                        </a:rPr>
                        <a:t>Autoimmune disease</a:t>
                      </a:r>
                    </a:p>
                  </a:txBody>
                  <a:tcPr marL="121888" marR="121888" horzOverflow="overflow">
                    <a:solidFill>
                      <a:schemeClr val="accent3"/>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effectLst/>
                          <a:latin typeface="Arial" panose="020B0604020202020204" pitchFamily="34" charset="0"/>
                          <a:cs typeface="Arial" panose="020B0604020202020204" pitchFamily="34" charset="0"/>
                        </a:rPr>
                        <a:t>Transplantation recipients</a:t>
                      </a:r>
                      <a:endParaRPr kumimoji="0" lang="en-US" sz="2000" b="0" i="0" u="none" strike="noStrike" cap="none" normalizeH="0" baseline="0" dirty="0" smtClean="0">
                        <a:ln>
                          <a:noFill/>
                        </a:ln>
                        <a:solidFill>
                          <a:srgbClr val="141415"/>
                        </a:solidFill>
                        <a:effectLst/>
                        <a:latin typeface="Arial" pitchFamily="34" charset="0"/>
                        <a:cs typeface="Arial" panose="020B0604020202020204" pitchFamily="34" charset="0"/>
                      </a:endParaRPr>
                    </a:p>
                  </a:txBody>
                  <a:tcPr marL="121888" marR="121888" horzOverflow="overflow">
                    <a:solidFill>
                      <a:schemeClr val="accent3"/>
                    </a:solidFill>
                  </a:tcPr>
                </a:tc>
              </a:tr>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41415"/>
                          </a:solidFill>
                          <a:effectLst/>
                          <a:latin typeface="Arial" pitchFamily="34" charset="0"/>
                          <a:cs typeface="Arial" panose="020B0604020202020204" pitchFamily="34" charset="0"/>
                        </a:rPr>
                        <a:t>HIV positive</a:t>
                      </a:r>
                    </a:p>
                  </a:txBody>
                  <a:tcPr marL="121888" marR="121888" horzOverflow="overflow">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effectLst/>
                          <a:latin typeface="Arial" panose="020B0604020202020204" pitchFamily="34" charset="0"/>
                          <a:cs typeface="Arial" panose="020B0604020202020204" pitchFamily="34" charset="0"/>
                        </a:rPr>
                        <a:t>Patients with chronic renal failure on dialysis</a:t>
                      </a:r>
                      <a:endParaRPr kumimoji="0" lang="en-US" sz="2000" b="0" i="0" u="none" strike="noStrike" cap="none" normalizeH="0" baseline="0" dirty="0" smtClean="0">
                        <a:ln>
                          <a:noFill/>
                        </a:ln>
                        <a:solidFill>
                          <a:srgbClr val="141415"/>
                        </a:solidFill>
                        <a:effectLst/>
                        <a:latin typeface="Arial" pitchFamily="34" charset="0"/>
                        <a:cs typeface="Arial" panose="020B0604020202020204" pitchFamily="34" charset="0"/>
                      </a:endParaRPr>
                    </a:p>
                  </a:txBody>
                  <a:tcPr marL="121888" marR="121888" horzOverflow="overflow">
                    <a:solidFill>
                      <a:schemeClr val="accent3"/>
                    </a:solidFill>
                  </a:tcPr>
                </a:tc>
              </a:tr>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141415"/>
                        </a:solidFill>
                        <a:effectLst/>
                        <a:latin typeface="Arial" pitchFamily="34" charset="0"/>
                        <a:cs typeface="Arial" panose="020B0604020202020204" pitchFamily="34" charset="0"/>
                      </a:endParaRPr>
                    </a:p>
                  </a:txBody>
                  <a:tcPr marL="121888" marR="121888" horzOverflow="overflow">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effectLst/>
                          <a:latin typeface="Arial" panose="020B0604020202020204" pitchFamily="34" charset="0"/>
                          <a:cs typeface="Arial" panose="020B0604020202020204" pitchFamily="34" charset="0"/>
                        </a:rPr>
                        <a:t>HIV positive</a:t>
                      </a:r>
                      <a:endParaRPr kumimoji="0" lang="en-US" sz="2000" b="0" i="0" u="none" strike="noStrike" cap="none" normalizeH="0" baseline="0" dirty="0" smtClean="0">
                        <a:ln>
                          <a:noFill/>
                        </a:ln>
                        <a:solidFill>
                          <a:srgbClr val="141415"/>
                        </a:solidFill>
                        <a:effectLst/>
                        <a:latin typeface="Arial" pitchFamily="34" charset="0"/>
                        <a:cs typeface="Arial" panose="020B0604020202020204" pitchFamily="34" charset="0"/>
                      </a:endParaRPr>
                    </a:p>
                  </a:txBody>
                  <a:tcPr marL="121888" marR="121888" horzOverflow="overflow">
                    <a:solidFill>
                      <a:schemeClr val="accent3"/>
                    </a:solidFill>
                  </a:tcPr>
                </a:tc>
              </a:tr>
            </a:tbl>
          </a:graphicData>
        </a:graphic>
      </p:graphicFrame>
    </p:spTree>
    <p:extLst>
      <p:ext uri="{BB962C8B-B14F-4D97-AF65-F5344CB8AC3E}">
        <p14:creationId xmlns:p14="http://schemas.microsoft.com/office/powerpoint/2010/main" val="44144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pPr>
              <a:lnSpc>
                <a:spcPct val="100000"/>
              </a:lnSpc>
              <a:defRPr/>
            </a:pPr>
            <a:r>
              <a:rPr lang="en-US" sz="4000" b="1" dirty="0" smtClean="0">
                <a:solidFill>
                  <a:schemeClr val="accent1"/>
                </a:solidFill>
              </a:rPr>
              <a:t>HCV </a:t>
            </a:r>
            <a:r>
              <a:rPr lang="en-US" sz="4000" b="1" dirty="0">
                <a:solidFill>
                  <a:schemeClr val="accent1"/>
                </a:solidFill>
              </a:rPr>
              <a:t>C</a:t>
            </a:r>
            <a:r>
              <a:rPr lang="en-US" sz="4000" b="1" dirty="0" smtClean="0">
                <a:solidFill>
                  <a:schemeClr val="accent1"/>
                </a:solidFill>
              </a:rPr>
              <a:t>onfirmation Test</a:t>
            </a:r>
            <a:r>
              <a:rPr lang="en-US" sz="4000" dirty="0" smtClean="0"/>
              <a:t/>
            </a:r>
            <a:br>
              <a:rPr lang="en-US" sz="4000" dirty="0" smtClean="0"/>
            </a:br>
            <a:r>
              <a:rPr lang="en-US" sz="3600" dirty="0" smtClean="0">
                <a:solidFill>
                  <a:schemeClr val="accent1"/>
                </a:solidFill>
              </a:rPr>
              <a:t>Detection of HCV RNA </a:t>
            </a:r>
            <a:endParaRPr lang="en-GB" sz="3600" dirty="0" smtClean="0">
              <a:solidFill>
                <a:schemeClr val="accent1"/>
              </a:solidFill>
            </a:endParaRPr>
          </a:p>
        </p:txBody>
      </p:sp>
      <p:sp>
        <p:nvSpPr>
          <p:cNvPr id="34819" name="Rectangle 3"/>
          <p:cNvSpPr>
            <a:spLocks noGrp="1"/>
          </p:cNvSpPr>
          <p:nvPr>
            <p:ph sz="half" idx="1"/>
          </p:nvPr>
        </p:nvSpPr>
        <p:spPr/>
        <p:txBody>
          <a:bodyPr>
            <a:normAutofit fontScale="92500" lnSpcReduction="20000"/>
          </a:bodyPr>
          <a:lstStyle/>
          <a:p>
            <a:pPr>
              <a:lnSpc>
                <a:spcPct val="120000"/>
              </a:lnSpc>
              <a:buFont typeface="Courier New" panose="02070309020205020404" pitchFamily="49" charset="0"/>
              <a:buChar char="o"/>
            </a:pPr>
            <a:r>
              <a:rPr lang="en-US" altLang="en-US" sz="2400" dirty="0" smtClean="0">
                <a:ea typeface="ＭＳ Ｐゴシック" panose="020B0600070205080204" pitchFamily="34" charset="-128"/>
              </a:rPr>
              <a:t> All persons with positive anti-HCV antibody test must undergo additional testing for the presence of the HCV itself to determine whether current infection is present and whether there is an indication for treatment</a:t>
            </a:r>
            <a:r>
              <a:rPr lang="en-US" altLang="en-US" sz="2400" dirty="0" smtClean="0">
                <a:solidFill>
                  <a:srgbClr val="FFC000"/>
                </a:solidFill>
                <a:ea typeface="ＭＳ Ｐゴシック" panose="020B0600070205080204" pitchFamily="34" charset="-128"/>
              </a:rPr>
              <a:t> </a:t>
            </a:r>
          </a:p>
          <a:p>
            <a:pPr>
              <a:lnSpc>
                <a:spcPct val="120000"/>
              </a:lnSpc>
              <a:buFont typeface="Courier New" panose="02070309020205020404" pitchFamily="49" charset="0"/>
              <a:buChar char="o"/>
            </a:pPr>
            <a:r>
              <a:rPr lang="en-US" altLang="en-US" sz="2400" dirty="0" smtClean="0">
                <a:ea typeface="ＭＳ Ｐゴシック" panose="020B0600070205080204" pitchFamily="34" charset="-128"/>
              </a:rPr>
              <a:t> HCV PCR is the most common method to detect viral RNA</a:t>
            </a:r>
          </a:p>
          <a:p>
            <a:pPr>
              <a:lnSpc>
                <a:spcPct val="120000"/>
              </a:lnSpc>
              <a:buFont typeface="Courier New" panose="02070309020205020404" pitchFamily="49" charset="0"/>
              <a:buChar char="o"/>
            </a:pPr>
            <a:r>
              <a:rPr lang="en-US" altLang="en-US" sz="2400" dirty="0" smtClean="0">
                <a:ea typeface="ＭＳ Ｐゴシック" panose="020B0600070205080204" pitchFamily="34" charset="-128"/>
              </a:rPr>
              <a:t> It is also used to quantify the virus for treatment monitoring purpose</a:t>
            </a:r>
          </a:p>
        </p:txBody>
      </p:sp>
      <p:sp>
        <p:nvSpPr>
          <p:cNvPr id="2" name="Content Placeholder 1"/>
          <p:cNvSpPr>
            <a:spLocks noGrp="1"/>
          </p:cNvSpPr>
          <p:nvPr>
            <p:ph sz="half" idx="2"/>
          </p:nvPr>
        </p:nvSpPr>
        <p:spPr/>
        <p:txBody>
          <a:bodyPr>
            <a:normAutofit fontScale="92500" lnSpcReduction="20000"/>
          </a:bodyPr>
          <a:lstStyle/>
          <a:p>
            <a:pPr>
              <a:lnSpc>
                <a:spcPct val="120000"/>
              </a:lnSpc>
              <a:buFont typeface="Courier New" panose="02070309020205020404" pitchFamily="49" charset="0"/>
              <a:buChar char="o"/>
            </a:pPr>
            <a:r>
              <a:rPr lang="en-US" altLang="en-US" sz="2400" dirty="0" smtClean="0">
                <a:ea typeface="ＭＳ Ｐゴシック" panose="020B0600070205080204" pitchFamily="34" charset="-128"/>
              </a:rPr>
              <a:t> HCV </a:t>
            </a:r>
            <a:r>
              <a:rPr lang="en-US" altLang="en-US" sz="2400" dirty="0">
                <a:ea typeface="ＭＳ Ｐゴシック" panose="020B0600070205080204" pitchFamily="34" charset="-128"/>
              </a:rPr>
              <a:t>PCR is not widely accessible and costs </a:t>
            </a:r>
            <a:r>
              <a:rPr lang="en-US" altLang="en-US" sz="2400" dirty="0">
                <a:latin typeface="Calibri" panose="020F0502020204030204" pitchFamily="34" charset="0"/>
                <a:ea typeface="ＭＳ Ｐゴシック" panose="020B0600070205080204" pitchFamily="34" charset="-128"/>
              </a:rPr>
              <a:t>≥</a:t>
            </a:r>
            <a:r>
              <a:rPr lang="en-US" altLang="en-US" sz="2400" dirty="0">
                <a:ea typeface="ＭＳ Ｐゴシック" panose="020B0600070205080204" pitchFamily="34" charset="-128"/>
              </a:rPr>
              <a:t>100 USD per test</a:t>
            </a:r>
          </a:p>
          <a:p>
            <a:pPr>
              <a:lnSpc>
                <a:spcPct val="120000"/>
              </a:lnSpc>
            </a:pPr>
            <a:endParaRPr lang="en-US" altLang="en-US" sz="2400" b="1" dirty="0" smtClean="0">
              <a:solidFill>
                <a:schemeClr val="accent1"/>
              </a:solidFill>
              <a:ea typeface="ＭＳ Ｐゴシック" panose="020B0600070205080204" pitchFamily="34" charset="-128"/>
            </a:endParaRPr>
          </a:p>
          <a:p>
            <a:pPr>
              <a:lnSpc>
                <a:spcPct val="120000"/>
              </a:lnSpc>
            </a:pPr>
            <a:r>
              <a:rPr lang="en-US" altLang="en-US" sz="2400" b="1" dirty="0" smtClean="0">
                <a:solidFill>
                  <a:schemeClr val="accent1"/>
                </a:solidFill>
                <a:ea typeface="ＭＳ Ｐゴシック" panose="020B0600070205080204" pitchFamily="34" charset="-128"/>
              </a:rPr>
              <a:t>A </a:t>
            </a:r>
            <a:r>
              <a:rPr lang="en-US" altLang="en-US" sz="2400" b="1" dirty="0">
                <a:solidFill>
                  <a:schemeClr val="accent1"/>
                </a:solidFill>
                <a:ea typeface="ＭＳ Ｐゴシック" panose="020B0600070205080204" pitchFamily="34" charset="-128"/>
              </a:rPr>
              <a:t>great need exists for an affordable:</a:t>
            </a:r>
          </a:p>
          <a:p>
            <a:pPr>
              <a:lnSpc>
                <a:spcPct val="120000"/>
              </a:lnSpc>
            </a:pPr>
            <a:endParaRPr lang="en-US" altLang="en-US" sz="900" b="1" dirty="0">
              <a:solidFill>
                <a:schemeClr val="accent1"/>
              </a:solidFill>
              <a:ea typeface="ＭＳ Ｐゴシック" panose="020B0600070205080204" pitchFamily="34" charset="-128"/>
            </a:endParaRPr>
          </a:p>
          <a:p>
            <a:pPr lvl="1">
              <a:lnSpc>
                <a:spcPct val="120000"/>
              </a:lnSpc>
            </a:pPr>
            <a:r>
              <a:rPr lang="en-US" altLang="en-US" sz="2400" b="1" dirty="0">
                <a:solidFill>
                  <a:schemeClr val="accent1"/>
                </a:solidFill>
                <a:ea typeface="ＭＳ Ｐゴシック" panose="020B0600070205080204" pitchFamily="34" charset="-128"/>
              </a:rPr>
              <a:t>Point Of Care HCV Viral load or HCV Ag test (with good sensitivity)</a:t>
            </a:r>
          </a:p>
          <a:p>
            <a:pPr lvl="1">
              <a:lnSpc>
                <a:spcPct val="120000"/>
              </a:lnSpc>
            </a:pPr>
            <a:r>
              <a:rPr lang="en-US" altLang="en-US" sz="2400" b="1" dirty="0">
                <a:solidFill>
                  <a:schemeClr val="accent1"/>
                </a:solidFill>
                <a:ea typeface="ＭＳ Ｐゴシック" panose="020B0600070205080204" pitchFamily="34" charset="-128"/>
              </a:rPr>
              <a:t>Flexible PCR platforms </a:t>
            </a:r>
            <a:r>
              <a:rPr lang="en-US" altLang="en-US" sz="2400" b="1" dirty="0" smtClean="0">
                <a:solidFill>
                  <a:schemeClr val="accent1"/>
                </a:solidFill>
                <a:ea typeface="ＭＳ Ｐゴシック" panose="020B0600070205080204" pitchFamily="34" charset="-128"/>
              </a:rPr>
              <a:t>(Multi-test</a:t>
            </a:r>
            <a:r>
              <a:rPr lang="en-US" altLang="en-US" sz="2400" b="1" dirty="0">
                <a:solidFill>
                  <a:schemeClr val="accent1"/>
                </a:solidFill>
                <a:ea typeface="ＭＳ Ｐゴシック" panose="020B0600070205080204" pitchFamily="34" charset="-128"/>
              </a:rPr>
              <a:t>: HBV-HIV-HCV)</a:t>
            </a:r>
          </a:p>
          <a:p>
            <a:endParaRPr lang="en-US" dirty="0"/>
          </a:p>
        </p:txBody>
      </p:sp>
    </p:spTree>
    <p:extLst>
      <p:ext uri="{BB962C8B-B14F-4D97-AF65-F5344CB8AC3E}">
        <p14:creationId xmlns:p14="http://schemas.microsoft.com/office/powerpoint/2010/main" val="178259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sz="4000" dirty="0" smtClean="0"/>
              <a:t>Molecular Testing </a:t>
            </a:r>
            <a:endParaRPr lang="en-US" sz="4000" dirty="0"/>
          </a:p>
        </p:txBody>
      </p:sp>
      <p:pic>
        <p:nvPicPr>
          <p:cNvPr id="36867" name="Content Placeholder 6" descr="RNA.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99012" y="1847850"/>
            <a:ext cx="6191250" cy="4171950"/>
          </a:xfrm>
        </p:spPr>
      </p:pic>
      <p:sp>
        <p:nvSpPr>
          <p:cNvPr id="36868" name="Text Placeholder 5"/>
          <p:cNvSpPr>
            <a:spLocks noGrp="1"/>
          </p:cNvSpPr>
          <p:nvPr>
            <p:ph type="body" sz="half" idx="2"/>
          </p:nvPr>
        </p:nvSpPr>
        <p:spPr/>
        <p:txBody>
          <a:bodyPr/>
          <a:lstStyle/>
          <a:p>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sz="2000" b="1" dirty="0" smtClean="0">
                <a:latin typeface="Arial" panose="020B0604020202020204" pitchFamily="34" charset="0"/>
                <a:ea typeface="ＭＳ Ｐゴシック" panose="020B0600070205080204" pitchFamily="34" charset="-128"/>
                <a:cs typeface="Arial" panose="020B0604020202020204" pitchFamily="34" charset="0"/>
              </a:rPr>
              <a:t>Recommended for all individuals who test positive for anti HCV antibody</a:t>
            </a:r>
          </a:p>
          <a:p>
            <a:r>
              <a:rPr lang="en-US" altLang="en-US" sz="2000" b="1" dirty="0" smtClean="0">
                <a:latin typeface="Arial" panose="020B0604020202020204" pitchFamily="34" charset="0"/>
                <a:ea typeface="ＭＳ Ｐゴシック" panose="020B0600070205080204" pitchFamily="34" charset="-128"/>
                <a:cs typeface="Arial" panose="020B0604020202020204" pitchFamily="34" charset="0"/>
              </a:rPr>
              <a:t>Should also be done in high risk group who present with acute hepatitis</a:t>
            </a:r>
          </a:p>
        </p:txBody>
      </p:sp>
    </p:spTree>
    <p:extLst>
      <p:ext uri="{BB962C8B-B14F-4D97-AF65-F5344CB8AC3E}">
        <p14:creationId xmlns:p14="http://schemas.microsoft.com/office/powerpoint/2010/main" val="234802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defRPr/>
            </a:pPr>
            <a:r>
              <a:rPr lang="en-US" sz="4000" b="1" dirty="0" smtClean="0">
                <a:solidFill>
                  <a:schemeClr val="accent1"/>
                </a:solidFill>
              </a:rPr>
              <a:t>Determination of HCV Genotype</a:t>
            </a:r>
            <a:endParaRPr lang="en-US" sz="4000" b="1" i="1" dirty="0" smtClean="0">
              <a:solidFill>
                <a:schemeClr val="accent1"/>
              </a:solidFill>
            </a:endParaRPr>
          </a:p>
        </p:txBody>
      </p:sp>
      <p:sp>
        <p:nvSpPr>
          <p:cNvPr id="38915" name="Rectangle 5"/>
          <p:cNvSpPr>
            <a:spLocks noGrp="1" noChangeArrowheads="1"/>
          </p:cNvSpPr>
          <p:nvPr>
            <p:ph type="body" sz="half" idx="4294967295"/>
          </p:nvPr>
        </p:nvSpPr>
        <p:spPr>
          <a:xfrm>
            <a:off x="379412" y="2971800"/>
            <a:ext cx="6656388" cy="3429000"/>
          </a:xfrm>
        </p:spPr>
        <p:txBody>
          <a:bodyPr>
            <a:normAutofit fontScale="55000" lnSpcReduction="20000"/>
          </a:bodyPr>
          <a:lstStyle/>
          <a:p>
            <a:pPr eaLnBrk="1" hangingPunct="1">
              <a:lnSpc>
                <a:spcPct val="120000"/>
              </a:lnSpc>
              <a:spcAft>
                <a:spcPct val="20000"/>
              </a:spcAft>
            </a:pPr>
            <a:r>
              <a:rPr lang="en-US" altLang="en-US" sz="3800" b="1" dirty="0" smtClean="0">
                <a:ea typeface="ＭＳ Ｐゴシック" panose="020B0600070205080204" pitchFamily="34" charset="-128"/>
              </a:rPr>
              <a:t>HCV genotype </a:t>
            </a:r>
            <a:r>
              <a:rPr lang="en-US" altLang="en-US" sz="3800" dirty="0" smtClean="0">
                <a:ea typeface="ＭＳ Ｐゴシック" panose="020B0600070205080204" pitchFamily="34" charset="-128"/>
              </a:rPr>
              <a:t>– currently:</a:t>
            </a:r>
          </a:p>
          <a:p>
            <a:pPr lvl="1" eaLnBrk="1" hangingPunct="1">
              <a:lnSpc>
                <a:spcPct val="120000"/>
              </a:lnSpc>
              <a:spcAft>
                <a:spcPct val="20000"/>
              </a:spcAft>
            </a:pPr>
            <a:r>
              <a:rPr lang="en-US" altLang="en-US" sz="3300" dirty="0" smtClean="0">
                <a:ea typeface="ＭＳ Ｐゴシック" panose="020B0600070205080204" pitchFamily="34" charset="-128"/>
              </a:rPr>
              <a:t>Determines choice of regimen</a:t>
            </a:r>
          </a:p>
          <a:p>
            <a:pPr lvl="1" eaLnBrk="1" hangingPunct="1">
              <a:lnSpc>
                <a:spcPct val="120000"/>
              </a:lnSpc>
              <a:spcAft>
                <a:spcPct val="20000"/>
              </a:spcAft>
            </a:pPr>
            <a:r>
              <a:rPr lang="en-US" altLang="en-US" sz="3300" dirty="0" smtClean="0">
                <a:ea typeface="ＭＳ Ｐゴシック" panose="020B0600070205080204" pitchFamily="34" charset="-128"/>
              </a:rPr>
              <a:t>Predictor of response</a:t>
            </a:r>
          </a:p>
          <a:p>
            <a:pPr lvl="1" eaLnBrk="1" hangingPunct="1">
              <a:lnSpc>
                <a:spcPct val="120000"/>
              </a:lnSpc>
              <a:spcAft>
                <a:spcPct val="20000"/>
              </a:spcAft>
            </a:pPr>
            <a:r>
              <a:rPr lang="en-US" altLang="en-US" sz="3300" dirty="0" smtClean="0">
                <a:ea typeface="ＭＳ Ｐゴシック" panose="020B0600070205080204" pitchFamily="34" charset="-128"/>
              </a:rPr>
              <a:t>Influence duration of therapy</a:t>
            </a:r>
          </a:p>
          <a:p>
            <a:pPr eaLnBrk="1" hangingPunct="1">
              <a:lnSpc>
                <a:spcPct val="120000"/>
              </a:lnSpc>
              <a:spcAft>
                <a:spcPct val="20000"/>
              </a:spcAft>
            </a:pPr>
            <a:endParaRPr lang="en-US" altLang="en-US" sz="3300" dirty="0" smtClean="0">
              <a:ea typeface="ＭＳ Ｐゴシック" panose="020B0600070205080204" pitchFamily="34" charset="-128"/>
            </a:endParaRPr>
          </a:p>
          <a:p>
            <a:pPr eaLnBrk="1" hangingPunct="1">
              <a:lnSpc>
                <a:spcPct val="120000"/>
              </a:lnSpc>
              <a:spcAft>
                <a:spcPct val="20000"/>
              </a:spcAft>
            </a:pPr>
            <a:r>
              <a:rPr lang="en-US" altLang="en-US" sz="3300" dirty="0" smtClean="0">
                <a:ea typeface="ＭＳ Ｐゴシック" panose="020B0600070205080204" pitchFamily="34" charset="-128"/>
              </a:rPr>
              <a:t>All patients should have genotype determined prior to initiating therapy</a:t>
            </a:r>
          </a:p>
          <a:p>
            <a:pPr>
              <a:lnSpc>
                <a:spcPct val="120000"/>
              </a:lnSpc>
              <a:spcAft>
                <a:spcPct val="20000"/>
              </a:spcAft>
            </a:pPr>
            <a:r>
              <a:rPr lang="en-US" altLang="en-US" sz="3300" b="1" dirty="0" smtClean="0">
                <a:solidFill>
                  <a:schemeClr val="accent1"/>
                </a:solidFill>
                <a:ea typeface="ＭＳ Ｐゴシック" panose="020B0600070205080204" pitchFamily="34" charset="-128"/>
                <a:sym typeface="Wingdings" panose="05000000000000000000" pitchFamily="2" charset="2"/>
              </a:rPr>
              <a:t>Pan-genotypic treatment potentially eliminates need for genotyping</a:t>
            </a:r>
          </a:p>
          <a:p>
            <a:pPr eaLnBrk="1" hangingPunct="1">
              <a:spcAft>
                <a:spcPct val="20000"/>
              </a:spcAft>
            </a:pPr>
            <a:endParaRPr lang="en-US" altLang="en-US" sz="2400" dirty="0" smtClean="0">
              <a:ea typeface="ＭＳ Ｐゴシック" panose="020B0600070205080204" pitchFamily="34" charset="-128"/>
            </a:endParaRPr>
          </a:p>
          <a:p>
            <a:pPr eaLnBrk="1" hangingPunct="1">
              <a:spcAft>
                <a:spcPct val="20000"/>
              </a:spcAft>
            </a:pPr>
            <a:endParaRPr lang="en-US" altLang="en-US" sz="2400" dirty="0" smtClean="0">
              <a:ea typeface="ＭＳ Ｐゴシック" panose="020B0600070205080204" pitchFamily="34" charset="-128"/>
            </a:endParaRPr>
          </a:p>
        </p:txBody>
      </p:sp>
      <p:pic>
        <p:nvPicPr>
          <p:cNvPr id="389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825" y="1828800"/>
            <a:ext cx="10055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2"/>
          <p:cNvSpPr txBox="1">
            <a:spLocks noChangeArrowheads="1"/>
          </p:cNvSpPr>
          <p:nvPr/>
        </p:nvSpPr>
        <p:spPr bwMode="auto">
          <a:xfrm>
            <a:off x="9069388" y="5105400"/>
            <a:ext cx="2687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dirty="0"/>
              <a:t>e.g</a:t>
            </a:r>
            <a:r>
              <a:rPr lang="en-US" altLang="en-US" sz="2400" dirty="0" smtClean="0"/>
              <a:t>., </a:t>
            </a:r>
            <a:r>
              <a:rPr lang="en-US" altLang="en-US" sz="2400" dirty="0" err="1"/>
              <a:t>InnoLipa</a:t>
            </a:r>
            <a:endParaRPr lang="en-US" altLang="en-US" sz="2400" dirty="0"/>
          </a:p>
        </p:txBody>
      </p:sp>
    </p:spTree>
    <p:extLst>
      <p:ext uri="{BB962C8B-B14F-4D97-AF65-F5344CB8AC3E}">
        <p14:creationId xmlns:p14="http://schemas.microsoft.com/office/powerpoint/2010/main" val="27168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5"/>
          <p:cNvGrpSpPr>
            <a:grpSpLocks/>
          </p:cNvGrpSpPr>
          <p:nvPr/>
        </p:nvGrpSpPr>
        <p:grpSpPr bwMode="auto">
          <a:xfrm>
            <a:off x="1903413" y="2362200"/>
            <a:ext cx="3424237" cy="3060700"/>
            <a:chOff x="209550" y="2552700"/>
            <a:chExt cx="3423494" cy="3060760"/>
          </a:xfrm>
        </p:grpSpPr>
        <p:sp>
          <p:nvSpPr>
            <p:cNvPr id="40970" name="Text Box 3"/>
            <p:cNvSpPr txBox="1">
              <a:spLocks noChangeArrowheads="1"/>
            </p:cNvSpPr>
            <p:nvPr/>
          </p:nvSpPr>
          <p:spPr bwMode="auto">
            <a:xfrm>
              <a:off x="1078827" y="5213350"/>
              <a:ext cx="17188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pPr>
              <a:r>
                <a:rPr lang="en-US" altLang="en-US" sz="2000" b="1">
                  <a:latin typeface="Arial" panose="020B0604020202020204" pitchFamily="34" charset="0"/>
                </a:rPr>
                <a:t>Liver Biopsy</a:t>
              </a:r>
            </a:p>
          </p:txBody>
        </p:sp>
        <p:pic>
          <p:nvPicPr>
            <p:cNvPr id="144388" name="Picture 5" descr="Picture1"/>
            <p:cNvPicPr>
              <a:picLocks noChangeArrowheads="1"/>
            </p:cNvPicPr>
            <p:nvPr/>
          </p:nvPicPr>
          <p:blipFill rotWithShape="1">
            <a:blip r:embed="rId3"/>
            <a:srcRect b="21"/>
            <a:stretch/>
          </p:blipFill>
          <p:spPr bwMode="auto">
            <a:xfrm>
              <a:off x="209550" y="2552700"/>
              <a:ext cx="3423494" cy="2489249"/>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grpSp>
      <p:grpSp>
        <p:nvGrpSpPr>
          <p:cNvPr id="40963" name="Group 3"/>
          <p:cNvGrpSpPr>
            <a:grpSpLocks/>
          </p:cNvGrpSpPr>
          <p:nvPr/>
        </p:nvGrpSpPr>
        <p:grpSpPr bwMode="auto">
          <a:xfrm>
            <a:off x="7245350" y="2362200"/>
            <a:ext cx="3373438" cy="3060700"/>
            <a:chOff x="5550822" y="2552700"/>
            <a:chExt cx="3374103" cy="3060760"/>
          </a:xfrm>
        </p:grpSpPr>
        <p:sp>
          <p:nvSpPr>
            <p:cNvPr id="40968" name="Text Box 7"/>
            <p:cNvSpPr txBox="1">
              <a:spLocks noChangeArrowheads="1"/>
            </p:cNvSpPr>
            <p:nvPr/>
          </p:nvSpPr>
          <p:spPr bwMode="auto">
            <a:xfrm>
              <a:off x="6535814" y="5213350"/>
              <a:ext cx="1676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pPr>
              <a:r>
                <a:rPr lang="en-US" altLang="en-US" sz="2000" b="1">
                  <a:latin typeface="Arial" panose="020B0604020202020204" pitchFamily="34" charset="0"/>
                </a:rPr>
                <a:t>FibroScan</a:t>
              </a:r>
            </a:p>
          </p:txBody>
        </p:sp>
        <p:pic>
          <p:nvPicPr>
            <p:cNvPr id="144394" name="Picture 8" descr="Picture2"/>
            <p:cNvPicPr>
              <a:picLocks noChangeAspect="1" noChangeArrowheads="1"/>
            </p:cNvPicPr>
            <p:nvPr/>
          </p:nvPicPr>
          <p:blipFill>
            <a:blip r:embed="rId4"/>
            <a:srcRect/>
            <a:stretch>
              <a:fillRect/>
            </a:stretch>
          </p:blipFill>
          <p:spPr bwMode="auto">
            <a:xfrm>
              <a:off x="5550822" y="2552700"/>
              <a:ext cx="3374103" cy="2489249"/>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grpSp>
      <p:grpSp>
        <p:nvGrpSpPr>
          <p:cNvPr id="40964" name="Group 4"/>
          <p:cNvGrpSpPr>
            <a:grpSpLocks/>
          </p:cNvGrpSpPr>
          <p:nvPr/>
        </p:nvGrpSpPr>
        <p:grpSpPr bwMode="auto">
          <a:xfrm>
            <a:off x="5486400" y="2362200"/>
            <a:ext cx="1600200" cy="3368675"/>
            <a:chOff x="3792508" y="2552700"/>
            <a:chExt cx="1600265" cy="3368535"/>
          </a:xfrm>
        </p:grpSpPr>
        <p:sp>
          <p:nvSpPr>
            <p:cNvPr id="40966" name="Text Box 10"/>
            <p:cNvSpPr txBox="1">
              <a:spLocks noChangeArrowheads="1"/>
            </p:cNvSpPr>
            <p:nvPr/>
          </p:nvSpPr>
          <p:spPr bwMode="auto">
            <a:xfrm>
              <a:off x="3792508" y="5213350"/>
              <a:ext cx="1600265" cy="70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pPr>
              <a:r>
                <a:rPr lang="en-US" altLang="en-US" sz="2000" b="1">
                  <a:latin typeface="Arial" panose="020B0604020202020204" pitchFamily="34" charset="0"/>
                </a:rPr>
                <a:t>Serum Biomarkers</a:t>
              </a:r>
            </a:p>
          </p:txBody>
        </p:sp>
        <p:pic>
          <p:nvPicPr>
            <p:cNvPr id="144392" name="Picture 11" descr="Picture3"/>
            <p:cNvPicPr>
              <a:picLocks noChangeArrowheads="1"/>
            </p:cNvPicPr>
            <p:nvPr/>
          </p:nvPicPr>
          <p:blipFill>
            <a:blip r:embed="rId5"/>
            <a:srcRect/>
            <a:stretch>
              <a:fillRect/>
            </a:stretch>
          </p:blipFill>
          <p:spPr bwMode="auto">
            <a:xfrm>
              <a:off x="3806797" y="2552700"/>
              <a:ext cx="1570101" cy="2489097"/>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grpSp>
      <p:sp>
        <p:nvSpPr>
          <p:cNvPr id="3" name="Title 2"/>
          <p:cNvSpPr>
            <a:spLocks noGrp="1"/>
          </p:cNvSpPr>
          <p:nvPr>
            <p:ph type="title"/>
          </p:nvPr>
        </p:nvSpPr>
        <p:spPr/>
        <p:txBody>
          <a:bodyPr>
            <a:noAutofit/>
          </a:bodyPr>
          <a:lstStyle/>
          <a:p>
            <a:pPr>
              <a:defRPr/>
            </a:pPr>
            <a:r>
              <a:rPr lang="en-US" sz="4000" b="1" dirty="0" smtClean="0">
                <a:solidFill>
                  <a:schemeClr val="accent1"/>
                </a:solidFill>
              </a:rPr>
              <a:t>Fibrosis Assessment = </a:t>
            </a:r>
            <a:r>
              <a:rPr lang="en-US" sz="4000" b="1" dirty="0">
                <a:solidFill>
                  <a:schemeClr val="accent1"/>
                </a:solidFill>
              </a:rPr>
              <a:t>Disease </a:t>
            </a:r>
            <a:r>
              <a:rPr lang="en-US" sz="4000" b="1" dirty="0" smtClean="0">
                <a:solidFill>
                  <a:schemeClr val="accent1"/>
                </a:solidFill>
              </a:rPr>
              <a:t>Severity</a:t>
            </a:r>
            <a:endParaRPr lang="en-US" sz="4000" b="1" dirty="0">
              <a:solidFill>
                <a:schemeClr val="accent1"/>
              </a:solidFill>
            </a:endParaRPr>
          </a:p>
        </p:txBody>
      </p:sp>
    </p:spTree>
    <p:extLst>
      <p:ext uri="{BB962C8B-B14F-4D97-AF65-F5344CB8AC3E}">
        <p14:creationId xmlns:p14="http://schemas.microsoft.com/office/powerpoint/2010/main" val="169992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normAutofit/>
          </a:bodyPr>
          <a:lstStyle/>
          <a:p>
            <a:pPr eaLnBrk="1" hangingPunct="1"/>
            <a:r>
              <a:rPr lang="en-US" altLang="en-US" sz="4000" b="1" dirty="0" smtClean="0">
                <a:solidFill>
                  <a:schemeClr val="accent1"/>
                </a:solidFill>
              </a:rPr>
              <a:t>Virology of Hepatitis C virus</a:t>
            </a:r>
          </a:p>
        </p:txBody>
      </p:sp>
      <p:sp>
        <p:nvSpPr>
          <p:cNvPr id="3" name="Subtitle 2"/>
          <p:cNvSpPr>
            <a:spLocks noGrp="1"/>
          </p:cNvSpPr>
          <p:nvPr>
            <p:ph type="subTitle" idx="1"/>
          </p:nvPr>
        </p:nvSpPr>
        <p:spPr/>
        <p:txBody>
          <a:bodyPr rtlCol="0">
            <a:normAutofit/>
          </a:bodyPr>
          <a:lstStyle/>
          <a:p>
            <a:pPr>
              <a:spcAft>
                <a:spcPts val="0"/>
              </a:spcAft>
              <a:defRPr/>
            </a:pPr>
            <a:r>
              <a:rPr lang="en-US" sz="3600" b="1" dirty="0" smtClean="0">
                <a:ea typeface="+mn-ea"/>
                <a:cs typeface="+mn-cs"/>
              </a:rPr>
              <a:t>Module 1</a:t>
            </a:r>
          </a:p>
        </p:txBody>
      </p:sp>
    </p:spTree>
    <p:extLst>
      <p:ext uri="{BB962C8B-B14F-4D97-AF65-F5344CB8AC3E}">
        <p14:creationId xmlns:p14="http://schemas.microsoft.com/office/powerpoint/2010/main" val="55187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defRPr/>
            </a:pPr>
            <a:r>
              <a:rPr lang="en-US" sz="4000" b="1" dirty="0" smtClean="0">
                <a:solidFill>
                  <a:schemeClr val="accent1"/>
                </a:solidFill>
              </a:rPr>
              <a:t/>
            </a:r>
            <a:br>
              <a:rPr lang="en-US" sz="4000" b="1" dirty="0" smtClean="0">
                <a:solidFill>
                  <a:schemeClr val="accent1"/>
                </a:solidFill>
              </a:rPr>
            </a:br>
            <a:r>
              <a:rPr lang="en-US" sz="4000" b="1" dirty="0" smtClean="0">
                <a:solidFill>
                  <a:schemeClr val="accent1"/>
                </a:solidFill>
              </a:rPr>
              <a:t>Liver Biopsy</a:t>
            </a:r>
          </a:p>
        </p:txBody>
      </p:sp>
      <p:sp>
        <p:nvSpPr>
          <p:cNvPr id="28675" name="Rectangle 3"/>
          <p:cNvSpPr>
            <a:spLocks noGrp="1" noChangeArrowheads="1"/>
          </p:cNvSpPr>
          <p:nvPr>
            <p:ph sz="half" idx="1"/>
          </p:nvPr>
        </p:nvSpPr>
        <p:spPr/>
        <p:txBody>
          <a:bodyPr/>
          <a:lstStyle/>
          <a:p>
            <a:pPr eaLnBrk="1" hangingPunct="1">
              <a:buFont typeface="Wingdings" panose="05000000000000000000" pitchFamily="2" charset="2"/>
              <a:buChar char="§"/>
              <a:defRPr/>
            </a:pPr>
            <a:r>
              <a:rPr lang="en-US" sz="2400" dirty="0" smtClean="0"/>
              <a:t> Remains the gold standard</a:t>
            </a:r>
          </a:p>
          <a:p>
            <a:pPr eaLnBrk="1" hangingPunct="1">
              <a:buFont typeface="Wingdings" panose="05000000000000000000" pitchFamily="2" charset="2"/>
              <a:buChar char="§"/>
              <a:defRPr/>
            </a:pPr>
            <a:r>
              <a:rPr lang="en-US" sz="2400" dirty="0" smtClean="0"/>
              <a:t> Invasive</a:t>
            </a:r>
          </a:p>
          <a:p>
            <a:pPr eaLnBrk="1" hangingPunct="1">
              <a:buFont typeface="Wingdings" panose="05000000000000000000" pitchFamily="2" charset="2"/>
              <a:buChar char="§"/>
              <a:defRPr/>
            </a:pPr>
            <a:r>
              <a:rPr lang="en-US" sz="2400" dirty="0" smtClean="0"/>
              <a:t> Only test that can accurately assess:</a:t>
            </a:r>
          </a:p>
          <a:p>
            <a:pPr eaLnBrk="1" hangingPunct="1">
              <a:defRPr/>
            </a:pPr>
            <a:endParaRPr lang="en-US" sz="1000" dirty="0" smtClean="0"/>
          </a:p>
          <a:p>
            <a:pPr lvl="1" eaLnBrk="1" hangingPunct="1">
              <a:defRPr/>
            </a:pPr>
            <a:r>
              <a:rPr lang="en-US" sz="2400" dirty="0" smtClean="0"/>
              <a:t>Severity of inflammation</a:t>
            </a:r>
          </a:p>
          <a:p>
            <a:pPr lvl="1" eaLnBrk="1" hangingPunct="1">
              <a:defRPr/>
            </a:pPr>
            <a:r>
              <a:rPr lang="en-US" sz="2400" dirty="0" smtClean="0"/>
              <a:t>Degree of fibrosis</a:t>
            </a:r>
          </a:p>
          <a:p>
            <a:pPr marL="457023" lvl="1" indent="0">
              <a:buFont typeface="Calibri" panose="020F0502020204030204" pitchFamily="34" charset="0"/>
              <a:buNone/>
              <a:defRPr/>
            </a:pPr>
            <a:endParaRPr lang="en-US" sz="2400"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2012" y="2027445"/>
            <a:ext cx="5313752" cy="3916155"/>
          </a:xfrm>
        </p:spPr>
      </p:pic>
    </p:spTree>
    <p:extLst>
      <p:ext uri="{BB962C8B-B14F-4D97-AF65-F5344CB8AC3E}">
        <p14:creationId xmlns:p14="http://schemas.microsoft.com/office/powerpoint/2010/main" val="159749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defRPr/>
            </a:pPr>
            <a:r>
              <a:rPr lang="en-US" sz="4000" b="1" dirty="0">
                <a:solidFill>
                  <a:schemeClr val="accent1"/>
                </a:solidFill>
              </a:rPr>
              <a:t>Noninvasive Serum-Based </a:t>
            </a:r>
            <a:r>
              <a:rPr lang="en-US" sz="4000" b="1" dirty="0" smtClean="0">
                <a:solidFill>
                  <a:schemeClr val="accent1"/>
                </a:solidFill>
              </a:rPr>
              <a:t>Biomarkers</a:t>
            </a:r>
            <a:endParaRPr lang="en-US" sz="4000" b="1" dirty="0">
              <a:solidFill>
                <a:schemeClr val="accent1"/>
              </a:solidFill>
            </a:endParaRPr>
          </a:p>
        </p:txBody>
      </p:sp>
      <p:sp>
        <p:nvSpPr>
          <p:cNvPr id="45059" name="Rectangle 3"/>
          <p:cNvSpPr>
            <a:spLocks noGrp="1" noChangeArrowheads="1"/>
          </p:cNvSpPr>
          <p:nvPr>
            <p:ph idx="1"/>
          </p:nvPr>
        </p:nvSpPr>
        <p:spPr>
          <a:xfrm>
            <a:off x="1096994" y="1845734"/>
            <a:ext cx="10055781" cy="4326466"/>
          </a:xfrm>
        </p:spPr>
        <p:txBody>
          <a:bodyPr/>
          <a:lstStyle/>
          <a:p>
            <a:pPr eaLnBrk="1" hangingPunct="1"/>
            <a:r>
              <a:rPr lang="en-US" altLang="en-US" sz="1800" b="1" i="1" dirty="0" err="1" smtClean="0">
                <a:solidFill>
                  <a:schemeClr val="accent1"/>
                </a:solidFill>
                <a:latin typeface="Arial" panose="020B0604020202020204" pitchFamily="34" charset="0"/>
                <a:ea typeface="ＭＳ Ｐゴシック" panose="020B0600070205080204" pitchFamily="34" charset="-128"/>
              </a:rPr>
              <a:t>FibroTest</a:t>
            </a:r>
            <a:endParaRPr lang="en-US" altLang="en-US" sz="1800" b="1" i="1" dirty="0" smtClean="0">
              <a:solidFill>
                <a:schemeClr val="accent1"/>
              </a:solidFill>
              <a:latin typeface="Arial" panose="020B0604020202020204" pitchFamily="34" charset="0"/>
              <a:ea typeface="ＭＳ Ｐゴシック" panose="020B0600070205080204" pitchFamily="34" charset="-128"/>
            </a:endParaRPr>
          </a:p>
          <a:p>
            <a:pPr lvl="1" eaLnBrk="1" hangingPunct="1"/>
            <a:r>
              <a:rPr lang="en-US" altLang="en-US" sz="1600" dirty="0" smtClean="0">
                <a:latin typeface="Arial" panose="020B0604020202020204" pitchFamily="34" charset="0"/>
                <a:ea typeface="ＭＳ Ｐゴシック" panose="020B0600070205080204" pitchFamily="34" charset="-128"/>
              </a:rPr>
              <a:t>Combines 5 markers: </a:t>
            </a:r>
            <a:r>
              <a:rPr lang="el-GR" altLang="en-US" sz="1600" dirty="0" smtClean="0">
                <a:latin typeface="Arial" panose="020B0604020202020204" pitchFamily="34" charset="0"/>
                <a:ea typeface="ＭＳ Ｐゴシック" panose="020B0600070205080204" pitchFamily="34" charset="-128"/>
              </a:rPr>
              <a:t>α</a:t>
            </a:r>
            <a:r>
              <a:rPr lang="en-US" altLang="en-US" sz="1600" baseline="-25000" dirty="0" smtClean="0">
                <a:latin typeface="Arial" panose="020B0604020202020204" pitchFamily="34" charset="0"/>
                <a:ea typeface="ＭＳ Ｐゴシック" panose="020B0600070205080204" pitchFamily="34" charset="-128"/>
              </a:rPr>
              <a:t>2</a:t>
            </a:r>
            <a:r>
              <a:rPr lang="en-US" altLang="en-US" sz="1600" dirty="0" smtClean="0">
                <a:latin typeface="Arial" panose="020B0604020202020204" pitchFamily="34" charset="0"/>
                <a:ea typeface="ＭＳ Ｐゴシック" panose="020B0600070205080204" pitchFamily="34" charset="-128"/>
              </a:rPr>
              <a:t>-macroglobulin, </a:t>
            </a:r>
            <a:r>
              <a:rPr lang="en-US" altLang="en-US" sz="1600" dirty="0" err="1" smtClean="0">
                <a:latin typeface="Arial" panose="020B0604020202020204" pitchFamily="34" charset="0"/>
                <a:ea typeface="ＭＳ Ｐゴシック" panose="020B0600070205080204" pitchFamily="34" charset="-128"/>
              </a:rPr>
              <a:t>haptoglobin</a:t>
            </a:r>
            <a:r>
              <a:rPr lang="en-US" altLang="en-US" sz="1600" dirty="0" smtClean="0">
                <a:latin typeface="Arial" panose="020B0604020202020204" pitchFamily="34" charset="0"/>
                <a:ea typeface="ＭＳ Ｐゴシック" panose="020B0600070205080204" pitchFamily="34" charset="-128"/>
              </a:rPr>
              <a:t>, GGT, total bilirubin, </a:t>
            </a:r>
            <a:r>
              <a:rPr lang="en-US" altLang="en-US" sz="1600" dirty="0" err="1" smtClean="0">
                <a:latin typeface="Arial" panose="020B0604020202020204" pitchFamily="34" charset="0"/>
                <a:ea typeface="ＭＳ Ｐゴシック" panose="020B0600070205080204" pitchFamily="34" charset="-128"/>
              </a:rPr>
              <a:t>apolipoprotein</a:t>
            </a:r>
            <a:r>
              <a:rPr lang="en-US" altLang="en-US" sz="1600" dirty="0" smtClean="0">
                <a:latin typeface="Arial" panose="020B0604020202020204" pitchFamily="34" charset="0"/>
                <a:ea typeface="ＭＳ Ｐゴシック" panose="020B0600070205080204" pitchFamily="34" charset="-128"/>
              </a:rPr>
              <a:t> A1</a:t>
            </a:r>
          </a:p>
          <a:p>
            <a:pPr eaLnBrk="1" hangingPunct="1"/>
            <a:r>
              <a:rPr lang="en-US" altLang="en-US" sz="1800" b="1" i="1" dirty="0" err="1" smtClean="0">
                <a:solidFill>
                  <a:schemeClr val="accent1"/>
                </a:solidFill>
                <a:latin typeface="Arial" panose="020B0604020202020204" pitchFamily="34" charset="0"/>
                <a:ea typeface="ＭＳ Ｐゴシック" panose="020B0600070205080204" pitchFamily="34" charset="-128"/>
              </a:rPr>
              <a:t>FibroSpect</a:t>
            </a:r>
            <a:r>
              <a:rPr lang="en-US" altLang="en-US" sz="1800" b="1" i="1" dirty="0" smtClean="0">
                <a:solidFill>
                  <a:schemeClr val="accent1"/>
                </a:solidFill>
                <a:latin typeface="Arial" panose="020B0604020202020204" pitchFamily="34" charset="0"/>
                <a:ea typeface="ＭＳ Ｐゴシック" panose="020B0600070205080204" pitchFamily="34" charset="-128"/>
              </a:rPr>
              <a:t> II</a:t>
            </a:r>
          </a:p>
          <a:p>
            <a:pPr lvl="1" eaLnBrk="1" hangingPunct="1"/>
            <a:r>
              <a:rPr lang="en-US" altLang="en-US" sz="1600" dirty="0" smtClean="0">
                <a:latin typeface="Arial" panose="020B0604020202020204" pitchFamily="34" charset="0"/>
                <a:ea typeface="ＭＳ Ｐゴシック" panose="020B0600070205080204" pitchFamily="34" charset="-128"/>
              </a:rPr>
              <a:t>Combines 3 markers: </a:t>
            </a:r>
            <a:r>
              <a:rPr lang="el-GR" altLang="en-US" sz="1600" dirty="0" smtClean="0">
                <a:latin typeface="Arial" panose="020B0604020202020204" pitchFamily="34" charset="0"/>
                <a:ea typeface="ＭＳ Ｐゴシック" panose="020B0600070205080204" pitchFamily="34" charset="-128"/>
              </a:rPr>
              <a:t>α2-</a:t>
            </a:r>
            <a:r>
              <a:rPr lang="en-US" altLang="en-US" sz="1600" dirty="0" smtClean="0">
                <a:latin typeface="Arial" panose="020B0604020202020204" pitchFamily="34" charset="0"/>
                <a:ea typeface="ＭＳ Ｐゴシック" panose="020B0600070205080204" pitchFamily="34" charset="-128"/>
              </a:rPr>
              <a:t>macroglobulin, </a:t>
            </a:r>
          </a:p>
          <a:p>
            <a:pPr marL="201108" lvl="1" indent="0" eaLnBrk="1" hangingPunct="1">
              <a:buNone/>
            </a:pPr>
            <a:r>
              <a:rPr lang="en-US" altLang="en-US" sz="1600" dirty="0" smtClean="0">
                <a:latin typeface="Arial" panose="020B0604020202020204" pitchFamily="34" charset="0"/>
                <a:ea typeface="ＭＳ Ｐゴシック" panose="020B0600070205080204" pitchFamily="34" charset="-128"/>
              </a:rPr>
              <a:t>hyaluronic acid, tissue inhibitor of </a:t>
            </a:r>
          </a:p>
          <a:p>
            <a:pPr marL="201108" lvl="1" indent="0" eaLnBrk="1" hangingPunct="1">
              <a:buNone/>
            </a:pPr>
            <a:r>
              <a:rPr lang="en-US" altLang="en-US" sz="1600" dirty="0" smtClean="0">
                <a:latin typeface="Arial" panose="020B0604020202020204" pitchFamily="34" charset="0"/>
                <a:ea typeface="ＭＳ Ｐゴシック" panose="020B0600070205080204" pitchFamily="34" charset="-128"/>
              </a:rPr>
              <a:t>metalloproteinase-1</a:t>
            </a:r>
          </a:p>
          <a:p>
            <a:pPr eaLnBrk="1" hangingPunct="1"/>
            <a:r>
              <a:rPr lang="en-US" altLang="en-US" sz="1800" b="1" dirty="0" smtClean="0">
                <a:solidFill>
                  <a:schemeClr val="accent1"/>
                </a:solidFill>
                <a:latin typeface="Arial" panose="020B0604020202020204" pitchFamily="34" charset="0"/>
                <a:ea typeface="ＭＳ Ｐゴシック" panose="020B0600070205080204" pitchFamily="34" charset="-128"/>
              </a:rPr>
              <a:t>APRI </a:t>
            </a:r>
          </a:p>
          <a:p>
            <a:pPr lvl="1" eaLnBrk="1" hangingPunct="1"/>
            <a:r>
              <a:rPr lang="en-US" altLang="en-US" sz="1600" dirty="0" smtClean="0">
                <a:latin typeface="Arial" panose="020B0604020202020204" pitchFamily="34" charset="0"/>
                <a:ea typeface="ＭＳ Ｐゴシック" panose="020B0600070205080204" pitchFamily="34" charset="-128"/>
              </a:rPr>
              <a:t>AST-to-platelets ratio index</a:t>
            </a:r>
          </a:p>
          <a:p>
            <a:pPr eaLnBrk="1" hangingPunct="1"/>
            <a:r>
              <a:rPr lang="en-US" altLang="en-US" sz="1800" b="1" dirty="0" err="1" smtClean="0">
                <a:solidFill>
                  <a:schemeClr val="accent1"/>
                </a:solidFill>
                <a:latin typeface="Arial" panose="020B0604020202020204" pitchFamily="34" charset="0"/>
                <a:ea typeface="ＭＳ Ｐゴシック" panose="020B0600070205080204" pitchFamily="34" charset="-128"/>
              </a:rPr>
              <a:t>Forns</a:t>
            </a:r>
            <a:r>
              <a:rPr lang="en-US" altLang="en-US" sz="1800" b="1" dirty="0" smtClean="0">
                <a:solidFill>
                  <a:schemeClr val="accent1"/>
                </a:solidFill>
                <a:latin typeface="Arial" panose="020B0604020202020204" pitchFamily="34" charset="0"/>
                <a:ea typeface="ＭＳ Ｐゴシック" panose="020B0600070205080204" pitchFamily="34" charset="-128"/>
              </a:rPr>
              <a:t> fibrosis index</a:t>
            </a:r>
          </a:p>
          <a:p>
            <a:pPr lvl="1" eaLnBrk="1" hangingPunct="1"/>
            <a:r>
              <a:rPr lang="en-US" altLang="en-US" sz="1600" dirty="0" smtClean="0">
                <a:latin typeface="Arial" panose="020B0604020202020204" pitchFamily="34" charset="0"/>
                <a:ea typeface="ＭＳ Ｐゴシック" panose="020B0600070205080204" pitchFamily="34" charset="-128"/>
              </a:rPr>
              <a:t>Age, platelet count, GGT, cholesterol</a:t>
            </a:r>
          </a:p>
          <a:p>
            <a:pPr eaLnBrk="1" hangingPunct="1"/>
            <a:r>
              <a:rPr lang="en-US" altLang="en-US" sz="1800" b="1" dirty="0" smtClean="0">
                <a:solidFill>
                  <a:schemeClr val="accent1"/>
                </a:solidFill>
                <a:latin typeface="Arial" panose="020B0604020202020204" pitchFamily="34" charset="0"/>
                <a:ea typeface="ＭＳ Ｐゴシック" panose="020B0600070205080204" pitchFamily="34" charset="-128"/>
              </a:rPr>
              <a:t>FIB-4</a:t>
            </a:r>
          </a:p>
          <a:p>
            <a:pPr lvl="1" eaLnBrk="1" hangingPunct="1"/>
            <a:r>
              <a:rPr lang="en-US" altLang="en-US" sz="1600" dirty="0" smtClean="0">
                <a:latin typeface="Arial" panose="020B0604020202020204" pitchFamily="34" charset="0"/>
                <a:ea typeface="ＭＳ Ｐゴシック" panose="020B0600070205080204" pitchFamily="34" charset="-128"/>
              </a:rPr>
              <a:t>Combines 4 markers: platelets, ALT, AST, age</a:t>
            </a:r>
          </a:p>
        </p:txBody>
      </p:sp>
      <p:pic>
        <p:nvPicPr>
          <p:cNvPr id="45060" name="Content Placeholder 3" descr="scores.png"/>
          <p:cNvPicPr>
            <a:picLocks noChangeAspect="1"/>
          </p:cNvPicPr>
          <p:nvPr/>
        </p:nvPicPr>
        <p:blipFill>
          <a:blip r:embed="rId3">
            <a:extLst>
              <a:ext uri="{28A0092B-C50C-407E-A947-70E740481C1C}">
                <a14:useLocalDpi xmlns:a14="http://schemas.microsoft.com/office/drawing/2010/main" val="0"/>
              </a:ext>
            </a:extLst>
          </a:blip>
          <a:srcRect l="-10228" t="2" r="-10228" b="-42570"/>
          <a:stretch>
            <a:fillRect/>
          </a:stretch>
        </p:blipFill>
        <p:spPr bwMode="auto">
          <a:xfrm>
            <a:off x="5713412" y="2819400"/>
            <a:ext cx="5051425"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63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lnSpc>
                <a:spcPct val="100000"/>
              </a:lnSpc>
              <a:defRPr/>
            </a:pPr>
            <a:r>
              <a:rPr lang="en-US" sz="4000" b="1" dirty="0">
                <a:solidFill>
                  <a:schemeClr val="accent1"/>
                </a:solidFill>
              </a:rPr>
              <a:t>Transient </a:t>
            </a:r>
            <a:r>
              <a:rPr lang="en-US" sz="4000" b="1" dirty="0" err="1" smtClean="0">
                <a:solidFill>
                  <a:schemeClr val="accent1"/>
                </a:solidFill>
              </a:rPr>
              <a:t>Elastography</a:t>
            </a:r>
            <a:r>
              <a:rPr lang="en-US" sz="4000" b="1" dirty="0" smtClean="0">
                <a:solidFill>
                  <a:schemeClr val="accent1"/>
                </a:solidFill>
              </a:rPr>
              <a:t> </a:t>
            </a:r>
            <a:r>
              <a:rPr lang="en-US" sz="3600" b="1" dirty="0"/>
              <a:t/>
            </a:r>
            <a:br>
              <a:rPr lang="en-US" sz="3600" b="1" dirty="0"/>
            </a:br>
            <a:r>
              <a:rPr lang="en-US" sz="3600" b="1" dirty="0" smtClean="0">
                <a:solidFill>
                  <a:schemeClr val="accent1"/>
                </a:solidFill>
              </a:rPr>
              <a:t>Noninvasive Alternative </a:t>
            </a:r>
            <a:r>
              <a:rPr lang="en-US" sz="3600" b="1" dirty="0">
                <a:solidFill>
                  <a:schemeClr val="accent1"/>
                </a:solidFill>
              </a:rPr>
              <a:t>to </a:t>
            </a:r>
            <a:r>
              <a:rPr lang="en-US" sz="3600" b="1" dirty="0" smtClean="0">
                <a:solidFill>
                  <a:schemeClr val="accent1"/>
                </a:solidFill>
              </a:rPr>
              <a:t>Assess Liver Fibrosis</a:t>
            </a:r>
            <a:endParaRPr lang="en-US" sz="3600" b="1" dirty="0">
              <a:solidFill>
                <a:schemeClr val="accent1"/>
              </a:solidFill>
            </a:endParaRPr>
          </a:p>
        </p:txBody>
      </p:sp>
      <p:sp>
        <p:nvSpPr>
          <p:cNvPr id="47107" name="Content Placeholder 8"/>
          <p:cNvSpPr>
            <a:spLocks noGrp="1"/>
          </p:cNvSpPr>
          <p:nvPr>
            <p:ph idx="4294967295"/>
          </p:nvPr>
        </p:nvSpPr>
        <p:spPr>
          <a:xfrm>
            <a:off x="1141412" y="1828800"/>
            <a:ext cx="7162800" cy="4525963"/>
          </a:xfrm>
        </p:spPr>
        <p:txBody>
          <a:bodyPr>
            <a:normAutofit lnSpcReduction="10000"/>
          </a:bodyPr>
          <a:lstStyle/>
          <a:p>
            <a:pPr eaLnBrk="1" hangingPunct="1"/>
            <a:r>
              <a:rPr lang="en-US" altLang="en-US" sz="2400" b="1" dirty="0" err="1" smtClean="0">
                <a:solidFill>
                  <a:schemeClr val="accent1"/>
                </a:solidFill>
                <a:ea typeface="ＭＳ Ｐゴシック" panose="020B0600070205080204" pitchFamily="34" charset="-128"/>
              </a:rPr>
              <a:t>Elastography</a:t>
            </a:r>
            <a:endParaRPr lang="en-US" altLang="en-US" sz="2400" b="1" dirty="0" smtClean="0">
              <a:solidFill>
                <a:schemeClr val="accent1"/>
              </a:solidFill>
              <a:ea typeface="ＭＳ Ｐゴシック" panose="020B0600070205080204" pitchFamily="34" charset="-128"/>
            </a:endParaRPr>
          </a:p>
          <a:p>
            <a:pPr lvl="1" eaLnBrk="1" hangingPunct="1"/>
            <a:r>
              <a:rPr lang="en-US" altLang="en-US" sz="2400" dirty="0" smtClean="0">
                <a:ea typeface="ＭＳ Ｐゴシック" panose="020B0600070205080204" pitchFamily="34" charset="-128"/>
              </a:rPr>
              <a:t>Ultrasound transducer probe induces </a:t>
            </a:r>
            <a:endParaRPr lang="en-US" altLang="en-US" sz="2400" dirty="0">
              <a:ea typeface="ＭＳ Ｐゴシック" panose="020B0600070205080204" pitchFamily="34" charset="-128"/>
            </a:endParaRPr>
          </a:p>
          <a:p>
            <a:pPr marL="201108" lvl="1" indent="0" eaLnBrk="1" hangingPunct="1">
              <a:buNone/>
            </a:pPr>
            <a:r>
              <a:rPr lang="en-US" altLang="en-US" sz="2400" dirty="0" smtClean="0">
                <a:ea typeface="ＭＳ Ｐゴシック" panose="020B0600070205080204" pitchFamily="34" charset="-128"/>
              </a:rPr>
              <a:t>   elastic wave through the liver</a:t>
            </a:r>
          </a:p>
          <a:p>
            <a:pPr lvl="1" eaLnBrk="1" hangingPunct="1"/>
            <a:r>
              <a:rPr lang="en-US" altLang="en-US" sz="2400" dirty="0" smtClean="0">
                <a:ea typeface="ＭＳ Ｐゴシック" panose="020B0600070205080204" pitchFamily="34" charset="-128"/>
              </a:rPr>
              <a:t>Velocity of the wave is evaluated in a region </a:t>
            </a:r>
          </a:p>
          <a:p>
            <a:pPr marL="201108" lvl="1" indent="0" eaLnBrk="1" hangingPunct="1">
              <a:buNone/>
            </a:pPr>
            <a:r>
              <a:rPr lang="en-US" altLang="en-US" sz="2400" dirty="0">
                <a:ea typeface="ＭＳ Ｐゴシック" panose="020B0600070205080204" pitchFamily="34" charset="-128"/>
              </a:rPr>
              <a:t> </a:t>
            </a:r>
            <a:r>
              <a:rPr lang="en-US" altLang="en-US" sz="2400" dirty="0" smtClean="0">
                <a:ea typeface="ＭＳ Ｐゴシック" panose="020B0600070205080204" pitchFamily="34" charset="-128"/>
              </a:rPr>
              <a:t>  located from 2.5-6.5 cm below the skin surface</a:t>
            </a:r>
          </a:p>
          <a:p>
            <a:pPr eaLnBrk="1" hangingPunct="1"/>
            <a:r>
              <a:rPr lang="en-US" altLang="en-US" sz="2400" b="1" dirty="0" smtClean="0">
                <a:solidFill>
                  <a:schemeClr val="accent1"/>
                </a:solidFill>
                <a:ea typeface="ＭＳ Ｐゴシック" panose="020B0600070205080204" pitchFamily="34" charset="-128"/>
              </a:rPr>
              <a:t>Liver biopsy is able to examine 1/50,000 of the liver, </a:t>
            </a:r>
            <a:r>
              <a:rPr lang="en-US" altLang="en-US" sz="2400" b="1" dirty="0" err="1" smtClean="0">
                <a:solidFill>
                  <a:schemeClr val="accent1"/>
                </a:solidFill>
                <a:ea typeface="ＭＳ Ｐゴシック" panose="020B0600070205080204" pitchFamily="34" charset="-128"/>
              </a:rPr>
              <a:t>elastography</a:t>
            </a:r>
            <a:r>
              <a:rPr lang="en-US" altLang="en-US" sz="2400" b="1" dirty="0" smtClean="0">
                <a:solidFill>
                  <a:schemeClr val="accent1"/>
                </a:solidFill>
                <a:ea typeface="ＭＳ Ｐゴシック" panose="020B0600070205080204" pitchFamily="34" charset="-128"/>
              </a:rPr>
              <a:t> is able to examine 1/500 of the liver</a:t>
            </a:r>
          </a:p>
          <a:p>
            <a:r>
              <a:rPr lang="en-US" altLang="en-US" sz="2400" b="1" dirty="0" smtClean="0">
                <a:solidFill>
                  <a:schemeClr val="accent1"/>
                </a:solidFill>
                <a:ea typeface="ＭＳ Ｐゴシック" panose="020B0600070205080204" pitchFamily="34" charset="-128"/>
              </a:rPr>
              <a:t>Potential confounders: visceral adiposity, steatosis,    cholestasis, significant inflammation</a:t>
            </a:r>
          </a:p>
          <a:p>
            <a:r>
              <a:rPr lang="en-US" altLang="en-US" sz="2400" b="1" dirty="0" smtClean="0">
                <a:solidFill>
                  <a:schemeClr val="accent1"/>
                </a:solidFill>
                <a:ea typeface="ＭＳ Ｐゴシック" panose="020B0600070205080204" pitchFamily="34" charset="-128"/>
              </a:rPr>
              <a:t>Sensitivity is improved when combined with               noninvasive biomarker scores</a:t>
            </a:r>
          </a:p>
          <a:p>
            <a:endParaRPr lang="en-US" altLang="en-US" sz="2400" dirty="0" smtClean="0">
              <a:ea typeface="ＭＳ Ｐゴシック" panose="020B0600070205080204" pitchFamily="34" charset="-128"/>
            </a:endParaRPr>
          </a:p>
          <a:p>
            <a:pPr eaLnBrk="1" hangingPunct="1"/>
            <a:endParaRPr lang="en-US" altLang="en-US" sz="2400" dirty="0" smtClean="0">
              <a:ea typeface="ＭＳ Ｐゴシック" panose="020B0600070205080204" pitchFamily="34" charset="-128"/>
            </a:endParaRPr>
          </a:p>
        </p:txBody>
      </p:sp>
      <p:pic>
        <p:nvPicPr>
          <p:cNvPr id="471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6612" y="2277070"/>
            <a:ext cx="29718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380412" y="4944070"/>
            <a:ext cx="3200400" cy="923330"/>
          </a:xfrm>
          <a:prstGeom prst="rect">
            <a:avLst/>
          </a:prstGeom>
        </p:spPr>
        <p:txBody>
          <a:bodyPr wrap="square">
            <a:spAutoFit/>
          </a:bodyPr>
          <a:lstStyle/>
          <a:p>
            <a:pPr>
              <a:buFont typeface="Arial" pitchFamily="34" charset="0"/>
              <a:buChar char="•"/>
              <a:defRPr/>
            </a:pPr>
            <a:r>
              <a:rPr lang="en-US" b="1" dirty="0" smtClean="0">
                <a:solidFill>
                  <a:schemeClr val="accent1"/>
                </a:solidFill>
                <a:latin typeface="+mn-lt"/>
                <a:ea typeface="ＭＳ Ｐゴシック" charset="-128"/>
              </a:rPr>
              <a:t> Examination </a:t>
            </a:r>
            <a:r>
              <a:rPr lang="en-US" b="1" dirty="0">
                <a:solidFill>
                  <a:schemeClr val="accent1"/>
                </a:solidFill>
                <a:latin typeface="+mn-lt"/>
                <a:ea typeface="ＭＳ Ｐゴシック" charset="-128"/>
              </a:rPr>
              <a:t>time </a:t>
            </a:r>
            <a:r>
              <a:rPr lang="en-US" b="1" dirty="0" smtClean="0">
                <a:solidFill>
                  <a:schemeClr val="accent1"/>
                </a:solidFill>
                <a:latin typeface="+mn-lt"/>
                <a:ea typeface="ＭＳ Ｐゴシック" charset="-128"/>
              </a:rPr>
              <a:t>&lt;10 </a:t>
            </a:r>
            <a:r>
              <a:rPr lang="en-US" b="1" dirty="0">
                <a:solidFill>
                  <a:schemeClr val="accent1"/>
                </a:solidFill>
                <a:latin typeface="+mn-lt"/>
                <a:ea typeface="ＭＳ Ｐゴシック" charset="-128"/>
              </a:rPr>
              <a:t>minutes</a:t>
            </a:r>
          </a:p>
          <a:p>
            <a:pPr>
              <a:buFont typeface="Arial" pitchFamily="34" charset="0"/>
              <a:buChar char="•"/>
              <a:defRPr/>
            </a:pPr>
            <a:r>
              <a:rPr lang="en-US" b="1" dirty="0" smtClean="0">
                <a:solidFill>
                  <a:schemeClr val="accent1"/>
                </a:solidFill>
                <a:latin typeface="+mn-lt"/>
                <a:ea typeface="ＭＳ Ｐゴシック" charset="-128"/>
              </a:rPr>
              <a:t> Median value:</a:t>
            </a:r>
          </a:p>
          <a:p>
            <a:pPr>
              <a:defRPr/>
            </a:pPr>
            <a:r>
              <a:rPr lang="en-US" b="1" dirty="0">
                <a:solidFill>
                  <a:schemeClr val="accent1"/>
                </a:solidFill>
                <a:ea typeface="ＭＳ Ｐゴシック" charset="-128"/>
              </a:rPr>
              <a:t> </a:t>
            </a:r>
            <a:r>
              <a:rPr lang="en-US" b="1" dirty="0" smtClean="0">
                <a:solidFill>
                  <a:schemeClr val="accent1"/>
                </a:solidFill>
                <a:ea typeface="ＭＳ Ｐゴシック" charset="-128"/>
              </a:rPr>
              <a:t>        </a:t>
            </a:r>
            <a:r>
              <a:rPr lang="en-US" b="1" dirty="0" smtClean="0">
                <a:solidFill>
                  <a:schemeClr val="accent1"/>
                </a:solidFill>
                <a:latin typeface="+mn-lt"/>
                <a:ea typeface="ＭＳ Ｐゴシック" charset="-128"/>
              </a:rPr>
              <a:t>10 </a:t>
            </a:r>
            <a:r>
              <a:rPr lang="en-US" b="1" dirty="0">
                <a:solidFill>
                  <a:schemeClr val="accent1"/>
                </a:solidFill>
                <a:latin typeface="+mn-lt"/>
                <a:ea typeface="ＭＳ Ｐゴシック" charset="-128"/>
              </a:rPr>
              <a:t>successful acquisitions</a:t>
            </a:r>
          </a:p>
        </p:txBody>
      </p:sp>
    </p:spTree>
    <p:extLst>
      <p:ext uri="{BB962C8B-B14F-4D97-AF65-F5344CB8AC3E}">
        <p14:creationId xmlns:p14="http://schemas.microsoft.com/office/powerpoint/2010/main" val="43659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a:solidFill>
                  <a:schemeClr val="accent1"/>
                </a:solidFill>
              </a:rPr>
              <a:t>HCV Treatment/Cure L</a:t>
            </a:r>
            <a:r>
              <a:rPr lang="en-US" sz="4400" b="1" dirty="0" smtClean="0">
                <a:solidFill>
                  <a:schemeClr val="accent1"/>
                </a:solidFill>
              </a:rPr>
              <a:t>andscape</a:t>
            </a:r>
            <a:endParaRPr lang="en-US" b="1" dirty="0">
              <a:solidFill>
                <a:schemeClr val="accent1"/>
              </a:solidFill>
            </a:endParaRPr>
          </a:p>
        </p:txBody>
      </p:sp>
      <p:sp>
        <p:nvSpPr>
          <p:cNvPr id="3" name="Text Placeholder 2"/>
          <p:cNvSpPr>
            <a:spLocks noGrp="1"/>
          </p:cNvSpPr>
          <p:nvPr>
            <p:ph type="subTitle" idx="1"/>
          </p:nvPr>
        </p:nvSpPr>
        <p:spPr/>
        <p:txBody>
          <a:bodyPr>
            <a:normAutofit/>
          </a:bodyPr>
          <a:lstStyle/>
          <a:p>
            <a:r>
              <a:rPr lang="en-US" sz="3600" dirty="0" smtClean="0">
                <a:solidFill>
                  <a:schemeClr val="tx1"/>
                </a:solidFill>
              </a:rPr>
              <a:t>Module 3</a:t>
            </a:r>
          </a:p>
          <a:p>
            <a:endParaRPr lang="en-US" sz="4800" dirty="0"/>
          </a:p>
        </p:txBody>
      </p:sp>
    </p:spTree>
    <p:extLst>
      <p:ext uri="{BB962C8B-B14F-4D97-AF65-F5344CB8AC3E}">
        <p14:creationId xmlns:p14="http://schemas.microsoft.com/office/powerpoint/2010/main" val="79758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solidFill>
                  <a:schemeClr val="accent1"/>
                </a:solidFill>
              </a:rPr>
              <a:t>Learning Objectives</a:t>
            </a:r>
            <a:endParaRPr lang="en-ZA" sz="4000" b="1" dirty="0">
              <a:solidFill>
                <a:schemeClr val="accent1"/>
              </a:solidFill>
            </a:endParaRPr>
          </a:p>
        </p:txBody>
      </p:sp>
      <p:sp>
        <p:nvSpPr>
          <p:cNvPr id="3" name="Content Placeholder 2"/>
          <p:cNvSpPr>
            <a:spLocks noGrp="1"/>
          </p:cNvSpPr>
          <p:nvPr>
            <p:ph idx="1"/>
          </p:nvPr>
        </p:nvSpPr>
        <p:spPr/>
        <p:txBody>
          <a:bodyPr/>
          <a:lstStyle/>
          <a:p>
            <a:r>
              <a:rPr lang="en-ZA" dirty="0" smtClean="0"/>
              <a:t>1. </a:t>
            </a:r>
            <a:r>
              <a:rPr lang="en-ZA" dirty="0" smtClean="0"/>
              <a:t>Describe</a:t>
            </a:r>
            <a:r>
              <a:rPr lang="en-ZA" dirty="0" smtClean="0">
                <a:solidFill>
                  <a:schemeClr val="tx1"/>
                </a:solidFill>
              </a:rPr>
              <a:t> </a:t>
            </a:r>
            <a:r>
              <a:rPr lang="en-ZA" dirty="0" smtClean="0">
                <a:solidFill>
                  <a:schemeClr val="tx1"/>
                </a:solidFill>
              </a:rPr>
              <a:t>the concept that achieving an SVR equates to a cure</a:t>
            </a:r>
          </a:p>
          <a:p>
            <a:r>
              <a:rPr lang="en-ZA" dirty="0" smtClean="0">
                <a:solidFill>
                  <a:schemeClr val="tx1"/>
                </a:solidFill>
              </a:rPr>
              <a:t>2. </a:t>
            </a:r>
            <a:r>
              <a:rPr lang="en-ZA" dirty="0" smtClean="0">
                <a:solidFill>
                  <a:schemeClr val="tx1"/>
                </a:solidFill>
              </a:rPr>
              <a:t>Explain how SVR </a:t>
            </a:r>
            <a:r>
              <a:rPr lang="en-ZA" dirty="0" smtClean="0">
                <a:solidFill>
                  <a:schemeClr val="tx1"/>
                </a:solidFill>
              </a:rPr>
              <a:t>in patients with chronic HCV results in long-term clinical benefits</a:t>
            </a:r>
          </a:p>
          <a:p>
            <a:r>
              <a:rPr lang="en-ZA" dirty="0" smtClean="0">
                <a:solidFill>
                  <a:schemeClr val="tx1"/>
                </a:solidFill>
              </a:rPr>
              <a:t>3. Review the first 2 decades of therapy with Peg-IFN and Ribavirin</a:t>
            </a:r>
          </a:p>
          <a:p>
            <a:r>
              <a:rPr lang="en-ZA" dirty="0" smtClean="0">
                <a:solidFill>
                  <a:schemeClr val="tx1"/>
                </a:solidFill>
              </a:rPr>
              <a:t>4. Understand that interferon based therapy is unrealistic for many parts of Africa</a:t>
            </a:r>
          </a:p>
          <a:p>
            <a:r>
              <a:rPr lang="en-ZA" dirty="0" smtClean="0">
                <a:solidFill>
                  <a:schemeClr val="tx1"/>
                </a:solidFill>
              </a:rPr>
              <a:t>5. </a:t>
            </a:r>
            <a:r>
              <a:rPr lang="en-ZA" dirty="0" smtClean="0">
                <a:solidFill>
                  <a:schemeClr val="tx1"/>
                </a:solidFill>
              </a:rPr>
              <a:t>Identify where </a:t>
            </a:r>
            <a:r>
              <a:rPr lang="en-ZA" dirty="0" smtClean="0">
                <a:solidFill>
                  <a:schemeClr val="tx1"/>
                </a:solidFill>
              </a:rPr>
              <a:t>in the </a:t>
            </a:r>
            <a:r>
              <a:rPr lang="en-ZA" dirty="0" smtClean="0">
                <a:solidFill>
                  <a:schemeClr val="tx1"/>
                </a:solidFill>
              </a:rPr>
              <a:t>lifecycle </a:t>
            </a:r>
            <a:r>
              <a:rPr lang="en-ZA" dirty="0" smtClean="0">
                <a:solidFill>
                  <a:schemeClr val="tx1"/>
                </a:solidFill>
              </a:rPr>
              <a:t>of HCV the new DAA therapies act</a:t>
            </a:r>
          </a:p>
          <a:p>
            <a:r>
              <a:rPr lang="en-ZA" dirty="0" smtClean="0">
                <a:solidFill>
                  <a:schemeClr val="tx1"/>
                </a:solidFill>
              </a:rPr>
              <a:t>6. </a:t>
            </a:r>
            <a:r>
              <a:rPr lang="en-ZA" dirty="0" smtClean="0">
                <a:solidFill>
                  <a:schemeClr val="tx1"/>
                </a:solidFill>
              </a:rPr>
              <a:t>List the g</a:t>
            </a:r>
            <a:r>
              <a:rPr lang="en-ZA" dirty="0" smtClean="0">
                <a:solidFill>
                  <a:schemeClr val="tx1"/>
                </a:solidFill>
              </a:rPr>
              <a:t>uiding </a:t>
            </a:r>
            <a:r>
              <a:rPr lang="en-ZA" dirty="0" smtClean="0">
                <a:solidFill>
                  <a:schemeClr val="tx1"/>
                </a:solidFill>
              </a:rPr>
              <a:t>principles of all oral DAA therapy</a:t>
            </a:r>
          </a:p>
          <a:p>
            <a:r>
              <a:rPr lang="en-ZA" dirty="0" smtClean="0">
                <a:solidFill>
                  <a:schemeClr val="tx1"/>
                </a:solidFill>
              </a:rPr>
              <a:t>7. </a:t>
            </a:r>
            <a:r>
              <a:rPr lang="en-ZA" dirty="0" smtClean="0">
                <a:solidFill>
                  <a:schemeClr val="tx1"/>
                </a:solidFill>
              </a:rPr>
              <a:t>Express the i</a:t>
            </a:r>
            <a:r>
              <a:rPr lang="en-ZA" dirty="0" smtClean="0">
                <a:solidFill>
                  <a:schemeClr val="tx1"/>
                </a:solidFill>
              </a:rPr>
              <a:t>ndications </a:t>
            </a:r>
            <a:r>
              <a:rPr lang="en-ZA" dirty="0" smtClean="0">
                <a:solidFill>
                  <a:schemeClr val="tx1"/>
                </a:solidFill>
              </a:rPr>
              <a:t>for </a:t>
            </a:r>
            <a:r>
              <a:rPr lang="en-ZA" dirty="0" smtClean="0">
                <a:solidFill>
                  <a:schemeClr val="tx1"/>
                </a:solidFill>
              </a:rPr>
              <a:t>DAA therapy</a:t>
            </a:r>
            <a:endParaRPr lang="en-ZA" dirty="0" smtClean="0">
              <a:solidFill>
                <a:schemeClr val="tx1"/>
              </a:solidFill>
            </a:endParaRPr>
          </a:p>
          <a:p>
            <a:r>
              <a:rPr lang="en-ZA" dirty="0" smtClean="0">
                <a:solidFill>
                  <a:schemeClr val="tx1"/>
                </a:solidFill>
              </a:rPr>
              <a:t>8. </a:t>
            </a:r>
            <a:r>
              <a:rPr lang="en-ZA" dirty="0" smtClean="0">
                <a:solidFill>
                  <a:schemeClr val="tx1"/>
                </a:solidFill>
              </a:rPr>
              <a:t>Define adverse effects of specific DAA agents</a:t>
            </a:r>
            <a:endParaRPr lang="en-ZA" dirty="0" smtClean="0">
              <a:solidFill>
                <a:schemeClr val="tx1"/>
              </a:solidFill>
            </a:endParaRPr>
          </a:p>
          <a:p>
            <a:r>
              <a:rPr lang="en-ZA" dirty="0" smtClean="0">
                <a:solidFill>
                  <a:schemeClr val="tx1"/>
                </a:solidFill>
              </a:rPr>
              <a:t>9. </a:t>
            </a:r>
            <a:r>
              <a:rPr lang="en-ZA" dirty="0" smtClean="0">
                <a:solidFill>
                  <a:schemeClr val="tx1"/>
                </a:solidFill>
              </a:rPr>
              <a:t>Discuss how to avoid/manage </a:t>
            </a:r>
            <a:r>
              <a:rPr lang="en-ZA" dirty="0" smtClean="0">
                <a:solidFill>
                  <a:schemeClr val="tx1"/>
                </a:solidFill>
              </a:rPr>
              <a:t>d</a:t>
            </a:r>
            <a:r>
              <a:rPr lang="en-ZA" dirty="0" smtClean="0">
                <a:solidFill>
                  <a:schemeClr val="tx1"/>
                </a:solidFill>
              </a:rPr>
              <a:t>rug-drug </a:t>
            </a:r>
            <a:r>
              <a:rPr lang="en-ZA" dirty="0" smtClean="0">
                <a:solidFill>
                  <a:schemeClr val="tx1"/>
                </a:solidFill>
              </a:rPr>
              <a:t>interactions</a:t>
            </a:r>
            <a:endParaRPr lang="en-ZA" dirty="0">
              <a:solidFill>
                <a:schemeClr val="tx1"/>
              </a:solidFill>
            </a:endParaRPr>
          </a:p>
        </p:txBody>
      </p:sp>
    </p:spTree>
    <p:extLst>
      <p:ext uri="{BB962C8B-B14F-4D97-AF65-F5344CB8AC3E}">
        <p14:creationId xmlns:p14="http://schemas.microsoft.com/office/powerpoint/2010/main" val="165426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3">
            <a:extLst>
              <a:ext uri="{28A0092B-C50C-407E-A947-70E740481C1C}">
                <a14:useLocalDpi xmlns:a14="http://schemas.microsoft.com/office/drawing/2010/main" val="0"/>
              </a:ext>
            </a:extLst>
          </a:blip>
          <a:srcRect t="12187" b="4628"/>
          <a:stretch/>
        </p:blipFill>
        <p:spPr bwMode="auto">
          <a:xfrm>
            <a:off x="2010597" y="1827850"/>
            <a:ext cx="8228573" cy="4490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9371012" y="5948798"/>
            <a:ext cx="244444" cy="369332"/>
          </a:xfrm>
          <a:prstGeom prst="rect">
            <a:avLst/>
          </a:prstGeom>
          <a:solidFill>
            <a:schemeClr val="bg1"/>
          </a:solidFill>
        </p:spPr>
        <p:txBody>
          <a:bodyPr wrap="square" rtlCol="0">
            <a:spAutoFit/>
          </a:bodyPr>
          <a:lstStyle/>
          <a:p>
            <a:endParaRPr lang="en-ZA" dirty="0"/>
          </a:p>
        </p:txBody>
      </p:sp>
      <p:sp>
        <p:nvSpPr>
          <p:cNvPr id="6" name="TextBox 5"/>
          <p:cNvSpPr txBox="1"/>
          <p:nvPr/>
        </p:nvSpPr>
        <p:spPr>
          <a:xfrm>
            <a:off x="2589212" y="826449"/>
            <a:ext cx="5712736" cy="369332"/>
          </a:xfrm>
          <a:prstGeom prst="rect">
            <a:avLst/>
          </a:prstGeom>
          <a:solidFill>
            <a:schemeClr val="bg1"/>
          </a:solidFill>
        </p:spPr>
        <p:txBody>
          <a:bodyPr wrap="square" rtlCol="0">
            <a:spAutoFit/>
          </a:bodyPr>
          <a:lstStyle/>
          <a:p>
            <a:endParaRPr lang="en-ZA" dirty="0"/>
          </a:p>
        </p:txBody>
      </p:sp>
      <p:sp>
        <p:nvSpPr>
          <p:cNvPr id="8" name="Title 7"/>
          <p:cNvSpPr>
            <a:spLocks noGrp="1"/>
          </p:cNvSpPr>
          <p:nvPr>
            <p:ph type="title"/>
          </p:nvPr>
        </p:nvSpPr>
        <p:spPr/>
        <p:txBody>
          <a:bodyPr>
            <a:normAutofit/>
          </a:bodyPr>
          <a:lstStyle/>
          <a:p>
            <a:r>
              <a:rPr lang="en-US" sz="4000" b="1" dirty="0" smtClean="0">
                <a:solidFill>
                  <a:schemeClr val="accent1"/>
                </a:solidFill>
              </a:rPr>
              <a:t>Aim of HCV Treatment = Cure</a:t>
            </a:r>
            <a:endParaRPr lang="en-US" sz="4000" b="1" dirty="0">
              <a:solidFill>
                <a:schemeClr val="accent1"/>
              </a:solidFill>
            </a:endParaRPr>
          </a:p>
        </p:txBody>
      </p:sp>
    </p:spTree>
    <p:extLst>
      <p:ext uri="{BB962C8B-B14F-4D97-AF65-F5344CB8AC3E}">
        <p14:creationId xmlns:p14="http://schemas.microsoft.com/office/powerpoint/2010/main" val="397427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descr="slide23.png"/>
          <p:cNvPicPr>
            <a:picLocks noChangeAspect="1"/>
          </p:cNvPicPr>
          <p:nvPr/>
        </p:nvPicPr>
        <p:blipFill rotWithShape="1">
          <a:blip r:embed="rId3">
            <a:extLst>
              <a:ext uri="{28A0092B-C50C-407E-A947-70E740481C1C}">
                <a14:useLocalDpi xmlns:a14="http://schemas.microsoft.com/office/drawing/2010/main" val="0"/>
              </a:ext>
            </a:extLst>
          </a:blip>
          <a:srcRect t="20931"/>
          <a:stretch/>
        </p:blipFill>
        <p:spPr bwMode="auto">
          <a:xfrm>
            <a:off x="1522412" y="1828800"/>
            <a:ext cx="9142413"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413283" y="264043"/>
            <a:ext cx="5360670" cy="646331"/>
          </a:xfrm>
          <a:prstGeom prst="rect">
            <a:avLst/>
          </a:prstGeom>
          <a:solidFill>
            <a:schemeClr val="bg1"/>
          </a:solidFill>
        </p:spPr>
        <p:txBody>
          <a:bodyPr wrap="square" rtlCol="0">
            <a:spAutoFit/>
          </a:bodyPr>
          <a:lstStyle/>
          <a:p>
            <a:endParaRPr lang="en-ZA" dirty="0" smtClean="0"/>
          </a:p>
          <a:p>
            <a:endParaRPr lang="en-ZA" dirty="0"/>
          </a:p>
        </p:txBody>
      </p:sp>
      <p:sp>
        <p:nvSpPr>
          <p:cNvPr id="5" name="Title 4"/>
          <p:cNvSpPr>
            <a:spLocks noGrp="1"/>
          </p:cNvSpPr>
          <p:nvPr>
            <p:ph type="title"/>
          </p:nvPr>
        </p:nvSpPr>
        <p:spPr/>
        <p:txBody>
          <a:bodyPr>
            <a:normAutofit/>
          </a:bodyPr>
          <a:lstStyle/>
          <a:p>
            <a:r>
              <a:rPr lang="en-US" sz="4000" b="1" dirty="0" smtClean="0">
                <a:solidFill>
                  <a:schemeClr val="accent1"/>
                </a:solidFill>
              </a:rPr>
              <a:t>SVR is Durable</a:t>
            </a:r>
            <a:endParaRPr lang="en-US" sz="4000" b="1" dirty="0">
              <a:solidFill>
                <a:schemeClr val="accent1"/>
              </a:solidFill>
            </a:endParaRPr>
          </a:p>
        </p:txBody>
      </p:sp>
    </p:spTree>
    <p:extLst>
      <p:ext uri="{BB962C8B-B14F-4D97-AF65-F5344CB8AC3E}">
        <p14:creationId xmlns:p14="http://schemas.microsoft.com/office/powerpoint/2010/main" val="89182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eaLnBrk="1" hangingPunct="1"/>
            <a:r>
              <a:rPr lang="en-US" altLang="en-US" sz="4000" b="1" dirty="0" smtClean="0">
                <a:solidFill>
                  <a:schemeClr val="accent1"/>
                </a:solidFill>
              </a:rPr>
              <a:t>SVR (Cure) and Improved Outcomes</a:t>
            </a:r>
          </a:p>
        </p:txBody>
      </p:sp>
      <p:sp>
        <p:nvSpPr>
          <p:cNvPr id="12291" name="Content Placeholder 2"/>
          <p:cNvSpPr>
            <a:spLocks noGrp="1"/>
          </p:cNvSpPr>
          <p:nvPr>
            <p:ph idx="1"/>
          </p:nvPr>
        </p:nvSpPr>
        <p:spPr/>
        <p:txBody>
          <a:bodyPr>
            <a:normAutofit/>
          </a:bodyPr>
          <a:lstStyle/>
          <a:p>
            <a:pPr eaLnBrk="1" hangingPunct="1"/>
            <a:r>
              <a:rPr lang="en-US" altLang="en-US" sz="2400" dirty="0" smtClean="0"/>
              <a:t>SVR</a:t>
            </a:r>
          </a:p>
          <a:p>
            <a:pPr lvl="1" eaLnBrk="1" hangingPunct="1"/>
            <a:r>
              <a:rPr lang="en-US" altLang="en-US" sz="2400" dirty="0" smtClean="0"/>
              <a:t>Durable </a:t>
            </a:r>
          </a:p>
          <a:p>
            <a:pPr lvl="1" eaLnBrk="1" hangingPunct="1"/>
            <a:r>
              <a:rPr lang="en-US" altLang="en-US" sz="2400" dirty="0" smtClean="0"/>
              <a:t>Improved quality of life</a:t>
            </a:r>
          </a:p>
          <a:p>
            <a:pPr lvl="1" eaLnBrk="1" hangingPunct="1"/>
            <a:r>
              <a:rPr lang="en-US" altLang="en-US" sz="2400" dirty="0" smtClean="0"/>
              <a:t>Leads to improved histology </a:t>
            </a:r>
          </a:p>
          <a:p>
            <a:pPr lvl="1" eaLnBrk="1" hangingPunct="1"/>
            <a:r>
              <a:rPr lang="en-US" altLang="en-US" sz="2400" dirty="0" smtClean="0"/>
              <a:t>Leads to clinical benefits</a:t>
            </a:r>
          </a:p>
          <a:p>
            <a:pPr lvl="2" eaLnBrk="1" hangingPunct="1"/>
            <a:r>
              <a:rPr lang="en-US" altLang="en-US" sz="2400" dirty="0" smtClean="0"/>
              <a:t>Reduced risk of death</a:t>
            </a:r>
          </a:p>
          <a:p>
            <a:pPr lvl="2" eaLnBrk="1" hangingPunct="1"/>
            <a:r>
              <a:rPr lang="en-US" altLang="en-US" sz="2400" dirty="0" smtClean="0"/>
              <a:t>Decreases decompensation </a:t>
            </a:r>
          </a:p>
          <a:p>
            <a:pPr lvl="2" eaLnBrk="1" hangingPunct="1"/>
            <a:r>
              <a:rPr lang="en-US" altLang="en-US" sz="2400" dirty="0" smtClean="0"/>
              <a:t>Prevents de novo esophageal varices</a:t>
            </a:r>
          </a:p>
          <a:p>
            <a:pPr lvl="2" eaLnBrk="1" hangingPunct="1"/>
            <a:r>
              <a:rPr lang="en-US" altLang="en-US" sz="2400" dirty="0" smtClean="0"/>
              <a:t>Decreases risk of hepatocellular carcinoma</a:t>
            </a:r>
          </a:p>
          <a:p>
            <a:pPr lvl="2" eaLnBrk="1" hangingPunct="1"/>
            <a:endParaRPr lang="en-US" altLang="en-US" sz="2400" dirty="0"/>
          </a:p>
          <a:p>
            <a:pPr lvl="2" eaLnBrk="1" hangingPunct="1"/>
            <a:endParaRPr lang="en-US" altLang="en-US" sz="2400" dirty="0" smtClean="0"/>
          </a:p>
        </p:txBody>
      </p:sp>
      <p:sp>
        <p:nvSpPr>
          <p:cNvPr id="12292" name="Text Box 3"/>
          <p:cNvSpPr txBox="1">
            <a:spLocks noChangeArrowheads="1"/>
          </p:cNvSpPr>
          <p:nvPr/>
        </p:nvSpPr>
        <p:spPr bwMode="auto">
          <a:xfrm>
            <a:off x="303212" y="6391859"/>
            <a:ext cx="75438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6pPr>
            <a:lvl7pPr marL="29718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7pPr>
            <a:lvl8pPr marL="34290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8pPr>
            <a:lvl9pPr marL="38862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9pPr>
          </a:lstStyle>
          <a:p>
            <a:pPr>
              <a:lnSpc>
                <a:spcPct val="100000"/>
              </a:lnSpc>
              <a:buFont typeface="Arial" panose="020B0604020202020204" pitchFamily="34" charset="0"/>
              <a:buNone/>
            </a:pPr>
            <a:r>
              <a:rPr lang="en-US" altLang="en-US" sz="1300" b="0" dirty="0">
                <a:solidFill>
                  <a:schemeClr val="bg1"/>
                </a:solidFill>
              </a:rPr>
              <a:t>Bruno S, et al. Hepatology. 2010;51:2069-2076. Veldt BJ, et al. Ann Intern Med. 2007;147:677-684. </a:t>
            </a:r>
            <a:r>
              <a:rPr lang="en-US" altLang="en-US" sz="1300" b="0" dirty="0" err="1" smtClean="0">
                <a:solidFill>
                  <a:schemeClr val="bg1"/>
                </a:solidFill>
              </a:rPr>
              <a:t>Maylin</a:t>
            </a:r>
            <a:r>
              <a:rPr lang="en-US" altLang="en-US" sz="1300" b="0" dirty="0" smtClean="0">
                <a:solidFill>
                  <a:schemeClr val="bg1"/>
                </a:solidFill>
              </a:rPr>
              <a:t> </a:t>
            </a:r>
            <a:r>
              <a:rPr lang="en-US" altLang="en-US" sz="1300" b="0" dirty="0">
                <a:solidFill>
                  <a:schemeClr val="bg1"/>
                </a:solidFill>
              </a:rPr>
              <a:t>S, et al. Gastroenterology. 2008;135:821-829.</a:t>
            </a:r>
          </a:p>
        </p:txBody>
      </p:sp>
    </p:spTree>
    <p:extLst>
      <p:ext uri="{BB962C8B-B14F-4D97-AF65-F5344CB8AC3E}">
        <p14:creationId xmlns:p14="http://schemas.microsoft.com/office/powerpoint/2010/main" val="130148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91880" y="6400800"/>
            <a:ext cx="958393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300" dirty="0" smtClean="0">
                <a:solidFill>
                  <a:schemeClr val="bg1"/>
                </a:solidFill>
                <a:latin typeface="Calibri" panose="020F0502020204030204" pitchFamily="34" charset="0"/>
              </a:rPr>
              <a:t>1. van der Meer AJ, et al. JAMA. 2012;308:2584-2593. 2. van der Meer AJ. Expert Rev </a:t>
            </a:r>
            <a:r>
              <a:rPr lang="en-US" altLang="en-US" sz="1300" dirty="0" err="1" smtClean="0">
                <a:solidFill>
                  <a:schemeClr val="bg1"/>
                </a:solidFill>
                <a:latin typeface="Calibri" panose="020F0502020204030204" pitchFamily="34" charset="0"/>
              </a:rPr>
              <a:t>Gastroenterol</a:t>
            </a:r>
            <a:r>
              <a:rPr lang="en-US" altLang="en-US" sz="1300" dirty="0" smtClean="0">
                <a:solidFill>
                  <a:schemeClr val="bg1"/>
                </a:solidFill>
                <a:latin typeface="Calibri" panose="020F0502020204030204" pitchFamily="34" charset="0"/>
              </a:rPr>
              <a:t> </a:t>
            </a:r>
            <a:r>
              <a:rPr lang="en-US" altLang="en-US" sz="1300" dirty="0" err="1" smtClean="0">
                <a:solidFill>
                  <a:schemeClr val="bg1"/>
                </a:solidFill>
                <a:latin typeface="Calibri" panose="020F0502020204030204" pitchFamily="34" charset="0"/>
              </a:rPr>
              <a:t>Hepatol</a:t>
            </a:r>
            <a:r>
              <a:rPr lang="en-US" altLang="en-US" sz="1300" dirty="0" smtClean="0">
                <a:solidFill>
                  <a:schemeClr val="bg1"/>
                </a:solidFill>
                <a:latin typeface="Calibri" panose="020F0502020204030204" pitchFamily="34" charset="0"/>
              </a:rPr>
              <a:t>. 2015;9:559-566. </a:t>
            </a:r>
          </a:p>
          <a:p>
            <a:pPr>
              <a:lnSpc>
                <a:spcPct val="100000"/>
              </a:lnSpc>
              <a:spcBef>
                <a:spcPct val="0"/>
              </a:spcBef>
              <a:spcAft>
                <a:spcPct val="0"/>
              </a:spcAft>
              <a:buClrTx/>
              <a:buFont typeface="Wingdings" panose="05000000000000000000" pitchFamily="2" charset="2"/>
              <a:buNone/>
            </a:pPr>
            <a:r>
              <a:rPr lang="en-US" altLang="en-US" sz="1300" dirty="0" smtClean="0">
                <a:solidFill>
                  <a:schemeClr val="bg1"/>
                </a:solidFill>
                <a:latin typeface="Calibri" panose="020F0502020204030204" pitchFamily="34" charset="0"/>
              </a:rPr>
              <a:t>3. </a:t>
            </a:r>
            <a:r>
              <a:rPr lang="en-US" altLang="en-US" sz="1300" dirty="0" err="1" smtClean="0">
                <a:solidFill>
                  <a:schemeClr val="bg1"/>
                </a:solidFill>
                <a:latin typeface="Calibri" panose="020F0502020204030204" pitchFamily="34" charset="0"/>
              </a:rPr>
              <a:t>Younossi</a:t>
            </a:r>
            <a:r>
              <a:rPr lang="en-US" altLang="en-US" sz="1300" dirty="0" smtClean="0">
                <a:solidFill>
                  <a:schemeClr val="bg1"/>
                </a:solidFill>
                <a:latin typeface="Calibri" panose="020F0502020204030204" pitchFamily="34" charset="0"/>
              </a:rPr>
              <a:t> Z, et al. </a:t>
            </a:r>
            <a:r>
              <a:rPr lang="en-US" altLang="en-US" sz="1300" dirty="0" err="1" smtClean="0">
                <a:solidFill>
                  <a:schemeClr val="bg1"/>
                </a:solidFill>
                <a:latin typeface="Calibri" panose="020F0502020204030204" pitchFamily="34" charset="0"/>
              </a:rPr>
              <a:t>Clin</a:t>
            </a:r>
            <a:r>
              <a:rPr lang="en-US" altLang="en-US" sz="1300" dirty="0" smtClean="0">
                <a:solidFill>
                  <a:schemeClr val="bg1"/>
                </a:solidFill>
                <a:latin typeface="Calibri" panose="020F0502020204030204" pitchFamily="34" charset="0"/>
              </a:rPr>
              <a:t> </a:t>
            </a:r>
            <a:r>
              <a:rPr lang="en-US" altLang="en-US" sz="1300" dirty="0" err="1" smtClean="0">
                <a:solidFill>
                  <a:schemeClr val="bg1"/>
                </a:solidFill>
                <a:latin typeface="Calibri" panose="020F0502020204030204" pitchFamily="34" charset="0"/>
              </a:rPr>
              <a:t>Gastroenterol</a:t>
            </a:r>
            <a:r>
              <a:rPr lang="en-US" altLang="en-US" sz="1300" dirty="0" smtClean="0">
                <a:solidFill>
                  <a:schemeClr val="bg1"/>
                </a:solidFill>
                <a:latin typeface="Calibri" panose="020F0502020204030204" pitchFamily="34" charset="0"/>
              </a:rPr>
              <a:t> </a:t>
            </a:r>
            <a:r>
              <a:rPr lang="en-US" altLang="en-US" sz="1300" dirty="0" err="1" smtClean="0">
                <a:solidFill>
                  <a:schemeClr val="bg1"/>
                </a:solidFill>
                <a:latin typeface="Calibri" panose="020F0502020204030204" pitchFamily="34" charset="0"/>
              </a:rPr>
              <a:t>Hepatol</a:t>
            </a:r>
            <a:r>
              <a:rPr lang="en-US" altLang="en-US" sz="1300" dirty="0" smtClean="0">
                <a:solidFill>
                  <a:schemeClr val="bg1"/>
                </a:solidFill>
                <a:latin typeface="Calibri" panose="020F0502020204030204" pitchFamily="34" charset="0"/>
              </a:rPr>
              <a:t>. 2014;12:1349-1359.</a:t>
            </a:r>
            <a:endParaRPr lang="en-US" altLang="en-US" sz="1300" dirty="0">
              <a:solidFill>
                <a:schemeClr val="bg1"/>
              </a:solidFill>
              <a:latin typeface="Calibri" panose="020F0502020204030204" pitchFamily="34" charset="0"/>
            </a:endParaRPr>
          </a:p>
        </p:txBody>
      </p:sp>
      <p:sp>
        <p:nvSpPr>
          <p:cNvPr id="16387" name="Title 2"/>
          <p:cNvSpPr>
            <a:spLocks noGrp="1"/>
          </p:cNvSpPr>
          <p:nvPr>
            <p:ph type="title"/>
          </p:nvPr>
        </p:nvSpPr>
        <p:spPr/>
        <p:txBody>
          <a:bodyPr>
            <a:normAutofit/>
          </a:bodyPr>
          <a:lstStyle/>
          <a:p>
            <a:r>
              <a:rPr lang="en-US" altLang="en-US" sz="4000" b="1" dirty="0">
                <a:solidFill>
                  <a:schemeClr val="accent1"/>
                </a:solidFill>
                <a:latin typeface="Calibri" panose="020F0502020204030204" pitchFamily="34" charset="0"/>
              </a:rPr>
              <a:t>SVR </a:t>
            </a:r>
            <a:r>
              <a:rPr lang="en-US" altLang="en-US" sz="4000" b="1" dirty="0" smtClean="0">
                <a:solidFill>
                  <a:schemeClr val="accent1"/>
                </a:solidFill>
                <a:latin typeface="Calibri" panose="020F0502020204030204" pitchFamily="34" charset="0"/>
              </a:rPr>
              <a:t>(Cure</a:t>
            </a:r>
            <a:r>
              <a:rPr lang="en-US" altLang="en-US" sz="4000" b="1" dirty="0">
                <a:solidFill>
                  <a:schemeClr val="accent1"/>
                </a:solidFill>
                <a:latin typeface="Calibri" panose="020F0502020204030204" pitchFamily="34" charset="0"/>
              </a:rPr>
              <a:t>) </a:t>
            </a:r>
            <a:r>
              <a:rPr lang="en-US" altLang="en-US" sz="4000" b="1" dirty="0" smtClean="0">
                <a:solidFill>
                  <a:schemeClr val="accent1"/>
                </a:solidFill>
                <a:latin typeface="Calibri" panose="020F0502020204030204" pitchFamily="34" charset="0"/>
              </a:rPr>
              <a:t>Improves </a:t>
            </a:r>
            <a:r>
              <a:rPr lang="en-US" altLang="en-US" sz="4000" b="1" dirty="0">
                <a:solidFill>
                  <a:schemeClr val="accent1"/>
                </a:solidFill>
                <a:latin typeface="Calibri" panose="020F0502020204030204" pitchFamily="34" charset="0"/>
              </a:rPr>
              <a:t>H</a:t>
            </a:r>
            <a:r>
              <a:rPr lang="en-US" altLang="en-US" sz="4000" b="1" dirty="0" smtClean="0">
                <a:solidFill>
                  <a:schemeClr val="accent1"/>
                </a:solidFill>
                <a:latin typeface="Calibri" panose="020F0502020204030204" pitchFamily="34" charset="0"/>
              </a:rPr>
              <a:t>ealth</a:t>
            </a:r>
            <a:endParaRPr lang="en-US" altLang="en-US" sz="4000" b="1" dirty="0">
              <a:solidFill>
                <a:schemeClr val="accent1"/>
              </a:solidFill>
              <a:latin typeface="Calibri" panose="020F0502020204030204" pitchFamily="34" charset="0"/>
            </a:endParaRPr>
          </a:p>
        </p:txBody>
      </p:sp>
      <p:sp>
        <p:nvSpPr>
          <p:cNvPr id="2" name="Content Placeholder 1"/>
          <p:cNvSpPr>
            <a:spLocks noGrp="1"/>
          </p:cNvSpPr>
          <p:nvPr>
            <p:ph idx="1"/>
          </p:nvPr>
        </p:nvSpPr>
        <p:spPr>
          <a:xfrm>
            <a:off x="1096994" y="1845734"/>
            <a:ext cx="10055781" cy="4250266"/>
          </a:xfrm>
        </p:spPr>
        <p:txBody>
          <a:bodyPr>
            <a:noAutofit/>
          </a:bodyPr>
          <a:lstStyle/>
          <a:p>
            <a:pPr>
              <a:defRPr/>
            </a:pPr>
            <a:r>
              <a:rPr lang="en-US" sz="2000" b="1" dirty="0">
                <a:solidFill>
                  <a:schemeClr val="tx1"/>
                </a:solidFill>
                <a:latin typeface="Calibri" panose="020F0502020204030204" pitchFamily="34" charset="0"/>
              </a:rPr>
              <a:t>Advanced fibrosis</a:t>
            </a:r>
          </a:p>
          <a:p>
            <a:pPr lvl="1">
              <a:defRPr/>
            </a:pPr>
            <a:r>
              <a:rPr lang="en-US" sz="2000" dirty="0">
                <a:solidFill>
                  <a:schemeClr val="tx1"/>
                </a:solidFill>
                <a:latin typeface="Calibri" panose="020F0502020204030204" pitchFamily="34" charset="0"/>
              </a:rPr>
              <a:t>Multicenter study</a:t>
            </a:r>
            <a:r>
              <a:rPr lang="en-US" sz="2000" baseline="30000" dirty="0">
                <a:solidFill>
                  <a:schemeClr val="tx1"/>
                </a:solidFill>
                <a:latin typeface="Calibri" panose="020F0502020204030204" pitchFamily="34" charset="0"/>
              </a:rPr>
              <a:t>[1]</a:t>
            </a:r>
            <a:r>
              <a:rPr lang="en-US" sz="2000" dirty="0">
                <a:solidFill>
                  <a:schemeClr val="tx1"/>
                </a:solidFill>
                <a:latin typeface="Calibri" panose="020F0502020204030204" pitchFamily="34" charset="0"/>
              </a:rPr>
              <a:t> </a:t>
            </a:r>
          </a:p>
          <a:p>
            <a:pPr lvl="2">
              <a:defRPr/>
            </a:pPr>
            <a:r>
              <a:rPr lang="en-US" sz="2000" dirty="0">
                <a:solidFill>
                  <a:schemeClr val="tx1"/>
                </a:solidFill>
                <a:latin typeface="Calibri" panose="020F0502020204030204" pitchFamily="34" charset="0"/>
              </a:rPr>
              <a:t>5 hospitals (Europe, Canada)</a:t>
            </a:r>
          </a:p>
          <a:p>
            <a:pPr lvl="1">
              <a:defRPr/>
            </a:pPr>
            <a:r>
              <a:rPr lang="en-US" sz="2000" dirty="0">
                <a:solidFill>
                  <a:schemeClr val="tx1"/>
                </a:solidFill>
                <a:latin typeface="Calibri" panose="020F0502020204030204" pitchFamily="34" charset="0"/>
              </a:rPr>
              <a:t>530 </a:t>
            </a:r>
            <a:r>
              <a:rPr lang="en-US" sz="2000" dirty="0" smtClean="0">
                <a:solidFill>
                  <a:schemeClr val="tx1"/>
                </a:solidFill>
                <a:latin typeface="Calibri" panose="020F0502020204030204" pitchFamily="34" charset="0"/>
              </a:rPr>
              <a:t>patients with </a:t>
            </a:r>
            <a:r>
              <a:rPr lang="en-US" sz="2000" dirty="0">
                <a:solidFill>
                  <a:schemeClr val="tx1"/>
                </a:solidFill>
                <a:latin typeface="Calibri" panose="020F0502020204030204" pitchFamily="34" charset="0"/>
              </a:rPr>
              <a:t>HCV</a:t>
            </a:r>
          </a:p>
          <a:p>
            <a:pPr lvl="2">
              <a:defRPr/>
            </a:pPr>
            <a:r>
              <a:rPr lang="en-US" sz="2000" dirty="0">
                <a:solidFill>
                  <a:schemeClr val="tx1"/>
                </a:solidFill>
                <a:latin typeface="Calibri" panose="020F0502020204030204" pitchFamily="34" charset="0"/>
              </a:rPr>
              <a:t>IFN regimens 1990-2003</a:t>
            </a:r>
          </a:p>
          <a:p>
            <a:pPr lvl="2">
              <a:defRPr/>
            </a:pPr>
            <a:r>
              <a:rPr lang="en-US" sz="2000" dirty="0">
                <a:solidFill>
                  <a:schemeClr val="tx1"/>
                </a:solidFill>
                <a:latin typeface="Calibri" panose="020F0502020204030204" pitchFamily="34" charset="0"/>
              </a:rPr>
              <a:t>Advanced fibrosis or cirrhosis</a:t>
            </a:r>
          </a:p>
          <a:p>
            <a:pPr lvl="2">
              <a:defRPr/>
            </a:pPr>
            <a:r>
              <a:rPr lang="en-US" sz="2000" dirty="0">
                <a:solidFill>
                  <a:schemeClr val="tx1"/>
                </a:solidFill>
                <a:latin typeface="Calibri" panose="020F0502020204030204" pitchFamily="34" charset="0"/>
              </a:rPr>
              <a:t>Median follow-up: 8.4 yrs</a:t>
            </a:r>
          </a:p>
          <a:p>
            <a:pPr>
              <a:defRPr/>
            </a:pPr>
            <a:r>
              <a:rPr lang="en-US" sz="2000" b="1" dirty="0">
                <a:solidFill>
                  <a:schemeClr val="tx1"/>
                </a:solidFill>
                <a:latin typeface="Calibri" panose="020F0502020204030204" pitchFamily="34" charset="0"/>
              </a:rPr>
              <a:t>Early-stage disease</a:t>
            </a:r>
          </a:p>
          <a:p>
            <a:pPr lvl="1">
              <a:defRPr/>
            </a:pPr>
            <a:r>
              <a:rPr lang="en-US" sz="2000" dirty="0">
                <a:solidFill>
                  <a:schemeClr val="tx1"/>
                </a:solidFill>
                <a:latin typeface="Calibri" panose="020F0502020204030204" pitchFamily="34" charset="0"/>
              </a:rPr>
              <a:t>Extra-hepatic manifestations</a:t>
            </a:r>
            <a:r>
              <a:rPr lang="en-US" sz="2000" baseline="30000" dirty="0">
                <a:solidFill>
                  <a:schemeClr val="tx1"/>
                </a:solidFill>
                <a:latin typeface="Calibri" panose="020F0502020204030204" pitchFamily="34" charset="0"/>
              </a:rPr>
              <a:t>[2]</a:t>
            </a:r>
          </a:p>
          <a:p>
            <a:pPr lvl="1">
              <a:defRPr/>
            </a:pPr>
            <a:r>
              <a:rPr lang="en-US" sz="2000" dirty="0">
                <a:solidFill>
                  <a:schemeClr val="tx1"/>
                </a:solidFill>
                <a:latin typeface="Calibri" panose="020F0502020204030204" pitchFamily="34" charset="0"/>
              </a:rPr>
              <a:t>Health-related quality of life</a:t>
            </a:r>
            <a:r>
              <a:rPr lang="en-US" sz="2000" baseline="30000" dirty="0">
                <a:solidFill>
                  <a:schemeClr val="tx1"/>
                </a:solidFill>
                <a:latin typeface="Calibri" panose="020F0502020204030204" pitchFamily="34" charset="0"/>
              </a:rPr>
              <a:t>[3]</a:t>
            </a:r>
          </a:p>
          <a:p>
            <a:pPr>
              <a:defRPr/>
            </a:pPr>
            <a:endParaRPr lang="en-US" sz="2000" dirty="0">
              <a:solidFill>
                <a:schemeClr val="tx1"/>
              </a:solidFill>
              <a:latin typeface="Calibri" panose="020F0502020204030204" pitchFamily="34" charset="0"/>
            </a:endParaRPr>
          </a:p>
        </p:txBody>
      </p:sp>
      <p:sp>
        <p:nvSpPr>
          <p:cNvPr id="21" name="Rectangle 20"/>
          <p:cNvSpPr/>
          <p:nvPr/>
        </p:nvSpPr>
        <p:spPr bwMode="auto">
          <a:xfrm>
            <a:off x="6779023" y="3684986"/>
            <a:ext cx="252413" cy="572690"/>
          </a:xfrm>
          <a:prstGeom prst="rect">
            <a:avLst/>
          </a:prstGeom>
          <a:ln>
            <a:headEnd type="none" w="med" len="med"/>
            <a:tailEnd type="none" w="med" len="med"/>
          </a:ln>
          <a:scene3d>
            <a:camera prst="orthographicFront">
              <a:rot lat="0" lon="0" rev="0"/>
            </a:camera>
            <a:lightRig rig="threePt" dir="tl"/>
          </a:scene3d>
          <a:sp3d prstMaterial="plastic">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350" dirty="0">
              <a:solidFill>
                <a:prstClr val="white"/>
              </a:solidFill>
            </a:endParaRPr>
          </a:p>
        </p:txBody>
      </p:sp>
      <p:sp>
        <p:nvSpPr>
          <p:cNvPr id="22" name="Rectangle 21"/>
          <p:cNvSpPr/>
          <p:nvPr/>
        </p:nvSpPr>
        <p:spPr bwMode="auto">
          <a:xfrm>
            <a:off x="7101681" y="2599136"/>
            <a:ext cx="253604" cy="1658540"/>
          </a:xfrm>
          <a:prstGeom prst="rect">
            <a:avLst/>
          </a:prstGeom>
          <a:ln>
            <a:headEnd type="none" w="med" len="med"/>
            <a:tailEnd type="none" w="med" len="med"/>
          </a:ln>
          <a:scene3d>
            <a:camera prst="orthographicFront">
              <a:rot lat="0" lon="0" rev="0"/>
            </a:camera>
            <a:lightRig rig="threePt" dir="tl"/>
          </a:scene3d>
          <a:sp3d prstMaterial="plastic">
            <a:bevelT/>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350" dirty="0">
              <a:solidFill>
                <a:prstClr val="white"/>
              </a:solidFill>
            </a:endParaRPr>
          </a:p>
        </p:txBody>
      </p:sp>
      <p:sp>
        <p:nvSpPr>
          <p:cNvPr id="23" name="Rectangle 22"/>
          <p:cNvSpPr/>
          <p:nvPr/>
        </p:nvSpPr>
        <p:spPr bwMode="auto">
          <a:xfrm>
            <a:off x="7612461" y="4136232"/>
            <a:ext cx="253603" cy="121444"/>
          </a:xfrm>
          <a:prstGeom prst="rect">
            <a:avLst/>
          </a:prstGeom>
          <a:ln>
            <a:headEnd type="none" w="med" len="med"/>
            <a:tailEnd type="none" w="med" len="med"/>
          </a:ln>
          <a:scene3d>
            <a:camera prst="orthographicFront">
              <a:rot lat="0" lon="0" rev="0"/>
            </a:camera>
            <a:lightRig rig="threePt" dir="tl"/>
          </a:scene3d>
          <a:sp3d prstMaterial="plastic">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350" dirty="0">
              <a:solidFill>
                <a:prstClr val="white"/>
              </a:solidFill>
            </a:endParaRPr>
          </a:p>
        </p:txBody>
      </p:sp>
      <p:sp>
        <p:nvSpPr>
          <p:cNvPr id="24" name="Rectangle 23"/>
          <p:cNvSpPr/>
          <p:nvPr/>
        </p:nvSpPr>
        <p:spPr bwMode="auto">
          <a:xfrm>
            <a:off x="7936311" y="2502696"/>
            <a:ext cx="253603" cy="1754981"/>
          </a:xfrm>
          <a:prstGeom prst="rect">
            <a:avLst/>
          </a:prstGeom>
          <a:ln>
            <a:headEnd type="none" w="med" len="med"/>
            <a:tailEnd type="none" w="med" len="med"/>
          </a:ln>
          <a:scene3d>
            <a:camera prst="orthographicFront">
              <a:rot lat="0" lon="0" rev="0"/>
            </a:camera>
            <a:lightRig rig="threePt" dir="tl"/>
          </a:scene3d>
          <a:sp3d prstMaterial="plastic">
            <a:bevelT/>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350" dirty="0">
              <a:solidFill>
                <a:prstClr val="white"/>
              </a:solidFill>
            </a:endParaRPr>
          </a:p>
        </p:txBody>
      </p:sp>
      <p:sp>
        <p:nvSpPr>
          <p:cNvPr id="25" name="Rectangle 24"/>
          <p:cNvSpPr/>
          <p:nvPr/>
        </p:nvSpPr>
        <p:spPr bwMode="auto">
          <a:xfrm>
            <a:off x="8450661" y="3929063"/>
            <a:ext cx="253603" cy="328613"/>
          </a:xfrm>
          <a:prstGeom prst="rect">
            <a:avLst/>
          </a:prstGeom>
          <a:ln>
            <a:headEnd type="none" w="med" len="med"/>
            <a:tailEnd type="none" w="med" len="med"/>
          </a:ln>
          <a:scene3d>
            <a:camera prst="orthographicFront">
              <a:rot lat="0" lon="0" rev="0"/>
            </a:camera>
            <a:lightRig rig="threePt" dir="tl"/>
          </a:scene3d>
          <a:sp3d prstMaterial="plastic">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350" dirty="0">
              <a:solidFill>
                <a:prstClr val="white"/>
              </a:solidFill>
            </a:endParaRPr>
          </a:p>
        </p:txBody>
      </p:sp>
      <p:sp>
        <p:nvSpPr>
          <p:cNvPr id="26" name="Rectangle 25"/>
          <p:cNvSpPr/>
          <p:nvPr/>
        </p:nvSpPr>
        <p:spPr bwMode="auto">
          <a:xfrm>
            <a:off x="8773318" y="2862263"/>
            <a:ext cx="253604" cy="1395413"/>
          </a:xfrm>
          <a:prstGeom prst="rect">
            <a:avLst/>
          </a:prstGeom>
          <a:ln>
            <a:headEnd type="none" w="med" len="med"/>
            <a:tailEnd type="none" w="med" len="med"/>
          </a:ln>
          <a:scene3d>
            <a:camera prst="orthographicFront">
              <a:rot lat="0" lon="0" rev="0"/>
            </a:camera>
            <a:lightRig rig="threePt" dir="tl"/>
          </a:scene3d>
          <a:sp3d prstMaterial="plastic">
            <a:bevelT/>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350" dirty="0">
              <a:solidFill>
                <a:prstClr val="white"/>
              </a:solidFill>
            </a:endParaRPr>
          </a:p>
        </p:txBody>
      </p:sp>
      <p:grpSp>
        <p:nvGrpSpPr>
          <p:cNvPr id="16395" name="Group 26"/>
          <p:cNvGrpSpPr>
            <a:grpSpLocks/>
          </p:cNvGrpSpPr>
          <p:nvPr/>
        </p:nvGrpSpPr>
        <p:grpSpPr bwMode="auto">
          <a:xfrm>
            <a:off x="6563521" y="2328863"/>
            <a:ext cx="2612231" cy="1928813"/>
            <a:chOff x="5198268" y="1962150"/>
            <a:chExt cx="3482182" cy="2571750"/>
          </a:xfrm>
        </p:grpSpPr>
        <p:sp>
          <p:nvSpPr>
            <p:cNvPr id="16414" name="Freeform 13"/>
            <p:cNvSpPr>
              <a:spLocks/>
            </p:cNvSpPr>
            <p:nvPr/>
          </p:nvSpPr>
          <p:spPr bwMode="auto">
            <a:xfrm>
              <a:off x="5276850" y="1962150"/>
              <a:ext cx="3403600" cy="2571750"/>
            </a:xfrm>
            <a:custGeom>
              <a:avLst/>
              <a:gdLst>
                <a:gd name="T0" fmla="*/ 0 w 3403600"/>
                <a:gd name="T1" fmla="*/ 0 h 2571750"/>
                <a:gd name="T2" fmla="*/ 0 w 3403600"/>
                <a:gd name="T3" fmla="*/ 2571750 h 2571750"/>
                <a:gd name="T4" fmla="*/ 3403600 w 3403600"/>
                <a:gd name="T5" fmla="*/ 2571750 h 2571750"/>
                <a:gd name="T6" fmla="*/ 0 60000 65536"/>
                <a:gd name="T7" fmla="*/ 0 60000 65536"/>
                <a:gd name="T8" fmla="*/ 0 60000 65536"/>
                <a:gd name="T9" fmla="*/ 0 w 3403600"/>
                <a:gd name="T10" fmla="*/ 0 h 2571750"/>
                <a:gd name="T11" fmla="*/ 3403600 w 3403600"/>
                <a:gd name="T12" fmla="*/ 2571750 h 2571750"/>
              </a:gdLst>
              <a:ahLst/>
              <a:cxnLst>
                <a:cxn ang="T6">
                  <a:pos x="T0" y="T1"/>
                </a:cxn>
                <a:cxn ang="T7">
                  <a:pos x="T2" y="T3"/>
                </a:cxn>
                <a:cxn ang="T8">
                  <a:pos x="T4" y="T5"/>
                </a:cxn>
              </a:cxnLst>
              <a:rect l="T9" t="T10" r="T11" b="T12"/>
              <a:pathLst>
                <a:path w="3403600" h="2571750">
                  <a:moveTo>
                    <a:pt x="0" y="0"/>
                  </a:moveTo>
                  <a:lnTo>
                    <a:pt x="0" y="2571750"/>
                  </a:lnTo>
                  <a:lnTo>
                    <a:pt x="3403600" y="2571750"/>
                  </a:lnTo>
                </a:path>
              </a:pathLst>
            </a:custGeom>
            <a:noFill/>
            <a:ln w="2857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anchor="ctr"/>
            <a:lstStyle/>
            <a:p>
              <a:endParaRPr lang="en-ZA" sz="1350">
                <a:solidFill>
                  <a:prstClr val="black"/>
                </a:solidFill>
              </a:endParaRPr>
            </a:p>
          </p:txBody>
        </p:sp>
        <p:grpSp>
          <p:nvGrpSpPr>
            <p:cNvPr id="16415" name="Group 18"/>
            <p:cNvGrpSpPr>
              <a:grpSpLocks/>
            </p:cNvGrpSpPr>
            <p:nvPr/>
          </p:nvGrpSpPr>
          <p:grpSpPr bwMode="auto">
            <a:xfrm>
              <a:off x="5198268" y="1976438"/>
              <a:ext cx="64008" cy="2557462"/>
              <a:chOff x="5198268" y="1976438"/>
              <a:chExt cx="64008" cy="2557462"/>
            </a:xfrm>
          </p:grpSpPr>
          <p:cxnSp>
            <p:nvCxnSpPr>
              <p:cNvPr id="16416" name="Straight Connector 15"/>
              <p:cNvCxnSpPr>
                <a:cxnSpLocks noChangeShapeType="1"/>
              </p:cNvCxnSpPr>
              <p:nvPr/>
            </p:nvCxnSpPr>
            <p:spPr bwMode="auto">
              <a:xfrm>
                <a:off x="5198268" y="1976438"/>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6417" name="Straight Connector 16"/>
              <p:cNvCxnSpPr>
                <a:cxnSpLocks noChangeShapeType="1"/>
              </p:cNvCxnSpPr>
              <p:nvPr/>
            </p:nvCxnSpPr>
            <p:spPr bwMode="auto">
              <a:xfrm>
                <a:off x="5198268" y="2826544"/>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6418" name="Straight Connector 17"/>
              <p:cNvCxnSpPr>
                <a:cxnSpLocks noChangeShapeType="1"/>
              </p:cNvCxnSpPr>
              <p:nvPr/>
            </p:nvCxnSpPr>
            <p:spPr bwMode="auto">
              <a:xfrm>
                <a:off x="5198268" y="3683794"/>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16419" name="Straight Connector 19"/>
              <p:cNvCxnSpPr>
                <a:cxnSpLocks noChangeShapeType="1"/>
              </p:cNvCxnSpPr>
              <p:nvPr/>
            </p:nvCxnSpPr>
            <p:spPr bwMode="auto">
              <a:xfrm>
                <a:off x="5198268" y="4533900"/>
                <a:ext cx="6400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grpSp>
      </p:grpSp>
      <p:sp>
        <p:nvSpPr>
          <p:cNvPr id="16396" name="TextBox 27"/>
          <p:cNvSpPr txBox="1">
            <a:spLocks noChangeArrowheads="1"/>
          </p:cNvSpPr>
          <p:nvPr/>
        </p:nvSpPr>
        <p:spPr bwMode="auto">
          <a:xfrm>
            <a:off x="6257529" y="2201467"/>
            <a:ext cx="366713"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350">
                <a:solidFill>
                  <a:prstClr val="black"/>
                </a:solidFill>
              </a:rPr>
              <a:t>30</a:t>
            </a:r>
          </a:p>
        </p:txBody>
      </p:sp>
      <p:sp>
        <p:nvSpPr>
          <p:cNvPr id="16397" name="TextBox 28"/>
          <p:cNvSpPr txBox="1">
            <a:spLocks noChangeArrowheads="1"/>
          </p:cNvSpPr>
          <p:nvPr/>
        </p:nvSpPr>
        <p:spPr bwMode="auto">
          <a:xfrm>
            <a:off x="6257529" y="2838451"/>
            <a:ext cx="366713"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350">
                <a:solidFill>
                  <a:prstClr val="black"/>
                </a:solidFill>
              </a:rPr>
              <a:t>20</a:t>
            </a:r>
          </a:p>
        </p:txBody>
      </p:sp>
      <p:sp>
        <p:nvSpPr>
          <p:cNvPr id="16398" name="TextBox 29"/>
          <p:cNvSpPr txBox="1">
            <a:spLocks noChangeArrowheads="1"/>
          </p:cNvSpPr>
          <p:nvPr/>
        </p:nvSpPr>
        <p:spPr bwMode="auto">
          <a:xfrm>
            <a:off x="6257529" y="3481388"/>
            <a:ext cx="366713"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350">
                <a:solidFill>
                  <a:prstClr val="black"/>
                </a:solidFill>
              </a:rPr>
              <a:t>10</a:t>
            </a:r>
          </a:p>
        </p:txBody>
      </p:sp>
      <p:sp>
        <p:nvSpPr>
          <p:cNvPr id="16399" name="TextBox 30"/>
          <p:cNvSpPr txBox="1">
            <a:spLocks noChangeArrowheads="1"/>
          </p:cNvSpPr>
          <p:nvPr/>
        </p:nvSpPr>
        <p:spPr bwMode="auto">
          <a:xfrm>
            <a:off x="6669485" y="4251724"/>
            <a:ext cx="7905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dirty="0">
                <a:solidFill>
                  <a:prstClr val="black"/>
                </a:solidFill>
                <a:latin typeface="Calibri" panose="020F0502020204030204" pitchFamily="34" charset="0"/>
              </a:rPr>
              <a:t>All cause mortality</a:t>
            </a:r>
          </a:p>
        </p:txBody>
      </p:sp>
      <p:sp>
        <p:nvSpPr>
          <p:cNvPr id="16400" name="TextBox 31"/>
          <p:cNvSpPr txBox="1">
            <a:spLocks noChangeArrowheads="1"/>
          </p:cNvSpPr>
          <p:nvPr/>
        </p:nvSpPr>
        <p:spPr bwMode="auto">
          <a:xfrm>
            <a:off x="7342189" y="4251724"/>
            <a:ext cx="112633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dirty="0">
                <a:solidFill>
                  <a:prstClr val="black"/>
                </a:solidFill>
                <a:latin typeface="Calibri" panose="020F0502020204030204" pitchFamily="34" charset="0"/>
              </a:rPr>
              <a:t>Liver-related mortality or transplant</a:t>
            </a:r>
          </a:p>
        </p:txBody>
      </p:sp>
      <p:sp>
        <p:nvSpPr>
          <p:cNvPr id="16401" name="TextBox 32"/>
          <p:cNvSpPr txBox="1">
            <a:spLocks noChangeArrowheads="1"/>
          </p:cNvSpPr>
          <p:nvPr/>
        </p:nvSpPr>
        <p:spPr bwMode="auto">
          <a:xfrm>
            <a:off x="8181580" y="4251725"/>
            <a:ext cx="112633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prstClr val="black"/>
                </a:solidFill>
                <a:latin typeface="Calibri" panose="020F0502020204030204" pitchFamily="34" charset="0"/>
              </a:rPr>
              <a:t>HCC</a:t>
            </a:r>
          </a:p>
        </p:txBody>
      </p:sp>
      <p:sp>
        <p:nvSpPr>
          <p:cNvPr id="16402" name="TextBox 33"/>
          <p:cNvSpPr txBox="1">
            <a:spLocks noChangeArrowheads="1"/>
          </p:cNvSpPr>
          <p:nvPr/>
        </p:nvSpPr>
        <p:spPr bwMode="auto">
          <a:xfrm>
            <a:off x="6612337" y="4885137"/>
            <a:ext cx="256341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b="1">
                <a:solidFill>
                  <a:prstClr val="black"/>
                </a:solidFill>
                <a:latin typeface="Calibri" panose="020F0502020204030204" pitchFamily="34" charset="0"/>
              </a:rPr>
              <a:t>10-Yr Cumulative Incidence</a:t>
            </a:r>
            <a:r>
              <a:rPr lang="en-US" altLang="en-US" sz="1200" b="1" baseline="30000">
                <a:solidFill>
                  <a:prstClr val="black"/>
                </a:solidFill>
                <a:latin typeface="Calibri" panose="020F0502020204030204" pitchFamily="34" charset="0"/>
              </a:rPr>
              <a:t>[1]</a:t>
            </a:r>
          </a:p>
        </p:txBody>
      </p:sp>
      <p:sp>
        <p:nvSpPr>
          <p:cNvPr id="16403" name="TextBox 34"/>
          <p:cNvSpPr txBox="1">
            <a:spLocks noChangeArrowheads="1"/>
          </p:cNvSpPr>
          <p:nvPr/>
        </p:nvSpPr>
        <p:spPr bwMode="auto">
          <a:xfrm>
            <a:off x="6257529" y="4119562"/>
            <a:ext cx="366713"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350">
                <a:solidFill>
                  <a:prstClr val="black"/>
                </a:solidFill>
              </a:rPr>
              <a:t>0</a:t>
            </a:r>
          </a:p>
        </p:txBody>
      </p:sp>
      <p:sp>
        <p:nvSpPr>
          <p:cNvPr id="16404" name="TextBox 35"/>
          <p:cNvSpPr txBox="1">
            <a:spLocks noChangeArrowheads="1"/>
          </p:cNvSpPr>
          <p:nvPr/>
        </p:nvSpPr>
        <p:spPr bwMode="auto">
          <a:xfrm>
            <a:off x="7007163" y="2325791"/>
            <a:ext cx="442913"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350" b="1" dirty="0">
                <a:solidFill>
                  <a:prstClr val="black"/>
                </a:solidFill>
              </a:rPr>
              <a:t>26</a:t>
            </a:r>
          </a:p>
        </p:txBody>
      </p:sp>
      <p:sp>
        <p:nvSpPr>
          <p:cNvPr id="16405" name="TextBox 36"/>
          <p:cNvSpPr txBox="1">
            <a:spLocks noChangeArrowheads="1"/>
          </p:cNvSpPr>
          <p:nvPr/>
        </p:nvSpPr>
        <p:spPr bwMode="auto">
          <a:xfrm>
            <a:off x="6655198" y="3454004"/>
            <a:ext cx="500063"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350" b="1">
                <a:solidFill>
                  <a:prstClr val="black"/>
                </a:solidFill>
              </a:rPr>
              <a:t>8.9</a:t>
            </a:r>
          </a:p>
        </p:txBody>
      </p:sp>
      <p:sp>
        <p:nvSpPr>
          <p:cNvPr id="16406" name="TextBox 37"/>
          <p:cNvSpPr txBox="1">
            <a:spLocks noChangeArrowheads="1"/>
          </p:cNvSpPr>
          <p:nvPr/>
        </p:nvSpPr>
        <p:spPr bwMode="auto">
          <a:xfrm>
            <a:off x="7488636" y="3888581"/>
            <a:ext cx="501253"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350" b="1">
                <a:solidFill>
                  <a:prstClr val="black"/>
                </a:solidFill>
              </a:rPr>
              <a:t>1.9</a:t>
            </a:r>
          </a:p>
        </p:txBody>
      </p:sp>
      <p:sp>
        <p:nvSpPr>
          <p:cNvPr id="16407" name="TextBox 38"/>
          <p:cNvSpPr txBox="1">
            <a:spLocks noChangeArrowheads="1"/>
          </p:cNvSpPr>
          <p:nvPr/>
        </p:nvSpPr>
        <p:spPr bwMode="auto">
          <a:xfrm>
            <a:off x="7708317" y="2262142"/>
            <a:ext cx="704850"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350" b="1" dirty="0">
                <a:solidFill>
                  <a:prstClr val="black"/>
                </a:solidFill>
              </a:rPr>
              <a:t>27.4</a:t>
            </a:r>
          </a:p>
        </p:txBody>
      </p:sp>
      <p:sp>
        <p:nvSpPr>
          <p:cNvPr id="16408" name="TextBox 39"/>
          <p:cNvSpPr txBox="1">
            <a:spLocks noChangeArrowheads="1"/>
          </p:cNvSpPr>
          <p:nvPr/>
        </p:nvSpPr>
        <p:spPr bwMode="auto">
          <a:xfrm>
            <a:off x="8326835" y="3680222"/>
            <a:ext cx="500063"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350" b="1">
                <a:solidFill>
                  <a:prstClr val="black"/>
                </a:solidFill>
              </a:rPr>
              <a:t>5.1</a:t>
            </a:r>
          </a:p>
        </p:txBody>
      </p:sp>
      <p:sp>
        <p:nvSpPr>
          <p:cNvPr id="16409" name="TextBox 40"/>
          <p:cNvSpPr txBox="1">
            <a:spLocks noChangeArrowheads="1"/>
          </p:cNvSpPr>
          <p:nvPr/>
        </p:nvSpPr>
        <p:spPr bwMode="auto">
          <a:xfrm>
            <a:off x="8540482" y="2568750"/>
            <a:ext cx="658417"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350" b="1" dirty="0">
                <a:solidFill>
                  <a:prstClr val="black"/>
                </a:solidFill>
              </a:rPr>
              <a:t>21.8</a:t>
            </a:r>
          </a:p>
        </p:txBody>
      </p:sp>
      <p:sp>
        <p:nvSpPr>
          <p:cNvPr id="16410" name="TextBox 41"/>
          <p:cNvSpPr txBox="1">
            <a:spLocks noChangeArrowheads="1"/>
          </p:cNvSpPr>
          <p:nvPr/>
        </p:nvSpPr>
        <p:spPr bwMode="auto">
          <a:xfrm>
            <a:off x="6779024" y="5182793"/>
            <a:ext cx="219670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prstClr val="black"/>
                </a:solidFill>
                <a:latin typeface="Calibri" panose="020F0502020204030204" pitchFamily="34" charset="0"/>
              </a:rPr>
              <a:t>SVR       No SVR</a:t>
            </a:r>
          </a:p>
        </p:txBody>
      </p:sp>
      <p:sp>
        <p:nvSpPr>
          <p:cNvPr id="16411" name="TextBox 42"/>
          <p:cNvSpPr txBox="1">
            <a:spLocks noChangeArrowheads="1"/>
          </p:cNvSpPr>
          <p:nvPr/>
        </p:nvSpPr>
        <p:spPr bwMode="auto">
          <a:xfrm rot="-5400000">
            <a:off x="5144891" y="3152158"/>
            <a:ext cx="2049065"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350" b="1">
                <a:solidFill>
                  <a:prstClr val="black"/>
                </a:solidFill>
              </a:rPr>
              <a:t>Percent</a:t>
            </a:r>
            <a:endParaRPr lang="en-US" altLang="en-US" sz="1350" b="1" baseline="30000">
              <a:solidFill>
                <a:prstClr val="black"/>
              </a:solidFill>
            </a:endParaRPr>
          </a:p>
        </p:txBody>
      </p:sp>
      <p:sp>
        <p:nvSpPr>
          <p:cNvPr id="16412" name="Rectangle 43"/>
          <p:cNvSpPr>
            <a:spLocks noChangeArrowheads="1"/>
          </p:cNvSpPr>
          <p:nvPr/>
        </p:nvSpPr>
        <p:spPr bwMode="auto">
          <a:xfrm>
            <a:off x="7154068" y="5248275"/>
            <a:ext cx="109538" cy="109538"/>
          </a:xfrm>
          <a:prstGeom prst="rect">
            <a:avLst/>
          </a:prstGeom>
          <a:ln/>
          <a:scene3d>
            <a:camera prst="orthographicFront">
              <a:rot lat="0" lon="0" rev="0"/>
            </a:camera>
            <a:lightRig rig="threePt" dir="tl"/>
          </a:scene3d>
          <a:sp3d prstMaterial="plastic">
            <a:bevelT/>
          </a:sp3d>
          <a:extLst/>
        </p:spPr>
        <p:style>
          <a:lnRef idx="0">
            <a:schemeClr val="accent2"/>
          </a:lnRef>
          <a:fillRef idx="3">
            <a:schemeClr val="accent2"/>
          </a:fillRef>
          <a:effectRef idx="3">
            <a:schemeClr val="accent2"/>
          </a:effectRef>
          <a:fontRef idx="minor">
            <a:schemeClr val="lt1"/>
          </a:fontRef>
        </p:style>
        <p:txBody>
          <a:bodyPr anchor="ct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endParaRPr lang="en-US" altLang="en-US" sz="1350">
              <a:solidFill>
                <a:prstClr val="black"/>
              </a:solidFill>
            </a:endParaRPr>
          </a:p>
        </p:txBody>
      </p:sp>
      <p:sp>
        <p:nvSpPr>
          <p:cNvPr id="45" name="Rectangle 44"/>
          <p:cNvSpPr/>
          <p:nvPr/>
        </p:nvSpPr>
        <p:spPr bwMode="auto">
          <a:xfrm>
            <a:off x="7757715" y="5248275"/>
            <a:ext cx="109538" cy="109538"/>
          </a:xfrm>
          <a:prstGeom prst="rect">
            <a:avLst/>
          </a:prstGeom>
          <a:ln>
            <a:headEnd type="none" w="med" len="med"/>
            <a:tailEnd type="none" w="med" len="med"/>
          </a:ln>
          <a:scene3d>
            <a:camera prst="orthographicFront">
              <a:rot lat="0" lon="0" rev="0"/>
            </a:camera>
            <a:lightRig rig="threePt" dir="tl"/>
          </a:scene3d>
          <a:sp3d prstMaterial="plastic">
            <a:bevelT/>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350" dirty="0">
              <a:solidFill>
                <a:prstClr val="white"/>
              </a:solidFill>
            </a:endParaRPr>
          </a:p>
        </p:txBody>
      </p:sp>
    </p:spTree>
    <p:extLst>
      <p:ext uri="{BB962C8B-B14F-4D97-AF65-F5344CB8AC3E}">
        <p14:creationId xmlns:p14="http://schemas.microsoft.com/office/powerpoint/2010/main" val="340877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457200" fontAlgn="base">
              <a:spcAft>
                <a:spcPct val="0"/>
              </a:spcAft>
            </a:pPr>
            <a:r>
              <a:rPr lang="de-DE" altLang="de-DE" sz="3200" b="1" dirty="0">
                <a:solidFill>
                  <a:schemeClr val="accent1"/>
                </a:solidFill>
                <a:cs typeface="Arial" pitchFamily="34" charset="0"/>
              </a:rPr>
              <a:t>HCV </a:t>
            </a:r>
            <a:r>
              <a:rPr lang="de-DE" altLang="de-DE" sz="3200" b="1" dirty="0" smtClean="0">
                <a:solidFill>
                  <a:schemeClr val="accent1"/>
                </a:solidFill>
                <a:cs typeface="Arial" pitchFamily="34" charset="0"/>
              </a:rPr>
              <a:t>Therapy </a:t>
            </a:r>
            <a:r>
              <a:rPr lang="de-DE" altLang="de-DE" sz="3200" b="1" dirty="0">
                <a:solidFill>
                  <a:schemeClr val="accent1"/>
                </a:solidFill>
                <a:cs typeface="Arial" pitchFamily="34" charset="0"/>
              </a:rPr>
              <a:t>in </a:t>
            </a:r>
            <a:r>
              <a:rPr lang="de-DE" altLang="de-DE" sz="3200" b="1" dirty="0" smtClean="0">
                <a:solidFill>
                  <a:schemeClr val="accent1"/>
                </a:solidFill>
                <a:cs typeface="Arial" pitchFamily="34" charset="0"/>
              </a:rPr>
              <a:t>Patients </a:t>
            </a:r>
            <a:r>
              <a:rPr lang="de-DE" altLang="de-DE" sz="3200" b="1" dirty="0">
                <a:solidFill>
                  <a:schemeClr val="accent1"/>
                </a:solidFill>
                <a:cs typeface="Arial" pitchFamily="34" charset="0"/>
              </a:rPr>
              <a:t>with </a:t>
            </a:r>
            <a:r>
              <a:rPr lang="de-DE" altLang="de-DE" sz="3200" b="1" dirty="0" smtClean="0">
                <a:solidFill>
                  <a:schemeClr val="accent1"/>
                </a:solidFill>
                <a:cs typeface="Arial" pitchFamily="34" charset="0"/>
              </a:rPr>
              <a:t>Marked Fibrosis</a:t>
            </a:r>
            <a:r>
              <a:rPr lang="de-DE" altLang="de-DE" sz="3200" b="1" dirty="0">
                <a:solidFill>
                  <a:schemeClr val="accent1"/>
                </a:solidFill>
                <a:cs typeface="Arial" pitchFamily="34" charset="0"/>
              </a:rPr>
              <a:t>?</a:t>
            </a:r>
          </a:p>
        </p:txBody>
      </p:sp>
      <p:sp>
        <p:nvSpPr>
          <p:cNvPr id="6" name="Textfeld 5"/>
          <p:cNvSpPr txBox="1"/>
          <p:nvPr/>
        </p:nvSpPr>
        <p:spPr>
          <a:xfrm>
            <a:off x="-32162" y="6503683"/>
            <a:ext cx="3154774" cy="286232"/>
          </a:xfrm>
          <a:prstGeom prst="rect">
            <a:avLst/>
          </a:prstGeom>
          <a:noFill/>
        </p:spPr>
        <p:txBody>
          <a:bodyPr wrap="none" rtlCol="0">
            <a:spAutoFit/>
          </a:bodyPr>
          <a:lstStyle/>
          <a:p>
            <a:pPr algn="r" eaLnBrk="0" fontAlgn="base" hangingPunct="0">
              <a:lnSpc>
                <a:spcPct val="90000"/>
              </a:lnSpc>
              <a:spcBef>
                <a:spcPct val="0"/>
              </a:spcBef>
              <a:spcAft>
                <a:spcPct val="0"/>
              </a:spcAft>
            </a:pPr>
            <a:r>
              <a:rPr lang="de-DE" sz="1400" dirty="0">
                <a:solidFill>
                  <a:schemeClr val="bg1"/>
                </a:solidFill>
                <a:latin typeface="Arial" panose="020B0604020202020204" pitchFamily="34" charset="0"/>
                <a:cs typeface="Arial" panose="020B0604020202020204" pitchFamily="34" charset="0"/>
              </a:rPr>
              <a:t>  </a:t>
            </a:r>
            <a:r>
              <a:rPr lang="de-DE" sz="1400" dirty="0" err="1">
                <a:solidFill>
                  <a:schemeClr val="bg1"/>
                </a:solidFill>
                <a:latin typeface="Arial" panose="020B0604020202020204" pitchFamily="34" charset="0"/>
                <a:cs typeface="Arial" panose="020B0604020202020204" pitchFamily="34" charset="0"/>
              </a:rPr>
              <a:t>Jézéquel</a:t>
            </a:r>
            <a:r>
              <a:rPr lang="de-DE" sz="1400" dirty="0">
                <a:solidFill>
                  <a:schemeClr val="bg1"/>
                </a:solidFill>
                <a:latin typeface="Arial" panose="020B0604020202020204" pitchFamily="34" charset="0"/>
                <a:cs typeface="Arial" panose="020B0604020202020204" pitchFamily="34" charset="0"/>
              </a:rPr>
              <a:t> et al., EASL 2015, #P0709</a:t>
            </a:r>
          </a:p>
        </p:txBody>
      </p:sp>
      <p:sp>
        <p:nvSpPr>
          <p:cNvPr id="7" name="Textfeld 6"/>
          <p:cNvSpPr txBox="1"/>
          <p:nvPr/>
        </p:nvSpPr>
        <p:spPr>
          <a:xfrm>
            <a:off x="8813397" y="2942272"/>
            <a:ext cx="3148415" cy="1477328"/>
          </a:xfrm>
          <a:prstGeom prst="rect">
            <a:avLst/>
          </a:prstGeom>
          <a:noFill/>
        </p:spPr>
        <p:txBody>
          <a:bodyPr wrap="square" rtlCol="0">
            <a:spAutoFit/>
          </a:bodyPr>
          <a:lstStyle/>
          <a:p>
            <a:pPr algn="ctr" eaLnBrk="0" fontAlgn="base" hangingPunct="0">
              <a:lnSpc>
                <a:spcPct val="90000"/>
              </a:lnSpc>
              <a:spcBef>
                <a:spcPct val="0"/>
              </a:spcBef>
              <a:spcAft>
                <a:spcPct val="0"/>
              </a:spcAft>
            </a:pPr>
            <a:r>
              <a:rPr lang="de-DE" sz="2000" b="1" dirty="0" smtClean="0">
                <a:solidFill>
                  <a:schemeClr val="accent1"/>
                </a:solidFill>
                <a:latin typeface="+mj-lt"/>
              </a:rPr>
              <a:t>4,293 </a:t>
            </a:r>
            <a:r>
              <a:rPr lang="de-DE" sz="2000" b="1" dirty="0">
                <a:solidFill>
                  <a:schemeClr val="accent1"/>
                </a:solidFill>
                <a:latin typeface="+mj-lt"/>
              </a:rPr>
              <a:t>patients with chronic </a:t>
            </a:r>
            <a:r>
              <a:rPr lang="de-DE" sz="2000" b="1" dirty="0" smtClean="0">
                <a:solidFill>
                  <a:schemeClr val="accent1"/>
                </a:solidFill>
                <a:latin typeface="+mj-lt"/>
              </a:rPr>
              <a:t>HCV from </a:t>
            </a:r>
            <a:r>
              <a:rPr lang="de-DE" sz="2000" b="1" dirty="0">
                <a:solidFill>
                  <a:schemeClr val="accent1"/>
                </a:solidFill>
                <a:latin typeface="+mj-lt"/>
              </a:rPr>
              <a:t>Rennes since 1992</a:t>
            </a:r>
          </a:p>
          <a:p>
            <a:pPr algn="ctr" eaLnBrk="0" fontAlgn="base" hangingPunct="0">
              <a:lnSpc>
                <a:spcPct val="90000"/>
              </a:lnSpc>
              <a:spcBef>
                <a:spcPct val="0"/>
              </a:spcBef>
              <a:spcAft>
                <a:spcPct val="0"/>
              </a:spcAft>
            </a:pPr>
            <a:r>
              <a:rPr lang="de-DE" sz="2000" i="1" dirty="0">
                <a:solidFill>
                  <a:srgbClr val="000000"/>
                </a:solidFill>
                <a:latin typeface="+mj-lt"/>
              </a:rPr>
              <a:t>biopsy at baseline, observation for 20 years in </a:t>
            </a:r>
            <a:endParaRPr lang="de-DE" sz="2000" i="1" dirty="0" smtClean="0">
              <a:solidFill>
                <a:srgbClr val="000000"/>
              </a:solidFill>
              <a:latin typeface="+mj-lt"/>
            </a:endParaRPr>
          </a:p>
          <a:p>
            <a:pPr algn="ctr" eaLnBrk="0" fontAlgn="base" hangingPunct="0">
              <a:lnSpc>
                <a:spcPct val="90000"/>
              </a:lnSpc>
              <a:spcBef>
                <a:spcPct val="0"/>
              </a:spcBef>
              <a:spcAft>
                <a:spcPct val="0"/>
              </a:spcAft>
            </a:pPr>
            <a:r>
              <a:rPr lang="de-DE" sz="2000" i="1" dirty="0" smtClean="0">
                <a:solidFill>
                  <a:srgbClr val="000000"/>
                </a:solidFill>
                <a:latin typeface="+mj-lt"/>
              </a:rPr>
              <a:t>n = 1,381 </a:t>
            </a:r>
            <a:r>
              <a:rPr lang="de-DE" sz="2000" i="1" dirty="0">
                <a:solidFill>
                  <a:srgbClr val="000000"/>
                </a:solidFill>
                <a:latin typeface="+mj-lt"/>
              </a:rPr>
              <a:t>(52% </a:t>
            </a:r>
            <a:r>
              <a:rPr lang="de-DE" sz="2000" i="1" dirty="0" smtClean="0">
                <a:solidFill>
                  <a:srgbClr val="000000"/>
                </a:solidFill>
                <a:latin typeface="+mj-lt"/>
              </a:rPr>
              <a:t>GT1)</a:t>
            </a:r>
            <a:endParaRPr lang="de-DE" sz="2000" i="1" dirty="0">
              <a:solidFill>
                <a:srgbClr val="000000"/>
              </a:solidFill>
              <a:latin typeface="+mj-lt"/>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069" y="1981200"/>
            <a:ext cx="7724604" cy="428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feld 15"/>
          <p:cNvSpPr txBox="1"/>
          <p:nvPr/>
        </p:nvSpPr>
        <p:spPr>
          <a:xfrm>
            <a:off x="7161212" y="2164087"/>
            <a:ext cx="697627" cy="369332"/>
          </a:xfrm>
          <a:prstGeom prst="rect">
            <a:avLst/>
          </a:prstGeom>
          <a:noFill/>
        </p:spPr>
        <p:txBody>
          <a:bodyPr wrap="none" rtlCol="0">
            <a:spAutoFit/>
          </a:bodyPr>
          <a:lstStyle/>
          <a:p>
            <a:pPr eaLnBrk="0" fontAlgn="base" hangingPunct="0">
              <a:lnSpc>
                <a:spcPct val="90000"/>
              </a:lnSpc>
              <a:spcBef>
                <a:spcPct val="0"/>
              </a:spcBef>
              <a:spcAft>
                <a:spcPct val="0"/>
              </a:spcAft>
            </a:pPr>
            <a:r>
              <a:rPr lang="de-DE" sz="2000" b="1" dirty="0">
                <a:solidFill>
                  <a:srgbClr val="000000"/>
                </a:solidFill>
                <a:latin typeface="Arial"/>
              </a:rPr>
              <a:t>83%</a:t>
            </a:r>
          </a:p>
        </p:txBody>
      </p:sp>
      <p:sp>
        <p:nvSpPr>
          <p:cNvPr id="17" name="Textfeld 16"/>
          <p:cNvSpPr txBox="1"/>
          <p:nvPr/>
        </p:nvSpPr>
        <p:spPr>
          <a:xfrm>
            <a:off x="7237620" y="4390322"/>
            <a:ext cx="697627" cy="369332"/>
          </a:xfrm>
          <a:prstGeom prst="rect">
            <a:avLst/>
          </a:prstGeom>
          <a:noFill/>
        </p:spPr>
        <p:txBody>
          <a:bodyPr wrap="none" rtlCol="0">
            <a:spAutoFit/>
          </a:bodyPr>
          <a:lstStyle/>
          <a:p>
            <a:pPr eaLnBrk="0" fontAlgn="base" hangingPunct="0">
              <a:lnSpc>
                <a:spcPct val="90000"/>
              </a:lnSpc>
              <a:spcBef>
                <a:spcPct val="0"/>
              </a:spcBef>
              <a:spcAft>
                <a:spcPct val="0"/>
              </a:spcAft>
            </a:pPr>
            <a:r>
              <a:rPr lang="de-DE" sz="2000" b="1" dirty="0">
                <a:solidFill>
                  <a:srgbClr val="000000"/>
                </a:solidFill>
                <a:latin typeface="Arial"/>
              </a:rPr>
              <a:t>38%</a:t>
            </a:r>
          </a:p>
        </p:txBody>
      </p:sp>
      <p:sp>
        <p:nvSpPr>
          <p:cNvPr id="18" name="Textfeld 17"/>
          <p:cNvSpPr txBox="1"/>
          <p:nvPr/>
        </p:nvSpPr>
        <p:spPr>
          <a:xfrm>
            <a:off x="7188116" y="3368333"/>
            <a:ext cx="697627" cy="369332"/>
          </a:xfrm>
          <a:prstGeom prst="rect">
            <a:avLst/>
          </a:prstGeom>
          <a:noFill/>
        </p:spPr>
        <p:txBody>
          <a:bodyPr wrap="none" rtlCol="0">
            <a:spAutoFit/>
          </a:bodyPr>
          <a:lstStyle/>
          <a:p>
            <a:pPr eaLnBrk="0" fontAlgn="base" hangingPunct="0">
              <a:lnSpc>
                <a:spcPct val="90000"/>
              </a:lnSpc>
              <a:spcBef>
                <a:spcPct val="0"/>
              </a:spcBef>
              <a:spcAft>
                <a:spcPct val="0"/>
              </a:spcAft>
            </a:pPr>
            <a:r>
              <a:rPr lang="de-DE" sz="2000" b="1" dirty="0">
                <a:solidFill>
                  <a:srgbClr val="000000"/>
                </a:solidFill>
                <a:latin typeface="Arial"/>
              </a:rPr>
              <a:t>63%</a:t>
            </a:r>
          </a:p>
        </p:txBody>
      </p:sp>
      <p:sp>
        <p:nvSpPr>
          <p:cNvPr id="19" name="Textfeld 18"/>
          <p:cNvSpPr txBox="1"/>
          <p:nvPr/>
        </p:nvSpPr>
        <p:spPr>
          <a:xfrm rot="16200000">
            <a:off x="289977" y="3514808"/>
            <a:ext cx="1005404" cy="369332"/>
          </a:xfrm>
          <a:prstGeom prst="rect">
            <a:avLst/>
          </a:prstGeom>
          <a:noFill/>
        </p:spPr>
        <p:txBody>
          <a:bodyPr wrap="none" rtlCol="0">
            <a:spAutoFit/>
          </a:bodyPr>
          <a:lstStyle/>
          <a:p>
            <a:pPr algn="ctr"/>
            <a:r>
              <a:rPr lang="de-DE" dirty="0" smtClean="0">
                <a:solidFill>
                  <a:srgbClr val="000000"/>
                </a:solidFill>
                <a:latin typeface="Arial"/>
              </a:rPr>
              <a:t>Survival</a:t>
            </a:r>
            <a:endParaRPr lang="de-DE" dirty="0">
              <a:solidFill>
                <a:srgbClr val="000000"/>
              </a:solidFill>
              <a:latin typeface="Arial"/>
            </a:endParaRPr>
          </a:p>
        </p:txBody>
      </p:sp>
    </p:spTree>
    <p:extLst>
      <p:ext uri="{BB962C8B-B14F-4D97-AF65-F5344CB8AC3E}">
        <p14:creationId xmlns:p14="http://schemas.microsoft.com/office/powerpoint/2010/main" val="248169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eaLnBrk="1" hangingPunct="1"/>
            <a:r>
              <a:rPr lang="en-US" altLang="en-US" sz="4000" b="1" dirty="0" smtClean="0">
                <a:solidFill>
                  <a:schemeClr val="accent1"/>
                </a:solidFill>
              </a:rPr>
              <a:t>Learning Objectives </a:t>
            </a:r>
          </a:p>
        </p:txBody>
      </p:sp>
      <p:sp>
        <p:nvSpPr>
          <p:cNvPr id="4099" name="Content Placeholder 2"/>
          <p:cNvSpPr>
            <a:spLocks noGrp="1"/>
          </p:cNvSpPr>
          <p:nvPr>
            <p:ph idx="1"/>
          </p:nvPr>
        </p:nvSpPr>
        <p:spPr/>
        <p:txBody>
          <a:bodyPr>
            <a:normAutofit/>
          </a:bodyPr>
          <a:lstStyle/>
          <a:p>
            <a:pPr>
              <a:buFont typeface="Wingdings" panose="05000000000000000000" pitchFamily="2" charset="2"/>
              <a:buChar char="§"/>
            </a:pPr>
            <a:r>
              <a:rPr lang="en-US" sz="2800" dirty="0" smtClean="0"/>
              <a:t> Understand </a:t>
            </a:r>
            <a:r>
              <a:rPr lang="en-US" sz="2800" dirty="0"/>
              <a:t>the global burden of HCV </a:t>
            </a:r>
            <a:r>
              <a:rPr lang="en-US" sz="2800" dirty="0" smtClean="0"/>
              <a:t>disease</a:t>
            </a:r>
          </a:p>
          <a:p>
            <a:pPr lvl="1">
              <a:buFont typeface="Courier New" panose="02070309020205020404" pitchFamily="49" charset="0"/>
              <a:buChar char="o"/>
            </a:pPr>
            <a:r>
              <a:rPr lang="en-US" altLang="en-US" sz="2400" dirty="0" smtClean="0"/>
              <a:t> Prevalence </a:t>
            </a:r>
            <a:r>
              <a:rPr lang="en-US" altLang="en-US" sz="2400" dirty="0"/>
              <a:t>and distribution</a:t>
            </a:r>
          </a:p>
          <a:p>
            <a:pPr eaLnBrk="1" hangingPunct="1">
              <a:buFont typeface="Wingdings" panose="05000000000000000000" pitchFamily="2" charset="2"/>
              <a:buChar char="§"/>
              <a:defRPr/>
            </a:pPr>
            <a:r>
              <a:rPr lang="en-US" altLang="en-US" sz="2800" dirty="0" smtClean="0"/>
              <a:t> Describe </a:t>
            </a:r>
            <a:r>
              <a:rPr lang="en-US" altLang="en-US" sz="2800" dirty="0"/>
              <a:t>the hepatitis C virus </a:t>
            </a:r>
          </a:p>
          <a:p>
            <a:pPr lvl="1">
              <a:buFont typeface="Courier New" panose="02070309020205020404" pitchFamily="49" charset="0"/>
              <a:buChar char="o"/>
              <a:defRPr/>
            </a:pPr>
            <a:r>
              <a:rPr lang="en-US" altLang="en-US" sz="2400" dirty="0" smtClean="0"/>
              <a:t> Basic </a:t>
            </a:r>
            <a:r>
              <a:rPr lang="en-US" altLang="en-US" sz="2400" dirty="0" err="1"/>
              <a:t>virological</a:t>
            </a:r>
            <a:r>
              <a:rPr lang="en-US" altLang="en-US" sz="2400" dirty="0"/>
              <a:t> characteristics</a:t>
            </a:r>
          </a:p>
          <a:p>
            <a:pPr lvl="1">
              <a:buFont typeface="Courier New" panose="02070309020205020404" pitchFamily="49" charset="0"/>
              <a:buChar char="o"/>
              <a:defRPr/>
            </a:pPr>
            <a:r>
              <a:rPr lang="en-US" altLang="en-US" sz="2400" dirty="0" smtClean="0"/>
              <a:t> Genotype </a:t>
            </a:r>
            <a:r>
              <a:rPr lang="en-US" altLang="en-US" sz="2400" dirty="0"/>
              <a:t>distribution</a:t>
            </a:r>
          </a:p>
          <a:p>
            <a:pPr eaLnBrk="1" hangingPunct="1">
              <a:buFont typeface="Wingdings" panose="05000000000000000000" pitchFamily="2" charset="2"/>
              <a:buChar char="§"/>
              <a:defRPr/>
            </a:pPr>
            <a:r>
              <a:rPr lang="en-US" altLang="en-US" sz="2800" dirty="0" smtClean="0"/>
              <a:t> </a:t>
            </a:r>
            <a:r>
              <a:rPr lang="en-US" altLang="en-US" sz="2800" dirty="0" err="1" smtClean="0"/>
              <a:t>ListHCV</a:t>
            </a:r>
            <a:r>
              <a:rPr lang="en-US" altLang="en-US" sz="2800" dirty="0" smtClean="0"/>
              <a:t> </a:t>
            </a:r>
            <a:r>
              <a:rPr lang="en-US" altLang="en-US" sz="2800" dirty="0"/>
              <a:t>transmission risks</a:t>
            </a:r>
          </a:p>
          <a:p>
            <a:pPr eaLnBrk="1" hangingPunct="1">
              <a:buFont typeface="Wingdings" panose="05000000000000000000" pitchFamily="2" charset="2"/>
              <a:buChar char="§"/>
              <a:defRPr/>
            </a:pPr>
            <a:r>
              <a:rPr lang="en-US" altLang="en-US" sz="2800" dirty="0" smtClean="0"/>
              <a:t> Explain </a:t>
            </a:r>
            <a:r>
              <a:rPr lang="en-US" altLang="en-US" sz="2800" dirty="0"/>
              <a:t>the HCV lifecycle</a:t>
            </a:r>
          </a:p>
          <a:p>
            <a:pPr lvl="1">
              <a:buFont typeface="Courier New" panose="02070309020205020404" pitchFamily="49" charset="0"/>
              <a:buChar char="o"/>
              <a:defRPr/>
            </a:pPr>
            <a:r>
              <a:rPr lang="en-US" altLang="en-US" sz="2400" dirty="0" smtClean="0"/>
              <a:t> Viral </a:t>
            </a:r>
            <a:r>
              <a:rPr lang="en-US" altLang="en-US" sz="2400" dirty="0"/>
              <a:t>proteins and enzymes</a:t>
            </a:r>
          </a:p>
          <a:p>
            <a:pPr marL="0" indent="0">
              <a:buNone/>
              <a:defRPr/>
            </a:pPr>
            <a:endParaRPr lang="en-US" altLang="en-US" sz="2000" dirty="0" smtClean="0"/>
          </a:p>
        </p:txBody>
      </p:sp>
    </p:spTree>
    <p:extLst>
      <p:ext uri="{BB962C8B-B14F-4D97-AF65-F5344CB8AC3E}">
        <p14:creationId xmlns:p14="http://schemas.microsoft.com/office/powerpoint/2010/main" val="217461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Text Box 2"/>
          <p:cNvSpPr txBox="1">
            <a:spLocks noChangeArrowheads="1"/>
          </p:cNvSpPr>
          <p:nvPr/>
        </p:nvSpPr>
        <p:spPr bwMode="auto">
          <a:xfrm>
            <a:off x="141190" y="6405246"/>
            <a:ext cx="6258022" cy="440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7500" tIns="35100" rIns="67500" bIns="35100">
            <a:spAutoFit/>
          </a:bodyPr>
          <a:lstStyle>
            <a:lvl1pPr marL="457200" indent="-457200">
              <a:tabLst>
                <a:tab pos="9055100" algn="r"/>
              </a:tabLst>
              <a:defRPr>
                <a:solidFill>
                  <a:schemeClr val="tx1"/>
                </a:solidFill>
                <a:latin typeface="Arial" panose="020B0604020202020204" pitchFamily="34" charset="0"/>
              </a:defRPr>
            </a:lvl1pPr>
            <a:lvl2pPr marL="1085850" indent="-457200">
              <a:tabLst>
                <a:tab pos="9055100" algn="r"/>
              </a:tabLst>
              <a:defRPr>
                <a:solidFill>
                  <a:schemeClr val="tx1"/>
                </a:solidFill>
                <a:latin typeface="Arial" panose="020B0604020202020204" pitchFamily="34" charset="0"/>
              </a:defRPr>
            </a:lvl2pPr>
            <a:lvl3pPr marL="1722438" indent="-457200">
              <a:tabLst>
                <a:tab pos="9055100" algn="r"/>
              </a:tabLst>
              <a:defRPr>
                <a:solidFill>
                  <a:schemeClr val="tx1"/>
                </a:solidFill>
                <a:latin typeface="Arial" panose="020B0604020202020204" pitchFamily="34" charset="0"/>
              </a:defRPr>
            </a:lvl3pPr>
            <a:lvl4pPr marL="2359025" indent="-457200">
              <a:tabLst>
                <a:tab pos="9055100" algn="r"/>
              </a:tabLst>
              <a:defRPr>
                <a:solidFill>
                  <a:schemeClr val="tx1"/>
                </a:solidFill>
                <a:latin typeface="Arial" panose="020B0604020202020204" pitchFamily="34" charset="0"/>
              </a:defRPr>
            </a:lvl4pPr>
            <a:lvl5pPr marL="2995613" indent="-457200">
              <a:tabLst>
                <a:tab pos="9055100" algn="r"/>
              </a:tabLst>
              <a:defRPr>
                <a:solidFill>
                  <a:schemeClr val="tx1"/>
                </a:solidFill>
                <a:latin typeface="Arial" panose="020B0604020202020204" pitchFamily="34" charset="0"/>
              </a:defRPr>
            </a:lvl5pPr>
            <a:lvl6pPr marL="3452813" indent="-457200" fontAlgn="base">
              <a:spcBef>
                <a:spcPct val="0"/>
              </a:spcBef>
              <a:spcAft>
                <a:spcPct val="0"/>
              </a:spcAft>
              <a:tabLst>
                <a:tab pos="9055100" algn="r"/>
              </a:tabLst>
              <a:defRPr>
                <a:solidFill>
                  <a:schemeClr val="tx1"/>
                </a:solidFill>
                <a:latin typeface="Arial" panose="020B0604020202020204" pitchFamily="34" charset="0"/>
              </a:defRPr>
            </a:lvl6pPr>
            <a:lvl7pPr marL="3910013" indent="-457200" fontAlgn="base">
              <a:spcBef>
                <a:spcPct val="0"/>
              </a:spcBef>
              <a:spcAft>
                <a:spcPct val="0"/>
              </a:spcAft>
              <a:tabLst>
                <a:tab pos="9055100" algn="r"/>
              </a:tabLst>
              <a:defRPr>
                <a:solidFill>
                  <a:schemeClr val="tx1"/>
                </a:solidFill>
                <a:latin typeface="Arial" panose="020B0604020202020204" pitchFamily="34" charset="0"/>
              </a:defRPr>
            </a:lvl7pPr>
            <a:lvl8pPr marL="4367213" indent="-457200" fontAlgn="base">
              <a:spcBef>
                <a:spcPct val="0"/>
              </a:spcBef>
              <a:spcAft>
                <a:spcPct val="0"/>
              </a:spcAft>
              <a:tabLst>
                <a:tab pos="9055100" algn="r"/>
              </a:tabLst>
              <a:defRPr>
                <a:solidFill>
                  <a:schemeClr val="tx1"/>
                </a:solidFill>
                <a:latin typeface="Arial" panose="020B0604020202020204" pitchFamily="34" charset="0"/>
              </a:defRPr>
            </a:lvl8pPr>
            <a:lvl9pPr marL="4824413" indent="-457200" fontAlgn="base">
              <a:spcBef>
                <a:spcPct val="0"/>
              </a:spcBef>
              <a:spcAft>
                <a:spcPct val="0"/>
              </a:spcAft>
              <a:tabLst>
                <a:tab pos="9055100" algn="r"/>
              </a:tabLst>
              <a:defRPr>
                <a:solidFill>
                  <a:schemeClr val="tx1"/>
                </a:solidFill>
                <a:latin typeface="Arial" panose="020B0604020202020204" pitchFamily="34" charset="0"/>
              </a:defRPr>
            </a:lvl9pPr>
          </a:lstStyle>
          <a:p>
            <a:pPr eaLnBrk="0" hangingPunct="0"/>
            <a:r>
              <a:rPr lang="da-DK" sz="1200" dirty="0">
                <a:solidFill>
                  <a:schemeClr val="bg1"/>
                </a:solidFill>
                <a:latin typeface="Calibri" panose="020F0502020204030204" pitchFamily="34" charset="0"/>
              </a:rPr>
              <a:t>1. Manns M, et al. Lancet 2001; 358: 958; 2. Fried M, et al. N Engl J Med 2002; 347: 975; </a:t>
            </a:r>
          </a:p>
          <a:p>
            <a:pPr eaLnBrk="0" hangingPunct="0"/>
            <a:r>
              <a:rPr lang="en-US" sz="1200" dirty="0">
                <a:solidFill>
                  <a:schemeClr val="bg1"/>
                </a:solidFill>
                <a:latin typeface="Calibri" panose="020F0502020204030204" pitchFamily="34" charset="0"/>
              </a:rPr>
              <a:t>3. </a:t>
            </a:r>
            <a:r>
              <a:rPr lang="en-US" sz="1200" dirty="0" err="1">
                <a:solidFill>
                  <a:schemeClr val="bg1"/>
                </a:solidFill>
                <a:latin typeface="Calibri" panose="020F0502020204030204" pitchFamily="34" charset="0"/>
              </a:rPr>
              <a:t>Hadziyannis</a:t>
            </a:r>
            <a:r>
              <a:rPr lang="en-US" sz="1200" dirty="0">
                <a:solidFill>
                  <a:schemeClr val="bg1"/>
                </a:solidFill>
                <a:latin typeface="Calibri" panose="020F0502020204030204" pitchFamily="34" charset="0"/>
              </a:rPr>
              <a:t> S, et al. Ann Intern Med 2004; 140: 346 4. </a:t>
            </a:r>
            <a:r>
              <a:rPr lang="nl-NL" sz="1200" dirty="0">
                <a:solidFill>
                  <a:schemeClr val="bg1"/>
                </a:solidFill>
                <a:latin typeface="Calibri" panose="020F0502020204030204" pitchFamily="34" charset="0"/>
              </a:rPr>
              <a:t>Zeuzem S, et al. J Hepatol 2005; 43: 250</a:t>
            </a:r>
            <a:endParaRPr lang="en-US" sz="1200" dirty="0">
              <a:solidFill>
                <a:schemeClr val="bg1"/>
              </a:solidFill>
              <a:latin typeface="Calibri" panose="020F0502020204030204" pitchFamily="34" charset="0"/>
            </a:endParaRPr>
          </a:p>
        </p:txBody>
      </p:sp>
      <p:sp>
        <p:nvSpPr>
          <p:cNvPr id="1492995" name="Rectangle 3"/>
          <p:cNvSpPr>
            <a:spLocks noChangeArrowheads="1"/>
          </p:cNvSpPr>
          <p:nvPr/>
        </p:nvSpPr>
        <p:spPr bwMode="auto">
          <a:xfrm>
            <a:off x="1690162" y="3794523"/>
            <a:ext cx="410766" cy="1365647"/>
          </a:xfrm>
          <a:prstGeom prst="rect">
            <a:avLst/>
          </a:prstGeom>
          <a:ln/>
          <a:extLst/>
        </p:spPr>
        <p:style>
          <a:lnRef idx="0">
            <a:schemeClr val="accent3"/>
          </a:lnRef>
          <a:fillRef idx="3">
            <a:schemeClr val="accent3"/>
          </a:fillRef>
          <a:effectRef idx="3">
            <a:schemeClr val="accent3"/>
          </a:effectRef>
          <a:fontRef idx="minor">
            <a:schemeClr val="lt1"/>
          </a:fontRef>
        </p:style>
        <p:txBody>
          <a:bodyPr/>
          <a:lstStyle/>
          <a:p>
            <a:endParaRPr lang="en-ZA" sz="1350">
              <a:solidFill>
                <a:prstClr val="white"/>
              </a:solidFill>
            </a:endParaRPr>
          </a:p>
        </p:txBody>
      </p:sp>
      <p:sp>
        <p:nvSpPr>
          <p:cNvPr id="1492997" name="Rectangle 5"/>
          <p:cNvSpPr>
            <a:spLocks noChangeArrowheads="1"/>
          </p:cNvSpPr>
          <p:nvPr/>
        </p:nvSpPr>
        <p:spPr bwMode="blackWhite">
          <a:xfrm>
            <a:off x="2287559" y="3737375"/>
            <a:ext cx="433933" cy="1421606"/>
          </a:xfrm>
          <a:prstGeom prst="rect">
            <a:avLst/>
          </a:prstGeom>
          <a:ln/>
          <a:extLst/>
        </p:spPr>
        <p:style>
          <a:lnRef idx="0">
            <a:schemeClr val="accent3"/>
          </a:lnRef>
          <a:fillRef idx="3">
            <a:schemeClr val="accent3"/>
          </a:fillRef>
          <a:effectRef idx="3">
            <a:schemeClr val="accent3"/>
          </a:effectRef>
          <a:fontRef idx="minor">
            <a:schemeClr val="lt1"/>
          </a:fontRef>
        </p:style>
        <p:txBody>
          <a:bodyPr lIns="102870" tIns="0" rIns="0" bIns="0" anchor="ctr"/>
          <a:lstStyle/>
          <a:p>
            <a:endParaRPr lang="en-ZA" sz="1350">
              <a:solidFill>
                <a:prstClr val="white"/>
              </a:solidFill>
            </a:endParaRPr>
          </a:p>
        </p:txBody>
      </p:sp>
      <p:sp>
        <p:nvSpPr>
          <p:cNvPr id="1492998" name="Rectangle 6"/>
          <p:cNvSpPr>
            <a:spLocks noChangeArrowheads="1"/>
          </p:cNvSpPr>
          <p:nvPr/>
        </p:nvSpPr>
        <p:spPr bwMode="blackWhite">
          <a:xfrm>
            <a:off x="2934959" y="3564731"/>
            <a:ext cx="457202" cy="1591866"/>
          </a:xfrm>
          <a:prstGeom prst="rect">
            <a:avLst/>
          </a:prstGeom>
          <a:ln/>
          <a:extLst/>
        </p:spPr>
        <p:style>
          <a:lnRef idx="0">
            <a:schemeClr val="accent3"/>
          </a:lnRef>
          <a:fillRef idx="3">
            <a:schemeClr val="accent3"/>
          </a:fillRef>
          <a:effectRef idx="3">
            <a:schemeClr val="accent3"/>
          </a:effectRef>
          <a:fontRef idx="minor">
            <a:schemeClr val="lt1"/>
          </a:fontRef>
        </p:style>
        <p:txBody>
          <a:bodyPr lIns="102870" tIns="0" rIns="0" bIns="0" anchor="ctr"/>
          <a:lstStyle/>
          <a:p>
            <a:endParaRPr lang="en-US" sz="1350">
              <a:solidFill>
                <a:prstClr val="white"/>
              </a:solidFill>
            </a:endParaRPr>
          </a:p>
        </p:txBody>
      </p:sp>
      <p:sp>
        <p:nvSpPr>
          <p:cNvPr id="1492999" name="Rectangle 7"/>
          <p:cNvSpPr>
            <a:spLocks noChangeArrowheads="1"/>
          </p:cNvSpPr>
          <p:nvPr/>
        </p:nvSpPr>
        <p:spPr bwMode="blackWhite">
          <a:xfrm>
            <a:off x="3584149" y="3482581"/>
            <a:ext cx="454523" cy="1669256"/>
          </a:xfrm>
          <a:prstGeom prst="rect">
            <a:avLst/>
          </a:prstGeom>
          <a:ln/>
          <a:extLst/>
        </p:spPr>
        <p:style>
          <a:lnRef idx="0">
            <a:schemeClr val="accent3"/>
          </a:lnRef>
          <a:fillRef idx="3">
            <a:schemeClr val="accent3"/>
          </a:fillRef>
          <a:effectRef idx="3">
            <a:schemeClr val="accent3"/>
          </a:effectRef>
          <a:fontRef idx="minor">
            <a:schemeClr val="lt1"/>
          </a:fontRef>
        </p:style>
        <p:txBody>
          <a:bodyPr lIns="102870" tIns="0" rIns="0" bIns="0" anchor="ctr"/>
          <a:lstStyle/>
          <a:p>
            <a:endParaRPr lang="en-US" sz="1350">
              <a:solidFill>
                <a:prstClr val="white"/>
              </a:solidFill>
            </a:endParaRPr>
          </a:p>
        </p:txBody>
      </p:sp>
      <p:sp>
        <p:nvSpPr>
          <p:cNvPr id="1493000" name="Text Box 8"/>
          <p:cNvSpPr txBox="1">
            <a:spLocks noChangeArrowheads="1"/>
          </p:cNvSpPr>
          <p:nvPr/>
        </p:nvSpPr>
        <p:spPr bwMode="blackWhite">
          <a:xfrm>
            <a:off x="2174553" y="5156598"/>
            <a:ext cx="65910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sz="1200" b="1" dirty="0"/>
              <a:t>2002</a:t>
            </a:r>
            <a:endParaRPr lang="en-US" sz="1200" b="1" baseline="30000" dirty="0"/>
          </a:p>
        </p:txBody>
      </p:sp>
      <p:sp>
        <p:nvSpPr>
          <p:cNvPr id="1493001" name="Text Box 9"/>
          <p:cNvSpPr txBox="1">
            <a:spLocks noChangeArrowheads="1"/>
          </p:cNvSpPr>
          <p:nvPr/>
        </p:nvSpPr>
        <p:spPr bwMode="blackWhite">
          <a:xfrm>
            <a:off x="2600099" y="5164933"/>
            <a:ext cx="93851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200" b="1"/>
              <a:t>2004</a:t>
            </a:r>
            <a:endParaRPr lang="en-US" sz="1200" b="1" baseline="30000"/>
          </a:p>
        </p:txBody>
      </p:sp>
      <p:sp>
        <p:nvSpPr>
          <p:cNvPr id="1493002" name="Text Box 10"/>
          <p:cNvSpPr txBox="1">
            <a:spLocks noChangeArrowheads="1"/>
          </p:cNvSpPr>
          <p:nvPr/>
        </p:nvSpPr>
        <p:spPr bwMode="blackWhite">
          <a:xfrm>
            <a:off x="3390375" y="5172077"/>
            <a:ext cx="64829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200" b="1"/>
              <a:t>2005</a:t>
            </a:r>
            <a:endParaRPr lang="en-US" sz="1200" b="1" baseline="30000"/>
          </a:p>
        </p:txBody>
      </p:sp>
      <p:sp>
        <p:nvSpPr>
          <p:cNvPr id="1493003" name="Text Box 11"/>
          <p:cNvSpPr txBox="1">
            <a:spLocks noChangeArrowheads="1"/>
          </p:cNvSpPr>
          <p:nvPr/>
        </p:nvSpPr>
        <p:spPr bwMode="blackWhite">
          <a:xfrm>
            <a:off x="1082071" y="4885136"/>
            <a:ext cx="3786239"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sz="1350" b="1" dirty="0"/>
              <a:t>         n=</a:t>
            </a:r>
            <a:r>
              <a:rPr lang="en-GB" sz="1200" b="1" dirty="0"/>
              <a:t>511       453        436         134  </a:t>
            </a:r>
            <a:endParaRPr lang="en-US" sz="1200" b="1" dirty="0"/>
          </a:p>
        </p:txBody>
      </p:sp>
      <p:sp>
        <p:nvSpPr>
          <p:cNvPr id="1493004" name="Text Box 12"/>
          <p:cNvSpPr txBox="1">
            <a:spLocks noChangeArrowheads="1"/>
          </p:cNvSpPr>
          <p:nvPr/>
        </p:nvSpPr>
        <p:spPr bwMode="blackWhite">
          <a:xfrm>
            <a:off x="2219694" y="5354242"/>
            <a:ext cx="48131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900" b="1"/>
              <a:t>Fried</a:t>
            </a:r>
            <a:r>
              <a:rPr lang="en-GB" sz="900" b="1" baseline="30000"/>
              <a:t>2</a:t>
            </a:r>
            <a:endParaRPr lang="en-US" sz="900" b="1" baseline="30000"/>
          </a:p>
        </p:txBody>
      </p:sp>
      <p:sp>
        <p:nvSpPr>
          <p:cNvPr id="1493005" name="Text Box 13"/>
          <p:cNvSpPr txBox="1">
            <a:spLocks noChangeArrowheads="1"/>
          </p:cNvSpPr>
          <p:nvPr/>
        </p:nvSpPr>
        <p:spPr bwMode="blackWhite">
          <a:xfrm>
            <a:off x="2607243" y="5354242"/>
            <a:ext cx="93851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900" b="1" dirty="0"/>
              <a:t>Hadziyannis</a:t>
            </a:r>
            <a:r>
              <a:rPr lang="en-GB" sz="900" b="1" baseline="30000" dirty="0"/>
              <a:t>3</a:t>
            </a:r>
            <a:endParaRPr lang="en-US" sz="900" b="1" baseline="30000" dirty="0"/>
          </a:p>
        </p:txBody>
      </p:sp>
      <p:sp>
        <p:nvSpPr>
          <p:cNvPr id="1493006" name="Text Box 14"/>
          <p:cNvSpPr txBox="1">
            <a:spLocks noChangeArrowheads="1"/>
          </p:cNvSpPr>
          <p:nvPr/>
        </p:nvSpPr>
        <p:spPr bwMode="blackWhite">
          <a:xfrm>
            <a:off x="3392160" y="5354242"/>
            <a:ext cx="64829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900" b="1"/>
              <a:t>Zeuzem</a:t>
            </a:r>
            <a:r>
              <a:rPr lang="en-GB" sz="900" b="1" baseline="30000"/>
              <a:t>4</a:t>
            </a:r>
            <a:endParaRPr lang="en-US" sz="900" b="1" baseline="30000"/>
          </a:p>
        </p:txBody>
      </p:sp>
      <p:sp>
        <p:nvSpPr>
          <p:cNvPr id="1493007" name="Text Box 15"/>
          <p:cNvSpPr txBox="1">
            <a:spLocks noChangeArrowheads="1"/>
          </p:cNvSpPr>
          <p:nvPr/>
        </p:nvSpPr>
        <p:spPr bwMode="blackWhite">
          <a:xfrm>
            <a:off x="2180321" y="3733802"/>
            <a:ext cx="54117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sz="1400" b="1" dirty="0">
                <a:latin typeface="Calibri" panose="020F0502020204030204" pitchFamily="34" charset="0"/>
              </a:rPr>
              <a:t>56%</a:t>
            </a:r>
            <a:endParaRPr lang="en-US" sz="1400" b="1" dirty="0">
              <a:latin typeface="Calibri" panose="020F0502020204030204" pitchFamily="34" charset="0"/>
            </a:endParaRPr>
          </a:p>
        </p:txBody>
      </p:sp>
      <p:sp>
        <p:nvSpPr>
          <p:cNvPr id="1493008" name="Text Box 16"/>
          <p:cNvSpPr txBox="1">
            <a:spLocks noChangeArrowheads="1"/>
          </p:cNvSpPr>
          <p:nvPr/>
        </p:nvSpPr>
        <p:spPr bwMode="blackWhite">
          <a:xfrm>
            <a:off x="2878705" y="3551636"/>
            <a:ext cx="51345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sz="1400" b="1">
                <a:latin typeface="Calibri" panose="020F0502020204030204" pitchFamily="34" charset="0"/>
              </a:rPr>
              <a:t>63%</a:t>
            </a:r>
            <a:endParaRPr lang="en-US" sz="1400" b="1">
              <a:latin typeface="Calibri" panose="020F0502020204030204" pitchFamily="34" charset="0"/>
            </a:endParaRPr>
          </a:p>
        </p:txBody>
      </p:sp>
      <p:sp>
        <p:nvSpPr>
          <p:cNvPr id="1493009" name="Text Box 17"/>
          <p:cNvSpPr txBox="1">
            <a:spLocks noChangeArrowheads="1"/>
          </p:cNvSpPr>
          <p:nvPr/>
        </p:nvSpPr>
        <p:spPr bwMode="blackWhite">
          <a:xfrm>
            <a:off x="3532358" y="3461149"/>
            <a:ext cx="50809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sz="1400" b="1" dirty="0">
                <a:latin typeface="Calibri" panose="020F0502020204030204" pitchFamily="34" charset="0"/>
              </a:rPr>
              <a:t>66%</a:t>
            </a:r>
            <a:endParaRPr lang="en-US" sz="1400" b="1" dirty="0">
              <a:latin typeface="Calibri" panose="020F0502020204030204" pitchFamily="34" charset="0"/>
            </a:endParaRPr>
          </a:p>
        </p:txBody>
      </p:sp>
      <p:sp>
        <p:nvSpPr>
          <p:cNvPr id="1493010" name="Text Box 18"/>
          <p:cNvSpPr txBox="1">
            <a:spLocks noChangeArrowheads="1"/>
          </p:cNvSpPr>
          <p:nvPr/>
        </p:nvSpPr>
        <p:spPr bwMode="blackWhite">
          <a:xfrm>
            <a:off x="1596400" y="3793333"/>
            <a:ext cx="50452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400" b="1" dirty="0">
                <a:latin typeface="Calibri" panose="020F0502020204030204" pitchFamily="34" charset="0"/>
              </a:rPr>
              <a:t>54%</a:t>
            </a:r>
            <a:endParaRPr lang="en-US" sz="1400" b="1" dirty="0">
              <a:latin typeface="Calibri" panose="020F0502020204030204" pitchFamily="34" charset="0"/>
            </a:endParaRPr>
          </a:p>
        </p:txBody>
      </p:sp>
      <p:sp>
        <p:nvSpPr>
          <p:cNvPr id="1493011" name="Text Box 19"/>
          <p:cNvSpPr txBox="1">
            <a:spLocks noChangeArrowheads="1"/>
          </p:cNvSpPr>
          <p:nvPr/>
        </p:nvSpPr>
        <p:spPr bwMode="blackWhite">
          <a:xfrm>
            <a:off x="1558003" y="5151836"/>
            <a:ext cx="66169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sz="1200" b="1" dirty="0"/>
              <a:t>2001</a:t>
            </a:r>
            <a:endParaRPr lang="en-US" sz="1200" b="1" baseline="30000" dirty="0"/>
          </a:p>
        </p:txBody>
      </p:sp>
      <p:sp>
        <p:nvSpPr>
          <p:cNvPr id="1493012" name="Text Box 20"/>
          <p:cNvSpPr txBox="1">
            <a:spLocks noChangeArrowheads="1"/>
          </p:cNvSpPr>
          <p:nvPr/>
        </p:nvSpPr>
        <p:spPr bwMode="blackWhite">
          <a:xfrm>
            <a:off x="1560683" y="5354242"/>
            <a:ext cx="591938"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sz="900" b="1" dirty="0"/>
              <a:t>Manns</a:t>
            </a:r>
            <a:r>
              <a:rPr lang="en-GB" sz="900" b="1" baseline="30000" dirty="0"/>
              <a:t>1</a:t>
            </a:r>
            <a:endParaRPr lang="en-US" sz="900" b="1" baseline="30000" dirty="0"/>
          </a:p>
        </p:txBody>
      </p:sp>
      <p:sp>
        <p:nvSpPr>
          <p:cNvPr id="1493013" name="Text Box 21"/>
          <p:cNvSpPr txBox="1">
            <a:spLocks noChangeArrowheads="1"/>
          </p:cNvSpPr>
          <p:nvPr/>
        </p:nvSpPr>
        <p:spPr bwMode="blackWhite">
          <a:xfrm>
            <a:off x="3998111" y="2228644"/>
            <a:ext cx="186184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b="1" dirty="0">
                <a:latin typeface="Calibri" panose="020F0502020204030204" pitchFamily="34" charset="0"/>
                <a:cs typeface="Arial" panose="020B0604020202020204" pitchFamily="34" charset="0"/>
              </a:rPr>
              <a:t>PEG-IFN</a:t>
            </a:r>
            <a:r>
              <a:rPr lang="el-GR" sz="1600" b="1" dirty="0">
                <a:latin typeface="Calibri" panose="020F0502020204030204" pitchFamily="34" charset="0"/>
                <a:cs typeface="Arial" panose="020B0604020202020204" pitchFamily="34" charset="0"/>
                <a:sym typeface="Symbol" panose="05050102010706020507" pitchFamily="18" charset="2"/>
              </a:rPr>
              <a:t></a:t>
            </a:r>
            <a:r>
              <a:rPr lang="en-GB" sz="1600" b="1" dirty="0">
                <a:latin typeface="Calibri" panose="020F0502020204030204" pitchFamily="34" charset="0"/>
                <a:cs typeface="Arial" panose="020B0604020202020204" pitchFamily="34" charset="0"/>
              </a:rPr>
              <a:t>-2b  + RBV</a:t>
            </a:r>
            <a:endParaRPr lang="en-US" sz="1600" b="1" dirty="0">
              <a:latin typeface="Calibri" panose="020F0502020204030204" pitchFamily="34" charset="0"/>
              <a:cs typeface="Arial" panose="020B0604020202020204" pitchFamily="34" charset="0"/>
            </a:endParaRPr>
          </a:p>
        </p:txBody>
      </p:sp>
      <p:sp>
        <p:nvSpPr>
          <p:cNvPr id="1493014" name="Rectangle 22"/>
          <p:cNvSpPr>
            <a:spLocks noChangeArrowheads="1"/>
          </p:cNvSpPr>
          <p:nvPr/>
        </p:nvSpPr>
        <p:spPr bwMode="auto">
          <a:xfrm>
            <a:off x="3822573" y="2308625"/>
            <a:ext cx="136624" cy="164306"/>
          </a:xfrm>
          <a:prstGeom prst="rect">
            <a:avLst/>
          </a:prstGeom>
          <a:ln>
            <a:headEnd/>
            <a:tailEnd/>
          </a:ln>
          <a:extLst/>
        </p:spPr>
        <p:style>
          <a:lnRef idx="0">
            <a:schemeClr val="accent1"/>
          </a:lnRef>
          <a:fillRef idx="3">
            <a:schemeClr val="accent1"/>
          </a:fillRef>
          <a:effectRef idx="3">
            <a:schemeClr val="accent1"/>
          </a:effectRef>
          <a:fontRef idx="minor">
            <a:schemeClr val="lt1"/>
          </a:fontRef>
        </p:style>
        <p:txBody>
          <a:bodyPr/>
          <a:lstStyle/>
          <a:p>
            <a:endParaRPr lang="en-ZA" sz="1350">
              <a:solidFill>
                <a:prstClr val="white"/>
              </a:solidFill>
            </a:endParaRPr>
          </a:p>
        </p:txBody>
      </p:sp>
      <p:sp>
        <p:nvSpPr>
          <p:cNvPr id="1493015" name="Text Box 23"/>
          <p:cNvSpPr txBox="1">
            <a:spLocks noChangeArrowheads="1"/>
          </p:cNvSpPr>
          <p:nvPr/>
        </p:nvSpPr>
        <p:spPr bwMode="blackWhite">
          <a:xfrm>
            <a:off x="3937389" y="1969088"/>
            <a:ext cx="186184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1600" b="1" dirty="0">
                <a:latin typeface="Calibri" panose="020F0502020204030204" pitchFamily="34" charset="0"/>
                <a:cs typeface="Arial" panose="020B0604020202020204" pitchFamily="34" charset="0"/>
              </a:rPr>
              <a:t> PEG-IFN </a:t>
            </a:r>
            <a:r>
              <a:rPr lang="el-GR" sz="1600" b="1" dirty="0">
                <a:latin typeface="Calibri" panose="020F0502020204030204" pitchFamily="34" charset="0"/>
                <a:cs typeface="Arial" panose="020B0604020202020204" pitchFamily="34" charset="0"/>
              </a:rPr>
              <a:t>α</a:t>
            </a:r>
            <a:r>
              <a:rPr lang="en-ZA" sz="1600" b="1" dirty="0">
                <a:latin typeface="Calibri" panose="020F0502020204030204" pitchFamily="34" charset="0"/>
                <a:cs typeface="Arial" panose="020B0604020202020204" pitchFamily="34" charset="0"/>
              </a:rPr>
              <a:t>2a + RBV</a:t>
            </a:r>
            <a:endParaRPr lang="en-US" sz="1600" b="1" baseline="30000" dirty="0">
              <a:latin typeface="Calibri" panose="020F0502020204030204" pitchFamily="34" charset="0"/>
              <a:cs typeface="Arial" panose="020B0604020202020204" pitchFamily="34" charset="0"/>
            </a:endParaRPr>
          </a:p>
        </p:txBody>
      </p:sp>
      <p:sp>
        <p:nvSpPr>
          <p:cNvPr id="1493016" name="Rectangle 24"/>
          <p:cNvSpPr>
            <a:spLocks noChangeArrowheads="1"/>
          </p:cNvSpPr>
          <p:nvPr/>
        </p:nvSpPr>
        <p:spPr bwMode="blackWhite">
          <a:xfrm>
            <a:off x="3822573" y="2046689"/>
            <a:ext cx="136624" cy="173831"/>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lIns="102870" tIns="0" rIns="0" bIns="0" anchor="ctr"/>
          <a:lstStyle/>
          <a:p>
            <a:endParaRPr lang="en-ZA" sz="1350">
              <a:solidFill>
                <a:prstClr val="black"/>
              </a:solidFill>
            </a:endParaRPr>
          </a:p>
        </p:txBody>
      </p:sp>
      <p:sp>
        <p:nvSpPr>
          <p:cNvPr id="1493018" name="Rectangle 26"/>
          <p:cNvSpPr>
            <a:spLocks noChangeArrowheads="1"/>
          </p:cNvSpPr>
          <p:nvPr/>
        </p:nvSpPr>
        <p:spPr bwMode="auto">
          <a:xfrm>
            <a:off x="1355300" y="4907756"/>
            <a:ext cx="364202"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5875" algn="ctr">
                <a:solidFill>
                  <a:srgbClr val="FFFFFF"/>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pPr eaLnBrk="0" hangingPunct="0"/>
            <a:r>
              <a:rPr lang="en-GB" sz="1350" b="1" dirty="0">
                <a:solidFill>
                  <a:prstClr val="white"/>
                </a:solidFill>
              </a:rPr>
              <a:t>n=</a:t>
            </a:r>
            <a:endParaRPr lang="en-US" sz="1350" b="1" dirty="0">
              <a:solidFill>
                <a:prstClr val="white"/>
              </a:solidFill>
            </a:endParaRPr>
          </a:p>
        </p:txBody>
      </p:sp>
      <p:sp>
        <p:nvSpPr>
          <p:cNvPr id="1493019" name="Line 27"/>
          <p:cNvSpPr>
            <a:spLocks noChangeShapeType="1"/>
          </p:cNvSpPr>
          <p:nvPr/>
        </p:nvSpPr>
        <p:spPr bwMode="blackWhite">
          <a:xfrm>
            <a:off x="1258859" y="2603899"/>
            <a:ext cx="8037" cy="2559844"/>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solidFill>
                <a:prstClr val="black"/>
              </a:solidFill>
            </a:endParaRPr>
          </a:p>
        </p:txBody>
      </p:sp>
      <p:sp>
        <p:nvSpPr>
          <p:cNvPr id="1493020" name="Line 28"/>
          <p:cNvSpPr>
            <a:spLocks noChangeShapeType="1"/>
          </p:cNvSpPr>
          <p:nvPr/>
        </p:nvSpPr>
        <p:spPr bwMode="blackWhite">
          <a:xfrm flipV="1">
            <a:off x="1263325" y="5157787"/>
            <a:ext cx="3133427" cy="5954"/>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p>
        </p:txBody>
      </p:sp>
      <p:sp>
        <p:nvSpPr>
          <p:cNvPr id="1493021" name="Line 29"/>
          <p:cNvSpPr>
            <a:spLocks noChangeShapeType="1"/>
          </p:cNvSpPr>
          <p:nvPr/>
        </p:nvSpPr>
        <p:spPr bwMode="blackWhite">
          <a:xfrm flipH="1">
            <a:off x="1216890" y="5163741"/>
            <a:ext cx="46435"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solidFill>
                <a:prstClr val="black"/>
              </a:solidFill>
            </a:endParaRPr>
          </a:p>
        </p:txBody>
      </p:sp>
      <p:sp>
        <p:nvSpPr>
          <p:cNvPr id="1493022" name="Text Box 30"/>
          <p:cNvSpPr txBox="1">
            <a:spLocks noChangeArrowheads="1"/>
          </p:cNvSpPr>
          <p:nvPr/>
        </p:nvSpPr>
        <p:spPr bwMode="blackWhite">
          <a:xfrm>
            <a:off x="1055262" y="5014916"/>
            <a:ext cx="14912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GB" sz="1000" b="1" dirty="0">
                <a:latin typeface="Calibri" panose="020F0502020204030204" pitchFamily="34" charset="0"/>
              </a:rPr>
              <a:t>0</a:t>
            </a:r>
            <a:endParaRPr lang="en-US" sz="1000" b="1" dirty="0">
              <a:latin typeface="Calibri" panose="020F0502020204030204" pitchFamily="34" charset="0"/>
            </a:endParaRPr>
          </a:p>
        </p:txBody>
      </p:sp>
      <p:sp>
        <p:nvSpPr>
          <p:cNvPr id="1493023" name="Text Box 31"/>
          <p:cNvSpPr txBox="1">
            <a:spLocks noChangeArrowheads="1"/>
          </p:cNvSpPr>
          <p:nvPr/>
        </p:nvSpPr>
        <p:spPr bwMode="blackWhite">
          <a:xfrm>
            <a:off x="882919" y="4760122"/>
            <a:ext cx="34825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GB" sz="1000" b="1">
                <a:latin typeface="Calibri" panose="020F0502020204030204" pitchFamily="34" charset="0"/>
              </a:rPr>
              <a:t>10</a:t>
            </a:r>
            <a:endParaRPr lang="en-US" sz="1000" b="1">
              <a:latin typeface="Calibri" panose="020F0502020204030204" pitchFamily="34" charset="0"/>
            </a:endParaRPr>
          </a:p>
        </p:txBody>
      </p:sp>
      <p:sp>
        <p:nvSpPr>
          <p:cNvPr id="1493024" name="Text Box 32"/>
          <p:cNvSpPr txBox="1">
            <a:spLocks noChangeArrowheads="1"/>
          </p:cNvSpPr>
          <p:nvPr/>
        </p:nvSpPr>
        <p:spPr bwMode="blackWhite">
          <a:xfrm>
            <a:off x="850773" y="4505328"/>
            <a:ext cx="38040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GB" sz="1000" b="1">
                <a:latin typeface="Calibri" panose="020F0502020204030204" pitchFamily="34" charset="0"/>
              </a:rPr>
              <a:t>20</a:t>
            </a:r>
            <a:endParaRPr lang="en-US" sz="1000" b="1">
              <a:latin typeface="Calibri" panose="020F0502020204030204" pitchFamily="34" charset="0"/>
            </a:endParaRPr>
          </a:p>
        </p:txBody>
      </p:sp>
      <p:sp>
        <p:nvSpPr>
          <p:cNvPr id="1493025" name="Text Box 33"/>
          <p:cNvSpPr txBox="1">
            <a:spLocks noChangeArrowheads="1"/>
          </p:cNvSpPr>
          <p:nvPr/>
        </p:nvSpPr>
        <p:spPr bwMode="blackWhite">
          <a:xfrm>
            <a:off x="906136" y="4250534"/>
            <a:ext cx="32504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GB" sz="1000" b="1">
                <a:latin typeface="Calibri" panose="020F0502020204030204" pitchFamily="34" charset="0"/>
              </a:rPr>
              <a:t>30</a:t>
            </a:r>
            <a:endParaRPr lang="en-US" sz="1000" b="1">
              <a:latin typeface="Calibri" panose="020F0502020204030204" pitchFamily="34" charset="0"/>
            </a:endParaRPr>
          </a:p>
        </p:txBody>
      </p:sp>
      <p:sp>
        <p:nvSpPr>
          <p:cNvPr id="1493026" name="Text Box 34"/>
          <p:cNvSpPr txBox="1">
            <a:spLocks noChangeArrowheads="1"/>
          </p:cNvSpPr>
          <p:nvPr/>
        </p:nvSpPr>
        <p:spPr bwMode="blackWhite">
          <a:xfrm>
            <a:off x="882919" y="3995741"/>
            <a:ext cx="34825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GB" sz="1000" b="1">
                <a:latin typeface="Calibri" panose="020F0502020204030204" pitchFamily="34" charset="0"/>
              </a:rPr>
              <a:t>40</a:t>
            </a:r>
            <a:endParaRPr lang="en-US" sz="1000" b="1">
              <a:latin typeface="Calibri" panose="020F0502020204030204" pitchFamily="34" charset="0"/>
            </a:endParaRPr>
          </a:p>
        </p:txBody>
      </p:sp>
      <p:sp>
        <p:nvSpPr>
          <p:cNvPr id="1493027" name="Text Box 35"/>
          <p:cNvSpPr txBox="1">
            <a:spLocks noChangeArrowheads="1"/>
          </p:cNvSpPr>
          <p:nvPr/>
        </p:nvSpPr>
        <p:spPr bwMode="blackWhite">
          <a:xfrm>
            <a:off x="882028" y="3740946"/>
            <a:ext cx="34915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GB" sz="1000" b="1" dirty="0">
                <a:latin typeface="Calibri" panose="020F0502020204030204" pitchFamily="34" charset="0"/>
              </a:rPr>
              <a:t>50</a:t>
            </a:r>
            <a:endParaRPr lang="en-US" sz="1000" b="1" dirty="0">
              <a:latin typeface="Calibri" panose="020F0502020204030204" pitchFamily="34" charset="0"/>
            </a:endParaRPr>
          </a:p>
        </p:txBody>
      </p:sp>
      <p:sp>
        <p:nvSpPr>
          <p:cNvPr id="1493028" name="Text Box 36"/>
          <p:cNvSpPr txBox="1">
            <a:spLocks noChangeArrowheads="1"/>
          </p:cNvSpPr>
          <p:nvPr/>
        </p:nvSpPr>
        <p:spPr bwMode="blackWhite">
          <a:xfrm>
            <a:off x="810591" y="3486152"/>
            <a:ext cx="42058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r" eaLnBrk="0" hangingPunct="0">
              <a:spcBef>
                <a:spcPct val="50000"/>
              </a:spcBef>
            </a:pPr>
            <a:r>
              <a:rPr lang="en-GB" sz="1000" b="1" dirty="0">
                <a:latin typeface="Calibri" panose="020F0502020204030204" pitchFamily="34" charset="0"/>
              </a:rPr>
              <a:t>60</a:t>
            </a:r>
            <a:endParaRPr lang="en-US" sz="1000" b="1" dirty="0">
              <a:latin typeface="Calibri" panose="020F0502020204030204" pitchFamily="34" charset="0"/>
            </a:endParaRPr>
          </a:p>
        </p:txBody>
      </p:sp>
      <p:sp>
        <p:nvSpPr>
          <p:cNvPr id="1493029" name="Text Box 37"/>
          <p:cNvSpPr txBox="1">
            <a:spLocks noChangeArrowheads="1"/>
          </p:cNvSpPr>
          <p:nvPr/>
        </p:nvSpPr>
        <p:spPr bwMode="blackWhite">
          <a:xfrm>
            <a:off x="898098" y="3231359"/>
            <a:ext cx="33307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GB" sz="1000" b="1">
                <a:latin typeface="Calibri" panose="020F0502020204030204" pitchFamily="34" charset="0"/>
              </a:rPr>
              <a:t>70</a:t>
            </a:r>
            <a:endParaRPr lang="en-US" sz="1000" b="1">
              <a:latin typeface="Calibri" panose="020F0502020204030204" pitchFamily="34" charset="0"/>
            </a:endParaRPr>
          </a:p>
        </p:txBody>
      </p:sp>
      <p:sp>
        <p:nvSpPr>
          <p:cNvPr id="1493030" name="Text Box 38"/>
          <p:cNvSpPr txBox="1">
            <a:spLocks noChangeArrowheads="1"/>
          </p:cNvSpPr>
          <p:nvPr/>
        </p:nvSpPr>
        <p:spPr bwMode="blackWhite">
          <a:xfrm>
            <a:off x="760083" y="2730345"/>
            <a:ext cx="459879"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GB" sz="1000" b="1" dirty="0">
                <a:latin typeface="Calibri" panose="020F0502020204030204" pitchFamily="34" charset="0"/>
              </a:rPr>
              <a:t>90</a:t>
            </a:r>
            <a:endParaRPr lang="en-US" sz="1000" b="1" dirty="0">
              <a:latin typeface="Calibri" panose="020F0502020204030204" pitchFamily="34" charset="0"/>
            </a:endParaRPr>
          </a:p>
        </p:txBody>
      </p:sp>
      <p:grpSp>
        <p:nvGrpSpPr>
          <p:cNvPr id="1493031" name="Group 39"/>
          <p:cNvGrpSpPr>
            <a:grpSpLocks/>
          </p:cNvGrpSpPr>
          <p:nvPr/>
        </p:nvGrpSpPr>
        <p:grpSpPr bwMode="auto">
          <a:xfrm>
            <a:off x="1206174" y="2606282"/>
            <a:ext cx="60722" cy="2302669"/>
            <a:chOff x="795" y="1199"/>
            <a:chExt cx="100" cy="1934"/>
          </a:xfrm>
        </p:grpSpPr>
        <p:sp>
          <p:nvSpPr>
            <p:cNvPr id="1493032" name="Line 40"/>
            <p:cNvSpPr>
              <a:spLocks noChangeShapeType="1"/>
            </p:cNvSpPr>
            <p:nvPr/>
          </p:nvSpPr>
          <p:spPr bwMode="blackWhite">
            <a:xfrm flipH="1">
              <a:off x="795" y="1402"/>
              <a:ext cx="88"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solidFill>
                  <a:prstClr val="black"/>
                </a:solidFill>
              </a:endParaRPr>
            </a:p>
          </p:txBody>
        </p:sp>
        <p:sp>
          <p:nvSpPr>
            <p:cNvPr id="1493033" name="Line 41"/>
            <p:cNvSpPr>
              <a:spLocks noChangeShapeType="1"/>
            </p:cNvSpPr>
            <p:nvPr/>
          </p:nvSpPr>
          <p:spPr bwMode="blackWhite">
            <a:xfrm flipH="1">
              <a:off x="795" y="2062"/>
              <a:ext cx="88"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solidFill>
                  <a:prstClr val="black"/>
                </a:solidFill>
              </a:endParaRPr>
            </a:p>
          </p:txBody>
        </p:sp>
        <p:sp>
          <p:nvSpPr>
            <p:cNvPr id="1493034" name="Line 42"/>
            <p:cNvSpPr>
              <a:spLocks noChangeShapeType="1"/>
            </p:cNvSpPr>
            <p:nvPr/>
          </p:nvSpPr>
          <p:spPr bwMode="blackWhite">
            <a:xfrm flipH="1">
              <a:off x="799" y="2705"/>
              <a:ext cx="88"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solidFill>
                  <a:prstClr val="black"/>
                </a:solidFill>
              </a:endParaRPr>
            </a:p>
          </p:txBody>
        </p:sp>
        <p:sp>
          <p:nvSpPr>
            <p:cNvPr id="1493035" name="Line 43"/>
            <p:cNvSpPr>
              <a:spLocks noChangeShapeType="1"/>
            </p:cNvSpPr>
            <p:nvPr/>
          </p:nvSpPr>
          <p:spPr bwMode="blackWhite">
            <a:xfrm flipH="1">
              <a:off x="806" y="3133"/>
              <a:ext cx="89"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solidFill>
                  <a:prstClr val="black"/>
                </a:solidFill>
              </a:endParaRPr>
            </a:p>
          </p:txBody>
        </p:sp>
        <p:sp>
          <p:nvSpPr>
            <p:cNvPr id="1493036" name="Line 44"/>
            <p:cNvSpPr>
              <a:spLocks noChangeShapeType="1"/>
            </p:cNvSpPr>
            <p:nvPr/>
          </p:nvSpPr>
          <p:spPr bwMode="blackWhite">
            <a:xfrm flipH="1">
              <a:off x="799" y="2490"/>
              <a:ext cx="88"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solidFill>
                  <a:prstClr val="black"/>
                </a:solidFill>
              </a:endParaRPr>
            </a:p>
          </p:txBody>
        </p:sp>
        <p:sp>
          <p:nvSpPr>
            <p:cNvPr id="1493037" name="Line 45"/>
            <p:cNvSpPr>
              <a:spLocks noChangeShapeType="1"/>
            </p:cNvSpPr>
            <p:nvPr/>
          </p:nvSpPr>
          <p:spPr bwMode="blackWhite">
            <a:xfrm flipH="1">
              <a:off x="795" y="2276"/>
              <a:ext cx="88"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solidFill>
                  <a:prstClr val="black"/>
                </a:solidFill>
              </a:endParaRPr>
            </a:p>
          </p:txBody>
        </p:sp>
        <p:sp>
          <p:nvSpPr>
            <p:cNvPr id="1493038" name="Line 46"/>
            <p:cNvSpPr>
              <a:spLocks noChangeShapeType="1"/>
            </p:cNvSpPr>
            <p:nvPr/>
          </p:nvSpPr>
          <p:spPr bwMode="blackWhite">
            <a:xfrm flipH="1">
              <a:off x="795" y="1634"/>
              <a:ext cx="88"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solidFill>
                  <a:prstClr val="black"/>
                </a:solidFill>
              </a:endParaRPr>
            </a:p>
          </p:txBody>
        </p:sp>
        <p:sp>
          <p:nvSpPr>
            <p:cNvPr id="1493039" name="Line 47"/>
            <p:cNvSpPr>
              <a:spLocks noChangeShapeType="1"/>
            </p:cNvSpPr>
            <p:nvPr/>
          </p:nvSpPr>
          <p:spPr bwMode="blackWhite">
            <a:xfrm flipH="1">
              <a:off x="804" y="2919"/>
              <a:ext cx="88"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solidFill>
                  <a:prstClr val="black"/>
                </a:solidFill>
              </a:endParaRPr>
            </a:p>
          </p:txBody>
        </p:sp>
        <p:sp>
          <p:nvSpPr>
            <p:cNvPr id="1493040" name="Line 48"/>
            <p:cNvSpPr>
              <a:spLocks noChangeShapeType="1"/>
            </p:cNvSpPr>
            <p:nvPr/>
          </p:nvSpPr>
          <p:spPr bwMode="blackWhite">
            <a:xfrm flipH="1">
              <a:off x="805" y="1199"/>
              <a:ext cx="88"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solidFill>
                  <a:prstClr val="black"/>
                </a:solidFill>
              </a:endParaRPr>
            </a:p>
          </p:txBody>
        </p:sp>
        <p:sp>
          <p:nvSpPr>
            <p:cNvPr id="1493041" name="Line 49"/>
            <p:cNvSpPr>
              <a:spLocks noChangeShapeType="1"/>
            </p:cNvSpPr>
            <p:nvPr/>
          </p:nvSpPr>
          <p:spPr bwMode="blackWhite">
            <a:xfrm flipH="1">
              <a:off x="795" y="1848"/>
              <a:ext cx="88"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ZA" sz="1350">
                <a:solidFill>
                  <a:prstClr val="black"/>
                </a:solidFill>
              </a:endParaRPr>
            </a:p>
          </p:txBody>
        </p:sp>
      </p:grpSp>
      <p:sp>
        <p:nvSpPr>
          <p:cNvPr id="1493043" name="Text Box 51"/>
          <p:cNvSpPr txBox="1">
            <a:spLocks noChangeArrowheads="1"/>
          </p:cNvSpPr>
          <p:nvPr/>
        </p:nvSpPr>
        <p:spPr bwMode="blackWhite">
          <a:xfrm>
            <a:off x="906136" y="2976566"/>
            <a:ext cx="32504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GB" sz="1000" b="1">
                <a:latin typeface="Calibri" panose="020F0502020204030204" pitchFamily="34" charset="0"/>
              </a:rPr>
              <a:t>80</a:t>
            </a:r>
            <a:endParaRPr lang="en-US" sz="1000" b="1">
              <a:latin typeface="Calibri" panose="020F0502020204030204" pitchFamily="34" charset="0"/>
            </a:endParaRPr>
          </a:p>
        </p:txBody>
      </p:sp>
      <p:sp>
        <p:nvSpPr>
          <p:cNvPr id="1493044" name="Text Box 52"/>
          <p:cNvSpPr txBox="1">
            <a:spLocks noChangeArrowheads="1"/>
          </p:cNvSpPr>
          <p:nvPr/>
        </p:nvSpPr>
        <p:spPr bwMode="blackWhite">
          <a:xfrm rot="16200000">
            <a:off x="385388" y="3751638"/>
            <a:ext cx="897731"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GB" sz="1350" b="1"/>
              <a:t>SVR (%)</a:t>
            </a:r>
            <a:endParaRPr lang="en-US" sz="1350" b="1"/>
          </a:p>
        </p:txBody>
      </p:sp>
      <p:sp>
        <p:nvSpPr>
          <p:cNvPr id="1493045" name="Text Box 53"/>
          <p:cNvSpPr txBox="1">
            <a:spLocks noChangeArrowheads="1"/>
          </p:cNvSpPr>
          <p:nvPr/>
        </p:nvSpPr>
        <p:spPr bwMode="blackWhite">
          <a:xfrm>
            <a:off x="1724989" y="2016830"/>
            <a:ext cx="18207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2000" b="1" dirty="0"/>
              <a:t>All genotypes</a:t>
            </a:r>
          </a:p>
        </p:txBody>
      </p:sp>
      <p:sp>
        <p:nvSpPr>
          <p:cNvPr id="1493046" name="Rectangle 54"/>
          <p:cNvSpPr>
            <a:spLocks noChangeArrowheads="1"/>
          </p:cNvSpPr>
          <p:nvPr/>
        </p:nvSpPr>
        <p:spPr bwMode="auto">
          <a:xfrm>
            <a:off x="1690161" y="2600329"/>
            <a:ext cx="421004" cy="1194197"/>
          </a:xfrm>
          <a:prstGeom prst="rect">
            <a:avLst/>
          </a:prstGeom>
          <a:ln/>
          <a:extLst/>
        </p:spPr>
        <p:style>
          <a:lnRef idx="0">
            <a:schemeClr val="accent1"/>
          </a:lnRef>
          <a:fillRef idx="3">
            <a:schemeClr val="accent1"/>
          </a:fillRef>
          <a:effectRef idx="3">
            <a:schemeClr val="accent1"/>
          </a:effectRef>
          <a:fontRef idx="minor">
            <a:schemeClr val="lt1"/>
          </a:fontRef>
        </p:style>
        <p:txBody>
          <a:bodyPr/>
          <a:lstStyle/>
          <a:p>
            <a:endParaRPr lang="en-ZA" sz="1350">
              <a:solidFill>
                <a:prstClr val="white"/>
              </a:solidFill>
            </a:endParaRPr>
          </a:p>
        </p:txBody>
      </p:sp>
      <p:sp>
        <p:nvSpPr>
          <p:cNvPr id="1493047" name="Rectangle 55"/>
          <p:cNvSpPr>
            <a:spLocks noChangeArrowheads="1"/>
          </p:cNvSpPr>
          <p:nvPr/>
        </p:nvSpPr>
        <p:spPr bwMode="auto">
          <a:xfrm>
            <a:off x="2287557" y="2596757"/>
            <a:ext cx="453630" cy="1140619"/>
          </a:xfrm>
          <a:prstGeom prst="rect">
            <a:avLst/>
          </a:prstGeom>
          <a:ln/>
          <a:extLst/>
        </p:spPr>
        <p:style>
          <a:lnRef idx="0">
            <a:schemeClr val="accent1"/>
          </a:lnRef>
          <a:fillRef idx="3">
            <a:schemeClr val="accent1"/>
          </a:fillRef>
          <a:effectRef idx="3">
            <a:schemeClr val="accent1"/>
          </a:effectRef>
          <a:fontRef idx="minor">
            <a:schemeClr val="lt1"/>
          </a:fontRef>
        </p:style>
        <p:txBody>
          <a:bodyPr/>
          <a:lstStyle/>
          <a:p>
            <a:endParaRPr lang="en-ZA" sz="1350">
              <a:solidFill>
                <a:prstClr val="white"/>
              </a:solidFill>
            </a:endParaRPr>
          </a:p>
        </p:txBody>
      </p:sp>
      <p:sp>
        <p:nvSpPr>
          <p:cNvPr id="1493048" name="Rectangle 56"/>
          <p:cNvSpPr>
            <a:spLocks noChangeArrowheads="1"/>
          </p:cNvSpPr>
          <p:nvPr/>
        </p:nvSpPr>
        <p:spPr bwMode="auto">
          <a:xfrm>
            <a:off x="2934959" y="2599136"/>
            <a:ext cx="453630" cy="965597"/>
          </a:xfrm>
          <a:prstGeom prst="rect">
            <a:avLst/>
          </a:prstGeom>
          <a:ln/>
          <a:extLst/>
        </p:spPr>
        <p:style>
          <a:lnRef idx="0">
            <a:schemeClr val="accent1"/>
          </a:lnRef>
          <a:fillRef idx="3">
            <a:schemeClr val="accent1"/>
          </a:fillRef>
          <a:effectRef idx="3">
            <a:schemeClr val="accent1"/>
          </a:effectRef>
          <a:fontRef idx="minor">
            <a:schemeClr val="lt1"/>
          </a:fontRef>
        </p:style>
        <p:txBody>
          <a:bodyPr/>
          <a:lstStyle/>
          <a:p>
            <a:endParaRPr lang="en-ZA" sz="1350">
              <a:solidFill>
                <a:prstClr val="white"/>
              </a:solidFill>
            </a:endParaRPr>
          </a:p>
        </p:txBody>
      </p:sp>
      <p:sp>
        <p:nvSpPr>
          <p:cNvPr id="1493049" name="Rectangle 57"/>
          <p:cNvSpPr>
            <a:spLocks noChangeArrowheads="1"/>
          </p:cNvSpPr>
          <p:nvPr/>
        </p:nvSpPr>
        <p:spPr bwMode="auto">
          <a:xfrm>
            <a:off x="3585040" y="2599139"/>
            <a:ext cx="453630" cy="887015"/>
          </a:xfrm>
          <a:prstGeom prst="rect">
            <a:avLst/>
          </a:prstGeom>
          <a:ln/>
          <a:extLst/>
        </p:spPr>
        <p:style>
          <a:lnRef idx="0">
            <a:schemeClr val="accent1"/>
          </a:lnRef>
          <a:fillRef idx="3">
            <a:schemeClr val="accent1"/>
          </a:fillRef>
          <a:effectRef idx="3">
            <a:schemeClr val="accent1"/>
          </a:effectRef>
          <a:fontRef idx="minor">
            <a:schemeClr val="lt1"/>
          </a:fontRef>
        </p:style>
        <p:txBody>
          <a:bodyPr/>
          <a:lstStyle/>
          <a:p>
            <a:endParaRPr lang="en-ZA" sz="1350">
              <a:solidFill>
                <a:prstClr val="white"/>
              </a:solidFill>
            </a:endParaRPr>
          </a:p>
        </p:txBody>
      </p:sp>
      <p:sp>
        <p:nvSpPr>
          <p:cNvPr id="57" name="Text Box 38"/>
          <p:cNvSpPr txBox="1">
            <a:spLocks noChangeArrowheads="1"/>
          </p:cNvSpPr>
          <p:nvPr/>
        </p:nvSpPr>
        <p:spPr bwMode="blackWhite">
          <a:xfrm>
            <a:off x="787763" y="2493772"/>
            <a:ext cx="459879"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GB" sz="1000" b="1" dirty="0">
                <a:latin typeface="Calibri" panose="020F0502020204030204" pitchFamily="34" charset="0"/>
              </a:rPr>
              <a:t>100</a:t>
            </a:r>
            <a:endParaRPr lang="en-US" sz="1000" b="1" dirty="0">
              <a:latin typeface="Calibri" panose="020F0502020204030204" pitchFamily="34" charset="0"/>
            </a:endParaRPr>
          </a:p>
        </p:txBody>
      </p:sp>
      <p:sp>
        <p:nvSpPr>
          <p:cNvPr id="4" name="Title 3"/>
          <p:cNvSpPr>
            <a:spLocks noGrp="1"/>
          </p:cNvSpPr>
          <p:nvPr>
            <p:ph type="title"/>
          </p:nvPr>
        </p:nvSpPr>
        <p:spPr/>
        <p:txBody>
          <a:bodyPr>
            <a:normAutofit/>
          </a:bodyPr>
          <a:lstStyle/>
          <a:p>
            <a:r>
              <a:rPr lang="en-US" sz="4000" b="1" dirty="0" smtClean="0">
                <a:solidFill>
                  <a:schemeClr val="accent1"/>
                </a:solidFill>
              </a:rPr>
              <a:t>PEG-IFN + RBV</a:t>
            </a:r>
            <a:endParaRPr lang="en-US" sz="4000" b="1" dirty="0">
              <a:solidFill>
                <a:schemeClr val="accent1"/>
              </a:solidFill>
            </a:endParaRPr>
          </a:p>
        </p:txBody>
      </p:sp>
      <p:sp>
        <p:nvSpPr>
          <p:cNvPr id="6" name="Content Placeholder 5"/>
          <p:cNvSpPr>
            <a:spLocks noGrp="1"/>
          </p:cNvSpPr>
          <p:nvPr>
            <p:ph sz="half" idx="2"/>
          </p:nvPr>
        </p:nvSpPr>
        <p:spPr>
          <a:xfrm>
            <a:off x="6312310" y="1969087"/>
            <a:ext cx="4840465" cy="3900007"/>
          </a:xfrm>
        </p:spPr>
        <p:txBody>
          <a:bodyPr>
            <a:normAutofit/>
          </a:bodyPr>
          <a:lstStyle/>
          <a:p>
            <a:r>
              <a:rPr lang="en-US" sz="2800" b="1" dirty="0">
                <a:ln w="1905"/>
                <a:solidFill>
                  <a:schemeClr val="tx1"/>
                </a:solidFill>
                <a:effectLst>
                  <a:innerShdw blurRad="69850" dist="43180" dir="5400000">
                    <a:srgbClr val="000000">
                      <a:alpha val="65000"/>
                    </a:srgbClr>
                  </a:innerShdw>
                </a:effectLst>
                <a:latin typeface="Calibri" panose="020F0502020204030204" pitchFamily="34" charset="0"/>
              </a:rPr>
              <a:t>Treatment era of </a:t>
            </a:r>
            <a:r>
              <a:rPr lang="en-US" sz="2800" b="1" dirty="0" err="1" smtClean="0">
                <a:ln w="1905"/>
                <a:solidFill>
                  <a:schemeClr val="tx1"/>
                </a:solidFill>
                <a:effectLst>
                  <a:innerShdw blurRad="69850" dist="43180" dir="5400000">
                    <a:srgbClr val="000000">
                      <a:alpha val="65000"/>
                    </a:srgbClr>
                  </a:innerShdw>
                </a:effectLst>
                <a:latin typeface="Calibri" panose="020F0502020204030204" pitchFamily="34" charset="0"/>
              </a:rPr>
              <a:t>Pegylated</a:t>
            </a:r>
            <a:r>
              <a:rPr lang="en-US" sz="2800" b="1" dirty="0" smtClean="0">
                <a:ln w="1905"/>
                <a:solidFill>
                  <a:schemeClr val="tx1"/>
                </a:solidFill>
                <a:effectLst>
                  <a:innerShdw blurRad="69850" dist="43180" dir="5400000">
                    <a:srgbClr val="000000">
                      <a:alpha val="65000"/>
                    </a:srgbClr>
                  </a:innerShdw>
                </a:effectLst>
                <a:latin typeface="Calibri" panose="020F0502020204030204" pitchFamily="34" charset="0"/>
              </a:rPr>
              <a:t>-Interferon </a:t>
            </a:r>
            <a:r>
              <a:rPr lang="en-US" sz="2800" b="1" dirty="0">
                <a:ln w="1905"/>
                <a:solidFill>
                  <a:schemeClr val="tx1"/>
                </a:solidFill>
                <a:effectLst>
                  <a:innerShdw blurRad="69850" dist="43180" dir="5400000">
                    <a:srgbClr val="000000">
                      <a:alpha val="65000"/>
                    </a:srgbClr>
                  </a:innerShdw>
                </a:effectLst>
                <a:latin typeface="Calibri" panose="020F0502020204030204" pitchFamily="34" charset="0"/>
              </a:rPr>
              <a:t>and </a:t>
            </a:r>
            <a:r>
              <a:rPr lang="en-US" sz="2800" b="1" dirty="0" smtClean="0">
                <a:ln w="1905"/>
                <a:solidFill>
                  <a:schemeClr val="tx1"/>
                </a:solidFill>
                <a:effectLst>
                  <a:innerShdw blurRad="69850" dist="43180" dir="5400000">
                    <a:srgbClr val="000000">
                      <a:alpha val="65000"/>
                    </a:srgbClr>
                  </a:innerShdw>
                </a:effectLst>
                <a:latin typeface="Calibri" panose="020F0502020204030204" pitchFamily="34" charset="0"/>
              </a:rPr>
              <a:t>Ribavirin summary (1989 – 2011): </a:t>
            </a:r>
          </a:p>
          <a:p>
            <a:endParaRPr lang="en-US" sz="2800" dirty="0">
              <a:ln w="1905"/>
              <a:solidFill>
                <a:schemeClr val="tx1"/>
              </a:solidFill>
              <a:effectLst>
                <a:innerShdw blurRad="69850" dist="43180" dir="5400000">
                  <a:srgbClr val="000000">
                    <a:alpha val="65000"/>
                  </a:srgbClr>
                </a:innerShdw>
              </a:effectLst>
              <a:latin typeface="Calibri" panose="020F0502020204030204" pitchFamily="34" charset="0"/>
            </a:endParaRPr>
          </a:p>
          <a:p>
            <a:pPr>
              <a:buFont typeface="Courier New" panose="02070309020205020404" pitchFamily="49" charset="0"/>
              <a:buChar char="o"/>
            </a:pPr>
            <a:r>
              <a:rPr lang="en-US" sz="2800" b="1" dirty="0" smtClean="0">
                <a:ln w="1905"/>
                <a:solidFill>
                  <a:schemeClr val="tx1"/>
                </a:solidFill>
                <a:effectLst>
                  <a:innerShdw blurRad="69850" dist="43180" dir="5400000">
                    <a:srgbClr val="000000">
                      <a:alpha val="65000"/>
                    </a:srgbClr>
                  </a:innerShdw>
                </a:effectLst>
                <a:latin typeface="Calibri" panose="020F0502020204030204" pitchFamily="34" charset="0"/>
              </a:rPr>
              <a:t> </a:t>
            </a:r>
            <a:r>
              <a:rPr lang="en-US" sz="2800" b="1" dirty="0" smtClean="0">
                <a:ln w="1905"/>
                <a:solidFill>
                  <a:schemeClr val="accent1"/>
                </a:solidFill>
                <a:effectLst>
                  <a:innerShdw blurRad="69850" dist="43180" dir="5400000">
                    <a:srgbClr val="000000">
                      <a:alpha val="65000"/>
                    </a:srgbClr>
                  </a:innerShdw>
                </a:effectLst>
                <a:latin typeface="Calibri" panose="020F0502020204030204" pitchFamily="34" charset="0"/>
              </a:rPr>
              <a:t>SVR </a:t>
            </a:r>
            <a:r>
              <a:rPr lang="en-US" sz="2800" b="1" dirty="0">
                <a:ln w="1905"/>
                <a:solidFill>
                  <a:schemeClr val="accent1"/>
                </a:solidFill>
                <a:effectLst>
                  <a:innerShdw blurRad="69850" dist="43180" dir="5400000">
                    <a:srgbClr val="000000">
                      <a:alpha val="65000"/>
                    </a:srgbClr>
                  </a:innerShdw>
                </a:effectLst>
                <a:latin typeface="Calibri" panose="020F0502020204030204" pitchFamily="34" charset="0"/>
              </a:rPr>
              <a:t>rates increase over time but </a:t>
            </a:r>
            <a:r>
              <a:rPr lang="en-US" sz="2800" b="1" dirty="0" smtClean="0">
                <a:ln w="1905"/>
                <a:solidFill>
                  <a:schemeClr val="accent1"/>
                </a:solidFill>
                <a:effectLst>
                  <a:innerShdw blurRad="69850" dist="43180" dir="5400000">
                    <a:srgbClr val="000000">
                      <a:alpha val="65000"/>
                    </a:srgbClr>
                  </a:innerShdw>
                </a:effectLst>
                <a:latin typeface="Calibri" panose="020F0502020204030204" pitchFamily="34" charset="0"/>
              </a:rPr>
              <a:t>30</a:t>
            </a:r>
            <a:r>
              <a:rPr lang="en-US" sz="2800" b="1" dirty="0" smtClean="0">
                <a:ln w="1905"/>
                <a:solidFill>
                  <a:schemeClr val="accent1"/>
                </a:solidFill>
                <a:effectLst>
                  <a:innerShdw blurRad="69850" dist="43180" dir="5400000">
                    <a:srgbClr val="000000">
                      <a:alpha val="65000"/>
                    </a:srgbClr>
                  </a:innerShdw>
                </a:effectLst>
                <a:latin typeface="Calibri" panose="020F0502020204030204" pitchFamily="34" charset="0"/>
                <a:cs typeface="Arial" panose="020B0604020202020204" pitchFamily="34" charset="0"/>
              </a:rPr>
              <a:t>–</a:t>
            </a:r>
            <a:r>
              <a:rPr lang="en-US" sz="2800" b="1" dirty="0" smtClean="0">
                <a:ln w="1905"/>
                <a:solidFill>
                  <a:schemeClr val="accent1"/>
                </a:solidFill>
                <a:effectLst>
                  <a:innerShdw blurRad="69850" dist="43180" dir="5400000">
                    <a:srgbClr val="000000">
                      <a:alpha val="65000"/>
                    </a:srgbClr>
                  </a:innerShdw>
                </a:effectLst>
                <a:latin typeface="Calibri" panose="020F0502020204030204" pitchFamily="34" charset="0"/>
              </a:rPr>
              <a:t>50</a:t>
            </a:r>
            <a:r>
              <a:rPr lang="en-US" sz="2800" b="1" dirty="0">
                <a:ln w="1905"/>
                <a:solidFill>
                  <a:schemeClr val="accent1"/>
                </a:solidFill>
                <a:effectLst>
                  <a:innerShdw blurRad="69850" dist="43180" dir="5400000">
                    <a:srgbClr val="000000">
                      <a:alpha val="65000"/>
                    </a:srgbClr>
                  </a:innerShdw>
                </a:effectLst>
                <a:latin typeface="Calibri" panose="020F0502020204030204" pitchFamily="34" charset="0"/>
              </a:rPr>
              <a:t>% of patients do not achieve SVR</a:t>
            </a:r>
            <a:endParaRPr lang="en-US" sz="2800" b="1" dirty="0">
              <a:solidFill>
                <a:schemeClr val="accent1"/>
              </a:solidFill>
            </a:endParaRPr>
          </a:p>
        </p:txBody>
      </p:sp>
    </p:spTree>
    <p:extLst>
      <p:ext uri="{BB962C8B-B14F-4D97-AF65-F5344CB8AC3E}">
        <p14:creationId xmlns:p14="http://schemas.microsoft.com/office/powerpoint/2010/main" val="170891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Rounded Rectangle 381"/>
          <p:cNvSpPr/>
          <p:nvPr/>
        </p:nvSpPr>
        <p:spPr bwMode="auto">
          <a:xfrm>
            <a:off x="3276601" y="4953000"/>
            <a:ext cx="1908175" cy="960438"/>
          </a:xfrm>
          <a:prstGeom prst="roundRect">
            <a:avLst/>
          </a:prstGeom>
          <a:solidFill>
            <a:schemeClr val="tx1">
              <a:lumMod val="85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381" name="Freeform 380"/>
          <p:cNvSpPr/>
          <p:nvPr/>
        </p:nvSpPr>
        <p:spPr bwMode="auto">
          <a:xfrm>
            <a:off x="3189287" y="2947989"/>
            <a:ext cx="5022850" cy="3152775"/>
          </a:xfrm>
          <a:custGeom>
            <a:avLst/>
            <a:gdLst>
              <a:gd name="connsiteX0" fmla="*/ 2609088 w 5023104"/>
              <a:gd name="connsiteY0" fmla="*/ 303581 h 3154071"/>
              <a:gd name="connsiteX1" fmla="*/ 2294535 w 5023104"/>
              <a:gd name="connsiteY1" fmla="*/ 288950 h 3154071"/>
              <a:gd name="connsiteX2" fmla="*/ 1972666 w 5023104"/>
              <a:gd name="connsiteY2" fmla="*/ 237744 h 3154071"/>
              <a:gd name="connsiteX3" fmla="*/ 1409395 w 5023104"/>
              <a:gd name="connsiteY3" fmla="*/ 274320 h 3154071"/>
              <a:gd name="connsiteX4" fmla="*/ 941223 w 5023104"/>
              <a:gd name="connsiteY4" fmla="*/ 179222 h 3154071"/>
              <a:gd name="connsiteX5" fmla="*/ 392583 w 5023104"/>
              <a:gd name="connsiteY5" fmla="*/ 288950 h 3154071"/>
              <a:gd name="connsiteX6" fmla="*/ 151181 w 5023104"/>
              <a:gd name="connsiteY6" fmla="*/ 442570 h 3154071"/>
              <a:gd name="connsiteX7" fmla="*/ 12192 w 5023104"/>
              <a:gd name="connsiteY7" fmla="*/ 852221 h 3154071"/>
              <a:gd name="connsiteX8" fmla="*/ 78029 w 5023104"/>
              <a:gd name="connsiteY8" fmla="*/ 1057046 h 3154071"/>
              <a:gd name="connsiteX9" fmla="*/ 85344 w 5023104"/>
              <a:gd name="connsiteY9" fmla="*/ 1349654 h 3154071"/>
              <a:gd name="connsiteX10" fmla="*/ 290170 w 5023104"/>
              <a:gd name="connsiteY10" fmla="*/ 1971446 h 3154071"/>
              <a:gd name="connsiteX11" fmla="*/ 268224 w 5023104"/>
              <a:gd name="connsiteY11" fmla="*/ 2212848 h 3154071"/>
              <a:gd name="connsiteX12" fmla="*/ 356007 w 5023104"/>
              <a:gd name="connsiteY12" fmla="*/ 2417674 h 3154071"/>
              <a:gd name="connsiteX13" fmla="*/ 509626 w 5023104"/>
              <a:gd name="connsiteY13" fmla="*/ 2571293 h 3154071"/>
              <a:gd name="connsiteX14" fmla="*/ 641299 w 5023104"/>
              <a:gd name="connsiteY14" fmla="*/ 2849270 h 3154071"/>
              <a:gd name="connsiteX15" fmla="*/ 926592 w 5023104"/>
              <a:gd name="connsiteY15" fmla="*/ 3119933 h 3154071"/>
              <a:gd name="connsiteX16" fmla="*/ 1424026 w 5023104"/>
              <a:gd name="connsiteY16" fmla="*/ 3054096 h 3154071"/>
              <a:gd name="connsiteX17" fmla="*/ 1650797 w 5023104"/>
              <a:gd name="connsiteY17" fmla="*/ 3076042 h 3154071"/>
              <a:gd name="connsiteX18" fmla="*/ 2140915 w 5023104"/>
              <a:gd name="connsiteY18" fmla="*/ 2944368 h 3154071"/>
              <a:gd name="connsiteX19" fmla="*/ 2733447 w 5023104"/>
              <a:gd name="connsiteY19" fmla="*/ 2966314 h 3154071"/>
              <a:gd name="connsiteX20" fmla="*/ 3282087 w 5023104"/>
              <a:gd name="connsiteY20" fmla="*/ 2863901 h 3154071"/>
              <a:gd name="connsiteX21" fmla="*/ 3911194 w 5023104"/>
              <a:gd name="connsiteY21" fmla="*/ 3010205 h 3154071"/>
              <a:gd name="connsiteX22" fmla="*/ 4269639 w 5023104"/>
              <a:gd name="connsiteY22" fmla="*/ 2871216 h 3154071"/>
              <a:gd name="connsiteX23" fmla="*/ 4437888 w 5023104"/>
              <a:gd name="connsiteY23" fmla="*/ 2644445 h 3154071"/>
              <a:gd name="connsiteX24" fmla="*/ 4525671 w 5023104"/>
              <a:gd name="connsiteY24" fmla="*/ 2366467 h 3154071"/>
              <a:gd name="connsiteX25" fmla="*/ 4759757 w 5023104"/>
              <a:gd name="connsiteY25" fmla="*/ 2212848 h 3154071"/>
              <a:gd name="connsiteX26" fmla="*/ 4832909 w 5023104"/>
              <a:gd name="connsiteY26" fmla="*/ 1949501 h 3154071"/>
              <a:gd name="connsiteX27" fmla="*/ 4935322 w 5023104"/>
              <a:gd name="connsiteY27" fmla="*/ 1817827 h 3154071"/>
              <a:gd name="connsiteX28" fmla="*/ 4891431 w 5023104"/>
              <a:gd name="connsiteY28" fmla="*/ 1532534 h 3154071"/>
              <a:gd name="connsiteX29" fmla="*/ 5008474 w 5023104"/>
              <a:gd name="connsiteY29" fmla="*/ 1247242 h 3154071"/>
              <a:gd name="connsiteX30" fmla="*/ 4979213 w 5023104"/>
              <a:gd name="connsiteY30" fmla="*/ 910742 h 3154071"/>
              <a:gd name="connsiteX31" fmla="*/ 4789018 w 5023104"/>
              <a:gd name="connsiteY31" fmla="*/ 618134 h 3154071"/>
              <a:gd name="connsiteX32" fmla="*/ 4759757 w 5023104"/>
              <a:gd name="connsiteY32" fmla="*/ 405994 h 3154071"/>
              <a:gd name="connsiteX33" fmla="*/ 4496410 w 5023104"/>
              <a:gd name="connsiteY33" fmla="*/ 193853 h 3154071"/>
              <a:gd name="connsiteX34" fmla="*/ 4284269 w 5023104"/>
              <a:gd name="connsiteY34" fmla="*/ 369418 h 3154071"/>
              <a:gd name="connsiteX35" fmla="*/ 4159911 w 5023104"/>
              <a:gd name="connsiteY35" fmla="*/ 435254 h 3154071"/>
              <a:gd name="connsiteX36" fmla="*/ 3911194 w 5023104"/>
              <a:gd name="connsiteY36" fmla="*/ 369418 h 3154071"/>
              <a:gd name="connsiteX37" fmla="*/ 3786835 w 5023104"/>
              <a:gd name="connsiteY37" fmla="*/ 179222 h 3154071"/>
              <a:gd name="connsiteX38" fmla="*/ 3859987 w 5023104"/>
              <a:gd name="connsiteY38" fmla="*/ 69494 h 3154071"/>
              <a:gd name="connsiteX39" fmla="*/ 3699053 w 5023104"/>
              <a:gd name="connsiteY39" fmla="*/ 10973 h 3154071"/>
              <a:gd name="connsiteX40" fmla="*/ 3216250 w 5023104"/>
              <a:gd name="connsiteY40" fmla="*/ 135331 h 3154071"/>
              <a:gd name="connsiteX41" fmla="*/ 2821229 w 5023104"/>
              <a:gd name="connsiteY41" fmla="*/ 274320 h 3154071"/>
              <a:gd name="connsiteX42" fmla="*/ 2448154 w 5023104"/>
              <a:gd name="connsiteY42" fmla="*/ 303581 h 315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23104" h="3154071">
                <a:moveTo>
                  <a:pt x="2609088" y="303581"/>
                </a:moveTo>
                <a:cubicBezTo>
                  <a:pt x="2504846" y="301752"/>
                  <a:pt x="2400605" y="299923"/>
                  <a:pt x="2294535" y="288950"/>
                </a:cubicBezTo>
                <a:cubicBezTo>
                  <a:pt x="2188465" y="277977"/>
                  <a:pt x="2120189" y="240182"/>
                  <a:pt x="1972666" y="237744"/>
                </a:cubicBezTo>
                <a:cubicBezTo>
                  <a:pt x="1825143" y="235306"/>
                  <a:pt x="1581302" y="284074"/>
                  <a:pt x="1409395" y="274320"/>
                </a:cubicBezTo>
                <a:cubicBezTo>
                  <a:pt x="1237488" y="264566"/>
                  <a:pt x="1110692" y="176784"/>
                  <a:pt x="941223" y="179222"/>
                </a:cubicBezTo>
                <a:cubicBezTo>
                  <a:pt x="771754" y="181660"/>
                  <a:pt x="524257" y="245059"/>
                  <a:pt x="392583" y="288950"/>
                </a:cubicBezTo>
                <a:cubicBezTo>
                  <a:pt x="260909" y="332841"/>
                  <a:pt x="214580" y="348692"/>
                  <a:pt x="151181" y="442570"/>
                </a:cubicBezTo>
                <a:cubicBezTo>
                  <a:pt x="87783" y="536449"/>
                  <a:pt x="24384" y="749808"/>
                  <a:pt x="12192" y="852221"/>
                </a:cubicBezTo>
                <a:cubicBezTo>
                  <a:pt x="0" y="954634"/>
                  <a:pt x="65837" y="974141"/>
                  <a:pt x="78029" y="1057046"/>
                </a:cubicBezTo>
                <a:cubicBezTo>
                  <a:pt x="90221" y="1139951"/>
                  <a:pt x="49987" y="1197254"/>
                  <a:pt x="85344" y="1349654"/>
                </a:cubicBezTo>
                <a:cubicBezTo>
                  <a:pt x="120701" y="1502054"/>
                  <a:pt x="259690" y="1827580"/>
                  <a:pt x="290170" y="1971446"/>
                </a:cubicBezTo>
                <a:cubicBezTo>
                  <a:pt x="320650" y="2115312"/>
                  <a:pt x="257251" y="2138477"/>
                  <a:pt x="268224" y="2212848"/>
                </a:cubicBezTo>
                <a:cubicBezTo>
                  <a:pt x="279197" y="2287219"/>
                  <a:pt x="315773" y="2357933"/>
                  <a:pt x="356007" y="2417674"/>
                </a:cubicBezTo>
                <a:cubicBezTo>
                  <a:pt x="396241" y="2477415"/>
                  <a:pt x="462077" y="2499360"/>
                  <a:pt x="509626" y="2571293"/>
                </a:cubicBezTo>
                <a:cubicBezTo>
                  <a:pt x="557175" y="2643226"/>
                  <a:pt x="571805" y="2757830"/>
                  <a:pt x="641299" y="2849270"/>
                </a:cubicBezTo>
                <a:cubicBezTo>
                  <a:pt x="710793" y="2940710"/>
                  <a:pt x="796138" y="3085795"/>
                  <a:pt x="926592" y="3119933"/>
                </a:cubicBezTo>
                <a:cubicBezTo>
                  <a:pt x="1057046" y="3154071"/>
                  <a:pt x="1303325" y="3061411"/>
                  <a:pt x="1424026" y="3054096"/>
                </a:cubicBezTo>
                <a:cubicBezTo>
                  <a:pt x="1544727" y="3046781"/>
                  <a:pt x="1531316" y="3094330"/>
                  <a:pt x="1650797" y="3076042"/>
                </a:cubicBezTo>
                <a:cubicBezTo>
                  <a:pt x="1770279" y="3057754"/>
                  <a:pt x="1960473" y="2962656"/>
                  <a:pt x="2140915" y="2944368"/>
                </a:cubicBezTo>
                <a:cubicBezTo>
                  <a:pt x="2321357" y="2926080"/>
                  <a:pt x="2543252" y="2979725"/>
                  <a:pt x="2733447" y="2966314"/>
                </a:cubicBezTo>
                <a:cubicBezTo>
                  <a:pt x="2923642" y="2952903"/>
                  <a:pt x="3085796" y="2856586"/>
                  <a:pt x="3282087" y="2863901"/>
                </a:cubicBezTo>
                <a:cubicBezTo>
                  <a:pt x="3478378" y="2871216"/>
                  <a:pt x="3746602" y="3008986"/>
                  <a:pt x="3911194" y="3010205"/>
                </a:cubicBezTo>
                <a:cubicBezTo>
                  <a:pt x="4075786" y="3011424"/>
                  <a:pt x="4181857" y="2932176"/>
                  <a:pt x="4269639" y="2871216"/>
                </a:cubicBezTo>
                <a:cubicBezTo>
                  <a:pt x="4357421" y="2810256"/>
                  <a:pt x="4395216" y="2728570"/>
                  <a:pt x="4437888" y="2644445"/>
                </a:cubicBezTo>
                <a:cubicBezTo>
                  <a:pt x="4480560" y="2560320"/>
                  <a:pt x="4472026" y="2438400"/>
                  <a:pt x="4525671" y="2366467"/>
                </a:cubicBezTo>
                <a:cubicBezTo>
                  <a:pt x="4579316" y="2294534"/>
                  <a:pt x="4708551" y="2282342"/>
                  <a:pt x="4759757" y="2212848"/>
                </a:cubicBezTo>
                <a:cubicBezTo>
                  <a:pt x="4810963" y="2143354"/>
                  <a:pt x="4803648" y="2015338"/>
                  <a:pt x="4832909" y="1949501"/>
                </a:cubicBezTo>
                <a:cubicBezTo>
                  <a:pt x="4862170" y="1883664"/>
                  <a:pt x="4925568" y="1887322"/>
                  <a:pt x="4935322" y="1817827"/>
                </a:cubicBezTo>
                <a:cubicBezTo>
                  <a:pt x="4945076" y="1748333"/>
                  <a:pt x="4879239" y="1627631"/>
                  <a:pt x="4891431" y="1532534"/>
                </a:cubicBezTo>
                <a:cubicBezTo>
                  <a:pt x="4903623" y="1437437"/>
                  <a:pt x="4993844" y="1350874"/>
                  <a:pt x="5008474" y="1247242"/>
                </a:cubicBezTo>
                <a:cubicBezTo>
                  <a:pt x="5023104" y="1143610"/>
                  <a:pt x="5015789" y="1015593"/>
                  <a:pt x="4979213" y="910742"/>
                </a:cubicBezTo>
                <a:cubicBezTo>
                  <a:pt x="4942637" y="805891"/>
                  <a:pt x="4825594" y="702259"/>
                  <a:pt x="4789018" y="618134"/>
                </a:cubicBezTo>
                <a:cubicBezTo>
                  <a:pt x="4752442" y="534009"/>
                  <a:pt x="4808525" y="476708"/>
                  <a:pt x="4759757" y="405994"/>
                </a:cubicBezTo>
                <a:cubicBezTo>
                  <a:pt x="4710989" y="335281"/>
                  <a:pt x="4575658" y="199949"/>
                  <a:pt x="4496410" y="193853"/>
                </a:cubicBezTo>
                <a:cubicBezTo>
                  <a:pt x="4417162" y="187757"/>
                  <a:pt x="4340352" y="329185"/>
                  <a:pt x="4284269" y="369418"/>
                </a:cubicBezTo>
                <a:cubicBezTo>
                  <a:pt x="4228186" y="409651"/>
                  <a:pt x="4222090" y="435254"/>
                  <a:pt x="4159911" y="435254"/>
                </a:cubicBezTo>
                <a:cubicBezTo>
                  <a:pt x="4097732" y="435254"/>
                  <a:pt x="3973373" y="412090"/>
                  <a:pt x="3911194" y="369418"/>
                </a:cubicBezTo>
                <a:cubicBezTo>
                  <a:pt x="3849015" y="326746"/>
                  <a:pt x="3795369" y="229209"/>
                  <a:pt x="3786835" y="179222"/>
                </a:cubicBezTo>
                <a:cubicBezTo>
                  <a:pt x="3778301" y="129235"/>
                  <a:pt x="3874617" y="97535"/>
                  <a:pt x="3859987" y="69494"/>
                </a:cubicBezTo>
                <a:cubicBezTo>
                  <a:pt x="3845357" y="41453"/>
                  <a:pt x="3806342" y="0"/>
                  <a:pt x="3699053" y="10973"/>
                </a:cubicBezTo>
                <a:cubicBezTo>
                  <a:pt x="3591764" y="21946"/>
                  <a:pt x="3362554" y="91440"/>
                  <a:pt x="3216250" y="135331"/>
                </a:cubicBezTo>
                <a:cubicBezTo>
                  <a:pt x="3069946" y="179222"/>
                  <a:pt x="2949245" y="246278"/>
                  <a:pt x="2821229" y="274320"/>
                </a:cubicBezTo>
                <a:cubicBezTo>
                  <a:pt x="2693213" y="302362"/>
                  <a:pt x="2570683" y="302971"/>
                  <a:pt x="2448154" y="303581"/>
                </a:cubicBezTo>
              </a:path>
            </a:pathLst>
          </a:custGeom>
          <a:gradFill flip="none" rotWithShape="1">
            <a:gsLst>
              <a:gs pos="0">
                <a:schemeClr val="accent2">
                  <a:lumMod val="50000"/>
                </a:schemeClr>
              </a:gs>
              <a:gs pos="50000">
                <a:schemeClr val="accent5">
                  <a:lumMod val="60000"/>
                  <a:lumOff val="40000"/>
                  <a:alpha val="54000"/>
                </a:schemeClr>
              </a:gs>
              <a:gs pos="100000">
                <a:schemeClr val="accent2">
                  <a:lumMod val="20000"/>
                  <a:lumOff val="80000"/>
                  <a:alpha val="33000"/>
                </a:schemeClr>
              </a:gs>
            </a:gsLst>
            <a:lin ang="10800000" scaled="1"/>
            <a:tileRect/>
          </a:gradFill>
          <a:ln w="28575" cap="flat" cmpd="sng" algn="ctr">
            <a:solidFill>
              <a:schemeClr val="accent5">
                <a:lumMod val="50000"/>
              </a:schemeClr>
            </a:solid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grpSp>
        <p:nvGrpSpPr>
          <p:cNvPr id="11268" name="Group 348"/>
          <p:cNvGrpSpPr>
            <a:grpSpLocks/>
          </p:cNvGrpSpPr>
          <p:nvPr/>
        </p:nvGrpSpPr>
        <p:grpSpPr bwMode="auto">
          <a:xfrm>
            <a:off x="3409950" y="5478464"/>
            <a:ext cx="1593850" cy="98425"/>
            <a:chOff x="1970724" y="5257055"/>
            <a:chExt cx="1593532" cy="98290"/>
          </a:xfrm>
        </p:grpSpPr>
        <p:grpSp>
          <p:nvGrpSpPr>
            <p:cNvPr id="11553" name="Group 90"/>
            <p:cNvGrpSpPr>
              <a:grpSpLocks/>
            </p:cNvGrpSpPr>
            <p:nvPr/>
          </p:nvGrpSpPr>
          <p:grpSpPr bwMode="auto">
            <a:xfrm flipH="1">
              <a:off x="1970724" y="5257055"/>
              <a:ext cx="45719" cy="98290"/>
              <a:chOff x="1909219" y="5215357"/>
              <a:chExt cx="45719" cy="98290"/>
            </a:xfrm>
          </p:grpSpPr>
          <p:sp>
            <p:nvSpPr>
              <p:cNvPr id="83" name="Oval 82"/>
              <p:cNvSpPr/>
              <p:nvPr/>
            </p:nvSpPr>
            <p:spPr bwMode="auto">
              <a:xfrm>
                <a:off x="1908910"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85" name="Straight Connector 84"/>
              <p:cNvCxnSpPr>
                <a:stCxn id="83" idx="4"/>
              </p:cNvCxnSpPr>
              <p:nvPr/>
            </p:nvCxnSpPr>
            <p:spPr bwMode="auto">
              <a:xfrm rot="5400000">
                <a:off x="1901797"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86" name="Straight Connector 85"/>
              <p:cNvCxnSpPr/>
              <p:nvPr/>
            </p:nvCxnSpPr>
            <p:spPr bwMode="auto">
              <a:xfrm rot="16200000" flipH="1">
                <a:off x="1915284"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54" name="Group 98"/>
            <p:cNvGrpSpPr>
              <a:grpSpLocks/>
            </p:cNvGrpSpPr>
            <p:nvPr/>
          </p:nvGrpSpPr>
          <p:grpSpPr bwMode="auto">
            <a:xfrm flipH="1">
              <a:off x="2025493" y="5257055"/>
              <a:ext cx="45719" cy="98290"/>
              <a:chOff x="1909219" y="5215357"/>
              <a:chExt cx="45719" cy="98290"/>
            </a:xfrm>
          </p:grpSpPr>
          <p:sp>
            <p:nvSpPr>
              <p:cNvPr id="100" name="Oval 99"/>
              <p:cNvSpPr/>
              <p:nvPr/>
            </p:nvSpPr>
            <p:spPr bwMode="auto">
              <a:xfrm>
                <a:off x="1909715"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01" name="Straight Connector 100"/>
              <p:cNvCxnSpPr>
                <a:stCxn id="100" idx="4"/>
              </p:cNvCxnSpPr>
              <p:nvPr/>
            </p:nvCxnSpPr>
            <p:spPr bwMode="auto">
              <a:xfrm rot="5400000">
                <a:off x="1901809" y="5283521"/>
                <a:ext cx="52316"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02" name="Straight Connector 101"/>
              <p:cNvCxnSpPr/>
              <p:nvPr/>
            </p:nvCxnSpPr>
            <p:spPr bwMode="auto">
              <a:xfrm rot="16200000" flipH="1">
                <a:off x="1915296" y="5284314"/>
                <a:ext cx="44389"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55" name="Group 102"/>
            <p:cNvGrpSpPr>
              <a:grpSpLocks/>
            </p:cNvGrpSpPr>
            <p:nvPr/>
          </p:nvGrpSpPr>
          <p:grpSpPr bwMode="auto">
            <a:xfrm flipH="1">
              <a:off x="2075498" y="5257055"/>
              <a:ext cx="45719" cy="98290"/>
              <a:chOff x="1909219" y="5215357"/>
              <a:chExt cx="45719" cy="98290"/>
            </a:xfrm>
          </p:grpSpPr>
          <p:sp>
            <p:nvSpPr>
              <p:cNvPr id="104" name="Oval 103"/>
              <p:cNvSpPr/>
              <p:nvPr/>
            </p:nvSpPr>
            <p:spPr bwMode="auto">
              <a:xfrm>
                <a:off x="1908930"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05" name="Straight Connector 104"/>
              <p:cNvCxnSpPr>
                <a:stCxn id="104" idx="4"/>
              </p:cNvCxnSpPr>
              <p:nvPr/>
            </p:nvCxnSpPr>
            <p:spPr bwMode="auto">
              <a:xfrm rot="5400000">
                <a:off x="1901817"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06" name="Straight Connector 105"/>
              <p:cNvCxnSpPr/>
              <p:nvPr/>
            </p:nvCxnSpPr>
            <p:spPr bwMode="auto">
              <a:xfrm rot="16200000" flipH="1">
                <a:off x="1915304"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56" name="Group 107"/>
            <p:cNvGrpSpPr>
              <a:grpSpLocks/>
            </p:cNvGrpSpPr>
            <p:nvPr/>
          </p:nvGrpSpPr>
          <p:grpSpPr bwMode="auto">
            <a:xfrm flipH="1">
              <a:off x="2125506" y="5257055"/>
              <a:ext cx="45719" cy="98290"/>
              <a:chOff x="1909219" y="5215357"/>
              <a:chExt cx="45719" cy="98290"/>
            </a:xfrm>
          </p:grpSpPr>
          <p:sp>
            <p:nvSpPr>
              <p:cNvPr id="109" name="Oval 108"/>
              <p:cNvSpPr/>
              <p:nvPr/>
            </p:nvSpPr>
            <p:spPr bwMode="auto">
              <a:xfrm>
                <a:off x="1909735"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10" name="Straight Connector 109"/>
              <p:cNvCxnSpPr>
                <a:stCxn id="109" idx="4"/>
              </p:cNvCxnSpPr>
              <p:nvPr/>
            </p:nvCxnSpPr>
            <p:spPr bwMode="auto">
              <a:xfrm rot="5400000">
                <a:off x="1901829"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11" name="Straight Connector 110"/>
              <p:cNvCxnSpPr/>
              <p:nvPr/>
            </p:nvCxnSpPr>
            <p:spPr bwMode="auto">
              <a:xfrm rot="16200000" flipH="1">
                <a:off x="1915316"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57" name="Group 111"/>
            <p:cNvGrpSpPr>
              <a:grpSpLocks/>
            </p:cNvGrpSpPr>
            <p:nvPr/>
          </p:nvGrpSpPr>
          <p:grpSpPr bwMode="auto">
            <a:xfrm flipH="1">
              <a:off x="2180275" y="5257055"/>
              <a:ext cx="45719" cy="98290"/>
              <a:chOff x="1909219" y="5215357"/>
              <a:chExt cx="45719" cy="98290"/>
            </a:xfrm>
          </p:grpSpPr>
          <p:sp>
            <p:nvSpPr>
              <p:cNvPr id="113" name="Oval 112"/>
              <p:cNvSpPr/>
              <p:nvPr/>
            </p:nvSpPr>
            <p:spPr bwMode="auto">
              <a:xfrm>
                <a:off x="1908953"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14" name="Straight Connector 113"/>
              <p:cNvCxnSpPr>
                <a:stCxn id="113" idx="4"/>
              </p:cNvCxnSpPr>
              <p:nvPr/>
            </p:nvCxnSpPr>
            <p:spPr bwMode="auto">
              <a:xfrm rot="5400000">
                <a:off x="1901840"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15" name="Straight Connector 114"/>
              <p:cNvCxnSpPr/>
              <p:nvPr/>
            </p:nvCxnSpPr>
            <p:spPr bwMode="auto">
              <a:xfrm rot="16200000" flipH="1">
                <a:off x="1915327"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58" name="Group 115"/>
            <p:cNvGrpSpPr>
              <a:grpSpLocks/>
            </p:cNvGrpSpPr>
            <p:nvPr/>
          </p:nvGrpSpPr>
          <p:grpSpPr bwMode="auto">
            <a:xfrm flipH="1">
              <a:off x="2230280" y="5257055"/>
              <a:ext cx="45719" cy="98290"/>
              <a:chOff x="1909219" y="5215357"/>
              <a:chExt cx="45719" cy="98290"/>
            </a:xfrm>
          </p:grpSpPr>
          <p:sp>
            <p:nvSpPr>
              <p:cNvPr id="117" name="Oval 116"/>
              <p:cNvSpPr/>
              <p:nvPr/>
            </p:nvSpPr>
            <p:spPr bwMode="auto">
              <a:xfrm>
                <a:off x="1909755"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18" name="Straight Connector 117"/>
              <p:cNvCxnSpPr>
                <a:stCxn id="117" idx="4"/>
              </p:cNvCxnSpPr>
              <p:nvPr/>
            </p:nvCxnSpPr>
            <p:spPr bwMode="auto">
              <a:xfrm rot="5400000">
                <a:off x="1901849"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19" name="Straight Connector 118"/>
              <p:cNvCxnSpPr/>
              <p:nvPr/>
            </p:nvCxnSpPr>
            <p:spPr bwMode="auto">
              <a:xfrm rot="16200000" flipH="1">
                <a:off x="1915336"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59" name="Group 119"/>
            <p:cNvGrpSpPr>
              <a:grpSpLocks/>
            </p:cNvGrpSpPr>
            <p:nvPr/>
          </p:nvGrpSpPr>
          <p:grpSpPr bwMode="auto">
            <a:xfrm flipH="1">
              <a:off x="2280287" y="5257055"/>
              <a:ext cx="45719" cy="98290"/>
              <a:chOff x="1909219" y="5215357"/>
              <a:chExt cx="45719" cy="98290"/>
            </a:xfrm>
          </p:grpSpPr>
          <p:sp>
            <p:nvSpPr>
              <p:cNvPr id="121" name="Oval 120"/>
              <p:cNvSpPr/>
              <p:nvPr/>
            </p:nvSpPr>
            <p:spPr bwMode="auto">
              <a:xfrm>
                <a:off x="1908972"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22" name="Straight Connector 121"/>
              <p:cNvCxnSpPr>
                <a:stCxn id="121" idx="4"/>
              </p:cNvCxnSpPr>
              <p:nvPr/>
            </p:nvCxnSpPr>
            <p:spPr bwMode="auto">
              <a:xfrm rot="5400000">
                <a:off x="1901860"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23" name="Straight Connector 122"/>
              <p:cNvCxnSpPr/>
              <p:nvPr/>
            </p:nvCxnSpPr>
            <p:spPr bwMode="auto">
              <a:xfrm rot="16200000" flipH="1">
                <a:off x="1915347"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60" name="Group 123"/>
            <p:cNvGrpSpPr>
              <a:grpSpLocks/>
            </p:cNvGrpSpPr>
            <p:nvPr/>
          </p:nvGrpSpPr>
          <p:grpSpPr bwMode="auto">
            <a:xfrm flipH="1">
              <a:off x="2335056" y="5257055"/>
              <a:ext cx="45719" cy="98290"/>
              <a:chOff x="1909219" y="5215357"/>
              <a:chExt cx="45719" cy="98290"/>
            </a:xfrm>
          </p:grpSpPr>
          <p:sp>
            <p:nvSpPr>
              <p:cNvPr id="125" name="Oval 124"/>
              <p:cNvSpPr/>
              <p:nvPr/>
            </p:nvSpPr>
            <p:spPr bwMode="auto">
              <a:xfrm>
                <a:off x="1909777"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26" name="Straight Connector 125"/>
              <p:cNvCxnSpPr>
                <a:stCxn id="125" idx="4"/>
              </p:cNvCxnSpPr>
              <p:nvPr/>
            </p:nvCxnSpPr>
            <p:spPr bwMode="auto">
              <a:xfrm rot="5400000">
                <a:off x="1901871"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27" name="Straight Connector 126"/>
              <p:cNvCxnSpPr/>
              <p:nvPr/>
            </p:nvCxnSpPr>
            <p:spPr bwMode="auto">
              <a:xfrm rot="16200000" flipH="1">
                <a:off x="1915358"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61" name="Group 127"/>
            <p:cNvGrpSpPr>
              <a:grpSpLocks/>
            </p:cNvGrpSpPr>
            <p:nvPr/>
          </p:nvGrpSpPr>
          <p:grpSpPr bwMode="auto">
            <a:xfrm flipH="1">
              <a:off x="2385061" y="5257055"/>
              <a:ext cx="45719" cy="98290"/>
              <a:chOff x="1909219" y="5215357"/>
              <a:chExt cx="45719" cy="98290"/>
            </a:xfrm>
          </p:grpSpPr>
          <p:sp>
            <p:nvSpPr>
              <p:cNvPr id="129" name="Oval 128"/>
              <p:cNvSpPr/>
              <p:nvPr/>
            </p:nvSpPr>
            <p:spPr bwMode="auto">
              <a:xfrm>
                <a:off x="1908992"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30" name="Straight Connector 129"/>
              <p:cNvCxnSpPr>
                <a:stCxn id="129" idx="4"/>
              </p:cNvCxnSpPr>
              <p:nvPr/>
            </p:nvCxnSpPr>
            <p:spPr bwMode="auto">
              <a:xfrm rot="5400000">
                <a:off x="1901880"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31" name="Straight Connector 130"/>
              <p:cNvCxnSpPr/>
              <p:nvPr/>
            </p:nvCxnSpPr>
            <p:spPr bwMode="auto">
              <a:xfrm rot="16200000" flipH="1">
                <a:off x="1915367"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62" name="Group 131"/>
            <p:cNvGrpSpPr>
              <a:grpSpLocks/>
            </p:cNvGrpSpPr>
            <p:nvPr/>
          </p:nvGrpSpPr>
          <p:grpSpPr bwMode="auto">
            <a:xfrm flipH="1">
              <a:off x="2435068" y="5257055"/>
              <a:ext cx="45719" cy="98290"/>
              <a:chOff x="1909219" y="5215357"/>
              <a:chExt cx="45719" cy="98290"/>
            </a:xfrm>
          </p:grpSpPr>
          <p:sp>
            <p:nvSpPr>
              <p:cNvPr id="133" name="Oval 132"/>
              <p:cNvSpPr/>
              <p:nvPr/>
            </p:nvSpPr>
            <p:spPr bwMode="auto">
              <a:xfrm>
                <a:off x="1909797"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34" name="Straight Connector 133"/>
              <p:cNvCxnSpPr>
                <a:stCxn id="133" idx="4"/>
              </p:cNvCxnSpPr>
              <p:nvPr/>
            </p:nvCxnSpPr>
            <p:spPr bwMode="auto">
              <a:xfrm rot="5400000">
                <a:off x="1901891" y="5283521"/>
                <a:ext cx="52316"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35" name="Straight Connector 134"/>
              <p:cNvCxnSpPr/>
              <p:nvPr/>
            </p:nvCxnSpPr>
            <p:spPr bwMode="auto">
              <a:xfrm rot="16200000" flipH="1">
                <a:off x="1915378" y="5284314"/>
                <a:ext cx="44389"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63" name="Group 135"/>
            <p:cNvGrpSpPr>
              <a:grpSpLocks/>
            </p:cNvGrpSpPr>
            <p:nvPr/>
          </p:nvGrpSpPr>
          <p:grpSpPr bwMode="auto">
            <a:xfrm flipH="1">
              <a:off x="2489837" y="5257055"/>
              <a:ext cx="45719" cy="98290"/>
              <a:chOff x="1909219" y="5215357"/>
              <a:chExt cx="45719" cy="98290"/>
            </a:xfrm>
          </p:grpSpPr>
          <p:sp>
            <p:nvSpPr>
              <p:cNvPr id="137" name="Oval 136"/>
              <p:cNvSpPr/>
              <p:nvPr/>
            </p:nvSpPr>
            <p:spPr bwMode="auto">
              <a:xfrm>
                <a:off x="1909014"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38" name="Straight Connector 137"/>
              <p:cNvCxnSpPr>
                <a:stCxn id="137" idx="4"/>
              </p:cNvCxnSpPr>
              <p:nvPr/>
            </p:nvCxnSpPr>
            <p:spPr bwMode="auto">
              <a:xfrm rot="5400000">
                <a:off x="1901902"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39" name="Straight Connector 138"/>
              <p:cNvCxnSpPr/>
              <p:nvPr/>
            </p:nvCxnSpPr>
            <p:spPr bwMode="auto">
              <a:xfrm rot="16200000" flipH="1">
                <a:off x="1915389"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64" name="Group 139"/>
            <p:cNvGrpSpPr>
              <a:grpSpLocks/>
            </p:cNvGrpSpPr>
            <p:nvPr/>
          </p:nvGrpSpPr>
          <p:grpSpPr bwMode="auto">
            <a:xfrm flipH="1">
              <a:off x="2539842" y="5257055"/>
              <a:ext cx="45719" cy="98290"/>
              <a:chOff x="1909219" y="5215357"/>
              <a:chExt cx="45719" cy="98290"/>
            </a:xfrm>
          </p:grpSpPr>
          <p:sp>
            <p:nvSpPr>
              <p:cNvPr id="141" name="Oval 140"/>
              <p:cNvSpPr/>
              <p:nvPr/>
            </p:nvSpPr>
            <p:spPr bwMode="auto">
              <a:xfrm>
                <a:off x="1909817"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42" name="Straight Connector 141"/>
              <p:cNvCxnSpPr>
                <a:stCxn id="141" idx="4"/>
              </p:cNvCxnSpPr>
              <p:nvPr/>
            </p:nvCxnSpPr>
            <p:spPr bwMode="auto">
              <a:xfrm rot="5400000">
                <a:off x="1901911" y="5283521"/>
                <a:ext cx="52316"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43" name="Straight Connector 142"/>
              <p:cNvCxnSpPr/>
              <p:nvPr/>
            </p:nvCxnSpPr>
            <p:spPr bwMode="auto">
              <a:xfrm rot="16200000" flipH="1">
                <a:off x="1915398" y="5284314"/>
                <a:ext cx="44389"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65" name="Group 143"/>
            <p:cNvGrpSpPr>
              <a:grpSpLocks/>
            </p:cNvGrpSpPr>
            <p:nvPr/>
          </p:nvGrpSpPr>
          <p:grpSpPr bwMode="auto">
            <a:xfrm flipH="1">
              <a:off x="2589850" y="5257055"/>
              <a:ext cx="45719" cy="98290"/>
              <a:chOff x="1909219" y="5215357"/>
              <a:chExt cx="45719" cy="98290"/>
            </a:xfrm>
          </p:grpSpPr>
          <p:sp>
            <p:nvSpPr>
              <p:cNvPr id="145" name="Oval 144"/>
              <p:cNvSpPr/>
              <p:nvPr/>
            </p:nvSpPr>
            <p:spPr bwMode="auto">
              <a:xfrm>
                <a:off x="1909035"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46" name="Straight Connector 145"/>
              <p:cNvCxnSpPr>
                <a:stCxn id="145" idx="4"/>
              </p:cNvCxnSpPr>
              <p:nvPr/>
            </p:nvCxnSpPr>
            <p:spPr bwMode="auto">
              <a:xfrm rot="5400000">
                <a:off x="1901922"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47" name="Straight Connector 146"/>
              <p:cNvCxnSpPr/>
              <p:nvPr/>
            </p:nvCxnSpPr>
            <p:spPr bwMode="auto">
              <a:xfrm rot="16200000" flipH="1">
                <a:off x="1915409"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66" name="Group 147"/>
            <p:cNvGrpSpPr>
              <a:grpSpLocks/>
            </p:cNvGrpSpPr>
            <p:nvPr/>
          </p:nvGrpSpPr>
          <p:grpSpPr bwMode="auto">
            <a:xfrm flipH="1">
              <a:off x="2644619" y="5257055"/>
              <a:ext cx="45719" cy="98290"/>
              <a:chOff x="1909219" y="5215357"/>
              <a:chExt cx="45719" cy="98290"/>
            </a:xfrm>
          </p:grpSpPr>
          <p:sp>
            <p:nvSpPr>
              <p:cNvPr id="149" name="Oval 148"/>
              <p:cNvSpPr/>
              <p:nvPr/>
            </p:nvSpPr>
            <p:spPr bwMode="auto">
              <a:xfrm>
                <a:off x="1909839"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50" name="Straight Connector 149"/>
              <p:cNvCxnSpPr>
                <a:stCxn id="149" idx="4"/>
              </p:cNvCxnSpPr>
              <p:nvPr/>
            </p:nvCxnSpPr>
            <p:spPr bwMode="auto">
              <a:xfrm rot="5400000">
                <a:off x="1901933" y="5283521"/>
                <a:ext cx="52316"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51" name="Straight Connector 150"/>
              <p:cNvCxnSpPr/>
              <p:nvPr/>
            </p:nvCxnSpPr>
            <p:spPr bwMode="auto">
              <a:xfrm rot="16200000" flipH="1">
                <a:off x="1915420" y="5284314"/>
                <a:ext cx="44389"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67" name="Group 151"/>
            <p:cNvGrpSpPr>
              <a:grpSpLocks/>
            </p:cNvGrpSpPr>
            <p:nvPr/>
          </p:nvGrpSpPr>
          <p:grpSpPr bwMode="auto">
            <a:xfrm flipH="1">
              <a:off x="2694624" y="5257055"/>
              <a:ext cx="45719" cy="98290"/>
              <a:chOff x="1909219" y="5215357"/>
              <a:chExt cx="45719" cy="98290"/>
            </a:xfrm>
          </p:grpSpPr>
          <p:sp>
            <p:nvSpPr>
              <p:cNvPr id="153" name="Oval 152"/>
              <p:cNvSpPr/>
              <p:nvPr/>
            </p:nvSpPr>
            <p:spPr bwMode="auto">
              <a:xfrm>
                <a:off x="1909054"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54" name="Straight Connector 153"/>
              <p:cNvCxnSpPr>
                <a:stCxn id="153" idx="4"/>
              </p:cNvCxnSpPr>
              <p:nvPr/>
            </p:nvCxnSpPr>
            <p:spPr bwMode="auto">
              <a:xfrm rot="5400000">
                <a:off x="1901941"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55" name="Straight Connector 154"/>
              <p:cNvCxnSpPr/>
              <p:nvPr/>
            </p:nvCxnSpPr>
            <p:spPr bwMode="auto">
              <a:xfrm rot="16200000" flipH="1">
                <a:off x="1915428"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68" name="Group 155"/>
            <p:cNvGrpSpPr>
              <a:grpSpLocks/>
            </p:cNvGrpSpPr>
            <p:nvPr/>
          </p:nvGrpSpPr>
          <p:grpSpPr bwMode="auto">
            <a:xfrm flipH="1">
              <a:off x="2744631" y="5257055"/>
              <a:ext cx="45719" cy="98290"/>
              <a:chOff x="1909219" y="5215357"/>
              <a:chExt cx="45719" cy="98290"/>
            </a:xfrm>
          </p:grpSpPr>
          <p:sp>
            <p:nvSpPr>
              <p:cNvPr id="157" name="Oval 156"/>
              <p:cNvSpPr/>
              <p:nvPr/>
            </p:nvSpPr>
            <p:spPr bwMode="auto">
              <a:xfrm>
                <a:off x="1909858"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58" name="Straight Connector 157"/>
              <p:cNvCxnSpPr>
                <a:stCxn id="157" idx="4"/>
              </p:cNvCxnSpPr>
              <p:nvPr/>
            </p:nvCxnSpPr>
            <p:spPr bwMode="auto">
              <a:xfrm rot="5400000">
                <a:off x="1901952"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59" name="Straight Connector 158"/>
              <p:cNvCxnSpPr/>
              <p:nvPr/>
            </p:nvCxnSpPr>
            <p:spPr bwMode="auto">
              <a:xfrm rot="16200000" flipH="1">
                <a:off x="1915439"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69" name="Group 159"/>
            <p:cNvGrpSpPr>
              <a:grpSpLocks/>
            </p:cNvGrpSpPr>
            <p:nvPr/>
          </p:nvGrpSpPr>
          <p:grpSpPr bwMode="auto">
            <a:xfrm flipH="1">
              <a:off x="2799400" y="5257055"/>
              <a:ext cx="45719" cy="98290"/>
              <a:chOff x="1909219" y="5215357"/>
              <a:chExt cx="45719" cy="98290"/>
            </a:xfrm>
          </p:grpSpPr>
          <p:sp>
            <p:nvSpPr>
              <p:cNvPr id="161" name="Oval 160"/>
              <p:cNvSpPr/>
              <p:nvPr/>
            </p:nvSpPr>
            <p:spPr bwMode="auto">
              <a:xfrm>
                <a:off x="1909076"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62" name="Straight Connector 161"/>
              <p:cNvCxnSpPr>
                <a:stCxn id="161" idx="4"/>
              </p:cNvCxnSpPr>
              <p:nvPr/>
            </p:nvCxnSpPr>
            <p:spPr bwMode="auto">
              <a:xfrm rot="5400000">
                <a:off x="1901963"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63" name="Straight Connector 162"/>
              <p:cNvCxnSpPr/>
              <p:nvPr/>
            </p:nvCxnSpPr>
            <p:spPr bwMode="auto">
              <a:xfrm rot="16200000" flipH="1">
                <a:off x="1915450"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70" name="Group 163"/>
            <p:cNvGrpSpPr>
              <a:grpSpLocks/>
            </p:cNvGrpSpPr>
            <p:nvPr/>
          </p:nvGrpSpPr>
          <p:grpSpPr bwMode="auto">
            <a:xfrm flipH="1">
              <a:off x="2849405" y="5257055"/>
              <a:ext cx="45719" cy="98290"/>
              <a:chOff x="1909219" y="5215357"/>
              <a:chExt cx="45719" cy="98290"/>
            </a:xfrm>
          </p:grpSpPr>
          <p:sp>
            <p:nvSpPr>
              <p:cNvPr id="165" name="Oval 164"/>
              <p:cNvSpPr/>
              <p:nvPr/>
            </p:nvSpPr>
            <p:spPr bwMode="auto">
              <a:xfrm>
                <a:off x="1909878"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66" name="Straight Connector 165"/>
              <p:cNvCxnSpPr>
                <a:stCxn id="165" idx="4"/>
              </p:cNvCxnSpPr>
              <p:nvPr/>
            </p:nvCxnSpPr>
            <p:spPr bwMode="auto">
              <a:xfrm rot="5400000">
                <a:off x="1901972"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67" name="Straight Connector 166"/>
              <p:cNvCxnSpPr/>
              <p:nvPr/>
            </p:nvCxnSpPr>
            <p:spPr bwMode="auto">
              <a:xfrm rot="16200000" flipH="1">
                <a:off x="1915459"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71" name="Group 167"/>
            <p:cNvGrpSpPr>
              <a:grpSpLocks/>
            </p:cNvGrpSpPr>
            <p:nvPr/>
          </p:nvGrpSpPr>
          <p:grpSpPr bwMode="auto">
            <a:xfrm flipH="1">
              <a:off x="2897030" y="5257055"/>
              <a:ext cx="45719" cy="98290"/>
              <a:chOff x="1909219" y="5215357"/>
              <a:chExt cx="45719" cy="98290"/>
            </a:xfrm>
          </p:grpSpPr>
          <p:sp>
            <p:nvSpPr>
              <p:cNvPr id="169" name="Oval 168"/>
              <p:cNvSpPr/>
              <p:nvPr/>
            </p:nvSpPr>
            <p:spPr bwMode="auto">
              <a:xfrm>
                <a:off x="1909888"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70" name="Straight Connector 169"/>
              <p:cNvCxnSpPr>
                <a:stCxn id="169" idx="4"/>
              </p:cNvCxnSpPr>
              <p:nvPr/>
            </p:nvCxnSpPr>
            <p:spPr bwMode="auto">
              <a:xfrm rot="5400000">
                <a:off x="1901982"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71" name="Straight Connector 170"/>
              <p:cNvCxnSpPr/>
              <p:nvPr/>
            </p:nvCxnSpPr>
            <p:spPr bwMode="auto">
              <a:xfrm rot="16200000" flipH="1">
                <a:off x="1915469"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72" name="Group 171"/>
            <p:cNvGrpSpPr>
              <a:grpSpLocks/>
            </p:cNvGrpSpPr>
            <p:nvPr/>
          </p:nvGrpSpPr>
          <p:grpSpPr bwMode="auto">
            <a:xfrm flipH="1">
              <a:off x="2951799" y="5257055"/>
              <a:ext cx="45719" cy="98290"/>
              <a:chOff x="1909219" y="5215357"/>
              <a:chExt cx="45719" cy="98290"/>
            </a:xfrm>
          </p:grpSpPr>
          <p:sp>
            <p:nvSpPr>
              <p:cNvPr id="173" name="Oval 172"/>
              <p:cNvSpPr/>
              <p:nvPr/>
            </p:nvSpPr>
            <p:spPr bwMode="auto">
              <a:xfrm>
                <a:off x="1909106"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74" name="Straight Connector 173"/>
              <p:cNvCxnSpPr>
                <a:stCxn id="173" idx="4"/>
              </p:cNvCxnSpPr>
              <p:nvPr/>
            </p:nvCxnSpPr>
            <p:spPr bwMode="auto">
              <a:xfrm rot="5400000">
                <a:off x="1901993"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75" name="Straight Connector 174"/>
              <p:cNvCxnSpPr/>
              <p:nvPr/>
            </p:nvCxnSpPr>
            <p:spPr bwMode="auto">
              <a:xfrm rot="16200000" flipH="1">
                <a:off x="1915480"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73" name="Group 175"/>
            <p:cNvGrpSpPr>
              <a:grpSpLocks/>
            </p:cNvGrpSpPr>
            <p:nvPr/>
          </p:nvGrpSpPr>
          <p:grpSpPr bwMode="auto">
            <a:xfrm flipH="1">
              <a:off x="3001804" y="5257055"/>
              <a:ext cx="45719" cy="98290"/>
              <a:chOff x="1909219" y="5215357"/>
              <a:chExt cx="45719" cy="98290"/>
            </a:xfrm>
          </p:grpSpPr>
          <p:sp>
            <p:nvSpPr>
              <p:cNvPr id="177" name="Oval 176"/>
              <p:cNvSpPr/>
              <p:nvPr/>
            </p:nvSpPr>
            <p:spPr bwMode="auto">
              <a:xfrm>
                <a:off x="1909908"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78" name="Straight Connector 177"/>
              <p:cNvCxnSpPr>
                <a:stCxn id="177" idx="4"/>
              </p:cNvCxnSpPr>
              <p:nvPr/>
            </p:nvCxnSpPr>
            <p:spPr bwMode="auto">
              <a:xfrm rot="5400000">
                <a:off x="1902002"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79" name="Straight Connector 178"/>
              <p:cNvCxnSpPr/>
              <p:nvPr/>
            </p:nvCxnSpPr>
            <p:spPr bwMode="auto">
              <a:xfrm rot="16200000" flipH="1">
                <a:off x="1915489"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74" name="Group 179"/>
            <p:cNvGrpSpPr>
              <a:grpSpLocks/>
            </p:cNvGrpSpPr>
            <p:nvPr/>
          </p:nvGrpSpPr>
          <p:grpSpPr bwMode="auto">
            <a:xfrm flipH="1">
              <a:off x="3051812" y="5257055"/>
              <a:ext cx="45719" cy="98290"/>
              <a:chOff x="1909219" y="5215357"/>
              <a:chExt cx="45719" cy="98290"/>
            </a:xfrm>
          </p:grpSpPr>
          <p:sp>
            <p:nvSpPr>
              <p:cNvPr id="181" name="Oval 180"/>
              <p:cNvSpPr/>
              <p:nvPr/>
            </p:nvSpPr>
            <p:spPr bwMode="auto">
              <a:xfrm>
                <a:off x="1909126"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82" name="Straight Connector 181"/>
              <p:cNvCxnSpPr>
                <a:stCxn id="181" idx="4"/>
              </p:cNvCxnSpPr>
              <p:nvPr/>
            </p:nvCxnSpPr>
            <p:spPr bwMode="auto">
              <a:xfrm rot="5400000">
                <a:off x="1902014"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83" name="Straight Connector 182"/>
              <p:cNvCxnSpPr/>
              <p:nvPr/>
            </p:nvCxnSpPr>
            <p:spPr bwMode="auto">
              <a:xfrm rot="16200000" flipH="1">
                <a:off x="1915501"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75" name="Group 183"/>
            <p:cNvGrpSpPr>
              <a:grpSpLocks/>
            </p:cNvGrpSpPr>
            <p:nvPr/>
          </p:nvGrpSpPr>
          <p:grpSpPr bwMode="auto">
            <a:xfrm flipH="1">
              <a:off x="3106581" y="5257055"/>
              <a:ext cx="45719" cy="98290"/>
              <a:chOff x="1909219" y="5215357"/>
              <a:chExt cx="45719" cy="98290"/>
            </a:xfrm>
          </p:grpSpPr>
          <p:sp>
            <p:nvSpPr>
              <p:cNvPr id="185" name="Oval 184"/>
              <p:cNvSpPr/>
              <p:nvPr/>
            </p:nvSpPr>
            <p:spPr bwMode="auto">
              <a:xfrm>
                <a:off x="1909931"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86" name="Straight Connector 185"/>
              <p:cNvCxnSpPr>
                <a:stCxn id="185" idx="4"/>
              </p:cNvCxnSpPr>
              <p:nvPr/>
            </p:nvCxnSpPr>
            <p:spPr bwMode="auto">
              <a:xfrm rot="5400000">
                <a:off x="1902025"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87" name="Straight Connector 186"/>
              <p:cNvCxnSpPr/>
              <p:nvPr/>
            </p:nvCxnSpPr>
            <p:spPr bwMode="auto">
              <a:xfrm rot="16200000" flipH="1">
                <a:off x="1915512"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76" name="Group 187"/>
            <p:cNvGrpSpPr>
              <a:grpSpLocks/>
            </p:cNvGrpSpPr>
            <p:nvPr/>
          </p:nvGrpSpPr>
          <p:grpSpPr bwMode="auto">
            <a:xfrm flipH="1">
              <a:off x="3156586" y="5257055"/>
              <a:ext cx="45719" cy="98290"/>
              <a:chOff x="1909219" y="5215357"/>
              <a:chExt cx="45719" cy="98290"/>
            </a:xfrm>
          </p:grpSpPr>
          <p:sp>
            <p:nvSpPr>
              <p:cNvPr id="189" name="Oval 188"/>
              <p:cNvSpPr/>
              <p:nvPr/>
            </p:nvSpPr>
            <p:spPr bwMode="auto">
              <a:xfrm>
                <a:off x="1909146"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90" name="Straight Connector 189"/>
              <p:cNvCxnSpPr>
                <a:stCxn id="189" idx="4"/>
              </p:cNvCxnSpPr>
              <p:nvPr/>
            </p:nvCxnSpPr>
            <p:spPr bwMode="auto">
              <a:xfrm rot="5400000">
                <a:off x="1902034"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91" name="Straight Connector 190"/>
              <p:cNvCxnSpPr/>
              <p:nvPr/>
            </p:nvCxnSpPr>
            <p:spPr bwMode="auto">
              <a:xfrm rot="16200000" flipH="1">
                <a:off x="1915521"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77" name="Group 191"/>
            <p:cNvGrpSpPr>
              <a:grpSpLocks/>
            </p:cNvGrpSpPr>
            <p:nvPr/>
          </p:nvGrpSpPr>
          <p:grpSpPr bwMode="auto">
            <a:xfrm flipH="1">
              <a:off x="3206593" y="5257055"/>
              <a:ext cx="45719" cy="98290"/>
              <a:chOff x="1909219" y="5215357"/>
              <a:chExt cx="45719" cy="98290"/>
            </a:xfrm>
          </p:grpSpPr>
          <p:sp>
            <p:nvSpPr>
              <p:cNvPr id="193" name="Oval 192"/>
              <p:cNvSpPr/>
              <p:nvPr/>
            </p:nvSpPr>
            <p:spPr bwMode="auto">
              <a:xfrm>
                <a:off x="1909951"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94" name="Straight Connector 193"/>
              <p:cNvCxnSpPr>
                <a:stCxn id="193" idx="4"/>
              </p:cNvCxnSpPr>
              <p:nvPr/>
            </p:nvCxnSpPr>
            <p:spPr bwMode="auto">
              <a:xfrm rot="5400000">
                <a:off x="1902045" y="5283521"/>
                <a:ext cx="52316"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95" name="Straight Connector 194"/>
              <p:cNvCxnSpPr/>
              <p:nvPr/>
            </p:nvCxnSpPr>
            <p:spPr bwMode="auto">
              <a:xfrm rot="16200000" flipH="1">
                <a:off x="1915532" y="5284314"/>
                <a:ext cx="44389"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78" name="Group 195"/>
            <p:cNvGrpSpPr>
              <a:grpSpLocks/>
            </p:cNvGrpSpPr>
            <p:nvPr/>
          </p:nvGrpSpPr>
          <p:grpSpPr bwMode="auto">
            <a:xfrm flipH="1">
              <a:off x="3261362" y="5257055"/>
              <a:ext cx="45719" cy="98290"/>
              <a:chOff x="1909219" y="5215357"/>
              <a:chExt cx="45719" cy="98290"/>
            </a:xfrm>
          </p:grpSpPr>
          <p:sp>
            <p:nvSpPr>
              <p:cNvPr id="197" name="Oval 196"/>
              <p:cNvSpPr/>
              <p:nvPr/>
            </p:nvSpPr>
            <p:spPr bwMode="auto">
              <a:xfrm>
                <a:off x="1909168"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98" name="Straight Connector 197"/>
              <p:cNvCxnSpPr>
                <a:stCxn id="197" idx="4"/>
              </p:cNvCxnSpPr>
              <p:nvPr/>
            </p:nvCxnSpPr>
            <p:spPr bwMode="auto">
              <a:xfrm rot="5400000">
                <a:off x="1902056"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199" name="Straight Connector 198"/>
              <p:cNvCxnSpPr/>
              <p:nvPr/>
            </p:nvCxnSpPr>
            <p:spPr bwMode="auto">
              <a:xfrm rot="16200000" flipH="1">
                <a:off x="1915543"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79" name="Group 199"/>
            <p:cNvGrpSpPr>
              <a:grpSpLocks/>
            </p:cNvGrpSpPr>
            <p:nvPr/>
          </p:nvGrpSpPr>
          <p:grpSpPr bwMode="auto">
            <a:xfrm flipH="1">
              <a:off x="3311367" y="5257055"/>
              <a:ext cx="45719" cy="98290"/>
              <a:chOff x="1909219" y="5215357"/>
              <a:chExt cx="45719" cy="98290"/>
            </a:xfrm>
          </p:grpSpPr>
          <p:sp>
            <p:nvSpPr>
              <p:cNvPr id="201" name="Oval 200"/>
              <p:cNvSpPr/>
              <p:nvPr/>
            </p:nvSpPr>
            <p:spPr bwMode="auto">
              <a:xfrm>
                <a:off x="1909971"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02" name="Straight Connector 201"/>
              <p:cNvCxnSpPr>
                <a:stCxn id="201" idx="4"/>
              </p:cNvCxnSpPr>
              <p:nvPr/>
            </p:nvCxnSpPr>
            <p:spPr bwMode="auto">
              <a:xfrm rot="5400000">
                <a:off x="1902065" y="5283521"/>
                <a:ext cx="52316"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03" name="Straight Connector 202"/>
              <p:cNvCxnSpPr/>
              <p:nvPr/>
            </p:nvCxnSpPr>
            <p:spPr bwMode="auto">
              <a:xfrm rot="16200000" flipH="1">
                <a:off x="1915552" y="5284314"/>
                <a:ext cx="44389" cy="7936"/>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80" name="Group 203"/>
            <p:cNvGrpSpPr>
              <a:grpSpLocks/>
            </p:cNvGrpSpPr>
            <p:nvPr/>
          </p:nvGrpSpPr>
          <p:grpSpPr bwMode="auto">
            <a:xfrm flipH="1">
              <a:off x="3363755" y="5257055"/>
              <a:ext cx="45719" cy="98290"/>
              <a:chOff x="1909219" y="5215357"/>
              <a:chExt cx="45719" cy="98290"/>
            </a:xfrm>
          </p:grpSpPr>
          <p:sp>
            <p:nvSpPr>
              <p:cNvPr id="205" name="Oval 204"/>
              <p:cNvSpPr/>
              <p:nvPr/>
            </p:nvSpPr>
            <p:spPr bwMode="auto">
              <a:xfrm>
                <a:off x="1909981"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06" name="Straight Connector 205"/>
              <p:cNvCxnSpPr>
                <a:stCxn id="205" idx="4"/>
              </p:cNvCxnSpPr>
              <p:nvPr/>
            </p:nvCxnSpPr>
            <p:spPr bwMode="auto">
              <a:xfrm rot="5400000">
                <a:off x="1902075"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07" name="Straight Connector 206"/>
              <p:cNvCxnSpPr/>
              <p:nvPr/>
            </p:nvCxnSpPr>
            <p:spPr bwMode="auto">
              <a:xfrm rot="16200000" flipH="1">
                <a:off x="1915562"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81" name="Group 207"/>
            <p:cNvGrpSpPr>
              <a:grpSpLocks/>
            </p:cNvGrpSpPr>
            <p:nvPr/>
          </p:nvGrpSpPr>
          <p:grpSpPr bwMode="auto">
            <a:xfrm flipH="1">
              <a:off x="3418524" y="5257055"/>
              <a:ext cx="45719" cy="98290"/>
              <a:chOff x="1909219" y="5215357"/>
              <a:chExt cx="45719" cy="98290"/>
            </a:xfrm>
          </p:grpSpPr>
          <p:sp>
            <p:nvSpPr>
              <p:cNvPr id="209" name="Oval 208"/>
              <p:cNvSpPr/>
              <p:nvPr/>
            </p:nvSpPr>
            <p:spPr bwMode="auto">
              <a:xfrm>
                <a:off x="1909199" y="5215357"/>
                <a:ext cx="46028"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10" name="Straight Connector 209"/>
              <p:cNvCxnSpPr>
                <a:stCxn id="209" idx="4"/>
              </p:cNvCxnSpPr>
              <p:nvPr/>
            </p:nvCxnSpPr>
            <p:spPr bwMode="auto">
              <a:xfrm rot="5400000">
                <a:off x="1902086"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11" name="Straight Connector 210"/>
              <p:cNvCxnSpPr/>
              <p:nvPr/>
            </p:nvCxnSpPr>
            <p:spPr bwMode="auto">
              <a:xfrm rot="16200000" flipH="1">
                <a:off x="1915573"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82" name="Group 211"/>
            <p:cNvGrpSpPr>
              <a:grpSpLocks/>
            </p:cNvGrpSpPr>
            <p:nvPr/>
          </p:nvGrpSpPr>
          <p:grpSpPr bwMode="auto">
            <a:xfrm flipH="1">
              <a:off x="3468529" y="5257055"/>
              <a:ext cx="45719" cy="98290"/>
              <a:chOff x="1909219" y="5215357"/>
              <a:chExt cx="45719" cy="98290"/>
            </a:xfrm>
          </p:grpSpPr>
          <p:sp>
            <p:nvSpPr>
              <p:cNvPr id="213" name="Oval 212"/>
              <p:cNvSpPr/>
              <p:nvPr/>
            </p:nvSpPr>
            <p:spPr bwMode="auto">
              <a:xfrm>
                <a:off x="1910001" y="5215357"/>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14" name="Straight Connector 213"/>
              <p:cNvCxnSpPr>
                <a:stCxn id="213" idx="4"/>
              </p:cNvCxnSpPr>
              <p:nvPr/>
            </p:nvCxnSpPr>
            <p:spPr bwMode="auto">
              <a:xfrm rot="5400000">
                <a:off x="1902095" y="5283521"/>
                <a:ext cx="52316"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15" name="Straight Connector 214"/>
              <p:cNvCxnSpPr/>
              <p:nvPr/>
            </p:nvCxnSpPr>
            <p:spPr bwMode="auto">
              <a:xfrm rot="16200000" flipH="1">
                <a:off x="1915582" y="5284314"/>
                <a:ext cx="44389" cy="7935"/>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583" name="Group 215"/>
            <p:cNvGrpSpPr>
              <a:grpSpLocks/>
            </p:cNvGrpSpPr>
            <p:nvPr/>
          </p:nvGrpSpPr>
          <p:grpSpPr bwMode="auto">
            <a:xfrm flipH="1">
              <a:off x="3518537" y="5257055"/>
              <a:ext cx="45719" cy="98290"/>
              <a:chOff x="1909219" y="5215357"/>
              <a:chExt cx="45719" cy="98290"/>
            </a:xfrm>
          </p:grpSpPr>
          <p:sp>
            <p:nvSpPr>
              <p:cNvPr id="217" name="Oval 216"/>
              <p:cNvSpPr/>
              <p:nvPr/>
            </p:nvSpPr>
            <p:spPr bwMode="auto">
              <a:xfrm>
                <a:off x="1909219" y="5215357"/>
                <a:ext cx="46029"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18" name="Straight Connector 217"/>
              <p:cNvCxnSpPr>
                <a:stCxn id="217" idx="4"/>
              </p:cNvCxnSpPr>
              <p:nvPr/>
            </p:nvCxnSpPr>
            <p:spPr bwMode="auto">
              <a:xfrm rot="5400000">
                <a:off x="1902107" y="5282727"/>
                <a:ext cx="52316"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19" name="Straight Connector 218"/>
              <p:cNvCxnSpPr/>
              <p:nvPr/>
            </p:nvCxnSpPr>
            <p:spPr bwMode="auto">
              <a:xfrm rot="16200000" flipH="1">
                <a:off x="1915594" y="5283520"/>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grpSp>
        <p:nvGrpSpPr>
          <p:cNvPr id="11269" name="Group 347"/>
          <p:cNvGrpSpPr>
            <a:grpSpLocks/>
          </p:cNvGrpSpPr>
          <p:nvPr/>
        </p:nvGrpSpPr>
        <p:grpSpPr bwMode="auto">
          <a:xfrm rot="10800000">
            <a:off x="3409950" y="5572126"/>
            <a:ext cx="1593850" cy="98425"/>
            <a:chOff x="2123124" y="5409455"/>
            <a:chExt cx="1593532" cy="98290"/>
          </a:xfrm>
        </p:grpSpPr>
        <p:grpSp>
          <p:nvGrpSpPr>
            <p:cNvPr id="11429" name="Group 223"/>
            <p:cNvGrpSpPr>
              <a:grpSpLocks/>
            </p:cNvGrpSpPr>
            <p:nvPr/>
          </p:nvGrpSpPr>
          <p:grpSpPr bwMode="auto">
            <a:xfrm flipH="1">
              <a:off x="2123124" y="5409455"/>
              <a:ext cx="45719" cy="98290"/>
              <a:chOff x="1909219" y="5215357"/>
              <a:chExt cx="45719" cy="98290"/>
            </a:xfrm>
          </p:grpSpPr>
          <p:sp>
            <p:nvSpPr>
              <p:cNvPr id="225" name="Oval 224"/>
              <p:cNvSpPr/>
              <p:nvPr/>
            </p:nvSpPr>
            <p:spPr bwMode="auto">
              <a:xfrm>
                <a:off x="1078810" y="5495959"/>
                <a:ext cx="146021"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26" name="Straight Connector 225"/>
              <p:cNvCxnSpPr>
                <a:stCxn id="225" idx="4"/>
              </p:cNvCxnSpPr>
              <p:nvPr/>
            </p:nvCxnSpPr>
            <p:spPr bwMode="auto">
              <a:xfrm rot="5400000">
                <a:off x="1368503" y="5556981"/>
                <a:ext cx="52315" cy="22221"/>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27" name="Straight Connector 226"/>
              <p:cNvCxnSpPr/>
              <p:nvPr/>
            </p:nvCxnSpPr>
            <p:spPr bwMode="auto">
              <a:xfrm rot="16200000" flipH="1">
                <a:off x="1401036" y="5286684"/>
                <a:ext cx="44389" cy="22221"/>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30" name="Group 227"/>
            <p:cNvGrpSpPr>
              <a:grpSpLocks/>
            </p:cNvGrpSpPr>
            <p:nvPr/>
          </p:nvGrpSpPr>
          <p:grpSpPr bwMode="auto">
            <a:xfrm flipH="1">
              <a:off x="2177893" y="5409455"/>
              <a:ext cx="45719" cy="98290"/>
              <a:chOff x="1909219" y="5215357"/>
              <a:chExt cx="45719" cy="98290"/>
            </a:xfrm>
          </p:grpSpPr>
          <p:sp>
            <p:nvSpPr>
              <p:cNvPr id="229" name="Oval 228"/>
              <p:cNvSpPr/>
              <p:nvPr/>
            </p:nvSpPr>
            <p:spPr bwMode="auto">
              <a:xfrm>
                <a:off x="1843052" y="5495959"/>
                <a:ext cx="3174"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30" name="Straight Connector 229"/>
              <p:cNvCxnSpPr>
                <a:stCxn id="229" idx="4"/>
              </p:cNvCxnSpPr>
              <p:nvPr/>
            </p:nvCxnSpPr>
            <p:spPr bwMode="auto">
              <a:xfrm rot="5400000">
                <a:off x="1864511" y="5566504"/>
                <a:ext cx="52315" cy="3174"/>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31" name="Straight Connector 230"/>
              <p:cNvCxnSpPr/>
              <p:nvPr/>
            </p:nvCxnSpPr>
            <p:spPr bwMode="auto">
              <a:xfrm rot="16200000" flipH="1">
                <a:off x="1868474" y="5296207"/>
                <a:ext cx="44389" cy="3174"/>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31" name="Group 231"/>
            <p:cNvGrpSpPr>
              <a:grpSpLocks/>
            </p:cNvGrpSpPr>
            <p:nvPr/>
          </p:nvGrpSpPr>
          <p:grpSpPr bwMode="auto">
            <a:xfrm flipH="1">
              <a:off x="2227898" y="5409455"/>
              <a:ext cx="45719" cy="98290"/>
              <a:chOff x="1909219" y="5215357"/>
              <a:chExt cx="45719" cy="98290"/>
            </a:xfrm>
          </p:grpSpPr>
          <p:sp>
            <p:nvSpPr>
              <p:cNvPr id="233" name="Oval 232"/>
              <p:cNvSpPr/>
              <p:nvPr/>
            </p:nvSpPr>
            <p:spPr bwMode="auto">
              <a:xfrm>
                <a:off x="1083592" y="5495959"/>
                <a:ext cx="144435"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34" name="Straight Connector 233"/>
              <p:cNvCxnSpPr>
                <a:stCxn id="233" idx="4"/>
              </p:cNvCxnSpPr>
              <p:nvPr/>
            </p:nvCxnSpPr>
            <p:spPr bwMode="auto">
              <a:xfrm rot="5400000">
                <a:off x="1374872" y="5556981"/>
                <a:ext cx="52315" cy="22221"/>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35" name="Straight Connector 234"/>
              <p:cNvCxnSpPr/>
              <p:nvPr/>
            </p:nvCxnSpPr>
            <p:spPr bwMode="auto">
              <a:xfrm rot="16200000" flipH="1">
                <a:off x="1407405" y="5286684"/>
                <a:ext cx="44389" cy="22221"/>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32" name="Group 235"/>
            <p:cNvGrpSpPr>
              <a:grpSpLocks/>
            </p:cNvGrpSpPr>
            <p:nvPr/>
          </p:nvGrpSpPr>
          <p:grpSpPr bwMode="auto">
            <a:xfrm flipH="1">
              <a:off x="2277906" y="5409455"/>
              <a:ext cx="45719" cy="98290"/>
              <a:chOff x="1909219" y="5215357"/>
              <a:chExt cx="45719" cy="98290"/>
            </a:xfrm>
          </p:grpSpPr>
          <p:sp>
            <p:nvSpPr>
              <p:cNvPr id="237" name="Oval 236"/>
              <p:cNvSpPr/>
              <p:nvPr/>
            </p:nvSpPr>
            <p:spPr bwMode="auto">
              <a:xfrm>
                <a:off x="1843073" y="5495959"/>
                <a:ext cx="3174"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38" name="Straight Connector 237"/>
              <p:cNvCxnSpPr>
                <a:stCxn id="237" idx="4"/>
              </p:cNvCxnSpPr>
              <p:nvPr/>
            </p:nvCxnSpPr>
            <p:spPr bwMode="auto">
              <a:xfrm rot="5400000">
                <a:off x="1816915"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39" name="Straight Connector 238"/>
              <p:cNvCxnSpPr/>
              <p:nvPr/>
            </p:nvCxnSpPr>
            <p:spPr bwMode="auto">
              <a:xfrm rot="16200000" flipH="1">
                <a:off x="1820879"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33" name="Group 239"/>
            <p:cNvGrpSpPr>
              <a:grpSpLocks/>
            </p:cNvGrpSpPr>
            <p:nvPr/>
          </p:nvGrpSpPr>
          <p:grpSpPr bwMode="auto">
            <a:xfrm flipH="1">
              <a:off x="2332675" y="5409455"/>
              <a:ext cx="45719" cy="98290"/>
              <a:chOff x="1909219" y="5215357"/>
              <a:chExt cx="45719" cy="98290"/>
            </a:xfrm>
          </p:grpSpPr>
          <p:sp>
            <p:nvSpPr>
              <p:cNvPr id="241" name="Oval 240"/>
              <p:cNvSpPr/>
              <p:nvPr/>
            </p:nvSpPr>
            <p:spPr bwMode="auto">
              <a:xfrm>
                <a:off x="1393117" y="5495959"/>
                <a:ext cx="204747"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42" name="Straight Connector 241"/>
              <p:cNvCxnSpPr>
                <a:stCxn id="241" idx="4"/>
              </p:cNvCxnSpPr>
              <p:nvPr/>
            </p:nvCxnSpPr>
            <p:spPr bwMode="auto">
              <a:xfrm rot="5400000">
                <a:off x="1871684"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43" name="Straight Connector 242"/>
              <p:cNvCxnSpPr/>
              <p:nvPr/>
            </p:nvCxnSpPr>
            <p:spPr bwMode="auto">
              <a:xfrm rot="16200000" flipH="1">
                <a:off x="1885171"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34" name="Group 243"/>
            <p:cNvGrpSpPr>
              <a:grpSpLocks/>
            </p:cNvGrpSpPr>
            <p:nvPr/>
          </p:nvGrpSpPr>
          <p:grpSpPr bwMode="auto">
            <a:xfrm flipH="1">
              <a:off x="2382680" y="5409455"/>
              <a:ext cx="45719" cy="98290"/>
              <a:chOff x="1909219" y="5215357"/>
              <a:chExt cx="45719" cy="98290"/>
            </a:xfrm>
          </p:grpSpPr>
          <p:sp>
            <p:nvSpPr>
              <p:cNvPr id="245" name="Oval 244"/>
              <p:cNvSpPr/>
              <p:nvPr/>
            </p:nvSpPr>
            <p:spPr bwMode="auto">
              <a:xfrm>
                <a:off x="1900232" y="5495959"/>
                <a:ext cx="3174"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46" name="Straight Connector 245"/>
              <p:cNvCxnSpPr>
                <a:stCxn id="245" idx="4"/>
              </p:cNvCxnSpPr>
              <p:nvPr/>
            </p:nvCxnSpPr>
            <p:spPr bwMode="auto">
              <a:xfrm rot="5400000">
                <a:off x="1858996" y="5567298"/>
                <a:ext cx="52315" cy="1587"/>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47" name="Straight Connector 246"/>
              <p:cNvCxnSpPr/>
              <p:nvPr/>
            </p:nvCxnSpPr>
            <p:spPr bwMode="auto">
              <a:xfrm rot="16200000" flipH="1">
                <a:off x="1878037"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35" name="Group 247"/>
            <p:cNvGrpSpPr>
              <a:grpSpLocks/>
            </p:cNvGrpSpPr>
            <p:nvPr/>
          </p:nvGrpSpPr>
          <p:grpSpPr bwMode="auto">
            <a:xfrm flipH="1">
              <a:off x="2432687" y="5409455"/>
              <a:ext cx="45719" cy="98290"/>
              <a:chOff x="1909219" y="5215357"/>
              <a:chExt cx="45719" cy="98290"/>
            </a:xfrm>
          </p:grpSpPr>
          <p:sp>
            <p:nvSpPr>
              <p:cNvPr id="249" name="Oval 248"/>
              <p:cNvSpPr/>
              <p:nvPr/>
            </p:nvSpPr>
            <p:spPr bwMode="auto">
              <a:xfrm>
                <a:off x="1450274" y="5495959"/>
                <a:ext cx="180939"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50" name="Straight Connector 249"/>
              <p:cNvCxnSpPr>
                <a:stCxn id="249" idx="4"/>
              </p:cNvCxnSpPr>
              <p:nvPr/>
            </p:nvCxnSpPr>
            <p:spPr bwMode="auto">
              <a:xfrm rot="5400000">
                <a:off x="1892337"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51" name="Straight Connector 250"/>
              <p:cNvCxnSpPr/>
              <p:nvPr/>
            </p:nvCxnSpPr>
            <p:spPr bwMode="auto">
              <a:xfrm rot="16200000" flipH="1">
                <a:off x="1905824"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36" name="Group 251"/>
            <p:cNvGrpSpPr>
              <a:grpSpLocks/>
            </p:cNvGrpSpPr>
            <p:nvPr/>
          </p:nvGrpSpPr>
          <p:grpSpPr bwMode="auto">
            <a:xfrm flipH="1">
              <a:off x="2487456" y="5409455"/>
              <a:ext cx="45719" cy="98290"/>
              <a:chOff x="1909219" y="5215357"/>
              <a:chExt cx="45719" cy="98290"/>
            </a:xfrm>
          </p:grpSpPr>
          <p:sp>
            <p:nvSpPr>
              <p:cNvPr id="253" name="Oval 252"/>
              <p:cNvSpPr/>
              <p:nvPr/>
            </p:nvSpPr>
            <p:spPr bwMode="auto">
              <a:xfrm>
                <a:off x="1901840" y="5495959"/>
                <a:ext cx="41267"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54" name="Straight Connector 253"/>
              <p:cNvCxnSpPr>
                <a:stCxn id="253" idx="4"/>
              </p:cNvCxnSpPr>
              <p:nvPr/>
            </p:nvCxnSpPr>
            <p:spPr bwMode="auto">
              <a:xfrm rot="5400000">
                <a:off x="1875682"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55" name="Straight Connector 254"/>
              <p:cNvCxnSpPr/>
              <p:nvPr/>
            </p:nvCxnSpPr>
            <p:spPr bwMode="auto">
              <a:xfrm rot="16200000" flipH="1">
                <a:off x="1879646"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37" name="Group 255"/>
            <p:cNvGrpSpPr>
              <a:grpSpLocks/>
            </p:cNvGrpSpPr>
            <p:nvPr/>
          </p:nvGrpSpPr>
          <p:grpSpPr bwMode="auto">
            <a:xfrm flipH="1">
              <a:off x="2537461" y="5409455"/>
              <a:ext cx="45719" cy="98290"/>
              <a:chOff x="1909219" y="5215357"/>
              <a:chExt cx="45719" cy="98290"/>
            </a:xfrm>
          </p:grpSpPr>
          <p:sp>
            <p:nvSpPr>
              <p:cNvPr id="257" name="Oval 256"/>
              <p:cNvSpPr/>
              <p:nvPr/>
            </p:nvSpPr>
            <p:spPr bwMode="auto">
              <a:xfrm>
                <a:off x="1455056" y="5495959"/>
                <a:ext cx="177765"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58" name="Straight Connector 257"/>
              <p:cNvCxnSpPr>
                <a:stCxn id="257" idx="4"/>
              </p:cNvCxnSpPr>
              <p:nvPr/>
            </p:nvCxnSpPr>
            <p:spPr bwMode="auto">
              <a:xfrm rot="5400000">
                <a:off x="1892357"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59" name="Straight Connector 258"/>
              <p:cNvCxnSpPr/>
              <p:nvPr/>
            </p:nvCxnSpPr>
            <p:spPr bwMode="auto">
              <a:xfrm rot="16200000" flipH="1">
                <a:off x="1905844"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38" name="Group 259"/>
            <p:cNvGrpSpPr>
              <a:grpSpLocks/>
            </p:cNvGrpSpPr>
            <p:nvPr/>
          </p:nvGrpSpPr>
          <p:grpSpPr bwMode="auto">
            <a:xfrm flipH="1">
              <a:off x="2587468" y="5409455"/>
              <a:ext cx="45719" cy="98290"/>
              <a:chOff x="1909219" y="5215357"/>
              <a:chExt cx="45719" cy="98290"/>
            </a:xfrm>
          </p:grpSpPr>
          <p:sp>
            <p:nvSpPr>
              <p:cNvPr id="261" name="Oval 260"/>
              <p:cNvSpPr/>
              <p:nvPr/>
            </p:nvSpPr>
            <p:spPr bwMode="auto">
              <a:xfrm>
                <a:off x="1901860" y="5495959"/>
                <a:ext cx="41267"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62" name="Straight Connector 261"/>
              <p:cNvCxnSpPr>
                <a:stCxn id="261" idx="4"/>
              </p:cNvCxnSpPr>
              <p:nvPr/>
            </p:nvCxnSpPr>
            <p:spPr bwMode="auto">
              <a:xfrm rot="5400000">
                <a:off x="1875702"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63" name="Straight Connector 262"/>
              <p:cNvCxnSpPr/>
              <p:nvPr/>
            </p:nvCxnSpPr>
            <p:spPr bwMode="auto">
              <a:xfrm rot="16200000" flipH="1">
                <a:off x="1879666"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39" name="Group 263"/>
            <p:cNvGrpSpPr>
              <a:grpSpLocks/>
            </p:cNvGrpSpPr>
            <p:nvPr/>
          </p:nvGrpSpPr>
          <p:grpSpPr bwMode="auto">
            <a:xfrm flipH="1">
              <a:off x="2642237" y="5409455"/>
              <a:ext cx="45719" cy="98290"/>
              <a:chOff x="1909219" y="5215357"/>
              <a:chExt cx="45719" cy="98290"/>
            </a:xfrm>
          </p:grpSpPr>
          <p:sp>
            <p:nvSpPr>
              <p:cNvPr id="265" name="Oval 264"/>
              <p:cNvSpPr/>
              <p:nvPr/>
            </p:nvSpPr>
            <p:spPr bwMode="auto">
              <a:xfrm>
                <a:off x="1459839" y="5495959"/>
                <a:ext cx="174591"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66" name="Straight Connector 265"/>
              <p:cNvCxnSpPr>
                <a:stCxn id="265" idx="4"/>
              </p:cNvCxnSpPr>
              <p:nvPr/>
            </p:nvCxnSpPr>
            <p:spPr bwMode="auto">
              <a:xfrm rot="5400000">
                <a:off x="1892379"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67" name="Straight Connector 266"/>
              <p:cNvCxnSpPr/>
              <p:nvPr/>
            </p:nvCxnSpPr>
            <p:spPr bwMode="auto">
              <a:xfrm rot="16200000" flipH="1">
                <a:off x="1905866"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40" name="Group 267"/>
            <p:cNvGrpSpPr>
              <a:grpSpLocks/>
            </p:cNvGrpSpPr>
            <p:nvPr/>
          </p:nvGrpSpPr>
          <p:grpSpPr bwMode="auto">
            <a:xfrm flipH="1">
              <a:off x="2692242" y="5409455"/>
              <a:ext cx="45719" cy="98290"/>
              <a:chOff x="1909219" y="5215357"/>
              <a:chExt cx="45719" cy="98290"/>
            </a:xfrm>
          </p:grpSpPr>
          <p:sp>
            <p:nvSpPr>
              <p:cNvPr id="269" name="Oval 268"/>
              <p:cNvSpPr/>
              <p:nvPr/>
            </p:nvSpPr>
            <p:spPr bwMode="auto">
              <a:xfrm>
                <a:off x="1903467" y="5495959"/>
                <a:ext cx="38093"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70" name="Straight Connector 269"/>
              <p:cNvCxnSpPr>
                <a:stCxn id="269" idx="4"/>
              </p:cNvCxnSpPr>
              <p:nvPr/>
            </p:nvCxnSpPr>
            <p:spPr bwMode="auto">
              <a:xfrm rot="5400000">
                <a:off x="1877309"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71" name="Straight Connector 270"/>
              <p:cNvCxnSpPr/>
              <p:nvPr/>
            </p:nvCxnSpPr>
            <p:spPr bwMode="auto">
              <a:xfrm rot="16200000" flipH="1">
                <a:off x="1881273"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41" name="Group 271"/>
            <p:cNvGrpSpPr>
              <a:grpSpLocks/>
            </p:cNvGrpSpPr>
            <p:nvPr/>
          </p:nvGrpSpPr>
          <p:grpSpPr bwMode="auto">
            <a:xfrm flipH="1">
              <a:off x="2742250" y="5409455"/>
              <a:ext cx="45719" cy="98290"/>
              <a:chOff x="1909219" y="5215357"/>
              <a:chExt cx="45719" cy="98290"/>
            </a:xfrm>
          </p:grpSpPr>
          <p:sp>
            <p:nvSpPr>
              <p:cNvPr id="273" name="Oval 272"/>
              <p:cNvSpPr/>
              <p:nvPr/>
            </p:nvSpPr>
            <p:spPr bwMode="auto">
              <a:xfrm>
                <a:off x="1464622" y="5495959"/>
                <a:ext cx="171416"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74" name="Straight Connector 273"/>
              <p:cNvCxnSpPr>
                <a:stCxn id="273" idx="4"/>
              </p:cNvCxnSpPr>
              <p:nvPr/>
            </p:nvCxnSpPr>
            <p:spPr bwMode="auto">
              <a:xfrm rot="5400000">
                <a:off x="1892400"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75" name="Straight Connector 274"/>
              <p:cNvCxnSpPr/>
              <p:nvPr/>
            </p:nvCxnSpPr>
            <p:spPr bwMode="auto">
              <a:xfrm rot="16200000" flipH="1">
                <a:off x="1905887"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42" name="Group 275"/>
            <p:cNvGrpSpPr>
              <a:grpSpLocks/>
            </p:cNvGrpSpPr>
            <p:nvPr/>
          </p:nvGrpSpPr>
          <p:grpSpPr bwMode="auto">
            <a:xfrm flipH="1">
              <a:off x="2797019" y="5409455"/>
              <a:ext cx="45719" cy="98290"/>
              <a:chOff x="1909219" y="5215357"/>
              <a:chExt cx="45719" cy="98290"/>
            </a:xfrm>
          </p:grpSpPr>
          <p:sp>
            <p:nvSpPr>
              <p:cNvPr id="277" name="Oval 276"/>
              <p:cNvSpPr/>
              <p:nvPr/>
            </p:nvSpPr>
            <p:spPr bwMode="auto">
              <a:xfrm>
                <a:off x="1903490" y="5495959"/>
                <a:ext cx="38093"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78" name="Straight Connector 277"/>
              <p:cNvCxnSpPr>
                <a:stCxn id="277" idx="4"/>
              </p:cNvCxnSpPr>
              <p:nvPr/>
            </p:nvCxnSpPr>
            <p:spPr bwMode="auto">
              <a:xfrm rot="5400000">
                <a:off x="1877332"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79" name="Straight Connector 278"/>
              <p:cNvCxnSpPr/>
              <p:nvPr/>
            </p:nvCxnSpPr>
            <p:spPr bwMode="auto">
              <a:xfrm rot="16200000" flipH="1">
                <a:off x="1881296"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43" name="Group 279"/>
            <p:cNvGrpSpPr>
              <a:grpSpLocks/>
            </p:cNvGrpSpPr>
            <p:nvPr/>
          </p:nvGrpSpPr>
          <p:grpSpPr bwMode="auto">
            <a:xfrm flipH="1">
              <a:off x="2847024" y="5409455"/>
              <a:ext cx="45719" cy="98290"/>
              <a:chOff x="1909219" y="5215357"/>
              <a:chExt cx="45719" cy="98290"/>
            </a:xfrm>
          </p:grpSpPr>
          <p:sp>
            <p:nvSpPr>
              <p:cNvPr id="281" name="Oval 280"/>
              <p:cNvSpPr/>
              <p:nvPr/>
            </p:nvSpPr>
            <p:spPr bwMode="auto">
              <a:xfrm>
                <a:off x="1469404" y="5495959"/>
                <a:ext cx="168242"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82" name="Straight Connector 281"/>
              <p:cNvCxnSpPr>
                <a:stCxn id="281" idx="4"/>
              </p:cNvCxnSpPr>
              <p:nvPr/>
            </p:nvCxnSpPr>
            <p:spPr bwMode="auto">
              <a:xfrm rot="5400000">
                <a:off x="1892420"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83" name="Straight Connector 282"/>
              <p:cNvCxnSpPr/>
              <p:nvPr/>
            </p:nvCxnSpPr>
            <p:spPr bwMode="auto">
              <a:xfrm rot="16200000" flipH="1">
                <a:off x="1905907"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44" name="Group 283"/>
            <p:cNvGrpSpPr>
              <a:grpSpLocks/>
            </p:cNvGrpSpPr>
            <p:nvPr/>
          </p:nvGrpSpPr>
          <p:grpSpPr bwMode="auto">
            <a:xfrm flipH="1">
              <a:off x="2897031" y="5409455"/>
              <a:ext cx="45719" cy="98290"/>
              <a:chOff x="1909219" y="5215357"/>
              <a:chExt cx="45719" cy="98290"/>
            </a:xfrm>
          </p:grpSpPr>
          <p:sp>
            <p:nvSpPr>
              <p:cNvPr id="285" name="Oval 284"/>
              <p:cNvSpPr/>
              <p:nvPr/>
            </p:nvSpPr>
            <p:spPr bwMode="auto">
              <a:xfrm>
                <a:off x="1905097" y="5491203"/>
                <a:ext cx="44441" cy="45974"/>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86" name="Straight Connector 285"/>
              <p:cNvCxnSpPr>
                <a:stCxn id="285" idx="4"/>
              </p:cNvCxnSpPr>
              <p:nvPr/>
            </p:nvCxnSpPr>
            <p:spPr bwMode="auto">
              <a:xfrm rot="5400000">
                <a:off x="1878939" y="5563335"/>
                <a:ext cx="52316"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87" name="Straight Connector 286"/>
              <p:cNvCxnSpPr/>
              <p:nvPr/>
            </p:nvCxnSpPr>
            <p:spPr bwMode="auto">
              <a:xfrm rot="16200000" flipH="1">
                <a:off x="1882902" y="5293037"/>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45" name="Group 287"/>
            <p:cNvGrpSpPr>
              <a:grpSpLocks/>
            </p:cNvGrpSpPr>
            <p:nvPr/>
          </p:nvGrpSpPr>
          <p:grpSpPr bwMode="auto">
            <a:xfrm flipH="1">
              <a:off x="2951800" y="5409455"/>
              <a:ext cx="45719" cy="98290"/>
              <a:chOff x="1909219" y="5215357"/>
              <a:chExt cx="45719" cy="98290"/>
            </a:xfrm>
          </p:grpSpPr>
          <p:sp>
            <p:nvSpPr>
              <p:cNvPr id="289" name="Oval 288"/>
              <p:cNvSpPr/>
              <p:nvPr/>
            </p:nvSpPr>
            <p:spPr bwMode="auto">
              <a:xfrm>
                <a:off x="1474186" y="5495959"/>
                <a:ext cx="165068"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90" name="Straight Connector 289"/>
              <p:cNvCxnSpPr>
                <a:stCxn id="289" idx="4"/>
              </p:cNvCxnSpPr>
              <p:nvPr/>
            </p:nvCxnSpPr>
            <p:spPr bwMode="auto">
              <a:xfrm rot="5400000">
                <a:off x="1892441"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91" name="Straight Connector 290"/>
              <p:cNvCxnSpPr/>
              <p:nvPr/>
            </p:nvCxnSpPr>
            <p:spPr bwMode="auto">
              <a:xfrm rot="16200000" flipH="1">
                <a:off x="1905928"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46" name="Group 291"/>
            <p:cNvGrpSpPr>
              <a:grpSpLocks/>
            </p:cNvGrpSpPr>
            <p:nvPr/>
          </p:nvGrpSpPr>
          <p:grpSpPr bwMode="auto">
            <a:xfrm flipH="1">
              <a:off x="3001805" y="5409455"/>
              <a:ext cx="45719" cy="98290"/>
              <a:chOff x="1909219" y="5215357"/>
              <a:chExt cx="45719" cy="98290"/>
            </a:xfrm>
          </p:grpSpPr>
          <p:sp>
            <p:nvSpPr>
              <p:cNvPr id="293" name="Oval 292"/>
              <p:cNvSpPr/>
              <p:nvPr/>
            </p:nvSpPr>
            <p:spPr bwMode="auto">
              <a:xfrm>
                <a:off x="1905116" y="5495959"/>
                <a:ext cx="34918"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94" name="Straight Connector 293"/>
              <p:cNvCxnSpPr>
                <a:stCxn id="293" idx="4"/>
              </p:cNvCxnSpPr>
              <p:nvPr/>
            </p:nvCxnSpPr>
            <p:spPr bwMode="auto">
              <a:xfrm rot="5400000">
                <a:off x="1878958"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95" name="Straight Connector 294"/>
              <p:cNvCxnSpPr/>
              <p:nvPr/>
            </p:nvCxnSpPr>
            <p:spPr bwMode="auto">
              <a:xfrm rot="16200000" flipH="1">
                <a:off x="1882921"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47" name="Group 295"/>
            <p:cNvGrpSpPr>
              <a:grpSpLocks/>
            </p:cNvGrpSpPr>
            <p:nvPr/>
          </p:nvGrpSpPr>
          <p:grpSpPr bwMode="auto">
            <a:xfrm flipH="1">
              <a:off x="3049430" y="5409455"/>
              <a:ext cx="45719" cy="98290"/>
              <a:chOff x="1909219" y="5215357"/>
              <a:chExt cx="45719" cy="98290"/>
            </a:xfrm>
          </p:grpSpPr>
          <p:sp>
            <p:nvSpPr>
              <p:cNvPr id="297" name="Oval 296"/>
              <p:cNvSpPr/>
              <p:nvPr/>
            </p:nvSpPr>
            <p:spPr bwMode="auto">
              <a:xfrm>
                <a:off x="1905126" y="5495959"/>
                <a:ext cx="34918"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98" name="Straight Connector 297"/>
              <p:cNvCxnSpPr>
                <a:stCxn id="297" idx="4"/>
              </p:cNvCxnSpPr>
              <p:nvPr/>
            </p:nvCxnSpPr>
            <p:spPr bwMode="auto">
              <a:xfrm rot="5400000">
                <a:off x="1878968"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299" name="Straight Connector 298"/>
              <p:cNvCxnSpPr/>
              <p:nvPr/>
            </p:nvCxnSpPr>
            <p:spPr bwMode="auto">
              <a:xfrm rot="16200000" flipH="1">
                <a:off x="1882931"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48" name="Group 299"/>
            <p:cNvGrpSpPr>
              <a:grpSpLocks/>
            </p:cNvGrpSpPr>
            <p:nvPr/>
          </p:nvGrpSpPr>
          <p:grpSpPr bwMode="auto">
            <a:xfrm flipH="1">
              <a:off x="3104199" y="5409455"/>
              <a:ext cx="45719" cy="98290"/>
              <a:chOff x="1909219" y="5215357"/>
              <a:chExt cx="45719" cy="98290"/>
            </a:xfrm>
          </p:grpSpPr>
          <p:sp>
            <p:nvSpPr>
              <p:cNvPr id="301" name="Oval 300"/>
              <p:cNvSpPr/>
              <p:nvPr/>
            </p:nvSpPr>
            <p:spPr bwMode="auto">
              <a:xfrm>
                <a:off x="1480564" y="5495959"/>
                <a:ext cx="161893"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302" name="Straight Connector 301"/>
              <p:cNvCxnSpPr>
                <a:stCxn id="301" idx="4"/>
              </p:cNvCxnSpPr>
              <p:nvPr/>
            </p:nvCxnSpPr>
            <p:spPr bwMode="auto">
              <a:xfrm rot="5400000">
                <a:off x="1892471"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03" name="Straight Connector 302"/>
              <p:cNvCxnSpPr/>
              <p:nvPr/>
            </p:nvCxnSpPr>
            <p:spPr bwMode="auto">
              <a:xfrm rot="16200000" flipH="1">
                <a:off x="1905958"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49" name="Group 303"/>
            <p:cNvGrpSpPr>
              <a:grpSpLocks/>
            </p:cNvGrpSpPr>
            <p:nvPr/>
          </p:nvGrpSpPr>
          <p:grpSpPr bwMode="auto">
            <a:xfrm flipH="1">
              <a:off x="3154204" y="5409455"/>
              <a:ext cx="45719" cy="98290"/>
              <a:chOff x="1909219" y="5215357"/>
              <a:chExt cx="45719" cy="98290"/>
            </a:xfrm>
          </p:grpSpPr>
          <p:sp>
            <p:nvSpPr>
              <p:cNvPr id="305" name="Oval 304"/>
              <p:cNvSpPr/>
              <p:nvPr/>
            </p:nvSpPr>
            <p:spPr bwMode="auto">
              <a:xfrm>
                <a:off x="1906733" y="5495959"/>
                <a:ext cx="31744"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306" name="Straight Connector 305"/>
              <p:cNvCxnSpPr>
                <a:stCxn id="305" idx="4"/>
              </p:cNvCxnSpPr>
              <p:nvPr/>
            </p:nvCxnSpPr>
            <p:spPr bwMode="auto">
              <a:xfrm rot="5400000">
                <a:off x="1880575"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07" name="Straight Connector 306"/>
              <p:cNvCxnSpPr/>
              <p:nvPr/>
            </p:nvCxnSpPr>
            <p:spPr bwMode="auto">
              <a:xfrm rot="16200000" flipH="1">
                <a:off x="1884539"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50" name="Group 307"/>
            <p:cNvGrpSpPr>
              <a:grpSpLocks/>
            </p:cNvGrpSpPr>
            <p:nvPr/>
          </p:nvGrpSpPr>
          <p:grpSpPr bwMode="auto">
            <a:xfrm flipH="1">
              <a:off x="3204212" y="5409455"/>
              <a:ext cx="45719" cy="98290"/>
              <a:chOff x="1909219" y="5215357"/>
              <a:chExt cx="45719" cy="98290"/>
            </a:xfrm>
          </p:grpSpPr>
          <p:sp>
            <p:nvSpPr>
              <p:cNvPr id="309" name="Oval 308"/>
              <p:cNvSpPr/>
              <p:nvPr/>
            </p:nvSpPr>
            <p:spPr bwMode="auto">
              <a:xfrm>
                <a:off x="1485346" y="5495959"/>
                <a:ext cx="158719"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310" name="Straight Connector 309"/>
              <p:cNvCxnSpPr>
                <a:stCxn id="309" idx="4"/>
              </p:cNvCxnSpPr>
              <p:nvPr/>
            </p:nvCxnSpPr>
            <p:spPr bwMode="auto">
              <a:xfrm rot="5400000">
                <a:off x="1892491"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11" name="Straight Connector 310"/>
              <p:cNvCxnSpPr/>
              <p:nvPr/>
            </p:nvCxnSpPr>
            <p:spPr bwMode="auto">
              <a:xfrm rot="16200000" flipH="1">
                <a:off x="1905978"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51" name="Group 311"/>
            <p:cNvGrpSpPr>
              <a:grpSpLocks/>
            </p:cNvGrpSpPr>
            <p:nvPr/>
          </p:nvGrpSpPr>
          <p:grpSpPr bwMode="auto">
            <a:xfrm flipH="1">
              <a:off x="3258981" y="5409455"/>
              <a:ext cx="45719" cy="98290"/>
              <a:chOff x="1909219" y="5215357"/>
              <a:chExt cx="45719" cy="98290"/>
            </a:xfrm>
          </p:grpSpPr>
          <p:sp>
            <p:nvSpPr>
              <p:cNvPr id="313" name="Oval 312"/>
              <p:cNvSpPr/>
              <p:nvPr/>
            </p:nvSpPr>
            <p:spPr bwMode="auto">
              <a:xfrm>
                <a:off x="1906756" y="5495959"/>
                <a:ext cx="31744"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314" name="Straight Connector 313"/>
              <p:cNvCxnSpPr>
                <a:stCxn id="313" idx="4"/>
              </p:cNvCxnSpPr>
              <p:nvPr/>
            </p:nvCxnSpPr>
            <p:spPr bwMode="auto">
              <a:xfrm rot="5400000">
                <a:off x="1880598"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15" name="Straight Connector 314"/>
              <p:cNvCxnSpPr/>
              <p:nvPr/>
            </p:nvCxnSpPr>
            <p:spPr bwMode="auto">
              <a:xfrm rot="16200000" flipH="1">
                <a:off x="1884562"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52" name="Group 315"/>
            <p:cNvGrpSpPr>
              <a:grpSpLocks/>
            </p:cNvGrpSpPr>
            <p:nvPr/>
          </p:nvGrpSpPr>
          <p:grpSpPr bwMode="auto">
            <a:xfrm flipH="1">
              <a:off x="3308986" y="5409455"/>
              <a:ext cx="45719" cy="98290"/>
              <a:chOff x="1909219" y="5215357"/>
              <a:chExt cx="45719" cy="98290"/>
            </a:xfrm>
          </p:grpSpPr>
          <p:sp>
            <p:nvSpPr>
              <p:cNvPr id="317" name="Oval 316"/>
              <p:cNvSpPr/>
              <p:nvPr/>
            </p:nvSpPr>
            <p:spPr bwMode="auto">
              <a:xfrm>
                <a:off x="1488541" y="5495959"/>
                <a:ext cx="155544"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318" name="Straight Connector 317"/>
              <p:cNvCxnSpPr>
                <a:stCxn id="317" idx="4"/>
              </p:cNvCxnSpPr>
              <p:nvPr/>
            </p:nvCxnSpPr>
            <p:spPr bwMode="auto">
              <a:xfrm rot="5400000">
                <a:off x="1892511"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19" name="Straight Connector 318"/>
              <p:cNvCxnSpPr/>
              <p:nvPr/>
            </p:nvCxnSpPr>
            <p:spPr bwMode="auto">
              <a:xfrm rot="16200000" flipH="1">
                <a:off x="1905998"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53" name="Group 319"/>
            <p:cNvGrpSpPr>
              <a:grpSpLocks/>
            </p:cNvGrpSpPr>
            <p:nvPr/>
          </p:nvGrpSpPr>
          <p:grpSpPr bwMode="auto">
            <a:xfrm flipH="1">
              <a:off x="3358993" y="5409455"/>
              <a:ext cx="45719" cy="98290"/>
              <a:chOff x="1909219" y="5215357"/>
              <a:chExt cx="45719" cy="98290"/>
            </a:xfrm>
          </p:grpSpPr>
          <p:sp>
            <p:nvSpPr>
              <p:cNvPr id="321" name="Oval 320"/>
              <p:cNvSpPr/>
              <p:nvPr/>
            </p:nvSpPr>
            <p:spPr bwMode="auto">
              <a:xfrm>
                <a:off x="1908363" y="5495959"/>
                <a:ext cx="28569"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322" name="Straight Connector 321"/>
              <p:cNvCxnSpPr>
                <a:stCxn id="321" idx="4"/>
              </p:cNvCxnSpPr>
              <p:nvPr/>
            </p:nvCxnSpPr>
            <p:spPr bwMode="auto">
              <a:xfrm rot="5400000">
                <a:off x="1882205"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23" name="Straight Connector 322"/>
              <p:cNvCxnSpPr/>
              <p:nvPr/>
            </p:nvCxnSpPr>
            <p:spPr bwMode="auto">
              <a:xfrm rot="16200000" flipH="1">
                <a:off x="1886169"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54" name="Group 323"/>
            <p:cNvGrpSpPr>
              <a:grpSpLocks/>
            </p:cNvGrpSpPr>
            <p:nvPr/>
          </p:nvGrpSpPr>
          <p:grpSpPr bwMode="auto">
            <a:xfrm flipH="1">
              <a:off x="3413762" y="5409455"/>
              <a:ext cx="45719" cy="98290"/>
              <a:chOff x="1909219" y="5215357"/>
              <a:chExt cx="45719" cy="98290"/>
            </a:xfrm>
          </p:grpSpPr>
          <p:sp>
            <p:nvSpPr>
              <p:cNvPr id="325" name="Oval 324"/>
              <p:cNvSpPr/>
              <p:nvPr/>
            </p:nvSpPr>
            <p:spPr bwMode="auto">
              <a:xfrm>
                <a:off x="1493325" y="5495959"/>
                <a:ext cx="153957"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326" name="Straight Connector 325"/>
              <p:cNvCxnSpPr>
                <a:stCxn id="325" idx="4"/>
              </p:cNvCxnSpPr>
              <p:nvPr/>
            </p:nvCxnSpPr>
            <p:spPr bwMode="auto">
              <a:xfrm rot="5400000">
                <a:off x="1892533"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27" name="Straight Connector 326"/>
              <p:cNvCxnSpPr/>
              <p:nvPr/>
            </p:nvCxnSpPr>
            <p:spPr bwMode="auto">
              <a:xfrm rot="16200000" flipH="1">
                <a:off x="1906020"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55" name="Group 327"/>
            <p:cNvGrpSpPr>
              <a:grpSpLocks/>
            </p:cNvGrpSpPr>
            <p:nvPr/>
          </p:nvGrpSpPr>
          <p:grpSpPr bwMode="auto">
            <a:xfrm flipH="1">
              <a:off x="3463767" y="5409455"/>
              <a:ext cx="45719" cy="98290"/>
              <a:chOff x="1909219" y="5215357"/>
              <a:chExt cx="45719" cy="98290"/>
            </a:xfrm>
          </p:grpSpPr>
          <p:sp>
            <p:nvSpPr>
              <p:cNvPr id="329" name="Oval 328"/>
              <p:cNvSpPr/>
              <p:nvPr/>
            </p:nvSpPr>
            <p:spPr bwMode="auto">
              <a:xfrm>
                <a:off x="1908383" y="5495959"/>
                <a:ext cx="28569"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330" name="Straight Connector 329"/>
              <p:cNvCxnSpPr>
                <a:stCxn id="329" idx="4"/>
              </p:cNvCxnSpPr>
              <p:nvPr/>
            </p:nvCxnSpPr>
            <p:spPr bwMode="auto">
              <a:xfrm rot="5400000">
                <a:off x="1882225"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31" name="Straight Connector 330"/>
              <p:cNvCxnSpPr/>
              <p:nvPr/>
            </p:nvCxnSpPr>
            <p:spPr bwMode="auto">
              <a:xfrm rot="16200000" flipH="1">
                <a:off x="1886189"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56" name="Group 331"/>
            <p:cNvGrpSpPr>
              <a:grpSpLocks/>
            </p:cNvGrpSpPr>
            <p:nvPr/>
          </p:nvGrpSpPr>
          <p:grpSpPr bwMode="auto">
            <a:xfrm flipH="1">
              <a:off x="3516155" y="5409455"/>
              <a:ext cx="45719" cy="98290"/>
              <a:chOff x="1909219" y="5215357"/>
              <a:chExt cx="45719" cy="98290"/>
            </a:xfrm>
          </p:grpSpPr>
          <p:sp>
            <p:nvSpPr>
              <p:cNvPr id="333" name="Oval 332"/>
              <p:cNvSpPr/>
              <p:nvPr/>
            </p:nvSpPr>
            <p:spPr bwMode="auto">
              <a:xfrm>
                <a:off x="1908393" y="5495959"/>
                <a:ext cx="28569"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334" name="Straight Connector 333"/>
              <p:cNvCxnSpPr>
                <a:stCxn id="333" idx="4"/>
              </p:cNvCxnSpPr>
              <p:nvPr/>
            </p:nvCxnSpPr>
            <p:spPr bwMode="auto">
              <a:xfrm rot="5400000">
                <a:off x="1882235"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35" name="Straight Connector 334"/>
              <p:cNvCxnSpPr/>
              <p:nvPr/>
            </p:nvCxnSpPr>
            <p:spPr bwMode="auto">
              <a:xfrm rot="16200000" flipH="1">
                <a:off x="1886199"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57" name="Group 335"/>
            <p:cNvGrpSpPr>
              <a:grpSpLocks/>
            </p:cNvGrpSpPr>
            <p:nvPr/>
          </p:nvGrpSpPr>
          <p:grpSpPr bwMode="auto">
            <a:xfrm flipH="1">
              <a:off x="3570924" y="5409455"/>
              <a:ext cx="45719" cy="98290"/>
              <a:chOff x="1909219" y="5215357"/>
              <a:chExt cx="45719" cy="98290"/>
            </a:xfrm>
          </p:grpSpPr>
          <p:sp>
            <p:nvSpPr>
              <p:cNvPr id="337" name="Oval 336"/>
              <p:cNvSpPr/>
              <p:nvPr/>
            </p:nvSpPr>
            <p:spPr bwMode="auto">
              <a:xfrm>
                <a:off x="1499704" y="5495959"/>
                <a:ext cx="149196"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338" name="Straight Connector 337"/>
              <p:cNvCxnSpPr>
                <a:stCxn id="337" idx="4"/>
              </p:cNvCxnSpPr>
              <p:nvPr/>
            </p:nvCxnSpPr>
            <p:spPr bwMode="auto">
              <a:xfrm rot="5400000">
                <a:off x="1892564"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39" name="Straight Connector 338"/>
              <p:cNvCxnSpPr/>
              <p:nvPr/>
            </p:nvCxnSpPr>
            <p:spPr bwMode="auto">
              <a:xfrm rot="16200000" flipH="1">
                <a:off x="1906051"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58" name="Group 339"/>
            <p:cNvGrpSpPr>
              <a:grpSpLocks/>
            </p:cNvGrpSpPr>
            <p:nvPr/>
          </p:nvGrpSpPr>
          <p:grpSpPr bwMode="auto">
            <a:xfrm flipH="1">
              <a:off x="3620929" y="5409455"/>
              <a:ext cx="45719" cy="98290"/>
              <a:chOff x="1909219" y="5215357"/>
              <a:chExt cx="45719" cy="98290"/>
            </a:xfrm>
          </p:grpSpPr>
          <p:sp>
            <p:nvSpPr>
              <p:cNvPr id="341" name="Oval 340"/>
              <p:cNvSpPr/>
              <p:nvPr/>
            </p:nvSpPr>
            <p:spPr bwMode="auto">
              <a:xfrm>
                <a:off x="1910001" y="5495959"/>
                <a:ext cx="25395"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342" name="Straight Connector 341"/>
              <p:cNvCxnSpPr>
                <a:stCxn id="341" idx="4"/>
              </p:cNvCxnSpPr>
              <p:nvPr/>
            </p:nvCxnSpPr>
            <p:spPr bwMode="auto">
              <a:xfrm rot="5400000">
                <a:off x="1883843" y="5568091"/>
                <a:ext cx="52315"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43" name="Straight Connector 342"/>
              <p:cNvCxnSpPr/>
              <p:nvPr/>
            </p:nvCxnSpPr>
            <p:spPr bwMode="auto">
              <a:xfrm rot="16200000" flipH="1">
                <a:off x="1887806" y="5297794"/>
                <a:ext cx="44389" cy="0"/>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nvGrpSpPr>
            <p:cNvPr id="11459" name="Group 343"/>
            <p:cNvGrpSpPr>
              <a:grpSpLocks/>
            </p:cNvGrpSpPr>
            <p:nvPr/>
          </p:nvGrpSpPr>
          <p:grpSpPr bwMode="auto">
            <a:xfrm flipH="1">
              <a:off x="3670937" y="5409455"/>
              <a:ext cx="45719" cy="98290"/>
              <a:chOff x="1909219" y="5215357"/>
              <a:chExt cx="45719" cy="98290"/>
            </a:xfrm>
          </p:grpSpPr>
          <p:sp>
            <p:nvSpPr>
              <p:cNvPr id="345" name="Oval 344"/>
              <p:cNvSpPr/>
              <p:nvPr/>
            </p:nvSpPr>
            <p:spPr bwMode="auto">
              <a:xfrm>
                <a:off x="1504486" y="5495959"/>
                <a:ext cx="149196" cy="45975"/>
              </a:xfrm>
              <a:prstGeom prst="ellipse">
                <a:avLst/>
              </a:prstGeom>
              <a:noFill/>
              <a:ln w="9525" cap="flat" cmpd="sng" algn="ctr">
                <a:solidFill>
                  <a:schemeClr val="accent6">
                    <a:lumMod val="60000"/>
                    <a:lumOff val="4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346" name="Straight Connector 345"/>
              <p:cNvCxnSpPr>
                <a:stCxn id="345" idx="4"/>
              </p:cNvCxnSpPr>
              <p:nvPr/>
            </p:nvCxnSpPr>
            <p:spPr bwMode="auto">
              <a:xfrm rot="5400000">
                <a:off x="1892584" y="5563329"/>
                <a:ext cx="52315"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cxnSp>
            <p:nvCxnSpPr>
              <p:cNvPr id="347" name="Straight Connector 346"/>
              <p:cNvCxnSpPr/>
              <p:nvPr/>
            </p:nvCxnSpPr>
            <p:spPr bwMode="auto">
              <a:xfrm rot="16200000" flipH="1">
                <a:off x="1906071" y="5293033"/>
                <a:ext cx="44389" cy="9523"/>
              </a:xfrm>
              <a:prstGeom prst="line">
                <a:avLst/>
              </a:prstGeom>
              <a:noFill/>
              <a:ln w="6350" cap="flat" cmpd="sng" algn="ctr">
                <a:solidFill>
                  <a:schemeClr val="accent6">
                    <a:lumMod val="60000"/>
                    <a:lumOff val="40000"/>
                  </a:schemeClr>
                </a:solidFill>
                <a:prstDash val="solid"/>
                <a:round/>
                <a:headEnd type="none" w="med" len="med"/>
                <a:tailEnd type="none" w="med" len="med"/>
              </a:ln>
              <a:effectLst/>
            </p:spPr>
          </p:cxnSp>
        </p:grpSp>
      </p:grpSp>
      <p:sp>
        <p:nvSpPr>
          <p:cNvPr id="11270" name="Rectangle 4"/>
          <p:cNvSpPr>
            <a:spLocks noGrp="1" noChangeArrowheads="1"/>
          </p:cNvSpPr>
          <p:nvPr>
            <p:ph type="title"/>
          </p:nvPr>
        </p:nvSpPr>
        <p:spPr/>
        <p:txBody>
          <a:bodyPr>
            <a:normAutofit/>
          </a:bodyPr>
          <a:lstStyle/>
          <a:p>
            <a:pPr eaLnBrk="1" hangingPunct="1"/>
            <a:r>
              <a:rPr lang="en-US" altLang="en-US" sz="4000" b="1" dirty="0" smtClean="0">
                <a:solidFill>
                  <a:schemeClr val="accent1"/>
                </a:solidFill>
              </a:rPr>
              <a:t>HCV Lifecycle – DAA Targets</a:t>
            </a:r>
          </a:p>
        </p:txBody>
      </p:sp>
      <p:sp>
        <p:nvSpPr>
          <p:cNvPr id="11271" name="Text Box 5"/>
          <p:cNvSpPr txBox="1">
            <a:spLocks noChangeArrowheads="1"/>
          </p:cNvSpPr>
          <p:nvPr/>
        </p:nvSpPr>
        <p:spPr bwMode="auto">
          <a:xfrm>
            <a:off x="78832" y="6477000"/>
            <a:ext cx="41105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200" b="0" dirty="0" err="1">
                <a:solidFill>
                  <a:schemeClr val="bg1"/>
                </a:solidFill>
                <a:cs typeface="Arial" panose="020B0604020202020204" pitchFamily="34" charset="0"/>
              </a:rPr>
              <a:t>Manns</a:t>
            </a:r>
            <a:r>
              <a:rPr lang="en-US" altLang="en-US" sz="1200" b="0" dirty="0">
                <a:solidFill>
                  <a:schemeClr val="bg1"/>
                </a:solidFill>
                <a:cs typeface="Arial" panose="020B0604020202020204" pitchFamily="34" charset="0"/>
              </a:rPr>
              <a:t> MP, et al. Nat Rev Drug </a:t>
            </a:r>
            <a:r>
              <a:rPr lang="en-US" altLang="en-US" sz="1200" b="0" dirty="0" err="1">
                <a:solidFill>
                  <a:schemeClr val="bg1"/>
                </a:solidFill>
                <a:cs typeface="Arial" panose="020B0604020202020204" pitchFamily="34" charset="0"/>
              </a:rPr>
              <a:t>Discov</a:t>
            </a:r>
            <a:r>
              <a:rPr lang="en-US" altLang="en-US" sz="1200" b="0" dirty="0">
                <a:solidFill>
                  <a:schemeClr val="bg1"/>
                </a:solidFill>
                <a:cs typeface="Arial" panose="020B0604020202020204" pitchFamily="34" charset="0"/>
              </a:rPr>
              <a:t>. 2007;6:991-1000. </a:t>
            </a:r>
          </a:p>
        </p:txBody>
      </p:sp>
      <p:sp>
        <p:nvSpPr>
          <p:cNvPr id="11272" name="TextBox 5"/>
          <p:cNvSpPr txBox="1">
            <a:spLocks noChangeArrowheads="1"/>
          </p:cNvSpPr>
          <p:nvPr/>
        </p:nvSpPr>
        <p:spPr bwMode="auto">
          <a:xfrm>
            <a:off x="2125663" y="2570164"/>
            <a:ext cx="1871663"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None/>
            </a:pPr>
            <a:r>
              <a:rPr lang="en-US" altLang="en-US" sz="1600">
                <a:cs typeface="Arial" panose="020B0604020202020204" pitchFamily="34" charset="0"/>
              </a:rPr>
              <a:t>Receptor binding</a:t>
            </a:r>
            <a:br>
              <a:rPr lang="en-US" altLang="en-US" sz="1600">
                <a:cs typeface="Arial" panose="020B0604020202020204" pitchFamily="34" charset="0"/>
              </a:rPr>
            </a:br>
            <a:r>
              <a:rPr lang="en-US" altLang="en-US" sz="1600">
                <a:cs typeface="Arial" panose="020B0604020202020204" pitchFamily="34" charset="0"/>
              </a:rPr>
              <a:t>and endocytosis</a:t>
            </a:r>
          </a:p>
        </p:txBody>
      </p:sp>
      <p:sp>
        <p:nvSpPr>
          <p:cNvPr id="11273" name="TextBox 6"/>
          <p:cNvSpPr txBox="1">
            <a:spLocks noChangeArrowheads="1"/>
          </p:cNvSpPr>
          <p:nvPr/>
        </p:nvSpPr>
        <p:spPr bwMode="auto">
          <a:xfrm>
            <a:off x="3206750" y="3255964"/>
            <a:ext cx="1168400" cy="75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600">
                <a:cs typeface="Arial" panose="020B0604020202020204" pitchFamily="34" charset="0"/>
              </a:rPr>
              <a:t>Fusion and </a:t>
            </a:r>
            <a:br>
              <a:rPr lang="en-US" altLang="en-US" sz="1600">
                <a:cs typeface="Arial" panose="020B0604020202020204" pitchFamily="34" charset="0"/>
              </a:rPr>
            </a:br>
            <a:r>
              <a:rPr lang="en-US" altLang="en-US" sz="1600">
                <a:cs typeface="Arial" panose="020B0604020202020204" pitchFamily="34" charset="0"/>
              </a:rPr>
              <a:t>uncoating</a:t>
            </a:r>
          </a:p>
        </p:txBody>
      </p:sp>
      <p:sp>
        <p:nvSpPr>
          <p:cNvPr id="11274" name="TextBox 7"/>
          <p:cNvSpPr txBox="1">
            <a:spLocks noChangeArrowheads="1"/>
          </p:cNvSpPr>
          <p:nvPr/>
        </p:nvSpPr>
        <p:spPr bwMode="auto">
          <a:xfrm>
            <a:off x="8160385" y="2716214"/>
            <a:ext cx="1313180"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600">
                <a:cs typeface="Arial" panose="020B0604020202020204" pitchFamily="34" charset="0"/>
              </a:rPr>
              <a:t>Transport</a:t>
            </a:r>
            <a:br>
              <a:rPr lang="en-US" altLang="en-US" sz="1600">
                <a:cs typeface="Arial" panose="020B0604020202020204" pitchFamily="34" charset="0"/>
              </a:rPr>
            </a:br>
            <a:r>
              <a:rPr lang="en-US" altLang="en-US" sz="1600">
                <a:cs typeface="Arial" panose="020B0604020202020204" pitchFamily="34" charset="0"/>
              </a:rPr>
              <a:t>and release</a:t>
            </a:r>
          </a:p>
        </p:txBody>
      </p:sp>
      <p:sp>
        <p:nvSpPr>
          <p:cNvPr id="11275" name="TextBox 8"/>
          <p:cNvSpPr txBox="1">
            <a:spLocks noChangeArrowheads="1"/>
          </p:cNvSpPr>
          <p:nvPr/>
        </p:nvSpPr>
        <p:spPr bwMode="auto">
          <a:xfrm>
            <a:off x="4424363" y="4192588"/>
            <a:ext cx="942887"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None/>
            </a:pPr>
            <a:r>
              <a:rPr lang="en-US" altLang="en-US" sz="1600">
                <a:cs typeface="Arial" panose="020B0604020202020204" pitchFamily="34" charset="0"/>
              </a:rPr>
              <a:t>(+) RNA</a:t>
            </a:r>
          </a:p>
        </p:txBody>
      </p:sp>
      <p:sp>
        <p:nvSpPr>
          <p:cNvPr id="11276" name="TextBox 9"/>
          <p:cNvSpPr txBox="1">
            <a:spLocks noChangeArrowheads="1"/>
          </p:cNvSpPr>
          <p:nvPr/>
        </p:nvSpPr>
        <p:spPr bwMode="auto">
          <a:xfrm>
            <a:off x="1581151" y="3940175"/>
            <a:ext cx="1647825"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600">
                <a:cs typeface="Arial" panose="020B0604020202020204" pitchFamily="34" charset="0"/>
              </a:rPr>
              <a:t>Translation and</a:t>
            </a:r>
            <a:br>
              <a:rPr lang="en-US" altLang="en-US" sz="1600">
                <a:cs typeface="Arial" panose="020B0604020202020204" pitchFamily="34" charset="0"/>
              </a:rPr>
            </a:br>
            <a:r>
              <a:rPr lang="en-US" altLang="en-US" sz="1600">
                <a:cs typeface="Arial" panose="020B0604020202020204" pitchFamily="34" charset="0"/>
              </a:rPr>
              <a:t>polyprotein processing</a:t>
            </a:r>
          </a:p>
        </p:txBody>
      </p:sp>
      <p:sp>
        <p:nvSpPr>
          <p:cNvPr id="11278" name="TextBox 11"/>
          <p:cNvSpPr txBox="1">
            <a:spLocks noChangeArrowheads="1"/>
          </p:cNvSpPr>
          <p:nvPr/>
        </p:nvSpPr>
        <p:spPr bwMode="auto">
          <a:xfrm>
            <a:off x="9088438" y="4162425"/>
            <a:ext cx="1120775" cy="53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600">
                <a:cs typeface="Arial" panose="020B0604020202020204" pitchFamily="34" charset="0"/>
              </a:rPr>
              <a:t>Virion</a:t>
            </a:r>
            <a:br>
              <a:rPr lang="en-US" altLang="en-US" sz="1600">
                <a:cs typeface="Arial" panose="020B0604020202020204" pitchFamily="34" charset="0"/>
              </a:rPr>
            </a:br>
            <a:r>
              <a:rPr lang="en-US" altLang="en-US" sz="1600">
                <a:cs typeface="Arial" panose="020B0604020202020204" pitchFamily="34" charset="0"/>
              </a:rPr>
              <a:t>assembly</a:t>
            </a:r>
          </a:p>
        </p:txBody>
      </p:sp>
      <p:sp>
        <p:nvSpPr>
          <p:cNvPr id="11279" name="TextBox 12"/>
          <p:cNvSpPr txBox="1">
            <a:spLocks noChangeArrowheads="1"/>
          </p:cNvSpPr>
          <p:nvPr/>
        </p:nvSpPr>
        <p:spPr bwMode="auto">
          <a:xfrm>
            <a:off x="5129918" y="5268914"/>
            <a:ext cx="1298753"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a:cs typeface="Arial" panose="020B0604020202020204" pitchFamily="34" charset="0"/>
              </a:rPr>
              <a:t>Membranous</a:t>
            </a:r>
            <a:br>
              <a:rPr lang="en-US" altLang="en-US" sz="1400">
                <a:cs typeface="Arial" panose="020B0604020202020204" pitchFamily="34" charset="0"/>
              </a:rPr>
            </a:br>
            <a:r>
              <a:rPr lang="en-US" altLang="en-US" sz="1400">
                <a:cs typeface="Arial" panose="020B0604020202020204" pitchFamily="34" charset="0"/>
              </a:rPr>
              <a:t>web</a:t>
            </a:r>
          </a:p>
        </p:txBody>
      </p:sp>
      <p:sp>
        <p:nvSpPr>
          <p:cNvPr id="11280" name="TextBox 13"/>
          <p:cNvSpPr txBox="1">
            <a:spLocks noChangeArrowheads="1"/>
          </p:cNvSpPr>
          <p:nvPr/>
        </p:nvSpPr>
        <p:spPr bwMode="auto">
          <a:xfrm>
            <a:off x="4259769" y="5654675"/>
            <a:ext cx="1011815" cy="28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a:solidFill>
                  <a:srgbClr val="000000"/>
                </a:solidFill>
                <a:cs typeface="Arial" panose="020B0604020202020204" pitchFamily="34" charset="0"/>
              </a:rPr>
              <a:t>ER lumen</a:t>
            </a:r>
          </a:p>
        </p:txBody>
      </p:sp>
      <p:sp>
        <p:nvSpPr>
          <p:cNvPr id="17" name="Oval 16"/>
          <p:cNvSpPr/>
          <p:nvPr/>
        </p:nvSpPr>
        <p:spPr bwMode="auto">
          <a:xfrm>
            <a:off x="3999820" y="2822969"/>
            <a:ext cx="276225" cy="225425"/>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8" name="Oval 17"/>
          <p:cNvSpPr/>
          <p:nvPr/>
        </p:nvSpPr>
        <p:spPr bwMode="auto">
          <a:xfrm>
            <a:off x="4326392" y="2839524"/>
            <a:ext cx="276225" cy="225425"/>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9" name="Oval 18"/>
          <p:cNvSpPr/>
          <p:nvPr/>
        </p:nvSpPr>
        <p:spPr bwMode="auto">
          <a:xfrm>
            <a:off x="4699001" y="2907334"/>
            <a:ext cx="276225" cy="225425"/>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21" name="Oval 20"/>
          <p:cNvSpPr/>
          <p:nvPr/>
        </p:nvSpPr>
        <p:spPr bwMode="auto">
          <a:xfrm>
            <a:off x="7859940" y="2855853"/>
            <a:ext cx="276225" cy="225425"/>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22" name="Oval 21"/>
          <p:cNvSpPr/>
          <p:nvPr/>
        </p:nvSpPr>
        <p:spPr bwMode="auto">
          <a:xfrm>
            <a:off x="7542667" y="2803239"/>
            <a:ext cx="276225" cy="225425"/>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23" name="Oval 22"/>
          <p:cNvSpPr/>
          <p:nvPr/>
        </p:nvSpPr>
        <p:spPr bwMode="auto">
          <a:xfrm>
            <a:off x="7277101" y="3053384"/>
            <a:ext cx="276225" cy="225425"/>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1299" name="Freeform 23"/>
          <p:cNvSpPr>
            <a:spLocks noChangeArrowheads="1"/>
          </p:cNvSpPr>
          <p:nvPr/>
        </p:nvSpPr>
        <p:spPr bwMode="auto">
          <a:xfrm>
            <a:off x="4743451" y="3775075"/>
            <a:ext cx="484187" cy="355600"/>
          </a:xfrm>
          <a:custGeom>
            <a:avLst/>
            <a:gdLst>
              <a:gd name="T0" fmla="*/ 0 w 483995"/>
              <a:gd name="T1" fmla="*/ 0 h 356717"/>
              <a:gd name="T2" fmla="*/ 26856 w 483995"/>
              <a:gd name="T3" fmla="*/ 32427 h 356717"/>
              <a:gd name="T4" fmla="*/ 161242 w 483995"/>
              <a:gd name="T5" fmla="*/ 8847 h 356717"/>
              <a:gd name="T6" fmla="*/ 112865 w 483995"/>
              <a:gd name="T7" fmla="*/ 61912 h 356717"/>
              <a:gd name="T8" fmla="*/ 268731 w 483995"/>
              <a:gd name="T9" fmla="*/ 50118 h 356717"/>
              <a:gd name="T10" fmla="*/ 198862 w 483995"/>
              <a:gd name="T11" fmla="*/ 97284 h 356717"/>
              <a:gd name="T12" fmla="*/ 365480 w 483995"/>
              <a:gd name="T13" fmla="*/ 85494 h 356717"/>
              <a:gd name="T14" fmla="*/ 327859 w 483995"/>
              <a:gd name="T15" fmla="*/ 135605 h 356717"/>
              <a:gd name="T16" fmla="*/ 499840 w 483995"/>
              <a:gd name="T17" fmla="*/ 135605 h 356717"/>
              <a:gd name="T18" fmla="*/ 435346 w 483995"/>
              <a:gd name="T19" fmla="*/ 179822 h 356717"/>
              <a:gd name="T20" fmla="*/ 478342 w 483995"/>
              <a:gd name="T21" fmla="*/ 209300 h 3567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3995"/>
              <a:gd name="T34" fmla="*/ 0 h 356717"/>
              <a:gd name="T35" fmla="*/ 483995 w 483995"/>
              <a:gd name="T36" fmla="*/ 356717 h 3567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3995" h="356717">
                <a:moveTo>
                  <a:pt x="0" y="0"/>
                </a:moveTo>
                <a:cubicBezTo>
                  <a:pt x="0" y="26377"/>
                  <a:pt x="0" y="52754"/>
                  <a:pt x="25121" y="55266"/>
                </a:cubicBezTo>
                <a:cubicBezTo>
                  <a:pt x="50242" y="57778"/>
                  <a:pt x="137327" y="6699"/>
                  <a:pt x="150725" y="15073"/>
                </a:cubicBezTo>
                <a:cubicBezTo>
                  <a:pt x="164123" y="23447"/>
                  <a:pt x="88760" y="93785"/>
                  <a:pt x="105507" y="105508"/>
                </a:cubicBezTo>
                <a:cubicBezTo>
                  <a:pt x="122254" y="117231"/>
                  <a:pt x="237810" y="75363"/>
                  <a:pt x="251208" y="85411"/>
                </a:cubicBezTo>
                <a:cubicBezTo>
                  <a:pt x="264606" y="95459"/>
                  <a:pt x="170821" y="155750"/>
                  <a:pt x="185894" y="165798"/>
                </a:cubicBezTo>
                <a:cubicBezTo>
                  <a:pt x="200967" y="175846"/>
                  <a:pt x="321547" y="134815"/>
                  <a:pt x="341644" y="145701"/>
                </a:cubicBezTo>
                <a:cubicBezTo>
                  <a:pt x="361741" y="156587"/>
                  <a:pt x="285540" y="216877"/>
                  <a:pt x="306474" y="231112"/>
                </a:cubicBezTo>
                <a:cubicBezTo>
                  <a:pt x="327408" y="245347"/>
                  <a:pt x="450501" y="218552"/>
                  <a:pt x="467248" y="231112"/>
                </a:cubicBezTo>
                <a:cubicBezTo>
                  <a:pt x="483995" y="243672"/>
                  <a:pt x="410307" y="285541"/>
                  <a:pt x="406958" y="306475"/>
                </a:cubicBezTo>
                <a:cubicBezTo>
                  <a:pt x="403609" y="327409"/>
                  <a:pt x="447151" y="356717"/>
                  <a:pt x="447151" y="356717"/>
                </a:cubicBezTo>
              </a:path>
            </a:pathLst>
          </a:custGeom>
          <a:noFill/>
          <a:ln w="285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11300" name="Freeform 27"/>
          <p:cNvSpPr>
            <a:spLocks noChangeArrowheads="1"/>
          </p:cNvSpPr>
          <p:nvPr/>
        </p:nvSpPr>
        <p:spPr bwMode="auto">
          <a:xfrm>
            <a:off x="3403600" y="5181601"/>
            <a:ext cx="1522412" cy="206375"/>
          </a:xfrm>
          <a:custGeom>
            <a:avLst/>
            <a:gdLst>
              <a:gd name="T0" fmla="*/ 0 w 1522325"/>
              <a:gd name="T1" fmla="*/ 0 h 206828"/>
              <a:gd name="T2" fmla="*/ 65994 w 1522325"/>
              <a:gd name="T3" fmla="*/ 38069 h 206828"/>
              <a:gd name="T4" fmla="*/ 187764 w 1522325"/>
              <a:gd name="T5" fmla="*/ 24225 h 206828"/>
              <a:gd name="T6" fmla="*/ 228298 w 1522325"/>
              <a:gd name="T7" fmla="*/ 72675 h 206828"/>
              <a:gd name="T8" fmla="*/ 319583 w 1522325"/>
              <a:gd name="T9" fmla="*/ 51911 h 206828"/>
              <a:gd name="T10" fmla="*/ 421086 w 1522325"/>
              <a:gd name="T11" fmla="*/ 100365 h 206828"/>
              <a:gd name="T12" fmla="*/ 522590 w 1522325"/>
              <a:gd name="T13" fmla="*/ 93444 h 206828"/>
              <a:gd name="T14" fmla="*/ 568152 w 1522325"/>
              <a:gd name="T15" fmla="*/ 131511 h 206828"/>
              <a:gd name="T16" fmla="*/ 710228 w 1522325"/>
              <a:gd name="T17" fmla="*/ 96904 h 206828"/>
              <a:gd name="T18" fmla="*/ 806664 w 1522325"/>
              <a:gd name="T19" fmla="*/ 124593 h 206828"/>
              <a:gd name="T20" fmla="*/ 867488 w 1522325"/>
              <a:gd name="T21" fmla="*/ 100365 h 206828"/>
              <a:gd name="T22" fmla="*/ 963940 w 1522325"/>
              <a:gd name="T23" fmla="*/ 121133 h 206828"/>
              <a:gd name="T24" fmla="*/ 1034958 w 1522325"/>
              <a:gd name="T25" fmla="*/ 110750 h 206828"/>
              <a:gd name="T26" fmla="*/ 1111020 w 1522325"/>
              <a:gd name="T27" fmla="*/ 128053 h 206828"/>
              <a:gd name="T28" fmla="*/ 1207469 w 1522325"/>
              <a:gd name="T29" fmla="*/ 107286 h 206828"/>
              <a:gd name="T30" fmla="*/ 1288600 w 1522325"/>
              <a:gd name="T31" fmla="*/ 141896 h 206828"/>
              <a:gd name="T32" fmla="*/ 1354545 w 1522325"/>
              <a:gd name="T33" fmla="*/ 110750 h 206828"/>
              <a:gd name="T34" fmla="*/ 1445862 w 1522325"/>
              <a:gd name="T35" fmla="*/ 134974 h 206828"/>
              <a:gd name="T36" fmla="*/ 1537183 w 1522325"/>
              <a:gd name="T37" fmla="*/ 103828 h 2068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22325"/>
              <a:gd name="T58" fmla="*/ 0 h 206828"/>
              <a:gd name="T59" fmla="*/ 1522325 w 1522325"/>
              <a:gd name="T60" fmla="*/ 206828 h 2068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22325" h="206828">
                <a:moveTo>
                  <a:pt x="0" y="0"/>
                </a:moveTo>
                <a:cubicBezTo>
                  <a:pt x="17166" y="24702"/>
                  <a:pt x="34332" y="49404"/>
                  <a:pt x="65314" y="55265"/>
                </a:cubicBezTo>
                <a:cubicBezTo>
                  <a:pt x="96296" y="61126"/>
                  <a:pt x="159098" y="26795"/>
                  <a:pt x="185894" y="35169"/>
                </a:cubicBezTo>
                <a:cubicBezTo>
                  <a:pt x="212690" y="43543"/>
                  <a:pt x="204317" y="98808"/>
                  <a:pt x="226088" y="105507"/>
                </a:cubicBezTo>
                <a:cubicBezTo>
                  <a:pt x="247859" y="112206"/>
                  <a:pt x="284703" y="68663"/>
                  <a:pt x="316523" y="75362"/>
                </a:cubicBezTo>
                <a:cubicBezTo>
                  <a:pt x="348343" y="82061"/>
                  <a:pt x="383512" y="135653"/>
                  <a:pt x="417006" y="145701"/>
                </a:cubicBezTo>
                <a:cubicBezTo>
                  <a:pt x="450500" y="155749"/>
                  <a:pt x="493207" y="128116"/>
                  <a:pt x="517490" y="135652"/>
                </a:cubicBezTo>
                <a:cubicBezTo>
                  <a:pt x="541774" y="143188"/>
                  <a:pt x="531725" y="190081"/>
                  <a:pt x="562707" y="190918"/>
                </a:cubicBezTo>
                <a:cubicBezTo>
                  <a:pt x="593689" y="191755"/>
                  <a:pt x="664028" y="142351"/>
                  <a:pt x="703384" y="140676"/>
                </a:cubicBezTo>
                <a:cubicBezTo>
                  <a:pt x="742740" y="139001"/>
                  <a:pt x="772886" y="180033"/>
                  <a:pt x="798844" y="180870"/>
                </a:cubicBezTo>
                <a:cubicBezTo>
                  <a:pt x="824802" y="181707"/>
                  <a:pt x="833176" y="146538"/>
                  <a:pt x="859134" y="145701"/>
                </a:cubicBezTo>
                <a:cubicBezTo>
                  <a:pt x="885092" y="144864"/>
                  <a:pt x="926960" y="173334"/>
                  <a:pt x="954593" y="175846"/>
                </a:cubicBezTo>
                <a:cubicBezTo>
                  <a:pt x="982226" y="178358"/>
                  <a:pt x="1000649" y="159098"/>
                  <a:pt x="1024932" y="160773"/>
                </a:cubicBezTo>
                <a:cubicBezTo>
                  <a:pt x="1049215" y="162448"/>
                  <a:pt x="1071824" y="186731"/>
                  <a:pt x="1100294" y="185894"/>
                </a:cubicBezTo>
                <a:cubicBezTo>
                  <a:pt x="1128764" y="185057"/>
                  <a:pt x="1166446" y="152400"/>
                  <a:pt x="1195754" y="155749"/>
                </a:cubicBezTo>
                <a:cubicBezTo>
                  <a:pt x="1225062" y="159098"/>
                  <a:pt x="1251857" y="205154"/>
                  <a:pt x="1276140" y="205991"/>
                </a:cubicBezTo>
                <a:cubicBezTo>
                  <a:pt x="1300423" y="206828"/>
                  <a:pt x="1315497" y="162448"/>
                  <a:pt x="1341455" y="160773"/>
                </a:cubicBezTo>
                <a:cubicBezTo>
                  <a:pt x="1367413" y="159098"/>
                  <a:pt x="1401745" y="197617"/>
                  <a:pt x="1431890" y="195942"/>
                </a:cubicBezTo>
                <a:cubicBezTo>
                  <a:pt x="1462035" y="194267"/>
                  <a:pt x="1492180" y="172496"/>
                  <a:pt x="1522325" y="150725"/>
                </a:cubicBezTo>
              </a:path>
            </a:pathLst>
          </a:custGeom>
          <a:noFill/>
          <a:ln w="285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34" name="Oval 33"/>
          <p:cNvSpPr/>
          <p:nvPr/>
        </p:nvSpPr>
        <p:spPr bwMode="auto">
          <a:xfrm>
            <a:off x="4240492" y="3292585"/>
            <a:ext cx="663190" cy="547636"/>
          </a:xfrm>
          <a:prstGeom prst="ellipse">
            <a:avLst/>
          </a:prstGeom>
          <a:gradFill flip="none" rotWithShape="1">
            <a:gsLst>
              <a:gs pos="2000">
                <a:schemeClr val="tx1"/>
              </a:gs>
              <a:gs pos="37000">
                <a:schemeClr val="accent5">
                  <a:lumMod val="60000"/>
                  <a:lumOff val="40000"/>
                </a:schemeClr>
              </a:gs>
              <a:gs pos="72000">
                <a:schemeClr val="accent5">
                  <a:lumMod val="50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20" name="Oval 19"/>
          <p:cNvSpPr/>
          <p:nvPr/>
        </p:nvSpPr>
        <p:spPr bwMode="auto">
          <a:xfrm>
            <a:off x="4538663" y="3580433"/>
            <a:ext cx="276225" cy="227012"/>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35" name="Oval 34"/>
          <p:cNvSpPr/>
          <p:nvPr/>
        </p:nvSpPr>
        <p:spPr bwMode="auto">
          <a:xfrm>
            <a:off x="6837791" y="4022816"/>
            <a:ext cx="241532" cy="197617"/>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grpSp>
        <p:nvGrpSpPr>
          <p:cNvPr id="11310" name="Group 38"/>
          <p:cNvGrpSpPr>
            <a:grpSpLocks/>
          </p:cNvGrpSpPr>
          <p:nvPr/>
        </p:nvGrpSpPr>
        <p:grpSpPr bwMode="auto">
          <a:xfrm>
            <a:off x="6709900" y="5059365"/>
            <a:ext cx="389850" cy="258532"/>
            <a:chOff x="5416277" y="3930554"/>
            <a:chExt cx="390693" cy="259896"/>
          </a:xfrm>
        </p:grpSpPr>
        <p:sp>
          <p:nvSpPr>
            <p:cNvPr id="40" name="Oval 39"/>
            <p:cNvSpPr/>
            <p:nvPr/>
          </p:nvSpPr>
          <p:spPr bwMode="auto">
            <a:xfrm>
              <a:off x="5481376" y="3949002"/>
              <a:ext cx="241532" cy="197617"/>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1428" name="TextBox 40"/>
            <p:cNvSpPr txBox="1">
              <a:spLocks noChangeArrowheads="1"/>
            </p:cNvSpPr>
            <p:nvPr/>
          </p:nvSpPr>
          <p:spPr bwMode="auto">
            <a:xfrm>
              <a:off x="5416277" y="3930554"/>
              <a:ext cx="390693" cy="259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a:solidFill>
                    <a:srgbClr val="000000"/>
                  </a:solidFill>
                  <a:cs typeface="Arial" panose="020B0604020202020204" pitchFamily="34" charset="0"/>
                </a:rPr>
                <a:t>LD</a:t>
              </a:r>
            </a:p>
          </p:txBody>
        </p:sp>
      </p:grpSp>
      <p:sp>
        <p:nvSpPr>
          <p:cNvPr id="42" name="Oval 41"/>
          <p:cNvSpPr/>
          <p:nvPr/>
        </p:nvSpPr>
        <p:spPr bwMode="auto">
          <a:xfrm>
            <a:off x="7104271" y="4784766"/>
            <a:ext cx="241532" cy="197617"/>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1314" name="Oval 42"/>
          <p:cNvSpPr>
            <a:spLocks noChangeArrowheads="1"/>
          </p:cNvSpPr>
          <p:nvPr/>
        </p:nvSpPr>
        <p:spPr bwMode="auto">
          <a:xfrm>
            <a:off x="5526087" y="4003675"/>
            <a:ext cx="1225550" cy="122555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altLang="en-US">
              <a:cs typeface="Arial" panose="020B0604020202020204" pitchFamily="34" charset="0"/>
            </a:endParaRPr>
          </a:p>
        </p:txBody>
      </p:sp>
      <p:sp>
        <p:nvSpPr>
          <p:cNvPr id="44" name="Oval 43"/>
          <p:cNvSpPr/>
          <p:nvPr/>
        </p:nvSpPr>
        <p:spPr bwMode="auto">
          <a:xfrm>
            <a:off x="5458566" y="4035756"/>
            <a:ext cx="1383956" cy="1083863"/>
          </a:xfrm>
          <a:prstGeom prst="ellipse">
            <a:avLst/>
          </a:prstGeom>
          <a:gradFill flip="none" rotWithShape="1">
            <a:gsLst>
              <a:gs pos="0">
                <a:schemeClr val="accent3">
                  <a:lumMod val="20000"/>
                  <a:lumOff val="80000"/>
                </a:schemeClr>
              </a:gs>
              <a:gs pos="90000">
                <a:srgbClr val="E20000"/>
              </a:gs>
              <a:gs pos="94000">
                <a:srgbClr val="700000"/>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45" name="Freeform 44"/>
          <p:cNvSpPr/>
          <p:nvPr/>
        </p:nvSpPr>
        <p:spPr bwMode="auto">
          <a:xfrm>
            <a:off x="5419726" y="4895851"/>
            <a:ext cx="71437" cy="169863"/>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46" name="Freeform 45"/>
          <p:cNvSpPr/>
          <p:nvPr/>
        </p:nvSpPr>
        <p:spPr bwMode="auto">
          <a:xfrm rot="1341719">
            <a:off x="5537201" y="4173538"/>
            <a:ext cx="71437" cy="169862"/>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47" name="Freeform 46"/>
          <p:cNvSpPr/>
          <p:nvPr/>
        </p:nvSpPr>
        <p:spPr bwMode="auto">
          <a:xfrm rot="2528820">
            <a:off x="5707062" y="4013200"/>
            <a:ext cx="71438" cy="211138"/>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48" name="Freeform 47"/>
          <p:cNvSpPr/>
          <p:nvPr/>
        </p:nvSpPr>
        <p:spPr bwMode="auto">
          <a:xfrm rot="4031165">
            <a:off x="5927725" y="3937001"/>
            <a:ext cx="61913" cy="207962"/>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49" name="Freeform 48"/>
          <p:cNvSpPr/>
          <p:nvPr/>
        </p:nvSpPr>
        <p:spPr bwMode="auto">
          <a:xfrm rot="4843945">
            <a:off x="6175375" y="3913188"/>
            <a:ext cx="60325" cy="209550"/>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50" name="Freeform 49"/>
          <p:cNvSpPr/>
          <p:nvPr/>
        </p:nvSpPr>
        <p:spPr bwMode="auto">
          <a:xfrm rot="5866503">
            <a:off x="6433344" y="3971132"/>
            <a:ext cx="60325" cy="207962"/>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51" name="Freeform 50"/>
          <p:cNvSpPr/>
          <p:nvPr/>
        </p:nvSpPr>
        <p:spPr bwMode="auto">
          <a:xfrm rot="6862973">
            <a:off x="6630988" y="4081463"/>
            <a:ext cx="60325" cy="209550"/>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52" name="Freeform 51"/>
          <p:cNvSpPr/>
          <p:nvPr/>
        </p:nvSpPr>
        <p:spPr bwMode="auto">
          <a:xfrm rot="8314942">
            <a:off x="6772276" y="4251325"/>
            <a:ext cx="58737" cy="209550"/>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53" name="Freeform 52"/>
          <p:cNvSpPr/>
          <p:nvPr/>
        </p:nvSpPr>
        <p:spPr bwMode="auto">
          <a:xfrm rot="10481109">
            <a:off x="6834188" y="4445000"/>
            <a:ext cx="60325" cy="209550"/>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54" name="Freeform 53"/>
          <p:cNvSpPr/>
          <p:nvPr/>
        </p:nvSpPr>
        <p:spPr bwMode="auto">
          <a:xfrm rot="11473676">
            <a:off x="6799263" y="4649789"/>
            <a:ext cx="60325" cy="187325"/>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55" name="Freeform 54"/>
          <p:cNvSpPr/>
          <p:nvPr/>
        </p:nvSpPr>
        <p:spPr bwMode="auto">
          <a:xfrm rot="12519920">
            <a:off x="6702426" y="4810125"/>
            <a:ext cx="60325" cy="185738"/>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56" name="Freeform 55"/>
          <p:cNvSpPr/>
          <p:nvPr/>
        </p:nvSpPr>
        <p:spPr bwMode="auto">
          <a:xfrm rot="13710913">
            <a:off x="6536532" y="4936333"/>
            <a:ext cx="60325" cy="185737"/>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57" name="Freeform 56"/>
          <p:cNvSpPr/>
          <p:nvPr/>
        </p:nvSpPr>
        <p:spPr bwMode="auto">
          <a:xfrm rot="14791691">
            <a:off x="6312694" y="5010945"/>
            <a:ext cx="60325" cy="201612"/>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58" name="Freeform 57"/>
          <p:cNvSpPr/>
          <p:nvPr/>
        </p:nvSpPr>
        <p:spPr bwMode="auto">
          <a:xfrm rot="15658740">
            <a:off x="6067426" y="5024439"/>
            <a:ext cx="60325" cy="200025"/>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59" name="Freeform 58"/>
          <p:cNvSpPr/>
          <p:nvPr/>
        </p:nvSpPr>
        <p:spPr bwMode="auto">
          <a:xfrm rot="16615476">
            <a:off x="5822950" y="4979988"/>
            <a:ext cx="58738" cy="201613"/>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60" name="Freeform 59"/>
          <p:cNvSpPr/>
          <p:nvPr/>
        </p:nvSpPr>
        <p:spPr bwMode="auto">
          <a:xfrm rot="17774781">
            <a:off x="5618956" y="4853782"/>
            <a:ext cx="58738" cy="225425"/>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61" name="Freeform 60"/>
          <p:cNvSpPr/>
          <p:nvPr/>
        </p:nvSpPr>
        <p:spPr bwMode="auto">
          <a:xfrm rot="19175849">
            <a:off x="5402262" y="5092700"/>
            <a:ext cx="58738" cy="223838"/>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62" name="Freeform 61"/>
          <p:cNvSpPr/>
          <p:nvPr/>
        </p:nvSpPr>
        <p:spPr bwMode="auto">
          <a:xfrm rot="20571763">
            <a:off x="5321301" y="4957763"/>
            <a:ext cx="60325" cy="171450"/>
          </a:xfrm>
          <a:custGeom>
            <a:avLst/>
            <a:gdLst>
              <a:gd name="connsiteX0" fmla="*/ 11171 w 71413"/>
              <a:gd name="connsiteY0" fmla="*/ 166762 h 169954"/>
              <a:gd name="connsiteX1" fmla="*/ 3990 w 71413"/>
              <a:gd name="connsiteY1" fmla="*/ 104525 h 169954"/>
              <a:gd name="connsiteX2" fmla="*/ 35108 w 71413"/>
              <a:gd name="connsiteY2" fmla="*/ 25532 h 169954"/>
              <a:gd name="connsiteX3" fmla="*/ 63833 w 71413"/>
              <a:gd name="connsiteY3" fmla="*/ 3989 h 169954"/>
              <a:gd name="connsiteX4" fmla="*/ 68620 w 71413"/>
              <a:gd name="connsiteY4" fmla="*/ 49469 h 169954"/>
              <a:gd name="connsiteX5" fmla="*/ 47077 w 71413"/>
              <a:gd name="connsiteY5" fmla="*/ 123675 h 169954"/>
              <a:gd name="connsiteX6" fmla="*/ 11171 w 71413"/>
              <a:gd name="connsiteY6" fmla="*/ 166762 h 16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 h="169954">
                <a:moveTo>
                  <a:pt x="11171" y="166762"/>
                </a:moveTo>
                <a:cubicBezTo>
                  <a:pt x="3990" y="163570"/>
                  <a:pt x="0" y="128063"/>
                  <a:pt x="3990" y="104525"/>
                </a:cubicBezTo>
                <a:cubicBezTo>
                  <a:pt x="7980" y="80987"/>
                  <a:pt x="25134" y="42288"/>
                  <a:pt x="35108" y="25532"/>
                </a:cubicBezTo>
                <a:cubicBezTo>
                  <a:pt x="45082" y="8776"/>
                  <a:pt x="58248" y="0"/>
                  <a:pt x="63833" y="3989"/>
                </a:cubicBezTo>
                <a:cubicBezTo>
                  <a:pt x="69418" y="7978"/>
                  <a:pt x="71413" y="29521"/>
                  <a:pt x="68620" y="49469"/>
                </a:cubicBezTo>
                <a:cubicBezTo>
                  <a:pt x="65827" y="69417"/>
                  <a:pt x="55455" y="103328"/>
                  <a:pt x="47077" y="123675"/>
                </a:cubicBezTo>
                <a:cubicBezTo>
                  <a:pt x="38699" y="144022"/>
                  <a:pt x="18352" y="169954"/>
                  <a:pt x="11171" y="166762"/>
                </a:cubicBezTo>
                <a:close/>
              </a:path>
            </a:pathLst>
          </a:custGeom>
          <a:solidFill>
            <a:schemeClr val="accent6">
              <a:lumMod val="60000"/>
              <a:lumOff val="4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dirty="0">
              <a:latin typeface="Arial" charset="0"/>
            </a:endParaRPr>
          </a:p>
        </p:txBody>
      </p:sp>
      <p:sp>
        <p:nvSpPr>
          <p:cNvPr id="63" name="Freeform 62"/>
          <p:cNvSpPr/>
          <p:nvPr/>
        </p:nvSpPr>
        <p:spPr bwMode="auto">
          <a:xfrm>
            <a:off x="5300663" y="4048125"/>
            <a:ext cx="411163" cy="554038"/>
          </a:xfrm>
          <a:custGeom>
            <a:avLst/>
            <a:gdLst>
              <a:gd name="connsiteX0" fmla="*/ 37501 w 410921"/>
              <a:gd name="connsiteY0" fmla="*/ 545768 h 554146"/>
              <a:gd name="connsiteX1" fmla="*/ 3989 w 410921"/>
              <a:gd name="connsiteY1" fmla="*/ 461988 h 554146"/>
              <a:gd name="connsiteX2" fmla="*/ 13564 w 410921"/>
              <a:gd name="connsiteY2" fmla="*/ 301609 h 554146"/>
              <a:gd name="connsiteX3" fmla="*/ 75801 w 410921"/>
              <a:gd name="connsiteY3" fmla="*/ 167560 h 554146"/>
              <a:gd name="connsiteX4" fmla="*/ 240967 w 410921"/>
              <a:gd name="connsiteY4" fmla="*/ 35906 h 554146"/>
              <a:gd name="connsiteX5" fmla="*/ 331929 w 410921"/>
              <a:gd name="connsiteY5" fmla="*/ 4788 h 554146"/>
              <a:gd name="connsiteX6" fmla="*/ 394165 w 410921"/>
              <a:gd name="connsiteY6" fmla="*/ 9575 h 554146"/>
              <a:gd name="connsiteX7" fmla="*/ 389378 w 410921"/>
              <a:gd name="connsiteY7" fmla="*/ 62237 h 554146"/>
              <a:gd name="connsiteX8" fmla="*/ 264904 w 410921"/>
              <a:gd name="connsiteY8" fmla="*/ 148411 h 554146"/>
              <a:gd name="connsiteX9" fmla="*/ 171550 w 410921"/>
              <a:gd name="connsiteY9" fmla="*/ 280065 h 554146"/>
              <a:gd name="connsiteX10" fmla="*/ 109313 w 410921"/>
              <a:gd name="connsiteY10" fmla="*/ 414113 h 554146"/>
              <a:gd name="connsiteX11" fmla="*/ 92557 w 410921"/>
              <a:gd name="connsiteY11" fmla="*/ 512256 h 554146"/>
              <a:gd name="connsiteX12" fmla="*/ 37501 w 410921"/>
              <a:gd name="connsiteY12" fmla="*/ 545768 h 5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921" h="554146">
                <a:moveTo>
                  <a:pt x="37501" y="545768"/>
                </a:moveTo>
                <a:cubicBezTo>
                  <a:pt x="22740" y="537390"/>
                  <a:pt x="7979" y="502681"/>
                  <a:pt x="3989" y="461988"/>
                </a:cubicBezTo>
                <a:cubicBezTo>
                  <a:pt x="0" y="421295"/>
                  <a:pt x="1595" y="350680"/>
                  <a:pt x="13564" y="301609"/>
                </a:cubicBezTo>
                <a:cubicBezTo>
                  <a:pt x="25533" y="252538"/>
                  <a:pt x="37901" y="211844"/>
                  <a:pt x="75801" y="167560"/>
                </a:cubicBezTo>
                <a:cubicBezTo>
                  <a:pt x="113702" y="123276"/>
                  <a:pt x="198279" y="63035"/>
                  <a:pt x="240967" y="35906"/>
                </a:cubicBezTo>
                <a:cubicBezTo>
                  <a:pt x="283655" y="8777"/>
                  <a:pt x="306396" y="9177"/>
                  <a:pt x="331929" y="4788"/>
                </a:cubicBezTo>
                <a:cubicBezTo>
                  <a:pt x="357462" y="400"/>
                  <a:pt x="384590" y="0"/>
                  <a:pt x="394165" y="9575"/>
                </a:cubicBezTo>
                <a:cubicBezTo>
                  <a:pt x="403740" y="19150"/>
                  <a:pt x="410921" y="39098"/>
                  <a:pt x="389378" y="62237"/>
                </a:cubicBezTo>
                <a:cubicBezTo>
                  <a:pt x="367835" y="85376"/>
                  <a:pt x="301209" y="112106"/>
                  <a:pt x="264904" y="148411"/>
                </a:cubicBezTo>
                <a:cubicBezTo>
                  <a:pt x="228599" y="184716"/>
                  <a:pt x="197482" y="235781"/>
                  <a:pt x="171550" y="280065"/>
                </a:cubicBezTo>
                <a:cubicBezTo>
                  <a:pt x="145618" y="324349"/>
                  <a:pt x="122478" y="375415"/>
                  <a:pt x="109313" y="414113"/>
                </a:cubicBezTo>
                <a:cubicBezTo>
                  <a:pt x="96148" y="452811"/>
                  <a:pt x="103728" y="488718"/>
                  <a:pt x="92557" y="512256"/>
                </a:cubicBezTo>
                <a:cubicBezTo>
                  <a:pt x="81386" y="535794"/>
                  <a:pt x="52262" y="554146"/>
                  <a:pt x="37501" y="545768"/>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8100000" scaled="1"/>
            <a:tileRect/>
          </a:gra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64" name="Freeform 63"/>
          <p:cNvSpPr/>
          <p:nvPr/>
        </p:nvSpPr>
        <p:spPr bwMode="auto">
          <a:xfrm>
            <a:off x="5691187" y="3716338"/>
            <a:ext cx="1041400" cy="385762"/>
          </a:xfrm>
          <a:custGeom>
            <a:avLst/>
            <a:gdLst>
              <a:gd name="connsiteX0" fmla="*/ 361850 w 1041267"/>
              <a:gd name="connsiteY0" fmla="*/ 272884 h 384990"/>
              <a:gd name="connsiteX1" fmla="*/ 227802 w 1041267"/>
              <a:gd name="connsiteY1" fmla="*/ 282459 h 384990"/>
              <a:gd name="connsiteX2" fmla="*/ 124872 w 1041267"/>
              <a:gd name="connsiteY2" fmla="*/ 320758 h 384990"/>
              <a:gd name="connsiteX3" fmla="*/ 45879 w 1041267"/>
              <a:gd name="connsiteY3" fmla="*/ 349483 h 384990"/>
              <a:gd name="connsiteX4" fmla="*/ 5186 w 1041267"/>
              <a:gd name="connsiteY4" fmla="*/ 284853 h 384990"/>
              <a:gd name="connsiteX5" fmla="*/ 76997 w 1041267"/>
              <a:gd name="connsiteY5" fmla="*/ 239372 h 384990"/>
              <a:gd name="connsiteX6" fmla="*/ 244558 w 1041267"/>
              <a:gd name="connsiteY6" fmla="*/ 217828 h 384990"/>
              <a:gd name="connsiteX7" fmla="*/ 340306 w 1041267"/>
              <a:gd name="connsiteY7" fmla="*/ 201072 h 384990"/>
              <a:gd name="connsiteX8" fmla="*/ 318763 w 1041267"/>
              <a:gd name="connsiteY8" fmla="*/ 146017 h 384990"/>
              <a:gd name="connsiteX9" fmla="*/ 187108 w 1041267"/>
              <a:gd name="connsiteY9" fmla="*/ 146017 h 384990"/>
              <a:gd name="connsiteX10" fmla="*/ 184715 w 1041267"/>
              <a:gd name="connsiteY10" fmla="*/ 110111 h 384990"/>
              <a:gd name="connsiteX11" fmla="*/ 304401 w 1041267"/>
              <a:gd name="connsiteY11" fmla="*/ 102930 h 384990"/>
              <a:gd name="connsiteX12" fmla="*/ 385787 w 1041267"/>
              <a:gd name="connsiteY12" fmla="*/ 86174 h 384990"/>
              <a:gd name="connsiteX13" fmla="*/ 361850 w 1041267"/>
              <a:gd name="connsiteY13" fmla="*/ 55056 h 384990"/>
              <a:gd name="connsiteX14" fmla="*/ 227802 w 1041267"/>
              <a:gd name="connsiteY14" fmla="*/ 57449 h 384990"/>
              <a:gd name="connsiteX15" fmla="*/ 230195 w 1041267"/>
              <a:gd name="connsiteY15" fmla="*/ 19150 h 384990"/>
              <a:gd name="connsiteX16" fmla="*/ 414512 w 1041267"/>
              <a:gd name="connsiteY16" fmla="*/ 7181 h 384990"/>
              <a:gd name="connsiteX17" fmla="*/ 632340 w 1041267"/>
              <a:gd name="connsiteY17" fmla="*/ 62237 h 384990"/>
              <a:gd name="connsiteX18" fmla="*/ 780750 w 1041267"/>
              <a:gd name="connsiteY18" fmla="*/ 119686 h 384990"/>
              <a:gd name="connsiteX19" fmla="*/ 921980 w 1041267"/>
              <a:gd name="connsiteY19" fmla="*/ 143623 h 384990"/>
              <a:gd name="connsiteX20" fmla="*/ 1032091 w 1041267"/>
              <a:gd name="connsiteY20" fmla="*/ 239372 h 384990"/>
              <a:gd name="connsiteX21" fmla="*/ 977035 w 1041267"/>
              <a:gd name="connsiteY21" fmla="*/ 258522 h 384990"/>
              <a:gd name="connsiteX22" fmla="*/ 869318 w 1041267"/>
              <a:gd name="connsiteY22" fmla="*/ 196285 h 384990"/>
              <a:gd name="connsiteX23" fmla="*/ 713726 w 1041267"/>
              <a:gd name="connsiteY23" fmla="*/ 136442 h 384990"/>
              <a:gd name="connsiteX24" fmla="*/ 620371 w 1041267"/>
              <a:gd name="connsiteY24" fmla="*/ 117292 h 384990"/>
              <a:gd name="connsiteX25" fmla="*/ 601222 w 1041267"/>
              <a:gd name="connsiteY25" fmla="*/ 148411 h 384990"/>
              <a:gd name="connsiteX26" fmla="*/ 752026 w 1041267"/>
              <a:gd name="connsiteY26" fmla="*/ 189104 h 384990"/>
              <a:gd name="connsiteX27" fmla="*/ 866924 w 1041267"/>
              <a:gd name="connsiteY27" fmla="*/ 227403 h 384990"/>
              <a:gd name="connsiteX28" fmla="*/ 854956 w 1041267"/>
              <a:gd name="connsiteY28" fmla="*/ 256128 h 384990"/>
              <a:gd name="connsiteX29" fmla="*/ 708939 w 1041267"/>
              <a:gd name="connsiteY29" fmla="*/ 217828 h 384990"/>
              <a:gd name="connsiteX30" fmla="*/ 515048 w 1041267"/>
              <a:gd name="connsiteY30" fmla="*/ 174742 h 384990"/>
              <a:gd name="connsiteX31" fmla="*/ 452811 w 1041267"/>
              <a:gd name="connsiteY31" fmla="*/ 196285 h 384990"/>
              <a:gd name="connsiteX32" fmla="*/ 486323 w 1041267"/>
              <a:gd name="connsiteY32" fmla="*/ 229797 h 384990"/>
              <a:gd name="connsiteX33" fmla="*/ 649096 w 1041267"/>
              <a:gd name="connsiteY33" fmla="*/ 241766 h 384990"/>
              <a:gd name="connsiteX34" fmla="*/ 742451 w 1041267"/>
              <a:gd name="connsiteY34" fmla="*/ 265703 h 384990"/>
              <a:gd name="connsiteX35" fmla="*/ 900436 w 1041267"/>
              <a:gd name="connsiteY35" fmla="*/ 294427 h 384990"/>
              <a:gd name="connsiteX36" fmla="*/ 974641 w 1041267"/>
              <a:gd name="connsiteY36" fmla="*/ 356664 h 384990"/>
              <a:gd name="connsiteX37" fmla="*/ 933948 w 1041267"/>
              <a:gd name="connsiteY37" fmla="*/ 382995 h 384990"/>
              <a:gd name="connsiteX38" fmla="*/ 797506 w 1041267"/>
              <a:gd name="connsiteY38" fmla="*/ 344696 h 384990"/>
              <a:gd name="connsiteX39" fmla="*/ 603615 w 1041267"/>
              <a:gd name="connsiteY39" fmla="*/ 277671 h 384990"/>
              <a:gd name="connsiteX40" fmla="*/ 361850 w 1041267"/>
              <a:gd name="connsiteY40" fmla="*/ 272884 h 38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1267" h="384990">
                <a:moveTo>
                  <a:pt x="361850" y="272884"/>
                </a:moveTo>
                <a:cubicBezTo>
                  <a:pt x="299215" y="273682"/>
                  <a:pt x="267298" y="274480"/>
                  <a:pt x="227802" y="282459"/>
                </a:cubicBezTo>
                <a:cubicBezTo>
                  <a:pt x="188306" y="290438"/>
                  <a:pt x="124872" y="320758"/>
                  <a:pt x="124872" y="320758"/>
                </a:cubicBezTo>
                <a:cubicBezTo>
                  <a:pt x="94551" y="331929"/>
                  <a:pt x="65827" y="355467"/>
                  <a:pt x="45879" y="349483"/>
                </a:cubicBezTo>
                <a:cubicBezTo>
                  <a:pt x="25931" y="343499"/>
                  <a:pt x="0" y="303205"/>
                  <a:pt x="5186" y="284853"/>
                </a:cubicBezTo>
                <a:cubicBezTo>
                  <a:pt x="10372" y="266501"/>
                  <a:pt x="37102" y="250543"/>
                  <a:pt x="76997" y="239372"/>
                </a:cubicBezTo>
                <a:cubicBezTo>
                  <a:pt x="116892" y="228201"/>
                  <a:pt x="200673" y="224211"/>
                  <a:pt x="244558" y="217828"/>
                </a:cubicBezTo>
                <a:cubicBezTo>
                  <a:pt x="288443" y="211445"/>
                  <a:pt x="327939" y="213041"/>
                  <a:pt x="340306" y="201072"/>
                </a:cubicBezTo>
                <a:cubicBezTo>
                  <a:pt x="352674" y="189104"/>
                  <a:pt x="344296" y="155193"/>
                  <a:pt x="318763" y="146017"/>
                </a:cubicBezTo>
                <a:cubicBezTo>
                  <a:pt x="293230" y="136841"/>
                  <a:pt x="209449" y="152001"/>
                  <a:pt x="187108" y="146017"/>
                </a:cubicBezTo>
                <a:cubicBezTo>
                  <a:pt x="164767" y="140033"/>
                  <a:pt x="165166" y="117292"/>
                  <a:pt x="184715" y="110111"/>
                </a:cubicBezTo>
                <a:cubicBezTo>
                  <a:pt x="204264" y="102930"/>
                  <a:pt x="270889" y="106920"/>
                  <a:pt x="304401" y="102930"/>
                </a:cubicBezTo>
                <a:cubicBezTo>
                  <a:pt x="337913" y="98941"/>
                  <a:pt x="376212" y="94153"/>
                  <a:pt x="385787" y="86174"/>
                </a:cubicBezTo>
                <a:cubicBezTo>
                  <a:pt x="395362" y="78195"/>
                  <a:pt x="388181" y="59843"/>
                  <a:pt x="361850" y="55056"/>
                </a:cubicBezTo>
                <a:cubicBezTo>
                  <a:pt x="335519" y="50269"/>
                  <a:pt x="249745" y="63433"/>
                  <a:pt x="227802" y="57449"/>
                </a:cubicBezTo>
                <a:cubicBezTo>
                  <a:pt x="205860" y="51465"/>
                  <a:pt x="199077" y="27528"/>
                  <a:pt x="230195" y="19150"/>
                </a:cubicBezTo>
                <a:cubicBezTo>
                  <a:pt x="261313" y="10772"/>
                  <a:pt x="347488" y="0"/>
                  <a:pt x="414512" y="7181"/>
                </a:cubicBezTo>
                <a:cubicBezTo>
                  <a:pt x="481536" y="14362"/>
                  <a:pt x="571300" y="43486"/>
                  <a:pt x="632340" y="62237"/>
                </a:cubicBezTo>
                <a:cubicBezTo>
                  <a:pt x="693380" y="80988"/>
                  <a:pt x="732477" y="106122"/>
                  <a:pt x="780750" y="119686"/>
                </a:cubicBezTo>
                <a:cubicBezTo>
                  <a:pt x="829023" y="133250"/>
                  <a:pt x="880090" y="123675"/>
                  <a:pt x="921980" y="143623"/>
                </a:cubicBezTo>
                <a:cubicBezTo>
                  <a:pt x="963870" y="163571"/>
                  <a:pt x="1022915" y="220222"/>
                  <a:pt x="1032091" y="239372"/>
                </a:cubicBezTo>
                <a:cubicBezTo>
                  <a:pt x="1041267" y="258522"/>
                  <a:pt x="1004164" y="265703"/>
                  <a:pt x="977035" y="258522"/>
                </a:cubicBezTo>
                <a:cubicBezTo>
                  <a:pt x="949906" y="251341"/>
                  <a:pt x="913203" y="216632"/>
                  <a:pt x="869318" y="196285"/>
                </a:cubicBezTo>
                <a:cubicBezTo>
                  <a:pt x="825433" y="175938"/>
                  <a:pt x="755217" y="149608"/>
                  <a:pt x="713726" y="136442"/>
                </a:cubicBezTo>
                <a:cubicBezTo>
                  <a:pt x="672235" y="123277"/>
                  <a:pt x="639122" y="115297"/>
                  <a:pt x="620371" y="117292"/>
                </a:cubicBezTo>
                <a:cubicBezTo>
                  <a:pt x="601620" y="119287"/>
                  <a:pt x="579280" y="136442"/>
                  <a:pt x="601222" y="148411"/>
                </a:cubicBezTo>
                <a:cubicBezTo>
                  <a:pt x="623164" y="160380"/>
                  <a:pt x="707742" y="175939"/>
                  <a:pt x="752026" y="189104"/>
                </a:cubicBezTo>
                <a:cubicBezTo>
                  <a:pt x="796310" y="202269"/>
                  <a:pt x="849769" y="216232"/>
                  <a:pt x="866924" y="227403"/>
                </a:cubicBezTo>
                <a:cubicBezTo>
                  <a:pt x="884079" y="238574"/>
                  <a:pt x="881287" y="257724"/>
                  <a:pt x="854956" y="256128"/>
                </a:cubicBezTo>
                <a:cubicBezTo>
                  <a:pt x="828625" y="254532"/>
                  <a:pt x="765590" y="231392"/>
                  <a:pt x="708939" y="217828"/>
                </a:cubicBezTo>
                <a:cubicBezTo>
                  <a:pt x="652288" y="204264"/>
                  <a:pt x="557736" y="178333"/>
                  <a:pt x="515048" y="174742"/>
                </a:cubicBezTo>
                <a:cubicBezTo>
                  <a:pt x="472360" y="171152"/>
                  <a:pt x="457598" y="187109"/>
                  <a:pt x="452811" y="196285"/>
                </a:cubicBezTo>
                <a:cubicBezTo>
                  <a:pt x="448024" y="205461"/>
                  <a:pt x="453609" y="222217"/>
                  <a:pt x="486323" y="229797"/>
                </a:cubicBezTo>
                <a:cubicBezTo>
                  <a:pt x="519037" y="237377"/>
                  <a:pt x="606408" y="235782"/>
                  <a:pt x="649096" y="241766"/>
                </a:cubicBezTo>
                <a:cubicBezTo>
                  <a:pt x="691784" y="247750"/>
                  <a:pt x="700561" y="256926"/>
                  <a:pt x="742451" y="265703"/>
                </a:cubicBezTo>
                <a:cubicBezTo>
                  <a:pt x="784341" y="274480"/>
                  <a:pt x="861738" y="279267"/>
                  <a:pt x="900436" y="294427"/>
                </a:cubicBezTo>
                <a:cubicBezTo>
                  <a:pt x="939134" y="309587"/>
                  <a:pt x="969056" y="341903"/>
                  <a:pt x="974641" y="356664"/>
                </a:cubicBezTo>
                <a:cubicBezTo>
                  <a:pt x="980226" y="371425"/>
                  <a:pt x="963470" y="384990"/>
                  <a:pt x="933948" y="382995"/>
                </a:cubicBezTo>
                <a:cubicBezTo>
                  <a:pt x="904426" y="381000"/>
                  <a:pt x="852561" y="362250"/>
                  <a:pt x="797506" y="344696"/>
                </a:cubicBezTo>
                <a:cubicBezTo>
                  <a:pt x="742451" y="327142"/>
                  <a:pt x="670240" y="288842"/>
                  <a:pt x="603615" y="277671"/>
                </a:cubicBezTo>
                <a:cubicBezTo>
                  <a:pt x="536990" y="266500"/>
                  <a:pt x="424485" y="272086"/>
                  <a:pt x="361850" y="272884"/>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0800000" scaled="1"/>
            <a:tileRect/>
          </a:gra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65" name="Freeform 64"/>
          <p:cNvSpPr/>
          <p:nvPr/>
        </p:nvSpPr>
        <p:spPr bwMode="auto">
          <a:xfrm>
            <a:off x="6648451" y="4086226"/>
            <a:ext cx="579437" cy="485775"/>
          </a:xfrm>
          <a:custGeom>
            <a:avLst/>
            <a:gdLst>
              <a:gd name="connsiteX0" fmla="*/ 99339 w 580077"/>
              <a:gd name="connsiteY0" fmla="*/ 19150 h 487122"/>
              <a:gd name="connsiteX1" fmla="*/ 34708 w 580077"/>
              <a:gd name="connsiteY1" fmla="*/ 16757 h 487122"/>
              <a:gd name="connsiteX2" fmla="*/ 25134 w 580077"/>
              <a:gd name="connsiteY2" fmla="*/ 57450 h 487122"/>
              <a:gd name="connsiteX3" fmla="*/ 185513 w 580077"/>
              <a:gd name="connsiteY3" fmla="*/ 229798 h 487122"/>
              <a:gd name="connsiteX4" fmla="*/ 254930 w 580077"/>
              <a:gd name="connsiteY4" fmla="*/ 330334 h 487122"/>
              <a:gd name="connsiteX5" fmla="*/ 240568 w 580077"/>
              <a:gd name="connsiteY5" fmla="*/ 378208 h 487122"/>
              <a:gd name="connsiteX6" fmla="*/ 293230 w 580077"/>
              <a:gd name="connsiteY6" fmla="*/ 454807 h 487122"/>
              <a:gd name="connsiteX7" fmla="*/ 405735 w 580077"/>
              <a:gd name="connsiteY7" fmla="*/ 481138 h 487122"/>
              <a:gd name="connsiteX8" fmla="*/ 566114 w 580077"/>
              <a:gd name="connsiteY8" fmla="*/ 418901 h 487122"/>
              <a:gd name="connsiteX9" fmla="*/ 489515 w 580077"/>
              <a:gd name="connsiteY9" fmla="*/ 421295 h 487122"/>
              <a:gd name="connsiteX10" fmla="*/ 393766 w 580077"/>
              <a:gd name="connsiteY10" fmla="*/ 423689 h 487122"/>
              <a:gd name="connsiteX11" fmla="*/ 329136 w 580077"/>
              <a:gd name="connsiteY11" fmla="*/ 361452 h 487122"/>
              <a:gd name="connsiteX12" fmla="*/ 350679 w 580077"/>
              <a:gd name="connsiteY12" fmla="*/ 280066 h 487122"/>
              <a:gd name="connsiteX13" fmla="*/ 269293 w 580077"/>
              <a:gd name="connsiteY13" fmla="*/ 131655 h 487122"/>
              <a:gd name="connsiteX14" fmla="*/ 99339 w 580077"/>
              <a:gd name="connsiteY14" fmla="*/ 19150 h 48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077" h="487122">
                <a:moveTo>
                  <a:pt x="99339" y="19150"/>
                </a:moveTo>
                <a:cubicBezTo>
                  <a:pt x="60242" y="0"/>
                  <a:pt x="47076" y="10374"/>
                  <a:pt x="34708" y="16757"/>
                </a:cubicBezTo>
                <a:cubicBezTo>
                  <a:pt x="22341" y="23140"/>
                  <a:pt x="0" y="21943"/>
                  <a:pt x="25134" y="57450"/>
                </a:cubicBezTo>
                <a:cubicBezTo>
                  <a:pt x="50268" y="92957"/>
                  <a:pt x="147214" y="184317"/>
                  <a:pt x="185513" y="229798"/>
                </a:cubicBezTo>
                <a:cubicBezTo>
                  <a:pt x="223812" y="275279"/>
                  <a:pt x="245754" y="305599"/>
                  <a:pt x="254930" y="330334"/>
                </a:cubicBezTo>
                <a:cubicBezTo>
                  <a:pt x="264106" y="355069"/>
                  <a:pt x="234185" y="357463"/>
                  <a:pt x="240568" y="378208"/>
                </a:cubicBezTo>
                <a:cubicBezTo>
                  <a:pt x="246951" y="398954"/>
                  <a:pt x="265702" y="437652"/>
                  <a:pt x="293230" y="454807"/>
                </a:cubicBezTo>
                <a:cubicBezTo>
                  <a:pt x="320758" y="471962"/>
                  <a:pt x="360254" y="487122"/>
                  <a:pt x="405735" y="481138"/>
                </a:cubicBezTo>
                <a:cubicBezTo>
                  <a:pt x="451216" y="475154"/>
                  <a:pt x="552151" y="428875"/>
                  <a:pt x="566114" y="418901"/>
                </a:cubicBezTo>
                <a:cubicBezTo>
                  <a:pt x="580077" y="408927"/>
                  <a:pt x="489515" y="421295"/>
                  <a:pt x="489515" y="421295"/>
                </a:cubicBezTo>
                <a:cubicBezTo>
                  <a:pt x="460790" y="422093"/>
                  <a:pt x="420496" y="433663"/>
                  <a:pt x="393766" y="423689"/>
                </a:cubicBezTo>
                <a:cubicBezTo>
                  <a:pt x="367036" y="413715"/>
                  <a:pt x="336317" y="385389"/>
                  <a:pt x="329136" y="361452"/>
                </a:cubicBezTo>
                <a:cubicBezTo>
                  <a:pt x="321955" y="337515"/>
                  <a:pt x="360653" y="318365"/>
                  <a:pt x="350679" y="280066"/>
                </a:cubicBezTo>
                <a:cubicBezTo>
                  <a:pt x="340705" y="241767"/>
                  <a:pt x="310784" y="175141"/>
                  <a:pt x="269293" y="131655"/>
                </a:cubicBezTo>
                <a:cubicBezTo>
                  <a:pt x="227802" y="88169"/>
                  <a:pt x="138436" y="38300"/>
                  <a:pt x="99339" y="19150"/>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3500000" scaled="1"/>
            <a:tileRect/>
          </a:gra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grpSp>
        <p:nvGrpSpPr>
          <p:cNvPr id="11339" name="Group 37"/>
          <p:cNvGrpSpPr>
            <a:grpSpLocks/>
          </p:cNvGrpSpPr>
          <p:nvPr/>
        </p:nvGrpSpPr>
        <p:grpSpPr bwMode="auto">
          <a:xfrm>
            <a:off x="6901988" y="4305303"/>
            <a:ext cx="389850" cy="258532"/>
            <a:chOff x="5416278" y="3930554"/>
            <a:chExt cx="390692" cy="258301"/>
          </a:xfrm>
        </p:grpSpPr>
        <p:sp>
          <p:nvSpPr>
            <p:cNvPr id="36" name="Oval 35"/>
            <p:cNvSpPr/>
            <p:nvPr/>
          </p:nvSpPr>
          <p:spPr bwMode="auto">
            <a:xfrm>
              <a:off x="5481376" y="3949002"/>
              <a:ext cx="241532" cy="197617"/>
            </a:xfrm>
            <a:prstGeom prst="ellipse">
              <a:avLst/>
            </a:prstGeom>
            <a:gradFill flip="none" rotWithShape="1">
              <a:gsLst>
                <a:gs pos="0">
                  <a:schemeClr val="accent3">
                    <a:lumMod val="20000"/>
                    <a:lumOff val="80000"/>
                  </a:schemeClr>
                </a:gs>
                <a:gs pos="42000">
                  <a:schemeClr val="accent3">
                    <a:lumMod val="60000"/>
                    <a:lumOff val="40000"/>
                  </a:schemeClr>
                </a:gs>
                <a:gs pos="100000">
                  <a:schemeClr val="accent3">
                    <a:lumMod val="7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1424" name="TextBox 36"/>
            <p:cNvSpPr txBox="1">
              <a:spLocks noChangeArrowheads="1"/>
            </p:cNvSpPr>
            <p:nvPr/>
          </p:nvSpPr>
          <p:spPr bwMode="auto">
            <a:xfrm>
              <a:off x="5416278" y="3930554"/>
              <a:ext cx="390692" cy="258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200">
                  <a:solidFill>
                    <a:srgbClr val="000000"/>
                  </a:solidFill>
                  <a:cs typeface="Arial" panose="020B0604020202020204" pitchFamily="34" charset="0"/>
                </a:rPr>
                <a:t>LD</a:t>
              </a:r>
            </a:p>
          </p:txBody>
        </p:sp>
      </p:grpSp>
      <p:sp>
        <p:nvSpPr>
          <p:cNvPr id="66" name="Freeform 65"/>
          <p:cNvSpPr/>
          <p:nvPr/>
        </p:nvSpPr>
        <p:spPr bwMode="auto">
          <a:xfrm>
            <a:off x="5222876" y="4624389"/>
            <a:ext cx="522287" cy="541337"/>
          </a:xfrm>
          <a:custGeom>
            <a:avLst/>
            <a:gdLst>
              <a:gd name="connsiteX0" fmla="*/ 199476 w 522229"/>
              <a:gd name="connsiteY0" fmla="*/ 251739 h 541379"/>
              <a:gd name="connsiteX1" fmla="*/ 142027 w 522229"/>
              <a:gd name="connsiteY1" fmla="*/ 218227 h 541379"/>
              <a:gd name="connsiteX2" fmla="*/ 75003 w 522229"/>
              <a:gd name="connsiteY2" fmla="*/ 88967 h 541379"/>
              <a:gd name="connsiteX3" fmla="*/ 7979 w 522229"/>
              <a:gd name="connsiteY3" fmla="*/ 108116 h 541379"/>
              <a:gd name="connsiteX4" fmla="*/ 27129 w 522229"/>
              <a:gd name="connsiteY4" fmla="*/ 208652 h 541379"/>
              <a:gd name="connsiteX5" fmla="*/ 142027 w 522229"/>
              <a:gd name="connsiteY5" fmla="*/ 335519 h 541379"/>
              <a:gd name="connsiteX6" fmla="*/ 283257 w 522229"/>
              <a:gd name="connsiteY6" fmla="*/ 517442 h 541379"/>
              <a:gd name="connsiteX7" fmla="*/ 345493 w 522229"/>
              <a:gd name="connsiteY7" fmla="*/ 479143 h 541379"/>
              <a:gd name="connsiteX8" fmla="*/ 278469 w 522229"/>
              <a:gd name="connsiteY8" fmla="*/ 392969 h 541379"/>
              <a:gd name="connsiteX9" fmla="*/ 285650 w 522229"/>
              <a:gd name="connsiteY9" fmla="*/ 342701 h 541379"/>
              <a:gd name="connsiteX10" fmla="*/ 352674 w 522229"/>
              <a:gd name="connsiteY10" fmla="*/ 366638 h 541379"/>
              <a:gd name="connsiteX11" fmla="*/ 410124 w 522229"/>
              <a:gd name="connsiteY11" fmla="*/ 445630 h 541379"/>
              <a:gd name="connsiteX12" fmla="*/ 498691 w 522229"/>
              <a:gd name="connsiteY12" fmla="*/ 483930 h 541379"/>
              <a:gd name="connsiteX13" fmla="*/ 515447 w 522229"/>
              <a:gd name="connsiteY13" fmla="*/ 469568 h 541379"/>
              <a:gd name="connsiteX14" fmla="*/ 457998 w 522229"/>
              <a:gd name="connsiteY14" fmla="*/ 407331 h 541379"/>
              <a:gd name="connsiteX15" fmla="*/ 326343 w 522229"/>
              <a:gd name="connsiteY15" fmla="*/ 306795 h 541379"/>
              <a:gd name="connsiteX16" fmla="*/ 237776 w 522229"/>
              <a:gd name="connsiteY16" fmla="*/ 194290 h 541379"/>
              <a:gd name="connsiteX17" fmla="*/ 199476 w 522229"/>
              <a:gd name="connsiteY17" fmla="*/ 84179 h 541379"/>
              <a:gd name="connsiteX18" fmla="*/ 127665 w 522229"/>
              <a:gd name="connsiteY18" fmla="*/ 7580 h 541379"/>
              <a:gd name="connsiteX19" fmla="*/ 84578 w 522229"/>
              <a:gd name="connsiteY19" fmla="*/ 38699 h 541379"/>
              <a:gd name="connsiteX20" fmla="*/ 173146 w 522229"/>
              <a:gd name="connsiteY20" fmla="*/ 146416 h 541379"/>
              <a:gd name="connsiteX21" fmla="*/ 199476 w 522229"/>
              <a:gd name="connsiteY21" fmla="*/ 251739 h 54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2229" h="541379">
                <a:moveTo>
                  <a:pt x="199476" y="251739"/>
                </a:moveTo>
                <a:cubicBezTo>
                  <a:pt x="194290" y="263708"/>
                  <a:pt x="162772" y="245356"/>
                  <a:pt x="142027" y="218227"/>
                </a:cubicBezTo>
                <a:cubicBezTo>
                  <a:pt x="121282" y="191098"/>
                  <a:pt x="97344" y="107319"/>
                  <a:pt x="75003" y="88967"/>
                </a:cubicBezTo>
                <a:cubicBezTo>
                  <a:pt x="52662" y="70615"/>
                  <a:pt x="15958" y="88169"/>
                  <a:pt x="7979" y="108116"/>
                </a:cubicBezTo>
                <a:cubicBezTo>
                  <a:pt x="0" y="128063"/>
                  <a:pt x="4788" y="170752"/>
                  <a:pt x="27129" y="208652"/>
                </a:cubicBezTo>
                <a:cubicBezTo>
                  <a:pt x="49470" y="246553"/>
                  <a:pt x="99339" y="284054"/>
                  <a:pt x="142027" y="335519"/>
                </a:cubicBezTo>
                <a:cubicBezTo>
                  <a:pt x="184715" y="386984"/>
                  <a:pt x="249346" y="493505"/>
                  <a:pt x="283257" y="517442"/>
                </a:cubicBezTo>
                <a:cubicBezTo>
                  <a:pt x="317168" y="541379"/>
                  <a:pt x="346291" y="499888"/>
                  <a:pt x="345493" y="479143"/>
                </a:cubicBezTo>
                <a:cubicBezTo>
                  <a:pt x="344695" y="458398"/>
                  <a:pt x="288443" y="415709"/>
                  <a:pt x="278469" y="392969"/>
                </a:cubicBezTo>
                <a:cubicBezTo>
                  <a:pt x="268495" y="370229"/>
                  <a:pt x="273283" y="347089"/>
                  <a:pt x="285650" y="342701"/>
                </a:cubicBezTo>
                <a:cubicBezTo>
                  <a:pt x="298017" y="338313"/>
                  <a:pt x="331928" y="349483"/>
                  <a:pt x="352674" y="366638"/>
                </a:cubicBezTo>
                <a:cubicBezTo>
                  <a:pt x="373420" y="383793"/>
                  <a:pt x="385788" y="426081"/>
                  <a:pt x="410124" y="445630"/>
                </a:cubicBezTo>
                <a:cubicBezTo>
                  <a:pt x="434460" y="465179"/>
                  <a:pt x="481137" y="479940"/>
                  <a:pt x="498691" y="483930"/>
                </a:cubicBezTo>
                <a:cubicBezTo>
                  <a:pt x="516245" y="487920"/>
                  <a:pt x="522229" y="482334"/>
                  <a:pt x="515447" y="469568"/>
                </a:cubicBezTo>
                <a:cubicBezTo>
                  <a:pt x="508665" y="456802"/>
                  <a:pt x="489515" y="434460"/>
                  <a:pt x="457998" y="407331"/>
                </a:cubicBezTo>
                <a:cubicBezTo>
                  <a:pt x="426481" y="380202"/>
                  <a:pt x="363047" y="342302"/>
                  <a:pt x="326343" y="306795"/>
                </a:cubicBezTo>
                <a:cubicBezTo>
                  <a:pt x="289639" y="271288"/>
                  <a:pt x="258921" y="231393"/>
                  <a:pt x="237776" y="194290"/>
                </a:cubicBezTo>
                <a:cubicBezTo>
                  <a:pt x="216632" y="157187"/>
                  <a:pt x="217828" y="115297"/>
                  <a:pt x="199476" y="84179"/>
                </a:cubicBezTo>
                <a:cubicBezTo>
                  <a:pt x="181124" y="53061"/>
                  <a:pt x="146815" y="15160"/>
                  <a:pt x="127665" y="7580"/>
                </a:cubicBezTo>
                <a:cubicBezTo>
                  <a:pt x="108515" y="0"/>
                  <a:pt x="76998" y="15560"/>
                  <a:pt x="84578" y="38699"/>
                </a:cubicBezTo>
                <a:cubicBezTo>
                  <a:pt x="92158" y="61838"/>
                  <a:pt x="152002" y="114899"/>
                  <a:pt x="173146" y="146416"/>
                </a:cubicBezTo>
                <a:cubicBezTo>
                  <a:pt x="194290" y="177933"/>
                  <a:pt x="204663" y="239771"/>
                  <a:pt x="199476" y="251739"/>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3500000" scaled="1"/>
            <a:tileRect/>
          </a:gra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67" name="Freeform 66"/>
          <p:cNvSpPr/>
          <p:nvPr/>
        </p:nvSpPr>
        <p:spPr bwMode="auto">
          <a:xfrm>
            <a:off x="5759451" y="5070475"/>
            <a:ext cx="820737" cy="204788"/>
          </a:xfrm>
          <a:custGeom>
            <a:avLst/>
            <a:gdLst>
              <a:gd name="connsiteX0" fmla="*/ 11569 w 819848"/>
              <a:gd name="connsiteY0" fmla="*/ 42289 h 205461"/>
              <a:gd name="connsiteX1" fmla="*/ 49869 w 819848"/>
              <a:gd name="connsiteY1" fmla="*/ 97345 h 205461"/>
              <a:gd name="connsiteX2" fmla="*/ 176736 w 819848"/>
              <a:gd name="connsiteY2" fmla="*/ 147613 h 205461"/>
              <a:gd name="connsiteX3" fmla="*/ 294028 w 819848"/>
              <a:gd name="connsiteY3" fmla="*/ 164369 h 205461"/>
              <a:gd name="connsiteX4" fmla="*/ 449619 w 819848"/>
              <a:gd name="connsiteY4" fmla="*/ 142826 h 205461"/>
              <a:gd name="connsiteX5" fmla="*/ 514250 w 819848"/>
              <a:gd name="connsiteY5" fmla="*/ 185912 h 205461"/>
              <a:gd name="connsiteX6" fmla="*/ 626755 w 819848"/>
              <a:gd name="connsiteY6" fmla="*/ 193094 h 205461"/>
              <a:gd name="connsiteX7" fmla="*/ 772771 w 819848"/>
              <a:gd name="connsiteY7" fmla="*/ 111707 h 205461"/>
              <a:gd name="connsiteX8" fmla="*/ 818252 w 819848"/>
              <a:gd name="connsiteY8" fmla="*/ 18352 h 205461"/>
              <a:gd name="connsiteX9" fmla="*/ 763196 w 819848"/>
              <a:gd name="connsiteY9" fmla="*/ 8777 h 205461"/>
              <a:gd name="connsiteX10" fmla="*/ 612392 w 819848"/>
              <a:gd name="connsiteY10" fmla="*/ 71014 h 205461"/>
              <a:gd name="connsiteX11" fmla="*/ 499887 w 819848"/>
              <a:gd name="connsiteY11" fmla="*/ 111707 h 205461"/>
              <a:gd name="connsiteX12" fmla="*/ 404139 w 819848"/>
              <a:gd name="connsiteY12" fmla="*/ 111707 h 205461"/>
              <a:gd name="connsiteX13" fmla="*/ 329934 w 819848"/>
              <a:gd name="connsiteY13" fmla="*/ 85376 h 205461"/>
              <a:gd name="connsiteX14" fmla="*/ 212641 w 819848"/>
              <a:gd name="connsiteY14" fmla="*/ 85376 h 205461"/>
              <a:gd name="connsiteX15" fmla="*/ 119286 w 819848"/>
              <a:gd name="connsiteY15" fmla="*/ 54258 h 205461"/>
              <a:gd name="connsiteX16" fmla="*/ 11569 w 819848"/>
              <a:gd name="connsiteY16" fmla="*/ 42289 h 20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9848" h="205461">
                <a:moveTo>
                  <a:pt x="11569" y="42289"/>
                </a:moveTo>
                <a:cubicBezTo>
                  <a:pt x="0" y="49470"/>
                  <a:pt x="22341" y="79791"/>
                  <a:pt x="49869" y="97345"/>
                </a:cubicBezTo>
                <a:cubicBezTo>
                  <a:pt x="77397" y="114899"/>
                  <a:pt x="136043" y="136442"/>
                  <a:pt x="176736" y="147613"/>
                </a:cubicBezTo>
                <a:cubicBezTo>
                  <a:pt x="217429" y="158784"/>
                  <a:pt x="248548" y="165167"/>
                  <a:pt x="294028" y="164369"/>
                </a:cubicBezTo>
                <a:cubicBezTo>
                  <a:pt x="339508" y="163571"/>
                  <a:pt x="412915" y="139236"/>
                  <a:pt x="449619" y="142826"/>
                </a:cubicBezTo>
                <a:cubicBezTo>
                  <a:pt x="486323" y="146416"/>
                  <a:pt x="484727" y="177534"/>
                  <a:pt x="514250" y="185912"/>
                </a:cubicBezTo>
                <a:cubicBezTo>
                  <a:pt x="543773" y="194290"/>
                  <a:pt x="583668" y="205461"/>
                  <a:pt x="626755" y="193094"/>
                </a:cubicBezTo>
                <a:cubicBezTo>
                  <a:pt x="669842" y="180727"/>
                  <a:pt x="740855" y="140831"/>
                  <a:pt x="772771" y="111707"/>
                </a:cubicBezTo>
                <a:cubicBezTo>
                  <a:pt x="804687" y="82583"/>
                  <a:pt x="819848" y="35507"/>
                  <a:pt x="818252" y="18352"/>
                </a:cubicBezTo>
                <a:cubicBezTo>
                  <a:pt x="816656" y="1197"/>
                  <a:pt x="797506" y="0"/>
                  <a:pt x="763196" y="8777"/>
                </a:cubicBezTo>
                <a:cubicBezTo>
                  <a:pt x="728886" y="17554"/>
                  <a:pt x="656277" y="53859"/>
                  <a:pt x="612392" y="71014"/>
                </a:cubicBezTo>
                <a:cubicBezTo>
                  <a:pt x="568507" y="88169"/>
                  <a:pt x="534596" y="104925"/>
                  <a:pt x="499887" y="111707"/>
                </a:cubicBezTo>
                <a:cubicBezTo>
                  <a:pt x="465178" y="118489"/>
                  <a:pt x="432464" y="116095"/>
                  <a:pt x="404139" y="111707"/>
                </a:cubicBezTo>
                <a:cubicBezTo>
                  <a:pt x="375814" y="107319"/>
                  <a:pt x="361850" y="89764"/>
                  <a:pt x="329934" y="85376"/>
                </a:cubicBezTo>
                <a:cubicBezTo>
                  <a:pt x="298018" y="80988"/>
                  <a:pt x="247749" y="90562"/>
                  <a:pt x="212641" y="85376"/>
                </a:cubicBezTo>
                <a:cubicBezTo>
                  <a:pt x="177533" y="80190"/>
                  <a:pt x="153596" y="62636"/>
                  <a:pt x="119286" y="54258"/>
                </a:cubicBezTo>
                <a:cubicBezTo>
                  <a:pt x="84976" y="45880"/>
                  <a:pt x="23139" y="35108"/>
                  <a:pt x="11569" y="42289"/>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0800000" scaled="1"/>
            <a:tileRect/>
          </a:gra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68" name="Freeform 67"/>
          <p:cNvSpPr/>
          <p:nvPr/>
        </p:nvSpPr>
        <p:spPr bwMode="auto">
          <a:xfrm>
            <a:off x="6584950" y="4554538"/>
            <a:ext cx="773112" cy="736600"/>
          </a:xfrm>
          <a:custGeom>
            <a:avLst/>
            <a:gdLst>
              <a:gd name="connsiteX0" fmla="*/ 55454 w 773569"/>
              <a:gd name="connsiteY0" fmla="*/ 558135 h 736467"/>
              <a:gd name="connsiteX1" fmla="*/ 12367 w 773569"/>
              <a:gd name="connsiteY1" fmla="*/ 527017 h 736467"/>
              <a:gd name="connsiteX2" fmla="*/ 129659 w 773569"/>
              <a:gd name="connsiteY2" fmla="*/ 426481 h 736467"/>
              <a:gd name="connsiteX3" fmla="*/ 242163 w 773569"/>
              <a:gd name="connsiteY3" fmla="*/ 354669 h 736467"/>
              <a:gd name="connsiteX4" fmla="*/ 335518 w 773569"/>
              <a:gd name="connsiteY4" fmla="*/ 189503 h 736467"/>
              <a:gd name="connsiteX5" fmla="*/ 357062 w 773569"/>
              <a:gd name="connsiteY5" fmla="*/ 129660 h 736467"/>
              <a:gd name="connsiteX6" fmla="*/ 337912 w 773569"/>
              <a:gd name="connsiteY6" fmla="*/ 31518 h 736467"/>
              <a:gd name="connsiteX7" fmla="*/ 380999 w 773569"/>
              <a:gd name="connsiteY7" fmla="*/ 9974 h 736467"/>
              <a:gd name="connsiteX8" fmla="*/ 428873 w 773569"/>
              <a:gd name="connsiteY8" fmla="*/ 91361 h 736467"/>
              <a:gd name="connsiteX9" fmla="*/ 412117 w 773569"/>
              <a:gd name="connsiteY9" fmla="*/ 153597 h 736467"/>
              <a:gd name="connsiteX10" fmla="*/ 407330 w 773569"/>
              <a:gd name="connsiteY10" fmla="*/ 220621 h 736467"/>
              <a:gd name="connsiteX11" fmla="*/ 464779 w 773569"/>
              <a:gd name="connsiteY11" fmla="*/ 227802 h 736467"/>
              <a:gd name="connsiteX12" fmla="*/ 522228 w 773569"/>
              <a:gd name="connsiteY12" fmla="*/ 170353 h 736467"/>
              <a:gd name="connsiteX13" fmla="*/ 579678 w 773569"/>
              <a:gd name="connsiteY13" fmla="*/ 160778 h 736467"/>
              <a:gd name="connsiteX14" fmla="*/ 495898 w 773569"/>
              <a:gd name="connsiteY14" fmla="*/ 227802 h 736467"/>
              <a:gd name="connsiteX15" fmla="*/ 457598 w 773569"/>
              <a:gd name="connsiteY15" fmla="*/ 328339 h 736467"/>
              <a:gd name="connsiteX16" fmla="*/ 479141 w 773569"/>
              <a:gd name="connsiteY16" fmla="*/ 335520 h 736467"/>
              <a:gd name="connsiteX17" fmla="*/ 560528 w 773569"/>
              <a:gd name="connsiteY17" fmla="*/ 234984 h 736467"/>
              <a:gd name="connsiteX18" fmla="*/ 696970 w 773569"/>
              <a:gd name="connsiteY18" fmla="*/ 223015 h 736467"/>
              <a:gd name="connsiteX19" fmla="*/ 773569 w 773569"/>
              <a:gd name="connsiteY19" fmla="*/ 313976 h 736467"/>
              <a:gd name="connsiteX20" fmla="*/ 696970 w 773569"/>
              <a:gd name="connsiteY20" fmla="*/ 256527 h 736467"/>
              <a:gd name="connsiteX21" fmla="*/ 579678 w 773569"/>
              <a:gd name="connsiteY21" fmla="*/ 270889 h 736467"/>
              <a:gd name="connsiteX22" fmla="*/ 495898 w 773569"/>
              <a:gd name="connsiteY22" fmla="*/ 388181 h 736467"/>
              <a:gd name="connsiteX23" fmla="*/ 313975 w 773569"/>
              <a:gd name="connsiteY23" fmla="*/ 527017 h 736467"/>
              <a:gd name="connsiteX24" fmla="*/ 182321 w 773569"/>
              <a:gd name="connsiteY24" fmla="*/ 598829 h 736467"/>
              <a:gd name="connsiteX25" fmla="*/ 208651 w 773569"/>
              <a:gd name="connsiteY25" fmla="*/ 718514 h 736467"/>
              <a:gd name="connsiteX26" fmla="*/ 163171 w 773569"/>
              <a:gd name="connsiteY26" fmla="*/ 706546 h 736467"/>
              <a:gd name="connsiteX27" fmla="*/ 132052 w 773569"/>
              <a:gd name="connsiteY27" fmla="*/ 620372 h 736467"/>
              <a:gd name="connsiteX28" fmla="*/ 218226 w 773569"/>
              <a:gd name="connsiteY28" fmla="*/ 529411 h 736467"/>
              <a:gd name="connsiteX29" fmla="*/ 371424 w 773569"/>
              <a:gd name="connsiteY29" fmla="*/ 443237 h 736467"/>
              <a:gd name="connsiteX30" fmla="*/ 361849 w 773569"/>
              <a:gd name="connsiteY30" fmla="*/ 395363 h 736467"/>
              <a:gd name="connsiteX31" fmla="*/ 280463 w 773569"/>
              <a:gd name="connsiteY31" fmla="*/ 443237 h 736467"/>
              <a:gd name="connsiteX32" fmla="*/ 175139 w 773569"/>
              <a:gd name="connsiteY32" fmla="*/ 524623 h 736467"/>
              <a:gd name="connsiteX33" fmla="*/ 184714 w 773569"/>
              <a:gd name="connsiteY33" fmla="*/ 479143 h 736467"/>
              <a:gd name="connsiteX34" fmla="*/ 285250 w 773569"/>
              <a:gd name="connsiteY34" fmla="*/ 407331 h 736467"/>
              <a:gd name="connsiteX35" fmla="*/ 357062 w 773569"/>
              <a:gd name="connsiteY35" fmla="*/ 354669 h 736467"/>
              <a:gd name="connsiteX36" fmla="*/ 366637 w 773569"/>
              <a:gd name="connsiteY36" fmla="*/ 297220 h 736467"/>
              <a:gd name="connsiteX37" fmla="*/ 299613 w 773569"/>
              <a:gd name="connsiteY37" fmla="*/ 318764 h 736467"/>
              <a:gd name="connsiteX38" fmla="*/ 230195 w 773569"/>
              <a:gd name="connsiteY38" fmla="*/ 404937 h 736467"/>
              <a:gd name="connsiteX39" fmla="*/ 172746 w 773569"/>
              <a:gd name="connsiteY39" fmla="*/ 476749 h 736467"/>
              <a:gd name="connsiteX40" fmla="*/ 55454 w 773569"/>
              <a:gd name="connsiteY40" fmla="*/ 558135 h 73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3569" h="736467">
                <a:moveTo>
                  <a:pt x="55454" y="558135"/>
                </a:moveTo>
                <a:cubicBezTo>
                  <a:pt x="28724" y="566513"/>
                  <a:pt x="0" y="548959"/>
                  <a:pt x="12367" y="527017"/>
                </a:cubicBezTo>
                <a:cubicBezTo>
                  <a:pt x="24735" y="505075"/>
                  <a:pt x="91360" y="455206"/>
                  <a:pt x="129659" y="426481"/>
                </a:cubicBezTo>
                <a:cubicBezTo>
                  <a:pt x="167958" y="397756"/>
                  <a:pt x="207853" y="394165"/>
                  <a:pt x="242163" y="354669"/>
                </a:cubicBezTo>
                <a:cubicBezTo>
                  <a:pt x="276473" y="315173"/>
                  <a:pt x="316368" y="227004"/>
                  <a:pt x="335518" y="189503"/>
                </a:cubicBezTo>
                <a:cubicBezTo>
                  <a:pt x="354668" y="152002"/>
                  <a:pt x="356663" y="155991"/>
                  <a:pt x="357062" y="129660"/>
                </a:cubicBezTo>
                <a:cubicBezTo>
                  <a:pt x="357461" y="103329"/>
                  <a:pt x="333922" y="51466"/>
                  <a:pt x="337912" y="31518"/>
                </a:cubicBezTo>
                <a:cubicBezTo>
                  <a:pt x="341902" y="11570"/>
                  <a:pt x="365839" y="0"/>
                  <a:pt x="380999" y="9974"/>
                </a:cubicBezTo>
                <a:cubicBezTo>
                  <a:pt x="396159" y="19948"/>
                  <a:pt x="423687" y="67424"/>
                  <a:pt x="428873" y="91361"/>
                </a:cubicBezTo>
                <a:cubicBezTo>
                  <a:pt x="434059" y="115298"/>
                  <a:pt x="415707" y="132054"/>
                  <a:pt x="412117" y="153597"/>
                </a:cubicBezTo>
                <a:cubicBezTo>
                  <a:pt x="408527" y="175140"/>
                  <a:pt x="398553" y="208253"/>
                  <a:pt x="407330" y="220621"/>
                </a:cubicBezTo>
                <a:cubicBezTo>
                  <a:pt x="416107" y="232989"/>
                  <a:pt x="445629" y="236180"/>
                  <a:pt x="464779" y="227802"/>
                </a:cubicBezTo>
                <a:cubicBezTo>
                  <a:pt x="483929" y="219424"/>
                  <a:pt x="503078" y="181524"/>
                  <a:pt x="522228" y="170353"/>
                </a:cubicBezTo>
                <a:cubicBezTo>
                  <a:pt x="541378" y="159182"/>
                  <a:pt x="584066" y="151203"/>
                  <a:pt x="579678" y="160778"/>
                </a:cubicBezTo>
                <a:cubicBezTo>
                  <a:pt x="575290" y="170353"/>
                  <a:pt x="516245" y="199875"/>
                  <a:pt x="495898" y="227802"/>
                </a:cubicBezTo>
                <a:cubicBezTo>
                  <a:pt x="475551" y="255729"/>
                  <a:pt x="460391" y="310386"/>
                  <a:pt x="457598" y="328339"/>
                </a:cubicBezTo>
                <a:cubicBezTo>
                  <a:pt x="454805" y="346292"/>
                  <a:pt x="461986" y="351079"/>
                  <a:pt x="479141" y="335520"/>
                </a:cubicBezTo>
                <a:cubicBezTo>
                  <a:pt x="496296" y="319961"/>
                  <a:pt x="524223" y="253735"/>
                  <a:pt x="560528" y="234984"/>
                </a:cubicBezTo>
                <a:cubicBezTo>
                  <a:pt x="596833" y="216233"/>
                  <a:pt x="661463" y="209850"/>
                  <a:pt x="696970" y="223015"/>
                </a:cubicBezTo>
                <a:cubicBezTo>
                  <a:pt x="732477" y="236180"/>
                  <a:pt x="773569" y="308391"/>
                  <a:pt x="773569" y="313976"/>
                </a:cubicBezTo>
                <a:cubicBezTo>
                  <a:pt x="773569" y="319561"/>
                  <a:pt x="729285" y="263708"/>
                  <a:pt x="696970" y="256527"/>
                </a:cubicBezTo>
                <a:cubicBezTo>
                  <a:pt x="664655" y="249346"/>
                  <a:pt x="613190" y="248947"/>
                  <a:pt x="579678" y="270889"/>
                </a:cubicBezTo>
                <a:cubicBezTo>
                  <a:pt x="546166" y="292831"/>
                  <a:pt x="540182" y="345493"/>
                  <a:pt x="495898" y="388181"/>
                </a:cubicBezTo>
                <a:cubicBezTo>
                  <a:pt x="451614" y="430869"/>
                  <a:pt x="366238" y="491909"/>
                  <a:pt x="313975" y="527017"/>
                </a:cubicBezTo>
                <a:cubicBezTo>
                  <a:pt x="261712" y="562125"/>
                  <a:pt x="199875" y="566913"/>
                  <a:pt x="182321" y="598829"/>
                </a:cubicBezTo>
                <a:cubicBezTo>
                  <a:pt x="164767" y="630745"/>
                  <a:pt x="211843" y="700561"/>
                  <a:pt x="208651" y="718514"/>
                </a:cubicBezTo>
                <a:cubicBezTo>
                  <a:pt x="205459" y="736467"/>
                  <a:pt x="175937" y="722903"/>
                  <a:pt x="163171" y="706546"/>
                </a:cubicBezTo>
                <a:cubicBezTo>
                  <a:pt x="150405" y="690189"/>
                  <a:pt x="122876" y="649895"/>
                  <a:pt x="132052" y="620372"/>
                </a:cubicBezTo>
                <a:cubicBezTo>
                  <a:pt x="141228" y="590850"/>
                  <a:pt x="178331" y="558934"/>
                  <a:pt x="218226" y="529411"/>
                </a:cubicBezTo>
                <a:cubicBezTo>
                  <a:pt x="258121" y="499888"/>
                  <a:pt x="347487" y="465578"/>
                  <a:pt x="371424" y="443237"/>
                </a:cubicBezTo>
                <a:cubicBezTo>
                  <a:pt x="395361" y="420896"/>
                  <a:pt x="377009" y="395363"/>
                  <a:pt x="361849" y="395363"/>
                </a:cubicBezTo>
                <a:cubicBezTo>
                  <a:pt x="346689" y="395363"/>
                  <a:pt x="311581" y="421694"/>
                  <a:pt x="280463" y="443237"/>
                </a:cubicBezTo>
                <a:cubicBezTo>
                  <a:pt x="249345" y="464780"/>
                  <a:pt x="191097" y="518639"/>
                  <a:pt x="175139" y="524623"/>
                </a:cubicBezTo>
                <a:cubicBezTo>
                  <a:pt x="159181" y="530607"/>
                  <a:pt x="166362" y="498692"/>
                  <a:pt x="184714" y="479143"/>
                </a:cubicBezTo>
                <a:cubicBezTo>
                  <a:pt x="203066" y="459594"/>
                  <a:pt x="256525" y="428077"/>
                  <a:pt x="285250" y="407331"/>
                </a:cubicBezTo>
                <a:cubicBezTo>
                  <a:pt x="313975" y="386585"/>
                  <a:pt x="343498" y="373021"/>
                  <a:pt x="357062" y="354669"/>
                </a:cubicBezTo>
                <a:cubicBezTo>
                  <a:pt x="370627" y="336317"/>
                  <a:pt x="376212" y="303204"/>
                  <a:pt x="366637" y="297220"/>
                </a:cubicBezTo>
                <a:cubicBezTo>
                  <a:pt x="357062" y="291236"/>
                  <a:pt x="322353" y="300811"/>
                  <a:pt x="299613" y="318764"/>
                </a:cubicBezTo>
                <a:cubicBezTo>
                  <a:pt x="276873" y="336717"/>
                  <a:pt x="230195" y="404937"/>
                  <a:pt x="230195" y="404937"/>
                </a:cubicBezTo>
                <a:cubicBezTo>
                  <a:pt x="209051" y="431268"/>
                  <a:pt x="201869" y="451615"/>
                  <a:pt x="172746" y="476749"/>
                </a:cubicBezTo>
                <a:cubicBezTo>
                  <a:pt x="143623" y="501883"/>
                  <a:pt x="82184" y="549757"/>
                  <a:pt x="55454" y="558135"/>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8900000" scaled="1"/>
            <a:tileRect/>
          </a:gra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69" name="Freeform 68"/>
          <p:cNvSpPr/>
          <p:nvPr/>
        </p:nvSpPr>
        <p:spPr bwMode="auto">
          <a:xfrm flipH="1">
            <a:off x="6391276" y="5399088"/>
            <a:ext cx="46037" cy="55562"/>
          </a:xfrm>
          <a:custGeom>
            <a:avLst/>
            <a:gdLst>
              <a:gd name="connsiteX0" fmla="*/ 3989 w 97743"/>
              <a:gd name="connsiteY0" fmla="*/ 54656 h 61438"/>
              <a:gd name="connsiteX1" fmla="*/ 87769 w 97743"/>
              <a:gd name="connsiteY1" fmla="*/ 45081 h 61438"/>
              <a:gd name="connsiteX2" fmla="*/ 63832 w 97743"/>
              <a:gd name="connsiteY2" fmla="*/ 4388 h 61438"/>
              <a:gd name="connsiteX3" fmla="*/ 3989 w 97743"/>
              <a:gd name="connsiteY3" fmla="*/ 54656 h 61438"/>
            </a:gdLst>
            <a:ahLst/>
            <a:cxnLst>
              <a:cxn ang="0">
                <a:pos x="connsiteX0" y="connsiteY0"/>
              </a:cxn>
              <a:cxn ang="0">
                <a:pos x="connsiteX1" y="connsiteY1"/>
              </a:cxn>
              <a:cxn ang="0">
                <a:pos x="connsiteX2" y="connsiteY2"/>
              </a:cxn>
              <a:cxn ang="0">
                <a:pos x="connsiteX3" y="connsiteY3"/>
              </a:cxn>
            </a:cxnLst>
            <a:rect l="l" t="t" r="r" b="b"/>
            <a:pathLst>
              <a:path w="97743" h="61438">
                <a:moveTo>
                  <a:pt x="3989" y="54656"/>
                </a:moveTo>
                <a:cubicBezTo>
                  <a:pt x="7979" y="61438"/>
                  <a:pt x="77795" y="53459"/>
                  <a:pt x="87769" y="45081"/>
                </a:cubicBezTo>
                <a:cubicBezTo>
                  <a:pt x="97743" y="36703"/>
                  <a:pt x="74604" y="8776"/>
                  <a:pt x="63832" y="4388"/>
                </a:cubicBezTo>
                <a:cubicBezTo>
                  <a:pt x="53060" y="0"/>
                  <a:pt x="0" y="47874"/>
                  <a:pt x="3989" y="54656"/>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0" name="Freeform 69"/>
          <p:cNvSpPr/>
          <p:nvPr/>
        </p:nvSpPr>
        <p:spPr bwMode="auto">
          <a:xfrm flipH="1">
            <a:off x="6384926" y="5332414"/>
            <a:ext cx="46037" cy="46037"/>
          </a:xfrm>
          <a:custGeom>
            <a:avLst/>
            <a:gdLst>
              <a:gd name="connsiteX0" fmla="*/ 9176 w 76282"/>
              <a:gd name="connsiteY0" fmla="*/ 43087 h 45082"/>
              <a:gd name="connsiteX1" fmla="*/ 11569 w 76282"/>
              <a:gd name="connsiteY1" fmla="*/ 26331 h 45082"/>
              <a:gd name="connsiteX2" fmla="*/ 21144 w 76282"/>
              <a:gd name="connsiteY2" fmla="*/ 16756 h 45082"/>
              <a:gd name="connsiteX3" fmla="*/ 23538 w 76282"/>
              <a:gd name="connsiteY3" fmla="*/ 4788 h 45082"/>
              <a:gd name="connsiteX4" fmla="*/ 28325 w 76282"/>
              <a:gd name="connsiteY4" fmla="*/ 0 h 45082"/>
              <a:gd name="connsiteX5" fmla="*/ 76200 w 76282"/>
              <a:gd name="connsiteY5" fmla="*/ 2394 h 45082"/>
              <a:gd name="connsiteX6" fmla="*/ 73806 w 76282"/>
              <a:gd name="connsiteY6" fmla="*/ 31119 h 45082"/>
              <a:gd name="connsiteX7" fmla="*/ 66625 w 76282"/>
              <a:gd name="connsiteY7" fmla="*/ 38300 h 45082"/>
              <a:gd name="connsiteX8" fmla="*/ 9176 w 76282"/>
              <a:gd name="connsiteY8" fmla="*/ 43087 h 4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82" h="45082">
                <a:moveTo>
                  <a:pt x="9176" y="43087"/>
                </a:moveTo>
                <a:cubicBezTo>
                  <a:pt x="0" y="41092"/>
                  <a:pt x="9234" y="31467"/>
                  <a:pt x="11569" y="26331"/>
                </a:cubicBezTo>
                <a:cubicBezTo>
                  <a:pt x="13437" y="22222"/>
                  <a:pt x="21144" y="16756"/>
                  <a:pt x="21144" y="16756"/>
                </a:cubicBezTo>
                <a:cubicBezTo>
                  <a:pt x="21942" y="12767"/>
                  <a:pt x="21935" y="8527"/>
                  <a:pt x="23538" y="4788"/>
                </a:cubicBezTo>
                <a:cubicBezTo>
                  <a:pt x="24427" y="2714"/>
                  <a:pt x="26070" y="102"/>
                  <a:pt x="28325" y="0"/>
                </a:cubicBezTo>
                <a:lnTo>
                  <a:pt x="76200" y="2394"/>
                </a:lnTo>
                <a:cubicBezTo>
                  <a:pt x="75402" y="11969"/>
                  <a:pt x="76282" y="21835"/>
                  <a:pt x="73806" y="31119"/>
                </a:cubicBezTo>
                <a:cubicBezTo>
                  <a:pt x="72934" y="34390"/>
                  <a:pt x="69992" y="37952"/>
                  <a:pt x="66625" y="38300"/>
                </a:cubicBezTo>
                <a:cubicBezTo>
                  <a:pt x="45989" y="40435"/>
                  <a:pt x="18352" y="45082"/>
                  <a:pt x="9176" y="43087"/>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1" name="Freeform 70"/>
          <p:cNvSpPr/>
          <p:nvPr/>
        </p:nvSpPr>
        <p:spPr bwMode="auto">
          <a:xfrm>
            <a:off x="6329362" y="5459414"/>
            <a:ext cx="76200" cy="79375"/>
          </a:xfrm>
          <a:custGeom>
            <a:avLst/>
            <a:gdLst>
              <a:gd name="connsiteX0" fmla="*/ 33905 w 76992"/>
              <a:gd name="connsiteY0" fmla="*/ 3403 h 80825"/>
              <a:gd name="connsiteX1" fmla="*/ 7574 w 76992"/>
              <a:gd name="connsiteY1" fmla="*/ 5797 h 80825"/>
              <a:gd name="connsiteX2" fmla="*/ 2787 w 76992"/>
              <a:gd name="connsiteY2" fmla="*/ 20159 h 80825"/>
              <a:gd name="connsiteX3" fmla="*/ 393 w 76992"/>
              <a:gd name="connsiteY3" fmla="*/ 27340 h 80825"/>
              <a:gd name="connsiteX4" fmla="*/ 2787 w 76992"/>
              <a:gd name="connsiteY4" fmla="*/ 53671 h 80825"/>
              <a:gd name="connsiteX5" fmla="*/ 9968 w 76992"/>
              <a:gd name="connsiteY5" fmla="*/ 56065 h 80825"/>
              <a:gd name="connsiteX6" fmla="*/ 43480 w 76992"/>
              <a:gd name="connsiteY6" fmla="*/ 60852 h 80825"/>
              <a:gd name="connsiteX7" fmla="*/ 48268 w 76992"/>
              <a:gd name="connsiteY7" fmla="*/ 65640 h 80825"/>
              <a:gd name="connsiteX8" fmla="*/ 76992 w 76992"/>
              <a:gd name="connsiteY8" fmla="*/ 70427 h 80825"/>
              <a:gd name="connsiteX9" fmla="*/ 74599 w 76992"/>
              <a:gd name="connsiteY9" fmla="*/ 22553 h 80825"/>
              <a:gd name="connsiteX10" fmla="*/ 65024 w 76992"/>
              <a:gd name="connsiteY10" fmla="*/ 10584 h 80825"/>
              <a:gd name="connsiteX11" fmla="*/ 60236 w 76992"/>
              <a:gd name="connsiteY11" fmla="*/ 5797 h 80825"/>
              <a:gd name="connsiteX12" fmla="*/ 50661 w 76992"/>
              <a:gd name="connsiteY12" fmla="*/ 3403 h 80825"/>
              <a:gd name="connsiteX13" fmla="*/ 33905 w 76992"/>
              <a:gd name="connsiteY13" fmla="*/ 3403 h 8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992" h="80825">
                <a:moveTo>
                  <a:pt x="33905" y="3403"/>
                </a:moveTo>
                <a:cubicBezTo>
                  <a:pt x="26724" y="3802"/>
                  <a:pt x="15334" y="1619"/>
                  <a:pt x="7574" y="5797"/>
                </a:cubicBezTo>
                <a:cubicBezTo>
                  <a:pt x="3131" y="8189"/>
                  <a:pt x="4383" y="15372"/>
                  <a:pt x="2787" y="20159"/>
                </a:cubicBezTo>
                <a:lnTo>
                  <a:pt x="393" y="27340"/>
                </a:lnTo>
                <a:cubicBezTo>
                  <a:pt x="1191" y="36117"/>
                  <a:pt x="0" y="45310"/>
                  <a:pt x="2787" y="53671"/>
                </a:cubicBezTo>
                <a:cubicBezTo>
                  <a:pt x="3585" y="56065"/>
                  <a:pt x="7483" y="55627"/>
                  <a:pt x="9968" y="56065"/>
                </a:cubicBezTo>
                <a:cubicBezTo>
                  <a:pt x="21080" y="58026"/>
                  <a:pt x="43480" y="60852"/>
                  <a:pt x="43480" y="60852"/>
                </a:cubicBezTo>
                <a:cubicBezTo>
                  <a:pt x="45076" y="62448"/>
                  <a:pt x="47107" y="63705"/>
                  <a:pt x="48268" y="65640"/>
                </a:cubicBezTo>
                <a:cubicBezTo>
                  <a:pt x="57378" y="80825"/>
                  <a:pt x="34417" y="74298"/>
                  <a:pt x="76992" y="70427"/>
                </a:cubicBezTo>
                <a:cubicBezTo>
                  <a:pt x="76194" y="54469"/>
                  <a:pt x="75983" y="38471"/>
                  <a:pt x="74599" y="22553"/>
                </a:cubicBezTo>
                <a:cubicBezTo>
                  <a:pt x="73819" y="13577"/>
                  <a:pt x="71427" y="15706"/>
                  <a:pt x="65024" y="10584"/>
                </a:cubicBezTo>
                <a:cubicBezTo>
                  <a:pt x="63262" y="9174"/>
                  <a:pt x="62255" y="6806"/>
                  <a:pt x="60236" y="5797"/>
                </a:cubicBezTo>
                <a:cubicBezTo>
                  <a:pt x="57293" y="4326"/>
                  <a:pt x="53824" y="4307"/>
                  <a:pt x="50661" y="3403"/>
                </a:cubicBezTo>
                <a:cubicBezTo>
                  <a:pt x="38750" y="0"/>
                  <a:pt x="41086" y="3004"/>
                  <a:pt x="33905" y="3403"/>
                </a:cubicBezTo>
                <a:close/>
              </a:path>
            </a:pathLst>
          </a:custGeom>
          <a:solidFill>
            <a:schemeClr val="accent6">
              <a:lumMod val="40000"/>
              <a:lumOff val="60000"/>
            </a:schemeClr>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2" name="Freeform 71"/>
          <p:cNvSpPr/>
          <p:nvPr/>
        </p:nvSpPr>
        <p:spPr bwMode="auto">
          <a:xfrm>
            <a:off x="6383338" y="5292725"/>
            <a:ext cx="106363" cy="69850"/>
          </a:xfrm>
          <a:custGeom>
            <a:avLst/>
            <a:gdLst>
              <a:gd name="connsiteX0" fmla="*/ 76599 w 105425"/>
              <a:gd name="connsiteY0" fmla="*/ 57449 h 70712"/>
              <a:gd name="connsiteX1" fmla="*/ 4787 w 105425"/>
              <a:gd name="connsiteY1" fmla="*/ 50268 h 70712"/>
              <a:gd name="connsiteX2" fmla="*/ 0 w 105425"/>
              <a:gd name="connsiteY2" fmla="*/ 43087 h 70712"/>
              <a:gd name="connsiteX3" fmla="*/ 2394 w 105425"/>
              <a:gd name="connsiteY3" fmla="*/ 16756 h 70712"/>
              <a:gd name="connsiteX4" fmla="*/ 14362 w 105425"/>
              <a:gd name="connsiteY4" fmla="*/ 7181 h 70712"/>
              <a:gd name="connsiteX5" fmla="*/ 47874 w 105425"/>
              <a:gd name="connsiteY5" fmla="*/ 2394 h 70712"/>
              <a:gd name="connsiteX6" fmla="*/ 67024 w 105425"/>
              <a:gd name="connsiteY6" fmla="*/ 0 h 70712"/>
              <a:gd name="connsiteX7" fmla="*/ 90961 w 105425"/>
              <a:gd name="connsiteY7" fmla="*/ 2394 h 70712"/>
              <a:gd name="connsiteX8" fmla="*/ 98142 w 105425"/>
              <a:gd name="connsiteY8" fmla="*/ 4788 h 70712"/>
              <a:gd name="connsiteX9" fmla="*/ 102930 w 105425"/>
              <a:gd name="connsiteY9" fmla="*/ 19150 h 70712"/>
              <a:gd name="connsiteX10" fmla="*/ 100536 w 105425"/>
              <a:gd name="connsiteY10" fmla="*/ 45481 h 70712"/>
              <a:gd name="connsiteX11" fmla="*/ 83780 w 105425"/>
              <a:gd name="connsiteY11" fmla="*/ 47875 h 70712"/>
              <a:gd name="connsiteX12" fmla="*/ 76599 w 105425"/>
              <a:gd name="connsiteY12" fmla="*/ 57449 h 7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425" h="70712">
                <a:moveTo>
                  <a:pt x="76599" y="57449"/>
                </a:moveTo>
                <a:cubicBezTo>
                  <a:pt x="63434" y="57848"/>
                  <a:pt x="21142" y="70712"/>
                  <a:pt x="4787" y="50268"/>
                </a:cubicBezTo>
                <a:cubicBezTo>
                  <a:pt x="2990" y="48022"/>
                  <a:pt x="1596" y="45481"/>
                  <a:pt x="0" y="43087"/>
                </a:cubicBezTo>
                <a:cubicBezTo>
                  <a:pt x="798" y="34310"/>
                  <a:pt x="547" y="25374"/>
                  <a:pt x="2394" y="16756"/>
                </a:cubicBezTo>
                <a:cubicBezTo>
                  <a:pt x="3986" y="9327"/>
                  <a:pt x="8482" y="8861"/>
                  <a:pt x="14362" y="7181"/>
                </a:cubicBezTo>
                <a:cubicBezTo>
                  <a:pt x="28871" y="3036"/>
                  <a:pt x="27599" y="4647"/>
                  <a:pt x="47874" y="2394"/>
                </a:cubicBezTo>
                <a:cubicBezTo>
                  <a:pt x="54268" y="1684"/>
                  <a:pt x="60641" y="798"/>
                  <a:pt x="67024" y="0"/>
                </a:cubicBezTo>
                <a:cubicBezTo>
                  <a:pt x="75003" y="798"/>
                  <a:pt x="83035" y="1175"/>
                  <a:pt x="90961" y="2394"/>
                </a:cubicBezTo>
                <a:cubicBezTo>
                  <a:pt x="93455" y="2778"/>
                  <a:pt x="96675" y="2735"/>
                  <a:pt x="98142" y="4788"/>
                </a:cubicBezTo>
                <a:cubicBezTo>
                  <a:pt x="101075" y="8894"/>
                  <a:pt x="102930" y="19150"/>
                  <a:pt x="102930" y="19150"/>
                </a:cubicBezTo>
                <a:cubicBezTo>
                  <a:pt x="102132" y="27927"/>
                  <a:pt x="105425" y="38148"/>
                  <a:pt x="100536" y="45481"/>
                </a:cubicBezTo>
                <a:cubicBezTo>
                  <a:pt x="97406" y="50175"/>
                  <a:pt x="89133" y="46091"/>
                  <a:pt x="83780" y="47875"/>
                </a:cubicBezTo>
                <a:cubicBezTo>
                  <a:pt x="83775" y="47877"/>
                  <a:pt x="89764" y="57050"/>
                  <a:pt x="76599" y="57449"/>
                </a:cubicBezTo>
                <a:close/>
              </a:path>
            </a:pathLst>
          </a:custGeom>
          <a:solidFill>
            <a:schemeClr val="accent6">
              <a:lumMod val="60000"/>
              <a:lumOff val="40000"/>
            </a:schemeClr>
          </a:soli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3" name="Freeform 72"/>
          <p:cNvSpPr/>
          <p:nvPr/>
        </p:nvSpPr>
        <p:spPr bwMode="auto">
          <a:xfrm>
            <a:off x="6356351" y="5354638"/>
            <a:ext cx="141287" cy="61912"/>
          </a:xfrm>
          <a:custGeom>
            <a:avLst/>
            <a:gdLst>
              <a:gd name="connsiteX0" fmla="*/ 109308 w 140842"/>
              <a:gd name="connsiteY0" fmla="*/ 11963 h 61835"/>
              <a:gd name="connsiteX1" fmla="*/ 47072 w 140842"/>
              <a:gd name="connsiteY1" fmla="*/ 14357 h 61835"/>
              <a:gd name="connsiteX2" fmla="*/ 39890 w 140842"/>
              <a:gd name="connsiteY2" fmla="*/ 16751 h 61835"/>
              <a:gd name="connsiteX3" fmla="*/ 27922 w 140842"/>
              <a:gd name="connsiteY3" fmla="*/ 28719 h 61835"/>
              <a:gd name="connsiteX4" fmla="*/ 30316 w 140842"/>
              <a:gd name="connsiteY4" fmla="*/ 40688 h 61835"/>
              <a:gd name="connsiteX5" fmla="*/ 138033 w 140842"/>
              <a:gd name="connsiteY5" fmla="*/ 33507 h 61835"/>
              <a:gd name="connsiteX6" fmla="*/ 140427 w 140842"/>
              <a:gd name="connsiteY6" fmla="*/ 26326 h 61835"/>
              <a:gd name="connsiteX7" fmla="*/ 128458 w 140842"/>
              <a:gd name="connsiteY7" fmla="*/ 16751 h 61835"/>
              <a:gd name="connsiteX8" fmla="*/ 109308 w 140842"/>
              <a:gd name="connsiteY8" fmla="*/ 11963 h 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42" h="61835">
                <a:moveTo>
                  <a:pt x="109308" y="11963"/>
                </a:moveTo>
                <a:cubicBezTo>
                  <a:pt x="95744" y="11564"/>
                  <a:pt x="67783" y="12928"/>
                  <a:pt x="47072" y="14357"/>
                </a:cubicBezTo>
                <a:cubicBezTo>
                  <a:pt x="44554" y="14531"/>
                  <a:pt x="41861" y="15175"/>
                  <a:pt x="39890" y="16751"/>
                </a:cubicBezTo>
                <a:cubicBezTo>
                  <a:pt x="0" y="48662"/>
                  <a:pt x="71004" y="0"/>
                  <a:pt x="27922" y="28719"/>
                </a:cubicBezTo>
                <a:cubicBezTo>
                  <a:pt x="28720" y="32709"/>
                  <a:pt x="26264" y="40320"/>
                  <a:pt x="30316" y="40688"/>
                </a:cubicBezTo>
                <a:cubicBezTo>
                  <a:pt x="124491" y="49250"/>
                  <a:pt x="109699" y="61835"/>
                  <a:pt x="138033" y="33507"/>
                </a:cubicBezTo>
                <a:cubicBezTo>
                  <a:pt x="138831" y="31113"/>
                  <a:pt x="140842" y="28815"/>
                  <a:pt x="140427" y="26326"/>
                </a:cubicBezTo>
                <a:cubicBezTo>
                  <a:pt x="139153" y="18684"/>
                  <a:pt x="134059" y="18618"/>
                  <a:pt x="128458" y="16751"/>
                </a:cubicBezTo>
                <a:cubicBezTo>
                  <a:pt x="116335" y="4628"/>
                  <a:pt x="122872" y="12362"/>
                  <a:pt x="109308" y="11963"/>
                </a:cubicBezTo>
                <a:close/>
              </a:path>
            </a:pathLst>
          </a:custGeom>
          <a:solidFill>
            <a:schemeClr val="accent6">
              <a:lumMod val="60000"/>
              <a:lumOff val="40000"/>
            </a:schemeClr>
          </a:soli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4" name="Freeform 73"/>
          <p:cNvSpPr/>
          <p:nvPr/>
        </p:nvSpPr>
        <p:spPr bwMode="auto">
          <a:xfrm>
            <a:off x="6418262" y="5405439"/>
            <a:ext cx="44450" cy="52387"/>
          </a:xfrm>
          <a:custGeom>
            <a:avLst/>
            <a:gdLst>
              <a:gd name="connsiteX0" fmla="*/ 18608 w 67220"/>
              <a:gd name="connsiteY0" fmla="*/ 97714 h 99310"/>
              <a:gd name="connsiteX1" fmla="*/ 13821 w 67220"/>
              <a:gd name="connsiteY1" fmla="*/ 90533 h 99310"/>
              <a:gd name="connsiteX2" fmla="*/ 4246 w 67220"/>
              <a:gd name="connsiteY2" fmla="*/ 80958 h 99310"/>
              <a:gd name="connsiteX3" fmla="*/ 4246 w 67220"/>
              <a:gd name="connsiteY3" fmla="*/ 59415 h 99310"/>
              <a:gd name="connsiteX4" fmla="*/ 9033 w 67220"/>
              <a:gd name="connsiteY4" fmla="*/ 25903 h 99310"/>
              <a:gd name="connsiteX5" fmla="*/ 13821 w 67220"/>
              <a:gd name="connsiteY5" fmla="*/ 21115 h 99310"/>
              <a:gd name="connsiteX6" fmla="*/ 21002 w 67220"/>
              <a:gd name="connsiteY6" fmla="*/ 18722 h 99310"/>
              <a:gd name="connsiteX7" fmla="*/ 32971 w 67220"/>
              <a:gd name="connsiteY7" fmla="*/ 9147 h 99310"/>
              <a:gd name="connsiteX8" fmla="*/ 47333 w 67220"/>
              <a:gd name="connsiteY8" fmla="*/ 1966 h 99310"/>
              <a:gd name="connsiteX9" fmla="*/ 61695 w 67220"/>
              <a:gd name="connsiteY9" fmla="*/ 4359 h 99310"/>
              <a:gd name="connsiteX10" fmla="*/ 66483 w 67220"/>
              <a:gd name="connsiteY10" fmla="*/ 9147 h 99310"/>
              <a:gd name="connsiteX11" fmla="*/ 64089 w 67220"/>
              <a:gd name="connsiteY11" fmla="*/ 66596 h 99310"/>
              <a:gd name="connsiteX12" fmla="*/ 59301 w 67220"/>
              <a:gd name="connsiteY12" fmla="*/ 71383 h 99310"/>
              <a:gd name="connsiteX13" fmla="*/ 44939 w 67220"/>
              <a:gd name="connsiteY13" fmla="*/ 80958 h 99310"/>
              <a:gd name="connsiteX14" fmla="*/ 18608 w 67220"/>
              <a:gd name="connsiteY14" fmla="*/ 97714 h 9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20" h="99310">
                <a:moveTo>
                  <a:pt x="18608" y="97714"/>
                </a:moveTo>
                <a:cubicBezTo>
                  <a:pt x="13422" y="99310"/>
                  <a:pt x="15693" y="92717"/>
                  <a:pt x="13821" y="90533"/>
                </a:cubicBezTo>
                <a:cubicBezTo>
                  <a:pt x="10884" y="87106"/>
                  <a:pt x="4246" y="80958"/>
                  <a:pt x="4246" y="80958"/>
                </a:cubicBezTo>
                <a:cubicBezTo>
                  <a:pt x="0" y="68220"/>
                  <a:pt x="2048" y="78098"/>
                  <a:pt x="4246" y="59415"/>
                </a:cubicBezTo>
                <a:cubicBezTo>
                  <a:pt x="4295" y="58995"/>
                  <a:pt x="4590" y="33308"/>
                  <a:pt x="9033" y="25903"/>
                </a:cubicBezTo>
                <a:cubicBezTo>
                  <a:pt x="10194" y="23968"/>
                  <a:pt x="11886" y="22276"/>
                  <a:pt x="13821" y="21115"/>
                </a:cubicBezTo>
                <a:cubicBezTo>
                  <a:pt x="15985" y="19817"/>
                  <a:pt x="18608" y="19520"/>
                  <a:pt x="21002" y="18722"/>
                </a:cubicBezTo>
                <a:cubicBezTo>
                  <a:pt x="30537" y="4417"/>
                  <a:pt x="20123" y="16856"/>
                  <a:pt x="32971" y="9147"/>
                </a:cubicBezTo>
                <a:cubicBezTo>
                  <a:pt x="48217" y="0"/>
                  <a:pt x="23713" y="7869"/>
                  <a:pt x="47333" y="1966"/>
                </a:cubicBezTo>
                <a:cubicBezTo>
                  <a:pt x="52120" y="2764"/>
                  <a:pt x="57151" y="2655"/>
                  <a:pt x="61695" y="4359"/>
                </a:cubicBezTo>
                <a:cubicBezTo>
                  <a:pt x="63808" y="5151"/>
                  <a:pt x="66396" y="6892"/>
                  <a:pt x="66483" y="9147"/>
                </a:cubicBezTo>
                <a:cubicBezTo>
                  <a:pt x="67220" y="28299"/>
                  <a:pt x="66286" y="47556"/>
                  <a:pt x="64089" y="66596"/>
                </a:cubicBezTo>
                <a:cubicBezTo>
                  <a:pt x="63830" y="68838"/>
                  <a:pt x="61107" y="70029"/>
                  <a:pt x="59301" y="71383"/>
                </a:cubicBezTo>
                <a:cubicBezTo>
                  <a:pt x="54698" y="74835"/>
                  <a:pt x="50635" y="80144"/>
                  <a:pt x="44939" y="80958"/>
                </a:cubicBezTo>
                <a:cubicBezTo>
                  <a:pt x="21864" y="84255"/>
                  <a:pt x="23794" y="96118"/>
                  <a:pt x="18608" y="97714"/>
                </a:cubicBezTo>
                <a:close/>
              </a:path>
            </a:pathLst>
          </a:custGeom>
          <a:solidFill>
            <a:schemeClr val="accent6">
              <a:lumMod val="60000"/>
              <a:lumOff val="40000"/>
            </a:schemeClr>
          </a:soli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5" name="Freeform 74"/>
          <p:cNvSpPr/>
          <p:nvPr/>
        </p:nvSpPr>
        <p:spPr bwMode="auto">
          <a:xfrm flipH="1" flipV="1">
            <a:off x="6499225" y="5429250"/>
            <a:ext cx="93662" cy="46038"/>
          </a:xfrm>
          <a:custGeom>
            <a:avLst/>
            <a:gdLst>
              <a:gd name="connsiteX0" fmla="*/ 26331 w 66534"/>
              <a:gd name="connsiteY0" fmla="*/ 67503 h 73004"/>
              <a:gd name="connsiteX1" fmla="*/ 16756 w 66534"/>
              <a:gd name="connsiteY1" fmla="*/ 65109 h 73004"/>
              <a:gd name="connsiteX2" fmla="*/ 7181 w 66534"/>
              <a:gd name="connsiteY2" fmla="*/ 53140 h 73004"/>
              <a:gd name="connsiteX3" fmla="*/ 0 w 66534"/>
              <a:gd name="connsiteY3" fmla="*/ 48353 h 73004"/>
              <a:gd name="connsiteX4" fmla="*/ 11969 w 66534"/>
              <a:gd name="connsiteY4" fmla="*/ 22022 h 73004"/>
              <a:gd name="connsiteX5" fmla="*/ 16756 w 66534"/>
              <a:gd name="connsiteY5" fmla="*/ 14841 h 73004"/>
              <a:gd name="connsiteX6" fmla="*/ 26331 w 66534"/>
              <a:gd name="connsiteY6" fmla="*/ 12447 h 73004"/>
              <a:gd name="connsiteX7" fmla="*/ 31118 w 66534"/>
              <a:gd name="connsiteY7" fmla="*/ 5266 h 73004"/>
              <a:gd name="connsiteX8" fmla="*/ 57449 w 66534"/>
              <a:gd name="connsiteY8" fmla="*/ 5266 h 73004"/>
              <a:gd name="connsiteX9" fmla="*/ 57449 w 66534"/>
              <a:gd name="connsiteY9" fmla="*/ 55534 h 73004"/>
              <a:gd name="connsiteX10" fmla="*/ 35906 w 66534"/>
              <a:gd name="connsiteY10" fmla="*/ 62715 h 73004"/>
              <a:gd name="connsiteX11" fmla="*/ 28725 w 66534"/>
              <a:gd name="connsiteY11" fmla="*/ 67503 h 73004"/>
              <a:gd name="connsiteX12" fmla="*/ 23937 w 66534"/>
              <a:gd name="connsiteY12" fmla="*/ 72290 h 73004"/>
              <a:gd name="connsiteX13" fmla="*/ 26331 w 66534"/>
              <a:gd name="connsiteY13" fmla="*/ 67503 h 7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534" h="73004">
                <a:moveTo>
                  <a:pt x="26331" y="67503"/>
                </a:moveTo>
                <a:cubicBezTo>
                  <a:pt x="25134" y="66306"/>
                  <a:pt x="19699" y="66580"/>
                  <a:pt x="16756" y="65109"/>
                </a:cubicBezTo>
                <a:cubicBezTo>
                  <a:pt x="12022" y="62741"/>
                  <a:pt x="10561" y="56520"/>
                  <a:pt x="7181" y="53140"/>
                </a:cubicBezTo>
                <a:cubicBezTo>
                  <a:pt x="5147" y="51106"/>
                  <a:pt x="2394" y="49949"/>
                  <a:pt x="0" y="48353"/>
                </a:cubicBezTo>
                <a:cubicBezTo>
                  <a:pt x="3523" y="30741"/>
                  <a:pt x="137" y="39770"/>
                  <a:pt x="11969" y="22022"/>
                </a:cubicBezTo>
                <a:cubicBezTo>
                  <a:pt x="13565" y="19628"/>
                  <a:pt x="13965" y="15539"/>
                  <a:pt x="16756" y="14841"/>
                </a:cubicBezTo>
                <a:lnTo>
                  <a:pt x="26331" y="12447"/>
                </a:lnTo>
                <a:cubicBezTo>
                  <a:pt x="27927" y="10053"/>
                  <a:pt x="28872" y="7063"/>
                  <a:pt x="31118" y="5266"/>
                </a:cubicBezTo>
                <a:cubicBezTo>
                  <a:pt x="37701" y="0"/>
                  <a:pt x="52880" y="4695"/>
                  <a:pt x="57449" y="5266"/>
                </a:cubicBezTo>
                <a:cubicBezTo>
                  <a:pt x="63243" y="22646"/>
                  <a:pt x="66534" y="29578"/>
                  <a:pt x="57449" y="55534"/>
                </a:cubicBezTo>
                <a:cubicBezTo>
                  <a:pt x="56357" y="58655"/>
                  <a:pt x="40042" y="59957"/>
                  <a:pt x="35906" y="62715"/>
                </a:cubicBezTo>
                <a:cubicBezTo>
                  <a:pt x="33512" y="64311"/>
                  <a:pt x="30972" y="65706"/>
                  <a:pt x="28725" y="67503"/>
                </a:cubicBezTo>
                <a:cubicBezTo>
                  <a:pt x="26963" y="68913"/>
                  <a:pt x="25956" y="71281"/>
                  <a:pt x="23937" y="72290"/>
                </a:cubicBezTo>
                <a:cubicBezTo>
                  <a:pt x="22510" y="73004"/>
                  <a:pt x="27528" y="68700"/>
                  <a:pt x="26331" y="67503"/>
                </a:cubicBezTo>
                <a:close/>
              </a:path>
            </a:pathLst>
          </a:custGeom>
          <a:solidFill>
            <a:schemeClr val="accent6">
              <a:lumMod val="75000"/>
            </a:schemeClr>
          </a:soli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6" name="Freeform 75"/>
          <p:cNvSpPr/>
          <p:nvPr/>
        </p:nvSpPr>
        <p:spPr bwMode="auto">
          <a:xfrm>
            <a:off x="6529388" y="5381625"/>
            <a:ext cx="100013" cy="44450"/>
          </a:xfrm>
          <a:custGeom>
            <a:avLst/>
            <a:gdLst>
              <a:gd name="connsiteX0" fmla="*/ 91955 w 99136"/>
              <a:gd name="connsiteY0" fmla="*/ 17492 h 43965"/>
              <a:gd name="connsiteX1" fmla="*/ 84774 w 99136"/>
              <a:gd name="connsiteY1" fmla="*/ 36642 h 43965"/>
              <a:gd name="connsiteX2" fmla="*/ 77593 w 99136"/>
              <a:gd name="connsiteY2" fmla="*/ 39036 h 43965"/>
              <a:gd name="connsiteX3" fmla="*/ 51262 w 99136"/>
              <a:gd name="connsiteY3" fmla="*/ 41429 h 43965"/>
              <a:gd name="connsiteX4" fmla="*/ 36900 w 99136"/>
              <a:gd name="connsiteY4" fmla="*/ 43823 h 43965"/>
              <a:gd name="connsiteX5" fmla="*/ 12962 w 99136"/>
              <a:gd name="connsiteY5" fmla="*/ 41429 h 43965"/>
              <a:gd name="connsiteX6" fmla="*/ 8175 w 99136"/>
              <a:gd name="connsiteY6" fmla="*/ 34248 h 43965"/>
              <a:gd name="connsiteX7" fmla="*/ 3387 w 99136"/>
              <a:gd name="connsiteY7" fmla="*/ 29461 h 43965"/>
              <a:gd name="connsiteX8" fmla="*/ 994 w 99136"/>
              <a:gd name="connsiteY8" fmla="*/ 22280 h 43965"/>
              <a:gd name="connsiteX9" fmla="*/ 10569 w 99136"/>
              <a:gd name="connsiteY9" fmla="*/ 12705 h 43965"/>
              <a:gd name="connsiteX10" fmla="*/ 41687 w 99136"/>
              <a:gd name="connsiteY10" fmla="*/ 736 h 43965"/>
              <a:gd name="connsiteX11" fmla="*/ 91955 w 99136"/>
              <a:gd name="connsiteY11" fmla="*/ 17492 h 4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136" h="43965">
                <a:moveTo>
                  <a:pt x="91955" y="17492"/>
                </a:moveTo>
                <a:cubicBezTo>
                  <a:pt x="99136" y="23476"/>
                  <a:pt x="88946" y="32470"/>
                  <a:pt x="84774" y="36642"/>
                </a:cubicBezTo>
                <a:cubicBezTo>
                  <a:pt x="82990" y="38426"/>
                  <a:pt x="80091" y="38679"/>
                  <a:pt x="77593" y="39036"/>
                </a:cubicBezTo>
                <a:cubicBezTo>
                  <a:pt x="68868" y="40282"/>
                  <a:pt x="60015" y="40399"/>
                  <a:pt x="51262" y="41429"/>
                </a:cubicBezTo>
                <a:cubicBezTo>
                  <a:pt x="46442" y="41996"/>
                  <a:pt x="41687" y="43025"/>
                  <a:pt x="36900" y="43823"/>
                </a:cubicBezTo>
                <a:cubicBezTo>
                  <a:pt x="28921" y="43025"/>
                  <a:pt x="20570" y="43965"/>
                  <a:pt x="12962" y="41429"/>
                </a:cubicBezTo>
                <a:cubicBezTo>
                  <a:pt x="10233" y="40519"/>
                  <a:pt x="9972" y="36494"/>
                  <a:pt x="8175" y="34248"/>
                </a:cubicBezTo>
                <a:cubicBezTo>
                  <a:pt x="6765" y="32486"/>
                  <a:pt x="4983" y="31057"/>
                  <a:pt x="3387" y="29461"/>
                </a:cubicBezTo>
                <a:cubicBezTo>
                  <a:pt x="2589" y="27067"/>
                  <a:pt x="0" y="24599"/>
                  <a:pt x="994" y="22280"/>
                </a:cubicBezTo>
                <a:cubicBezTo>
                  <a:pt x="2772" y="18131"/>
                  <a:pt x="6813" y="15209"/>
                  <a:pt x="10569" y="12705"/>
                </a:cubicBezTo>
                <a:cubicBezTo>
                  <a:pt x="29625" y="0"/>
                  <a:pt x="19235" y="3944"/>
                  <a:pt x="41687" y="736"/>
                </a:cubicBezTo>
                <a:cubicBezTo>
                  <a:pt x="98331" y="3434"/>
                  <a:pt x="84774" y="11508"/>
                  <a:pt x="91955" y="17492"/>
                </a:cubicBezTo>
                <a:close/>
              </a:path>
            </a:pathLst>
          </a:custGeom>
          <a:solidFill>
            <a:schemeClr val="accent6">
              <a:lumMod val="75000"/>
            </a:schemeClr>
          </a:soli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7" name="Freeform 76"/>
          <p:cNvSpPr/>
          <p:nvPr/>
        </p:nvSpPr>
        <p:spPr bwMode="auto">
          <a:xfrm>
            <a:off x="6486525" y="5308601"/>
            <a:ext cx="106362" cy="79375"/>
          </a:xfrm>
          <a:custGeom>
            <a:avLst/>
            <a:gdLst>
              <a:gd name="connsiteX0" fmla="*/ 75212 w 106822"/>
              <a:gd name="connsiteY0" fmla="*/ 79026 h 79425"/>
              <a:gd name="connsiteX1" fmla="*/ 36912 w 106822"/>
              <a:gd name="connsiteY1" fmla="*/ 76632 h 79425"/>
              <a:gd name="connsiteX2" fmla="*/ 20156 w 106822"/>
              <a:gd name="connsiteY2" fmla="*/ 64664 h 79425"/>
              <a:gd name="connsiteX3" fmla="*/ 15369 w 106822"/>
              <a:gd name="connsiteY3" fmla="*/ 57482 h 79425"/>
              <a:gd name="connsiteX4" fmla="*/ 3400 w 106822"/>
              <a:gd name="connsiteY4" fmla="*/ 43120 h 79425"/>
              <a:gd name="connsiteX5" fmla="*/ 5794 w 106822"/>
              <a:gd name="connsiteY5" fmla="*/ 26364 h 79425"/>
              <a:gd name="connsiteX6" fmla="*/ 22550 w 106822"/>
              <a:gd name="connsiteY6" fmla="*/ 14396 h 79425"/>
              <a:gd name="connsiteX7" fmla="*/ 99149 w 106822"/>
              <a:gd name="connsiteY7" fmla="*/ 21577 h 79425"/>
              <a:gd name="connsiteX8" fmla="*/ 103936 w 106822"/>
              <a:gd name="connsiteY8" fmla="*/ 28758 h 79425"/>
              <a:gd name="connsiteX9" fmla="*/ 106330 w 106822"/>
              <a:gd name="connsiteY9" fmla="*/ 35939 h 79425"/>
              <a:gd name="connsiteX10" fmla="*/ 103936 w 106822"/>
              <a:gd name="connsiteY10" fmla="*/ 69451 h 79425"/>
              <a:gd name="connsiteX11" fmla="*/ 96755 w 106822"/>
              <a:gd name="connsiteY11" fmla="*/ 71845 h 79425"/>
              <a:gd name="connsiteX12" fmla="*/ 72818 w 106822"/>
              <a:gd name="connsiteY12" fmla="*/ 74238 h 79425"/>
              <a:gd name="connsiteX13" fmla="*/ 75212 w 106822"/>
              <a:gd name="connsiteY13" fmla="*/ 79026 h 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822" h="79425">
                <a:moveTo>
                  <a:pt x="75212" y="79026"/>
                </a:moveTo>
                <a:cubicBezTo>
                  <a:pt x="69228" y="79425"/>
                  <a:pt x="49562" y="78529"/>
                  <a:pt x="36912" y="76632"/>
                </a:cubicBezTo>
                <a:cubicBezTo>
                  <a:pt x="30460" y="75664"/>
                  <a:pt x="24026" y="69308"/>
                  <a:pt x="20156" y="64664"/>
                </a:cubicBezTo>
                <a:cubicBezTo>
                  <a:pt x="18314" y="62454"/>
                  <a:pt x="17211" y="59692"/>
                  <a:pt x="15369" y="57482"/>
                </a:cubicBezTo>
                <a:cubicBezTo>
                  <a:pt x="0" y="39037"/>
                  <a:pt x="15296" y="60961"/>
                  <a:pt x="3400" y="43120"/>
                </a:cubicBezTo>
                <a:cubicBezTo>
                  <a:pt x="4198" y="37535"/>
                  <a:pt x="3459" y="31500"/>
                  <a:pt x="5794" y="26364"/>
                </a:cubicBezTo>
                <a:cubicBezTo>
                  <a:pt x="9851" y="17438"/>
                  <a:pt x="15168" y="16856"/>
                  <a:pt x="22550" y="14396"/>
                </a:cubicBezTo>
                <a:cubicBezTo>
                  <a:pt x="49269" y="15286"/>
                  <a:pt x="81890" y="0"/>
                  <a:pt x="99149" y="21577"/>
                </a:cubicBezTo>
                <a:cubicBezTo>
                  <a:pt x="100946" y="23823"/>
                  <a:pt x="102649" y="26185"/>
                  <a:pt x="103936" y="28758"/>
                </a:cubicBezTo>
                <a:cubicBezTo>
                  <a:pt x="105064" y="31015"/>
                  <a:pt x="105532" y="33545"/>
                  <a:pt x="106330" y="35939"/>
                </a:cubicBezTo>
                <a:cubicBezTo>
                  <a:pt x="105532" y="47110"/>
                  <a:pt x="106822" y="58630"/>
                  <a:pt x="103936" y="69451"/>
                </a:cubicBezTo>
                <a:cubicBezTo>
                  <a:pt x="103286" y="71889"/>
                  <a:pt x="99249" y="71461"/>
                  <a:pt x="96755" y="71845"/>
                </a:cubicBezTo>
                <a:cubicBezTo>
                  <a:pt x="88829" y="73064"/>
                  <a:pt x="80813" y="73623"/>
                  <a:pt x="72818" y="74238"/>
                </a:cubicBezTo>
                <a:cubicBezTo>
                  <a:pt x="70431" y="74422"/>
                  <a:pt x="81196" y="78627"/>
                  <a:pt x="75212" y="79026"/>
                </a:cubicBezTo>
                <a:close/>
              </a:path>
            </a:pathLst>
          </a:custGeom>
          <a:solidFill>
            <a:schemeClr val="accent6">
              <a:lumMod val="75000"/>
            </a:schemeClr>
          </a:soli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8" name="Freeform 77"/>
          <p:cNvSpPr/>
          <p:nvPr/>
        </p:nvSpPr>
        <p:spPr bwMode="auto">
          <a:xfrm>
            <a:off x="6519863" y="5438776"/>
            <a:ext cx="80963" cy="74613"/>
          </a:xfrm>
          <a:custGeom>
            <a:avLst/>
            <a:gdLst>
              <a:gd name="connsiteX0" fmla="*/ 8490 w 82030"/>
              <a:gd name="connsiteY0" fmla="*/ 70499 h 73486"/>
              <a:gd name="connsiteX1" fmla="*/ 1309 w 82030"/>
              <a:gd name="connsiteY1" fmla="*/ 63318 h 73486"/>
              <a:gd name="connsiteX2" fmla="*/ 3702 w 82030"/>
              <a:gd name="connsiteY2" fmla="*/ 29806 h 73486"/>
              <a:gd name="connsiteX3" fmla="*/ 13277 w 82030"/>
              <a:gd name="connsiteY3" fmla="*/ 20231 h 73486"/>
              <a:gd name="connsiteX4" fmla="*/ 25246 w 82030"/>
              <a:gd name="connsiteY4" fmla="*/ 10657 h 73486"/>
              <a:gd name="connsiteX5" fmla="*/ 30033 w 82030"/>
              <a:gd name="connsiteY5" fmla="*/ 5869 h 73486"/>
              <a:gd name="connsiteX6" fmla="*/ 37214 w 82030"/>
              <a:gd name="connsiteY6" fmla="*/ 3475 h 73486"/>
              <a:gd name="connsiteX7" fmla="*/ 70726 w 82030"/>
              <a:gd name="connsiteY7" fmla="*/ 5869 h 73486"/>
              <a:gd name="connsiteX8" fmla="*/ 63545 w 82030"/>
              <a:gd name="connsiteY8" fmla="*/ 27413 h 73486"/>
              <a:gd name="connsiteX9" fmla="*/ 58758 w 82030"/>
              <a:gd name="connsiteY9" fmla="*/ 34594 h 73486"/>
              <a:gd name="connsiteX10" fmla="*/ 51577 w 82030"/>
              <a:gd name="connsiteY10" fmla="*/ 36987 h 73486"/>
              <a:gd name="connsiteX11" fmla="*/ 39608 w 82030"/>
              <a:gd name="connsiteY11" fmla="*/ 46562 h 73486"/>
              <a:gd name="connsiteX12" fmla="*/ 34821 w 82030"/>
              <a:gd name="connsiteY12" fmla="*/ 51350 h 73486"/>
              <a:gd name="connsiteX13" fmla="*/ 27640 w 82030"/>
              <a:gd name="connsiteY13" fmla="*/ 56137 h 73486"/>
              <a:gd name="connsiteX14" fmla="*/ 8490 w 82030"/>
              <a:gd name="connsiteY14" fmla="*/ 72893 h 73486"/>
              <a:gd name="connsiteX15" fmla="*/ 8490 w 82030"/>
              <a:gd name="connsiteY15" fmla="*/ 70499 h 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030" h="73486">
                <a:moveTo>
                  <a:pt x="8490" y="70499"/>
                </a:moveTo>
                <a:cubicBezTo>
                  <a:pt x="7293" y="68903"/>
                  <a:pt x="1705" y="66680"/>
                  <a:pt x="1309" y="63318"/>
                </a:cubicBezTo>
                <a:cubicBezTo>
                  <a:pt x="0" y="52196"/>
                  <a:pt x="705" y="40597"/>
                  <a:pt x="3702" y="29806"/>
                </a:cubicBezTo>
                <a:cubicBezTo>
                  <a:pt x="4910" y="25457"/>
                  <a:pt x="10085" y="23423"/>
                  <a:pt x="13277" y="20231"/>
                </a:cubicBezTo>
                <a:cubicBezTo>
                  <a:pt x="24839" y="8670"/>
                  <a:pt x="10146" y="22738"/>
                  <a:pt x="25246" y="10657"/>
                </a:cubicBezTo>
                <a:cubicBezTo>
                  <a:pt x="27008" y="9247"/>
                  <a:pt x="28098" y="7030"/>
                  <a:pt x="30033" y="5869"/>
                </a:cubicBezTo>
                <a:cubicBezTo>
                  <a:pt x="32197" y="4571"/>
                  <a:pt x="34820" y="4273"/>
                  <a:pt x="37214" y="3475"/>
                </a:cubicBezTo>
                <a:cubicBezTo>
                  <a:pt x="48385" y="4273"/>
                  <a:pt x="61188" y="0"/>
                  <a:pt x="70726" y="5869"/>
                </a:cubicBezTo>
                <a:cubicBezTo>
                  <a:pt x="82030" y="12825"/>
                  <a:pt x="66715" y="23450"/>
                  <a:pt x="63545" y="27413"/>
                </a:cubicBezTo>
                <a:cubicBezTo>
                  <a:pt x="61748" y="29659"/>
                  <a:pt x="61004" y="32797"/>
                  <a:pt x="58758" y="34594"/>
                </a:cubicBezTo>
                <a:cubicBezTo>
                  <a:pt x="56788" y="36170"/>
                  <a:pt x="53971" y="36189"/>
                  <a:pt x="51577" y="36987"/>
                </a:cubicBezTo>
                <a:cubicBezTo>
                  <a:pt x="40012" y="48552"/>
                  <a:pt x="54712" y="34478"/>
                  <a:pt x="39608" y="46562"/>
                </a:cubicBezTo>
                <a:cubicBezTo>
                  <a:pt x="37846" y="47972"/>
                  <a:pt x="36583" y="49940"/>
                  <a:pt x="34821" y="51350"/>
                </a:cubicBezTo>
                <a:cubicBezTo>
                  <a:pt x="32575" y="53147"/>
                  <a:pt x="29805" y="54243"/>
                  <a:pt x="27640" y="56137"/>
                </a:cubicBezTo>
                <a:cubicBezTo>
                  <a:pt x="23027" y="60173"/>
                  <a:pt x="15578" y="70058"/>
                  <a:pt x="8490" y="72893"/>
                </a:cubicBezTo>
                <a:cubicBezTo>
                  <a:pt x="7008" y="73486"/>
                  <a:pt x="9687" y="72095"/>
                  <a:pt x="8490" y="70499"/>
                </a:cubicBezTo>
                <a:close/>
              </a:path>
            </a:pathLst>
          </a:custGeom>
          <a:solidFill>
            <a:schemeClr val="accent6">
              <a:lumMod val="75000"/>
            </a:schemeClr>
          </a:solidFill>
          <a:ln w="9525"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9" name="Freeform 78"/>
          <p:cNvSpPr/>
          <p:nvPr/>
        </p:nvSpPr>
        <p:spPr bwMode="auto">
          <a:xfrm>
            <a:off x="6569076" y="5373689"/>
            <a:ext cx="79375" cy="66675"/>
          </a:xfrm>
          <a:custGeom>
            <a:avLst/>
            <a:gdLst>
              <a:gd name="connsiteX0" fmla="*/ 71812 w 80589"/>
              <a:gd name="connsiteY0" fmla="*/ 64630 h 67423"/>
              <a:gd name="connsiteX1" fmla="*/ 21543 w 80589"/>
              <a:gd name="connsiteY1" fmla="*/ 62236 h 67423"/>
              <a:gd name="connsiteX2" fmla="*/ 7181 w 80589"/>
              <a:gd name="connsiteY2" fmla="*/ 52661 h 67423"/>
              <a:gd name="connsiteX3" fmla="*/ 0 w 80589"/>
              <a:gd name="connsiteY3" fmla="*/ 35905 h 67423"/>
              <a:gd name="connsiteX4" fmla="*/ 2394 w 80589"/>
              <a:gd name="connsiteY4" fmla="*/ 26330 h 67423"/>
              <a:gd name="connsiteX5" fmla="*/ 4787 w 80589"/>
              <a:gd name="connsiteY5" fmla="*/ 11968 h 67423"/>
              <a:gd name="connsiteX6" fmla="*/ 14362 w 80589"/>
              <a:gd name="connsiteY6" fmla="*/ 2393 h 67423"/>
              <a:gd name="connsiteX7" fmla="*/ 28725 w 80589"/>
              <a:gd name="connsiteY7" fmla="*/ 0 h 67423"/>
              <a:gd name="connsiteX8" fmla="*/ 52662 w 80589"/>
              <a:gd name="connsiteY8" fmla="*/ 2393 h 67423"/>
              <a:gd name="connsiteX9" fmla="*/ 59843 w 80589"/>
              <a:gd name="connsiteY9" fmla="*/ 4787 h 67423"/>
              <a:gd name="connsiteX10" fmla="*/ 62237 w 80589"/>
              <a:gd name="connsiteY10" fmla="*/ 11968 h 67423"/>
              <a:gd name="connsiteX11" fmla="*/ 64630 w 80589"/>
              <a:gd name="connsiteY11" fmla="*/ 33512 h 67423"/>
              <a:gd name="connsiteX12" fmla="*/ 74205 w 80589"/>
              <a:gd name="connsiteY12" fmla="*/ 45480 h 67423"/>
              <a:gd name="connsiteX13" fmla="*/ 71812 w 80589"/>
              <a:gd name="connsiteY13" fmla="*/ 64630 h 6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589" h="67423">
                <a:moveTo>
                  <a:pt x="71812" y="64630"/>
                </a:moveTo>
                <a:cubicBezTo>
                  <a:pt x="63035" y="67423"/>
                  <a:pt x="38038" y="65291"/>
                  <a:pt x="21543" y="62236"/>
                </a:cubicBezTo>
                <a:cubicBezTo>
                  <a:pt x="15885" y="61188"/>
                  <a:pt x="7181" y="52661"/>
                  <a:pt x="7181" y="52661"/>
                </a:cubicBezTo>
                <a:cubicBezTo>
                  <a:pt x="6247" y="50793"/>
                  <a:pt x="0" y="39425"/>
                  <a:pt x="0" y="35905"/>
                </a:cubicBezTo>
                <a:cubicBezTo>
                  <a:pt x="0" y="32615"/>
                  <a:pt x="1749" y="29556"/>
                  <a:pt x="2394" y="26330"/>
                </a:cubicBezTo>
                <a:cubicBezTo>
                  <a:pt x="3346" y="21571"/>
                  <a:pt x="2617" y="16309"/>
                  <a:pt x="4787" y="11968"/>
                </a:cubicBezTo>
                <a:cubicBezTo>
                  <a:pt x="6806" y="7931"/>
                  <a:pt x="9910" y="3135"/>
                  <a:pt x="14362" y="2393"/>
                </a:cubicBezTo>
                <a:lnTo>
                  <a:pt x="28725" y="0"/>
                </a:lnTo>
                <a:cubicBezTo>
                  <a:pt x="36704" y="798"/>
                  <a:pt x="44736" y="1174"/>
                  <a:pt x="52662" y="2393"/>
                </a:cubicBezTo>
                <a:cubicBezTo>
                  <a:pt x="55156" y="2777"/>
                  <a:pt x="58059" y="3003"/>
                  <a:pt x="59843" y="4787"/>
                </a:cubicBezTo>
                <a:cubicBezTo>
                  <a:pt x="61627" y="6571"/>
                  <a:pt x="61439" y="9574"/>
                  <a:pt x="62237" y="11968"/>
                </a:cubicBezTo>
                <a:cubicBezTo>
                  <a:pt x="63035" y="19149"/>
                  <a:pt x="62729" y="26541"/>
                  <a:pt x="64630" y="33512"/>
                </a:cubicBezTo>
                <a:cubicBezTo>
                  <a:pt x="70113" y="53617"/>
                  <a:pt x="69874" y="19489"/>
                  <a:pt x="74205" y="45480"/>
                </a:cubicBezTo>
                <a:cubicBezTo>
                  <a:pt x="75385" y="52564"/>
                  <a:pt x="80589" y="61837"/>
                  <a:pt x="71812" y="64630"/>
                </a:cubicBezTo>
                <a:close/>
              </a:path>
            </a:pathLst>
          </a:custGeom>
          <a:solidFill>
            <a:schemeClr val="accent6">
              <a:lumMod val="50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81" name="Freeform 80"/>
          <p:cNvSpPr/>
          <p:nvPr/>
        </p:nvSpPr>
        <p:spPr bwMode="auto">
          <a:xfrm>
            <a:off x="6596063" y="5448301"/>
            <a:ext cx="98425" cy="60325"/>
          </a:xfrm>
          <a:custGeom>
            <a:avLst/>
            <a:gdLst>
              <a:gd name="connsiteX0" fmla="*/ 84445 w 98408"/>
              <a:gd name="connsiteY0" fmla="*/ 59843 h 60440"/>
              <a:gd name="connsiteX1" fmla="*/ 5452 w 98408"/>
              <a:gd name="connsiteY1" fmla="*/ 57449 h 60440"/>
              <a:gd name="connsiteX2" fmla="*/ 665 w 98408"/>
              <a:gd name="connsiteY2" fmla="*/ 50268 h 60440"/>
              <a:gd name="connsiteX3" fmla="*/ 3058 w 98408"/>
              <a:gd name="connsiteY3" fmla="*/ 14362 h 60440"/>
              <a:gd name="connsiteX4" fmla="*/ 12633 w 98408"/>
              <a:gd name="connsiteY4" fmla="*/ 4787 h 60440"/>
              <a:gd name="connsiteX5" fmla="*/ 17421 w 98408"/>
              <a:gd name="connsiteY5" fmla="*/ 0 h 60440"/>
              <a:gd name="connsiteX6" fmla="*/ 79657 w 98408"/>
              <a:gd name="connsiteY6" fmla="*/ 2394 h 60440"/>
              <a:gd name="connsiteX7" fmla="*/ 86838 w 98408"/>
              <a:gd name="connsiteY7" fmla="*/ 4787 h 60440"/>
              <a:gd name="connsiteX8" fmla="*/ 89232 w 98408"/>
              <a:gd name="connsiteY8" fmla="*/ 11968 h 60440"/>
              <a:gd name="connsiteX9" fmla="*/ 89232 w 98408"/>
              <a:gd name="connsiteY9" fmla="*/ 57449 h 60440"/>
              <a:gd name="connsiteX10" fmla="*/ 84445 w 98408"/>
              <a:gd name="connsiteY10" fmla="*/ 59843 h 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08" h="60440">
                <a:moveTo>
                  <a:pt x="84445" y="59843"/>
                </a:moveTo>
                <a:cubicBezTo>
                  <a:pt x="70482" y="59843"/>
                  <a:pt x="31625" y="60440"/>
                  <a:pt x="5452" y="57449"/>
                </a:cubicBezTo>
                <a:cubicBezTo>
                  <a:pt x="2594" y="57122"/>
                  <a:pt x="825" y="53140"/>
                  <a:pt x="665" y="50268"/>
                </a:cubicBezTo>
                <a:cubicBezTo>
                  <a:pt x="0" y="38291"/>
                  <a:pt x="5" y="25962"/>
                  <a:pt x="3058" y="14362"/>
                </a:cubicBezTo>
                <a:cubicBezTo>
                  <a:pt x="4207" y="9997"/>
                  <a:pt x="9441" y="7979"/>
                  <a:pt x="12633" y="4787"/>
                </a:cubicBezTo>
                <a:lnTo>
                  <a:pt x="17421" y="0"/>
                </a:lnTo>
                <a:cubicBezTo>
                  <a:pt x="38166" y="798"/>
                  <a:pt x="58946" y="966"/>
                  <a:pt x="79657" y="2394"/>
                </a:cubicBezTo>
                <a:cubicBezTo>
                  <a:pt x="82174" y="2568"/>
                  <a:pt x="85054" y="3003"/>
                  <a:pt x="86838" y="4787"/>
                </a:cubicBezTo>
                <a:cubicBezTo>
                  <a:pt x="88622" y="6571"/>
                  <a:pt x="88434" y="9574"/>
                  <a:pt x="89232" y="11968"/>
                </a:cubicBezTo>
                <a:cubicBezTo>
                  <a:pt x="91545" y="30470"/>
                  <a:pt x="93817" y="37580"/>
                  <a:pt x="89232" y="57449"/>
                </a:cubicBezTo>
                <a:cubicBezTo>
                  <a:pt x="88725" y="59648"/>
                  <a:pt x="98408" y="59843"/>
                  <a:pt x="84445" y="59843"/>
                </a:cubicBezTo>
                <a:close/>
              </a:path>
            </a:pathLst>
          </a:custGeom>
          <a:solidFill>
            <a:schemeClr val="accent6">
              <a:lumMod val="50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1355" name="Left Bracket 81"/>
          <p:cNvSpPr>
            <a:spLocks/>
          </p:cNvSpPr>
          <p:nvPr/>
        </p:nvSpPr>
        <p:spPr bwMode="auto">
          <a:xfrm>
            <a:off x="6396037" y="5326064"/>
            <a:ext cx="44450" cy="223837"/>
          </a:xfrm>
          <a:prstGeom prst="leftBracket">
            <a:avLst>
              <a:gd name="adj" fmla="val 8533"/>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Char char="•"/>
            </a:pPr>
            <a:endParaRPr lang="en-US" altLang="en-US">
              <a:cs typeface="Arial" panose="020B0604020202020204" pitchFamily="34" charset="0"/>
            </a:endParaRPr>
          </a:p>
        </p:txBody>
      </p:sp>
      <p:sp>
        <p:nvSpPr>
          <p:cNvPr id="92" name="Oval 91"/>
          <p:cNvSpPr/>
          <p:nvPr/>
        </p:nvSpPr>
        <p:spPr bwMode="auto">
          <a:xfrm>
            <a:off x="3857828" y="5024158"/>
            <a:ext cx="467625" cy="360398"/>
          </a:xfrm>
          <a:prstGeom prst="ellipse">
            <a:avLst/>
          </a:prstGeom>
          <a:gradFill flip="none" rotWithShape="1">
            <a:gsLst>
              <a:gs pos="0">
                <a:schemeClr val="tx1">
                  <a:lumMod val="95000"/>
                </a:schemeClr>
              </a:gs>
              <a:gs pos="50000">
                <a:schemeClr val="bg2">
                  <a:lumMod val="50000"/>
                </a:schemeClr>
              </a:gs>
              <a:gs pos="100000">
                <a:srgbClr val="000000"/>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94" name="Freeform 93"/>
          <p:cNvSpPr/>
          <p:nvPr/>
        </p:nvSpPr>
        <p:spPr bwMode="auto">
          <a:xfrm>
            <a:off x="3706812" y="5413375"/>
            <a:ext cx="71438" cy="128588"/>
          </a:xfrm>
          <a:custGeom>
            <a:avLst/>
            <a:gdLst>
              <a:gd name="connsiteX0" fmla="*/ 0 w 72476"/>
              <a:gd name="connsiteY0" fmla="*/ 0 h 128076"/>
              <a:gd name="connsiteX1" fmla="*/ 62548 w 72476"/>
              <a:gd name="connsiteY1" fmla="*/ 50635 h 128076"/>
              <a:gd name="connsiteX2" fmla="*/ 59570 w 72476"/>
              <a:gd name="connsiteY2" fmla="*/ 128076 h 128076"/>
            </a:gdLst>
            <a:ahLst/>
            <a:cxnLst>
              <a:cxn ang="0">
                <a:pos x="connsiteX0" y="connsiteY0"/>
              </a:cxn>
              <a:cxn ang="0">
                <a:pos x="connsiteX1" y="connsiteY1"/>
              </a:cxn>
              <a:cxn ang="0">
                <a:pos x="connsiteX2" y="connsiteY2"/>
              </a:cxn>
            </a:cxnLst>
            <a:rect l="l" t="t" r="r" b="b"/>
            <a:pathLst>
              <a:path w="72476" h="128076">
                <a:moveTo>
                  <a:pt x="0" y="0"/>
                </a:moveTo>
                <a:cubicBezTo>
                  <a:pt x="26310" y="14644"/>
                  <a:pt x="52620" y="29289"/>
                  <a:pt x="62548" y="50635"/>
                </a:cubicBezTo>
                <a:cubicBezTo>
                  <a:pt x="72476" y="71981"/>
                  <a:pt x="66023" y="100028"/>
                  <a:pt x="59570" y="128076"/>
                </a:cubicBezTo>
              </a:path>
            </a:pathLst>
          </a:custGeom>
          <a:noFill/>
          <a:ln w="12700" cap="flat" cmpd="sng" algn="ctr">
            <a:solidFill>
              <a:schemeClr val="bg2">
                <a:lumMod val="10000"/>
              </a:schemeClr>
            </a:solid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1360" name="Oval 29"/>
          <p:cNvSpPr>
            <a:spLocks noChangeArrowheads="1"/>
          </p:cNvSpPr>
          <p:nvPr/>
        </p:nvSpPr>
        <p:spPr bwMode="auto">
          <a:xfrm>
            <a:off x="3489326" y="5326063"/>
            <a:ext cx="250825" cy="12065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altLang="en-US">
              <a:cs typeface="Arial" panose="020B0604020202020204" pitchFamily="34" charset="0"/>
            </a:endParaRPr>
          </a:p>
        </p:txBody>
      </p:sp>
      <p:sp>
        <p:nvSpPr>
          <p:cNvPr id="95" name="Freeform 94"/>
          <p:cNvSpPr/>
          <p:nvPr/>
        </p:nvSpPr>
        <p:spPr bwMode="auto">
          <a:xfrm>
            <a:off x="3917951" y="5424488"/>
            <a:ext cx="98425" cy="42862"/>
          </a:xfrm>
          <a:custGeom>
            <a:avLst/>
            <a:gdLst>
              <a:gd name="connsiteX0" fmla="*/ 98291 w 98291"/>
              <a:gd name="connsiteY0" fmla="*/ 3475 h 42195"/>
              <a:gd name="connsiteX1" fmla="*/ 29785 w 98291"/>
              <a:gd name="connsiteY1" fmla="*/ 6453 h 42195"/>
              <a:gd name="connsiteX2" fmla="*/ 0 w 98291"/>
              <a:gd name="connsiteY2" fmla="*/ 42195 h 42195"/>
            </a:gdLst>
            <a:ahLst/>
            <a:cxnLst>
              <a:cxn ang="0">
                <a:pos x="connsiteX0" y="connsiteY0"/>
              </a:cxn>
              <a:cxn ang="0">
                <a:pos x="connsiteX1" y="connsiteY1"/>
              </a:cxn>
              <a:cxn ang="0">
                <a:pos x="connsiteX2" y="connsiteY2"/>
              </a:cxn>
            </a:cxnLst>
            <a:rect l="l" t="t" r="r" b="b"/>
            <a:pathLst>
              <a:path w="98291" h="42195">
                <a:moveTo>
                  <a:pt x="98291" y="3475"/>
                </a:moveTo>
                <a:cubicBezTo>
                  <a:pt x="72229" y="1737"/>
                  <a:pt x="46167" y="0"/>
                  <a:pt x="29785" y="6453"/>
                </a:cubicBezTo>
                <a:cubicBezTo>
                  <a:pt x="13403" y="12906"/>
                  <a:pt x="0" y="42195"/>
                  <a:pt x="0" y="42195"/>
                </a:cubicBezTo>
              </a:path>
            </a:pathLst>
          </a:custGeom>
          <a:noFill/>
          <a:ln w="12700" cap="flat" cmpd="sng" algn="ctr">
            <a:solidFill>
              <a:schemeClr val="bg2">
                <a:lumMod val="10000"/>
              </a:schemeClr>
            </a:solid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93" name="Oval 92"/>
          <p:cNvSpPr/>
          <p:nvPr/>
        </p:nvSpPr>
        <p:spPr bwMode="auto">
          <a:xfrm>
            <a:off x="3992357" y="5328462"/>
            <a:ext cx="282461" cy="217692"/>
          </a:xfrm>
          <a:prstGeom prst="ellipse">
            <a:avLst/>
          </a:prstGeom>
          <a:gradFill flip="none" rotWithShape="1">
            <a:gsLst>
              <a:gs pos="0">
                <a:schemeClr val="tx1">
                  <a:lumMod val="95000"/>
                </a:schemeClr>
              </a:gs>
              <a:gs pos="50000">
                <a:schemeClr val="bg2">
                  <a:lumMod val="50000"/>
                </a:schemeClr>
              </a:gs>
              <a:gs pos="100000">
                <a:srgbClr val="000000"/>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97" name="Straight Connector 96"/>
          <p:cNvCxnSpPr/>
          <p:nvPr/>
        </p:nvCxnSpPr>
        <p:spPr bwMode="auto">
          <a:xfrm rot="16200000" flipH="1">
            <a:off x="3701257" y="5638007"/>
            <a:ext cx="122237" cy="0"/>
          </a:xfrm>
          <a:prstGeom prst="line">
            <a:avLst/>
          </a:prstGeom>
          <a:noFill/>
          <a:ln w="12700" cap="flat" cmpd="sng" algn="ctr">
            <a:solidFill>
              <a:schemeClr val="bg2">
                <a:lumMod val="10000"/>
              </a:schemeClr>
            </a:solidFill>
            <a:prstDash val="solid"/>
            <a:round/>
            <a:headEnd type="none" w="med" len="med"/>
            <a:tailEnd type="none" w="med" len="med"/>
          </a:ln>
          <a:effectLst/>
        </p:spPr>
      </p:cxnSp>
      <p:cxnSp>
        <p:nvCxnSpPr>
          <p:cNvPr id="98" name="Straight Connector 97"/>
          <p:cNvCxnSpPr/>
          <p:nvPr/>
        </p:nvCxnSpPr>
        <p:spPr bwMode="auto">
          <a:xfrm rot="16200000" flipH="1">
            <a:off x="3863181" y="5633244"/>
            <a:ext cx="122238" cy="0"/>
          </a:xfrm>
          <a:prstGeom prst="line">
            <a:avLst/>
          </a:prstGeom>
          <a:noFill/>
          <a:ln w="12700" cap="flat" cmpd="sng" algn="ctr">
            <a:solidFill>
              <a:schemeClr val="bg2">
                <a:lumMod val="10000"/>
              </a:schemeClr>
            </a:solidFill>
            <a:prstDash val="solid"/>
            <a:round/>
            <a:headEnd type="none" w="med" len="med"/>
            <a:tailEnd type="none" w="med" len="med"/>
          </a:ln>
          <a:effectLst/>
        </p:spPr>
      </p:cxnSp>
      <p:sp>
        <p:nvSpPr>
          <p:cNvPr id="11367" name="Oval 30"/>
          <p:cNvSpPr>
            <a:spLocks noChangeArrowheads="1"/>
          </p:cNvSpPr>
          <p:nvPr/>
        </p:nvSpPr>
        <p:spPr bwMode="auto">
          <a:xfrm>
            <a:off x="3711576" y="5634038"/>
            <a:ext cx="250825" cy="12065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altLang="en-US">
              <a:cs typeface="Arial" panose="020B0604020202020204" pitchFamily="34" charset="0"/>
            </a:endParaRPr>
          </a:p>
        </p:txBody>
      </p:sp>
      <p:sp>
        <p:nvSpPr>
          <p:cNvPr id="11368" name="Rectangle 31"/>
          <p:cNvSpPr>
            <a:spLocks noChangeArrowheads="1"/>
          </p:cNvSpPr>
          <p:nvPr/>
        </p:nvSpPr>
        <p:spPr bwMode="auto">
          <a:xfrm>
            <a:off x="3740151" y="5457826"/>
            <a:ext cx="46037" cy="155575"/>
          </a:xfrm>
          <a:prstGeom prst="rect">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altLang="en-US">
              <a:cs typeface="Arial" panose="020B0604020202020204" pitchFamily="34" charset="0"/>
            </a:endParaRPr>
          </a:p>
        </p:txBody>
      </p:sp>
      <p:sp>
        <p:nvSpPr>
          <p:cNvPr id="11369" name="Rectangle 32"/>
          <p:cNvSpPr>
            <a:spLocks noChangeArrowheads="1"/>
          </p:cNvSpPr>
          <p:nvPr/>
        </p:nvSpPr>
        <p:spPr bwMode="auto">
          <a:xfrm>
            <a:off x="3898900" y="5448301"/>
            <a:ext cx="44450" cy="157163"/>
          </a:xfrm>
          <a:prstGeom prst="rect">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5000"/>
              </a:spcBef>
              <a:spcAft>
                <a:spcPct val="25000"/>
              </a:spcAft>
              <a:buClr>
                <a:schemeClr val="folHlink"/>
              </a:buClr>
              <a:buFont typeface="Arial" panose="020B0604020202020204" pitchFamily="34" charset="0"/>
              <a:buChar char="•"/>
            </a:pPr>
            <a:endParaRPr lang="en-US" altLang="en-US">
              <a:cs typeface="Arial" panose="020B0604020202020204" pitchFamily="34" charset="0"/>
            </a:endParaRPr>
          </a:p>
        </p:txBody>
      </p:sp>
      <p:sp>
        <p:nvSpPr>
          <p:cNvPr id="350" name="Oval 349"/>
          <p:cNvSpPr/>
          <p:nvPr/>
        </p:nvSpPr>
        <p:spPr bwMode="auto">
          <a:xfrm>
            <a:off x="6713538" y="3516314"/>
            <a:ext cx="131763" cy="122237"/>
          </a:xfrm>
          <a:prstGeom prst="ellipse">
            <a:avLst/>
          </a:prstGeom>
          <a:gradFill flip="none" rotWithShape="1">
            <a:gsLst>
              <a:gs pos="0">
                <a:schemeClr val="bg2">
                  <a:lumMod val="25000"/>
                </a:schemeClr>
              </a:gs>
              <a:gs pos="50000">
                <a:schemeClr val="bg2">
                  <a:lumMod val="50000"/>
                </a:schemeClr>
              </a:gs>
              <a:gs pos="100000">
                <a:schemeClr val="tx1">
                  <a:lumMod val="50000"/>
                </a:schemeClr>
              </a:gs>
            </a:gsLst>
            <a:lin ang="18900000" scaled="1"/>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351" name="Freeform 350"/>
          <p:cNvSpPr/>
          <p:nvPr/>
        </p:nvSpPr>
        <p:spPr bwMode="auto">
          <a:xfrm>
            <a:off x="6853237" y="3471863"/>
            <a:ext cx="973138" cy="290512"/>
          </a:xfrm>
          <a:custGeom>
            <a:avLst/>
            <a:gdLst>
              <a:gd name="connsiteX0" fmla="*/ 261743 w 974453"/>
              <a:gd name="connsiteY0" fmla="*/ 150134 h 290637"/>
              <a:gd name="connsiteX1" fmla="*/ 224351 w 974453"/>
              <a:gd name="connsiteY1" fmla="*/ 105943 h 290637"/>
              <a:gd name="connsiteX2" fmla="*/ 231150 w 974453"/>
              <a:gd name="connsiteY2" fmla="*/ 31160 h 290637"/>
              <a:gd name="connsiteX3" fmla="*/ 67985 w 974453"/>
              <a:gd name="connsiteY3" fmla="*/ 14163 h 290637"/>
              <a:gd name="connsiteX4" fmla="*/ 3399 w 974453"/>
              <a:gd name="connsiteY4" fmla="*/ 92346 h 290637"/>
              <a:gd name="connsiteX5" fmla="*/ 88381 w 974453"/>
              <a:gd name="connsiteY5" fmla="*/ 194324 h 290637"/>
              <a:gd name="connsiteX6" fmla="*/ 292336 w 974453"/>
              <a:gd name="connsiteY6" fmla="*/ 228316 h 290637"/>
              <a:gd name="connsiteX7" fmla="*/ 465698 w 974453"/>
              <a:gd name="connsiteY7" fmla="*/ 190925 h 290637"/>
              <a:gd name="connsiteX8" fmla="*/ 618665 w 974453"/>
              <a:gd name="connsiteY8" fmla="*/ 265708 h 290637"/>
              <a:gd name="connsiteX9" fmla="*/ 853214 w 974453"/>
              <a:gd name="connsiteY9" fmla="*/ 282705 h 290637"/>
              <a:gd name="connsiteX10" fmla="*/ 968788 w 974453"/>
              <a:gd name="connsiteY10" fmla="*/ 218119 h 290637"/>
              <a:gd name="connsiteX11" fmla="*/ 887206 w 974453"/>
              <a:gd name="connsiteY11" fmla="*/ 163731 h 290637"/>
              <a:gd name="connsiteX12" fmla="*/ 727441 w 974453"/>
              <a:gd name="connsiteY12" fmla="*/ 167130 h 290637"/>
              <a:gd name="connsiteX13" fmla="*/ 611866 w 974453"/>
              <a:gd name="connsiteY13" fmla="*/ 153533 h 290637"/>
              <a:gd name="connsiteX14" fmla="*/ 588072 w 974453"/>
              <a:gd name="connsiteY14" fmla="*/ 17563 h 290637"/>
              <a:gd name="connsiteX15" fmla="*/ 520086 w 974453"/>
              <a:gd name="connsiteY15" fmla="*/ 48156 h 290637"/>
              <a:gd name="connsiteX16" fmla="*/ 414709 w 974453"/>
              <a:gd name="connsiteY16" fmla="*/ 112742 h 290637"/>
              <a:gd name="connsiteX17" fmla="*/ 316131 w 974453"/>
              <a:gd name="connsiteY17" fmla="*/ 150134 h 290637"/>
              <a:gd name="connsiteX18" fmla="*/ 261743 w 974453"/>
              <a:gd name="connsiteY18" fmla="*/ 150134 h 2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4453" h="290637">
                <a:moveTo>
                  <a:pt x="261743" y="150134"/>
                </a:moveTo>
                <a:cubicBezTo>
                  <a:pt x="246446" y="142769"/>
                  <a:pt x="229450" y="125772"/>
                  <a:pt x="224351" y="105943"/>
                </a:cubicBezTo>
                <a:cubicBezTo>
                  <a:pt x="219252" y="86114"/>
                  <a:pt x="257211" y="46457"/>
                  <a:pt x="231150" y="31160"/>
                </a:cubicBezTo>
                <a:cubicBezTo>
                  <a:pt x="205089" y="15863"/>
                  <a:pt x="105943" y="3965"/>
                  <a:pt x="67985" y="14163"/>
                </a:cubicBezTo>
                <a:cubicBezTo>
                  <a:pt x="30027" y="24361"/>
                  <a:pt x="0" y="62319"/>
                  <a:pt x="3399" y="92346"/>
                </a:cubicBezTo>
                <a:cubicBezTo>
                  <a:pt x="6798" y="122373"/>
                  <a:pt x="40225" y="171662"/>
                  <a:pt x="88381" y="194324"/>
                </a:cubicBezTo>
                <a:cubicBezTo>
                  <a:pt x="136537" y="216986"/>
                  <a:pt x="229450" y="228882"/>
                  <a:pt x="292336" y="228316"/>
                </a:cubicBezTo>
                <a:cubicBezTo>
                  <a:pt x="355222" y="227750"/>
                  <a:pt x="411310" y="184693"/>
                  <a:pt x="465698" y="190925"/>
                </a:cubicBezTo>
                <a:cubicBezTo>
                  <a:pt x="520086" y="197157"/>
                  <a:pt x="554079" y="250411"/>
                  <a:pt x="618665" y="265708"/>
                </a:cubicBezTo>
                <a:cubicBezTo>
                  <a:pt x="683251" y="281005"/>
                  <a:pt x="794860" y="290637"/>
                  <a:pt x="853214" y="282705"/>
                </a:cubicBezTo>
                <a:cubicBezTo>
                  <a:pt x="911568" y="274774"/>
                  <a:pt x="963123" y="237948"/>
                  <a:pt x="968788" y="218119"/>
                </a:cubicBezTo>
                <a:cubicBezTo>
                  <a:pt x="974453" y="198290"/>
                  <a:pt x="927431" y="172229"/>
                  <a:pt x="887206" y="163731"/>
                </a:cubicBezTo>
                <a:cubicBezTo>
                  <a:pt x="846982" y="155233"/>
                  <a:pt x="773331" y="168830"/>
                  <a:pt x="727441" y="167130"/>
                </a:cubicBezTo>
                <a:cubicBezTo>
                  <a:pt x="681551" y="165430"/>
                  <a:pt x="635094" y="178461"/>
                  <a:pt x="611866" y="153533"/>
                </a:cubicBezTo>
                <a:cubicBezTo>
                  <a:pt x="588638" y="128605"/>
                  <a:pt x="603369" y="35126"/>
                  <a:pt x="588072" y="17563"/>
                </a:cubicBezTo>
                <a:cubicBezTo>
                  <a:pt x="572775" y="0"/>
                  <a:pt x="548980" y="32293"/>
                  <a:pt x="520086" y="48156"/>
                </a:cubicBezTo>
                <a:cubicBezTo>
                  <a:pt x="491192" y="64019"/>
                  <a:pt x="448702" y="95746"/>
                  <a:pt x="414709" y="112742"/>
                </a:cubicBezTo>
                <a:cubicBezTo>
                  <a:pt x="380717" y="129738"/>
                  <a:pt x="342192" y="144469"/>
                  <a:pt x="316131" y="150134"/>
                </a:cubicBezTo>
                <a:cubicBezTo>
                  <a:pt x="290070" y="155799"/>
                  <a:pt x="277040" y="157499"/>
                  <a:pt x="261743" y="150134"/>
                </a:cubicBezTo>
                <a:close/>
              </a:path>
            </a:pathLst>
          </a:custGeom>
          <a:gradFill flip="none" rotWithShape="1">
            <a:gsLst>
              <a:gs pos="0">
                <a:srgbClr val="000000"/>
              </a:gs>
              <a:gs pos="50000">
                <a:schemeClr val="bg2">
                  <a:lumMod val="25000"/>
                </a:schemeClr>
              </a:gs>
              <a:gs pos="100000">
                <a:schemeClr val="bg2">
                  <a:lumMod val="90000"/>
                </a:schemeClr>
              </a:gs>
            </a:gsLst>
            <a:lin ang="10800000" scaled="1"/>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1372" name="Freeform 351"/>
          <p:cNvSpPr>
            <a:spLocks noChangeArrowheads="1"/>
          </p:cNvSpPr>
          <p:nvPr/>
        </p:nvSpPr>
        <p:spPr bwMode="auto">
          <a:xfrm>
            <a:off x="7589837" y="3457576"/>
            <a:ext cx="76200" cy="119063"/>
          </a:xfrm>
          <a:custGeom>
            <a:avLst/>
            <a:gdLst>
              <a:gd name="T0" fmla="*/ 140774 w 75917"/>
              <a:gd name="T1" fmla="*/ 42044 h 119533"/>
              <a:gd name="T2" fmla="*/ 127969 w 75917"/>
              <a:gd name="T3" fmla="*/ 47259 h 119533"/>
              <a:gd name="T4" fmla="*/ 115183 w 75917"/>
              <a:gd name="T5" fmla="*/ 61187 h 119533"/>
              <a:gd name="T6" fmla="*/ 31996 w 75917"/>
              <a:gd name="T7" fmla="*/ 55955 h 119533"/>
              <a:gd name="T8" fmla="*/ 25599 w 75917"/>
              <a:gd name="T9" fmla="*/ 50740 h 119533"/>
              <a:gd name="T10" fmla="*/ 0 w 75917"/>
              <a:gd name="T11" fmla="*/ 40307 h 119533"/>
              <a:gd name="T12" fmla="*/ 12794 w 75917"/>
              <a:gd name="T13" fmla="*/ 10725 h 119533"/>
              <a:gd name="T14" fmla="*/ 19193 w 75917"/>
              <a:gd name="T15" fmla="*/ 5505 h 119533"/>
              <a:gd name="T16" fmla="*/ 38389 w 75917"/>
              <a:gd name="T17" fmla="*/ 300 h 119533"/>
              <a:gd name="T18" fmla="*/ 108770 w 75917"/>
              <a:gd name="T19" fmla="*/ 2029 h 119533"/>
              <a:gd name="T20" fmla="*/ 115183 w 75917"/>
              <a:gd name="T21" fmla="*/ 7245 h 119533"/>
              <a:gd name="T22" fmla="*/ 140774 w 75917"/>
              <a:gd name="T23" fmla="*/ 42044 h 1195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917"/>
              <a:gd name="T37" fmla="*/ 0 h 119533"/>
              <a:gd name="T38" fmla="*/ 75917 w 75917"/>
              <a:gd name="T39" fmla="*/ 119533 h 1195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917" h="119533">
                <a:moveTo>
                  <a:pt x="74784" y="82141"/>
                </a:moveTo>
                <a:cubicBezTo>
                  <a:pt x="75917" y="95171"/>
                  <a:pt x="69812" y="88685"/>
                  <a:pt x="67985" y="92339"/>
                </a:cubicBezTo>
                <a:cubicBezTo>
                  <a:pt x="64502" y="99304"/>
                  <a:pt x="62478" y="113074"/>
                  <a:pt x="61186" y="119533"/>
                </a:cubicBezTo>
                <a:cubicBezTo>
                  <a:pt x="51493" y="118456"/>
                  <a:pt x="26961" y="119300"/>
                  <a:pt x="16996" y="109335"/>
                </a:cubicBezTo>
                <a:cubicBezTo>
                  <a:pt x="14463" y="106802"/>
                  <a:pt x="15337" y="102270"/>
                  <a:pt x="13597" y="99138"/>
                </a:cubicBezTo>
                <a:cubicBezTo>
                  <a:pt x="9629" y="91995"/>
                  <a:pt x="0" y="78742"/>
                  <a:pt x="0" y="78742"/>
                </a:cubicBezTo>
                <a:cubicBezTo>
                  <a:pt x="2594" y="45015"/>
                  <a:pt x="184" y="44103"/>
                  <a:pt x="6798" y="20955"/>
                </a:cubicBezTo>
                <a:cubicBezTo>
                  <a:pt x="7782" y="17510"/>
                  <a:pt x="8210" y="13738"/>
                  <a:pt x="10198" y="10757"/>
                </a:cubicBezTo>
                <a:cubicBezTo>
                  <a:pt x="12864" y="6757"/>
                  <a:pt x="16996" y="3958"/>
                  <a:pt x="20395" y="559"/>
                </a:cubicBezTo>
                <a:cubicBezTo>
                  <a:pt x="32859" y="1692"/>
                  <a:pt x="45914" y="0"/>
                  <a:pt x="57787" y="3958"/>
                </a:cubicBezTo>
                <a:cubicBezTo>
                  <a:pt x="61186" y="5091"/>
                  <a:pt x="61048" y="10575"/>
                  <a:pt x="61186" y="14156"/>
                </a:cubicBezTo>
                <a:cubicBezTo>
                  <a:pt x="62188" y="40198"/>
                  <a:pt x="73651" y="69111"/>
                  <a:pt x="74784" y="8214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11373" name="Freeform 352"/>
          <p:cNvSpPr>
            <a:spLocks noChangeArrowheads="1"/>
          </p:cNvSpPr>
          <p:nvPr/>
        </p:nvSpPr>
        <p:spPr bwMode="auto">
          <a:xfrm>
            <a:off x="7905751" y="3706814"/>
            <a:ext cx="65087" cy="77787"/>
          </a:xfrm>
          <a:custGeom>
            <a:avLst/>
            <a:gdLst>
              <a:gd name="T0" fmla="*/ 875 w 65719"/>
              <a:gd name="T1" fmla="*/ 13210 h 78494"/>
              <a:gd name="T2" fmla="*/ 2191 w 65719"/>
              <a:gd name="T3" fmla="*/ 5181 h 78494"/>
              <a:gd name="T4" fmla="*/ 4823 w 65719"/>
              <a:gd name="T5" fmla="*/ 797 h 78494"/>
              <a:gd name="T6" fmla="*/ 6793 w 65719"/>
              <a:gd name="T7" fmla="*/ 62 h 78494"/>
              <a:gd name="T8" fmla="*/ 12056 w 65719"/>
              <a:gd name="T9" fmla="*/ 797 h 78494"/>
              <a:gd name="T10" fmla="*/ 12716 w 65719"/>
              <a:gd name="T11" fmla="*/ 2987 h 78494"/>
              <a:gd name="T12" fmla="*/ 12056 w 65719"/>
              <a:gd name="T13" fmla="*/ 13210 h 78494"/>
              <a:gd name="T14" fmla="*/ 11399 w 65719"/>
              <a:gd name="T15" fmla="*/ 15398 h 78494"/>
              <a:gd name="T16" fmla="*/ 7453 w 65719"/>
              <a:gd name="T17" fmla="*/ 16859 h 78494"/>
              <a:gd name="T18" fmla="*/ 875 w 65719"/>
              <a:gd name="T19" fmla="*/ 13210 h 784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719"/>
              <a:gd name="T31" fmla="*/ 0 h 78494"/>
              <a:gd name="T32" fmla="*/ 65719 w 65719"/>
              <a:gd name="T33" fmla="*/ 78494 h 784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719" h="78494">
                <a:moveTo>
                  <a:pt x="4532" y="61498"/>
                </a:moveTo>
                <a:cubicBezTo>
                  <a:pt x="0" y="52433"/>
                  <a:pt x="6259" y="33233"/>
                  <a:pt x="11330" y="24106"/>
                </a:cubicBezTo>
                <a:cubicBezTo>
                  <a:pt x="15298" y="16963"/>
                  <a:pt x="17176" y="6294"/>
                  <a:pt x="24928" y="3710"/>
                </a:cubicBezTo>
                <a:lnTo>
                  <a:pt x="35125" y="311"/>
                </a:lnTo>
                <a:cubicBezTo>
                  <a:pt x="44190" y="1444"/>
                  <a:pt x="53971" y="0"/>
                  <a:pt x="62319" y="3710"/>
                </a:cubicBezTo>
                <a:cubicBezTo>
                  <a:pt x="65593" y="5165"/>
                  <a:pt x="65719" y="10325"/>
                  <a:pt x="65719" y="13908"/>
                </a:cubicBezTo>
                <a:cubicBezTo>
                  <a:pt x="65719" y="29812"/>
                  <a:pt x="64177" y="45703"/>
                  <a:pt x="62319" y="61498"/>
                </a:cubicBezTo>
                <a:cubicBezTo>
                  <a:pt x="61900" y="65056"/>
                  <a:pt x="61835" y="69612"/>
                  <a:pt x="58920" y="71695"/>
                </a:cubicBezTo>
                <a:cubicBezTo>
                  <a:pt x="53089" y="75860"/>
                  <a:pt x="38525" y="78494"/>
                  <a:pt x="38525" y="78494"/>
                </a:cubicBezTo>
                <a:cubicBezTo>
                  <a:pt x="4746" y="74741"/>
                  <a:pt x="9064" y="70563"/>
                  <a:pt x="4532" y="6149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11374" name="Freeform 353"/>
          <p:cNvSpPr>
            <a:spLocks noChangeArrowheads="1"/>
          </p:cNvSpPr>
          <p:nvPr/>
        </p:nvSpPr>
        <p:spPr bwMode="auto">
          <a:xfrm>
            <a:off x="7089775" y="3973514"/>
            <a:ext cx="171450" cy="77787"/>
          </a:xfrm>
          <a:custGeom>
            <a:avLst/>
            <a:gdLst>
              <a:gd name="T0" fmla="*/ 23912 w 171106"/>
              <a:gd name="T1" fmla="*/ 61721 h 76585"/>
              <a:gd name="T2" fmla="*/ 19129 w 171106"/>
              <a:gd name="T3" fmla="*/ 253615 h 76585"/>
              <a:gd name="T4" fmla="*/ 19129 w 171106"/>
              <a:gd name="T5" fmla="*/ 637533 h 76585"/>
              <a:gd name="T6" fmla="*/ 38260 w 171106"/>
              <a:gd name="T7" fmla="*/ 733572 h 76585"/>
              <a:gd name="T8" fmla="*/ 81303 w 171106"/>
              <a:gd name="T9" fmla="*/ 1069476 h 76585"/>
              <a:gd name="T10" fmla="*/ 229566 w 171106"/>
              <a:gd name="T11" fmla="*/ 1021473 h 76585"/>
              <a:gd name="T12" fmla="*/ 239130 w 171106"/>
              <a:gd name="T13" fmla="*/ 877491 h 76585"/>
              <a:gd name="T14" fmla="*/ 224779 w 171106"/>
              <a:gd name="T15" fmla="*/ 253615 h 76585"/>
              <a:gd name="T16" fmla="*/ 210438 w 171106"/>
              <a:gd name="T17" fmla="*/ 157672 h 76585"/>
              <a:gd name="T18" fmla="*/ 162607 w 171106"/>
              <a:gd name="T19" fmla="*/ 13704 h 76585"/>
              <a:gd name="T20" fmla="*/ 23912 w 171106"/>
              <a:gd name="T21" fmla="*/ 61721 h 765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106"/>
              <a:gd name="T34" fmla="*/ 0 h 76585"/>
              <a:gd name="T35" fmla="*/ 171106 w 171106"/>
              <a:gd name="T36" fmla="*/ 76585 h 765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106" h="76585">
                <a:moveTo>
                  <a:pt x="16996" y="4370"/>
                </a:moveTo>
                <a:cubicBezTo>
                  <a:pt x="0" y="7203"/>
                  <a:pt x="14880" y="13475"/>
                  <a:pt x="13597" y="17967"/>
                </a:cubicBezTo>
                <a:cubicBezTo>
                  <a:pt x="10773" y="27851"/>
                  <a:pt x="5622" y="33996"/>
                  <a:pt x="13597" y="45162"/>
                </a:cubicBezTo>
                <a:cubicBezTo>
                  <a:pt x="16542" y="49285"/>
                  <a:pt x="22662" y="49694"/>
                  <a:pt x="27194" y="51960"/>
                </a:cubicBezTo>
                <a:cubicBezTo>
                  <a:pt x="50124" y="74890"/>
                  <a:pt x="38469" y="69316"/>
                  <a:pt x="57788" y="75755"/>
                </a:cubicBezTo>
                <a:cubicBezTo>
                  <a:pt x="92913" y="74622"/>
                  <a:pt x="128276" y="76585"/>
                  <a:pt x="163164" y="72356"/>
                </a:cubicBezTo>
                <a:cubicBezTo>
                  <a:pt x="167220" y="71864"/>
                  <a:pt x="169650" y="66232"/>
                  <a:pt x="169963" y="62158"/>
                </a:cubicBezTo>
                <a:cubicBezTo>
                  <a:pt x="171104" y="47324"/>
                  <a:pt x="171106" y="29307"/>
                  <a:pt x="159765" y="17967"/>
                </a:cubicBezTo>
                <a:cubicBezTo>
                  <a:pt x="156876" y="15078"/>
                  <a:pt x="153300" y="12828"/>
                  <a:pt x="149567" y="11169"/>
                </a:cubicBezTo>
                <a:cubicBezTo>
                  <a:pt x="148011" y="10478"/>
                  <a:pt x="120953" y="1163"/>
                  <a:pt x="115575" y="971"/>
                </a:cubicBezTo>
                <a:cubicBezTo>
                  <a:pt x="88398" y="0"/>
                  <a:pt x="33992" y="1537"/>
                  <a:pt x="16996" y="437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11375" name="Freeform 354"/>
          <p:cNvSpPr>
            <a:spLocks noChangeArrowheads="1"/>
          </p:cNvSpPr>
          <p:nvPr/>
        </p:nvSpPr>
        <p:spPr bwMode="auto">
          <a:xfrm>
            <a:off x="7588250" y="3892550"/>
            <a:ext cx="125412" cy="76200"/>
          </a:xfrm>
          <a:custGeom>
            <a:avLst/>
            <a:gdLst>
              <a:gd name="T0" fmla="*/ 77153 w 125773"/>
              <a:gd name="T1" fmla="*/ 104341 h 75613"/>
              <a:gd name="T2" fmla="*/ 64643 w 125773"/>
              <a:gd name="T3" fmla="*/ 28402 h 75613"/>
              <a:gd name="T4" fmla="*/ 52136 w 125773"/>
              <a:gd name="T5" fmla="*/ 3090 h 75613"/>
              <a:gd name="T6" fmla="*/ 12513 w 125773"/>
              <a:gd name="T7" fmla="*/ 15735 h 75613"/>
              <a:gd name="T8" fmla="*/ 0 w 125773"/>
              <a:gd name="T9" fmla="*/ 66378 h 75613"/>
              <a:gd name="T10" fmla="*/ 2089 w 125773"/>
              <a:gd name="T11" fmla="*/ 180294 h 75613"/>
              <a:gd name="T12" fmla="*/ 4173 w 125773"/>
              <a:gd name="T13" fmla="*/ 230918 h 75613"/>
              <a:gd name="T14" fmla="*/ 18770 w 125773"/>
              <a:gd name="T15" fmla="*/ 281520 h 75613"/>
              <a:gd name="T16" fmla="*/ 43794 w 125773"/>
              <a:gd name="T17" fmla="*/ 268877 h 75613"/>
              <a:gd name="T18" fmla="*/ 54219 w 125773"/>
              <a:gd name="T19" fmla="*/ 205611 h 75613"/>
              <a:gd name="T20" fmla="*/ 60474 w 125773"/>
              <a:gd name="T21" fmla="*/ 167631 h 75613"/>
              <a:gd name="T22" fmla="*/ 64643 w 125773"/>
              <a:gd name="T23" fmla="*/ 129659 h 75613"/>
              <a:gd name="T24" fmla="*/ 72985 w 125773"/>
              <a:gd name="T25" fmla="*/ 91688 h 75613"/>
              <a:gd name="T26" fmla="*/ 77153 w 125773"/>
              <a:gd name="T27" fmla="*/ 104341 h 75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773"/>
              <a:gd name="T43" fmla="*/ 0 h 75613"/>
              <a:gd name="T44" fmla="*/ 125773 w 125773"/>
              <a:gd name="T45" fmla="*/ 75613 h 756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773" h="75613">
                <a:moveTo>
                  <a:pt x="125773" y="28023"/>
                </a:moveTo>
                <a:cubicBezTo>
                  <a:pt x="118974" y="21225"/>
                  <a:pt x="114498" y="10669"/>
                  <a:pt x="105377" y="7628"/>
                </a:cubicBezTo>
                <a:lnTo>
                  <a:pt x="84982" y="829"/>
                </a:lnTo>
                <a:cubicBezTo>
                  <a:pt x="63453" y="1962"/>
                  <a:pt x="41536" y="0"/>
                  <a:pt x="20396" y="4228"/>
                </a:cubicBezTo>
                <a:cubicBezTo>
                  <a:pt x="12384" y="5830"/>
                  <a:pt x="0" y="17825"/>
                  <a:pt x="0" y="17825"/>
                </a:cubicBezTo>
                <a:cubicBezTo>
                  <a:pt x="1133" y="28023"/>
                  <a:pt x="1840" y="38278"/>
                  <a:pt x="3400" y="48419"/>
                </a:cubicBezTo>
                <a:cubicBezTo>
                  <a:pt x="4110" y="53036"/>
                  <a:pt x="4208" y="58129"/>
                  <a:pt x="6799" y="62016"/>
                </a:cubicBezTo>
                <a:cubicBezTo>
                  <a:pt x="9200" y="65618"/>
                  <a:pt x="28244" y="74438"/>
                  <a:pt x="30594" y="75613"/>
                </a:cubicBezTo>
                <a:cubicBezTo>
                  <a:pt x="44191" y="74480"/>
                  <a:pt x="58006" y="74889"/>
                  <a:pt x="71385" y="72213"/>
                </a:cubicBezTo>
                <a:cubicBezTo>
                  <a:pt x="81358" y="70218"/>
                  <a:pt x="82941" y="61745"/>
                  <a:pt x="88381" y="55217"/>
                </a:cubicBezTo>
                <a:cubicBezTo>
                  <a:pt x="91459" y="51524"/>
                  <a:pt x="95501" y="48712"/>
                  <a:pt x="98579" y="45019"/>
                </a:cubicBezTo>
                <a:cubicBezTo>
                  <a:pt x="101194" y="41881"/>
                  <a:pt x="102488" y="37711"/>
                  <a:pt x="105377" y="34822"/>
                </a:cubicBezTo>
                <a:cubicBezTo>
                  <a:pt x="109383" y="30816"/>
                  <a:pt x="114442" y="28023"/>
                  <a:pt x="118974" y="24624"/>
                </a:cubicBezTo>
                <a:cubicBezTo>
                  <a:pt x="123449" y="11201"/>
                  <a:pt x="122374" y="18009"/>
                  <a:pt x="125773" y="2802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356" name="Freeform 355"/>
          <p:cNvSpPr/>
          <p:nvPr/>
        </p:nvSpPr>
        <p:spPr bwMode="auto">
          <a:xfrm>
            <a:off x="6602413" y="3648075"/>
            <a:ext cx="1363663" cy="223838"/>
          </a:xfrm>
          <a:custGeom>
            <a:avLst/>
            <a:gdLst>
              <a:gd name="connsiteX0" fmla="*/ 280439 w 1363669"/>
              <a:gd name="connsiteY0" fmla="*/ 44757 h 223784"/>
              <a:gd name="connsiteX1" fmla="*/ 154666 w 1363669"/>
              <a:gd name="connsiteY1" fmla="*/ 14164 h 223784"/>
              <a:gd name="connsiteX2" fmla="*/ 22095 w 1363669"/>
              <a:gd name="connsiteY2" fmla="*/ 7365 h 223784"/>
              <a:gd name="connsiteX3" fmla="*/ 25494 w 1363669"/>
              <a:gd name="connsiteY3" fmla="*/ 58354 h 223784"/>
              <a:gd name="connsiteX4" fmla="*/ 175062 w 1363669"/>
              <a:gd name="connsiteY4" fmla="*/ 177328 h 223784"/>
              <a:gd name="connsiteX5" fmla="*/ 365420 w 1363669"/>
              <a:gd name="connsiteY5" fmla="*/ 184126 h 223784"/>
              <a:gd name="connsiteX6" fmla="*/ 521786 w 1363669"/>
              <a:gd name="connsiteY6" fmla="*/ 129738 h 223784"/>
              <a:gd name="connsiteX7" fmla="*/ 725741 w 1363669"/>
              <a:gd name="connsiteY7" fmla="*/ 190925 h 223784"/>
              <a:gd name="connsiteX8" fmla="*/ 967088 w 1363669"/>
              <a:gd name="connsiteY8" fmla="*/ 221518 h 223784"/>
              <a:gd name="connsiteX9" fmla="*/ 1303615 w 1363669"/>
              <a:gd name="connsiteY9" fmla="*/ 204522 h 223784"/>
              <a:gd name="connsiteX10" fmla="*/ 1327410 w 1363669"/>
              <a:gd name="connsiteY10" fmla="*/ 190925 h 223784"/>
              <a:gd name="connsiteX11" fmla="*/ 1262824 w 1363669"/>
              <a:gd name="connsiteY11" fmla="*/ 150134 h 223784"/>
              <a:gd name="connsiteX12" fmla="*/ 1062268 w 1363669"/>
              <a:gd name="connsiteY12" fmla="*/ 129738 h 223784"/>
              <a:gd name="connsiteX13" fmla="*/ 892305 w 1363669"/>
              <a:gd name="connsiteY13" fmla="*/ 146735 h 223784"/>
              <a:gd name="connsiteX14" fmla="*/ 742737 w 1363669"/>
              <a:gd name="connsiteY14" fmla="*/ 102544 h 223784"/>
              <a:gd name="connsiteX15" fmla="*/ 504789 w 1363669"/>
              <a:gd name="connsiteY15" fmla="*/ 68552 h 223784"/>
              <a:gd name="connsiteX16" fmla="*/ 379017 w 1363669"/>
              <a:gd name="connsiteY16" fmla="*/ 68552 h 223784"/>
              <a:gd name="connsiteX17" fmla="*/ 280439 w 1363669"/>
              <a:gd name="connsiteY17" fmla="*/ 44757 h 22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3669" h="223784">
                <a:moveTo>
                  <a:pt x="280439" y="44757"/>
                </a:moveTo>
                <a:cubicBezTo>
                  <a:pt x="243047" y="35692"/>
                  <a:pt x="197723" y="20396"/>
                  <a:pt x="154666" y="14164"/>
                </a:cubicBezTo>
                <a:cubicBezTo>
                  <a:pt x="111609" y="7932"/>
                  <a:pt x="43624" y="0"/>
                  <a:pt x="22095" y="7365"/>
                </a:cubicBezTo>
                <a:cubicBezTo>
                  <a:pt x="566" y="14730"/>
                  <a:pt x="0" y="30027"/>
                  <a:pt x="25494" y="58354"/>
                </a:cubicBezTo>
                <a:cubicBezTo>
                  <a:pt x="50988" y="86681"/>
                  <a:pt x="118408" y="156366"/>
                  <a:pt x="175062" y="177328"/>
                </a:cubicBezTo>
                <a:cubicBezTo>
                  <a:pt x="231716" y="198290"/>
                  <a:pt x="307633" y="192058"/>
                  <a:pt x="365420" y="184126"/>
                </a:cubicBezTo>
                <a:cubicBezTo>
                  <a:pt x="423207" y="176194"/>
                  <a:pt x="461733" y="128605"/>
                  <a:pt x="521786" y="129738"/>
                </a:cubicBezTo>
                <a:cubicBezTo>
                  <a:pt x="581839" y="130871"/>
                  <a:pt x="651524" y="175628"/>
                  <a:pt x="725741" y="190925"/>
                </a:cubicBezTo>
                <a:cubicBezTo>
                  <a:pt x="799958" y="206222"/>
                  <a:pt x="870776" y="219252"/>
                  <a:pt x="967088" y="221518"/>
                </a:cubicBezTo>
                <a:cubicBezTo>
                  <a:pt x="1063400" y="223784"/>
                  <a:pt x="1243561" y="209621"/>
                  <a:pt x="1303615" y="204522"/>
                </a:cubicBezTo>
                <a:cubicBezTo>
                  <a:pt x="1363669" y="199423"/>
                  <a:pt x="1334209" y="199990"/>
                  <a:pt x="1327410" y="190925"/>
                </a:cubicBezTo>
                <a:cubicBezTo>
                  <a:pt x="1320611" y="181860"/>
                  <a:pt x="1307014" y="160332"/>
                  <a:pt x="1262824" y="150134"/>
                </a:cubicBezTo>
                <a:cubicBezTo>
                  <a:pt x="1218634" y="139936"/>
                  <a:pt x="1124021" y="130304"/>
                  <a:pt x="1062268" y="129738"/>
                </a:cubicBezTo>
                <a:cubicBezTo>
                  <a:pt x="1000515" y="129172"/>
                  <a:pt x="945560" y="151267"/>
                  <a:pt x="892305" y="146735"/>
                </a:cubicBezTo>
                <a:cubicBezTo>
                  <a:pt x="839050" y="142203"/>
                  <a:pt x="807323" y="115574"/>
                  <a:pt x="742737" y="102544"/>
                </a:cubicBezTo>
                <a:cubicBezTo>
                  <a:pt x="678151" y="89514"/>
                  <a:pt x="565409" y="74217"/>
                  <a:pt x="504789" y="68552"/>
                </a:cubicBezTo>
                <a:cubicBezTo>
                  <a:pt x="444169" y="62887"/>
                  <a:pt x="420941" y="74218"/>
                  <a:pt x="379017" y="68552"/>
                </a:cubicBezTo>
                <a:cubicBezTo>
                  <a:pt x="337093" y="62887"/>
                  <a:pt x="317831" y="53822"/>
                  <a:pt x="280439" y="44757"/>
                </a:cubicBezTo>
                <a:close/>
              </a:path>
            </a:pathLst>
          </a:custGeom>
          <a:gradFill flip="none" rotWithShape="1">
            <a:gsLst>
              <a:gs pos="0">
                <a:srgbClr val="000000"/>
              </a:gs>
              <a:gs pos="50000">
                <a:schemeClr val="bg2">
                  <a:lumMod val="25000"/>
                </a:schemeClr>
              </a:gs>
              <a:gs pos="100000">
                <a:srgbClr val="000000">
                  <a:tint val="23500"/>
                  <a:satMod val="160000"/>
                </a:srgbClr>
              </a:gs>
            </a:gsLst>
            <a:lin ang="10800000" scaled="1"/>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1377" name="Freeform 356"/>
          <p:cNvSpPr>
            <a:spLocks noChangeArrowheads="1"/>
          </p:cNvSpPr>
          <p:nvPr/>
        </p:nvSpPr>
        <p:spPr bwMode="auto">
          <a:xfrm>
            <a:off x="6956426" y="3836988"/>
            <a:ext cx="771525" cy="120650"/>
          </a:xfrm>
          <a:custGeom>
            <a:avLst/>
            <a:gdLst>
              <a:gd name="T0" fmla="*/ 9374 w 771065"/>
              <a:gd name="T1" fmla="*/ 33576 h 121241"/>
              <a:gd name="T2" fmla="*/ 107216 w 771065"/>
              <a:gd name="T3" fmla="*/ 27654 h 121241"/>
              <a:gd name="T4" fmla="*/ 186220 w 771065"/>
              <a:gd name="T5" fmla="*/ 35053 h 121241"/>
              <a:gd name="T6" fmla="*/ 287794 w 771065"/>
              <a:gd name="T7" fmla="*/ 18762 h 121241"/>
              <a:gd name="T8" fmla="*/ 445792 w 771065"/>
              <a:gd name="T9" fmla="*/ 48385 h 121241"/>
              <a:gd name="T10" fmla="*/ 648947 w 771065"/>
              <a:gd name="T11" fmla="*/ 45423 h 121241"/>
              <a:gd name="T12" fmla="*/ 761803 w 771065"/>
              <a:gd name="T13" fmla="*/ 49872 h 121241"/>
              <a:gd name="T14" fmla="*/ 844565 w 771065"/>
              <a:gd name="T15" fmla="*/ 30612 h 121241"/>
              <a:gd name="T16" fmla="*/ 709140 w 771065"/>
              <a:gd name="T17" fmla="*/ 23207 h 121241"/>
              <a:gd name="T18" fmla="*/ 581235 w 771065"/>
              <a:gd name="T19" fmla="*/ 29132 h 121241"/>
              <a:gd name="T20" fmla="*/ 363030 w 771065"/>
              <a:gd name="T21" fmla="*/ 3951 h 121241"/>
              <a:gd name="T22" fmla="*/ 163645 w 771065"/>
              <a:gd name="T23" fmla="*/ 5431 h 121241"/>
              <a:gd name="T24" fmla="*/ 9374 w 771065"/>
              <a:gd name="T25" fmla="*/ 33576 h 121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1065"/>
              <a:gd name="T40" fmla="*/ 0 h 121241"/>
              <a:gd name="T41" fmla="*/ 771065 w 771065"/>
              <a:gd name="T42" fmla="*/ 121241 h 121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1065" h="121241">
                <a:moveTo>
                  <a:pt x="8498" y="77051"/>
                </a:moveTo>
                <a:cubicBezTo>
                  <a:pt x="0" y="85549"/>
                  <a:pt x="70251" y="62888"/>
                  <a:pt x="96878" y="63454"/>
                </a:cubicBezTo>
                <a:cubicBezTo>
                  <a:pt x="123505" y="64020"/>
                  <a:pt x="141069" y="83849"/>
                  <a:pt x="168263" y="80450"/>
                </a:cubicBezTo>
                <a:cubicBezTo>
                  <a:pt x="195457" y="77051"/>
                  <a:pt x="220952" y="37959"/>
                  <a:pt x="260043" y="43058"/>
                </a:cubicBezTo>
                <a:cubicBezTo>
                  <a:pt x="299134" y="48157"/>
                  <a:pt x="348423" y="100845"/>
                  <a:pt x="402811" y="111043"/>
                </a:cubicBezTo>
                <a:cubicBezTo>
                  <a:pt x="457199" y="121241"/>
                  <a:pt x="538781" y="103679"/>
                  <a:pt x="586371" y="104245"/>
                </a:cubicBezTo>
                <a:cubicBezTo>
                  <a:pt x="633961" y="104812"/>
                  <a:pt x="658889" y="120107"/>
                  <a:pt x="688349" y="114442"/>
                </a:cubicBezTo>
                <a:cubicBezTo>
                  <a:pt x="717809" y="108777"/>
                  <a:pt x="771065" y="80450"/>
                  <a:pt x="763133" y="70252"/>
                </a:cubicBezTo>
                <a:cubicBezTo>
                  <a:pt x="755201" y="60054"/>
                  <a:pt x="680417" y="53823"/>
                  <a:pt x="640759" y="53256"/>
                </a:cubicBezTo>
                <a:cubicBezTo>
                  <a:pt x="601101" y="52690"/>
                  <a:pt x="577307" y="74218"/>
                  <a:pt x="525185" y="66853"/>
                </a:cubicBezTo>
                <a:cubicBezTo>
                  <a:pt x="473063" y="59488"/>
                  <a:pt x="390914" y="18130"/>
                  <a:pt x="328028" y="9065"/>
                </a:cubicBezTo>
                <a:cubicBezTo>
                  <a:pt x="265142" y="0"/>
                  <a:pt x="201122" y="2834"/>
                  <a:pt x="147867" y="12465"/>
                </a:cubicBezTo>
                <a:cubicBezTo>
                  <a:pt x="94612" y="22096"/>
                  <a:pt x="16996" y="68553"/>
                  <a:pt x="8498" y="7705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11378" name="Freeform 367"/>
          <p:cNvSpPr>
            <a:spLocks noChangeArrowheads="1"/>
          </p:cNvSpPr>
          <p:nvPr/>
        </p:nvSpPr>
        <p:spPr bwMode="auto">
          <a:xfrm>
            <a:off x="7235826" y="4737100"/>
            <a:ext cx="295275" cy="444500"/>
          </a:xfrm>
          <a:custGeom>
            <a:avLst/>
            <a:gdLst>
              <a:gd name="T0" fmla="*/ 0 w 295735"/>
              <a:gd name="T1" fmla="*/ 2147483647 h 380716"/>
              <a:gd name="T2" fmla="*/ 122618 w 295735"/>
              <a:gd name="T3" fmla="*/ 2147483647 h 380716"/>
              <a:gd name="T4" fmla="*/ 203490 w 295735"/>
              <a:gd name="T5" fmla="*/ 2147483647 h 380716"/>
              <a:gd name="T6" fmla="*/ 226970 w 295735"/>
              <a:gd name="T7" fmla="*/ 0 h 380716"/>
              <a:gd name="T8" fmla="*/ 0 60000 65536"/>
              <a:gd name="T9" fmla="*/ 0 60000 65536"/>
              <a:gd name="T10" fmla="*/ 0 60000 65536"/>
              <a:gd name="T11" fmla="*/ 0 60000 65536"/>
              <a:gd name="T12" fmla="*/ 0 w 295735"/>
              <a:gd name="T13" fmla="*/ 0 h 380716"/>
              <a:gd name="T14" fmla="*/ 295735 w 295735"/>
              <a:gd name="T15" fmla="*/ 380716 h 380716"/>
            </a:gdLst>
            <a:ahLst/>
            <a:cxnLst>
              <a:cxn ang="T8">
                <a:pos x="T0" y="T1"/>
              </a:cxn>
              <a:cxn ang="T9">
                <a:pos x="T2" y="T3"/>
              </a:cxn>
              <a:cxn ang="T10">
                <a:pos x="T4" y="T5"/>
              </a:cxn>
              <a:cxn ang="T11">
                <a:pos x="T6" y="T7"/>
              </a:cxn>
            </a:cxnLst>
            <a:rect l="T12" t="T13" r="T14" b="T15"/>
            <a:pathLst>
              <a:path w="295735" h="380716">
                <a:moveTo>
                  <a:pt x="0" y="380716"/>
                </a:moveTo>
                <a:cubicBezTo>
                  <a:pt x="57787" y="355788"/>
                  <a:pt x="115575" y="330860"/>
                  <a:pt x="159765" y="299134"/>
                </a:cubicBezTo>
                <a:cubicBezTo>
                  <a:pt x="203955" y="267408"/>
                  <a:pt x="242480" y="240214"/>
                  <a:pt x="265142" y="190358"/>
                </a:cubicBezTo>
                <a:cubicBezTo>
                  <a:pt x="287804" y="140502"/>
                  <a:pt x="291769" y="70251"/>
                  <a:pt x="295735" y="0"/>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11379" name="Freeform 368"/>
          <p:cNvSpPr>
            <a:spLocks noChangeArrowheads="1"/>
          </p:cNvSpPr>
          <p:nvPr/>
        </p:nvSpPr>
        <p:spPr bwMode="auto">
          <a:xfrm>
            <a:off x="7140575" y="3489325"/>
            <a:ext cx="139700" cy="458788"/>
          </a:xfrm>
          <a:custGeom>
            <a:avLst/>
            <a:gdLst>
              <a:gd name="T0" fmla="*/ 104903 w 139937"/>
              <a:gd name="T1" fmla="*/ 2147483647 h 421508"/>
              <a:gd name="T2" fmla="*/ 28456 w 139937"/>
              <a:gd name="T3" fmla="*/ 2147483647 h 421508"/>
              <a:gd name="T4" fmla="*/ 2980 w 139937"/>
              <a:gd name="T5" fmla="*/ 2147483647 h 421508"/>
              <a:gd name="T6" fmla="*/ 46293 w 139937"/>
              <a:gd name="T7" fmla="*/ 0 h 421508"/>
              <a:gd name="T8" fmla="*/ 0 60000 65536"/>
              <a:gd name="T9" fmla="*/ 0 60000 65536"/>
              <a:gd name="T10" fmla="*/ 0 60000 65536"/>
              <a:gd name="T11" fmla="*/ 0 60000 65536"/>
              <a:gd name="T12" fmla="*/ 0 w 139937"/>
              <a:gd name="T13" fmla="*/ 0 h 421508"/>
              <a:gd name="T14" fmla="*/ 139937 w 139937"/>
              <a:gd name="T15" fmla="*/ 421508 h 421508"/>
            </a:gdLst>
            <a:ahLst/>
            <a:cxnLst>
              <a:cxn ang="T8">
                <a:pos x="T0" y="T1"/>
              </a:cxn>
              <a:cxn ang="T9">
                <a:pos x="T2" y="T3"/>
              </a:cxn>
              <a:cxn ang="T10">
                <a:pos x="T4" y="T5"/>
              </a:cxn>
              <a:cxn ang="T11">
                <a:pos x="T6" y="T7"/>
              </a:cxn>
            </a:cxnLst>
            <a:rect l="T12" t="T13" r="T14" b="T15"/>
            <a:pathLst>
              <a:path w="139937" h="421508">
                <a:moveTo>
                  <a:pt x="139937" y="421508"/>
                </a:moveTo>
                <a:cubicBezTo>
                  <a:pt x="100279" y="380150"/>
                  <a:pt x="60621" y="338793"/>
                  <a:pt x="37959" y="295736"/>
                </a:cubicBezTo>
                <a:cubicBezTo>
                  <a:pt x="15297" y="252679"/>
                  <a:pt x="0" y="212454"/>
                  <a:pt x="3966" y="163165"/>
                </a:cubicBezTo>
                <a:cubicBezTo>
                  <a:pt x="7932" y="113876"/>
                  <a:pt x="34843" y="56938"/>
                  <a:pt x="61754" y="0"/>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11380" name="Freeform 369"/>
          <p:cNvSpPr>
            <a:spLocks noChangeArrowheads="1"/>
          </p:cNvSpPr>
          <p:nvPr/>
        </p:nvSpPr>
        <p:spPr bwMode="auto">
          <a:xfrm>
            <a:off x="7216775" y="2897189"/>
            <a:ext cx="303212" cy="193675"/>
          </a:xfrm>
          <a:custGeom>
            <a:avLst/>
            <a:gdLst>
              <a:gd name="T0" fmla="*/ 2147483647 w 186393"/>
              <a:gd name="T1" fmla="*/ 1 h 278739"/>
              <a:gd name="T2" fmla="*/ 2147483647 w 186393"/>
              <a:gd name="T3" fmla="*/ 1 h 278739"/>
              <a:gd name="T4" fmla="*/ 2147483647 w 186393"/>
              <a:gd name="T5" fmla="*/ 1 h 278739"/>
              <a:gd name="T6" fmla="*/ 2147483647 w 186393"/>
              <a:gd name="T7" fmla="*/ 0 h 278739"/>
              <a:gd name="T8" fmla="*/ 0 60000 65536"/>
              <a:gd name="T9" fmla="*/ 0 60000 65536"/>
              <a:gd name="T10" fmla="*/ 0 60000 65536"/>
              <a:gd name="T11" fmla="*/ 0 60000 65536"/>
              <a:gd name="T12" fmla="*/ 0 w 186393"/>
              <a:gd name="T13" fmla="*/ 0 h 278739"/>
              <a:gd name="T14" fmla="*/ 186393 w 186393"/>
              <a:gd name="T15" fmla="*/ 278739 h 278739"/>
            </a:gdLst>
            <a:ahLst/>
            <a:cxnLst>
              <a:cxn ang="T8">
                <a:pos x="T0" y="T1"/>
              </a:cxn>
              <a:cxn ang="T9">
                <a:pos x="T2" y="T3"/>
              </a:cxn>
              <a:cxn ang="T10">
                <a:pos x="T4" y="T5"/>
              </a:cxn>
              <a:cxn ang="T11">
                <a:pos x="T6" y="T7"/>
              </a:cxn>
            </a:cxnLst>
            <a:rect l="T12" t="T13" r="T14" b="T15"/>
            <a:pathLst>
              <a:path w="186393" h="278739">
                <a:moveTo>
                  <a:pt x="57221" y="278739"/>
                </a:moveTo>
                <a:cubicBezTo>
                  <a:pt x="33992" y="242480"/>
                  <a:pt x="10764" y="206222"/>
                  <a:pt x="6232" y="169963"/>
                </a:cubicBezTo>
                <a:cubicBezTo>
                  <a:pt x="1700" y="133704"/>
                  <a:pt x="0" y="89514"/>
                  <a:pt x="30027" y="61187"/>
                </a:cubicBezTo>
                <a:cubicBezTo>
                  <a:pt x="60054" y="32860"/>
                  <a:pt x="123223" y="16430"/>
                  <a:pt x="186393" y="0"/>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11381" name="Freeform 373"/>
          <p:cNvSpPr>
            <a:spLocks noChangeArrowheads="1"/>
          </p:cNvSpPr>
          <p:nvPr/>
        </p:nvSpPr>
        <p:spPr bwMode="auto">
          <a:xfrm>
            <a:off x="5283200" y="5426075"/>
            <a:ext cx="1681162" cy="274638"/>
          </a:xfrm>
          <a:custGeom>
            <a:avLst/>
            <a:gdLst>
              <a:gd name="T0" fmla="*/ 0 w 1407293"/>
              <a:gd name="T1" fmla="*/ 2147483647 h 240214"/>
              <a:gd name="T2" fmla="*/ 2147483647 w 1407293"/>
              <a:gd name="T3" fmla="*/ 2147483647 h 240214"/>
              <a:gd name="T4" fmla="*/ 2147483647 w 1407293"/>
              <a:gd name="T5" fmla="*/ 2147483647 h 240214"/>
              <a:gd name="T6" fmla="*/ 2147483647 w 1407293"/>
              <a:gd name="T7" fmla="*/ 2147483647 h 240214"/>
              <a:gd name="T8" fmla="*/ 2147483647 w 1407293"/>
              <a:gd name="T9" fmla="*/ 2147483647 h 240214"/>
              <a:gd name="T10" fmla="*/ 2147483647 w 1407293"/>
              <a:gd name="T11" fmla="*/ 0 h 240214"/>
              <a:gd name="T12" fmla="*/ 0 60000 65536"/>
              <a:gd name="T13" fmla="*/ 0 60000 65536"/>
              <a:gd name="T14" fmla="*/ 0 60000 65536"/>
              <a:gd name="T15" fmla="*/ 0 60000 65536"/>
              <a:gd name="T16" fmla="*/ 0 60000 65536"/>
              <a:gd name="T17" fmla="*/ 0 60000 65536"/>
              <a:gd name="T18" fmla="*/ 0 w 1407293"/>
              <a:gd name="T19" fmla="*/ 0 h 240214"/>
              <a:gd name="T20" fmla="*/ 1407293 w 1407293"/>
              <a:gd name="T21" fmla="*/ 240214 h 240214"/>
            </a:gdLst>
            <a:ahLst/>
            <a:cxnLst>
              <a:cxn ang="T12">
                <a:pos x="T0" y="T1"/>
              </a:cxn>
              <a:cxn ang="T13">
                <a:pos x="T2" y="T3"/>
              </a:cxn>
              <a:cxn ang="T14">
                <a:pos x="T4" y="T5"/>
              </a:cxn>
              <a:cxn ang="T15">
                <a:pos x="T6" y="T7"/>
              </a:cxn>
              <a:cxn ang="T16">
                <a:pos x="T8" y="T9"/>
              </a:cxn>
              <a:cxn ang="T17">
                <a:pos x="T10" y="T11"/>
              </a:cxn>
            </a:cxnLst>
            <a:rect l="T18" t="T19" r="T20" b="T21"/>
            <a:pathLst>
              <a:path w="1407293" h="240214">
                <a:moveTo>
                  <a:pt x="0" y="152967"/>
                </a:moveTo>
                <a:cubicBezTo>
                  <a:pt x="50989" y="178178"/>
                  <a:pt x="101978" y="203389"/>
                  <a:pt x="173363" y="217553"/>
                </a:cubicBezTo>
                <a:cubicBezTo>
                  <a:pt x="244748" y="231717"/>
                  <a:pt x="320097" y="240214"/>
                  <a:pt x="428307" y="237948"/>
                </a:cubicBezTo>
                <a:cubicBezTo>
                  <a:pt x="536517" y="235682"/>
                  <a:pt x="692883" y="225485"/>
                  <a:pt x="822621" y="203956"/>
                </a:cubicBezTo>
                <a:cubicBezTo>
                  <a:pt x="952359" y="182427"/>
                  <a:pt x="1109292" y="142769"/>
                  <a:pt x="1206737" y="108776"/>
                </a:cubicBezTo>
                <a:cubicBezTo>
                  <a:pt x="1304182" y="74783"/>
                  <a:pt x="1355737" y="37391"/>
                  <a:pt x="1407293" y="0"/>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11382" name="Freeform 374"/>
          <p:cNvSpPr>
            <a:spLocks noChangeArrowheads="1"/>
          </p:cNvSpPr>
          <p:nvPr/>
        </p:nvSpPr>
        <p:spPr bwMode="auto">
          <a:xfrm>
            <a:off x="5262563" y="5529264"/>
            <a:ext cx="1641475" cy="244475"/>
          </a:xfrm>
          <a:custGeom>
            <a:avLst/>
            <a:gdLst>
              <a:gd name="T0" fmla="*/ 2147483647 w 1369900"/>
              <a:gd name="T1" fmla="*/ 0 h 208488"/>
              <a:gd name="T2" fmla="*/ 2147483647 w 1369900"/>
              <a:gd name="T3" fmla="*/ 2147483647 h 208488"/>
              <a:gd name="T4" fmla="*/ 2147483647 w 1369900"/>
              <a:gd name="T5" fmla="*/ 2147483647 h 208488"/>
              <a:gd name="T6" fmla="*/ 2147483647 w 1369900"/>
              <a:gd name="T7" fmla="*/ 2147483647 h 208488"/>
              <a:gd name="T8" fmla="*/ 2147483647 w 1369900"/>
              <a:gd name="T9" fmla="*/ 2147483647 h 208488"/>
              <a:gd name="T10" fmla="*/ 0 w 1369900"/>
              <a:gd name="T11" fmla="*/ 2147483647 h 208488"/>
              <a:gd name="T12" fmla="*/ 0 60000 65536"/>
              <a:gd name="T13" fmla="*/ 0 60000 65536"/>
              <a:gd name="T14" fmla="*/ 0 60000 65536"/>
              <a:gd name="T15" fmla="*/ 0 60000 65536"/>
              <a:gd name="T16" fmla="*/ 0 60000 65536"/>
              <a:gd name="T17" fmla="*/ 0 60000 65536"/>
              <a:gd name="T18" fmla="*/ 0 w 1369900"/>
              <a:gd name="T19" fmla="*/ 0 h 208488"/>
              <a:gd name="T20" fmla="*/ 1369900 w 1369900"/>
              <a:gd name="T21" fmla="*/ 208488 h 208488"/>
            </a:gdLst>
            <a:ahLst/>
            <a:cxnLst>
              <a:cxn ang="T12">
                <a:pos x="T0" y="T1"/>
              </a:cxn>
              <a:cxn ang="T13">
                <a:pos x="T2" y="T3"/>
              </a:cxn>
              <a:cxn ang="T14">
                <a:pos x="T4" y="T5"/>
              </a:cxn>
              <a:cxn ang="T15">
                <a:pos x="T6" y="T7"/>
              </a:cxn>
              <a:cxn ang="T16">
                <a:pos x="T8" y="T9"/>
              </a:cxn>
              <a:cxn ang="T17">
                <a:pos x="T10" y="T11"/>
              </a:cxn>
            </a:cxnLst>
            <a:rect l="T18" t="T19" r="T20" b="T21"/>
            <a:pathLst>
              <a:path w="1369900" h="208488">
                <a:moveTo>
                  <a:pt x="1369900" y="0"/>
                </a:moveTo>
                <a:cubicBezTo>
                  <a:pt x="1305597" y="40508"/>
                  <a:pt x="1241295" y="81016"/>
                  <a:pt x="1145549" y="112176"/>
                </a:cubicBezTo>
                <a:cubicBezTo>
                  <a:pt x="1049803" y="143336"/>
                  <a:pt x="916100" y="171096"/>
                  <a:pt x="795426" y="186959"/>
                </a:cubicBezTo>
                <a:cubicBezTo>
                  <a:pt x="674752" y="202822"/>
                  <a:pt x="532549" y="208488"/>
                  <a:pt x="421507" y="207355"/>
                </a:cubicBezTo>
                <a:cubicBezTo>
                  <a:pt x="310465" y="206222"/>
                  <a:pt x="199422" y="193192"/>
                  <a:pt x="129171" y="180161"/>
                </a:cubicBezTo>
                <a:cubicBezTo>
                  <a:pt x="58920" y="167131"/>
                  <a:pt x="29460" y="148151"/>
                  <a:pt x="0" y="129172"/>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11383" name="Freeform 375"/>
          <p:cNvSpPr>
            <a:spLocks noChangeArrowheads="1"/>
          </p:cNvSpPr>
          <p:nvPr/>
        </p:nvSpPr>
        <p:spPr bwMode="auto">
          <a:xfrm>
            <a:off x="4948238" y="3189289"/>
            <a:ext cx="144463" cy="288925"/>
          </a:xfrm>
          <a:custGeom>
            <a:avLst/>
            <a:gdLst>
              <a:gd name="T0" fmla="*/ 92318 w 143901"/>
              <a:gd name="T1" fmla="*/ 0 h 288937"/>
              <a:gd name="T2" fmla="*/ 211000 w 143901"/>
              <a:gd name="T3" fmla="*/ 94499 h 288937"/>
              <a:gd name="T4" fmla="*/ 243983 w 143901"/>
              <a:gd name="T5" fmla="*/ 188998 h 288937"/>
              <a:gd name="T6" fmla="*/ 0 w 143901"/>
              <a:gd name="T7" fmla="*/ 286897 h 288937"/>
              <a:gd name="T8" fmla="*/ 0 60000 65536"/>
              <a:gd name="T9" fmla="*/ 0 60000 65536"/>
              <a:gd name="T10" fmla="*/ 0 60000 65536"/>
              <a:gd name="T11" fmla="*/ 0 60000 65536"/>
              <a:gd name="T12" fmla="*/ 0 w 143901"/>
              <a:gd name="T13" fmla="*/ 0 h 288937"/>
              <a:gd name="T14" fmla="*/ 143901 w 143901"/>
              <a:gd name="T15" fmla="*/ 288937 h 288937"/>
            </a:gdLst>
            <a:ahLst/>
            <a:cxnLst>
              <a:cxn ang="T8">
                <a:pos x="T0" y="T1"/>
              </a:cxn>
              <a:cxn ang="T9">
                <a:pos x="T2" y="T3"/>
              </a:cxn>
              <a:cxn ang="T10">
                <a:pos x="T4" y="T5"/>
              </a:cxn>
              <a:cxn ang="T11">
                <a:pos x="T6" y="T7"/>
              </a:cxn>
            </a:cxnLst>
            <a:rect l="T12" t="T13" r="T14" b="T15"/>
            <a:pathLst>
              <a:path w="143901" h="288937">
                <a:moveTo>
                  <a:pt x="47589" y="0"/>
                </a:moveTo>
                <a:cubicBezTo>
                  <a:pt x="71667" y="31726"/>
                  <a:pt x="95746" y="63453"/>
                  <a:pt x="108776" y="95179"/>
                </a:cubicBezTo>
                <a:cubicBezTo>
                  <a:pt x="121806" y="126905"/>
                  <a:pt x="143901" y="158065"/>
                  <a:pt x="125772" y="190358"/>
                </a:cubicBezTo>
                <a:cubicBezTo>
                  <a:pt x="107643" y="222651"/>
                  <a:pt x="53821" y="255794"/>
                  <a:pt x="0" y="288937"/>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11384" name="Freeform 376"/>
          <p:cNvSpPr>
            <a:spLocks noChangeArrowheads="1"/>
          </p:cNvSpPr>
          <p:nvPr/>
        </p:nvSpPr>
        <p:spPr bwMode="auto">
          <a:xfrm>
            <a:off x="4178301" y="3862389"/>
            <a:ext cx="149225" cy="1036637"/>
          </a:xfrm>
          <a:custGeom>
            <a:avLst/>
            <a:gdLst>
              <a:gd name="T0" fmla="*/ 0 w 314998"/>
              <a:gd name="T1" fmla="*/ 0 h 1036773"/>
              <a:gd name="T2" fmla="*/ 0 w 314998"/>
              <a:gd name="T3" fmla="*/ 199467 h 1036773"/>
              <a:gd name="T4" fmla="*/ 0 w 314998"/>
              <a:gd name="T5" fmla="*/ 472056 h 1036773"/>
              <a:gd name="T6" fmla="*/ 0 w 314998"/>
              <a:gd name="T7" fmla="*/ 757944 h 1036773"/>
              <a:gd name="T8" fmla="*/ 0 w 314998"/>
              <a:gd name="T9" fmla="*/ 1013908 h 1036773"/>
              <a:gd name="T10" fmla="*/ 0 60000 65536"/>
              <a:gd name="T11" fmla="*/ 0 60000 65536"/>
              <a:gd name="T12" fmla="*/ 0 60000 65536"/>
              <a:gd name="T13" fmla="*/ 0 60000 65536"/>
              <a:gd name="T14" fmla="*/ 0 60000 65536"/>
              <a:gd name="T15" fmla="*/ 0 w 314998"/>
              <a:gd name="T16" fmla="*/ 0 h 1036773"/>
              <a:gd name="T17" fmla="*/ 314998 w 314998"/>
              <a:gd name="T18" fmla="*/ 1036773 h 1036773"/>
            </a:gdLst>
            <a:ahLst/>
            <a:cxnLst>
              <a:cxn ang="T10">
                <a:pos x="T0" y="T1"/>
              </a:cxn>
              <a:cxn ang="T11">
                <a:pos x="T2" y="T3"/>
              </a:cxn>
              <a:cxn ang="T12">
                <a:pos x="T4" y="T5"/>
              </a:cxn>
              <a:cxn ang="T13">
                <a:pos x="T6" y="T7"/>
              </a:cxn>
              <a:cxn ang="T14">
                <a:pos x="T8" y="T9"/>
              </a:cxn>
            </a:cxnLst>
            <a:rect l="T15" t="T16" r="T17" b="T18"/>
            <a:pathLst>
              <a:path w="314998" h="1036773">
                <a:moveTo>
                  <a:pt x="314998" y="0"/>
                </a:moveTo>
                <a:cubicBezTo>
                  <a:pt x="243330" y="61753"/>
                  <a:pt x="171662" y="123506"/>
                  <a:pt x="121240" y="203955"/>
                </a:cubicBezTo>
                <a:cubicBezTo>
                  <a:pt x="70818" y="284404"/>
                  <a:pt x="24928" y="387515"/>
                  <a:pt x="12464" y="482694"/>
                </a:cubicBezTo>
                <a:cubicBezTo>
                  <a:pt x="0" y="577873"/>
                  <a:pt x="14730" y="682684"/>
                  <a:pt x="46456" y="775030"/>
                </a:cubicBezTo>
                <a:cubicBezTo>
                  <a:pt x="78182" y="867376"/>
                  <a:pt x="140502" y="952074"/>
                  <a:pt x="202822" y="1036773"/>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11385" name="Freeform 377"/>
          <p:cNvSpPr>
            <a:spLocks noChangeArrowheads="1"/>
          </p:cNvSpPr>
          <p:nvPr/>
        </p:nvSpPr>
        <p:spPr bwMode="auto">
          <a:xfrm>
            <a:off x="4592638" y="2830513"/>
            <a:ext cx="346075" cy="69850"/>
          </a:xfrm>
          <a:custGeom>
            <a:avLst/>
            <a:gdLst>
              <a:gd name="T0" fmla="*/ 0 w 275906"/>
              <a:gd name="T1" fmla="*/ 0 h 254944"/>
              <a:gd name="T2" fmla="*/ 2147483647 w 275906"/>
              <a:gd name="T3" fmla="*/ 0 h 254944"/>
              <a:gd name="T4" fmla="*/ 2147483647 w 275906"/>
              <a:gd name="T5" fmla="*/ 0 h 254944"/>
              <a:gd name="T6" fmla="*/ 2147483647 w 275906"/>
              <a:gd name="T7" fmla="*/ 0 h 254944"/>
              <a:gd name="T8" fmla="*/ 0 60000 65536"/>
              <a:gd name="T9" fmla="*/ 0 60000 65536"/>
              <a:gd name="T10" fmla="*/ 0 60000 65536"/>
              <a:gd name="T11" fmla="*/ 0 60000 65536"/>
              <a:gd name="T12" fmla="*/ 0 w 275906"/>
              <a:gd name="T13" fmla="*/ 0 h 254944"/>
              <a:gd name="T14" fmla="*/ 275906 w 275906"/>
              <a:gd name="T15" fmla="*/ 254944 h 254944"/>
            </a:gdLst>
            <a:ahLst/>
            <a:cxnLst>
              <a:cxn ang="T8">
                <a:pos x="T0" y="T1"/>
              </a:cxn>
              <a:cxn ang="T9">
                <a:pos x="T2" y="T3"/>
              </a:cxn>
              <a:cxn ang="T10">
                <a:pos x="T4" y="T5"/>
              </a:cxn>
              <a:cxn ang="T11">
                <a:pos x="T6" y="T7"/>
              </a:cxn>
            </a:cxnLst>
            <a:rect l="T12" t="T13" r="T14" b="T15"/>
            <a:pathLst>
              <a:path w="275906" h="254944">
                <a:moveTo>
                  <a:pt x="0" y="0"/>
                </a:moveTo>
                <a:cubicBezTo>
                  <a:pt x="66285" y="11614"/>
                  <a:pt x="132571" y="23228"/>
                  <a:pt x="176761" y="44190"/>
                </a:cubicBezTo>
                <a:cubicBezTo>
                  <a:pt x="220951" y="65152"/>
                  <a:pt x="254378" y="90646"/>
                  <a:pt x="265142" y="125772"/>
                </a:cubicBezTo>
                <a:cubicBezTo>
                  <a:pt x="275906" y="160898"/>
                  <a:pt x="258626" y="207921"/>
                  <a:pt x="241347" y="254944"/>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379" name="Oval 378"/>
          <p:cNvSpPr/>
          <p:nvPr/>
        </p:nvSpPr>
        <p:spPr bwMode="auto">
          <a:xfrm>
            <a:off x="4789098" y="3108782"/>
            <a:ext cx="78183" cy="152966"/>
          </a:xfrm>
          <a:prstGeom prst="ellipse">
            <a:avLst/>
          </a:prstGeom>
          <a:gradFill flip="none" rotWithShape="1">
            <a:gsLst>
              <a:gs pos="0">
                <a:schemeClr val="accent2">
                  <a:lumMod val="20000"/>
                  <a:lumOff val="80000"/>
                </a:schemeClr>
              </a:gs>
              <a:gs pos="50000">
                <a:schemeClr val="accent5">
                  <a:lumMod val="75000"/>
                </a:schemeClr>
              </a:gs>
              <a:gs pos="100000">
                <a:schemeClr val="accent5">
                  <a:lumMod val="50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380" name="Oval 379"/>
          <p:cNvSpPr/>
          <p:nvPr/>
        </p:nvSpPr>
        <p:spPr bwMode="auto">
          <a:xfrm>
            <a:off x="4863315" y="3118414"/>
            <a:ext cx="78183" cy="152966"/>
          </a:xfrm>
          <a:prstGeom prst="ellipse">
            <a:avLst/>
          </a:prstGeom>
          <a:gradFill flip="none" rotWithShape="1">
            <a:gsLst>
              <a:gs pos="0">
                <a:schemeClr val="accent2">
                  <a:lumMod val="20000"/>
                  <a:lumOff val="80000"/>
                </a:schemeClr>
              </a:gs>
              <a:gs pos="50000">
                <a:schemeClr val="accent5">
                  <a:lumMod val="75000"/>
                </a:schemeClr>
              </a:gs>
              <a:gs pos="100000">
                <a:schemeClr val="accent5">
                  <a:lumMod val="50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383" name="Rounded Rectangle 382"/>
          <p:cNvSpPr/>
          <p:nvPr/>
        </p:nvSpPr>
        <p:spPr bwMode="auto">
          <a:xfrm>
            <a:off x="7021513" y="5237164"/>
            <a:ext cx="1033463" cy="625475"/>
          </a:xfrm>
          <a:prstGeom prst="roundRect">
            <a:avLst/>
          </a:prstGeom>
          <a:solidFill>
            <a:schemeClr val="tx1">
              <a:lumMod val="85000"/>
              <a:alpha val="45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1393" name="Freeform 24"/>
          <p:cNvSpPr>
            <a:spLocks noChangeArrowheads="1"/>
          </p:cNvSpPr>
          <p:nvPr/>
        </p:nvSpPr>
        <p:spPr bwMode="auto">
          <a:xfrm>
            <a:off x="7232650" y="5340351"/>
            <a:ext cx="698500" cy="93663"/>
          </a:xfrm>
          <a:custGeom>
            <a:avLst/>
            <a:gdLst>
              <a:gd name="T0" fmla="*/ 0 w 698361"/>
              <a:gd name="T1" fmla="*/ 268525 h 92947"/>
              <a:gd name="T2" fmla="*/ 57136 w 698361"/>
              <a:gd name="T3" fmla="*/ 27780 h 92947"/>
              <a:gd name="T4" fmla="*/ 109126 w 698361"/>
              <a:gd name="T5" fmla="*/ 268525 h 92947"/>
              <a:gd name="T6" fmla="*/ 176698 w 698361"/>
              <a:gd name="T7" fmla="*/ 9263 h 92947"/>
              <a:gd name="T8" fmla="*/ 223459 w 698361"/>
              <a:gd name="T9" fmla="*/ 212966 h 92947"/>
              <a:gd name="T10" fmla="*/ 244251 w 698361"/>
              <a:gd name="T11" fmla="*/ 250019 h 92947"/>
              <a:gd name="T12" fmla="*/ 291039 w 698361"/>
              <a:gd name="T13" fmla="*/ 46315 h 92947"/>
              <a:gd name="T14" fmla="*/ 368985 w 698361"/>
              <a:gd name="T15" fmla="*/ 287056 h 92947"/>
              <a:gd name="T16" fmla="*/ 436550 w 698361"/>
              <a:gd name="T17" fmla="*/ 27780 h 92947"/>
              <a:gd name="T18" fmla="*/ 483321 w 698361"/>
              <a:gd name="T19" fmla="*/ 324092 h 92947"/>
              <a:gd name="T20" fmla="*/ 550897 w 698361"/>
              <a:gd name="T21" fmla="*/ 101862 h 92947"/>
              <a:gd name="T22" fmla="*/ 597668 w 698361"/>
              <a:gd name="T23" fmla="*/ 342594 h 92947"/>
              <a:gd name="T24" fmla="*/ 722391 w 698361"/>
              <a:gd name="T25" fmla="*/ 101862 h 929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8361"/>
              <a:gd name="T40" fmla="*/ 0 h 92947"/>
              <a:gd name="T41" fmla="*/ 698361 w 698361"/>
              <a:gd name="T42" fmla="*/ 92947 h 929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8361" h="92947">
                <a:moveTo>
                  <a:pt x="0" y="72850"/>
                </a:moveTo>
                <a:cubicBezTo>
                  <a:pt x="18840" y="40193"/>
                  <a:pt x="37681" y="7536"/>
                  <a:pt x="55266" y="7536"/>
                </a:cubicBezTo>
                <a:cubicBezTo>
                  <a:pt x="72851" y="7536"/>
                  <a:pt x="86249" y="73687"/>
                  <a:pt x="105508" y="72850"/>
                </a:cubicBezTo>
                <a:cubicBezTo>
                  <a:pt x="124767" y="72013"/>
                  <a:pt x="152400" y="5024"/>
                  <a:pt x="170822" y="2512"/>
                </a:cubicBezTo>
                <a:cubicBezTo>
                  <a:pt x="189244" y="0"/>
                  <a:pt x="205154" y="46892"/>
                  <a:pt x="216040" y="57778"/>
                </a:cubicBezTo>
                <a:cubicBezTo>
                  <a:pt x="226926" y="68664"/>
                  <a:pt x="225251" y="75362"/>
                  <a:pt x="236137" y="67826"/>
                </a:cubicBezTo>
                <a:cubicBezTo>
                  <a:pt x="247023" y="60290"/>
                  <a:pt x="261257" y="10885"/>
                  <a:pt x="281354" y="12560"/>
                </a:cubicBezTo>
                <a:cubicBezTo>
                  <a:pt x="301451" y="14235"/>
                  <a:pt x="333271" y="78712"/>
                  <a:pt x="356717" y="77875"/>
                </a:cubicBezTo>
                <a:cubicBezTo>
                  <a:pt x="380163" y="77038"/>
                  <a:pt x="403609" y="5861"/>
                  <a:pt x="422031" y="7536"/>
                </a:cubicBezTo>
                <a:cubicBezTo>
                  <a:pt x="440453" y="9211"/>
                  <a:pt x="448827" y="84574"/>
                  <a:pt x="467249" y="87923"/>
                </a:cubicBezTo>
                <a:cubicBezTo>
                  <a:pt x="485671" y="91272"/>
                  <a:pt x="514141" y="26796"/>
                  <a:pt x="532563" y="27633"/>
                </a:cubicBezTo>
                <a:cubicBezTo>
                  <a:pt x="550985" y="28470"/>
                  <a:pt x="550147" y="92947"/>
                  <a:pt x="577780" y="92947"/>
                </a:cubicBezTo>
                <a:cubicBezTo>
                  <a:pt x="605413" y="92947"/>
                  <a:pt x="651887" y="60290"/>
                  <a:pt x="698361" y="27633"/>
                </a:cubicBezTo>
              </a:path>
            </a:pathLst>
          </a:custGeom>
          <a:noFill/>
          <a:ln w="285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11394" name="Freeform 26"/>
          <p:cNvSpPr>
            <a:spLocks noChangeArrowheads="1"/>
          </p:cNvSpPr>
          <p:nvPr/>
        </p:nvSpPr>
        <p:spPr bwMode="auto">
          <a:xfrm>
            <a:off x="7189787" y="5534026"/>
            <a:ext cx="698500" cy="92075"/>
          </a:xfrm>
          <a:custGeom>
            <a:avLst/>
            <a:gdLst>
              <a:gd name="T0" fmla="*/ 0 w 698361"/>
              <a:gd name="T1" fmla="*/ 14671 h 92947"/>
              <a:gd name="T2" fmla="*/ 57136 w 698361"/>
              <a:gd name="T3" fmla="*/ 1517 h 92947"/>
              <a:gd name="T4" fmla="*/ 109126 w 698361"/>
              <a:gd name="T5" fmla="*/ 14671 h 92947"/>
              <a:gd name="T6" fmla="*/ 176698 w 698361"/>
              <a:gd name="T7" fmla="*/ 506 h 92947"/>
              <a:gd name="T8" fmla="*/ 223459 w 698361"/>
              <a:gd name="T9" fmla="*/ 11639 h 92947"/>
              <a:gd name="T10" fmla="*/ 244251 w 698361"/>
              <a:gd name="T11" fmla="*/ 13662 h 92947"/>
              <a:gd name="T12" fmla="*/ 291039 w 698361"/>
              <a:gd name="T13" fmla="*/ 2531 h 92947"/>
              <a:gd name="T14" fmla="*/ 368985 w 698361"/>
              <a:gd name="T15" fmla="*/ 15681 h 92947"/>
              <a:gd name="T16" fmla="*/ 436550 w 698361"/>
              <a:gd name="T17" fmla="*/ 1517 h 92947"/>
              <a:gd name="T18" fmla="*/ 483321 w 698361"/>
              <a:gd name="T19" fmla="*/ 17709 h 92947"/>
              <a:gd name="T20" fmla="*/ 550897 w 698361"/>
              <a:gd name="T21" fmla="*/ 5566 h 92947"/>
              <a:gd name="T22" fmla="*/ 597668 w 698361"/>
              <a:gd name="T23" fmla="*/ 18724 h 92947"/>
              <a:gd name="T24" fmla="*/ 722391 w 698361"/>
              <a:gd name="T25" fmla="*/ 5566 h 929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8361"/>
              <a:gd name="T40" fmla="*/ 0 h 92947"/>
              <a:gd name="T41" fmla="*/ 698361 w 698361"/>
              <a:gd name="T42" fmla="*/ 92947 h 929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8361" h="92947">
                <a:moveTo>
                  <a:pt x="0" y="72850"/>
                </a:moveTo>
                <a:cubicBezTo>
                  <a:pt x="18840" y="40193"/>
                  <a:pt x="37681" y="7536"/>
                  <a:pt x="55266" y="7536"/>
                </a:cubicBezTo>
                <a:cubicBezTo>
                  <a:pt x="72851" y="7536"/>
                  <a:pt x="86249" y="73687"/>
                  <a:pt x="105508" y="72850"/>
                </a:cubicBezTo>
                <a:cubicBezTo>
                  <a:pt x="124767" y="72013"/>
                  <a:pt x="152400" y="5024"/>
                  <a:pt x="170822" y="2512"/>
                </a:cubicBezTo>
                <a:cubicBezTo>
                  <a:pt x="189244" y="0"/>
                  <a:pt x="205154" y="46892"/>
                  <a:pt x="216040" y="57778"/>
                </a:cubicBezTo>
                <a:cubicBezTo>
                  <a:pt x="226926" y="68664"/>
                  <a:pt x="225251" y="75362"/>
                  <a:pt x="236137" y="67826"/>
                </a:cubicBezTo>
                <a:cubicBezTo>
                  <a:pt x="247023" y="60290"/>
                  <a:pt x="261257" y="10885"/>
                  <a:pt x="281354" y="12560"/>
                </a:cubicBezTo>
                <a:cubicBezTo>
                  <a:pt x="301451" y="14235"/>
                  <a:pt x="333271" y="78712"/>
                  <a:pt x="356717" y="77875"/>
                </a:cubicBezTo>
                <a:cubicBezTo>
                  <a:pt x="380163" y="77038"/>
                  <a:pt x="403609" y="5861"/>
                  <a:pt x="422031" y="7536"/>
                </a:cubicBezTo>
                <a:cubicBezTo>
                  <a:pt x="440453" y="9211"/>
                  <a:pt x="448827" y="84574"/>
                  <a:pt x="467249" y="87923"/>
                </a:cubicBezTo>
                <a:cubicBezTo>
                  <a:pt x="485671" y="91272"/>
                  <a:pt x="514141" y="26796"/>
                  <a:pt x="532563" y="27633"/>
                </a:cubicBezTo>
                <a:cubicBezTo>
                  <a:pt x="550985" y="28470"/>
                  <a:pt x="550147" y="92947"/>
                  <a:pt x="577780" y="92947"/>
                </a:cubicBezTo>
                <a:cubicBezTo>
                  <a:pt x="605413" y="92947"/>
                  <a:pt x="651887" y="60290"/>
                  <a:pt x="698361" y="27633"/>
                </a:cubicBezTo>
              </a:path>
            </a:pathLst>
          </a:custGeom>
          <a:noFill/>
          <a:ln w="285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29" name="Freeform 28"/>
          <p:cNvSpPr/>
          <p:nvPr/>
        </p:nvSpPr>
        <p:spPr bwMode="auto">
          <a:xfrm>
            <a:off x="7196137" y="5630864"/>
            <a:ext cx="698500" cy="92075"/>
          </a:xfrm>
          <a:custGeom>
            <a:avLst/>
            <a:gdLst>
              <a:gd name="connsiteX0" fmla="*/ 0 w 698361"/>
              <a:gd name="connsiteY0" fmla="*/ 72850 h 92947"/>
              <a:gd name="connsiteX1" fmla="*/ 55266 w 698361"/>
              <a:gd name="connsiteY1" fmla="*/ 7536 h 92947"/>
              <a:gd name="connsiteX2" fmla="*/ 105508 w 698361"/>
              <a:gd name="connsiteY2" fmla="*/ 72850 h 92947"/>
              <a:gd name="connsiteX3" fmla="*/ 170822 w 698361"/>
              <a:gd name="connsiteY3" fmla="*/ 2512 h 92947"/>
              <a:gd name="connsiteX4" fmla="*/ 216040 w 698361"/>
              <a:gd name="connsiteY4" fmla="*/ 57778 h 92947"/>
              <a:gd name="connsiteX5" fmla="*/ 236137 w 698361"/>
              <a:gd name="connsiteY5" fmla="*/ 67826 h 92947"/>
              <a:gd name="connsiteX6" fmla="*/ 281354 w 698361"/>
              <a:gd name="connsiteY6" fmla="*/ 12560 h 92947"/>
              <a:gd name="connsiteX7" fmla="*/ 356717 w 698361"/>
              <a:gd name="connsiteY7" fmla="*/ 77875 h 92947"/>
              <a:gd name="connsiteX8" fmla="*/ 422031 w 698361"/>
              <a:gd name="connsiteY8" fmla="*/ 7536 h 92947"/>
              <a:gd name="connsiteX9" fmla="*/ 467249 w 698361"/>
              <a:gd name="connsiteY9" fmla="*/ 87923 h 92947"/>
              <a:gd name="connsiteX10" fmla="*/ 532563 w 698361"/>
              <a:gd name="connsiteY10" fmla="*/ 27633 h 92947"/>
              <a:gd name="connsiteX11" fmla="*/ 577780 w 698361"/>
              <a:gd name="connsiteY11" fmla="*/ 92947 h 92947"/>
              <a:gd name="connsiteX12" fmla="*/ 698361 w 698361"/>
              <a:gd name="connsiteY12" fmla="*/ 27633 h 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8361" h="92947">
                <a:moveTo>
                  <a:pt x="0" y="72850"/>
                </a:moveTo>
                <a:cubicBezTo>
                  <a:pt x="18840" y="40193"/>
                  <a:pt x="37681" y="7536"/>
                  <a:pt x="55266" y="7536"/>
                </a:cubicBezTo>
                <a:cubicBezTo>
                  <a:pt x="72851" y="7536"/>
                  <a:pt x="86249" y="73687"/>
                  <a:pt x="105508" y="72850"/>
                </a:cubicBezTo>
                <a:cubicBezTo>
                  <a:pt x="124767" y="72013"/>
                  <a:pt x="152400" y="5024"/>
                  <a:pt x="170822" y="2512"/>
                </a:cubicBezTo>
                <a:cubicBezTo>
                  <a:pt x="189244" y="0"/>
                  <a:pt x="205154" y="46892"/>
                  <a:pt x="216040" y="57778"/>
                </a:cubicBezTo>
                <a:cubicBezTo>
                  <a:pt x="226926" y="68664"/>
                  <a:pt x="225251" y="75362"/>
                  <a:pt x="236137" y="67826"/>
                </a:cubicBezTo>
                <a:cubicBezTo>
                  <a:pt x="247023" y="60290"/>
                  <a:pt x="261257" y="10885"/>
                  <a:pt x="281354" y="12560"/>
                </a:cubicBezTo>
                <a:cubicBezTo>
                  <a:pt x="301451" y="14235"/>
                  <a:pt x="333271" y="78712"/>
                  <a:pt x="356717" y="77875"/>
                </a:cubicBezTo>
                <a:cubicBezTo>
                  <a:pt x="380163" y="77038"/>
                  <a:pt x="403609" y="5861"/>
                  <a:pt x="422031" y="7536"/>
                </a:cubicBezTo>
                <a:cubicBezTo>
                  <a:pt x="440453" y="9211"/>
                  <a:pt x="448827" y="84574"/>
                  <a:pt x="467249" y="87923"/>
                </a:cubicBezTo>
                <a:cubicBezTo>
                  <a:pt x="485671" y="91272"/>
                  <a:pt x="514141" y="26796"/>
                  <a:pt x="532563" y="27633"/>
                </a:cubicBezTo>
                <a:cubicBezTo>
                  <a:pt x="550985" y="28470"/>
                  <a:pt x="550147" y="92947"/>
                  <a:pt x="577780" y="92947"/>
                </a:cubicBezTo>
                <a:cubicBezTo>
                  <a:pt x="605413" y="92947"/>
                  <a:pt x="651887" y="60290"/>
                  <a:pt x="698361" y="27633"/>
                </a:cubicBezTo>
              </a:path>
            </a:pathLst>
          </a:custGeom>
          <a:noFill/>
          <a:ln w="28575" cap="flat" cmpd="sng" algn="ctr">
            <a:solidFill>
              <a:schemeClr val="accent4">
                <a:lumMod val="75000"/>
              </a:schemeClr>
            </a:solid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1396" name="Straight Arrow Connector 371"/>
          <p:cNvCxnSpPr>
            <a:cxnSpLocks noChangeShapeType="1"/>
            <a:stCxn id="11394" idx="3"/>
          </p:cNvCxnSpPr>
          <p:nvPr/>
        </p:nvCxnSpPr>
        <p:spPr bwMode="auto">
          <a:xfrm flipV="1">
            <a:off x="7359650" y="5405439"/>
            <a:ext cx="0" cy="1301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1397" name="Straight Arrow Connector 372"/>
          <p:cNvCxnSpPr>
            <a:cxnSpLocks noChangeShapeType="1"/>
          </p:cNvCxnSpPr>
          <p:nvPr/>
        </p:nvCxnSpPr>
        <p:spPr bwMode="auto">
          <a:xfrm>
            <a:off x="7535862" y="5448301"/>
            <a:ext cx="0" cy="13176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58" name="Rounded Rectangle 357"/>
          <p:cNvSpPr/>
          <p:nvPr/>
        </p:nvSpPr>
        <p:spPr bwMode="auto">
          <a:xfrm>
            <a:off x="7369175" y="4148139"/>
            <a:ext cx="1693862" cy="561975"/>
          </a:xfrm>
          <a:prstGeom prst="roundRect">
            <a:avLst/>
          </a:prstGeom>
          <a:solidFill>
            <a:schemeClr val="tx1">
              <a:lumMod val="85000"/>
              <a:alpha val="46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365" name="Oval 364"/>
          <p:cNvSpPr/>
          <p:nvPr/>
        </p:nvSpPr>
        <p:spPr bwMode="auto">
          <a:xfrm>
            <a:off x="7570190" y="4246600"/>
            <a:ext cx="411310" cy="310265"/>
          </a:xfrm>
          <a:prstGeom prst="ellipse">
            <a:avLst/>
          </a:prstGeom>
          <a:gradFill flip="none" rotWithShape="1">
            <a:gsLst>
              <a:gs pos="0">
                <a:schemeClr val="accent6">
                  <a:lumMod val="20000"/>
                  <a:lumOff val="80000"/>
                </a:schemeClr>
              </a:gs>
              <a:gs pos="42000">
                <a:schemeClr val="accent6">
                  <a:lumMod val="60000"/>
                  <a:lumOff val="40000"/>
                </a:schemeClr>
              </a:gs>
              <a:gs pos="100000">
                <a:schemeClr val="accent6">
                  <a:lumMod val="50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361" name="Freeform 360"/>
          <p:cNvSpPr/>
          <p:nvPr/>
        </p:nvSpPr>
        <p:spPr bwMode="auto">
          <a:xfrm>
            <a:off x="7686675" y="4427539"/>
            <a:ext cx="1397000" cy="287337"/>
          </a:xfrm>
          <a:custGeom>
            <a:avLst/>
            <a:gdLst>
              <a:gd name="connsiteX0" fmla="*/ 0 w 1107591"/>
              <a:gd name="connsiteY0" fmla="*/ 274207 h 286672"/>
              <a:gd name="connsiteX1" fmla="*/ 84982 w 1107591"/>
              <a:gd name="connsiteY1" fmla="*/ 209621 h 286672"/>
              <a:gd name="connsiteX2" fmla="*/ 424907 w 1107591"/>
              <a:gd name="connsiteY2" fmla="*/ 87248 h 286672"/>
              <a:gd name="connsiteX3" fmla="*/ 826019 w 1107591"/>
              <a:gd name="connsiteY3" fmla="*/ 12464 h 286672"/>
              <a:gd name="connsiteX4" fmla="*/ 1012979 w 1107591"/>
              <a:gd name="connsiteY4" fmla="*/ 12464 h 286672"/>
              <a:gd name="connsiteX5" fmla="*/ 1084363 w 1107591"/>
              <a:gd name="connsiteY5" fmla="*/ 15864 h 286672"/>
              <a:gd name="connsiteX6" fmla="*/ 1091161 w 1107591"/>
              <a:gd name="connsiteY6" fmla="*/ 90647 h 286672"/>
              <a:gd name="connsiteX7" fmla="*/ 1087762 w 1107591"/>
              <a:gd name="connsiteY7" fmla="*/ 247013 h 286672"/>
              <a:gd name="connsiteX8" fmla="*/ 972187 w 1107591"/>
              <a:gd name="connsiteY8" fmla="*/ 281006 h 286672"/>
              <a:gd name="connsiteX9" fmla="*/ 720642 w 1107591"/>
              <a:gd name="connsiteY9" fmla="*/ 281006 h 286672"/>
              <a:gd name="connsiteX10" fmla="*/ 237948 w 1107591"/>
              <a:gd name="connsiteY10" fmla="*/ 277606 h 286672"/>
              <a:gd name="connsiteX11" fmla="*/ 0 w 1107591"/>
              <a:gd name="connsiteY11" fmla="*/ 274207 h 28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7591" h="286672">
                <a:moveTo>
                  <a:pt x="0" y="274207"/>
                </a:moveTo>
                <a:cubicBezTo>
                  <a:pt x="7082" y="257494"/>
                  <a:pt x="14164" y="240781"/>
                  <a:pt x="84982" y="209621"/>
                </a:cubicBezTo>
                <a:cubicBezTo>
                  <a:pt x="155800" y="178461"/>
                  <a:pt x="301401" y="120107"/>
                  <a:pt x="424907" y="87248"/>
                </a:cubicBezTo>
                <a:cubicBezTo>
                  <a:pt x="548413" y="54389"/>
                  <a:pt x="728007" y="24928"/>
                  <a:pt x="826019" y="12464"/>
                </a:cubicBezTo>
                <a:cubicBezTo>
                  <a:pt x="924031" y="0"/>
                  <a:pt x="969922" y="11897"/>
                  <a:pt x="1012979" y="12464"/>
                </a:cubicBezTo>
                <a:cubicBezTo>
                  <a:pt x="1056036" y="13031"/>
                  <a:pt x="1071333" y="2834"/>
                  <a:pt x="1084363" y="15864"/>
                </a:cubicBezTo>
                <a:cubicBezTo>
                  <a:pt x="1097393" y="28895"/>
                  <a:pt x="1090595" y="52122"/>
                  <a:pt x="1091161" y="90647"/>
                </a:cubicBezTo>
                <a:cubicBezTo>
                  <a:pt x="1091727" y="129172"/>
                  <a:pt x="1107591" y="215287"/>
                  <a:pt x="1087762" y="247013"/>
                </a:cubicBezTo>
                <a:cubicBezTo>
                  <a:pt x="1067933" y="278739"/>
                  <a:pt x="1033374" y="275341"/>
                  <a:pt x="972187" y="281006"/>
                </a:cubicBezTo>
                <a:cubicBezTo>
                  <a:pt x="911000" y="286672"/>
                  <a:pt x="720642" y="281006"/>
                  <a:pt x="720642" y="281006"/>
                </a:cubicBezTo>
                <a:lnTo>
                  <a:pt x="237948" y="277606"/>
                </a:lnTo>
                <a:lnTo>
                  <a:pt x="0" y="274207"/>
                </a:lnTo>
                <a:close/>
              </a:path>
            </a:pathLst>
          </a:custGeom>
          <a:solidFill>
            <a:schemeClr val="accent3">
              <a:lumMod val="60000"/>
              <a:lumOff val="40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1403" name="TextBox 14"/>
          <p:cNvSpPr txBox="1">
            <a:spLocks noChangeArrowheads="1"/>
          </p:cNvSpPr>
          <p:nvPr/>
        </p:nvSpPr>
        <p:spPr bwMode="auto">
          <a:xfrm>
            <a:off x="8123744" y="4094163"/>
            <a:ext cx="1011815" cy="28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a:solidFill>
                  <a:srgbClr val="000000"/>
                </a:solidFill>
                <a:cs typeface="Arial" panose="020B0604020202020204" pitchFamily="34" charset="0"/>
              </a:rPr>
              <a:t>ER lumen</a:t>
            </a:r>
          </a:p>
        </p:txBody>
      </p:sp>
      <p:sp>
        <p:nvSpPr>
          <p:cNvPr id="11404" name="TextBox 15"/>
          <p:cNvSpPr txBox="1">
            <a:spLocks noChangeArrowheads="1"/>
          </p:cNvSpPr>
          <p:nvPr/>
        </p:nvSpPr>
        <p:spPr bwMode="auto">
          <a:xfrm>
            <a:off x="8354393" y="4467225"/>
            <a:ext cx="423514" cy="28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a:solidFill>
                  <a:srgbClr val="000000"/>
                </a:solidFill>
                <a:cs typeface="Arial" panose="020B0604020202020204" pitchFamily="34" charset="0"/>
              </a:rPr>
              <a:t>LD</a:t>
            </a:r>
          </a:p>
        </p:txBody>
      </p:sp>
      <p:sp>
        <p:nvSpPr>
          <p:cNvPr id="363" name="Freeform 362"/>
          <p:cNvSpPr/>
          <p:nvPr/>
        </p:nvSpPr>
        <p:spPr bwMode="auto">
          <a:xfrm>
            <a:off x="7524751" y="4200526"/>
            <a:ext cx="504825" cy="396875"/>
          </a:xfrm>
          <a:custGeom>
            <a:avLst/>
            <a:gdLst>
              <a:gd name="connsiteX0" fmla="*/ 226050 w 504789"/>
              <a:gd name="connsiteY0" fmla="*/ 396580 h 396580"/>
              <a:gd name="connsiteX1" fmla="*/ 86680 w 504789"/>
              <a:gd name="connsiteY1" fmla="*/ 348991 h 396580"/>
              <a:gd name="connsiteX2" fmla="*/ 18695 w 504789"/>
              <a:gd name="connsiteY2" fmla="*/ 253811 h 396580"/>
              <a:gd name="connsiteX3" fmla="*/ 11897 w 504789"/>
              <a:gd name="connsiteY3" fmla="*/ 145035 h 396580"/>
              <a:gd name="connsiteX4" fmla="*/ 90079 w 504789"/>
              <a:gd name="connsiteY4" fmla="*/ 46457 h 396580"/>
              <a:gd name="connsiteX5" fmla="*/ 226050 w 504789"/>
              <a:gd name="connsiteY5" fmla="*/ 2266 h 396580"/>
              <a:gd name="connsiteX6" fmla="*/ 382416 w 504789"/>
              <a:gd name="connsiteY6" fmla="*/ 32860 h 396580"/>
              <a:gd name="connsiteX7" fmla="*/ 480994 w 504789"/>
              <a:gd name="connsiteY7" fmla="*/ 121240 h 396580"/>
              <a:gd name="connsiteX8" fmla="*/ 504789 w 504789"/>
              <a:gd name="connsiteY8" fmla="*/ 233416 h 396580"/>
              <a:gd name="connsiteX9" fmla="*/ 480994 w 504789"/>
              <a:gd name="connsiteY9" fmla="*/ 284405 h 39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789" h="396580">
                <a:moveTo>
                  <a:pt x="226050" y="396580"/>
                </a:moveTo>
                <a:cubicBezTo>
                  <a:pt x="173644" y="384683"/>
                  <a:pt x="121239" y="372786"/>
                  <a:pt x="86680" y="348991"/>
                </a:cubicBezTo>
                <a:cubicBezTo>
                  <a:pt x="52121" y="325196"/>
                  <a:pt x="31159" y="287804"/>
                  <a:pt x="18695" y="253811"/>
                </a:cubicBezTo>
                <a:cubicBezTo>
                  <a:pt x="6231" y="219818"/>
                  <a:pt x="0" y="179594"/>
                  <a:pt x="11897" y="145035"/>
                </a:cubicBezTo>
                <a:cubicBezTo>
                  <a:pt x="23794" y="110476"/>
                  <a:pt x="54387" y="70252"/>
                  <a:pt x="90079" y="46457"/>
                </a:cubicBezTo>
                <a:cubicBezTo>
                  <a:pt x="125771" y="22662"/>
                  <a:pt x="177327" y="4532"/>
                  <a:pt x="226050" y="2266"/>
                </a:cubicBezTo>
                <a:cubicBezTo>
                  <a:pt x="274773" y="0"/>
                  <a:pt x="339925" y="13031"/>
                  <a:pt x="382416" y="32860"/>
                </a:cubicBezTo>
                <a:cubicBezTo>
                  <a:pt x="424907" y="52689"/>
                  <a:pt x="460599" y="87814"/>
                  <a:pt x="480994" y="121240"/>
                </a:cubicBezTo>
                <a:cubicBezTo>
                  <a:pt x="501389" y="154666"/>
                  <a:pt x="504789" y="206222"/>
                  <a:pt x="504789" y="233416"/>
                </a:cubicBezTo>
                <a:cubicBezTo>
                  <a:pt x="504789" y="260610"/>
                  <a:pt x="492891" y="272507"/>
                  <a:pt x="480994" y="284405"/>
                </a:cubicBezTo>
              </a:path>
            </a:pathLst>
          </a:custGeom>
          <a:noFill/>
          <a:ln w="28575" cap="flat" cmpd="sng" algn="ctr">
            <a:solidFill>
              <a:schemeClr val="accent6"/>
            </a:solidFill>
            <a:prstDash val="dash"/>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364" name="Hexagon 363"/>
          <p:cNvSpPr/>
          <p:nvPr/>
        </p:nvSpPr>
        <p:spPr bwMode="auto">
          <a:xfrm>
            <a:off x="7648575" y="4311650"/>
            <a:ext cx="285750" cy="196850"/>
          </a:xfrm>
          <a:prstGeom prst="hexagon">
            <a:avLst>
              <a:gd name="adj" fmla="val 37069"/>
              <a:gd name="vf" fmla="val 115470"/>
            </a:avLst>
          </a:prstGeom>
          <a:solidFill>
            <a:schemeClr val="accent3"/>
          </a:solidFill>
          <a:ln w="9525" cap="flat" cmpd="sng" algn="ctr">
            <a:solidFill>
              <a:schemeClr val="tx2"/>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11407" name="Freeform 359"/>
          <p:cNvSpPr>
            <a:spLocks noChangeArrowheads="1"/>
          </p:cNvSpPr>
          <p:nvPr/>
        </p:nvSpPr>
        <p:spPr bwMode="auto">
          <a:xfrm>
            <a:off x="7726362" y="4362451"/>
            <a:ext cx="554038" cy="214313"/>
          </a:xfrm>
          <a:custGeom>
            <a:avLst/>
            <a:gdLst>
              <a:gd name="T0" fmla="*/ 24197 w 554888"/>
              <a:gd name="T1" fmla="*/ 58002 h 214440"/>
              <a:gd name="T2" fmla="*/ 26818 w 554888"/>
              <a:gd name="T3" fmla="*/ 39559 h 214440"/>
              <a:gd name="T4" fmla="*/ 34674 w 554888"/>
              <a:gd name="T5" fmla="*/ 36487 h 214440"/>
              <a:gd name="T6" fmla="*/ 60867 w 554888"/>
              <a:gd name="T7" fmla="*/ 39559 h 214440"/>
              <a:gd name="T8" fmla="*/ 60867 w 554888"/>
              <a:gd name="T9" fmla="*/ 61080 h 214440"/>
              <a:gd name="T10" fmla="*/ 53010 w 554888"/>
              <a:gd name="T11" fmla="*/ 67227 h 214440"/>
              <a:gd name="T12" fmla="*/ 5867 w 554888"/>
              <a:gd name="T13" fmla="*/ 64155 h 214440"/>
              <a:gd name="T14" fmla="*/ 639 w 554888"/>
              <a:gd name="T15" fmla="*/ 54927 h 214440"/>
              <a:gd name="T16" fmla="*/ 8484 w 554888"/>
              <a:gd name="T17" fmla="*/ 21109 h 214440"/>
              <a:gd name="T18" fmla="*/ 16342 w 554888"/>
              <a:gd name="T19" fmla="*/ 18046 h 214440"/>
              <a:gd name="T20" fmla="*/ 87059 w 554888"/>
              <a:gd name="T21" fmla="*/ 30345 h 214440"/>
              <a:gd name="T22" fmla="*/ 89681 w 554888"/>
              <a:gd name="T23" fmla="*/ 39559 h 214440"/>
              <a:gd name="T24" fmla="*/ 87059 w 554888"/>
              <a:gd name="T25" fmla="*/ 85667 h 214440"/>
              <a:gd name="T26" fmla="*/ 79204 w 554888"/>
              <a:gd name="T27" fmla="*/ 91813 h 214440"/>
              <a:gd name="T28" fmla="*/ 73966 w 554888"/>
              <a:gd name="T29" fmla="*/ 101036 h 214440"/>
              <a:gd name="T30" fmla="*/ 71347 w 554888"/>
              <a:gd name="T31" fmla="*/ 110256 h 214440"/>
              <a:gd name="T32" fmla="*/ 76585 w 554888"/>
              <a:gd name="T33" fmla="*/ 131773 h 214440"/>
              <a:gd name="T34" fmla="*/ 79204 w 554888"/>
              <a:gd name="T35" fmla="*/ 180952 h 214440"/>
              <a:gd name="T36" fmla="*/ 147309 w 554888"/>
              <a:gd name="T37" fmla="*/ 177875 h 214440"/>
              <a:gd name="T38" fmla="*/ 155165 w 554888"/>
              <a:gd name="T39" fmla="*/ 174803 h 214440"/>
              <a:gd name="T40" fmla="*/ 178737 w 554888"/>
              <a:gd name="T41" fmla="*/ 156363 h 214440"/>
              <a:gd name="T42" fmla="*/ 186597 w 554888"/>
              <a:gd name="T43" fmla="*/ 150217 h 214440"/>
              <a:gd name="T44" fmla="*/ 194450 w 554888"/>
              <a:gd name="T45" fmla="*/ 144067 h 214440"/>
              <a:gd name="T46" fmla="*/ 212792 w 554888"/>
              <a:gd name="T47" fmla="*/ 137921 h 214440"/>
              <a:gd name="T48" fmla="*/ 220648 w 554888"/>
              <a:gd name="T49" fmla="*/ 131773 h 214440"/>
              <a:gd name="T50" fmla="*/ 238989 w 554888"/>
              <a:gd name="T51" fmla="*/ 122550 h 214440"/>
              <a:gd name="T52" fmla="*/ 262563 w 554888"/>
              <a:gd name="T53" fmla="*/ 107179 h 214440"/>
              <a:gd name="T54" fmla="*/ 320182 w 554888"/>
              <a:gd name="T55" fmla="*/ 101036 h 214440"/>
              <a:gd name="T56" fmla="*/ 330664 w 554888"/>
              <a:gd name="T57" fmla="*/ 97963 h 214440"/>
              <a:gd name="T58" fmla="*/ 346374 w 554888"/>
              <a:gd name="T59" fmla="*/ 91813 h 214440"/>
              <a:gd name="T60" fmla="*/ 356859 w 554888"/>
              <a:gd name="T61" fmla="*/ 88740 h 214440"/>
              <a:gd name="T62" fmla="*/ 372576 w 554888"/>
              <a:gd name="T63" fmla="*/ 82595 h 214440"/>
              <a:gd name="T64" fmla="*/ 380426 w 554888"/>
              <a:gd name="T65" fmla="*/ 79522 h 214440"/>
              <a:gd name="T66" fmla="*/ 427578 w 554888"/>
              <a:gd name="T67" fmla="*/ 79522 h 2144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4888"/>
              <a:gd name="T103" fmla="*/ 0 h 214440"/>
              <a:gd name="T104" fmla="*/ 554888 w 554888"/>
              <a:gd name="T105" fmla="*/ 214440 h 2144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4888" h="214440">
                <a:moveTo>
                  <a:pt x="31402" y="64151"/>
                </a:moveTo>
                <a:cubicBezTo>
                  <a:pt x="32535" y="57353"/>
                  <a:pt x="31381" y="49740"/>
                  <a:pt x="34801" y="43756"/>
                </a:cubicBezTo>
                <a:cubicBezTo>
                  <a:pt x="36579" y="40645"/>
                  <a:pt x="41416" y="40357"/>
                  <a:pt x="44999" y="40357"/>
                </a:cubicBezTo>
                <a:cubicBezTo>
                  <a:pt x="56387" y="40357"/>
                  <a:pt x="67661" y="42623"/>
                  <a:pt x="78992" y="43756"/>
                </a:cubicBezTo>
                <a:cubicBezTo>
                  <a:pt x="82049" y="52929"/>
                  <a:pt x="85631" y="57592"/>
                  <a:pt x="78992" y="67551"/>
                </a:cubicBezTo>
                <a:cubicBezTo>
                  <a:pt x="76726" y="70950"/>
                  <a:pt x="72193" y="72083"/>
                  <a:pt x="68794" y="74349"/>
                </a:cubicBezTo>
                <a:cubicBezTo>
                  <a:pt x="48398" y="73216"/>
                  <a:pt x="27637" y="74956"/>
                  <a:pt x="7607" y="70950"/>
                </a:cubicBezTo>
                <a:cubicBezTo>
                  <a:pt x="3601" y="70149"/>
                  <a:pt x="1179" y="64821"/>
                  <a:pt x="809" y="60752"/>
                </a:cubicBezTo>
                <a:cubicBezTo>
                  <a:pt x="0" y="51847"/>
                  <a:pt x="1249" y="31166"/>
                  <a:pt x="11007" y="23360"/>
                </a:cubicBezTo>
                <a:cubicBezTo>
                  <a:pt x="13805" y="21122"/>
                  <a:pt x="17805" y="21094"/>
                  <a:pt x="21204" y="19961"/>
                </a:cubicBezTo>
                <a:cubicBezTo>
                  <a:pt x="70409" y="21929"/>
                  <a:pt x="96205" y="0"/>
                  <a:pt x="112984" y="33558"/>
                </a:cubicBezTo>
                <a:cubicBezTo>
                  <a:pt x="114586" y="36763"/>
                  <a:pt x="115251" y="40357"/>
                  <a:pt x="116384" y="43756"/>
                </a:cubicBezTo>
                <a:cubicBezTo>
                  <a:pt x="115251" y="60752"/>
                  <a:pt x="116885" y="78164"/>
                  <a:pt x="112984" y="94745"/>
                </a:cubicBezTo>
                <a:cubicBezTo>
                  <a:pt x="112048" y="98721"/>
                  <a:pt x="105676" y="98654"/>
                  <a:pt x="102787" y="101543"/>
                </a:cubicBezTo>
                <a:cubicBezTo>
                  <a:pt x="99898" y="104432"/>
                  <a:pt x="98254" y="108342"/>
                  <a:pt x="95988" y="111741"/>
                </a:cubicBezTo>
                <a:cubicBezTo>
                  <a:pt x="94855" y="115140"/>
                  <a:pt x="92589" y="118356"/>
                  <a:pt x="92589" y="121939"/>
                </a:cubicBezTo>
                <a:cubicBezTo>
                  <a:pt x="92589" y="126208"/>
                  <a:pt x="97784" y="140923"/>
                  <a:pt x="99387" y="145733"/>
                </a:cubicBezTo>
                <a:cubicBezTo>
                  <a:pt x="100520" y="163863"/>
                  <a:pt x="86908" y="191300"/>
                  <a:pt x="102787" y="200122"/>
                </a:cubicBezTo>
                <a:cubicBezTo>
                  <a:pt x="128559" y="214440"/>
                  <a:pt x="161755" y="198751"/>
                  <a:pt x="191167" y="196722"/>
                </a:cubicBezTo>
                <a:cubicBezTo>
                  <a:pt x="194742" y="196475"/>
                  <a:pt x="198233" y="195063"/>
                  <a:pt x="201365" y="193323"/>
                </a:cubicBezTo>
                <a:cubicBezTo>
                  <a:pt x="201367" y="193322"/>
                  <a:pt x="226858" y="176328"/>
                  <a:pt x="231958" y="172928"/>
                </a:cubicBezTo>
                <a:lnTo>
                  <a:pt x="242156" y="166129"/>
                </a:lnTo>
                <a:cubicBezTo>
                  <a:pt x="245555" y="163863"/>
                  <a:pt x="248390" y="160321"/>
                  <a:pt x="252354" y="159330"/>
                </a:cubicBezTo>
                <a:cubicBezTo>
                  <a:pt x="269427" y="155062"/>
                  <a:pt x="261519" y="157408"/>
                  <a:pt x="276149" y="152532"/>
                </a:cubicBezTo>
                <a:cubicBezTo>
                  <a:pt x="279548" y="150266"/>
                  <a:pt x="282692" y="147560"/>
                  <a:pt x="286346" y="145733"/>
                </a:cubicBezTo>
                <a:cubicBezTo>
                  <a:pt x="314492" y="131659"/>
                  <a:pt x="274756" y="156766"/>
                  <a:pt x="310141" y="135536"/>
                </a:cubicBezTo>
                <a:cubicBezTo>
                  <a:pt x="320540" y="129297"/>
                  <a:pt x="328477" y="120425"/>
                  <a:pt x="340735" y="118539"/>
                </a:cubicBezTo>
                <a:cubicBezTo>
                  <a:pt x="351976" y="116810"/>
                  <a:pt x="406907" y="112459"/>
                  <a:pt x="415518" y="111741"/>
                </a:cubicBezTo>
                <a:cubicBezTo>
                  <a:pt x="420050" y="110608"/>
                  <a:pt x="424640" y="109684"/>
                  <a:pt x="429115" y="108342"/>
                </a:cubicBezTo>
                <a:cubicBezTo>
                  <a:pt x="435979" y="106283"/>
                  <a:pt x="442558" y="103281"/>
                  <a:pt x="449511" y="101543"/>
                </a:cubicBezTo>
                <a:cubicBezTo>
                  <a:pt x="454043" y="100410"/>
                  <a:pt x="458633" y="99486"/>
                  <a:pt x="463108" y="98144"/>
                </a:cubicBezTo>
                <a:cubicBezTo>
                  <a:pt x="469972" y="96085"/>
                  <a:pt x="476705" y="93611"/>
                  <a:pt x="483503" y="91345"/>
                </a:cubicBezTo>
                <a:cubicBezTo>
                  <a:pt x="486902" y="90212"/>
                  <a:pt x="490118" y="87946"/>
                  <a:pt x="493701" y="87946"/>
                </a:cubicBezTo>
                <a:lnTo>
                  <a:pt x="554888" y="87946"/>
                </a:lnTo>
              </a:path>
            </a:pathLst>
          </a:custGeom>
          <a:noFill/>
          <a:ln w="19050">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en-ZA"/>
          </a:p>
        </p:txBody>
      </p:sp>
      <p:sp>
        <p:nvSpPr>
          <p:cNvPr id="366" name="Freeform 365"/>
          <p:cNvSpPr/>
          <p:nvPr/>
        </p:nvSpPr>
        <p:spPr bwMode="auto">
          <a:xfrm>
            <a:off x="7624762" y="4537076"/>
            <a:ext cx="173038" cy="163513"/>
          </a:xfrm>
          <a:custGeom>
            <a:avLst/>
            <a:gdLst>
              <a:gd name="connsiteX0" fmla="*/ 0 w 173362"/>
              <a:gd name="connsiteY0" fmla="*/ 163165 h 163165"/>
              <a:gd name="connsiteX1" fmla="*/ 115575 w 173362"/>
              <a:gd name="connsiteY1" fmla="*/ 84982 h 163165"/>
              <a:gd name="connsiteX2" fmla="*/ 173362 w 173362"/>
              <a:gd name="connsiteY2" fmla="*/ 0 h 163165"/>
            </a:gdLst>
            <a:ahLst/>
            <a:cxnLst>
              <a:cxn ang="0">
                <a:pos x="connsiteX0" y="connsiteY0"/>
              </a:cxn>
              <a:cxn ang="0">
                <a:pos x="connsiteX1" y="connsiteY1"/>
              </a:cxn>
              <a:cxn ang="0">
                <a:pos x="connsiteX2" y="connsiteY2"/>
              </a:cxn>
            </a:cxnLst>
            <a:rect l="l" t="t" r="r" b="b"/>
            <a:pathLst>
              <a:path w="173362" h="163165">
                <a:moveTo>
                  <a:pt x="0" y="163165"/>
                </a:moveTo>
                <a:cubicBezTo>
                  <a:pt x="43340" y="137670"/>
                  <a:pt x="86681" y="112176"/>
                  <a:pt x="115575" y="84982"/>
                </a:cubicBezTo>
                <a:cubicBezTo>
                  <a:pt x="144469" y="57788"/>
                  <a:pt x="158915" y="28894"/>
                  <a:pt x="173362" y="0"/>
                </a:cubicBezTo>
              </a:path>
            </a:pathLst>
          </a:custGeom>
          <a:noFill/>
          <a:ln w="28575" cap="flat" cmpd="sng" algn="ctr">
            <a:solidFill>
              <a:schemeClr val="accent6"/>
            </a:solid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367" name="Freeform 366"/>
          <p:cNvSpPr/>
          <p:nvPr/>
        </p:nvSpPr>
        <p:spPr bwMode="auto">
          <a:xfrm>
            <a:off x="7921625" y="4335463"/>
            <a:ext cx="755650" cy="165100"/>
          </a:xfrm>
          <a:custGeom>
            <a:avLst/>
            <a:gdLst>
              <a:gd name="connsiteX0" fmla="*/ 0 w 754635"/>
              <a:gd name="connsiteY0" fmla="*/ 159198 h 165430"/>
              <a:gd name="connsiteX1" fmla="*/ 118974 w 754635"/>
              <a:gd name="connsiteY1" fmla="*/ 152400 h 165430"/>
              <a:gd name="connsiteX2" fmla="*/ 333127 w 754635"/>
              <a:gd name="connsiteY2" fmla="*/ 81016 h 165430"/>
              <a:gd name="connsiteX3" fmla="*/ 659456 w 754635"/>
              <a:gd name="connsiteY3" fmla="*/ 13030 h 165430"/>
              <a:gd name="connsiteX4" fmla="*/ 754635 w 754635"/>
              <a:gd name="connsiteY4" fmla="*/ 2833 h 16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635" h="165430">
                <a:moveTo>
                  <a:pt x="0" y="159198"/>
                </a:moveTo>
                <a:cubicBezTo>
                  <a:pt x="31726" y="162314"/>
                  <a:pt x="63453" y="165430"/>
                  <a:pt x="118974" y="152400"/>
                </a:cubicBezTo>
                <a:cubicBezTo>
                  <a:pt x="174495" y="139370"/>
                  <a:pt x="243047" y="104244"/>
                  <a:pt x="333127" y="81016"/>
                </a:cubicBezTo>
                <a:cubicBezTo>
                  <a:pt x="423207" y="57788"/>
                  <a:pt x="589205" y="26061"/>
                  <a:pt x="659456" y="13030"/>
                </a:cubicBezTo>
                <a:cubicBezTo>
                  <a:pt x="729707" y="0"/>
                  <a:pt x="742171" y="1416"/>
                  <a:pt x="754635" y="2833"/>
                </a:cubicBezTo>
              </a:path>
            </a:pathLst>
          </a:custGeom>
          <a:noFill/>
          <a:ln w="28575" cap="flat" cmpd="sng" algn="ctr">
            <a:solidFill>
              <a:schemeClr val="accent6"/>
            </a:solid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11410" name="Straight Connector 394"/>
          <p:cNvCxnSpPr>
            <a:cxnSpLocks noChangeShapeType="1"/>
          </p:cNvCxnSpPr>
          <p:nvPr/>
        </p:nvCxnSpPr>
        <p:spPr bwMode="auto">
          <a:xfrm rot="5400000">
            <a:off x="7395369" y="4323557"/>
            <a:ext cx="376238" cy="34607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cxnSp>
      <p:sp>
        <p:nvSpPr>
          <p:cNvPr id="368" name="Rounded Rectangle 367"/>
          <p:cNvSpPr/>
          <p:nvPr/>
        </p:nvSpPr>
        <p:spPr bwMode="auto">
          <a:xfrm>
            <a:off x="1563688" y="4949031"/>
            <a:ext cx="1530350" cy="965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lnSpc>
                <a:spcPct val="90000"/>
              </a:lnSpc>
              <a:buClr>
                <a:schemeClr val="folHlink"/>
              </a:buClr>
              <a:defRPr/>
            </a:pPr>
            <a:r>
              <a:rPr lang="en-US" sz="1400" b="1" dirty="0">
                <a:solidFill>
                  <a:schemeClr val="tx1"/>
                </a:solidFill>
              </a:rPr>
              <a:t>NS3/4 protease inhibitors</a:t>
            </a:r>
          </a:p>
        </p:txBody>
      </p:sp>
      <p:sp>
        <p:nvSpPr>
          <p:cNvPr id="11418" name="Rounded Rectangle 412"/>
          <p:cNvSpPr>
            <a:spLocks noChangeArrowheads="1"/>
          </p:cNvSpPr>
          <p:nvPr/>
        </p:nvSpPr>
        <p:spPr bwMode="auto">
          <a:xfrm>
            <a:off x="8168266" y="5039830"/>
            <a:ext cx="2291192" cy="1016000"/>
          </a:xfrm>
          <a:prstGeom prst="roundRect">
            <a:avLst>
              <a:gd name="adj" fmla="val 0"/>
            </a:avLst>
          </a:prstGeom>
          <a:ln/>
          <a:extLst/>
        </p:spPr>
        <p:style>
          <a:lnRef idx="0">
            <a:schemeClr val="accent4"/>
          </a:lnRef>
          <a:fillRef idx="3">
            <a:schemeClr val="accent4"/>
          </a:fillRef>
          <a:effectRef idx="3">
            <a:schemeClr val="accent4"/>
          </a:effectRef>
          <a:fontRef idx="minor">
            <a:schemeClr val="lt1"/>
          </a:fontRef>
        </p:style>
        <p:txBody>
          <a:bodyPr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dirty="0">
                <a:solidFill>
                  <a:srgbClr val="000000"/>
                </a:solidFill>
                <a:latin typeface="+mn-lt"/>
                <a:cs typeface="Arial" panose="020B0604020202020204" pitchFamily="34" charset="0"/>
              </a:rPr>
              <a:t>NS5B polymerase inhibitors</a:t>
            </a:r>
          </a:p>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dirty="0">
                <a:solidFill>
                  <a:srgbClr val="000000"/>
                </a:solidFill>
                <a:latin typeface="+mn-lt"/>
                <a:cs typeface="Arial" panose="020B0604020202020204" pitchFamily="34" charset="0"/>
              </a:rPr>
              <a:t>Nucleoside/nucleotide</a:t>
            </a:r>
          </a:p>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dirty="0">
                <a:solidFill>
                  <a:srgbClr val="000000"/>
                </a:solidFill>
                <a:latin typeface="+mn-lt"/>
                <a:cs typeface="Arial" panose="020B0604020202020204" pitchFamily="34" charset="0"/>
              </a:rPr>
              <a:t>Nonnucleoside</a:t>
            </a:r>
          </a:p>
        </p:txBody>
      </p:sp>
      <p:grpSp>
        <p:nvGrpSpPr>
          <p:cNvPr id="11413" name="Group 376"/>
          <p:cNvGrpSpPr>
            <a:grpSpLocks/>
          </p:cNvGrpSpPr>
          <p:nvPr/>
        </p:nvGrpSpPr>
        <p:grpSpPr bwMode="auto">
          <a:xfrm>
            <a:off x="5281612" y="1845469"/>
            <a:ext cx="4768850" cy="773113"/>
            <a:chOff x="1812472" y="5682342"/>
            <a:chExt cx="4767943" cy="772884"/>
          </a:xfrm>
        </p:grpSpPr>
        <p:sp>
          <p:nvSpPr>
            <p:cNvPr id="11415" name="Rounded Rectangle 412"/>
            <p:cNvSpPr>
              <a:spLocks noChangeArrowheads="1"/>
            </p:cNvSpPr>
            <p:nvPr/>
          </p:nvSpPr>
          <p:spPr bwMode="auto">
            <a:xfrm>
              <a:off x="1812472" y="5725191"/>
              <a:ext cx="4767943" cy="730035"/>
            </a:xfrm>
            <a:prstGeom prst="roundRect">
              <a:avLst>
                <a:gd name="adj" fmla="val 16667"/>
              </a:avLst>
            </a:prstGeom>
            <a:ln/>
            <a:extLst/>
          </p:spPr>
          <p:style>
            <a:lnRef idx="0">
              <a:schemeClr val="accent6"/>
            </a:lnRef>
            <a:fillRef idx="3">
              <a:schemeClr val="accent6"/>
            </a:fillRef>
            <a:effectRef idx="3">
              <a:schemeClr val="accent6"/>
            </a:effectRef>
            <a:fontRef idx="minor">
              <a:schemeClr val="lt1"/>
            </a:fontRef>
          </p:style>
          <p:txBody>
            <a:bodyPr anchor="b"/>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dirty="0">
                  <a:latin typeface="+mn-lt"/>
                  <a:cs typeface="Arial" panose="020B0604020202020204" pitchFamily="34" charset="0"/>
                </a:rPr>
                <a:t>Block replication complex formation and assembly</a:t>
              </a:r>
            </a:p>
          </p:txBody>
        </p:sp>
        <p:sp>
          <p:nvSpPr>
            <p:cNvPr id="11416" name="Rounded Rectangle 412"/>
            <p:cNvSpPr>
              <a:spLocks noChangeArrowheads="1"/>
            </p:cNvSpPr>
            <p:nvPr/>
          </p:nvSpPr>
          <p:spPr bwMode="auto">
            <a:xfrm>
              <a:off x="1812472" y="5682342"/>
              <a:ext cx="4767943" cy="424543"/>
            </a:xfrm>
            <a:prstGeom prst="roundRect">
              <a:avLst>
                <a:gd name="adj" fmla="val 16667"/>
              </a:avLst>
            </a:prstGeom>
            <a:ln/>
            <a:extLst/>
          </p:spPr>
          <p:style>
            <a:lnRef idx="0">
              <a:schemeClr val="accent6"/>
            </a:lnRef>
            <a:fillRef idx="3">
              <a:schemeClr val="accent6"/>
            </a:fillRef>
            <a:effectRef idx="3">
              <a:schemeClr val="accent6"/>
            </a:effectRef>
            <a:fontRef idx="minor">
              <a:schemeClr val="lt1"/>
            </a:fontRef>
          </p:style>
          <p:txBody>
            <a:bodyPr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400">
                  <a:latin typeface="+mn-lt"/>
                  <a:cs typeface="Arial" panose="020B0604020202020204" pitchFamily="34" charset="0"/>
                </a:rPr>
                <a:t>NS5A inhibitors</a:t>
              </a:r>
            </a:p>
          </p:txBody>
        </p:sp>
      </p:grpSp>
      <p:sp>
        <p:nvSpPr>
          <p:cNvPr id="11414" name="TextBox 10"/>
          <p:cNvSpPr txBox="1">
            <a:spLocks noChangeArrowheads="1"/>
          </p:cNvSpPr>
          <p:nvPr/>
        </p:nvSpPr>
        <p:spPr bwMode="auto">
          <a:xfrm>
            <a:off x="6324600" y="5902326"/>
            <a:ext cx="1782762"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35000"/>
              </a:spcBef>
              <a:spcAft>
                <a:spcPct val="25000"/>
              </a:spcAft>
              <a:buClr>
                <a:schemeClr val="folHlink"/>
              </a:buClr>
              <a:buFont typeface="Arial" panose="020B0604020202020204" pitchFamily="34" charset="0"/>
              <a:buNone/>
            </a:pPr>
            <a:r>
              <a:rPr lang="en-US" altLang="en-US" sz="1600" dirty="0">
                <a:cs typeface="Arial" panose="020B0604020202020204" pitchFamily="34" charset="0"/>
              </a:rPr>
              <a:t>RNA replication</a:t>
            </a:r>
          </a:p>
        </p:txBody>
      </p:sp>
    </p:spTree>
    <p:extLst>
      <p:ext uri="{BB962C8B-B14F-4D97-AF65-F5344CB8AC3E}">
        <p14:creationId xmlns:p14="http://schemas.microsoft.com/office/powerpoint/2010/main" val="186953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1"/>
          <p:cNvPicPr>
            <a:picLocks noChangeAspect="1"/>
          </p:cNvPicPr>
          <p:nvPr/>
        </p:nvPicPr>
        <p:blipFill>
          <a:blip r:embed="rId3">
            <a:extLst>
              <a:ext uri="{28A0092B-C50C-407E-A947-70E740481C1C}">
                <a14:useLocalDpi xmlns:a14="http://schemas.microsoft.com/office/drawing/2010/main" val="0"/>
              </a:ext>
            </a:extLst>
          </a:blip>
          <a:srcRect t="2628"/>
          <a:stretch>
            <a:fillRect/>
          </a:stretch>
        </p:blipFill>
        <p:spPr bwMode="auto">
          <a:xfrm>
            <a:off x="3377885" y="925622"/>
            <a:ext cx="5046631" cy="539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
          <p:cNvSpPr txBox="1">
            <a:spLocks noChangeArrowheads="1"/>
          </p:cNvSpPr>
          <p:nvPr/>
        </p:nvSpPr>
        <p:spPr bwMode="auto">
          <a:xfrm>
            <a:off x="1668426" y="4397519"/>
            <a:ext cx="1659667" cy="368300"/>
          </a:xfrm>
          <a:prstGeom prst="rect">
            <a:avLst/>
          </a:prstGeom>
          <a:solidFill>
            <a:srgbClr val="00B0F0"/>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de-DE" b="1" dirty="0"/>
              <a:t>...</a:t>
            </a:r>
            <a:r>
              <a:rPr lang="de-DE" b="1" dirty="0" err="1"/>
              <a:t>previr</a:t>
            </a:r>
            <a:endParaRPr lang="de-DE" b="1" dirty="0"/>
          </a:p>
        </p:txBody>
      </p:sp>
      <p:sp>
        <p:nvSpPr>
          <p:cNvPr id="8" name="Textfeld 16"/>
          <p:cNvSpPr txBox="1">
            <a:spLocks noChangeArrowheads="1"/>
          </p:cNvSpPr>
          <p:nvPr/>
        </p:nvSpPr>
        <p:spPr bwMode="auto">
          <a:xfrm>
            <a:off x="8723874" y="4719637"/>
            <a:ext cx="1485578" cy="368300"/>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de-DE" b="1" dirty="0"/>
              <a:t>...</a:t>
            </a:r>
            <a:r>
              <a:rPr lang="de-DE" b="1" dirty="0" err="1"/>
              <a:t>buvir</a:t>
            </a:r>
            <a:endParaRPr lang="de-DE" b="1" dirty="0"/>
          </a:p>
        </p:txBody>
      </p:sp>
      <p:sp>
        <p:nvSpPr>
          <p:cNvPr id="10" name="Textfeld 17"/>
          <p:cNvSpPr txBox="1">
            <a:spLocks noChangeArrowheads="1"/>
          </p:cNvSpPr>
          <p:nvPr/>
        </p:nvSpPr>
        <p:spPr bwMode="auto">
          <a:xfrm>
            <a:off x="8858509" y="2058007"/>
            <a:ext cx="1349656" cy="368300"/>
          </a:xfrm>
          <a:prstGeom prst="rect">
            <a:avLst/>
          </a:prstGeom>
          <a:solidFill>
            <a:srgbClr val="92D050"/>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de-DE" b="1" dirty="0"/>
              <a:t>...</a:t>
            </a:r>
            <a:r>
              <a:rPr lang="de-DE" b="1" dirty="0" err="1"/>
              <a:t>asvir</a:t>
            </a:r>
            <a:endParaRPr lang="de-DE" b="1" dirty="0"/>
          </a:p>
        </p:txBody>
      </p:sp>
      <p:sp>
        <p:nvSpPr>
          <p:cNvPr id="11" name="Textfeld 2"/>
          <p:cNvSpPr txBox="1">
            <a:spLocks noChangeArrowheads="1"/>
          </p:cNvSpPr>
          <p:nvPr/>
        </p:nvSpPr>
        <p:spPr bwMode="auto">
          <a:xfrm>
            <a:off x="1668426" y="4818392"/>
            <a:ext cx="1659667" cy="1477328"/>
          </a:xfrm>
          <a:prstGeom prst="rect">
            <a:avLst/>
          </a:prstGeom>
          <a:solidFill>
            <a:srgbClr val="00B0F0"/>
          </a:solidFill>
          <a:ln>
            <a:headEnd/>
            <a:tailEnd/>
          </a:ln>
          <a:extLst/>
        </p:spPr>
        <p:style>
          <a:lnRef idx="0">
            <a:schemeClr val="accent1"/>
          </a:lnRef>
          <a:fillRef idx="3">
            <a:schemeClr val="accent1"/>
          </a:fillRef>
          <a:effectRef idx="3">
            <a:schemeClr val="accent1"/>
          </a:effectRef>
          <a:fontRef idx="minor">
            <a:schemeClr val="lt1"/>
          </a:fontRef>
        </p:style>
        <p:txBody>
          <a:bodyPr wrap="squar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de-DE" b="1" dirty="0"/>
              <a:t>Simeprevir</a:t>
            </a:r>
          </a:p>
          <a:p>
            <a:pPr fontAlgn="auto">
              <a:spcBef>
                <a:spcPts val="0"/>
              </a:spcBef>
              <a:spcAft>
                <a:spcPts val="0"/>
              </a:spcAft>
              <a:defRPr/>
            </a:pPr>
            <a:r>
              <a:rPr lang="de-DE" b="1" dirty="0" smtClean="0"/>
              <a:t>Paritaprevir/r</a:t>
            </a:r>
          </a:p>
          <a:p>
            <a:pPr fontAlgn="auto">
              <a:spcBef>
                <a:spcPts val="0"/>
              </a:spcBef>
              <a:spcAft>
                <a:spcPts val="0"/>
              </a:spcAft>
              <a:defRPr/>
            </a:pPr>
            <a:r>
              <a:rPr lang="de-DE" b="1" dirty="0" smtClean="0"/>
              <a:t>Asunaprevir</a:t>
            </a:r>
            <a:endParaRPr lang="de-DE" b="1" dirty="0"/>
          </a:p>
          <a:p>
            <a:pPr fontAlgn="auto">
              <a:spcBef>
                <a:spcPts val="0"/>
              </a:spcBef>
              <a:spcAft>
                <a:spcPts val="0"/>
              </a:spcAft>
              <a:defRPr/>
            </a:pPr>
            <a:r>
              <a:rPr lang="de-DE" b="1" dirty="0"/>
              <a:t>Telaprevir </a:t>
            </a:r>
          </a:p>
          <a:p>
            <a:pPr fontAlgn="auto">
              <a:spcBef>
                <a:spcPts val="0"/>
              </a:spcBef>
              <a:spcAft>
                <a:spcPts val="0"/>
              </a:spcAft>
              <a:defRPr/>
            </a:pPr>
            <a:r>
              <a:rPr lang="de-DE" b="1" dirty="0"/>
              <a:t>Boceprevir </a:t>
            </a:r>
          </a:p>
        </p:txBody>
      </p:sp>
      <p:sp>
        <p:nvSpPr>
          <p:cNvPr id="12" name="Textfeld 2"/>
          <p:cNvSpPr txBox="1">
            <a:spLocks noChangeArrowheads="1"/>
          </p:cNvSpPr>
          <p:nvPr/>
        </p:nvSpPr>
        <p:spPr bwMode="auto">
          <a:xfrm>
            <a:off x="8722102" y="5181600"/>
            <a:ext cx="1487110" cy="646331"/>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de-DE" b="1" dirty="0"/>
              <a:t>Sofosbuvir </a:t>
            </a:r>
          </a:p>
          <a:p>
            <a:pPr fontAlgn="auto">
              <a:spcBef>
                <a:spcPts val="0"/>
              </a:spcBef>
              <a:spcAft>
                <a:spcPts val="0"/>
              </a:spcAft>
              <a:defRPr/>
            </a:pPr>
            <a:r>
              <a:rPr lang="de-DE" b="1" dirty="0"/>
              <a:t>Dasabuvir</a:t>
            </a:r>
          </a:p>
        </p:txBody>
      </p:sp>
      <p:sp>
        <p:nvSpPr>
          <p:cNvPr id="13" name="Textfeld 2"/>
          <p:cNvSpPr txBox="1">
            <a:spLocks noChangeArrowheads="1"/>
          </p:cNvSpPr>
          <p:nvPr/>
        </p:nvSpPr>
        <p:spPr bwMode="auto">
          <a:xfrm>
            <a:off x="8837613" y="2519970"/>
            <a:ext cx="1371600" cy="923330"/>
          </a:xfrm>
          <a:prstGeom prst="rect">
            <a:avLst/>
          </a:prstGeom>
          <a:solidFill>
            <a:srgbClr val="92D050"/>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de-DE" b="1" dirty="0"/>
              <a:t>Daclatasvir </a:t>
            </a:r>
          </a:p>
          <a:p>
            <a:pPr>
              <a:defRPr/>
            </a:pPr>
            <a:r>
              <a:rPr lang="de-DE" b="1" dirty="0"/>
              <a:t>Ledipasvir</a:t>
            </a:r>
          </a:p>
          <a:p>
            <a:pPr>
              <a:defRPr/>
            </a:pPr>
            <a:r>
              <a:rPr lang="de-DE" b="1" dirty="0"/>
              <a:t>Ombitasvir </a:t>
            </a:r>
          </a:p>
        </p:txBody>
      </p:sp>
      <p:sp>
        <p:nvSpPr>
          <p:cNvPr id="15" name="Textfeld 10"/>
          <p:cNvSpPr txBox="1">
            <a:spLocks noChangeArrowheads="1"/>
          </p:cNvSpPr>
          <p:nvPr/>
        </p:nvSpPr>
        <p:spPr bwMode="auto">
          <a:xfrm>
            <a:off x="227012" y="6477000"/>
            <a:ext cx="35157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a:defRPr sz="1600">
                <a:solidFill>
                  <a:schemeClr val="tx1"/>
                </a:solidFill>
                <a:latin typeface="Arial" pitchFamily="34" charset="0"/>
                <a:ea typeface="ＭＳ Ｐゴシック" pitchFamily="34" charset="-128"/>
              </a:defRPr>
            </a:lvl4pPr>
            <a:lvl5pPr marL="2057400">
              <a:defRPr sz="1600">
                <a:solidFill>
                  <a:schemeClr val="tx1"/>
                </a:solidFill>
                <a:latin typeface="Arial" pitchFamily="34" charset="0"/>
                <a:ea typeface="ＭＳ Ｐゴシック" pitchFamily="34" charset="-128"/>
              </a:defRPr>
            </a:lvl5pPr>
            <a:lvl6pPr marL="2514600" eaLnBrk="0" hangingPunct="0">
              <a:defRPr sz="1600">
                <a:solidFill>
                  <a:schemeClr val="tx1"/>
                </a:solidFill>
                <a:latin typeface="Arial" pitchFamily="34" charset="0"/>
                <a:ea typeface="ＭＳ Ｐゴシック" pitchFamily="34" charset="-128"/>
              </a:defRPr>
            </a:lvl6pPr>
            <a:lvl7pPr marL="2971800" eaLnBrk="0" hangingPunct="0">
              <a:defRPr sz="1600">
                <a:solidFill>
                  <a:schemeClr val="tx1"/>
                </a:solidFill>
                <a:latin typeface="Arial" pitchFamily="34" charset="0"/>
                <a:ea typeface="ＭＳ Ｐゴシック" pitchFamily="34" charset="-128"/>
              </a:defRPr>
            </a:lvl7pPr>
            <a:lvl8pPr marL="3429000" eaLnBrk="0" hangingPunct="0">
              <a:defRPr sz="1600">
                <a:solidFill>
                  <a:schemeClr val="tx1"/>
                </a:solidFill>
                <a:latin typeface="Arial" pitchFamily="34" charset="0"/>
                <a:ea typeface="ＭＳ Ｐゴシック" pitchFamily="34" charset="-128"/>
              </a:defRPr>
            </a:lvl8pPr>
            <a:lvl9pPr marL="3886200" eaLnBrk="0" hangingPunct="0">
              <a:defRPr sz="16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altLang="de-DE" sz="1400" kern="0" dirty="0" err="1">
                <a:solidFill>
                  <a:schemeClr val="bg1"/>
                </a:solidFill>
              </a:rPr>
              <a:t>Cornberg</a:t>
            </a:r>
            <a:r>
              <a:rPr lang="en-US" altLang="de-DE" sz="1400" kern="0" dirty="0">
                <a:solidFill>
                  <a:schemeClr val="bg1"/>
                </a:solidFill>
              </a:rPr>
              <a:t> M and </a:t>
            </a:r>
            <a:r>
              <a:rPr lang="en-US" altLang="de-DE" sz="1400" kern="0" dirty="0" err="1">
                <a:solidFill>
                  <a:schemeClr val="bg1"/>
                </a:solidFill>
              </a:rPr>
              <a:t>Manns</a:t>
            </a:r>
            <a:r>
              <a:rPr lang="en-US" altLang="de-DE" sz="1400" kern="0" dirty="0">
                <a:solidFill>
                  <a:schemeClr val="bg1"/>
                </a:solidFill>
              </a:rPr>
              <a:t> MP, </a:t>
            </a:r>
            <a:r>
              <a:rPr lang="en-US" altLang="de-DE" sz="1400" i="1" kern="0" dirty="0">
                <a:solidFill>
                  <a:schemeClr val="bg1"/>
                </a:solidFill>
              </a:rPr>
              <a:t>Lancet</a:t>
            </a:r>
            <a:r>
              <a:rPr lang="en-US" altLang="de-DE" sz="1400" kern="0" dirty="0">
                <a:solidFill>
                  <a:schemeClr val="bg1"/>
                </a:solidFill>
              </a:rPr>
              <a:t> </a:t>
            </a:r>
            <a:r>
              <a:rPr lang="en-US" altLang="de-DE" sz="1400" kern="0" dirty="0" smtClean="0">
                <a:solidFill>
                  <a:schemeClr val="bg1"/>
                </a:solidFill>
              </a:rPr>
              <a:t>2014.</a:t>
            </a:r>
            <a:endParaRPr lang="en-US" altLang="de-DE" sz="1400" kern="0" dirty="0">
              <a:solidFill>
                <a:schemeClr val="bg1"/>
              </a:solidFill>
            </a:endParaRPr>
          </a:p>
        </p:txBody>
      </p:sp>
      <p:sp>
        <p:nvSpPr>
          <p:cNvPr id="16" name="Rectangle 4"/>
          <p:cNvSpPr txBox="1">
            <a:spLocks noChangeArrowheads="1"/>
          </p:cNvSpPr>
          <p:nvPr/>
        </p:nvSpPr>
        <p:spPr>
          <a:xfrm>
            <a:off x="0" y="-536357"/>
            <a:ext cx="12188825" cy="1450757"/>
          </a:xfrm>
          <a:prstGeom prst="rect">
            <a:avLst/>
          </a:prstGeom>
        </p:spPr>
        <p:txBody>
          <a:bodyPr vert="horz" lIns="91440" tIns="45720" rIns="91440" bIns="45720" rtlCol="0" anchor="b">
            <a:normAutofit/>
          </a:bodyPr>
          <a:lstStyle>
            <a:lvl1pPr algn="l" defTabSz="914126" rtl="0" eaLnBrk="1" latinLnBrk="0" hangingPunct="1">
              <a:lnSpc>
                <a:spcPct val="85000"/>
              </a:lnSpc>
              <a:spcBef>
                <a:spcPct val="0"/>
              </a:spcBef>
              <a:buNone/>
              <a:defRPr sz="7998" kern="1200" spc="-50" baseline="0">
                <a:solidFill>
                  <a:schemeClr val="tx1">
                    <a:lumMod val="85000"/>
                    <a:lumOff val="15000"/>
                  </a:schemeClr>
                </a:solidFill>
                <a:latin typeface="+mj-lt"/>
                <a:ea typeface="+mj-ea"/>
                <a:cs typeface="+mj-cs"/>
              </a:defRPr>
            </a:lvl1pPr>
          </a:lstStyle>
          <a:p>
            <a:pPr algn="ctr"/>
            <a:r>
              <a:rPr lang="en-US" altLang="en-US" sz="4000" b="1" dirty="0" smtClean="0">
                <a:solidFill>
                  <a:schemeClr val="accent1"/>
                </a:solidFill>
                <a:latin typeface="Arial" panose="020B0604020202020204" pitchFamily="34" charset="0"/>
                <a:cs typeface="Arial" panose="020B0604020202020204" pitchFamily="34" charset="0"/>
              </a:rPr>
              <a:t>HCV Lifecycle – The DAAs</a:t>
            </a:r>
          </a:p>
        </p:txBody>
      </p:sp>
    </p:spTree>
    <p:extLst>
      <p:ext uri="{BB962C8B-B14F-4D97-AF65-F5344CB8AC3E}">
        <p14:creationId xmlns:p14="http://schemas.microsoft.com/office/powerpoint/2010/main" val="250012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AutoShape 5" descr="White marble"/>
          <p:cNvSpPr>
            <a:spLocks noChangeArrowheads="1"/>
          </p:cNvSpPr>
          <p:nvPr/>
        </p:nvSpPr>
        <p:spPr bwMode="auto">
          <a:xfrm>
            <a:off x="1906587" y="3035300"/>
            <a:ext cx="4191000" cy="1506538"/>
          </a:xfrm>
          <a:prstGeom prst="roundRect">
            <a:avLst>
              <a:gd name="adj" fmla="val 0"/>
            </a:avLst>
          </a:prstGeom>
          <a:solidFill>
            <a:srgbClr val="92D050"/>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fontAlgn="base">
              <a:lnSpc>
                <a:spcPct val="80000"/>
              </a:lnSpc>
              <a:spcBef>
                <a:spcPct val="35000"/>
              </a:spcBef>
              <a:spcAft>
                <a:spcPct val="50000"/>
              </a:spcAft>
              <a:buClr>
                <a:srgbClr val="4FAD26"/>
              </a:buClr>
              <a:defRPr/>
            </a:pPr>
            <a:r>
              <a:rPr lang="en-US" sz="1600" b="1" u="sng" dirty="0">
                <a:solidFill>
                  <a:srgbClr val="CDCDCF">
                    <a:lumMod val="10000"/>
                  </a:srgbClr>
                </a:solidFill>
              </a:rPr>
              <a:t>NS3/4A Protease Inhibitors (PI)</a:t>
            </a:r>
          </a:p>
          <a:p>
            <a:pPr fontAlgn="base">
              <a:lnSpc>
                <a:spcPct val="80000"/>
              </a:lnSpc>
              <a:spcBef>
                <a:spcPct val="35000"/>
              </a:spcBef>
              <a:spcAft>
                <a:spcPct val="50000"/>
              </a:spcAft>
              <a:buClr>
                <a:srgbClr val="4FAD26"/>
              </a:buClr>
              <a:defRPr/>
            </a:pPr>
            <a:r>
              <a:rPr lang="en-US" sz="1600" dirty="0">
                <a:solidFill>
                  <a:srgbClr val="CDCDCF">
                    <a:lumMod val="10000"/>
                  </a:srgbClr>
                </a:solidFill>
              </a:rPr>
              <a:t>High potency</a:t>
            </a:r>
          </a:p>
          <a:p>
            <a:pPr fontAlgn="base">
              <a:lnSpc>
                <a:spcPct val="80000"/>
              </a:lnSpc>
              <a:spcBef>
                <a:spcPct val="35000"/>
              </a:spcBef>
              <a:spcAft>
                <a:spcPct val="50000"/>
              </a:spcAft>
              <a:buClr>
                <a:srgbClr val="4FAD26"/>
              </a:buClr>
              <a:defRPr/>
            </a:pPr>
            <a:r>
              <a:rPr lang="en-US" sz="1600" dirty="0">
                <a:solidFill>
                  <a:srgbClr val="CDCDCF">
                    <a:lumMod val="10000"/>
                  </a:srgbClr>
                </a:solidFill>
              </a:rPr>
              <a:t>Limited genotypic coverage</a:t>
            </a:r>
          </a:p>
          <a:p>
            <a:pPr fontAlgn="base">
              <a:lnSpc>
                <a:spcPct val="80000"/>
              </a:lnSpc>
              <a:spcBef>
                <a:spcPct val="35000"/>
              </a:spcBef>
              <a:spcAft>
                <a:spcPct val="50000"/>
              </a:spcAft>
              <a:buClr>
                <a:srgbClr val="4FAD26"/>
              </a:buClr>
              <a:defRPr/>
            </a:pPr>
            <a:r>
              <a:rPr lang="en-US" sz="1600" dirty="0">
                <a:solidFill>
                  <a:srgbClr val="CDCDCF">
                    <a:lumMod val="10000"/>
                  </a:srgbClr>
                </a:solidFill>
              </a:rPr>
              <a:t>Low barrier to resistance</a:t>
            </a:r>
          </a:p>
        </p:txBody>
      </p:sp>
      <p:sp>
        <p:nvSpPr>
          <p:cNvPr id="71685" name="AutoShape 6"/>
          <p:cNvSpPr>
            <a:spLocks noChangeArrowheads="1"/>
          </p:cNvSpPr>
          <p:nvPr/>
        </p:nvSpPr>
        <p:spPr bwMode="auto">
          <a:xfrm>
            <a:off x="1906587" y="4787900"/>
            <a:ext cx="4191000" cy="1506538"/>
          </a:xfrm>
          <a:prstGeom prst="roundRect">
            <a:avLst>
              <a:gd name="adj" fmla="val 0"/>
            </a:avLst>
          </a:prstGeom>
          <a:solidFill>
            <a:srgbClr val="FFFF00"/>
          </a:solidFill>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fontAlgn="base">
              <a:lnSpc>
                <a:spcPct val="80000"/>
              </a:lnSpc>
              <a:spcBef>
                <a:spcPct val="35000"/>
              </a:spcBef>
              <a:spcAft>
                <a:spcPct val="50000"/>
              </a:spcAft>
              <a:buClr>
                <a:srgbClr val="4FAD26"/>
              </a:buClr>
              <a:defRPr/>
            </a:pPr>
            <a:r>
              <a:rPr lang="en-US" sz="1600" b="1" u="sng" dirty="0">
                <a:solidFill>
                  <a:srgbClr val="CDCDCF">
                    <a:lumMod val="10000"/>
                  </a:srgbClr>
                </a:solidFill>
              </a:rPr>
              <a:t>NS5A Inhibitors </a:t>
            </a:r>
          </a:p>
          <a:p>
            <a:pPr fontAlgn="base">
              <a:lnSpc>
                <a:spcPct val="80000"/>
              </a:lnSpc>
              <a:spcBef>
                <a:spcPct val="35000"/>
              </a:spcBef>
              <a:spcAft>
                <a:spcPct val="50000"/>
              </a:spcAft>
              <a:buClr>
                <a:srgbClr val="4FAD26"/>
              </a:buClr>
              <a:defRPr/>
            </a:pPr>
            <a:r>
              <a:rPr lang="en-US" sz="1600" dirty="0">
                <a:solidFill>
                  <a:srgbClr val="CDCDCF">
                    <a:lumMod val="10000"/>
                  </a:srgbClr>
                </a:solidFill>
              </a:rPr>
              <a:t>High potency</a:t>
            </a:r>
          </a:p>
          <a:p>
            <a:pPr fontAlgn="base">
              <a:lnSpc>
                <a:spcPct val="80000"/>
              </a:lnSpc>
              <a:spcBef>
                <a:spcPct val="35000"/>
              </a:spcBef>
              <a:spcAft>
                <a:spcPct val="50000"/>
              </a:spcAft>
              <a:buClr>
                <a:srgbClr val="4FAD26"/>
              </a:buClr>
              <a:defRPr/>
            </a:pPr>
            <a:r>
              <a:rPr lang="en-US" sz="1600" dirty="0">
                <a:solidFill>
                  <a:srgbClr val="CDCDCF">
                    <a:lumMod val="10000"/>
                  </a:srgbClr>
                </a:solidFill>
              </a:rPr>
              <a:t>Multigenotypic coverage</a:t>
            </a:r>
          </a:p>
          <a:p>
            <a:pPr fontAlgn="base">
              <a:lnSpc>
                <a:spcPct val="80000"/>
              </a:lnSpc>
              <a:spcBef>
                <a:spcPct val="35000"/>
              </a:spcBef>
              <a:spcAft>
                <a:spcPct val="50000"/>
              </a:spcAft>
              <a:buClr>
                <a:srgbClr val="4FAD26"/>
              </a:buClr>
              <a:defRPr/>
            </a:pPr>
            <a:r>
              <a:rPr lang="en-US" sz="1600" dirty="0">
                <a:solidFill>
                  <a:srgbClr val="CDCDCF">
                    <a:lumMod val="10000"/>
                  </a:srgbClr>
                </a:solidFill>
              </a:rPr>
              <a:t>Low barrier to resistance</a:t>
            </a:r>
          </a:p>
        </p:txBody>
      </p:sp>
      <p:sp>
        <p:nvSpPr>
          <p:cNvPr id="71686" name="AutoShape 7"/>
          <p:cNvSpPr>
            <a:spLocks noChangeArrowheads="1"/>
          </p:cNvSpPr>
          <p:nvPr/>
        </p:nvSpPr>
        <p:spPr bwMode="auto">
          <a:xfrm>
            <a:off x="6318250" y="3035300"/>
            <a:ext cx="4051300" cy="1506538"/>
          </a:xfrm>
          <a:prstGeom prst="roundRect">
            <a:avLst>
              <a:gd name="adj" fmla="val 0"/>
            </a:avLst>
          </a:prstGeom>
          <a:solidFill>
            <a:schemeClr val="accent2">
              <a:lumMod val="20000"/>
              <a:lumOff val="80000"/>
            </a:schemeClr>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fontAlgn="base">
              <a:lnSpc>
                <a:spcPct val="80000"/>
              </a:lnSpc>
              <a:spcBef>
                <a:spcPct val="35000"/>
              </a:spcBef>
              <a:spcAft>
                <a:spcPct val="50000"/>
              </a:spcAft>
              <a:buClr>
                <a:srgbClr val="4FAD26"/>
              </a:buClr>
              <a:defRPr/>
            </a:pPr>
            <a:r>
              <a:rPr lang="en-US" sz="1600" b="1" u="sng" dirty="0">
                <a:solidFill>
                  <a:srgbClr val="CDCDCF">
                    <a:lumMod val="10000"/>
                  </a:srgbClr>
                </a:solidFill>
              </a:rPr>
              <a:t>NS5B Nucleos(t)ide Inhibitors (NI)</a:t>
            </a:r>
          </a:p>
          <a:p>
            <a:pPr fontAlgn="base">
              <a:lnSpc>
                <a:spcPct val="80000"/>
              </a:lnSpc>
              <a:spcBef>
                <a:spcPct val="35000"/>
              </a:spcBef>
              <a:spcAft>
                <a:spcPct val="50000"/>
              </a:spcAft>
              <a:buClr>
                <a:srgbClr val="4FAD26"/>
              </a:buClr>
              <a:defRPr/>
            </a:pPr>
            <a:r>
              <a:rPr lang="en-US" sz="1600" dirty="0">
                <a:solidFill>
                  <a:srgbClr val="CDCDCF">
                    <a:lumMod val="10000"/>
                  </a:srgbClr>
                </a:solidFill>
              </a:rPr>
              <a:t>Intermediate potency</a:t>
            </a:r>
          </a:p>
          <a:p>
            <a:pPr fontAlgn="base">
              <a:lnSpc>
                <a:spcPct val="80000"/>
              </a:lnSpc>
              <a:spcBef>
                <a:spcPct val="35000"/>
              </a:spcBef>
              <a:spcAft>
                <a:spcPct val="50000"/>
              </a:spcAft>
              <a:buClr>
                <a:srgbClr val="4FAD26"/>
              </a:buClr>
              <a:defRPr/>
            </a:pPr>
            <a:r>
              <a:rPr lang="en-US" sz="1600" dirty="0">
                <a:solidFill>
                  <a:srgbClr val="CDCDCF">
                    <a:lumMod val="10000"/>
                  </a:srgbClr>
                </a:solidFill>
              </a:rPr>
              <a:t>Pangenotypic coverage</a:t>
            </a:r>
          </a:p>
          <a:p>
            <a:pPr fontAlgn="base">
              <a:lnSpc>
                <a:spcPct val="80000"/>
              </a:lnSpc>
              <a:spcBef>
                <a:spcPct val="35000"/>
              </a:spcBef>
              <a:spcAft>
                <a:spcPct val="50000"/>
              </a:spcAft>
              <a:buClr>
                <a:srgbClr val="4FAD26"/>
              </a:buClr>
              <a:defRPr/>
            </a:pPr>
            <a:r>
              <a:rPr lang="en-US" sz="1600" dirty="0">
                <a:solidFill>
                  <a:srgbClr val="CDCDCF">
                    <a:lumMod val="10000"/>
                  </a:srgbClr>
                </a:solidFill>
              </a:rPr>
              <a:t>High barrier to resistance</a:t>
            </a:r>
          </a:p>
        </p:txBody>
      </p:sp>
      <p:sp>
        <p:nvSpPr>
          <p:cNvPr id="71687" name="AutoShape 8"/>
          <p:cNvSpPr>
            <a:spLocks noChangeArrowheads="1"/>
          </p:cNvSpPr>
          <p:nvPr/>
        </p:nvSpPr>
        <p:spPr bwMode="auto">
          <a:xfrm>
            <a:off x="6318250" y="4787900"/>
            <a:ext cx="4051300" cy="1506538"/>
          </a:xfrm>
          <a:prstGeom prst="roundRect">
            <a:avLst>
              <a:gd name="adj" fmla="val 0"/>
            </a:avLst>
          </a:prstGeom>
          <a:solidFill>
            <a:schemeClr val="accent2">
              <a:lumMod val="20000"/>
              <a:lumOff val="80000"/>
            </a:schemeClr>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fontAlgn="base">
              <a:lnSpc>
                <a:spcPct val="80000"/>
              </a:lnSpc>
              <a:spcBef>
                <a:spcPct val="35000"/>
              </a:spcBef>
              <a:spcAft>
                <a:spcPct val="50000"/>
              </a:spcAft>
              <a:buClr>
                <a:srgbClr val="4FAD26"/>
              </a:buClr>
              <a:defRPr/>
            </a:pPr>
            <a:r>
              <a:rPr lang="en-US" sz="1600" b="1" u="sng" dirty="0">
                <a:solidFill>
                  <a:srgbClr val="CDCDCF">
                    <a:lumMod val="10000"/>
                  </a:srgbClr>
                </a:solidFill>
              </a:rPr>
              <a:t>NS5B Nonnucleoside Inhibitors (NNI)</a:t>
            </a:r>
          </a:p>
          <a:p>
            <a:pPr fontAlgn="base">
              <a:lnSpc>
                <a:spcPct val="80000"/>
              </a:lnSpc>
              <a:spcBef>
                <a:spcPct val="35000"/>
              </a:spcBef>
              <a:spcAft>
                <a:spcPct val="50000"/>
              </a:spcAft>
              <a:buClr>
                <a:srgbClr val="4FAD26"/>
              </a:buClr>
              <a:defRPr/>
            </a:pPr>
            <a:r>
              <a:rPr lang="en-US" sz="1600" dirty="0">
                <a:solidFill>
                  <a:srgbClr val="CDCDCF">
                    <a:lumMod val="10000"/>
                  </a:srgbClr>
                </a:solidFill>
              </a:rPr>
              <a:t>Intermediate potency</a:t>
            </a:r>
          </a:p>
          <a:p>
            <a:pPr fontAlgn="base">
              <a:lnSpc>
                <a:spcPct val="80000"/>
              </a:lnSpc>
              <a:spcBef>
                <a:spcPct val="35000"/>
              </a:spcBef>
              <a:spcAft>
                <a:spcPct val="50000"/>
              </a:spcAft>
              <a:buClr>
                <a:srgbClr val="4FAD26"/>
              </a:buClr>
              <a:defRPr/>
            </a:pPr>
            <a:r>
              <a:rPr lang="en-US" sz="1600" dirty="0">
                <a:solidFill>
                  <a:srgbClr val="CDCDCF">
                    <a:lumMod val="10000"/>
                  </a:srgbClr>
                </a:solidFill>
              </a:rPr>
              <a:t>Limited genotypic coverage</a:t>
            </a:r>
          </a:p>
          <a:p>
            <a:pPr fontAlgn="base">
              <a:lnSpc>
                <a:spcPct val="80000"/>
              </a:lnSpc>
              <a:spcBef>
                <a:spcPct val="35000"/>
              </a:spcBef>
              <a:spcAft>
                <a:spcPct val="50000"/>
              </a:spcAft>
              <a:buClr>
                <a:srgbClr val="4FAD26"/>
              </a:buClr>
              <a:defRPr/>
            </a:pPr>
            <a:r>
              <a:rPr lang="en-US" sz="1600" dirty="0">
                <a:solidFill>
                  <a:srgbClr val="CDCDCF">
                    <a:lumMod val="10000"/>
                  </a:srgbClr>
                </a:solidFill>
              </a:rPr>
              <a:t>Low barrier to resistance</a:t>
            </a:r>
          </a:p>
        </p:txBody>
      </p:sp>
      <p:sp>
        <p:nvSpPr>
          <p:cNvPr id="32774" name="Title 12"/>
          <p:cNvSpPr>
            <a:spLocks noGrp="1"/>
          </p:cNvSpPr>
          <p:nvPr>
            <p:ph type="title"/>
          </p:nvPr>
        </p:nvSpPr>
        <p:spPr/>
        <p:txBody>
          <a:bodyPr>
            <a:normAutofit/>
          </a:bodyPr>
          <a:lstStyle/>
          <a:p>
            <a:r>
              <a:rPr lang="en-US" altLang="en-US" sz="4000" b="1" dirty="0" smtClean="0">
                <a:solidFill>
                  <a:schemeClr val="accent1"/>
                </a:solidFill>
              </a:rPr>
              <a:t>Key Characteristics of the DAA Agents</a:t>
            </a:r>
          </a:p>
        </p:txBody>
      </p:sp>
      <p:grpSp>
        <p:nvGrpSpPr>
          <p:cNvPr id="32775" name="Group 21"/>
          <p:cNvGrpSpPr>
            <a:grpSpLocks/>
          </p:cNvGrpSpPr>
          <p:nvPr/>
        </p:nvGrpSpPr>
        <p:grpSpPr bwMode="auto">
          <a:xfrm>
            <a:off x="1906588" y="1914526"/>
            <a:ext cx="8443913" cy="785813"/>
            <a:chOff x="303255" y="1914525"/>
            <a:chExt cx="8444235" cy="785813"/>
          </a:xfrm>
        </p:grpSpPr>
        <p:sp>
          <p:nvSpPr>
            <p:cNvPr id="20" name="Rounded Rectangle 19"/>
            <p:cNvSpPr/>
            <p:nvPr/>
          </p:nvSpPr>
          <p:spPr>
            <a:xfrm>
              <a:off x="4575381" y="1930400"/>
              <a:ext cx="1452617" cy="766763"/>
            </a:xfrm>
            <a:prstGeom prst="roundRect">
              <a:avLst/>
            </a:prstGeom>
            <a:solidFill>
              <a:srgbClr val="92D050"/>
            </a:solidFill>
            <a:ln w="41275">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fontAlgn="base">
                <a:lnSpc>
                  <a:spcPct val="90000"/>
                </a:lnSpc>
                <a:spcBef>
                  <a:spcPct val="35000"/>
                </a:spcBef>
                <a:spcAft>
                  <a:spcPct val="25000"/>
                </a:spcAft>
                <a:buClr>
                  <a:srgbClr val="4FAD26"/>
                </a:buClr>
                <a:buFont typeface="Arial" panose="020B0604020202020204" pitchFamily="34" charset="0"/>
                <a:buChar char="•"/>
                <a:defRPr/>
              </a:pPr>
              <a:endParaRPr lang="en-US" b="1" dirty="0">
                <a:solidFill>
                  <a:srgbClr val="CDCDCF">
                    <a:lumMod val="10000"/>
                  </a:srgbClr>
                </a:solidFill>
              </a:endParaRPr>
            </a:p>
          </p:txBody>
        </p:sp>
        <p:sp>
          <p:nvSpPr>
            <p:cNvPr id="21" name="Rounded Rectangle 20"/>
            <p:cNvSpPr/>
            <p:nvPr/>
          </p:nvSpPr>
          <p:spPr>
            <a:xfrm>
              <a:off x="7650485" y="1914525"/>
              <a:ext cx="1097005" cy="766763"/>
            </a:xfrm>
            <a:prstGeom prst="roundRect">
              <a:avLst/>
            </a:prstGeom>
            <a:ln w="44450"/>
          </p:spPr>
          <p:style>
            <a:lnRef idx="1">
              <a:schemeClr val="accent2"/>
            </a:lnRef>
            <a:fillRef idx="2">
              <a:schemeClr val="accent2"/>
            </a:fillRef>
            <a:effectRef idx="1">
              <a:schemeClr val="accent2"/>
            </a:effectRef>
            <a:fontRef idx="minor">
              <a:schemeClr val="dk1"/>
            </a:fontRef>
          </p:style>
          <p:txBody>
            <a:bodyPr anchor="ctr"/>
            <a:lstStyle/>
            <a:p>
              <a:pPr algn="ctr" fontAlgn="base">
                <a:lnSpc>
                  <a:spcPct val="90000"/>
                </a:lnSpc>
                <a:spcBef>
                  <a:spcPct val="35000"/>
                </a:spcBef>
                <a:spcAft>
                  <a:spcPct val="25000"/>
                </a:spcAft>
                <a:buClr>
                  <a:srgbClr val="4FAD26"/>
                </a:buClr>
                <a:buFont typeface="Arial" panose="020B0604020202020204" pitchFamily="34" charset="0"/>
                <a:buChar char="•"/>
                <a:defRPr/>
              </a:pPr>
              <a:endParaRPr lang="en-US" b="1" dirty="0">
                <a:solidFill>
                  <a:srgbClr val="CDCDCF">
                    <a:lumMod val="10000"/>
                  </a:srgbClr>
                </a:solidFill>
              </a:endParaRPr>
            </a:p>
          </p:txBody>
        </p:sp>
        <p:sp>
          <p:nvSpPr>
            <p:cNvPr id="25610" name="Rectangle 8"/>
            <p:cNvSpPr>
              <a:spLocks noChangeArrowheads="1"/>
            </p:cNvSpPr>
            <p:nvPr/>
          </p:nvSpPr>
          <p:spPr bwMode="auto">
            <a:xfrm>
              <a:off x="303255" y="2125663"/>
              <a:ext cx="627087" cy="412750"/>
            </a:xfrm>
            <a:prstGeom prst="rect">
              <a:avLst/>
            </a:prstGeom>
            <a:solidFill>
              <a:schemeClr val="accent6">
                <a:lumMod val="40000"/>
                <a:lumOff val="60000"/>
              </a:schemeClr>
            </a:solidFill>
            <a:ln w="9525" algn="ctr">
              <a:solidFill>
                <a:srgbClr val="000000"/>
              </a:solidFill>
              <a:round/>
              <a:headEnd/>
              <a:tailEnd/>
            </a:ln>
          </p:spPr>
          <p:txBody>
            <a:bodyPr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fontAlgn="base">
                <a:lnSpc>
                  <a:spcPct val="90000"/>
                </a:lnSpc>
                <a:spcBef>
                  <a:spcPct val="35000"/>
                </a:spcBef>
                <a:spcAft>
                  <a:spcPct val="25000"/>
                </a:spcAft>
                <a:buClr>
                  <a:srgbClr val="4FAD26"/>
                </a:buClr>
                <a:defRPr/>
              </a:pPr>
              <a:r>
                <a:rPr lang="en-US" altLang="en-US" sz="1600" dirty="0">
                  <a:solidFill>
                    <a:srgbClr val="CDCDCF">
                      <a:lumMod val="10000"/>
                    </a:srgbClr>
                  </a:solidFill>
                </a:rPr>
                <a:t>C</a:t>
              </a:r>
            </a:p>
          </p:txBody>
        </p:sp>
        <p:sp>
          <p:nvSpPr>
            <p:cNvPr id="25611" name="Rectangle 9"/>
            <p:cNvSpPr>
              <a:spLocks noChangeArrowheads="1"/>
            </p:cNvSpPr>
            <p:nvPr/>
          </p:nvSpPr>
          <p:spPr bwMode="auto">
            <a:xfrm>
              <a:off x="1001782" y="2125663"/>
              <a:ext cx="1070016" cy="412750"/>
            </a:xfrm>
            <a:prstGeom prst="rect">
              <a:avLst/>
            </a:prstGeom>
            <a:solidFill>
              <a:schemeClr val="accent6">
                <a:lumMod val="40000"/>
                <a:lumOff val="60000"/>
              </a:schemeClr>
            </a:solidFill>
            <a:ln w="9525" algn="ctr">
              <a:solidFill>
                <a:srgbClr val="000000"/>
              </a:solidFill>
              <a:round/>
              <a:headEnd/>
              <a:tailEnd/>
            </a:ln>
          </p:spPr>
          <p:txBody>
            <a:bodyPr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fontAlgn="base">
                <a:lnSpc>
                  <a:spcPct val="90000"/>
                </a:lnSpc>
                <a:spcBef>
                  <a:spcPct val="35000"/>
                </a:spcBef>
                <a:spcAft>
                  <a:spcPct val="25000"/>
                </a:spcAft>
                <a:buClr>
                  <a:srgbClr val="4FAD26"/>
                </a:buClr>
                <a:defRPr/>
              </a:pPr>
              <a:r>
                <a:rPr lang="en-US" altLang="en-US" sz="1600" dirty="0">
                  <a:solidFill>
                    <a:srgbClr val="CDCDCF">
                      <a:lumMod val="10000"/>
                    </a:srgbClr>
                  </a:solidFill>
                </a:rPr>
                <a:t>E1</a:t>
              </a:r>
            </a:p>
          </p:txBody>
        </p:sp>
        <p:sp>
          <p:nvSpPr>
            <p:cNvPr id="25612" name="Rectangle 10"/>
            <p:cNvSpPr>
              <a:spLocks noChangeArrowheads="1"/>
            </p:cNvSpPr>
            <p:nvPr/>
          </p:nvSpPr>
          <p:spPr bwMode="auto">
            <a:xfrm>
              <a:off x="2141650" y="2125663"/>
              <a:ext cx="973175" cy="412750"/>
            </a:xfrm>
            <a:prstGeom prst="rect">
              <a:avLst/>
            </a:prstGeom>
            <a:solidFill>
              <a:schemeClr val="accent6">
                <a:lumMod val="40000"/>
                <a:lumOff val="60000"/>
              </a:schemeClr>
            </a:solidFill>
            <a:ln w="9525" algn="ctr">
              <a:solidFill>
                <a:srgbClr val="000000"/>
              </a:solidFill>
              <a:round/>
              <a:headEnd/>
              <a:tailEnd/>
            </a:ln>
          </p:spPr>
          <p:txBody>
            <a:bodyPr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fontAlgn="base">
                <a:lnSpc>
                  <a:spcPct val="90000"/>
                </a:lnSpc>
                <a:spcBef>
                  <a:spcPct val="35000"/>
                </a:spcBef>
                <a:spcAft>
                  <a:spcPct val="25000"/>
                </a:spcAft>
                <a:buClr>
                  <a:srgbClr val="4FAD26"/>
                </a:buClr>
                <a:defRPr/>
              </a:pPr>
              <a:r>
                <a:rPr lang="en-US" altLang="en-US" sz="1600" dirty="0">
                  <a:solidFill>
                    <a:srgbClr val="CDCDCF">
                      <a:lumMod val="10000"/>
                    </a:srgbClr>
                  </a:solidFill>
                </a:rPr>
                <a:t>E2</a:t>
              </a:r>
            </a:p>
          </p:txBody>
        </p:sp>
        <p:sp>
          <p:nvSpPr>
            <p:cNvPr id="25613" name="Rectangle 11"/>
            <p:cNvSpPr>
              <a:spLocks noChangeArrowheads="1"/>
            </p:cNvSpPr>
            <p:nvPr/>
          </p:nvSpPr>
          <p:spPr bwMode="auto">
            <a:xfrm>
              <a:off x="3229130" y="2125663"/>
              <a:ext cx="452454" cy="412750"/>
            </a:xfrm>
            <a:prstGeom prst="rect">
              <a:avLst/>
            </a:prstGeom>
            <a:solidFill>
              <a:schemeClr val="accent6">
                <a:lumMod val="40000"/>
                <a:lumOff val="60000"/>
              </a:schemeClr>
            </a:solidFill>
            <a:ln w="9525" algn="ctr">
              <a:solidFill>
                <a:srgbClr val="000000"/>
              </a:solidFill>
              <a:round/>
              <a:headEnd/>
              <a:tailEnd/>
            </a:ln>
          </p:spPr>
          <p:txBody>
            <a:bodyPr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fontAlgn="base">
                <a:lnSpc>
                  <a:spcPct val="90000"/>
                </a:lnSpc>
                <a:spcBef>
                  <a:spcPct val="35000"/>
                </a:spcBef>
                <a:spcAft>
                  <a:spcPct val="25000"/>
                </a:spcAft>
                <a:buClr>
                  <a:srgbClr val="4FAD26"/>
                </a:buClr>
                <a:defRPr/>
              </a:pPr>
              <a:r>
                <a:rPr lang="en-US" altLang="en-US" sz="1600" dirty="0">
                  <a:solidFill>
                    <a:srgbClr val="CDCDCF">
                      <a:lumMod val="10000"/>
                    </a:srgbClr>
                  </a:solidFill>
                </a:rPr>
                <a:t>p7</a:t>
              </a:r>
            </a:p>
          </p:txBody>
        </p:sp>
        <p:sp>
          <p:nvSpPr>
            <p:cNvPr id="25614" name="Rectangle 12"/>
            <p:cNvSpPr>
              <a:spLocks noChangeArrowheads="1"/>
            </p:cNvSpPr>
            <p:nvPr/>
          </p:nvSpPr>
          <p:spPr bwMode="auto">
            <a:xfrm>
              <a:off x="3753025" y="2125663"/>
              <a:ext cx="822356" cy="412750"/>
            </a:xfrm>
            <a:prstGeom prst="rect">
              <a:avLst/>
            </a:prstGeom>
            <a:ln>
              <a:headEnd/>
              <a:tailEnd/>
            </a:ln>
          </p:spPr>
          <p:style>
            <a:lnRef idx="1">
              <a:schemeClr val="dk1"/>
            </a:lnRef>
            <a:fillRef idx="3">
              <a:schemeClr val="dk1"/>
            </a:fillRef>
            <a:effectRef idx="2">
              <a:schemeClr val="dk1"/>
            </a:effectRef>
            <a:fontRef idx="minor">
              <a:schemeClr val="lt1"/>
            </a:fontRef>
          </p:style>
          <p:txBody>
            <a:bodyPr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fontAlgn="base">
                <a:lnSpc>
                  <a:spcPct val="90000"/>
                </a:lnSpc>
                <a:spcBef>
                  <a:spcPct val="35000"/>
                </a:spcBef>
                <a:spcAft>
                  <a:spcPct val="25000"/>
                </a:spcAft>
                <a:buClr>
                  <a:srgbClr val="4FAD26"/>
                </a:buClr>
                <a:defRPr/>
              </a:pPr>
              <a:r>
                <a:rPr lang="en-US" altLang="en-US" sz="1600" dirty="0">
                  <a:solidFill>
                    <a:schemeClr val="bg1"/>
                  </a:solidFill>
                </a:rPr>
                <a:t>NS2</a:t>
              </a:r>
            </a:p>
          </p:txBody>
        </p:sp>
        <p:sp>
          <p:nvSpPr>
            <p:cNvPr id="25615" name="Rectangle 13"/>
            <p:cNvSpPr>
              <a:spLocks noChangeArrowheads="1"/>
            </p:cNvSpPr>
            <p:nvPr/>
          </p:nvSpPr>
          <p:spPr bwMode="auto">
            <a:xfrm>
              <a:off x="4615069" y="2125663"/>
              <a:ext cx="698527" cy="412750"/>
            </a:xfrm>
            <a:prstGeom prst="rect">
              <a:avLst/>
            </a:prstGeom>
            <a:ln>
              <a:headEnd/>
              <a:tailEnd/>
            </a:ln>
          </p:spPr>
          <p:style>
            <a:lnRef idx="1">
              <a:schemeClr val="dk1"/>
            </a:lnRef>
            <a:fillRef idx="3">
              <a:schemeClr val="dk1"/>
            </a:fillRef>
            <a:effectRef idx="2">
              <a:schemeClr val="dk1"/>
            </a:effectRef>
            <a:fontRef idx="minor">
              <a:schemeClr val="lt1"/>
            </a:fontRef>
          </p:style>
          <p:txBody>
            <a:bodyPr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fontAlgn="base">
                <a:lnSpc>
                  <a:spcPct val="90000"/>
                </a:lnSpc>
                <a:spcBef>
                  <a:spcPct val="35000"/>
                </a:spcBef>
                <a:spcAft>
                  <a:spcPct val="25000"/>
                </a:spcAft>
                <a:buClr>
                  <a:srgbClr val="4FAD26"/>
                </a:buClr>
                <a:defRPr/>
              </a:pPr>
              <a:r>
                <a:rPr lang="en-US" altLang="en-US" sz="1600" dirty="0">
                  <a:solidFill>
                    <a:schemeClr val="bg1"/>
                  </a:solidFill>
                </a:rPr>
                <a:t>NS3</a:t>
              </a:r>
            </a:p>
          </p:txBody>
        </p:sp>
        <p:sp>
          <p:nvSpPr>
            <p:cNvPr id="25616" name="Rectangle 14"/>
            <p:cNvSpPr>
              <a:spLocks noChangeArrowheads="1"/>
            </p:cNvSpPr>
            <p:nvPr/>
          </p:nvSpPr>
          <p:spPr bwMode="auto">
            <a:xfrm>
              <a:off x="5354873" y="2125663"/>
              <a:ext cx="630262" cy="412750"/>
            </a:xfrm>
            <a:prstGeom prst="rect">
              <a:avLst/>
            </a:prstGeom>
            <a:ln>
              <a:headEnd/>
              <a:tailEnd/>
            </a:ln>
          </p:spPr>
          <p:style>
            <a:lnRef idx="1">
              <a:schemeClr val="dk1"/>
            </a:lnRef>
            <a:fillRef idx="3">
              <a:schemeClr val="dk1"/>
            </a:fillRef>
            <a:effectRef idx="2">
              <a:schemeClr val="dk1"/>
            </a:effectRef>
            <a:fontRef idx="minor">
              <a:schemeClr val="lt1"/>
            </a:fontRef>
          </p:style>
          <p:txBody>
            <a:bodyPr lIns="27432" rIns="27432"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fontAlgn="base">
                <a:lnSpc>
                  <a:spcPct val="90000"/>
                </a:lnSpc>
                <a:spcBef>
                  <a:spcPct val="35000"/>
                </a:spcBef>
                <a:spcAft>
                  <a:spcPct val="25000"/>
                </a:spcAft>
                <a:buClr>
                  <a:srgbClr val="4FAD26"/>
                </a:buClr>
                <a:defRPr/>
              </a:pPr>
              <a:r>
                <a:rPr lang="en-US" altLang="en-US" sz="1600" dirty="0">
                  <a:solidFill>
                    <a:schemeClr val="bg1"/>
                  </a:solidFill>
                </a:rPr>
                <a:t>NS4A</a:t>
              </a:r>
            </a:p>
          </p:txBody>
        </p:sp>
        <p:sp>
          <p:nvSpPr>
            <p:cNvPr id="25617" name="Rectangle 15"/>
            <p:cNvSpPr>
              <a:spLocks noChangeArrowheads="1"/>
            </p:cNvSpPr>
            <p:nvPr/>
          </p:nvSpPr>
          <p:spPr bwMode="auto">
            <a:xfrm>
              <a:off x="6040699" y="2125663"/>
              <a:ext cx="769967" cy="412750"/>
            </a:xfrm>
            <a:prstGeom prst="rect">
              <a:avLst/>
            </a:prstGeom>
            <a:ln>
              <a:headEnd/>
              <a:tailEnd/>
            </a:ln>
          </p:spPr>
          <p:style>
            <a:lnRef idx="1">
              <a:schemeClr val="dk1"/>
            </a:lnRef>
            <a:fillRef idx="3">
              <a:schemeClr val="dk1"/>
            </a:fillRef>
            <a:effectRef idx="2">
              <a:schemeClr val="dk1"/>
            </a:effectRef>
            <a:fontRef idx="minor">
              <a:schemeClr val="lt1"/>
            </a:fontRef>
          </p:style>
          <p:txBody>
            <a:bodyPr lIns="27432" rIns="27432"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fontAlgn="base">
                <a:lnSpc>
                  <a:spcPct val="90000"/>
                </a:lnSpc>
                <a:spcBef>
                  <a:spcPct val="35000"/>
                </a:spcBef>
                <a:spcAft>
                  <a:spcPct val="25000"/>
                </a:spcAft>
                <a:buClr>
                  <a:srgbClr val="4FAD26"/>
                </a:buClr>
                <a:defRPr/>
              </a:pPr>
              <a:r>
                <a:rPr lang="en-US" altLang="en-US" sz="1600" dirty="0">
                  <a:solidFill>
                    <a:schemeClr val="bg1"/>
                  </a:solidFill>
                </a:rPr>
                <a:t>NS4B</a:t>
              </a:r>
            </a:p>
          </p:txBody>
        </p:sp>
        <p:sp>
          <p:nvSpPr>
            <p:cNvPr id="25619" name="Rectangle 17"/>
            <p:cNvSpPr>
              <a:spLocks noChangeArrowheads="1"/>
            </p:cNvSpPr>
            <p:nvPr/>
          </p:nvSpPr>
          <p:spPr bwMode="auto">
            <a:xfrm>
              <a:off x="7674299" y="2125663"/>
              <a:ext cx="1063666" cy="412750"/>
            </a:xfrm>
            <a:prstGeom prst="rect">
              <a:avLst/>
            </a:prstGeom>
            <a:ln>
              <a:headEnd/>
              <a:tailEnd/>
            </a:ln>
          </p:spPr>
          <p:style>
            <a:lnRef idx="1">
              <a:schemeClr val="dk1"/>
            </a:lnRef>
            <a:fillRef idx="3">
              <a:schemeClr val="dk1"/>
            </a:fillRef>
            <a:effectRef idx="2">
              <a:schemeClr val="dk1"/>
            </a:effectRef>
            <a:fontRef idx="minor">
              <a:schemeClr val="lt1"/>
            </a:fontRef>
          </p:style>
          <p:txBody>
            <a:bodyPr lIns="27432" rIns="27432"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fontAlgn="base">
                <a:lnSpc>
                  <a:spcPct val="90000"/>
                </a:lnSpc>
                <a:spcBef>
                  <a:spcPct val="35000"/>
                </a:spcBef>
                <a:spcAft>
                  <a:spcPct val="25000"/>
                </a:spcAft>
                <a:buClr>
                  <a:srgbClr val="4FAD26"/>
                </a:buClr>
                <a:defRPr/>
              </a:pPr>
              <a:r>
                <a:rPr lang="en-US" altLang="en-US" sz="1600" dirty="0">
                  <a:solidFill>
                    <a:schemeClr val="bg1"/>
                  </a:solidFill>
                </a:rPr>
                <a:t>NS5B</a:t>
              </a:r>
            </a:p>
          </p:txBody>
        </p:sp>
        <p:sp>
          <p:nvSpPr>
            <p:cNvPr id="3" name="Rounded Rectangle 2"/>
            <p:cNvSpPr/>
            <p:nvPr/>
          </p:nvSpPr>
          <p:spPr>
            <a:xfrm>
              <a:off x="6834479" y="1933575"/>
              <a:ext cx="781080" cy="766763"/>
            </a:xfrm>
            <a:prstGeom prst="roundRect">
              <a:avLst/>
            </a:prstGeom>
            <a:solidFill>
              <a:srgbClr val="FFFF00"/>
            </a:solidFill>
            <a:ln w="50800">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fontAlgn="base">
                <a:lnSpc>
                  <a:spcPct val="90000"/>
                </a:lnSpc>
                <a:spcBef>
                  <a:spcPct val="35000"/>
                </a:spcBef>
                <a:spcAft>
                  <a:spcPct val="25000"/>
                </a:spcAft>
                <a:buClr>
                  <a:srgbClr val="4FAD26"/>
                </a:buClr>
                <a:buFont typeface="Arial" panose="020B0604020202020204" pitchFamily="34" charset="0"/>
                <a:buChar char="•"/>
                <a:defRPr/>
              </a:pPr>
              <a:endParaRPr lang="en-US" b="1" dirty="0">
                <a:solidFill>
                  <a:srgbClr val="CDCDCF">
                    <a:lumMod val="10000"/>
                  </a:srgbClr>
                </a:solidFill>
              </a:endParaRPr>
            </a:p>
          </p:txBody>
        </p:sp>
      </p:grpSp>
      <p:sp>
        <p:nvSpPr>
          <p:cNvPr id="22" name="Rectangle 16"/>
          <p:cNvSpPr>
            <a:spLocks noChangeArrowheads="1"/>
          </p:cNvSpPr>
          <p:nvPr/>
        </p:nvSpPr>
        <p:spPr bwMode="auto">
          <a:xfrm>
            <a:off x="8469025" y="2125664"/>
            <a:ext cx="769938" cy="412750"/>
          </a:xfrm>
          <a:prstGeom prst="rect">
            <a:avLst/>
          </a:prstGeom>
          <a:ln>
            <a:headEnd/>
            <a:tailEnd/>
          </a:ln>
        </p:spPr>
        <p:style>
          <a:lnRef idx="1">
            <a:schemeClr val="dk1"/>
          </a:lnRef>
          <a:fillRef idx="3">
            <a:schemeClr val="dk1"/>
          </a:fillRef>
          <a:effectRef idx="2">
            <a:schemeClr val="dk1"/>
          </a:effectRef>
          <a:fontRef idx="minor">
            <a:schemeClr val="lt1"/>
          </a:fontRef>
        </p:style>
        <p:txBody>
          <a:bodyPr lIns="27432" rIns="27432" anchor="ct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fontAlgn="base">
              <a:lnSpc>
                <a:spcPct val="90000"/>
              </a:lnSpc>
              <a:spcBef>
                <a:spcPct val="35000"/>
              </a:spcBef>
              <a:spcAft>
                <a:spcPct val="25000"/>
              </a:spcAft>
              <a:buClr>
                <a:srgbClr val="4FAD26"/>
              </a:buClr>
              <a:defRPr/>
            </a:pPr>
            <a:r>
              <a:rPr lang="en-US" altLang="en-US" sz="1600" dirty="0">
                <a:solidFill>
                  <a:schemeClr val="bg1"/>
                </a:solidFill>
              </a:rPr>
              <a:t>NS5A</a:t>
            </a:r>
          </a:p>
        </p:txBody>
      </p:sp>
    </p:spTree>
    <p:extLst>
      <p:ext uri="{BB962C8B-B14F-4D97-AF65-F5344CB8AC3E}">
        <p14:creationId xmlns:p14="http://schemas.microsoft.com/office/powerpoint/2010/main" val="117224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05362506"/>
              </p:ext>
            </p:extLst>
          </p:nvPr>
        </p:nvGraphicFramePr>
        <p:xfrm>
          <a:off x="1941514" y="993799"/>
          <a:ext cx="8362948" cy="5330801"/>
        </p:xfrm>
        <a:graphic>
          <a:graphicData uri="http://schemas.openxmlformats.org/drawingml/2006/table">
            <a:tbl>
              <a:tblPr firstRow="1" bandRow="1">
                <a:tableStyleId>{21E4AEA4-8DFA-4A89-87EB-49C32662AFE0}</a:tableStyleId>
              </a:tblPr>
              <a:tblGrid>
                <a:gridCol w="2090737"/>
                <a:gridCol w="2090737"/>
                <a:gridCol w="2090737"/>
                <a:gridCol w="2090737"/>
              </a:tblGrid>
              <a:tr h="458838">
                <a:tc rowSpan="2">
                  <a:txBody>
                    <a:bodyPr/>
                    <a:lstStyle/>
                    <a:p>
                      <a:pPr algn="ctr"/>
                      <a:r>
                        <a:rPr lang="en-ZA" b="1" dirty="0" smtClean="0">
                          <a:solidFill>
                            <a:schemeClr val="tx1"/>
                          </a:solidFill>
                        </a:rPr>
                        <a:t>Protease Inhibitors </a:t>
                      </a:r>
                      <a:endParaRPr lang="en-ZA" b="1" dirty="0">
                        <a:solidFill>
                          <a:schemeClr val="tx1"/>
                        </a:solidFill>
                      </a:endParaRPr>
                    </a:p>
                  </a:txBody>
                  <a:tcPr>
                    <a:solidFill>
                      <a:srgbClr val="FFC000"/>
                    </a:solidFill>
                  </a:tcPr>
                </a:tc>
                <a:tc gridSpan="2">
                  <a:txBody>
                    <a:bodyPr/>
                    <a:lstStyle/>
                    <a:p>
                      <a:pPr algn="ctr"/>
                      <a:r>
                        <a:rPr lang="en-ZA" b="1" dirty="0" smtClean="0">
                          <a:solidFill>
                            <a:schemeClr val="tx1"/>
                          </a:solidFill>
                        </a:rPr>
                        <a:t>Polymerase inhibitors </a:t>
                      </a:r>
                      <a:endParaRPr lang="en-ZA" b="1" dirty="0">
                        <a:solidFill>
                          <a:schemeClr val="tx1"/>
                        </a:solidFill>
                      </a:endParaRPr>
                    </a:p>
                  </a:txBody>
                  <a:tcPr>
                    <a:solidFill>
                      <a:srgbClr val="FFC000"/>
                    </a:solidFill>
                  </a:tcPr>
                </a:tc>
                <a:tc hMerge="1">
                  <a:txBody>
                    <a:bodyPr/>
                    <a:lstStyle/>
                    <a:p>
                      <a:endParaRPr lang="en-ZA" dirty="0"/>
                    </a:p>
                  </a:txBody>
                  <a:tcPr/>
                </a:tc>
                <a:tc rowSpan="2">
                  <a:txBody>
                    <a:bodyPr/>
                    <a:lstStyle/>
                    <a:p>
                      <a:pPr algn="ctr"/>
                      <a:r>
                        <a:rPr lang="en-ZA" b="1" dirty="0" smtClean="0">
                          <a:solidFill>
                            <a:schemeClr val="tx1"/>
                          </a:solidFill>
                        </a:rPr>
                        <a:t>NS5A inhibitors</a:t>
                      </a:r>
                      <a:endParaRPr lang="en-ZA" b="1" dirty="0">
                        <a:solidFill>
                          <a:schemeClr val="tx1"/>
                        </a:solidFill>
                      </a:endParaRPr>
                    </a:p>
                  </a:txBody>
                  <a:tcPr>
                    <a:solidFill>
                      <a:srgbClr val="FFC000"/>
                    </a:solidFill>
                  </a:tcPr>
                </a:tc>
              </a:tr>
              <a:tr h="458838">
                <a:tc vMerge="1">
                  <a:txBody>
                    <a:bodyPr/>
                    <a:lstStyle/>
                    <a:p>
                      <a:endParaRPr lang="en-ZA"/>
                    </a:p>
                  </a:txBody>
                  <a:tcPr/>
                </a:tc>
                <a:tc>
                  <a:txBody>
                    <a:bodyPr/>
                    <a:lstStyle/>
                    <a:p>
                      <a:pPr algn="ctr"/>
                      <a:r>
                        <a:rPr lang="en-ZA" b="0" dirty="0" smtClean="0">
                          <a:solidFill>
                            <a:schemeClr val="tx1"/>
                          </a:solidFill>
                        </a:rPr>
                        <a:t>Nucleotide</a:t>
                      </a:r>
                      <a:endParaRPr lang="en-ZA" b="0" dirty="0">
                        <a:solidFill>
                          <a:schemeClr val="tx1"/>
                        </a:solidFill>
                      </a:endParaRPr>
                    </a:p>
                  </a:txBody>
                  <a:tcPr>
                    <a:solidFill>
                      <a:srgbClr val="FFC000"/>
                    </a:solidFill>
                  </a:tcPr>
                </a:tc>
                <a:tc>
                  <a:txBody>
                    <a:bodyPr/>
                    <a:lstStyle/>
                    <a:p>
                      <a:pPr algn="ctr"/>
                      <a:r>
                        <a:rPr lang="en-ZA" b="0" dirty="0" smtClean="0">
                          <a:solidFill>
                            <a:schemeClr val="tx1"/>
                          </a:solidFill>
                        </a:rPr>
                        <a:t>Non-nucleoside</a:t>
                      </a:r>
                      <a:endParaRPr lang="en-ZA" b="0" dirty="0">
                        <a:solidFill>
                          <a:schemeClr val="tx1"/>
                        </a:solidFill>
                      </a:endParaRPr>
                    </a:p>
                  </a:txBody>
                  <a:tcPr>
                    <a:solidFill>
                      <a:srgbClr val="FFC000"/>
                    </a:solidFill>
                  </a:tcPr>
                </a:tc>
                <a:tc vMerge="1">
                  <a:txBody>
                    <a:bodyPr/>
                    <a:lstStyle/>
                    <a:p>
                      <a:endParaRPr lang="en-ZA"/>
                    </a:p>
                  </a:txBody>
                  <a:tcPr/>
                </a:tc>
              </a:tr>
              <a:tr h="882625">
                <a:tc>
                  <a:txBody>
                    <a:bodyPr/>
                    <a:lstStyle/>
                    <a:p>
                      <a:pPr algn="ctr"/>
                      <a:r>
                        <a:rPr lang="en-ZA" b="0" dirty="0" smtClean="0">
                          <a:solidFill>
                            <a:schemeClr val="tx1"/>
                          </a:solidFill>
                        </a:rPr>
                        <a:t>Telaprevir/</a:t>
                      </a:r>
                    </a:p>
                    <a:p>
                      <a:pPr algn="ctr"/>
                      <a:r>
                        <a:rPr lang="en-ZA" b="0" dirty="0" smtClean="0">
                          <a:solidFill>
                            <a:schemeClr val="tx1"/>
                          </a:solidFill>
                        </a:rPr>
                        <a:t>Boceprevir</a:t>
                      </a:r>
                      <a:endParaRPr lang="en-ZA" b="0" dirty="0">
                        <a:solidFill>
                          <a:schemeClr val="tx1"/>
                        </a:solidFill>
                      </a:endParaRPr>
                    </a:p>
                  </a:txBody>
                  <a:tcPr>
                    <a:solidFill>
                      <a:srgbClr val="FFC000"/>
                    </a:solidFill>
                  </a:tcPr>
                </a:tc>
                <a:tc>
                  <a:txBody>
                    <a:bodyPr/>
                    <a:lstStyle/>
                    <a:p>
                      <a:pPr algn="ctr"/>
                      <a:r>
                        <a:rPr lang="en-ZA" b="0" dirty="0" err="1" smtClean="0">
                          <a:solidFill>
                            <a:schemeClr val="tx1"/>
                          </a:solidFill>
                        </a:rPr>
                        <a:t>Sofosbuvir</a:t>
                      </a:r>
                      <a:endParaRPr lang="en-ZA" b="0" dirty="0">
                        <a:solidFill>
                          <a:schemeClr val="tx1"/>
                        </a:solidFill>
                      </a:endParaRPr>
                    </a:p>
                  </a:txBody>
                  <a:tcPr>
                    <a:solidFill>
                      <a:srgbClr val="FFC000"/>
                    </a:solidFill>
                  </a:tcPr>
                </a:tc>
                <a:tc>
                  <a:txBody>
                    <a:bodyPr/>
                    <a:lstStyle/>
                    <a:p>
                      <a:pPr algn="ctr"/>
                      <a:r>
                        <a:rPr lang="en-ZA" b="0" dirty="0" err="1" smtClean="0">
                          <a:solidFill>
                            <a:schemeClr val="tx1"/>
                          </a:solidFill>
                        </a:rPr>
                        <a:t>Dasabuvir</a:t>
                      </a:r>
                      <a:endParaRPr lang="en-ZA" b="0" dirty="0">
                        <a:solidFill>
                          <a:schemeClr val="tx1"/>
                        </a:solidFill>
                      </a:endParaRPr>
                    </a:p>
                  </a:txBody>
                  <a:tcPr>
                    <a:solidFill>
                      <a:srgbClr val="FFC000"/>
                    </a:solidFill>
                  </a:tcPr>
                </a:tc>
                <a:tc>
                  <a:txBody>
                    <a:bodyPr/>
                    <a:lstStyle/>
                    <a:p>
                      <a:pPr algn="ctr"/>
                      <a:r>
                        <a:rPr lang="en-ZA" b="0" dirty="0" err="1" smtClean="0">
                          <a:solidFill>
                            <a:schemeClr val="tx1"/>
                          </a:solidFill>
                        </a:rPr>
                        <a:t>Daclatasvir</a:t>
                      </a:r>
                      <a:endParaRPr lang="en-ZA" b="0" dirty="0">
                        <a:solidFill>
                          <a:schemeClr val="tx1"/>
                        </a:solidFill>
                      </a:endParaRPr>
                    </a:p>
                  </a:txBody>
                  <a:tcPr>
                    <a:solidFill>
                      <a:srgbClr val="FFC000"/>
                    </a:solidFill>
                  </a:tcPr>
                </a:tc>
              </a:tr>
              <a:tr h="882625">
                <a:tc>
                  <a:txBody>
                    <a:bodyPr/>
                    <a:lstStyle/>
                    <a:p>
                      <a:pPr algn="ctr"/>
                      <a:r>
                        <a:rPr lang="en-ZA" b="0" dirty="0" err="1" smtClean="0">
                          <a:solidFill>
                            <a:schemeClr val="tx1"/>
                          </a:solidFill>
                        </a:rPr>
                        <a:t>Simeprevir</a:t>
                      </a:r>
                      <a:endParaRPr lang="en-ZA" b="0" dirty="0">
                        <a:solidFill>
                          <a:schemeClr val="tx1"/>
                        </a:solidFill>
                      </a:endParaRPr>
                    </a:p>
                  </a:txBody>
                  <a:tcPr>
                    <a:solidFill>
                      <a:srgbClr val="FFC000"/>
                    </a:solidFill>
                  </a:tcPr>
                </a:tc>
                <a:tc>
                  <a:txBody>
                    <a:bodyPr/>
                    <a:lstStyle/>
                    <a:p>
                      <a:endParaRPr lang="en-ZA" b="0" dirty="0"/>
                    </a:p>
                  </a:txBody>
                  <a:tcPr>
                    <a:solidFill>
                      <a:schemeClr val="bg1"/>
                    </a:solidFill>
                  </a:tcPr>
                </a:tc>
                <a:tc>
                  <a:txBody>
                    <a:bodyPr/>
                    <a:lstStyle/>
                    <a:p>
                      <a:endParaRPr lang="en-ZA" b="0" dirty="0"/>
                    </a:p>
                  </a:txBody>
                  <a:tcPr>
                    <a:solidFill>
                      <a:schemeClr val="bg1"/>
                    </a:solidFill>
                  </a:tcPr>
                </a:tc>
                <a:tc>
                  <a:txBody>
                    <a:bodyPr/>
                    <a:lstStyle/>
                    <a:p>
                      <a:pPr algn="ctr"/>
                      <a:r>
                        <a:rPr lang="en-ZA" b="0" dirty="0" err="1" smtClean="0">
                          <a:solidFill>
                            <a:schemeClr val="tx1"/>
                          </a:solidFill>
                        </a:rPr>
                        <a:t>Ledipasvir</a:t>
                      </a:r>
                      <a:endParaRPr lang="en-ZA" b="0" dirty="0">
                        <a:solidFill>
                          <a:schemeClr val="tx1"/>
                        </a:solidFill>
                      </a:endParaRPr>
                    </a:p>
                  </a:txBody>
                  <a:tcPr>
                    <a:solidFill>
                      <a:srgbClr val="FFC000"/>
                    </a:solidFill>
                  </a:tcPr>
                </a:tc>
              </a:tr>
              <a:tr h="882625">
                <a:tc>
                  <a:txBody>
                    <a:bodyPr/>
                    <a:lstStyle/>
                    <a:p>
                      <a:pPr algn="ctr"/>
                      <a:r>
                        <a:rPr lang="en-ZA" b="0" dirty="0" err="1" smtClean="0">
                          <a:solidFill>
                            <a:schemeClr val="tx1"/>
                          </a:solidFill>
                        </a:rPr>
                        <a:t>Paritaprevir</a:t>
                      </a:r>
                      <a:r>
                        <a:rPr lang="en-ZA" b="0" dirty="0" smtClean="0">
                          <a:solidFill>
                            <a:schemeClr val="tx1"/>
                          </a:solidFill>
                        </a:rPr>
                        <a:t>/</a:t>
                      </a:r>
                    </a:p>
                    <a:p>
                      <a:pPr algn="ctr"/>
                      <a:r>
                        <a:rPr lang="en-ZA" b="0" dirty="0" smtClean="0">
                          <a:solidFill>
                            <a:schemeClr val="tx1"/>
                          </a:solidFill>
                        </a:rPr>
                        <a:t>Ritonavir</a:t>
                      </a:r>
                      <a:endParaRPr lang="en-ZA" b="0" dirty="0">
                        <a:solidFill>
                          <a:schemeClr val="tx1"/>
                        </a:solidFill>
                      </a:endParaRPr>
                    </a:p>
                  </a:txBody>
                  <a:tcPr>
                    <a:solidFill>
                      <a:srgbClr val="FFC000"/>
                    </a:solidFill>
                  </a:tcPr>
                </a:tc>
                <a:tc>
                  <a:txBody>
                    <a:bodyPr/>
                    <a:lstStyle/>
                    <a:p>
                      <a:endParaRPr lang="en-ZA" b="0"/>
                    </a:p>
                  </a:txBody>
                  <a:tcPr>
                    <a:solidFill>
                      <a:schemeClr val="bg1"/>
                    </a:solidFill>
                  </a:tcPr>
                </a:tc>
                <a:tc>
                  <a:txBody>
                    <a:bodyPr/>
                    <a:lstStyle/>
                    <a:p>
                      <a:endParaRPr lang="en-ZA" b="0"/>
                    </a:p>
                  </a:txBody>
                  <a:tcPr>
                    <a:solidFill>
                      <a:schemeClr val="bg1"/>
                    </a:solidFill>
                  </a:tcPr>
                </a:tc>
                <a:tc>
                  <a:txBody>
                    <a:bodyPr/>
                    <a:lstStyle/>
                    <a:p>
                      <a:pPr algn="ctr"/>
                      <a:r>
                        <a:rPr lang="en-ZA" b="0" dirty="0" err="1" smtClean="0">
                          <a:solidFill>
                            <a:schemeClr val="tx1"/>
                          </a:solidFill>
                        </a:rPr>
                        <a:t>Ombitasvir</a:t>
                      </a:r>
                      <a:endParaRPr lang="en-ZA" b="0" dirty="0">
                        <a:solidFill>
                          <a:schemeClr val="tx1"/>
                        </a:solidFill>
                      </a:endParaRPr>
                    </a:p>
                  </a:txBody>
                  <a:tcPr>
                    <a:solidFill>
                      <a:srgbClr val="FFC000"/>
                    </a:solidFill>
                  </a:tcPr>
                </a:tc>
              </a:tr>
              <a:tr h="882625">
                <a:tc>
                  <a:txBody>
                    <a:bodyPr/>
                    <a:lstStyle/>
                    <a:p>
                      <a:pPr algn="ctr"/>
                      <a:r>
                        <a:rPr lang="en-ZA" b="0" dirty="0" err="1" smtClean="0">
                          <a:solidFill>
                            <a:schemeClr val="tx1"/>
                          </a:solidFill>
                        </a:rPr>
                        <a:t>Asunaprevir</a:t>
                      </a:r>
                      <a:endParaRPr lang="en-ZA" b="0" dirty="0">
                        <a:solidFill>
                          <a:schemeClr val="tx1"/>
                        </a:solidFill>
                      </a:endParaRPr>
                    </a:p>
                  </a:txBody>
                  <a:tcPr>
                    <a:solidFill>
                      <a:srgbClr val="FFC000"/>
                    </a:solidFill>
                  </a:tcPr>
                </a:tc>
                <a:tc>
                  <a:txBody>
                    <a:bodyPr/>
                    <a:lstStyle/>
                    <a:p>
                      <a:endParaRPr lang="en-ZA" b="0"/>
                    </a:p>
                  </a:txBody>
                  <a:tcPr>
                    <a:solidFill>
                      <a:schemeClr val="bg1"/>
                    </a:solidFill>
                  </a:tcPr>
                </a:tc>
                <a:tc>
                  <a:txBody>
                    <a:bodyPr/>
                    <a:lstStyle/>
                    <a:p>
                      <a:endParaRPr lang="en-ZA" b="0" dirty="0"/>
                    </a:p>
                  </a:txBody>
                  <a:tcPr>
                    <a:solidFill>
                      <a:schemeClr val="bg1"/>
                    </a:solidFill>
                  </a:tcPr>
                </a:tc>
                <a:tc>
                  <a:txBody>
                    <a:bodyPr/>
                    <a:lstStyle/>
                    <a:p>
                      <a:pPr algn="ctr"/>
                      <a:r>
                        <a:rPr lang="en-ZA" b="0" dirty="0" err="1" smtClean="0">
                          <a:solidFill>
                            <a:schemeClr val="tx1"/>
                          </a:solidFill>
                        </a:rPr>
                        <a:t>Elbasvir</a:t>
                      </a:r>
                      <a:endParaRPr lang="en-ZA" b="0" dirty="0">
                        <a:solidFill>
                          <a:schemeClr val="tx1"/>
                        </a:solidFill>
                      </a:endParaRPr>
                    </a:p>
                  </a:txBody>
                  <a:tcPr>
                    <a:solidFill>
                      <a:srgbClr val="FFC000"/>
                    </a:solidFill>
                  </a:tcPr>
                </a:tc>
              </a:tr>
              <a:tr h="882625">
                <a:tc>
                  <a:txBody>
                    <a:bodyPr/>
                    <a:lstStyle/>
                    <a:p>
                      <a:pPr algn="ctr"/>
                      <a:r>
                        <a:rPr lang="en-ZA" b="0" dirty="0" err="1" smtClean="0">
                          <a:solidFill>
                            <a:schemeClr val="tx1"/>
                          </a:solidFill>
                        </a:rPr>
                        <a:t>Grazoprevir</a:t>
                      </a:r>
                      <a:endParaRPr lang="en-ZA" b="0" dirty="0">
                        <a:solidFill>
                          <a:schemeClr val="tx1"/>
                        </a:solidFill>
                      </a:endParaRPr>
                    </a:p>
                  </a:txBody>
                  <a:tcPr>
                    <a:solidFill>
                      <a:srgbClr val="FFC000"/>
                    </a:solidFill>
                  </a:tcPr>
                </a:tc>
                <a:tc>
                  <a:txBody>
                    <a:bodyPr/>
                    <a:lstStyle/>
                    <a:p>
                      <a:endParaRPr lang="en-ZA" b="0" dirty="0"/>
                    </a:p>
                  </a:txBody>
                  <a:tcPr>
                    <a:solidFill>
                      <a:schemeClr val="bg1"/>
                    </a:solidFill>
                  </a:tcPr>
                </a:tc>
                <a:tc>
                  <a:txBody>
                    <a:bodyPr/>
                    <a:lstStyle/>
                    <a:p>
                      <a:endParaRPr lang="en-ZA" b="0" dirty="0"/>
                    </a:p>
                  </a:txBody>
                  <a:tcPr>
                    <a:solidFill>
                      <a:schemeClr val="bg1"/>
                    </a:solidFill>
                  </a:tcPr>
                </a:tc>
                <a:tc>
                  <a:txBody>
                    <a:bodyPr/>
                    <a:lstStyle/>
                    <a:p>
                      <a:pPr algn="ctr"/>
                      <a:r>
                        <a:rPr lang="en-ZA" b="0" dirty="0" smtClean="0">
                          <a:solidFill>
                            <a:schemeClr val="tx1"/>
                          </a:solidFill>
                        </a:rPr>
                        <a:t>GS5816</a:t>
                      </a:r>
                      <a:endParaRPr lang="en-ZA" b="0" dirty="0">
                        <a:solidFill>
                          <a:schemeClr val="tx1"/>
                        </a:solidFill>
                      </a:endParaRPr>
                    </a:p>
                  </a:txBody>
                  <a:tcPr>
                    <a:solidFill>
                      <a:srgbClr val="FFC000"/>
                    </a:solidFill>
                  </a:tcPr>
                </a:tc>
              </a:tr>
            </a:tbl>
          </a:graphicData>
        </a:graphic>
      </p:graphicFrame>
      <p:sp>
        <p:nvSpPr>
          <p:cNvPr id="4" name="TextBox 3"/>
          <p:cNvSpPr txBox="1"/>
          <p:nvPr/>
        </p:nvSpPr>
        <p:spPr>
          <a:xfrm>
            <a:off x="-1" y="152400"/>
            <a:ext cx="12188825" cy="707886"/>
          </a:xfrm>
          <a:prstGeom prst="rect">
            <a:avLst/>
          </a:prstGeom>
          <a:noFill/>
        </p:spPr>
        <p:txBody>
          <a:bodyPr vert="horz" wrap="square" rtlCol="0">
            <a:spAutoFit/>
          </a:bodyPr>
          <a:lstStyle/>
          <a:p>
            <a:pPr algn="ctr">
              <a:buNone/>
            </a:pPr>
            <a:r>
              <a:rPr lang="en-ZA" sz="4000" b="1" dirty="0">
                <a:solidFill>
                  <a:schemeClr val="accent1"/>
                </a:solidFill>
                <a:latin typeface="Arial" panose="020B0604020202020204" pitchFamily="34" charset="0"/>
                <a:cs typeface="Arial" panose="020B0604020202020204" pitchFamily="34" charset="0"/>
              </a:rPr>
              <a:t>DAAs in </a:t>
            </a:r>
            <a:r>
              <a:rPr lang="en-ZA" sz="4000" b="1" dirty="0" smtClean="0">
                <a:solidFill>
                  <a:schemeClr val="accent1"/>
                </a:solidFill>
                <a:latin typeface="Arial" panose="020B0604020202020204" pitchFamily="34" charset="0"/>
                <a:cs typeface="Arial" panose="020B0604020202020204" pitchFamily="34" charset="0"/>
              </a:rPr>
              <a:t>2015/2016</a:t>
            </a:r>
            <a:endParaRPr lang="en-ZA" sz="4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51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muir0002\AppData\Local\Microsoft\Windows\Temporary Internet Files\Content.IE5\IL5JU3U0\desertroad[1].jpg"/>
          <p:cNvPicPr>
            <a:picLocks noChangeAspect="1" noChangeArrowheads="1"/>
          </p:cNvPicPr>
          <p:nvPr/>
        </p:nvPicPr>
        <p:blipFill>
          <a:blip r:embed="rId3">
            <a:extLst>
              <a:ext uri="{28A0092B-C50C-407E-A947-70E740481C1C}">
                <a14:useLocalDpi xmlns:a14="http://schemas.microsoft.com/office/drawing/2010/main" val="0"/>
              </a:ext>
            </a:extLst>
          </a:blip>
          <a:srcRect b="10077"/>
          <a:stretch>
            <a:fillRect/>
          </a:stretch>
        </p:blipFill>
        <p:spPr bwMode="auto">
          <a:xfrm>
            <a:off x="1629127" y="329142"/>
            <a:ext cx="8482013"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3787776" y="3760789"/>
            <a:ext cx="1697037" cy="942975"/>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None/>
            </a:pPr>
            <a:r>
              <a:rPr lang="en-US" altLang="en-US" sz="1800" b="1">
                <a:solidFill>
                  <a:srgbClr val="000000"/>
                </a:solidFill>
                <a:latin typeface="+mj-lt"/>
              </a:rPr>
              <a:t>Sofosbuvir + ribavirin ± pegIFN</a:t>
            </a:r>
          </a:p>
        </p:txBody>
      </p:sp>
      <p:sp>
        <p:nvSpPr>
          <p:cNvPr id="22532" name="TextBox 3"/>
          <p:cNvSpPr txBox="1">
            <a:spLocks noChangeArrowheads="1"/>
          </p:cNvSpPr>
          <p:nvPr/>
        </p:nvSpPr>
        <p:spPr bwMode="auto">
          <a:xfrm>
            <a:off x="3787776" y="4813301"/>
            <a:ext cx="1697037" cy="657225"/>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None/>
            </a:pPr>
            <a:r>
              <a:rPr lang="en-US" altLang="en-US" sz="1800" b="1">
                <a:solidFill>
                  <a:srgbClr val="000000"/>
                </a:solidFill>
                <a:latin typeface="+mj-lt"/>
              </a:rPr>
              <a:t>Ledipasvir/ sofosbuvir</a:t>
            </a:r>
          </a:p>
        </p:txBody>
      </p:sp>
      <p:sp>
        <p:nvSpPr>
          <p:cNvPr id="5" name="TextBox 4"/>
          <p:cNvSpPr txBox="1"/>
          <p:nvPr/>
        </p:nvSpPr>
        <p:spPr>
          <a:xfrm>
            <a:off x="8113712" y="3902076"/>
            <a:ext cx="1697038" cy="657225"/>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b="1" dirty="0">
                <a:solidFill>
                  <a:schemeClr val="bg2">
                    <a:lumMod val="10000"/>
                  </a:schemeClr>
                </a:solidFill>
                <a:latin typeface="+mj-lt"/>
              </a:rPr>
              <a:t>Simeprevir + sofosbuvir</a:t>
            </a:r>
          </a:p>
        </p:txBody>
      </p:sp>
      <p:sp>
        <p:nvSpPr>
          <p:cNvPr id="22534" name="TextBox 5"/>
          <p:cNvSpPr txBox="1">
            <a:spLocks noChangeArrowheads="1"/>
          </p:cNvSpPr>
          <p:nvPr/>
        </p:nvSpPr>
        <p:spPr bwMode="auto">
          <a:xfrm>
            <a:off x="6111875" y="3902075"/>
            <a:ext cx="1695450" cy="1227138"/>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a:lnSpc>
                <a:spcPct val="100000"/>
              </a:lnSpc>
              <a:spcBef>
                <a:spcPct val="0"/>
              </a:spcBef>
              <a:spcAft>
                <a:spcPct val="0"/>
              </a:spcAft>
              <a:buClrTx/>
              <a:buNone/>
            </a:pPr>
            <a:r>
              <a:rPr lang="en-US" altLang="en-US" sz="1800" b="1" dirty="0" err="1">
                <a:solidFill>
                  <a:srgbClr val="000000"/>
                </a:solidFill>
                <a:latin typeface="+mj-lt"/>
              </a:rPr>
              <a:t>Ombitasvir</a:t>
            </a:r>
            <a:r>
              <a:rPr lang="en-US" altLang="en-US" sz="1800" b="1" dirty="0">
                <a:solidFill>
                  <a:srgbClr val="000000"/>
                </a:solidFill>
                <a:latin typeface="+mj-lt"/>
              </a:rPr>
              <a:t>/</a:t>
            </a:r>
          </a:p>
          <a:p>
            <a:pPr algn="ctr">
              <a:lnSpc>
                <a:spcPct val="100000"/>
              </a:lnSpc>
              <a:spcBef>
                <a:spcPct val="0"/>
              </a:spcBef>
              <a:spcAft>
                <a:spcPct val="0"/>
              </a:spcAft>
              <a:buClrTx/>
              <a:buNone/>
            </a:pPr>
            <a:r>
              <a:rPr lang="en-US" altLang="en-US" sz="1800" b="1" dirty="0" err="1">
                <a:solidFill>
                  <a:srgbClr val="000000"/>
                </a:solidFill>
                <a:latin typeface="+mj-lt"/>
              </a:rPr>
              <a:t>paritaprevir</a:t>
            </a:r>
            <a:r>
              <a:rPr lang="en-US" altLang="en-US" sz="1800" b="1" dirty="0">
                <a:solidFill>
                  <a:srgbClr val="000000"/>
                </a:solidFill>
                <a:latin typeface="+mj-lt"/>
              </a:rPr>
              <a:t>/</a:t>
            </a:r>
          </a:p>
          <a:p>
            <a:pPr algn="ctr">
              <a:lnSpc>
                <a:spcPct val="100000"/>
              </a:lnSpc>
              <a:spcBef>
                <a:spcPct val="0"/>
              </a:spcBef>
              <a:spcAft>
                <a:spcPct val="0"/>
              </a:spcAft>
              <a:buClrTx/>
              <a:buNone/>
            </a:pPr>
            <a:r>
              <a:rPr lang="en-US" altLang="en-US" sz="1800" b="1" dirty="0">
                <a:solidFill>
                  <a:srgbClr val="000000"/>
                </a:solidFill>
                <a:latin typeface="+mj-lt"/>
              </a:rPr>
              <a:t>ritonavir + </a:t>
            </a:r>
            <a:r>
              <a:rPr lang="en-US" altLang="en-US" sz="1800" b="1" dirty="0" err="1">
                <a:solidFill>
                  <a:srgbClr val="000000"/>
                </a:solidFill>
                <a:latin typeface="+mj-lt"/>
              </a:rPr>
              <a:t>dasabuvir</a:t>
            </a:r>
            <a:endParaRPr lang="en-US" altLang="en-US" sz="1800" b="1" dirty="0">
              <a:solidFill>
                <a:srgbClr val="000000"/>
              </a:solidFill>
              <a:latin typeface="+mj-lt"/>
            </a:endParaRPr>
          </a:p>
        </p:txBody>
      </p:sp>
      <p:sp>
        <p:nvSpPr>
          <p:cNvPr id="2" name="TextBox 1"/>
          <p:cNvSpPr txBox="1"/>
          <p:nvPr/>
        </p:nvSpPr>
        <p:spPr>
          <a:xfrm>
            <a:off x="1979612" y="3886200"/>
            <a:ext cx="1443038" cy="1200150"/>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endParaRPr lang="en-US" b="1" dirty="0">
              <a:solidFill>
                <a:schemeClr val="bg2">
                  <a:lumMod val="10000"/>
                </a:schemeClr>
              </a:solidFill>
              <a:latin typeface="+mj-lt"/>
            </a:endParaRPr>
          </a:p>
          <a:p>
            <a:pPr algn="ctr">
              <a:defRPr/>
            </a:pPr>
            <a:r>
              <a:rPr lang="en-US" b="1" dirty="0">
                <a:solidFill>
                  <a:schemeClr val="bg2">
                    <a:lumMod val="10000"/>
                  </a:schemeClr>
                </a:solidFill>
                <a:latin typeface="+mj-lt"/>
              </a:rPr>
              <a:t>2015 </a:t>
            </a:r>
          </a:p>
          <a:p>
            <a:pPr algn="ctr">
              <a:defRPr/>
            </a:pPr>
            <a:r>
              <a:rPr lang="en-US" b="1" dirty="0">
                <a:solidFill>
                  <a:schemeClr val="bg2">
                    <a:lumMod val="10000"/>
                  </a:schemeClr>
                </a:solidFill>
                <a:latin typeface="+mj-lt"/>
              </a:rPr>
              <a:t>Agents</a:t>
            </a:r>
          </a:p>
          <a:p>
            <a:pPr algn="ctr">
              <a:defRPr/>
            </a:pPr>
            <a:endParaRPr lang="en-US" b="1" dirty="0">
              <a:solidFill>
                <a:schemeClr val="bg2">
                  <a:lumMod val="10000"/>
                </a:schemeClr>
              </a:solidFill>
              <a:latin typeface="+mj-lt"/>
            </a:endParaRPr>
          </a:p>
        </p:txBody>
      </p:sp>
      <p:sp>
        <p:nvSpPr>
          <p:cNvPr id="8" name="TextBox 7"/>
          <p:cNvSpPr txBox="1"/>
          <p:nvPr/>
        </p:nvSpPr>
        <p:spPr>
          <a:xfrm>
            <a:off x="4933951" y="2903539"/>
            <a:ext cx="1697037" cy="657225"/>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b="1" dirty="0">
                <a:solidFill>
                  <a:schemeClr val="bg2">
                    <a:lumMod val="10000"/>
                  </a:schemeClr>
                </a:solidFill>
                <a:latin typeface="+mj-lt"/>
              </a:rPr>
              <a:t>Sofosbuvir + daclatasvir</a:t>
            </a:r>
          </a:p>
        </p:txBody>
      </p:sp>
      <p:sp>
        <p:nvSpPr>
          <p:cNvPr id="3" name="TextBox 2"/>
          <p:cNvSpPr txBox="1"/>
          <p:nvPr/>
        </p:nvSpPr>
        <p:spPr>
          <a:xfrm>
            <a:off x="1629127" y="563074"/>
            <a:ext cx="8482013" cy="707886"/>
          </a:xfrm>
          <a:prstGeom prst="rect">
            <a:avLst/>
          </a:prstGeom>
          <a:noFill/>
        </p:spPr>
        <p:txBody>
          <a:bodyPr wrap="square" rtlCol="0">
            <a:spAutoFit/>
          </a:bodyPr>
          <a:lstStyle/>
          <a:p>
            <a:pPr algn="ctr"/>
            <a:r>
              <a:rPr lang="en-ZA"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Treatment Landscape in 2015</a:t>
            </a:r>
            <a:endParaRPr lang="en-ZA"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52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6994" y="1976259"/>
            <a:ext cx="10055781" cy="3724096"/>
          </a:xfrm>
          <a:prstGeom prst="rect">
            <a:avLst/>
          </a:prstGeom>
          <a:noFill/>
        </p:spPr>
        <p:txBody>
          <a:bodyPr wrap="square" rtlCol="0">
            <a:spAutoFit/>
          </a:bodyPr>
          <a:lstStyle/>
          <a:p>
            <a:pPr marL="571500" indent="-571500">
              <a:buFont typeface="Wingdings" panose="05000000000000000000" pitchFamily="2" charset="2"/>
              <a:buChar char="§"/>
            </a:pPr>
            <a:r>
              <a:rPr lang="en-ZA" sz="3600" b="1" dirty="0" smtClean="0">
                <a:solidFill>
                  <a:schemeClr val="accent1"/>
                </a:solidFill>
              </a:rPr>
              <a:t>Combine drugs from different classes</a:t>
            </a:r>
          </a:p>
          <a:p>
            <a:endParaRPr lang="en-ZA" sz="800" b="1" dirty="0" smtClean="0">
              <a:solidFill>
                <a:schemeClr val="accent1"/>
              </a:solidFill>
            </a:endParaRPr>
          </a:p>
          <a:p>
            <a:pPr marL="914400" lvl="1" indent="-457200">
              <a:buFont typeface="Courier New" panose="02070309020205020404" pitchFamily="49" charset="0"/>
              <a:buChar char="o"/>
            </a:pPr>
            <a:r>
              <a:rPr lang="en-ZA" sz="3200" dirty="0" smtClean="0">
                <a:solidFill>
                  <a:schemeClr val="accent1"/>
                </a:solidFill>
              </a:rPr>
              <a:t>Protease (NS3/4A) inhibitors</a:t>
            </a:r>
          </a:p>
          <a:p>
            <a:pPr marL="914400" lvl="1" indent="-457200">
              <a:buFont typeface="Courier New" panose="02070309020205020404" pitchFamily="49" charset="0"/>
              <a:buChar char="o"/>
            </a:pPr>
            <a:r>
              <a:rPr lang="en-ZA" sz="3200" dirty="0" smtClean="0">
                <a:solidFill>
                  <a:schemeClr val="accent1"/>
                </a:solidFill>
              </a:rPr>
              <a:t>Polymerase (NS5B)  inhibitors</a:t>
            </a:r>
          </a:p>
          <a:p>
            <a:pPr marL="914400" lvl="1" indent="-457200">
              <a:buFont typeface="Courier New" panose="02070309020205020404" pitchFamily="49" charset="0"/>
              <a:buChar char="o"/>
            </a:pPr>
            <a:r>
              <a:rPr lang="en-ZA" sz="3200" dirty="0" smtClean="0">
                <a:solidFill>
                  <a:schemeClr val="accent1"/>
                </a:solidFill>
              </a:rPr>
              <a:t>NS5A inhibitors </a:t>
            </a:r>
          </a:p>
          <a:p>
            <a:pPr marL="457200" indent="-457200">
              <a:buFont typeface="Wingdings" panose="05000000000000000000" pitchFamily="2" charset="2"/>
              <a:buChar char="§"/>
            </a:pPr>
            <a:endParaRPr lang="en-ZA" sz="3200" dirty="0" smtClean="0"/>
          </a:p>
          <a:p>
            <a:pPr marL="457200" indent="-457200">
              <a:buFont typeface="Wingdings" panose="05000000000000000000" pitchFamily="2" charset="2"/>
              <a:buChar char="§"/>
            </a:pPr>
            <a:r>
              <a:rPr lang="en-ZA" sz="3200" dirty="0" smtClean="0"/>
              <a:t>Multiple drugs combined to produce greater efficacy and reduce risk of viral resistance (not unlike HIV ART) </a:t>
            </a:r>
            <a:endParaRPr lang="en-ZA" sz="3200" dirty="0"/>
          </a:p>
        </p:txBody>
      </p:sp>
      <p:sp>
        <p:nvSpPr>
          <p:cNvPr id="4" name="Title 3"/>
          <p:cNvSpPr>
            <a:spLocks noGrp="1"/>
          </p:cNvSpPr>
          <p:nvPr>
            <p:ph type="title"/>
          </p:nvPr>
        </p:nvSpPr>
        <p:spPr/>
        <p:txBody>
          <a:bodyPr>
            <a:normAutofit/>
          </a:bodyPr>
          <a:lstStyle/>
          <a:p>
            <a:r>
              <a:rPr lang="en-US" sz="4000" b="1" dirty="0" smtClean="0">
                <a:solidFill>
                  <a:schemeClr val="accent1"/>
                </a:solidFill>
              </a:rPr>
              <a:t>Oral DAA Regimens – Guiding Principles</a:t>
            </a:r>
            <a:endParaRPr lang="en-US" sz="4000" b="1" dirty="0">
              <a:solidFill>
                <a:schemeClr val="accent1"/>
              </a:solidFill>
            </a:endParaRPr>
          </a:p>
        </p:txBody>
      </p:sp>
    </p:spTree>
    <p:extLst>
      <p:ext uri="{BB962C8B-B14F-4D97-AF65-F5344CB8AC3E}">
        <p14:creationId xmlns:p14="http://schemas.microsoft.com/office/powerpoint/2010/main" val="269442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2812" y="1774448"/>
            <a:ext cx="10239963" cy="892552"/>
          </a:xfrm>
          <a:prstGeom prst="rect">
            <a:avLst/>
          </a:prstGeom>
          <a:noFill/>
        </p:spPr>
        <p:txBody>
          <a:bodyPr wrap="square" rtlCol="0">
            <a:spAutoFit/>
          </a:bodyPr>
          <a:lstStyle/>
          <a:p>
            <a:pPr algn="ctr"/>
            <a:r>
              <a:rPr lang="en-ZA" sz="2400" b="1" dirty="0" smtClean="0">
                <a:solidFill>
                  <a:schemeClr val="accent1"/>
                </a:solidFill>
              </a:rPr>
              <a:t>Treatment prioritization needs to be applied in resource-limited settings</a:t>
            </a:r>
          </a:p>
          <a:p>
            <a:pPr marL="285750" indent="-285750">
              <a:buFont typeface="Arial" panose="020B0604020202020204" pitchFamily="34" charset="0"/>
              <a:buChar char="•"/>
            </a:pPr>
            <a:endParaRPr lang="en-ZA" sz="2800" dirty="0"/>
          </a:p>
        </p:txBody>
      </p:sp>
      <p:graphicFrame>
        <p:nvGraphicFramePr>
          <p:cNvPr id="4" name="Tableau 5"/>
          <p:cNvGraphicFramePr>
            <a:graphicFrameLocks noGrp="1"/>
          </p:cNvGraphicFramePr>
          <p:nvPr>
            <p:extLst>
              <p:ext uri="{D42A27DB-BD31-4B8C-83A1-F6EECF244321}">
                <p14:modId xmlns:p14="http://schemas.microsoft.com/office/powerpoint/2010/main" val="1019757361"/>
              </p:ext>
            </p:extLst>
          </p:nvPr>
        </p:nvGraphicFramePr>
        <p:xfrm>
          <a:off x="989012" y="2286000"/>
          <a:ext cx="10287000" cy="3994906"/>
        </p:xfrm>
        <a:graphic>
          <a:graphicData uri="http://schemas.openxmlformats.org/drawingml/2006/table">
            <a:tbl>
              <a:tblPr firstRow="1" bandRow="1"/>
              <a:tblGrid>
                <a:gridCol w="3695035"/>
                <a:gridCol w="6591965"/>
              </a:tblGrid>
              <a:tr h="43353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spcAft>
                          <a:spcPts val="0"/>
                        </a:spcAft>
                      </a:pPr>
                      <a:r>
                        <a:rPr lang="en-GB" sz="1900" b="1" dirty="0">
                          <a:solidFill>
                            <a:schemeClr val="bg1"/>
                          </a:solidFill>
                          <a:effectLst/>
                          <a:latin typeface="+mn-lt"/>
                          <a:ea typeface="Batang"/>
                          <a:cs typeface="Arial"/>
                        </a:rPr>
                        <a:t>Treatment priority</a:t>
                      </a:r>
                      <a:endParaRPr lang="fr-FR" sz="1900" b="1" dirty="0">
                        <a:solidFill>
                          <a:schemeClr val="bg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spcAft>
                          <a:spcPts val="0"/>
                        </a:spcAft>
                      </a:pPr>
                      <a:r>
                        <a:rPr lang="en-GB" sz="1900" b="1" dirty="0">
                          <a:solidFill>
                            <a:schemeClr val="bg1"/>
                          </a:solidFill>
                          <a:effectLst/>
                          <a:latin typeface="+mn-lt"/>
                          <a:ea typeface="Batang"/>
                          <a:cs typeface="Arial"/>
                        </a:rPr>
                        <a:t>Patient group</a:t>
                      </a:r>
                      <a:endParaRPr lang="fr-FR" sz="1900" b="1" dirty="0">
                        <a:solidFill>
                          <a:schemeClr val="bg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r>
              <a:tr h="19423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Treatment should be prioritized</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 Patients with significant fibrosis (F3) or cirrhosis (F4</a:t>
                      </a:r>
                      <a:r>
                        <a:rPr lang="en-GB" sz="1500" b="1" dirty="0" smtClean="0">
                          <a:solidFill>
                            <a:schemeClr val="tx1"/>
                          </a:solidFill>
                          <a:effectLst/>
                          <a:latin typeface="+mn-lt"/>
                          <a:ea typeface="Batang"/>
                          <a:cs typeface="Arial"/>
                        </a:rPr>
                        <a:t>), </a:t>
                      </a:r>
                    </a:p>
                    <a:p>
                      <a:pPr>
                        <a:spcAft>
                          <a:spcPts val="0"/>
                        </a:spcAft>
                      </a:pPr>
                      <a:r>
                        <a:rPr lang="en-GB" sz="1500" b="1" dirty="0" smtClean="0">
                          <a:solidFill>
                            <a:schemeClr val="tx1"/>
                          </a:solidFill>
                          <a:effectLst/>
                          <a:latin typeface="+mn-lt"/>
                          <a:ea typeface="Batang"/>
                          <a:cs typeface="Arial"/>
                        </a:rPr>
                        <a:t>  including</a:t>
                      </a:r>
                      <a:r>
                        <a:rPr lang="en-GB" sz="1500" b="1" baseline="0" dirty="0" smtClean="0">
                          <a:solidFill>
                            <a:schemeClr val="tx1"/>
                          </a:solidFill>
                          <a:effectLst/>
                          <a:latin typeface="+mn-lt"/>
                          <a:ea typeface="Batang"/>
                          <a:cs typeface="Arial"/>
                        </a:rPr>
                        <a:t> </a:t>
                      </a:r>
                      <a:r>
                        <a:rPr lang="en-GB" sz="1500" b="1" dirty="0" smtClean="0">
                          <a:solidFill>
                            <a:schemeClr val="tx1"/>
                          </a:solidFill>
                          <a:effectLst/>
                          <a:latin typeface="+mn-lt"/>
                          <a:ea typeface="Batang"/>
                          <a:cs typeface="Arial"/>
                        </a:rPr>
                        <a:t>decompensated </a:t>
                      </a:r>
                      <a:r>
                        <a:rPr lang="en-GB" sz="1500" b="1" dirty="0">
                          <a:solidFill>
                            <a:schemeClr val="tx1"/>
                          </a:solidFill>
                          <a:effectLst/>
                          <a:latin typeface="+mn-lt"/>
                          <a:ea typeface="Batang"/>
                          <a:cs typeface="Arial"/>
                        </a:rPr>
                        <a:t>cirrhosis</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Patients with HIV </a:t>
                      </a:r>
                      <a:r>
                        <a:rPr lang="en-GB" sz="1500" b="1" dirty="0" err="1">
                          <a:solidFill>
                            <a:schemeClr val="tx1"/>
                          </a:solidFill>
                          <a:effectLst/>
                          <a:latin typeface="+mn-lt"/>
                          <a:ea typeface="Batang"/>
                          <a:cs typeface="Arial"/>
                        </a:rPr>
                        <a:t>coinfection</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Patients with HBV </a:t>
                      </a:r>
                      <a:r>
                        <a:rPr lang="en-GB" sz="1500" b="1" dirty="0" err="1">
                          <a:solidFill>
                            <a:schemeClr val="tx1"/>
                          </a:solidFill>
                          <a:effectLst/>
                          <a:latin typeface="+mn-lt"/>
                          <a:ea typeface="Batang"/>
                          <a:cs typeface="Arial"/>
                        </a:rPr>
                        <a:t>coinfection</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Patients with an indication for liver transplantation</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Patients with HCV recurrence after liver transplantation</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Patients with clinically significant extra-hepatic manifestations</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Patients with debilitating fatigue</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Individuals at risk of transmitting </a:t>
                      </a:r>
                      <a:r>
                        <a:rPr lang="en-GB" sz="1500" b="1" dirty="0" smtClean="0">
                          <a:solidFill>
                            <a:schemeClr val="tx1"/>
                          </a:solidFill>
                          <a:effectLst/>
                          <a:latin typeface="+mn-lt"/>
                          <a:ea typeface="Batang"/>
                          <a:cs typeface="Arial"/>
                        </a:rPr>
                        <a:t>HCV</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93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a:solidFill>
                            <a:schemeClr val="tx1"/>
                          </a:solidFill>
                          <a:effectLst/>
                          <a:latin typeface="+mn-lt"/>
                          <a:ea typeface="Batang"/>
                          <a:cs typeface="Arial"/>
                        </a:rPr>
                        <a:t>Treatment is justified</a:t>
                      </a:r>
                      <a:endParaRPr lang="fr-FR" sz="1500" b="1">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 Patients with moderate fibrosis (F2)</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4192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Treatment can be deferred</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 Patients with no or mild disease (F0-F1) and none of the </a:t>
                      </a:r>
                      <a:r>
                        <a:rPr lang="en-GB" sz="1500" b="1" dirty="0" smtClean="0">
                          <a:solidFill>
                            <a:schemeClr val="tx1"/>
                          </a:solidFill>
                          <a:effectLst/>
                          <a:latin typeface="+mn-lt"/>
                          <a:ea typeface="Batang"/>
                          <a:cs typeface="Arial"/>
                        </a:rPr>
                        <a:t/>
                      </a:r>
                      <a:br>
                        <a:rPr lang="en-GB" sz="1500" b="1" dirty="0" smtClean="0">
                          <a:solidFill>
                            <a:schemeClr val="tx1"/>
                          </a:solidFill>
                          <a:effectLst/>
                          <a:latin typeface="+mn-lt"/>
                          <a:ea typeface="Batang"/>
                          <a:cs typeface="Arial"/>
                        </a:rPr>
                      </a:br>
                      <a:r>
                        <a:rPr lang="en-GB" sz="1500" b="1" dirty="0" smtClean="0">
                          <a:solidFill>
                            <a:schemeClr val="tx1"/>
                          </a:solidFill>
                          <a:effectLst/>
                          <a:latin typeface="+mn-lt"/>
                          <a:ea typeface="Batang"/>
                          <a:cs typeface="Arial"/>
                        </a:rPr>
                        <a:t>  above-mentioned </a:t>
                      </a:r>
                      <a:r>
                        <a:rPr lang="en-GB" sz="1500" b="1" dirty="0">
                          <a:solidFill>
                            <a:schemeClr val="tx1"/>
                          </a:solidFill>
                          <a:effectLst/>
                          <a:latin typeface="+mn-lt"/>
                          <a:ea typeface="Batang"/>
                          <a:cs typeface="Arial"/>
                        </a:rPr>
                        <a:t>extra-hepatic manifestations</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8270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Treatment is not recommended</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 Patients with limited life expectancy due to non-liver related </a:t>
                      </a:r>
                      <a:r>
                        <a:rPr lang="en-GB" sz="1500" b="1" dirty="0" smtClean="0">
                          <a:solidFill>
                            <a:schemeClr val="tx1"/>
                          </a:solidFill>
                          <a:effectLst/>
                          <a:latin typeface="+mn-lt"/>
                          <a:ea typeface="Batang"/>
                          <a:cs typeface="Arial"/>
                        </a:rPr>
                        <a:t/>
                      </a:r>
                      <a:br>
                        <a:rPr lang="en-GB" sz="1500" b="1" dirty="0" smtClean="0">
                          <a:solidFill>
                            <a:schemeClr val="tx1"/>
                          </a:solidFill>
                          <a:effectLst/>
                          <a:latin typeface="+mn-lt"/>
                          <a:ea typeface="Batang"/>
                          <a:cs typeface="Arial"/>
                        </a:rPr>
                      </a:br>
                      <a:r>
                        <a:rPr lang="en-GB" sz="1500" b="1" dirty="0" smtClean="0">
                          <a:solidFill>
                            <a:schemeClr val="tx1"/>
                          </a:solidFill>
                          <a:effectLst/>
                          <a:latin typeface="+mn-lt"/>
                          <a:ea typeface="Batang"/>
                          <a:cs typeface="Arial"/>
                        </a:rPr>
                        <a:t>  comorbidities</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5" name="Textfeld 7"/>
          <p:cNvSpPr txBox="1"/>
          <p:nvPr/>
        </p:nvSpPr>
        <p:spPr>
          <a:xfrm>
            <a:off x="303212" y="6495568"/>
            <a:ext cx="5509842" cy="286232"/>
          </a:xfrm>
          <a:prstGeom prst="rect">
            <a:avLst/>
          </a:prstGeom>
          <a:noFill/>
        </p:spPr>
        <p:txBody>
          <a:bodyPr wrap="none" rtlCol="0">
            <a:spAutoFit/>
          </a:bodyPr>
          <a:lstStyle/>
          <a:p>
            <a:pPr eaLnBrk="0" fontAlgn="base" hangingPunct="0">
              <a:lnSpc>
                <a:spcPct val="90000"/>
              </a:lnSpc>
              <a:spcBef>
                <a:spcPct val="0"/>
              </a:spcBef>
              <a:spcAft>
                <a:spcPct val="0"/>
              </a:spcAft>
              <a:defRPr/>
            </a:pPr>
            <a:r>
              <a:rPr lang="de-DE" sz="1400" kern="0" dirty="0" smtClean="0">
                <a:solidFill>
                  <a:schemeClr val="bg1"/>
                </a:solidFill>
                <a:latin typeface="Arial" pitchFamily="34" charset="0"/>
              </a:rPr>
              <a:t>Adapted from EASL </a:t>
            </a:r>
            <a:r>
              <a:rPr lang="de-DE" sz="1400" kern="0" dirty="0">
                <a:solidFill>
                  <a:schemeClr val="bg1"/>
                </a:solidFill>
                <a:latin typeface="Arial" pitchFamily="34" charset="0"/>
              </a:rPr>
              <a:t>Treatment Recommendations HCV, April 2015</a:t>
            </a:r>
          </a:p>
        </p:txBody>
      </p:sp>
      <p:sp>
        <p:nvSpPr>
          <p:cNvPr id="6" name="Title 5"/>
          <p:cNvSpPr>
            <a:spLocks noGrp="1"/>
          </p:cNvSpPr>
          <p:nvPr>
            <p:ph type="title"/>
          </p:nvPr>
        </p:nvSpPr>
        <p:spPr/>
        <p:txBody>
          <a:bodyPr>
            <a:normAutofit/>
          </a:bodyPr>
          <a:lstStyle/>
          <a:p>
            <a:r>
              <a:rPr lang="en-US" sz="4000" b="1" dirty="0" smtClean="0">
                <a:solidFill>
                  <a:schemeClr val="accent1"/>
                </a:solidFill>
              </a:rPr>
              <a:t>Indications for HCV Treatment</a:t>
            </a:r>
            <a:endParaRPr lang="en-US" sz="4000" b="1" dirty="0">
              <a:solidFill>
                <a:schemeClr val="accent1"/>
              </a:solidFill>
            </a:endParaRPr>
          </a:p>
        </p:txBody>
      </p:sp>
    </p:spTree>
    <p:extLst>
      <p:ext uri="{BB962C8B-B14F-4D97-AF65-F5344CB8AC3E}">
        <p14:creationId xmlns:p14="http://schemas.microsoft.com/office/powerpoint/2010/main" val="363024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3812" y="1981200"/>
            <a:ext cx="8686800" cy="3970318"/>
          </a:xfrm>
          <a:prstGeom prst="rect">
            <a:avLst/>
          </a:prstGeom>
          <a:noFill/>
        </p:spPr>
        <p:txBody>
          <a:bodyPr wrap="square" rtlCol="0">
            <a:spAutoFit/>
          </a:bodyPr>
          <a:lstStyle/>
          <a:p>
            <a:pPr marL="571500" indent="-571500">
              <a:buFont typeface="Wingdings" panose="05000000000000000000" pitchFamily="2" charset="2"/>
              <a:buChar char="§"/>
            </a:pPr>
            <a:r>
              <a:rPr lang="en-ZA" sz="3600" dirty="0" smtClean="0"/>
              <a:t>Active injection drug users</a:t>
            </a:r>
          </a:p>
          <a:p>
            <a:pPr marL="571500" indent="-571500">
              <a:buFont typeface="Wingdings" panose="05000000000000000000" pitchFamily="2" charset="2"/>
              <a:buChar char="§"/>
            </a:pPr>
            <a:r>
              <a:rPr lang="en-ZA" sz="3600" dirty="0" smtClean="0"/>
              <a:t>Incarcerated people</a:t>
            </a:r>
          </a:p>
          <a:p>
            <a:pPr marL="571500" indent="-571500">
              <a:buFont typeface="Wingdings" panose="05000000000000000000" pitchFamily="2" charset="2"/>
              <a:buChar char="§"/>
            </a:pPr>
            <a:r>
              <a:rPr lang="en-ZA" sz="3600" dirty="0" smtClean="0"/>
              <a:t>Men who have sex with men with high-risk sexual practices</a:t>
            </a:r>
          </a:p>
          <a:p>
            <a:pPr marL="571500" indent="-571500">
              <a:buFont typeface="Wingdings" panose="05000000000000000000" pitchFamily="2" charset="2"/>
              <a:buChar char="§"/>
            </a:pPr>
            <a:r>
              <a:rPr lang="en-ZA" sz="3600" dirty="0" smtClean="0"/>
              <a:t>Patients on long-term haemodialysis</a:t>
            </a:r>
          </a:p>
          <a:p>
            <a:pPr marL="571500" indent="-571500">
              <a:buFont typeface="Wingdings" panose="05000000000000000000" pitchFamily="2" charset="2"/>
              <a:buChar char="§"/>
            </a:pPr>
            <a:r>
              <a:rPr lang="en-ZA" sz="3600" dirty="0" smtClean="0"/>
              <a:t>HCV-infected women of childbearing age who wish to be pregnant</a:t>
            </a:r>
            <a:endParaRPr lang="en-ZA" sz="3600" dirty="0"/>
          </a:p>
        </p:txBody>
      </p:sp>
      <p:sp>
        <p:nvSpPr>
          <p:cNvPr id="8" name="Title 7"/>
          <p:cNvSpPr>
            <a:spLocks noGrp="1"/>
          </p:cNvSpPr>
          <p:nvPr>
            <p:ph type="title"/>
          </p:nvPr>
        </p:nvSpPr>
        <p:spPr/>
        <p:txBody>
          <a:bodyPr>
            <a:normAutofit/>
          </a:bodyPr>
          <a:lstStyle/>
          <a:p>
            <a:r>
              <a:rPr lang="en-ZA" sz="4000" b="1" dirty="0">
                <a:solidFill>
                  <a:schemeClr val="accent1"/>
                </a:solidFill>
              </a:rPr>
              <a:t>Treatment with Intent to </a:t>
            </a:r>
            <a:r>
              <a:rPr lang="en-ZA" sz="4000" b="1" dirty="0" smtClean="0">
                <a:solidFill>
                  <a:schemeClr val="accent1"/>
                </a:solidFill>
              </a:rPr>
              <a:t/>
            </a:r>
            <a:br>
              <a:rPr lang="en-ZA" sz="4000" b="1" dirty="0" smtClean="0">
                <a:solidFill>
                  <a:schemeClr val="accent1"/>
                </a:solidFill>
              </a:rPr>
            </a:br>
            <a:r>
              <a:rPr lang="en-ZA" sz="4000" b="1" dirty="0" smtClean="0">
                <a:solidFill>
                  <a:schemeClr val="accent1"/>
                </a:solidFill>
              </a:rPr>
              <a:t>Prevent </a:t>
            </a:r>
            <a:r>
              <a:rPr lang="en-ZA" sz="4000" b="1" dirty="0">
                <a:solidFill>
                  <a:schemeClr val="accent1"/>
                </a:solidFill>
              </a:rPr>
              <a:t>Transmission to O</a:t>
            </a:r>
            <a:r>
              <a:rPr lang="en-ZA" sz="4000" b="1" dirty="0" smtClean="0">
                <a:solidFill>
                  <a:schemeClr val="accent1"/>
                </a:solidFill>
              </a:rPr>
              <a:t>thers</a:t>
            </a:r>
            <a:endParaRPr lang="en-US" sz="4000" b="1" dirty="0">
              <a:solidFill>
                <a:schemeClr val="accent1"/>
              </a:solidFill>
            </a:endParaRPr>
          </a:p>
        </p:txBody>
      </p:sp>
    </p:spTree>
    <p:extLst>
      <p:ext uri="{BB962C8B-B14F-4D97-AF65-F5344CB8AC3E}">
        <p14:creationId xmlns:p14="http://schemas.microsoft.com/office/powerpoint/2010/main" val="118256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1646306"/>
              </p:ext>
            </p:extLst>
          </p:nvPr>
        </p:nvGraphicFramePr>
        <p:xfrm>
          <a:off x="684212" y="1066800"/>
          <a:ext cx="822960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2"/>
          <p:cNvSpPr>
            <a:spLocks noGrp="1"/>
          </p:cNvSpPr>
          <p:nvPr>
            <p:ph type="title"/>
          </p:nvPr>
        </p:nvSpPr>
        <p:spPr/>
        <p:txBody>
          <a:bodyPr>
            <a:normAutofit/>
          </a:bodyPr>
          <a:lstStyle/>
          <a:p>
            <a:r>
              <a:rPr lang="en-US" sz="4000" b="1" dirty="0" smtClean="0">
                <a:solidFill>
                  <a:schemeClr val="accent1"/>
                </a:solidFill>
              </a:rPr>
              <a:t>Adverse Effects of DAAs</a:t>
            </a:r>
            <a:endParaRPr lang="en-US" sz="4000" b="1" dirty="0">
              <a:solidFill>
                <a:schemeClr val="accent1"/>
              </a:solidFill>
            </a:endParaRPr>
          </a:p>
        </p:txBody>
      </p:sp>
      <p:grpSp>
        <p:nvGrpSpPr>
          <p:cNvPr id="6" name="Group 5"/>
          <p:cNvGrpSpPr/>
          <p:nvPr/>
        </p:nvGrpSpPr>
        <p:grpSpPr>
          <a:xfrm>
            <a:off x="9142412" y="2401669"/>
            <a:ext cx="2507456" cy="576000"/>
            <a:chOff x="5719571" y="1350078"/>
            <a:chExt cx="2507456" cy="576000"/>
          </a:xfrm>
        </p:grpSpPr>
        <p:sp>
          <p:nvSpPr>
            <p:cNvPr id="10" name="Rectangle 9"/>
            <p:cNvSpPr/>
            <p:nvPr/>
          </p:nvSpPr>
          <p:spPr>
            <a:xfrm>
              <a:off x="5719571" y="1350078"/>
              <a:ext cx="2507456" cy="576000"/>
            </a:xfrm>
            <a:prstGeom prst="rect">
              <a:avLst/>
            </a:prstGeom>
            <a:solidFill>
              <a:srgbClr val="00B0F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5719571" y="1350078"/>
              <a:ext cx="2507456" cy="57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ZA" sz="2000" b="1" dirty="0" smtClean="0">
                  <a:solidFill>
                    <a:schemeClr val="tx1"/>
                  </a:solidFill>
                </a:rPr>
                <a:t>Ribavirin</a:t>
              </a:r>
              <a:endParaRPr lang="en-ZA" sz="2000" b="1" kern="1200" dirty="0">
                <a:solidFill>
                  <a:schemeClr val="tx1"/>
                </a:solidFill>
              </a:endParaRPr>
            </a:p>
          </p:txBody>
        </p:sp>
      </p:grpSp>
      <p:grpSp>
        <p:nvGrpSpPr>
          <p:cNvPr id="7" name="Group 6"/>
          <p:cNvGrpSpPr/>
          <p:nvPr/>
        </p:nvGrpSpPr>
        <p:grpSpPr>
          <a:xfrm>
            <a:off x="9142412" y="2977669"/>
            <a:ext cx="2507456" cy="2141099"/>
            <a:chOff x="5710770" y="1944470"/>
            <a:chExt cx="2507456" cy="2141099"/>
          </a:xfrm>
        </p:grpSpPr>
        <p:sp>
          <p:nvSpPr>
            <p:cNvPr id="8" name="Rectangle 7"/>
            <p:cNvSpPr/>
            <p:nvPr/>
          </p:nvSpPr>
          <p:spPr>
            <a:xfrm>
              <a:off x="5710770" y="1944470"/>
              <a:ext cx="2507456" cy="2141099"/>
            </a:xfrm>
            <a:prstGeom prst="rect">
              <a:avLst/>
            </a:prstGeom>
          </p:spPr>
          <p:style>
            <a:lnRef idx="0">
              <a:schemeClr val="accent6"/>
            </a:lnRef>
            <a:fillRef idx="3">
              <a:schemeClr val="accent6"/>
            </a:fillRef>
            <a:effectRef idx="3">
              <a:schemeClr val="accent6"/>
            </a:effectRef>
            <a:fontRef idx="minor">
              <a:schemeClr val="dk1">
                <a:hueOff val="0"/>
                <a:satOff val="0"/>
                <a:lumOff val="0"/>
                <a:alphaOff val="0"/>
              </a:schemeClr>
            </a:fontRef>
          </p:style>
        </p:sp>
        <p:sp>
          <p:nvSpPr>
            <p:cNvPr id="9" name="Rectangle 8"/>
            <p:cNvSpPr/>
            <p:nvPr/>
          </p:nvSpPr>
          <p:spPr>
            <a:xfrm>
              <a:off x="5710770" y="1944470"/>
              <a:ext cx="2507456" cy="2141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ZA" sz="2000" dirty="0" err="1" smtClean="0"/>
                <a:t>Hemolytic</a:t>
              </a:r>
              <a:r>
                <a:rPr lang="en-ZA" sz="2000" dirty="0" smtClean="0"/>
                <a:t> anaemia</a:t>
              </a:r>
            </a:p>
            <a:p>
              <a:pPr marL="228600" lvl="1" indent="-228600" algn="l" defTabSz="889000">
                <a:lnSpc>
                  <a:spcPct val="90000"/>
                </a:lnSpc>
                <a:spcBef>
                  <a:spcPct val="0"/>
                </a:spcBef>
                <a:spcAft>
                  <a:spcPct val="15000"/>
                </a:spcAft>
                <a:buChar char="••"/>
              </a:pPr>
              <a:r>
                <a:rPr lang="en-ZA" sz="2000" kern="1200" dirty="0" smtClean="0"/>
                <a:t>Rash</a:t>
              </a:r>
            </a:p>
            <a:p>
              <a:pPr marL="228600" lvl="1" indent="-228600" algn="l" defTabSz="889000">
                <a:lnSpc>
                  <a:spcPct val="90000"/>
                </a:lnSpc>
                <a:spcBef>
                  <a:spcPct val="0"/>
                </a:spcBef>
                <a:spcAft>
                  <a:spcPct val="15000"/>
                </a:spcAft>
                <a:buChar char="••"/>
              </a:pPr>
              <a:r>
                <a:rPr lang="en-ZA" sz="2000" dirty="0" smtClean="0"/>
                <a:t>Insomnia</a:t>
              </a:r>
            </a:p>
            <a:p>
              <a:pPr marL="228600" lvl="1" indent="-228600" algn="l" defTabSz="889000">
                <a:lnSpc>
                  <a:spcPct val="90000"/>
                </a:lnSpc>
                <a:spcBef>
                  <a:spcPct val="0"/>
                </a:spcBef>
                <a:spcAft>
                  <a:spcPct val="15000"/>
                </a:spcAft>
                <a:buChar char="••"/>
              </a:pPr>
              <a:r>
                <a:rPr lang="en-ZA" sz="2000" dirty="0" smtClean="0"/>
                <a:t>Asthenia</a:t>
              </a:r>
            </a:p>
            <a:p>
              <a:pPr marL="228600" lvl="1" indent="-228600" algn="l" defTabSz="889000">
                <a:lnSpc>
                  <a:spcPct val="90000"/>
                </a:lnSpc>
                <a:spcBef>
                  <a:spcPct val="0"/>
                </a:spcBef>
                <a:spcAft>
                  <a:spcPct val="15000"/>
                </a:spcAft>
                <a:buChar char="••"/>
              </a:pPr>
              <a:r>
                <a:rPr lang="en-ZA" sz="2000" kern="1200" dirty="0" smtClean="0"/>
                <a:t>Teratogenic</a:t>
              </a:r>
              <a:endParaRPr lang="en-ZA" sz="2000" kern="1200" dirty="0"/>
            </a:p>
          </p:txBody>
        </p:sp>
      </p:grpSp>
    </p:spTree>
    <p:extLst>
      <p:ext uri="{BB962C8B-B14F-4D97-AF65-F5344CB8AC3E}">
        <p14:creationId xmlns:p14="http://schemas.microsoft.com/office/powerpoint/2010/main" val="316264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Slide5"/>
          <p:cNvPicPr>
            <a:picLocks noGrp="1" noChangeAspect="1"/>
          </p:cNvPicPr>
          <p:nvPr isPhoto="1"/>
        </p:nvPicPr>
        <p:blipFill rotWithShape="1">
          <a:blip r:embed="rId3">
            <a:extLst>
              <a:ext uri="{28A0092B-C50C-407E-A947-70E740481C1C}">
                <a14:useLocalDpi xmlns:a14="http://schemas.microsoft.com/office/drawing/2010/main" val="0"/>
              </a:ext>
            </a:extLst>
          </a:blip>
          <a:srcRect l="5000" t="12717" r="9167" b="9234"/>
          <a:stretch/>
        </p:blipFill>
        <p:spPr bwMode="auto">
          <a:xfrm>
            <a:off x="4189412" y="16002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p:txBody>
          <a:bodyPr>
            <a:normAutofit/>
          </a:bodyPr>
          <a:lstStyle/>
          <a:p>
            <a:r>
              <a:rPr lang="en-US" sz="4000" b="1" dirty="0" smtClean="0"/>
              <a:t>Estimated Global HCV Prevalence</a:t>
            </a:r>
            <a:endParaRPr lang="en-US" sz="4000" b="1" dirty="0"/>
          </a:p>
        </p:txBody>
      </p:sp>
      <p:sp>
        <p:nvSpPr>
          <p:cNvPr id="13" name="Text Placeholder 12"/>
          <p:cNvSpPr>
            <a:spLocks noGrp="1"/>
          </p:cNvSpPr>
          <p:nvPr>
            <p:ph type="body" sz="half" idx="2"/>
          </p:nvPr>
        </p:nvSpPr>
        <p:spPr/>
        <p:txBody>
          <a:bodyPr>
            <a:normAutofit/>
          </a:bodyPr>
          <a:lstStyle/>
          <a:p>
            <a:r>
              <a:rPr lang="en-US" sz="2400" dirty="0" smtClean="0">
                <a:latin typeface="Arial" panose="020B0604020202020204" pitchFamily="34" charset="0"/>
                <a:cs typeface="Arial" panose="020B0604020202020204" pitchFamily="34" charset="0"/>
              </a:rPr>
              <a:t>170 million people</a:t>
            </a:r>
            <a:endParaRPr lang="en-US" sz="2400" dirty="0">
              <a:latin typeface="Arial" panose="020B0604020202020204" pitchFamily="34" charset="0"/>
              <a:cs typeface="Arial" panose="020B0604020202020204" pitchFamily="34" charset="0"/>
            </a:endParaRPr>
          </a:p>
        </p:txBody>
      </p:sp>
      <p:sp>
        <p:nvSpPr>
          <p:cNvPr id="14" name="TextBox 13"/>
          <p:cNvSpPr txBox="1"/>
          <p:nvPr/>
        </p:nvSpPr>
        <p:spPr>
          <a:xfrm>
            <a:off x="0" y="6324600"/>
            <a:ext cx="3960812" cy="307777"/>
          </a:xfrm>
          <a:prstGeom prst="rect">
            <a:avLst/>
          </a:prstGeom>
          <a:noFill/>
        </p:spPr>
        <p:txBody>
          <a:bodyPr wrap="square" rtlCol="0">
            <a:spAutoFit/>
          </a:bodyPr>
          <a:lstStyle/>
          <a:p>
            <a:pPr algn="ctr"/>
            <a:r>
              <a:rPr lang="en-US" sz="1400" dirty="0" smtClean="0">
                <a:solidFill>
                  <a:schemeClr val="bg1"/>
                </a:solidFill>
              </a:rPr>
              <a:t>Adapted from </a:t>
            </a:r>
            <a:r>
              <a:rPr lang="en-US" sz="1400" dirty="0" err="1" smtClean="0">
                <a:solidFill>
                  <a:schemeClr val="bg1"/>
                </a:solidFill>
              </a:rPr>
              <a:t>Hanafiah</a:t>
            </a:r>
            <a:r>
              <a:rPr lang="en-US" sz="1400" dirty="0" smtClean="0">
                <a:solidFill>
                  <a:schemeClr val="bg1"/>
                </a:solidFill>
              </a:rPr>
              <a:t> KM et al. </a:t>
            </a:r>
            <a:r>
              <a:rPr lang="en-US" sz="1400" dirty="0" err="1" smtClean="0">
                <a:solidFill>
                  <a:schemeClr val="bg1"/>
                </a:solidFill>
              </a:rPr>
              <a:t>Hepatology</a:t>
            </a:r>
            <a:r>
              <a:rPr lang="en-US" sz="1400" dirty="0" smtClean="0">
                <a:solidFill>
                  <a:schemeClr val="bg1"/>
                </a:solidFill>
              </a:rPr>
              <a:t>. 2013</a:t>
            </a:r>
            <a:endParaRPr lang="en-US" sz="1400" dirty="0">
              <a:solidFill>
                <a:schemeClr val="bg1"/>
              </a:solidFill>
            </a:endParaRPr>
          </a:p>
        </p:txBody>
      </p:sp>
    </p:spTree>
    <p:extLst>
      <p:ext uri="{BB962C8B-B14F-4D97-AF65-F5344CB8AC3E}">
        <p14:creationId xmlns:p14="http://schemas.microsoft.com/office/powerpoint/2010/main" val="230852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Drug-Drug Interactions with ARVs</a:t>
            </a:r>
            <a:endParaRPr lang="en-US" sz="4000" b="1" dirty="0">
              <a:solidFill>
                <a:schemeClr val="accent1"/>
              </a:solidFill>
            </a:endParaRPr>
          </a:p>
        </p:txBody>
      </p:sp>
      <p:pic>
        <p:nvPicPr>
          <p:cNvPr id="6" name="Image 5"/>
          <p:cNvPicPr>
            <a:picLocks noChangeAspect="1"/>
          </p:cNvPicPr>
          <p:nvPr/>
        </p:nvPicPr>
        <p:blipFill>
          <a:blip r:embed="rId3"/>
          <a:stretch>
            <a:fillRect/>
          </a:stretch>
        </p:blipFill>
        <p:spPr>
          <a:xfrm>
            <a:off x="1955182" y="1828800"/>
            <a:ext cx="7796830" cy="4460087"/>
          </a:xfrm>
          <a:prstGeom prst="rect">
            <a:avLst/>
          </a:prstGeom>
        </p:spPr>
      </p:pic>
    </p:spTree>
    <p:extLst>
      <p:ext uri="{BB962C8B-B14F-4D97-AF65-F5344CB8AC3E}">
        <p14:creationId xmlns:p14="http://schemas.microsoft.com/office/powerpoint/2010/main" val="381837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muir0002\AppData\Local\Microsoft\Windows\Temporary Internet Files\Content.IE5\IL5JU3U0\desertroad[1].jpg"/>
          <p:cNvPicPr>
            <a:picLocks noChangeAspect="1" noChangeArrowheads="1"/>
          </p:cNvPicPr>
          <p:nvPr/>
        </p:nvPicPr>
        <p:blipFill>
          <a:blip r:embed="rId3">
            <a:extLst>
              <a:ext uri="{28A0092B-C50C-407E-A947-70E740481C1C}">
                <a14:useLocalDpi xmlns:a14="http://schemas.microsoft.com/office/drawing/2010/main" val="0"/>
              </a:ext>
            </a:extLst>
          </a:blip>
          <a:srcRect b="10077"/>
          <a:stretch>
            <a:fillRect/>
          </a:stretch>
        </p:blipFill>
        <p:spPr bwMode="auto">
          <a:xfrm>
            <a:off x="1867692" y="838200"/>
            <a:ext cx="8482013"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17656" y="4568073"/>
            <a:ext cx="1828800" cy="646113"/>
          </a:xfrm>
          <a:prstGeom prst="rect">
            <a:avLst/>
          </a:prstGeom>
          <a:ln w="38100">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dirty="0">
                <a:solidFill>
                  <a:schemeClr val="bg2">
                    <a:lumMod val="10000"/>
                  </a:schemeClr>
                </a:solidFill>
              </a:rPr>
              <a:t>Sofosbuvir + ribavirin</a:t>
            </a:r>
          </a:p>
        </p:txBody>
      </p:sp>
      <p:sp>
        <p:nvSpPr>
          <p:cNvPr id="4" name="TextBox 3"/>
          <p:cNvSpPr txBox="1"/>
          <p:nvPr/>
        </p:nvSpPr>
        <p:spPr>
          <a:xfrm>
            <a:off x="3900486" y="4568072"/>
            <a:ext cx="1828800" cy="646113"/>
          </a:xfrm>
          <a:prstGeom prst="rect">
            <a:avLst/>
          </a:prstGeom>
          <a:ln w="38100">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dirty="0">
                <a:solidFill>
                  <a:schemeClr val="bg2">
                    <a:lumMod val="10000"/>
                  </a:schemeClr>
                </a:solidFill>
              </a:rPr>
              <a:t>Sofosbuvir + ledipasvir</a:t>
            </a:r>
          </a:p>
        </p:txBody>
      </p:sp>
      <p:sp>
        <p:nvSpPr>
          <p:cNvPr id="5" name="TextBox 4"/>
          <p:cNvSpPr txBox="1"/>
          <p:nvPr/>
        </p:nvSpPr>
        <p:spPr>
          <a:xfrm>
            <a:off x="8428037" y="4568071"/>
            <a:ext cx="1857375" cy="646113"/>
          </a:xfrm>
          <a:prstGeom prst="rect">
            <a:avLst/>
          </a:prstGeom>
          <a:ln w="38100">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dirty="0">
                <a:solidFill>
                  <a:schemeClr val="bg2">
                    <a:lumMod val="10000"/>
                  </a:schemeClr>
                </a:solidFill>
              </a:rPr>
              <a:t>Simeprevir + sofosbuvir</a:t>
            </a:r>
          </a:p>
        </p:txBody>
      </p:sp>
      <p:sp>
        <p:nvSpPr>
          <p:cNvPr id="6" name="TextBox 5"/>
          <p:cNvSpPr txBox="1"/>
          <p:nvPr/>
        </p:nvSpPr>
        <p:spPr>
          <a:xfrm>
            <a:off x="6475412" y="4017963"/>
            <a:ext cx="1828800" cy="1201737"/>
          </a:xfrm>
          <a:prstGeom prst="rect">
            <a:avLst/>
          </a:prstGeom>
          <a:ln w="38100">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dirty="0">
                <a:solidFill>
                  <a:schemeClr val="bg2">
                    <a:lumMod val="10000"/>
                  </a:schemeClr>
                </a:solidFill>
              </a:rPr>
              <a:t>Paritaprevir/</a:t>
            </a:r>
          </a:p>
          <a:p>
            <a:pPr algn="ctr">
              <a:defRPr/>
            </a:pPr>
            <a:r>
              <a:rPr lang="en-US" dirty="0">
                <a:solidFill>
                  <a:schemeClr val="bg2">
                    <a:lumMod val="10000"/>
                  </a:schemeClr>
                </a:solidFill>
              </a:rPr>
              <a:t>ritonavir + dasabuvir + ombitasvir</a:t>
            </a:r>
          </a:p>
        </p:txBody>
      </p:sp>
      <p:sp>
        <p:nvSpPr>
          <p:cNvPr id="8" name="TextBox 7"/>
          <p:cNvSpPr txBox="1"/>
          <p:nvPr/>
        </p:nvSpPr>
        <p:spPr>
          <a:xfrm>
            <a:off x="3060699" y="1295400"/>
            <a:ext cx="1828800" cy="646113"/>
          </a:xfrm>
          <a:prstGeom prst="rect">
            <a:avLst/>
          </a:prstGeom>
          <a:ln w="38100">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dirty="0">
                <a:solidFill>
                  <a:schemeClr val="bg2">
                    <a:lumMod val="10000"/>
                  </a:schemeClr>
                </a:solidFill>
              </a:rPr>
              <a:t>Sofosbuvir + GS-5816</a:t>
            </a:r>
          </a:p>
        </p:txBody>
      </p:sp>
      <p:sp>
        <p:nvSpPr>
          <p:cNvPr id="9" name="TextBox 8"/>
          <p:cNvSpPr txBox="1"/>
          <p:nvPr/>
        </p:nvSpPr>
        <p:spPr>
          <a:xfrm>
            <a:off x="5194298" y="2746250"/>
            <a:ext cx="1828800" cy="646113"/>
          </a:xfrm>
          <a:prstGeom prst="rect">
            <a:avLst/>
          </a:prstGeom>
          <a:ln w="38100">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dirty="0">
                <a:solidFill>
                  <a:schemeClr val="bg2">
                    <a:lumMod val="10000"/>
                  </a:schemeClr>
                </a:solidFill>
              </a:rPr>
              <a:t>Sofosbuvir + daclatasvir</a:t>
            </a:r>
          </a:p>
        </p:txBody>
      </p:sp>
      <p:sp>
        <p:nvSpPr>
          <p:cNvPr id="10" name="TextBox 9"/>
          <p:cNvSpPr txBox="1"/>
          <p:nvPr/>
        </p:nvSpPr>
        <p:spPr>
          <a:xfrm>
            <a:off x="5194299" y="1295400"/>
            <a:ext cx="1828800" cy="646113"/>
          </a:xfrm>
          <a:prstGeom prst="rect">
            <a:avLst/>
          </a:prstGeom>
          <a:ln w="38100">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dirty="0"/>
              <a:t>Grazoprevir +</a:t>
            </a:r>
          </a:p>
          <a:p>
            <a:pPr algn="ctr">
              <a:defRPr/>
            </a:pPr>
            <a:r>
              <a:rPr lang="en-US" dirty="0"/>
              <a:t>elbasvir</a:t>
            </a:r>
          </a:p>
        </p:txBody>
      </p:sp>
      <p:sp>
        <p:nvSpPr>
          <p:cNvPr id="11" name="TextBox 10"/>
          <p:cNvSpPr txBox="1"/>
          <p:nvPr/>
        </p:nvSpPr>
        <p:spPr>
          <a:xfrm>
            <a:off x="7380203" y="1295400"/>
            <a:ext cx="1828800" cy="923925"/>
          </a:xfrm>
          <a:prstGeom prst="rect">
            <a:avLst/>
          </a:prstGeom>
          <a:ln w="38100">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dirty="0">
                <a:solidFill>
                  <a:schemeClr val="bg2">
                    <a:lumMod val="10000"/>
                  </a:schemeClr>
                </a:solidFill>
              </a:rPr>
              <a:t>Daclatasvir + asunaprevir + beclabuvir</a:t>
            </a:r>
          </a:p>
        </p:txBody>
      </p:sp>
      <p:sp>
        <p:nvSpPr>
          <p:cNvPr id="2" name="TextBox 1"/>
          <p:cNvSpPr txBox="1"/>
          <p:nvPr/>
        </p:nvSpPr>
        <p:spPr>
          <a:xfrm>
            <a:off x="0" y="76200"/>
            <a:ext cx="12188825" cy="677108"/>
          </a:xfrm>
          <a:prstGeom prst="rect">
            <a:avLst/>
          </a:prstGeom>
          <a:noFill/>
        </p:spPr>
        <p:txBody>
          <a:bodyPr wrap="square" rtlCol="0">
            <a:spAutoFit/>
          </a:bodyPr>
          <a:lstStyle/>
          <a:p>
            <a:pPr algn="ctr"/>
            <a:r>
              <a:rPr lang="en-ZA" sz="3800" b="1" dirty="0" smtClean="0">
                <a:latin typeface="+mj-lt"/>
              </a:rPr>
              <a:t>Immediate </a:t>
            </a:r>
            <a:r>
              <a:rPr lang="en-ZA" sz="3800" b="1" dirty="0">
                <a:latin typeface="+mj-lt"/>
              </a:rPr>
              <a:t>F</a:t>
            </a:r>
            <a:r>
              <a:rPr lang="en-ZA" sz="3800" b="1" dirty="0" smtClean="0">
                <a:latin typeface="+mj-lt"/>
              </a:rPr>
              <a:t>uture HCV Treatment Landscape </a:t>
            </a:r>
            <a:endParaRPr lang="en-ZA" sz="3800" b="1" dirty="0">
              <a:latin typeface="+mj-lt"/>
            </a:endParaRPr>
          </a:p>
        </p:txBody>
      </p:sp>
    </p:spTree>
    <p:extLst>
      <p:ext uri="{BB962C8B-B14F-4D97-AF65-F5344CB8AC3E}">
        <p14:creationId xmlns:p14="http://schemas.microsoft.com/office/powerpoint/2010/main" val="216300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994" y="758952"/>
            <a:ext cx="9874218" cy="3566160"/>
          </a:xfrm>
        </p:spPr>
        <p:txBody>
          <a:bodyPr>
            <a:normAutofit/>
          </a:bodyPr>
          <a:lstStyle/>
          <a:p>
            <a:r>
              <a:rPr lang="en-ZA" sz="4000" b="1" dirty="0">
                <a:solidFill>
                  <a:schemeClr val="accent1"/>
                </a:solidFill>
              </a:rPr>
              <a:t>Chronic HCV </a:t>
            </a:r>
            <a:r>
              <a:rPr lang="en-ZA" sz="4000" b="1" dirty="0" smtClean="0">
                <a:solidFill>
                  <a:schemeClr val="accent1"/>
                </a:solidFill>
              </a:rPr>
              <a:t>Treatment</a:t>
            </a:r>
            <a:endParaRPr lang="en-US" sz="4000" dirty="0">
              <a:solidFill>
                <a:schemeClr val="accent1"/>
              </a:solidFill>
            </a:endParaRPr>
          </a:p>
        </p:txBody>
      </p:sp>
      <p:sp>
        <p:nvSpPr>
          <p:cNvPr id="3" name="Text Placeholder 2"/>
          <p:cNvSpPr>
            <a:spLocks noGrp="1"/>
          </p:cNvSpPr>
          <p:nvPr>
            <p:ph type="subTitle" idx="1"/>
          </p:nvPr>
        </p:nvSpPr>
        <p:spPr/>
        <p:txBody>
          <a:bodyPr>
            <a:normAutofit/>
          </a:bodyPr>
          <a:lstStyle/>
          <a:p>
            <a:r>
              <a:rPr lang="en-US" sz="3600" dirty="0" smtClean="0"/>
              <a:t>Module 4</a:t>
            </a:r>
            <a:endParaRPr lang="en-US" sz="3600" dirty="0"/>
          </a:p>
        </p:txBody>
      </p:sp>
    </p:spTree>
    <p:extLst>
      <p:ext uri="{BB962C8B-B14F-4D97-AF65-F5344CB8AC3E}">
        <p14:creationId xmlns:p14="http://schemas.microsoft.com/office/powerpoint/2010/main" val="148691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solidFill>
                  <a:schemeClr val="accent1"/>
                </a:solidFill>
              </a:rPr>
              <a:t>Learning Objectives</a:t>
            </a:r>
            <a:endParaRPr lang="en-ZA" sz="4000" b="1" dirty="0">
              <a:solidFill>
                <a:schemeClr val="accent1"/>
              </a:solidFill>
            </a:endParaRPr>
          </a:p>
        </p:txBody>
      </p:sp>
      <p:sp>
        <p:nvSpPr>
          <p:cNvPr id="3" name="Content Placeholder 2"/>
          <p:cNvSpPr>
            <a:spLocks noGrp="1"/>
          </p:cNvSpPr>
          <p:nvPr>
            <p:ph idx="1"/>
          </p:nvPr>
        </p:nvSpPr>
        <p:spPr>
          <a:xfrm>
            <a:off x="1096994" y="1845734"/>
            <a:ext cx="10560018" cy="4023360"/>
          </a:xfrm>
        </p:spPr>
        <p:txBody>
          <a:bodyPr>
            <a:normAutofit/>
          </a:bodyPr>
          <a:lstStyle/>
          <a:p>
            <a:r>
              <a:rPr lang="en-ZA" sz="2800" dirty="0" smtClean="0">
                <a:solidFill>
                  <a:schemeClr val="tx1"/>
                </a:solidFill>
              </a:rPr>
              <a:t>1. </a:t>
            </a:r>
            <a:r>
              <a:rPr lang="en-ZA" sz="2800" dirty="0" smtClean="0">
                <a:solidFill>
                  <a:schemeClr val="tx1"/>
                </a:solidFill>
              </a:rPr>
              <a:t>Describe the indications </a:t>
            </a:r>
            <a:r>
              <a:rPr lang="en-ZA" sz="2800" dirty="0" smtClean="0">
                <a:solidFill>
                  <a:schemeClr val="tx1"/>
                </a:solidFill>
              </a:rPr>
              <a:t>for HCV treatment </a:t>
            </a:r>
          </a:p>
          <a:p>
            <a:r>
              <a:rPr lang="en-ZA" sz="2800" dirty="0" smtClean="0">
                <a:solidFill>
                  <a:schemeClr val="tx1"/>
                </a:solidFill>
              </a:rPr>
              <a:t>2. </a:t>
            </a:r>
            <a:r>
              <a:rPr lang="en-ZA" sz="2800" dirty="0" smtClean="0">
                <a:solidFill>
                  <a:schemeClr val="tx1"/>
                </a:solidFill>
              </a:rPr>
              <a:t>Identify what </a:t>
            </a:r>
            <a:r>
              <a:rPr lang="en-ZA" sz="2800" dirty="0" smtClean="0">
                <a:solidFill>
                  <a:schemeClr val="tx1"/>
                </a:solidFill>
              </a:rPr>
              <a:t>clinical data are needed to make a treatment decision </a:t>
            </a:r>
          </a:p>
          <a:p>
            <a:r>
              <a:rPr lang="en-ZA" sz="2800" dirty="0" smtClean="0">
                <a:solidFill>
                  <a:schemeClr val="tx1"/>
                </a:solidFill>
              </a:rPr>
              <a:t>3. </a:t>
            </a:r>
            <a:r>
              <a:rPr lang="en-ZA" sz="2800" dirty="0" smtClean="0">
                <a:solidFill>
                  <a:schemeClr val="tx1"/>
                </a:solidFill>
              </a:rPr>
              <a:t>Explain treatment </a:t>
            </a:r>
            <a:r>
              <a:rPr lang="en-ZA" sz="2800" dirty="0" smtClean="0">
                <a:solidFill>
                  <a:schemeClr val="tx1"/>
                </a:solidFill>
              </a:rPr>
              <a:t>options for non-cirrhotic, cirrhotic, treatment-naïve, and </a:t>
            </a:r>
            <a:r>
              <a:rPr lang="en-ZA" sz="2800" dirty="0" smtClean="0">
                <a:solidFill>
                  <a:schemeClr val="tx1"/>
                </a:solidFill>
              </a:rPr>
              <a:t>treatment-experienced </a:t>
            </a:r>
            <a:r>
              <a:rPr lang="en-ZA" sz="2800" dirty="0" smtClean="0">
                <a:solidFill>
                  <a:schemeClr val="tx1"/>
                </a:solidFill>
              </a:rPr>
              <a:t>patients</a:t>
            </a:r>
          </a:p>
          <a:p>
            <a:pPr marL="0" indent="0"/>
            <a:r>
              <a:rPr lang="en-ZA" sz="2800" dirty="0" smtClean="0">
                <a:solidFill>
                  <a:schemeClr val="tx1"/>
                </a:solidFill>
              </a:rPr>
              <a:t>4. </a:t>
            </a:r>
            <a:r>
              <a:rPr lang="en-ZA" sz="2800" dirty="0" smtClean="0">
                <a:solidFill>
                  <a:schemeClr val="tx1"/>
                </a:solidFill>
              </a:rPr>
              <a:t>State selected </a:t>
            </a:r>
            <a:r>
              <a:rPr lang="en-ZA" sz="2800" dirty="0" smtClean="0">
                <a:solidFill>
                  <a:schemeClr val="tx1"/>
                </a:solidFill>
              </a:rPr>
              <a:t>data that underpins </a:t>
            </a:r>
            <a:r>
              <a:rPr lang="en-ZA" sz="2800" dirty="0" smtClean="0">
                <a:solidFill>
                  <a:schemeClr val="tx1"/>
                </a:solidFill>
              </a:rPr>
              <a:t>HCV treatment </a:t>
            </a:r>
            <a:r>
              <a:rPr lang="en-ZA" sz="2800" dirty="0" smtClean="0">
                <a:solidFill>
                  <a:schemeClr val="tx1"/>
                </a:solidFill>
              </a:rPr>
              <a:t>options</a:t>
            </a:r>
          </a:p>
          <a:p>
            <a:r>
              <a:rPr lang="en-ZA" sz="2800" dirty="0" smtClean="0">
                <a:solidFill>
                  <a:schemeClr val="tx1"/>
                </a:solidFill>
              </a:rPr>
              <a:t>5. </a:t>
            </a:r>
            <a:r>
              <a:rPr lang="en-ZA" sz="2800" dirty="0" smtClean="0">
                <a:solidFill>
                  <a:schemeClr val="tx1"/>
                </a:solidFill>
              </a:rPr>
              <a:t>Recognize </a:t>
            </a:r>
            <a:r>
              <a:rPr lang="en-ZA" sz="2800" dirty="0" smtClean="0">
                <a:solidFill>
                  <a:schemeClr val="tx1"/>
                </a:solidFill>
              </a:rPr>
              <a:t>what </a:t>
            </a:r>
            <a:r>
              <a:rPr lang="en-ZA" sz="2800" dirty="0">
                <a:solidFill>
                  <a:schemeClr val="tx1"/>
                </a:solidFill>
              </a:rPr>
              <a:t>c</a:t>
            </a:r>
            <a:r>
              <a:rPr lang="en-ZA" sz="2800" dirty="0" smtClean="0">
                <a:solidFill>
                  <a:schemeClr val="tx1"/>
                </a:solidFill>
              </a:rPr>
              <a:t>ontributes to HCV t</a:t>
            </a:r>
            <a:r>
              <a:rPr lang="en-ZA" sz="2800" dirty="0" smtClean="0">
                <a:solidFill>
                  <a:schemeClr val="tx1"/>
                </a:solidFill>
              </a:rPr>
              <a:t>reatment </a:t>
            </a:r>
            <a:r>
              <a:rPr lang="en-ZA" sz="2800" dirty="0" smtClean="0">
                <a:solidFill>
                  <a:schemeClr val="tx1"/>
                </a:solidFill>
              </a:rPr>
              <a:t>failures</a:t>
            </a:r>
            <a:endParaRPr lang="en-ZA" sz="2800" dirty="0">
              <a:solidFill>
                <a:schemeClr val="tx1"/>
              </a:solidFill>
            </a:endParaRPr>
          </a:p>
        </p:txBody>
      </p:sp>
    </p:spTree>
    <p:extLst>
      <p:ext uri="{BB962C8B-B14F-4D97-AF65-F5344CB8AC3E}">
        <p14:creationId xmlns:p14="http://schemas.microsoft.com/office/powerpoint/2010/main" val="142122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2812" y="1774448"/>
            <a:ext cx="10239963" cy="892552"/>
          </a:xfrm>
          <a:prstGeom prst="rect">
            <a:avLst/>
          </a:prstGeom>
          <a:noFill/>
        </p:spPr>
        <p:txBody>
          <a:bodyPr wrap="square" rtlCol="0">
            <a:spAutoFit/>
          </a:bodyPr>
          <a:lstStyle/>
          <a:p>
            <a:pPr algn="ctr"/>
            <a:r>
              <a:rPr lang="en-ZA" sz="2400" b="1" dirty="0" smtClean="0">
                <a:solidFill>
                  <a:schemeClr val="accent1"/>
                </a:solidFill>
              </a:rPr>
              <a:t>Treatment prioritization needs to be applied in resource-limited settings</a:t>
            </a:r>
          </a:p>
          <a:p>
            <a:pPr marL="285750" indent="-285750">
              <a:buFont typeface="Arial" panose="020B0604020202020204" pitchFamily="34" charset="0"/>
              <a:buChar char="•"/>
            </a:pPr>
            <a:endParaRPr lang="en-ZA" sz="2800" dirty="0"/>
          </a:p>
        </p:txBody>
      </p:sp>
      <p:graphicFrame>
        <p:nvGraphicFramePr>
          <p:cNvPr id="4" name="Tableau 5"/>
          <p:cNvGraphicFramePr>
            <a:graphicFrameLocks noGrp="1"/>
          </p:cNvGraphicFramePr>
          <p:nvPr>
            <p:extLst/>
          </p:nvPr>
        </p:nvGraphicFramePr>
        <p:xfrm>
          <a:off x="989012" y="2286000"/>
          <a:ext cx="10287000" cy="3994906"/>
        </p:xfrm>
        <a:graphic>
          <a:graphicData uri="http://schemas.openxmlformats.org/drawingml/2006/table">
            <a:tbl>
              <a:tblPr firstRow="1" bandRow="1"/>
              <a:tblGrid>
                <a:gridCol w="3695035"/>
                <a:gridCol w="6591965"/>
              </a:tblGrid>
              <a:tr h="43353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spcAft>
                          <a:spcPts val="0"/>
                        </a:spcAft>
                      </a:pPr>
                      <a:r>
                        <a:rPr lang="en-GB" sz="1900" b="1" dirty="0">
                          <a:solidFill>
                            <a:schemeClr val="bg1"/>
                          </a:solidFill>
                          <a:effectLst/>
                          <a:latin typeface="+mn-lt"/>
                          <a:ea typeface="Batang"/>
                          <a:cs typeface="Arial"/>
                        </a:rPr>
                        <a:t>Treatment priority</a:t>
                      </a:r>
                      <a:endParaRPr lang="fr-FR" sz="1900" b="1" dirty="0">
                        <a:solidFill>
                          <a:schemeClr val="bg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spcAft>
                          <a:spcPts val="0"/>
                        </a:spcAft>
                      </a:pPr>
                      <a:r>
                        <a:rPr lang="en-GB" sz="1900" b="1" dirty="0">
                          <a:solidFill>
                            <a:schemeClr val="bg1"/>
                          </a:solidFill>
                          <a:effectLst/>
                          <a:latin typeface="+mn-lt"/>
                          <a:ea typeface="Batang"/>
                          <a:cs typeface="Arial"/>
                        </a:rPr>
                        <a:t>Patient group</a:t>
                      </a:r>
                      <a:endParaRPr lang="fr-FR" sz="1900" b="1" dirty="0">
                        <a:solidFill>
                          <a:schemeClr val="bg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r>
              <a:tr h="19423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Treatment should be prioritized</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 Patients with significant fibrosis (F3) or cirrhosis (F4</a:t>
                      </a:r>
                      <a:r>
                        <a:rPr lang="en-GB" sz="1500" b="1" dirty="0" smtClean="0">
                          <a:solidFill>
                            <a:schemeClr val="tx1"/>
                          </a:solidFill>
                          <a:effectLst/>
                          <a:latin typeface="+mn-lt"/>
                          <a:ea typeface="Batang"/>
                          <a:cs typeface="Arial"/>
                        </a:rPr>
                        <a:t>), </a:t>
                      </a:r>
                    </a:p>
                    <a:p>
                      <a:pPr>
                        <a:spcAft>
                          <a:spcPts val="0"/>
                        </a:spcAft>
                      </a:pPr>
                      <a:r>
                        <a:rPr lang="en-GB" sz="1500" b="1" dirty="0" smtClean="0">
                          <a:solidFill>
                            <a:schemeClr val="tx1"/>
                          </a:solidFill>
                          <a:effectLst/>
                          <a:latin typeface="+mn-lt"/>
                          <a:ea typeface="Batang"/>
                          <a:cs typeface="Arial"/>
                        </a:rPr>
                        <a:t>  including</a:t>
                      </a:r>
                      <a:r>
                        <a:rPr lang="en-GB" sz="1500" b="1" baseline="0" dirty="0" smtClean="0">
                          <a:solidFill>
                            <a:schemeClr val="tx1"/>
                          </a:solidFill>
                          <a:effectLst/>
                          <a:latin typeface="+mn-lt"/>
                          <a:ea typeface="Batang"/>
                          <a:cs typeface="Arial"/>
                        </a:rPr>
                        <a:t> </a:t>
                      </a:r>
                      <a:r>
                        <a:rPr lang="en-GB" sz="1500" b="1" dirty="0" smtClean="0">
                          <a:solidFill>
                            <a:schemeClr val="tx1"/>
                          </a:solidFill>
                          <a:effectLst/>
                          <a:latin typeface="+mn-lt"/>
                          <a:ea typeface="Batang"/>
                          <a:cs typeface="Arial"/>
                        </a:rPr>
                        <a:t>decompensated </a:t>
                      </a:r>
                      <a:r>
                        <a:rPr lang="en-GB" sz="1500" b="1" dirty="0">
                          <a:solidFill>
                            <a:schemeClr val="tx1"/>
                          </a:solidFill>
                          <a:effectLst/>
                          <a:latin typeface="+mn-lt"/>
                          <a:ea typeface="Batang"/>
                          <a:cs typeface="Arial"/>
                        </a:rPr>
                        <a:t>cirrhosis</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Patients with HIV </a:t>
                      </a:r>
                      <a:r>
                        <a:rPr lang="en-GB" sz="1500" b="1" dirty="0" err="1">
                          <a:solidFill>
                            <a:schemeClr val="tx1"/>
                          </a:solidFill>
                          <a:effectLst/>
                          <a:latin typeface="+mn-lt"/>
                          <a:ea typeface="Batang"/>
                          <a:cs typeface="Arial"/>
                        </a:rPr>
                        <a:t>coinfection</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Patients with HBV </a:t>
                      </a:r>
                      <a:r>
                        <a:rPr lang="en-GB" sz="1500" b="1" dirty="0" err="1">
                          <a:solidFill>
                            <a:schemeClr val="tx1"/>
                          </a:solidFill>
                          <a:effectLst/>
                          <a:latin typeface="+mn-lt"/>
                          <a:ea typeface="Batang"/>
                          <a:cs typeface="Arial"/>
                        </a:rPr>
                        <a:t>coinfection</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Patients with an indication for liver transplantation</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Patients with HCV recurrence after liver transplantation</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Patients with clinically significant extra-hepatic manifestations</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Patients with debilitating fatigue</a:t>
                      </a:r>
                      <a:endParaRPr lang="fr-FR" sz="1500" b="1" dirty="0">
                        <a:solidFill>
                          <a:schemeClr val="tx1"/>
                        </a:solidFill>
                        <a:effectLst/>
                        <a:latin typeface="+mn-lt"/>
                        <a:ea typeface="Batang"/>
                        <a:cs typeface="Times New Roman"/>
                      </a:endParaRPr>
                    </a:p>
                    <a:p>
                      <a:pPr>
                        <a:spcAft>
                          <a:spcPts val="0"/>
                        </a:spcAft>
                      </a:pPr>
                      <a:r>
                        <a:rPr lang="en-GB" sz="1500" b="1" dirty="0">
                          <a:solidFill>
                            <a:schemeClr val="tx1"/>
                          </a:solidFill>
                          <a:effectLst/>
                          <a:latin typeface="+mn-lt"/>
                          <a:ea typeface="Batang"/>
                          <a:cs typeface="Arial"/>
                        </a:rPr>
                        <a:t>. Individuals at risk of transmitting </a:t>
                      </a:r>
                      <a:r>
                        <a:rPr lang="en-GB" sz="1500" b="1" dirty="0" smtClean="0">
                          <a:solidFill>
                            <a:schemeClr val="tx1"/>
                          </a:solidFill>
                          <a:effectLst/>
                          <a:latin typeface="+mn-lt"/>
                          <a:ea typeface="Batang"/>
                          <a:cs typeface="Arial"/>
                        </a:rPr>
                        <a:t>HCV</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93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a:solidFill>
                            <a:schemeClr val="tx1"/>
                          </a:solidFill>
                          <a:effectLst/>
                          <a:latin typeface="+mn-lt"/>
                          <a:ea typeface="Batang"/>
                          <a:cs typeface="Arial"/>
                        </a:rPr>
                        <a:t>Treatment is justified</a:t>
                      </a:r>
                      <a:endParaRPr lang="fr-FR" sz="1500" b="1">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 Patients with moderate fibrosis (F2)</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4192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Treatment can be deferred</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 Patients with no or mild disease (F0-F1) and none of the </a:t>
                      </a:r>
                      <a:r>
                        <a:rPr lang="en-GB" sz="1500" b="1" dirty="0" smtClean="0">
                          <a:solidFill>
                            <a:schemeClr val="tx1"/>
                          </a:solidFill>
                          <a:effectLst/>
                          <a:latin typeface="+mn-lt"/>
                          <a:ea typeface="Batang"/>
                          <a:cs typeface="Arial"/>
                        </a:rPr>
                        <a:t/>
                      </a:r>
                      <a:br>
                        <a:rPr lang="en-GB" sz="1500" b="1" dirty="0" smtClean="0">
                          <a:solidFill>
                            <a:schemeClr val="tx1"/>
                          </a:solidFill>
                          <a:effectLst/>
                          <a:latin typeface="+mn-lt"/>
                          <a:ea typeface="Batang"/>
                          <a:cs typeface="Arial"/>
                        </a:rPr>
                      </a:br>
                      <a:r>
                        <a:rPr lang="en-GB" sz="1500" b="1" dirty="0" smtClean="0">
                          <a:solidFill>
                            <a:schemeClr val="tx1"/>
                          </a:solidFill>
                          <a:effectLst/>
                          <a:latin typeface="+mn-lt"/>
                          <a:ea typeface="Batang"/>
                          <a:cs typeface="Arial"/>
                        </a:rPr>
                        <a:t>  above-mentioned </a:t>
                      </a:r>
                      <a:r>
                        <a:rPr lang="en-GB" sz="1500" b="1" dirty="0">
                          <a:solidFill>
                            <a:schemeClr val="tx1"/>
                          </a:solidFill>
                          <a:effectLst/>
                          <a:latin typeface="+mn-lt"/>
                          <a:ea typeface="Batang"/>
                          <a:cs typeface="Arial"/>
                        </a:rPr>
                        <a:t>extra-hepatic manifestations</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8270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Treatment is not recommended</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spcAft>
                          <a:spcPts val="0"/>
                        </a:spcAft>
                      </a:pPr>
                      <a:r>
                        <a:rPr lang="en-GB" sz="1500" b="1" dirty="0">
                          <a:solidFill>
                            <a:schemeClr val="tx1"/>
                          </a:solidFill>
                          <a:effectLst/>
                          <a:latin typeface="+mn-lt"/>
                          <a:ea typeface="Batang"/>
                          <a:cs typeface="Arial"/>
                        </a:rPr>
                        <a:t>. Patients with limited life expectancy due to non-liver related </a:t>
                      </a:r>
                      <a:r>
                        <a:rPr lang="en-GB" sz="1500" b="1" dirty="0" smtClean="0">
                          <a:solidFill>
                            <a:schemeClr val="tx1"/>
                          </a:solidFill>
                          <a:effectLst/>
                          <a:latin typeface="+mn-lt"/>
                          <a:ea typeface="Batang"/>
                          <a:cs typeface="Arial"/>
                        </a:rPr>
                        <a:t/>
                      </a:r>
                      <a:br>
                        <a:rPr lang="en-GB" sz="1500" b="1" dirty="0" smtClean="0">
                          <a:solidFill>
                            <a:schemeClr val="tx1"/>
                          </a:solidFill>
                          <a:effectLst/>
                          <a:latin typeface="+mn-lt"/>
                          <a:ea typeface="Batang"/>
                          <a:cs typeface="Arial"/>
                        </a:rPr>
                      </a:br>
                      <a:r>
                        <a:rPr lang="en-GB" sz="1500" b="1" dirty="0" smtClean="0">
                          <a:solidFill>
                            <a:schemeClr val="tx1"/>
                          </a:solidFill>
                          <a:effectLst/>
                          <a:latin typeface="+mn-lt"/>
                          <a:ea typeface="Batang"/>
                          <a:cs typeface="Arial"/>
                        </a:rPr>
                        <a:t>  comorbidities</a:t>
                      </a:r>
                      <a:endParaRPr lang="fr-FR" sz="1500" b="1" dirty="0">
                        <a:solidFill>
                          <a:schemeClr val="tx1"/>
                        </a:solidFill>
                        <a:effectLst/>
                        <a:latin typeface="+mn-lt"/>
                        <a:ea typeface="Batang"/>
                        <a:cs typeface="Times New Roman"/>
                      </a:endParaRPr>
                    </a:p>
                  </a:txBody>
                  <a:tcPr marL="77156" marR="77156"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5" name="Textfeld 7"/>
          <p:cNvSpPr txBox="1"/>
          <p:nvPr/>
        </p:nvSpPr>
        <p:spPr>
          <a:xfrm>
            <a:off x="303212" y="6495568"/>
            <a:ext cx="5509842" cy="286232"/>
          </a:xfrm>
          <a:prstGeom prst="rect">
            <a:avLst/>
          </a:prstGeom>
          <a:noFill/>
        </p:spPr>
        <p:txBody>
          <a:bodyPr wrap="none" rtlCol="0">
            <a:spAutoFit/>
          </a:bodyPr>
          <a:lstStyle/>
          <a:p>
            <a:pPr eaLnBrk="0" fontAlgn="base" hangingPunct="0">
              <a:lnSpc>
                <a:spcPct val="90000"/>
              </a:lnSpc>
              <a:spcBef>
                <a:spcPct val="0"/>
              </a:spcBef>
              <a:spcAft>
                <a:spcPct val="0"/>
              </a:spcAft>
              <a:defRPr/>
            </a:pPr>
            <a:r>
              <a:rPr lang="de-DE" sz="1400" kern="0" dirty="0" smtClean="0">
                <a:solidFill>
                  <a:schemeClr val="bg1"/>
                </a:solidFill>
                <a:latin typeface="Arial" pitchFamily="34" charset="0"/>
              </a:rPr>
              <a:t>Adapted from EASL </a:t>
            </a:r>
            <a:r>
              <a:rPr lang="de-DE" sz="1400" kern="0" dirty="0">
                <a:solidFill>
                  <a:schemeClr val="bg1"/>
                </a:solidFill>
                <a:latin typeface="Arial" pitchFamily="34" charset="0"/>
              </a:rPr>
              <a:t>Treatment Recommendations HCV, April 2015</a:t>
            </a:r>
          </a:p>
        </p:txBody>
      </p:sp>
      <p:sp>
        <p:nvSpPr>
          <p:cNvPr id="6" name="Title 5"/>
          <p:cNvSpPr>
            <a:spLocks noGrp="1"/>
          </p:cNvSpPr>
          <p:nvPr>
            <p:ph type="title"/>
          </p:nvPr>
        </p:nvSpPr>
        <p:spPr/>
        <p:txBody>
          <a:bodyPr>
            <a:normAutofit/>
          </a:bodyPr>
          <a:lstStyle/>
          <a:p>
            <a:r>
              <a:rPr lang="en-US" sz="4000" b="1" dirty="0" smtClean="0">
                <a:solidFill>
                  <a:schemeClr val="accent1"/>
                </a:solidFill>
              </a:rPr>
              <a:t>Indications for HCV Treatment</a:t>
            </a:r>
            <a:endParaRPr lang="en-US" sz="4000" b="1" dirty="0">
              <a:solidFill>
                <a:schemeClr val="accent1"/>
              </a:solidFill>
            </a:endParaRPr>
          </a:p>
        </p:txBody>
      </p:sp>
    </p:spTree>
    <p:extLst>
      <p:ext uri="{BB962C8B-B14F-4D97-AF65-F5344CB8AC3E}">
        <p14:creationId xmlns:p14="http://schemas.microsoft.com/office/powerpoint/2010/main" val="22100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altLang="en-US" sz="4000" b="1" dirty="0" smtClean="0">
                <a:solidFill>
                  <a:schemeClr val="accent1"/>
                </a:solidFill>
              </a:rPr>
              <a:t>Important Data in Choosing a Regimen</a:t>
            </a:r>
          </a:p>
        </p:txBody>
      </p:sp>
      <p:sp>
        <p:nvSpPr>
          <p:cNvPr id="3" name="Content Placeholder 2"/>
          <p:cNvSpPr>
            <a:spLocks noGrp="1"/>
          </p:cNvSpPr>
          <p:nvPr>
            <p:ph idx="1"/>
          </p:nvPr>
        </p:nvSpPr>
        <p:spPr>
          <a:xfrm>
            <a:off x="1096994" y="1845734"/>
            <a:ext cx="10055781" cy="4402666"/>
          </a:xfrm>
        </p:spPr>
        <p:txBody>
          <a:bodyPr>
            <a:noAutofit/>
          </a:bodyPr>
          <a:lstStyle/>
          <a:p>
            <a:pPr>
              <a:defRPr/>
            </a:pPr>
            <a:r>
              <a:rPr lang="en-US" sz="2400" dirty="0">
                <a:solidFill>
                  <a:schemeClr val="tx1"/>
                </a:solidFill>
              </a:rPr>
              <a:t>HCV treatment history</a:t>
            </a:r>
          </a:p>
          <a:p>
            <a:pPr lvl="1">
              <a:defRPr/>
            </a:pPr>
            <a:r>
              <a:rPr lang="en-US" sz="2400" dirty="0" smtClean="0">
                <a:solidFill>
                  <a:schemeClr val="tx1"/>
                </a:solidFill>
              </a:rPr>
              <a:t>Peg-Interferon </a:t>
            </a:r>
            <a:r>
              <a:rPr lang="en-US" sz="2400" dirty="0">
                <a:solidFill>
                  <a:schemeClr val="tx1"/>
                </a:solidFill>
              </a:rPr>
              <a:t>and ribavirin regimen?</a:t>
            </a:r>
          </a:p>
          <a:p>
            <a:pPr lvl="1">
              <a:defRPr/>
            </a:pPr>
            <a:r>
              <a:rPr lang="en-US" sz="2400" dirty="0" smtClean="0">
                <a:solidFill>
                  <a:schemeClr val="tx1"/>
                </a:solidFill>
              </a:rPr>
              <a:t>Previous Protease Inhibitor</a:t>
            </a:r>
            <a:r>
              <a:rPr lang="en-US" sz="2400" dirty="0">
                <a:solidFill>
                  <a:schemeClr val="tx1"/>
                </a:solidFill>
              </a:rPr>
              <a:t>? </a:t>
            </a:r>
          </a:p>
          <a:p>
            <a:pPr>
              <a:defRPr/>
            </a:pPr>
            <a:r>
              <a:rPr lang="en-US" sz="2400" dirty="0">
                <a:solidFill>
                  <a:schemeClr val="tx1"/>
                </a:solidFill>
              </a:rPr>
              <a:t>Fibrosis stage?</a:t>
            </a:r>
          </a:p>
          <a:p>
            <a:pPr lvl="1">
              <a:defRPr/>
            </a:pPr>
            <a:r>
              <a:rPr lang="en-US" sz="2400" dirty="0">
                <a:solidFill>
                  <a:schemeClr val="tx1"/>
                </a:solidFill>
              </a:rPr>
              <a:t>Options for fibrosis assessment </a:t>
            </a:r>
          </a:p>
          <a:p>
            <a:pPr lvl="1">
              <a:defRPr/>
            </a:pPr>
            <a:endParaRPr lang="en-US" sz="2400" dirty="0">
              <a:solidFill>
                <a:schemeClr val="tx1"/>
              </a:solidFill>
            </a:endParaRPr>
          </a:p>
          <a:p>
            <a:pPr lvl="1">
              <a:defRPr/>
            </a:pPr>
            <a:endParaRPr lang="en-US" sz="2400" dirty="0">
              <a:solidFill>
                <a:schemeClr val="tx1"/>
              </a:solidFill>
            </a:endParaRPr>
          </a:p>
          <a:p>
            <a:pPr lvl="1">
              <a:defRPr/>
            </a:pPr>
            <a:endParaRPr lang="en-US" sz="2400" dirty="0" smtClean="0">
              <a:solidFill>
                <a:schemeClr val="tx1"/>
              </a:solidFill>
            </a:endParaRPr>
          </a:p>
          <a:p>
            <a:pPr lvl="1">
              <a:defRPr/>
            </a:pPr>
            <a:endParaRPr lang="en-US" sz="2400" dirty="0">
              <a:solidFill>
                <a:schemeClr val="tx1"/>
              </a:solidFill>
            </a:endParaRPr>
          </a:p>
          <a:p>
            <a:pPr lvl="1">
              <a:defRPr/>
            </a:pPr>
            <a:r>
              <a:rPr lang="en-US" sz="2400" dirty="0">
                <a:solidFill>
                  <a:schemeClr val="tx1"/>
                </a:solidFill>
              </a:rPr>
              <a:t>If cirrhosis, is it decompensated?</a:t>
            </a:r>
          </a:p>
          <a:p>
            <a:pPr marL="914400" lvl="2" indent="0">
              <a:buNone/>
              <a:defRPr/>
            </a:pPr>
            <a:r>
              <a:rPr lang="en-US" sz="2400" dirty="0">
                <a:solidFill>
                  <a:schemeClr val="tx1"/>
                </a:solidFill>
              </a:rPr>
              <a:t>		</a:t>
            </a:r>
          </a:p>
        </p:txBody>
      </p:sp>
      <p:pic>
        <p:nvPicPr>
          <p:cNvPr id="26630" name="Picture 8" descr="9681"/>
          <p:cNvPicPr>
            <a:picLocks noChangeAspect="1" noChangeArrowheads="1"/>
          </p:cNvPicPr>
          <p:nvPr/>
        </p:nvPicPr>
        <p:blipFill>
          <a:blip r:embed="rId3">
            <a:extLst>
              <a:ext uri="{28A0092B-C50C-407E-A947-70E740481C1C}">
                <a14:useLocalDpi xmlns:a14="http://schemas.microsoft.com/office/drawing/2010/main" val="0"/>
              </a:ext>
            </a:extLst>
          </a:blip>
          <a:srcRect b="19685"/>
          <a:stretch>
            <a:fillRect/>
          </a:stretch>
        </p:blipFill>
        <p:spPr bwMode="auto">
          <a:xfrm>
            <a:off x="2513012" y="3997046"/>
            <a:ext cx="2437789" cy="156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6631" name="Picture 2" descr="http://voffice.multimodo.com/amicidelfegato/userfiles/image/Fibroscan.JPG"/>
          <p:cNvPicPr>
            <a:picLocks noChangeAspect="1" noChangeArrowheads="1"/>
          </p:cNvPicPr>
          <p:nvPr/>
        </p:nvPicPr>
        <p:blipFill>
          <a:blip r:embed="rId4">
            <a:extLst>
              <a:ext uri="{28A0092B-C50C-407E-A947-70E740481C1C}">
                <a14:useLocalDpi xmlns:a14="http://schemas.microsoft.com/office/drawing/2010/main" val="0"/>
              </a:ext>
            </a:extLst>
          </a:blip>
          <a:srcRect t="10057" b="37718"/>
          <a:stretch>
            <a:fillRect/>
          </a:stretch>
        </p:blipFill>
        <p:spPr bwMode="auto">
          <a:xfrm>
            <a:off x="5098219" y="4018091"/>
            <a:ext cx="1810263" cy="141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4" descr="http://www.myhealthprofessionskit.com/images/tub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1450" y="4026204"/>
            <a:ext cx="1676400" cy="142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14"/>
          <p:cNvSpPr txBox="1">
            <a:spLocks noChangeArrowheads="1"/>
          </p:cNvSpPr>
          <p:nvPr/>
        </p:nvSpPr>
        <p:spPr bwMode="auto">
          <a:xfrm>
            <a:off x="379412" y="6477000"/>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400" dirty="0">
                <a:solidFill>
                  <a:schemeClr val="bg1"/>
                </a:solidFill>
              </a:rPr>
              <a:t>http://www.hcvguidelines.org</a:t>
            </a:r>
          </a:p>
        </p:txBody>
      </p:sp>
    </p:spTree>
    <p:extLst>
      <p:ext uri="{BB962C8B-B14F-4D97-AF65-F5344CB8AC3E}">
        <p14:creationId xmlns:p14="http://schemas.microsoft.com/office/powerpoint/2010/main" val="1136707510"/>
      </p:ext>
    </p:extLst>
  </p:cSld>
  <p:clrMapOvr>
    <a:masterClrMapping/>
  </p:clrMapOvr>
  <mc:AlternateContent xmlns:mc="http://schemas.openxmlformats.org/markup-compatibility/2006" xmlns:p14="http://schemas.microsoft.com/office/powerpoint/2010/main">
    <mc:Choice Requires="p14">
      <p:transition spd="med" p14:dur="700" advTm="53482">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2"/>
          <p:cNvGraphicFramePr>
            <a:graphicFrameLocks noGrp="1"/>
          </p:cNvGraphicFramePr>
          <p:nvPr>
            <p:extLst>
              <p:ext uri="{D42A27DB-BD31-4B8C-83A1-F6EECF244321}">
                <p14:modId xmlns:p14="http://schemas.microsoft.com/office/powerpoint/2010/main" val="4279766034"/>
              </p:ext>
            </p:extLst>
          </p:nvPr>
        </p:nvGraphicFramePr>
        <p:xfrm>
          <a:off x="1217612" y="1828800"/>
          <a:ext cx="9906000" cy="3378819"/>
        </p:xfrm>
        <a:graphic>
          <a:graphicData uri="http://schemas.openxmlformats.org/drawingml/2006/table">
            <a:tbl>
              <a:tblPr/>
              <a:tblGrid>
                <a:gridCol w="1844328"/>
                <a:gridCol w="1499703"/>
                <a:gridCol w="1625534"/>
                <a:gridCol w="2903927"/>
                <a:gridCol w="2032508"/>
              </a:tblGrid>
              <a:tr h="360658">
                <a:tc rowSpan="2">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mj-lt"/>
                        </a:rPr>
                        <a:t>Regimen</a:t>
                      </a:r>
                    </a:p>
                  </a:txBody>
                  <a:tcPr marL="91442" marR="91442" marT="45660" marB="4566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gridSpan="4">
                  <a:txBody>
                    <a:bodyPr/>
                    <a:lstStyle/>
                    <a:p>
                      <a:pPr marL="0" marR="0" lvl="0" indent="0" algn="ctr" defTabSz="914400" rtl="0" eaLnBrk="1" fontAlgn="base" latinLnBrk="0" hangingPunct="1">
                        <a:lnSpc>
                          <a:spcPct val="95000"/>
                        </a:lnSpc>
                        <a:spcBef>
                          <a:spcPts val="0"/>
                        </a:spcBef>
                        <a:spcAft>
                          <a:spcPct val="25000"/>
                        </a:spcAft>
                        <a:buClr>
                          <a:schemeClr val="accent2"/>
                        </a:buClr>
                        <a:buSzTx/>
                        <a:buFont typeface="Wingdings" pitchFamily="2" charset="2"/>
                        <a:buNone/>
                        <a:tabLst/>
                      </a:pPr>
                      <a:r>
                        <a:rPr kumimoji="0" lang="en-US" sz="2400" b="1" i="0" u="none" strike="noStrike" cap="none" normalizeH="0" baseline="0" dirty="0" smtClean="0">
                          <a:ln>
                            <a:noFill/>
                          </a:ln>
                          <a:solidFill>
                            <a:schemeClr val="tx1"/>
                          </a:solidFill>
                          <a:effectLst/>
                          <a:latin typeface="+mj-lt"/>
                        </a:rPr>
                        <a:t>HCV Genotype</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defRPr/>
                      </a:pPr>
                      <a:endParaRPr kumimoji="0" lang="en-US" sz="1600" b="1" i="0" u="none" strike="noStrike" cap="none" normalizeH="0" baseline="0" dirty="0" smtClean="0">
                        <a:ln>
                          <a:noFill/>
                        </a:ln>
                        <a:solidFill>
                          <a:schemeClr val="tx1"/>
                        </a:solidFill>
                        <a:effectLst/>
                        <a:latin typeface="Arial" charset="0"/>
                      </a:endParaRPr>
                    </a:p>
                  </a:txBody>
                  <a:tcPr marL="91436" marR="91436" marT="45667" marB="4566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r>
              <a:tr h="360658">
                <a:tc v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91436" marR="91436" marT="45667" marB="4566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5000"/>
                        </a:lnSpc>
                        <a:spcBef>
                          <a:spcPts val="1272"/>
                        </a:spcBef>
                        <a:spcAft>
                          <a:spcPct val="2500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mj-lt"/>
                        </a:rPr>
                        <a:t>1a</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defRPr/>
                      </a:pPr>
                      <a:r>
                        <a:rPr kumimoji="0" lang="en-US" sz="1800" b="1" i="0" u="none" strike="noStrike" cap="none" normalizeH="0" baseline="0" dirty="0" smtClean="0">
                          <a:ln>
                            <a:noFill/>
                          </a:ln>
                          <a:solidFill>
                            <a:schemeClr val="tx1"/>
                          </a:solidFill>
                          <a:effectLst/>
                          <a:latin typeface="+mj-lt"/>
                        </a:rPr>
                        <a:t>1b</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defRPr/>
                      </a:pPr>
                      <a:r>
                        <a:rPr kumimoji="0" lang="en-US" sz="1800" b="1" i="0" u="none" strike="noStrike" cap="none" normalizeH="0" baseline="0" dirty="0" smtClean="0">
                          <a:ln>
                            <a:noFill/>
                          </a:ln>
                          <a:solidFill>
                            <a:schemeClr val="tx1"/>
                          </a:solidFill>
                          <a:effectLst/>
                          <a:latin typeface="+mj-lt"/>
                        </a:rPr>
                        <a:t>4</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defRPr/>
                      </a:pPr>
                      <a:r>
                        <a:rPr kumimoji="0" lang="en-US" sz="1800" b="1" i="0" u="none" strike="noStrike" cap="none" normalizeH="0" baseline="0" dirty="0" smtClean="0">
                          <a:ln>
                            <a:noFill/>
                          </a:ln>
                          <a:solidFill>
                            <a:schemeClr val="tx1"/>
                          </a:solidFill>
                          <a:effectLst/>
                          <a:latin typeface="+mj-lt"/>
                        </a:rPr>
                        <a:t>5</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r>
              <a:tr h="360658">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US" sz="1400" b="1" i="0" u="none" strike="noStrike" cap="none" normalizeH="0" baseline="0" dirty="0" smtClean="0">
                          <a:ln>
                            <a:noFill/>
                          </a:ln>
                          <a:solidFill>
                            <a:schemeClr val="bg2">
                              <a:lumMod val="10000"/>
                            </a:schemeClr>
                          </a:solidFill>
                          <a:effectLst/>
                          <a:latin typeface="+mn-lt"/>
                        </a:rPr>
                        <a:t>LDV/SOF</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gridSpan="2">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8-12 wks,</a:t>
                      </a:r>
                      <a:r>
                        <a:rPr kumimoji="0" lang="en-US" sz="1400" b="0" i="0" u="none" strike="noStrike" cap="none" normalizeH="0" baseline="30000" dirty="0" smtClean="0">
                          <a:ln>
                            <a:noFill/>
                          </a:ln>
                          <a:solidFill>
                            <a:schemeClr val="bg2">
                              <a:lumMod val="10000"/>
                            </a:schemeClr>
                          </a:solidFill>
                          <a:effectLst/>
                          <a:latin typeface="+mn-lt"/>
                        </a:rPr>
                        <a:t>†</a:t>
                      </a:r>
                      <a:r>
                        <a:rPr kumimoji="0" lang="en-US" sz="1400" b="0" i="0" u="none" strike="noStrike" cap="none" normalizeH="0" baseline="0" dirty="0" smtClean="0">
                          <a:ln>
                            <a:noFill/>
                          </a:ln>
                          <a:solidFill>
                            <a:schemeClr val="bg2">
                              <a:lumMod val="10000"/>
                            </a:schemeClr>
                          </a:solidFill>
                          <a:effectLst/>
                          <a:latin typeface="+mn-lt"/>
                        </a:rPr>
                        <a:t> no RBV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hMerge="1">
                  <a:txBody>
                    <a:bodyPr/>
                    <a:lstStyle/>
                    <a:p>
                      <a:endParaRPr lang="en-US"/>
                    </a:p>
                  </a:txBody>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no RBV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no RBV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r>
              <a:tr h="619351">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US" sz="1400" b="1" i="0" u="none" strike="noStrike" cap="none" normalizeH="0" baseline="0" dirty="0" smtClean="0">
                          <a:ln>
                            <a:noFill/>
                          </a:ln>
                          <a:solidFill>
                            <a:schemeClr val="bg2">
                              <a:lumMod val="10000"/>
                            </a:schemeClr>
                          </a:solidFill>
                          <a:effectLst/>
                          <a:latin typeface="+mn-lt"/>
                        </a:rPr>
                        <a:t>OBV/PTV/RTV + DSV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a:t>
                      </a:r>
                      <a:br>
                        <a:rPr kumimoji="0" lang="en-US" sz="1400" b="0" i="0" u="none" strike="noStrike" cap="none" normalizeH="0" baseline="0" dirty="0" smtClean="0">
                          <a:ln>
                            <a:noFill/>
                          </a:ln>
                          <a:solidFill>
                            <a:schemeClr val="bg2">
                              <a:lumMod val="10000"/>
                            </a:schemeClr>
                          </a:solidFill>
                          <a:effectLst/>
                          <a:latin typeface="+mn-lt"/>
                        </a:rPr>
                      </a:br>
                      <a:r>
                        <a:rPr kumimoji="0" lang="en-US" sz="1400" b="0" i="0" u="none" strike="noStrike" cap="none" normalizeH="0" baseline="0" dirty="0" smtClean="0">
                          <a:ln>
                            <a:noFill/>
                          </a:ln>
                          <a:solidFill>
                            <a:schemeClr val="bg2">
                              <a:lumMod val="10000"/>
                            </a:schemeClr>
                          </a:solidFill>
                          <a:effectLst/>
                          <a:latin typeface="+mn-lt"/>
                        </a:rPr>
                        <a:t>+ RBV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a:t>
                      </a:r>
                      <a:br>
                        <a:rPr kumimoji="0" lang="en-US" sz="1400" b="0" i="0" u="none" strike="noStrike" cap="none" normalizeH="0" baseline="0" dirty="0" smtClean="0">
                          <a:ln>
                            <a:noFill/>
                          </a:ln>
                          <a:solidFill>
                            <a:schemeClr val="bg2">
                              <a:lumMod val="10000"/>
                            </a:schemeClr>
                          </a:solidFill>
                          <a:effectLst/>
                          <a:latin typeface="+mn-lt"/>
                        </a:rPr>
                      </a:br>
                      <a:r>
                        <a:rPr kumimoji="0" lang="en-US" sz="1400" b="0" i="0" u="none" strike="noStrike" cap="none" normalizeH="0" baseline="0" dirty="0" smtClean="0">
                          <a:ln>
                            <a:noFill/>
                          </a:ln>
                          <a:solidFill>
                            <a:schemeClr val="bg2">
                              <a:lumMod val="10000"/>
                            </a:schemeClr>
                          </a:solidFill>
                          <a:effectLst/>
                          <a:latin typeface="+mn-lt"/>
                        </a:rPr>
                        <a:t>no RBV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mn-lt"/>
                        </a:rPr>
                        <a:t>Not recommended</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mn-lt"/>
                        </a:rPr>
                        <a:t>Not recommended</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r>
              <a:tr h="619351">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US" sz="1400" b="1" i="0" u="none" strike="noStrike" cap="none" normalizeH="0" baseline="0" dirty="0" smtClean="0">
                          <a:ln>
                            <a:noFill/>
                          </a:ln>
                          <a:solidFill>
                            <a:schemeClr val="bg2">
                              <a:lumMod val="10000"/>
                            </a:schemeClr>
                          </a:solidFill>
                          <a:effectLst/>
                          <a:latin typeface="+mn-lt"/>
                        </a:rPr>
                        <a:t>OBV/PTV/RTV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gridSpan="2">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mn-lt"/>
                        </a:rPr>
                        <a:t>Not recommended</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hMerge="1">
                  <a:txBody>
                    <a:bodyPr/>
                    <a:lstStyle/>
                    <a:p>
                      <a:endParaRPr lang="en-US"/>
                    </a:p>
                  </a:txBody>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 RBV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mn-lt"/>
                        </a:rPr>
                        <a:t>Not recommended</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r>
              <a:tr h="619351">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US" sz="1400" b="1" i="0" u="none" strike="noStrike" cap="none" normalizeH="0" baseline="0" dirty="0" smtClean="0">
                          <a:ln>
                            <a:noFill/>
                          </a:ln>
                          <a:solidFill>
                            <a:schemeClr val="bg2">
                              <a:lumMod val="10000"/>
                            </a:schemeClr>
                          </a:solidFill>
                          <a:effectLst/>
                          <a:latin typeface="+mn-lt"/>
                        </a:rPr>
                        <a:t>SOF + SMV </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gridSpan="2">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no RBV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hMerge="1">
                  <a:txBody>
                    <a:bodyPr/>
                    <a:lstStyle/>
                    <a:p>
                      <a:endParaRPr lang="en-US"/>
                    </a:p>
                  </a:txBody>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no RBV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mn-lt"/>
                        </a:rPr>
                        <a:t>Not recommended</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r>
              <a:tr h="360658">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US" sz="1400" b="1" i="0" u="none" strike="noStrike" cap="none" normalizeH="0" baseline="0" dirty="0" smtClean="0">
                          <a:ln>
                            <a:noFill/>
                          </a:ln>
                          <a:solidFill>
                            <a:schemeClr val="bg2">
                              <a:lumMod val="10000"/>
                            </a:schemeClr>
                          </a:solidFill>
                          <a:effectLst/>
                          <a:latin typeface="+mn-lt"/>
                        </a:rPr>
                        <a:t>SOF + DCV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gridSpan="2">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no RBV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hMerge="1">
                  <a:txBody>
                    <a:bodyPr/>
                    <a:lstStyle/>
                    <a:p>
                      <a:endParaRPr lang="en-US"/>
                    </a:p>
                  </a:txBody>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no RBV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no RBV</a:t>
                      </a:r>
                    </a:p>
                  </a:txBody>
                  <a:tcPr marL="91442" marR="91442" marT="45660" marB="456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r>
            </a:tbl>
          </a:graphicData>
        </a:graphic>
      </p:graphicFrame>
      <p:sp>
        <p:nvSpPr>
          <p:cNvPr id="17410" name="Title 1"/>
          <p:cNvSpPr>
            <a:spLocks noGrp="1"/>
          </p:cNvSpPr>
          <p:nvPr>
            <p:ph type="title"/>
          </p:nvPr>
        </p:nvSpPr>
        <p:spPr>
          <a:ln>
            <a:noFill/>
          </a:ln>
        </p:spPr>
        <p:txBody>
          <a:bodyPr>
            <a:noAutofit/>
          </a:bodyPr>
          <a:lstStyle/>
          <a:p>
            <a:r>
              <a:rPr lang="en-US" altLang="en-US" sz="4000" b="1" dirty="0" smtClean="0">
                <a:solidFill>
                  <a:schemeClr val="accent1"/>
                </a:solidFill>
              </a:rPr>
              <a:t>Non-Cirrhotic</a:t>
            </a:r>
            <a:r>
              <a:rPr lang="en-US" altLang="en-US" sz="2800" b="1" dirty="0">
                <a:solidFill>
                  <a:schemeClr val="accent1"/>
                </a:solidFill>
              </a:rPr>
              <a:t/>
            </a:r>
            <a:br>
              <a:rPr lang="en-US" altLang="en-US" sz="2800" b="1" dirty="0">
                <a:solidFill>
                  <a:schemeClr val="accent1"/>
                </a:solidFill>
              </a:rPr>
            </a:br>
            <a:r>
              <a:rPr lang="en-US" altLang="en-US" sz="2400" b="1" dirty="0" smtClean="0">
                <a:solidFill>
                  <a:schemeClr val="accent1"/>
                </a:solidFill>
              </a:rPr>
              <a:t>*Treatment-Naïve or Peg-IFN/Ribavirin-Experienced </a:t>
            </a:r>
            <a:r>
              <a:rPr lang="en-US" altLang="en-US" sz="2400" b="1" dirty="0">
                <a:solidFill>
                  <a:schemeClr val="accent1"/>
                </a:solidFill>
              </a:rPr>
              <a:t>G</a:t>
            </a:r>
            <a:r>
              <a:rPr lang="en-US" altLang="en-US" sz="2400" b="1" dirty="0" smtClean="0">
                <a:solidFill>
                  <a:schemeClr val="accent1"/>
                </a:solidFill>
              </a:rPr>
              <a:t>enotype </a:t>
            </a:r>
            <a:r>
              <a:rPr lang="en-US" altLang="en-US" sz="2400" b="1" dirty="0">
                <a:solidFill>
                  <a:schemeClr val="accent1"/>
                </a:solidFill>
              </a:rPr>
              <a:t>1, 4, 5 </a:t>
            </a:r>
            <a:endParaRPr lang="en-US" altLang="en-US" sz="2800" b="1" dirty="0">
              <a:solidFill>
                <a:schemeClr val="accent1"/>
              </a:solidFill>
            </a:endParaRPr>
          </a:p>
        </p:txBody>
      </p:sp>
      <p:sp>
        <p:nvSpPr>
          <p:cNvPr id="17447" name="Text Box 11"/>
          <p:cNvSpPr txBox="1">
            <a:spLocks noChangeArrowheads="1"/>
          </p:cNvSpPr>
          <p:nvPr/>
        </p:nvSpPr>
        <p:spPr bwMode="auto">
          <a:xfrm>
            <a:off x="-1449388" y="6477000"/>
            <a:ext cx="85613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b="1" dirty="0">
                <a:solidFill>
                  <a:schemeClr val="bg1"/>
                </a:solidFill>
                <a:latin typeface="+mj-lt"/>
              </a:rPr>
              <a:t>European Association for the Study of Liver Disease Hepatitis C Treatment Guidelines. April 2015.</a:t>
            </a:r>
          </a:p>
        </p:txBody>
      </p:sp>
      <p:sp>
        <p:nvSpPr>
          <p:cNvPr id="17448" name="Rectangle 6"/>
          <p:cNvSpPr>
            <a:spLocks noChangeArrowheads="1"/>
          </p:cNvSpPr>
          <p:nvPr/>
        </p:nvSpPr>
        <p:spPr bwMode="auto">
          <a:xfrm>
            <a:off x="1096994" y="5334000"/>
            <a:ext cx="10055781"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300" dirty="0">
                <a:solidFill>
                  <a:schemeClr val="tx1"/>
                </a:solidFill>
                <a:latin typeface="+mj-lt"/>
              </a:rPr>
              <a:t>DCV, </a:t>
            </a:r>
            <a:r>
              <a:rPr lang="en-US" altLang="en-US" sz="1300" dirty="0" err="1">
                <a:solidFill>
                  <a:schemeClr val="tx1"/>
                </a:solidFill>
                <a:latin typeface="+mj-lt"/>
              </a:rPr>
              <a:t>daclatasvir</a:t>
            </a:r>
            <a:r>
              <a:rPr lang="en-US" altLang="en-US" sz="1300" dirty="0">
                <a:solidFill>
                  <a:schemeClr val="tx1"/>
                </a:solidFill>
                <a:latin typeface="+mj-lt"/>
              </a:rPr>
              <a:t>; DSV, </a:t>
            </a:r>
            <a:r>
              <a:rPr lang="en-US" altLang="en-US" sz="1300" dirty="0" err="1">
                <a:solidFill>
                  <a:schemeClr val="tx1"/>
                </a:solidFill>
                <a:latin typeface="+mj-lt"/>
              </a:rPr>
              <a:t>dasabuvir</a:t>
            </a:r>
            <a:r>
              <a:rPr lang="en-US" altLang="en-US" sz="1300" dirty="0">
                <a:solidFill>
                  <a:schemeClr val="tx1"/>
                </a:solidFill>
                <a:latin typeface="+mj-lt"/>
              </a:rPr>
              <a:t>; LDV, </a:t>
            </a:r>
            <a:r>
              <a:rPr lang="en-US" altLang="en-US" sz="1300" dirty="0" err="1">
                <a:solidFill>
                  <a:schemeClr val="tx1"/>
                </a:solidFill>
                <a:latin typeface="+mj-lt"/>
              </a:rPr>
              <a:t>ledipasvir</a:t>
            </a:r>
            <a:r>
              <a:rPr lang="en-US" altLang="en-US" sz="1300" dirty="0">
                <a:solidFill>
                  <a:schemeClr val="tx1"/>
                </a:solidFill>
                <a:latin typeface="+mj-lt"/>
              </a:rPr>
              <a:t>; OBV, </a:t>
            </a:r>
            <a:r>
              <a:rPr lang="en-US" altLang="en-US" sz="1300" dirty="0" err="1">
                <a:solidFill>
                  <a:schemeClr val="tx1"/>
                </a:solidFill>
                <a:latin typeface="+mj-lt"/>
              </a:rPr>
              <a:t>ombitasvir</a:t>
            </a:r>
            <a:r>
              <a:rPr lang="en-US" altLang="en-US" sz="1300" dirty="0">
                <a:solidFill>
                  <a:schemeClr val="tx1"/>
                </a:solidFill>
                <a:latin typeface="+mj-lt"/>
              </a:rPr>
              <a:t>; PTV, </a:t>
            </a:r>
            <a:r>
              <a:rPr lang="en-US" altLang="en-US" sz="1300" dirty="0" err="1">
                <a:solidFill>
                  <a:schemeClr val="tx1"/>
                </a:solidFill>
                <a:latin typeface="+mj-lt"/>
              </a:rPr>
              <a:t>paritaprevir</a:t>
            </a:r>
            <a:r>
              <a:rPr lang="en-US" altLang="en-US" sz="1300" dirty="0">
                <a:solidFill>
                  <a:schemeClr val="tx1"/>
                </a:solidFill>
                <a:latin typeface="+mj-lt"/>
              </a:rPr>
              <a:t>; RBV, ribavirin; RTV, ritonavir; SMV, </a:t>
            </a:r>
            <a:r>
              <a:rPr lang="en-US" altLang="en-US" sz="1300" dirty="0" err="1">
                <a:solidFill>
                  <a:schemeClr val="tx1"/>
                </a:solidFill>
                <a:latin typeface="+mj-lt"/>
              </a:rPr>
              <a:t>simeprevir</a:t>
            </a:r>
            <a:r>
              <a:rPr lang="en-US" altLang="en-US" sz="1300" dirty="0">
                <a:solidFill>
                  <a:schemeClr val="tx1"/>
                </a:solidFill>
                <a:latin typeface="+mj-lt"/>
              </a:rPr>
              <a:t>; SOF, </a:t>
            </a:r>
            <a:r>
              <a:rPr lang="en-US" altLang="en-US" sz="1300" dirty="0" err="1">
                <a:solidFill>
                  <a:schemeClr val="tx1"/>
                </a:solidFill>
                <a:latin typeface="+mj-lt"/>
              </a:rPr>
              <a:t>sofosbuvir</a:t>
            </a:r>
            <a:r>
              <a:rPr lang="en-US" altLang="en-US" sz="1300" dirty="0">
                <a:solidFill>
                  <a:schemeClr val="tx1"/>
                </a:solidFill>
                <a:latin typeface="+mj-lt"/>
              </a:rPr>
              <a:t>; </a:t>
            </a:r>
            <a:r>
              <a:rPr lang="en-US" altLang="en-US" sz="1300" dirty="0" smtClean="0">
                <a:solidFill>
                  <a:schemeClr val="tx1"/>
                </a:solidFill>
                <a:latin typeface="+mj-lt"/>
              </a:rPr>
              <a:t> </a:t>
            </a:r>
            <a:endParaRPr lang="en-US" altLang="en-US" sz="1300" dirty="0">
              <a:solidFill>
                <a:schemeClr val="tx1"/>
              </a:solidFill>
              <a:latin typeface="+mj-lt"/>
            </a:endParaRPr>
          </a:p>
          <a:p>
            <a:pPr>
              <a:lnSpc>
                <a:spcPct val="100000"/>
              </a:lnSpc>
              <a:spcBef>
                <a:spcPct val="0"/>
              </a:spcBef>
              <a:spcAft>
                <a:spcPct val="0"/>
              </a:spcAft>
              <a:buClrTx/>
              <a:buFontTx/>
              <a:buNone/>
            </a:pPr>
            <a:r>
              <a:rPr lang="en-US" altLang="en-US" sz="1300" dirty="0">
                <a:solidFill>
                  <a:schemeClr val="tx1"/>
                </a:solidFill>
                <a:latin typeface="+mj-lt"/>
              </a:rPr>
              <a:t>*Recommendations the same for HCV-</a:t>
            </a:r>
            <a:r>
              <a:rPr lang="en-US" altLang="en-US" sz="1300" dirty="0" err="1">
                <a:solidFill>
                  <a:schemeClr val="tx1"/>
                </a:solidFill>
                <a:latin typeface="+mj-lt"/>
              </a:rPr>
              <a:t>monoinfected</a:t>
            </a:r>
            <a:r>
              <a:rPr lang="en-US" altLang="en-US" sz="1300" dirty="0">
                <a:solidFill>
                  <a:schemeClr val="tx1"/>
                </a:solidFill>
                <a:latin typeface="+mj-lt"/>
              </a:rPr>
              <a:t> and HCV/HIV-</a:t>
            </a:r>
            <a:r>
              <a:rPr lang="en-US" altLang="en-US" sz="1300" dirty="0" err="1">
                <a:solidFill>
                  <a:schemeClr val="tx1"/>
                </a:solidFill>
                <a:latin typeface="+mj-lt"/>
              </a:rPr>
              <a:t>coinfected</a:t>
            </a:r>
            <a:r>
              <a:rPr lang="en-US" altLang="en-US" sz="1300" dirty="0">
                <a:solidFill>
                  <a:schemeClr val="tx1"/>
                </a:solidFill>
                <a:latin typeface="+mj-lt"/>
              </a:rPr>
              <a:t> </a:t>
            </a:r>
            <a:r>
              <a:rPr lang="en-US" altLang="en-US" sz="1300" dirty="0" smtClean="0">
                <a:solidFill>
                  <a:schemeClr val="tx1"/>
                </a:solidFill>
                <a:latin typeface="+mj-lt"/>
              </a:rPr>
              <a:t>patients. </a:t>
            </a:r>
            <a:endParaRPr lang="en-US" altLang="en-US" sz="1300" dirty="0">
              <a:solidFill>
                <a:schemeClr val="tx1"/>
              </a:solidFill>
              <a:latin typeface="+mj-lt"/>
            </a:endParaRPr>
          </a:p>
          <a:p>
            <a:pPr>
              <a:lnSpc>
                <a:spcPct val="100000"/>
              </a:lnSpc>
              <a:spcBef>
                <a:spcPct val="0"/>
              </a:spcBef>
              <a:spcAft>
                <a:spcPct val="0"/>
              </a:spcAft>
              <a:buClrTx/>
              <a:buFontTx/>
              <a:buNone/>
            </a:pPr>
            <a:r>
              <a:rPr lang="en-US" altLang="en-US" sz="1300" baseline="30000" dirty="0">
                <a:solidFill>
                  <a:schemeClr val="tx1"/>
                </a:solidFill>
                <a:latin typeface="+mj-lt"/>
              </a:rPr>
              <a:t>†</a:t>
            </a:r>
            <a:r>
              <a:rPr lang="en-US" altLang="en-US" sz="1300" dirty="0">
                <a:solidFill>
                  <a:schemeClr val="tx1"/>
                </a:solidFill>
                <a:latin typeface="+mj-lt"/>
              </a:rPr>
              <a:t>8 </a:t>
            </a:r>
            <a:r>
              <a:rPr lang="en-US" altLang="en-US" sz="1300" dirty="0" err="1">
                <a:solidFill>
                  <a:schemeClr val="tx1"/>
                </a:solidFill>
                <a:latin typeface="+mj-lt"/>
              </a:rPr>
              <a:t>wks</a:t>
            </a:r>
            <a:r>
              <a:rPr lang="en-US" altLang="en-US" sz="1300" dirty="0">
                <a:solidFill>
                  <a:schemeClr val="tx1"/>
                </a:solidFill>
                <a:latin typeface="+mj-lt"/>
              </a:rPr>
              <a:t> may be used in </a:t>
            </a:r>
            <a:r>
              <a:rPr lang="en-US" altLang="en-US" sz="1300" dirty="0" smtClean="0">
                <a:solidFill>
                  <a:schemeClr val="tx1"/>
                </a:solidFill>
                <a:latin typeface="+mj-lt"/>
              </a:rPr>
              <a:t>treatment-naïve patients without </a:t>
            </a:r>
            <a:r>
              <a:rPr lang="en-US" altLang="en-US" sz="1300" dirty="0">
                <a:solidFill>
                  <a:schemeClr val="tx1"/>
                </a:solidFill>
                <a:latin typeface="+mj-lt"/>
              </a:rPr>
              <a:t>cirrhosis if baseline HCV RNA </a:t>
            </a:r>
            <a:r>
              <a:rPr lang="en-US" altLang="en-US" sz="1300" dirty="0" smtClean="0">
                <a:solidFill>
                  <a:schemeClr val="tx1"/>
                </a:solidFill>
                <a:latin typeface="+mj-lt"/>
              </a:rPr>
              <a:t>&lt;6 </a:t>
            </a:r>
            <a:r>
              <a:rPr lang="en-US" altLang="en-US" sz="1300" dirty="0">
                <a:solidFill>
                  <a:schemeClr val="tx1"/>
                </a:solidFill>
                <a:latin typeface="+mj-lt"/>
              </a:rPr>
              <a:t>million IU/mL, but should be done with caution, especially in </a:t>
            </a:r>
            <a:r>
              <a:rPr lang="en-US" altLang="en-US" sz="1300" dirty="0" smtClean="0">
                <a:solidFill>
                  <a:schemeClr val="tx1"/>
                </a:solidFill>
                <a:latin typeface="+mj-lt"/>
              </a:rPr>
              <a:t>patients with </a:t>
            </a:r>
            <a:r>
              <a:rPr lang="en-US" altLang="en-US" sz="1300" dirty="0">
                <a:solidFill>
                  <a:schemeClr val="tx1"/>
                </a:solidFill>
                <a:latin typeface="+mj-lt"/>
              </a:rPr>
              <a:t>F3 fibrosis.</a:t>
            </a:r>
          </a:p>
        </p:txBody>
      </p:sp>
    </p:spTree>
    <p:extLst>
      <p:ext uri="{BB962C8B-B14F-4D97-AF65-F5344CB8AC3E}">
        <p14:creationId xmlns:p14="http://schemas.microsoft.com/office/powerpoint/2010/main" val="266629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3"/>
          <p:cNvSpPr>
            <a:spLocks noChangeArrowheads="1"/>
          </p:cNvSpPr>
          <p:nvPr/>
        </p:nvSpPr>
        <p:spPr bwMode="auto">
          <a:xfrm>
            <a:off x="2748544" y="2083911"/>
            <a:ext cx="288850" cy="2174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sz="1799">
              <a:solidFill>
                <a:prstClr val="white"/>
              </a:solidFill>
            </a:endParaRPr>
          </a:p>
        </p:txBody>
      </p:sp>
      <p:sp>
        <p:nvSpPr>
          <p:cNvPr id="48131" name="Rectangle 54"/>
          <p:cNvSpPr>
            <a:spLocks noChangeArrowheads="1"/>
          </p:cNvSpPr>
          <p:nvPr/>
        </p:nvSpPr>
        <p:spPr bwMode="auto">
          <a:xfrm>
            <a:off x="3021522" y="1964877"/>
            <a:ext cx="1598196" cy="369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charset="0"/>
              <a:buNone/>
            </a:pPr>
            <a:r>
              <a:rPr lang="en-US" sz="1799">
                <a:solidFill>
                  <a:prstClr val="black"/>
                </a:solidFill>
              </a:rPr>
              <a:t>Naïve</a:t>
            </a:r>
          </a:p>
        </p:txBody>
      </p:sp>
      <p:cxnSp>
        <p:nvCxnSpPr>
          <p:cNvPr id="48132" name="Straight Connector 42"/>
          <p:cNvCxnSpPr>
            <a:cxnSpLocks noChangeShapeType="1"/>
          </p:cNvCxnSpPr>
          <p:nvPr/>
        </p:nvCxnSpPr>
        <p:spPr bwMode="auto">
          <a:xfrm>
            <a:off x="1934367" y="2810795"/>
            <a:ext cx="0" cy="204892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48133" name="Straight Connector 44"/>
          <p:cNvCxnSpPr>
            <a:cxnSpLocks noChangeShapeType="1"/>
          </p:cNvCxnSpPr>
          <p:nvPr/>
        </p:nvCxnSpPr>
        <p:spPr bwMode="auto">
          <a:xfrm>
            <a:off x="1923972" y="3231372"/>
            <a:ext cx="63483"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48134" name="Straight Connector 45"/>
          <p:cNvCxnSpPr>
            <a:cxnSpLocks noChangeShapeType="1"/>
          </p:cNvCxnSpPr>
          <p:nvPr/>
        </p:nvCxnSpPr>
        <p:spPr bwMode="auto">
          <a:xfrm>
            <a:off x="1923972" y="3623383"/>
            <a:ext cx="63483"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48135" name="Straight Connector 46"/>
          <p:cNvCxnSpPr>
            <a:cxnSpLocks noChangeShapeType="1"/>
          </p:cNvCxnSpPr>
          <p:nvPr/>
        </p:nvCxnSpPr>
        <p:spPr bwMode="auto">
          <a:xfrm>
            <a:off x="1923972" y="4045548"/>
            <a:ext cx="63483"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48136" name="Straight Connector 47"/>
          <p:cNvCxnSpPr>
            <a:cxnSpLocks noChangeShapeType="1"/>
          </p:cNvCxnSpPr>
          <p:nvPr/>
        </p:nvCxnSpPr>
        <p:spPr bwMode="auto">
          <a:xfrm>
            <a:off x="1923972" y="4456603"/>
            <a:ext cx="63483"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48137" name="Straight Connector 48"/>
          <p:cNvCxnSpPr>
            <a:cxnSpLocks noChangeShapeType="1"/>
          </p:cNvCxnSpPr>
          <p:nvPr/>
        </p:nvCxnSpPr>
        <p:spPr bwMode="auto">
          <a:xfrm>
            <a:off x="1869297" y="4837504"/>
            <a:ext cx="63483"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48138" name="Straight Connector 49"/>
          <p:cNvCxnSpPr>
            <a:cxnSpLocks noChangeShapeType="1"/>
          </p:cNvCxnSpPr>
          <p:nvPr/>
        </p:nvCxnSpPr>
        <p:spPr bwMode="auto">
          <a:xfrm rot="5400000">
            <a:off x="1902626" y="4875594"/>
            <a:ext cx="63483"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48139" name="TextBox 51"/>
          <p:cNvSpPr txBox="1">
            <a:spLocks noChangeArrowheads="1"/>
          </p:cNvSpPr>
          <p:nvPr/>
        </p:nvSpPr>
        <p:spPr bwMode="auto">
          <a:xfrm>
            <a:off x="1375070" y="2664783"/>
            <a:ext cx="525969"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Font typeface="Arial" charset="0"/>
              <a:buNone/>
            </a:pPr>
            <a:r>
              <a:rPr lang="en-US" sz="1600">
                <a:solidFill>
                  <a:prstClr val="black"/>
                </a:solidFill>
              </a:rPr>
              <a:t>100</a:t>
            </a:r>
          </a:p>
        </p:txBody>
      </p:sp>
      <p:sp>
        <p:nvSpPr>
          <p:cNvPr id="48140" name="TextBox 52"/>
          <p:cNvSpPr txBox="1">
            <a:spLocks noChangeArrowheads="1"/>
          </p:cNvSpPr>
          <p:nvPr/>
        </p:nvSpPr>
        <p:spPr bwMode="auto">
          <a:xfrm>
            <a:off x="1501551" y="3069489"/>
            <a:ext cx="412185"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Font typeface="Arial" charset="0"/>
              <a:buNone/>
            </a:pPr>
            <a:r>
              <a:rPr lang="en-US" sz="1600">
                <a:solidFill>
                  <a:prstClr val="black"/>
                </a:solidFill>
              </a:rPr>
              <a:t>80</a:t>
            </a:r>
          </a:p>
        </p:txBody>
      </p:sp>
      <p:sp>
        <p:nvSpPr>
          <p:cNvPr id="48141" name="TextBox 53"/>
          <p:cNvSpPr txBox="1">
            <a:spLocks noChangeArrowheads="1"/>
          </p:cNvSpPr>
          <p:nvPr/>
        </p:nvSpPr>
        <p:spPr bwMode="auto">
          <a:xfrm>
            <a:off x="1501551" y="3471023"/>
            <a:ext cx="412185"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Font typeface="Arial" charset="0"/>
              <a:buNone/>
            </a:pPr>
            <a:r>
              <a:rPr lang="en-US" sz="1600">
                <a:solidFill>
                  <a:prstClr val="black"/>
                </a:solidFill>
              </a:rPr>
              <a:t>60</a:t>
            </a:r>
          </a:p>
        </p:txBody>
      </p:sp>
      <p:sp>
        <p:nvSpPr>
          <p:cNvPr id="48142" name="TextBox 54"/>
          <p:cNvSpPr txBox="1">
            <a:spLocks noChangeArrowheads="1"/>
          </p:cNvSpPr>
          <p:nvPr/>
        </p:nvSpPr>
        <p:spPr bwMode="auto">
          <a:xfrm>
            <a:off x="1501551" y="3874143"/>
            <a:ext cx="412185"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Font typeface="Arial" charset="0"/>
              <a:buNone/>
            </a:pPr>
            <a:r>
              <a:rPr lang="en-US" sz="1600">
                <a:solidFill>
                  <a:prstClr val="black"/>
                </a:solidFill>
              </a:rPr>
              <a:t>40</a:t>
            </a:r>
          </a:p>
        </p:txBody>
      </p:sp>
      <p:sp>
        <p:nvSpPr>
          <p:cNvPr id="48143" name="TextBox 55"/>
          <p:cNvSpPr txBox="1">
            <a:spLocks noChangeArrowheads="1"/>
          </p:cNvSpPr>
          <p:nvPr/>
        </p:nvSpPr>
        <p:spPr bwMode="auto">
          <a:xfrm>
            <a:off x="1501551" y="4296308"/>
            <a:ext cx="412185"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Font typeface="Arial" charset="0"/>
              <a:buNone/>
            </a:pPr>
            <a:r>
              <a:rPr lang="en-US" sz="1600">
                <a:solidFill>
                  <a:prstClr val="black"/>
                </a:solidFill>
              </a:rPr>
              <a:t>20</a:t>
            </a:r>
          </a:p>
        </p:txBody>
      </p:sp>
      <p:sp>
        <p:nvSpPr>
          <p:cNvPr id="48144" name="TextBox 56"/>
          <p:cNvSpPr txBox="1">
            <a:spLocks noChangeArrowheads="1"/>
          </p:cNvSpPr>
          <p:nvPr/>
        </p:nvSpPr>
        <p:spPr bwMode="auto">
          <a:xfrm>
            <a:off x="1615336" y="4669272"/>
            <a:ext cx="298401"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Font typeface="Arial" charset="0"/>
              <a:buNone/>
            </a:pPr>
            <a:r>
              <a:rPr lang="en-US" sz="1600">
                <a:solidFill>
                  <a:prstClr val="black"/>
                </a:solidFill>
              </a:rPr>
              <a:t>0</a:t>
            </a:r>
          </a:p>
        </p:txBody>
      </p:sp>
      <p:sp>
        <p:nvSpPr>
          <p:cNvPr id="48145" name="TextBox 57"/>
          <p:cNvSpPr txBox="1">
            <a:spLocks noChangeArrowheads="1"/>
          </p:cNvSpPr>
          <p:nvPr/>
        </p:nvSpPr>
        <p:spPr bwMode="auto">
          <a:xfrm rot="-5400000">
            <a:off x="243181" y="3544713"/>
            <a:ext cx="2066185"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en-US" sz="1600" b="1" dirty="0" smtClean="0">
                <a:solidFill>
                  <a:prstClr val="black"/>
                </a:solidFill>
              </a:rPr>
              <a:t>SVR </a:t>
            </a:r>
            <a:r>
              <a:rPr lang="en-US" sz="1600" b="1" dirty="0">
                <a:solidFill>
                  <a:prstClr val="black"/>
                </a:solidFill>
              </a:rPr>
              <a:t>12 (%)</a:t>
            </a:r>
          </a:p>
        </p:txBody>
      </p:sp>
      <p:grpSp>
        <p:nvGrpSpPr>
          <p:cNvPr id="76" name="Group 75"/>
          <p:cNvGrpSpPr>
            <a:grpSpLocks/>
          </p:cNvGrpSpPr>
          <p:nvPr/>
        </p:nvGrpSpPr>
        <p:grpSpPr bwMode="auto">
          <a:xfrm>
            <a:off x="2139102" y="2507660"/>
            <a:ext cx="1587087" cy="3061491"/>
            <a:chOff x="1370013" y="2413000"/>
            <a:chExt cx="1587500" cy="3061841"/>
          </a:xfrm>
        </p:grpSpPr>
        <p:sp>
          <p:nvSpPr>
            <p:cNvPr id="19" name="Rectangle 18"/>
            <p:cNvSpPr/>
            <p:nvPr/>
          </p:nvSpPr>
          <p:spPr bwMode="auto">
            <a:xfrm>
              <a:off x="1370013" y="2781246"/>
              <a:ext cx="576262" cy="195234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sz="1799" dirty="0">
                <a:solidFill>
                  <a:prstClr val="white"/>
                </a:solidFill>
              </a:endParaRPr>
            </a:p>
          </p:txBody>
        </p:sp>
        <p:sp>
          <p:nvSpPr>
            <p:cNvPr id="48191" name="TextBox 46"/>
            <p:cNvSpPr txBox="1">
              <a:spLocks noChangeArrowheads="1"/>
            </p:cNvSpPr>
            <p:nvPr/>
          </p:nvSpPr>
          <p:spPr bwMode="auto">
            <a:xfrm>
              <a:off x="1422400" y="2420888"/>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600" b="1">
                  <a:solidFill>
                    <a:prstClr val="black"/>
                  </a:solidFill>
                </a:rPr>
                <a:t>98</a:t>
              </a:r>
            </a:p>
          </p:txBody>
        </p:sp>
        <p:sp>
          <p:nvSpPr>
            <p:cNvPr id="48192" name="TextBox 39"/>
            <p:cNvSpPr txBox="1">
              <a:spLocks noChangeArrowheads="1"/>
            </p:cNvSpPr>
            <p:nvPr/>
          </p:nvSpPr>
          <p:spPr bwMode="auto">
            <a:xfrm>
              <a:off x="1378404" y="4191006"/>
              <a:ext cx="53409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400" b="1">
                  <a:solidFill>
                    <a:srgbClr val="000514"/>
                  </a:solidFill>
                </a:rPr>
                <a:t>209/</a:t>
              </a:r>
            </a:p>
            <a:p>
              <a:pPr>
                <a:buFont typeface="Arial" charset="0"/>
                <a:buNone/>
              </a:pPr>
              <a:r>
                <a:rPr lang="en-US" sz="1400" b="1">
                  <a:solidFill>
                    <a:srgbClr val="000514"/>
                  </a:solidFill>
                </a:rPr>
                <a:t>214</a:t>
              </a:r>
            </a:p>
          </p:txBody>
        </p:sp>
        <p:sp>
          <p:nvSpPr>
            <p:cNvPr id="22" name="Rectangle 21"/>
            <p:cNvSpPr/>
            <p:nvPr/>
          </p:nvSpPr>
          <p:spPr bwMode="auto">
            <a:xfrm>
              <a:off x="2287588" y="2852674"/>
              <a:ext cx="576262" cy="18523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sz="1799" dirty="0">
                <a:solidFill>
                  <a:prstClr val="white"/>
                </a:solidFill>
              </a:endParaRPr>
            </a:p>
          </p:txBody>
        </p:sp>
        <p:sp>
          <p:nvSpPr>
            <p:cNvPr id="48194" name="TextBox 46"/>
            <p:cNvSpPr txBox="1">
              <a:spLocks noChangeArrowheads="1"/>
            </p:cNvSpPr>
            <p:nvPr/>
          </p:nvSpPr>
          <p:spPr bwMode="auto">
            <a:xfrm>
              <a:off x="2316163" y="2413000"/>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600" b="1">
                  <a:solidFill>
                    <a:prstClr val="black"/>
                  </a:solidFill>
                </a:rPr>
                <a:t>97</a:t>
              </a:r>
            </a:p>
          </p:txBody>
        </p:sp>
        <p:sp>
          <p:nvSpPr>
            <p:cNvPr id="48195" name="TextBox 39"/>
            <p:cNvSpPr txBox="1">
              <a:spLocks noChangeArrowheads="1"/>
            </p:cNvSpPr>
            <p:nvPr/>
          </p:nvSpPr>
          <p:spPr bwMode="auto">
            <a:xfrm>
              <a:off x="2338711" y="4238571"/>
              <a:ext cx="522644" cy="523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400" b="1" dirty="0">
                  <a:solidFill>
                    <a:srgbClr val="000514"/>
                  </a:solidFill>
                </a:rPr>
                <a:t>211/</a:t>
              </a:r>
            </a:p>
            <a:p>
              <a:pPr>
                <a:buFont typeface="Arial" charset="0"/>
                <a:buNone/>
              </a:pPr>
              <a:r>
                <a:rPr lang="en-US" sz="1400" b="1" dirty="0">
                  <a:solidFill>
                    <a:srgbClr val="000514"/>
                  </a:solidFill>
                </a:rPr>
                <a:t>217</a:t>
              </a:r>
            </a:p>
          </p:txBody>
        </p:sp>
        <p:sp>
          <p:nvSpPr>
            <p:cNvPr id="48196" name="TextBox 1"/>
            <p:cNvSpPr txBox="1">
              <a:spLocks noChangeArrowheads="1"/>
            </p:cNvSpPr>
            <p:nvPr/>
          </p:nvSpPr>
          <p:spPr bwMode="auto">
            <a:xfrm>
              <a:off x="1371600" y="4716463"/>
              <a:ext cx="530915" cy="369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99">
                  <a:solidFill>
                    <a:prstClr val="black"/>
                  </a:solidFill>
                </a:rPr>
                <a:t>S/L</a:t>
              </a:r>
            </a:p>
          </p:txBody>
        </p:sp>
        <p:sp>
          <p:nvSpPr>
            <p:cNvPr id="48197" name="TextBox 64"/>
            <p:cNvSpPr txBox="1">
              <a:spLocks noChangeArrowheads="1"/>
            </p:cNvSpPr>
            <p:nvPr/>
          </p:nvSpPr>
          <p:spPr bwMode="auto">
            <a:xfrm>
              <a:off x="2195513" y="4716463"/>
              <a:ext cx="762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99">
                  <a:solidFill>
                    <a:prstClr val="black"/>
                  </a:solidFill>
                </a:rPr>
                <a:t>S/L/R</a:t>
              </a:r>
            </a:p>
          </p:txBody>
        </p:sp>
        <p:sp>
          <p:nvSpPr>
            <p:cNvPr id="48198" name="TextBox 2"/>
            <p:cNvSpPr txBox="1">
              <a:spLocks noChangeArrowheads="1"/>
            </p:cNvSpPr>
            <p:nvPr/>
          </p:nvSpPr>
          <p:spPr bwMode="auto">
            <a:xfrm>
              <a:off x="1562100" y="5013176"/>
              <a:ext cx="11425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399" dirty="0">
                  <a:solidFill>
                    <a:srgbClr val="000000"/>
                  </a:solidFill>
                </a:rPr>
                <a:t>12 </a:t>
              </a:r>
              <a:r>
                <a:rPr lang="en-US" sz="2399" dirty="0" err="1">
                  <a:solidFill>
                    <a:srgbClr val="000000"/>
                  </a:solidFill>
                </a:rPr>
                <a:t>wks</a:t>
              </a:r>
              <a:endParaRPr lang="en-US" sz="2399" dirty="0">
                <a:solidFill>
                  <a:srgbClr val="000000"/>
                </a:solidFill>
              </a:endParaRPr>
            </a:p>
          </p:txBody>
        </p:sp>
      </p:grpSp>
      <p:sp>
        <p:nvSpPr>
          <p:cNvPr id="48147" name="Rectangle 43"/>
          <p:cNvSpPr>
            <a:spLocks noChangeArrowheads="1"/>
          </p:cNvSpPr>
          <p:nvPr/>
        </p:nvSpPr>
        <p:spPr bwMode="auto">
          <a:xfrm>
            <a:off x="4188032" y="2101368"/>
            <a:ext cx="290437" cy="2190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sz="1799">
              <a:solidFill>
                <a:prstClr val="white"/>
              </a:solidFill>
            </a:endParaRPr>
          </a:p>
        </p:txBody>
      </p:sp>
      <p:sp>
        <p:nvSpPr>
          <p:cNvPr id="48148" name="Rectangle 54"/>
          <p:cNvSpPr>
            <a:spLocks noChangeArrowheads="1"/>
          </p:cNvSpPr>
          <p:nvPr/>
        </p:nvSpPr>
        <p:spPr bwMode="auto">
          <a:xfrm>
            <a:off x="4462596" y="1982335"/>
            <a:ext cx="4189909" cy="369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charset="0"/>
              <a:buNone/>
            </a:pPr>
            <a:r>
              <a:rPr lang="en-US" sz="1799" dirty="0">
                <a:solidFill>
                  <a:prstClr val="black"/>
                </a:solidFill>
              </a:rPr>
              <a:t>Prior Rx (</a:t>
            </a:r>
            <a:r>
              <a:rPr lang="en-US" sz="1799" dirty="0" err="1">
                <a:solidFill>
                  <a:prstClr val="black"/>
                </a:solidFill>
              </a:rPr>
              <a:t>incl</a:t>
            </a:r>
            <a:r>
              <a:rPr lang="en-US" sz="1799" dirty="0">
                <a:solidFill>
                  <a:prstClr val="black"/>
                </a:solidFill>
              </a:rPr>
              <a:t> PI) </a:t>
            </a:r>
            <a:r>
              <a:rPr lang="en-US" sz="1799" dirty="0" smtClean="0">
                <a:solidFill>
                  <a:prstClr val="black"/>
                </a:solidFill>
              </a:rPr>
              <a:t>failures</a:t>
            </a:r>
            <a:endParaRPr lang="en-US" sz="1799" dirty="0">
              <a:solidFill>
                <a:prstClr val="black"/>
              </a:solidFill>
            </a:endParaRPr>
          </a:p>
        </p:txBody>
      </p:sp>
      <p:grpSp>
        <p:nvGrpSpPr>
          <p:cNvPr id="77" name="Group 76"/>
          <p:cNvGrpSpPr>
            <a:grpSpLocks/>
          </p:cNvGrpSpPr>
          <p:nvPr/>
        </p:nvGrpSpPr>
        <p:grpSpPr bwMode="auto">
          <a:xfrm>
            <a:off x="3827762" y="2579080"/>
            <a:ext cx="1758492" cy="2990071"/>
            <a:chOff x="3059113" y="2484438"/>
            <a:chExt cx="1759022" cy="2990403"/>
          </a:xfrm>
        </p:grpSpPr>
        <p:sp>
          <p:nvSpPr>
            <p:cNvPr id="28" name="Rectangle 27"/>
            <p:cNvSpPr/>
            <p:nvPr/>
          </p:nvSpPr>
          <p:spPr bwMode="auto">
            <a:xfrm>
              <a:off x="3368688" y="2925697"/>
              <a:ext cx="574699" cy="1779321"/>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sz="1799" dirty="0">
                <a:solidFill>
                  <a:prstClr val="white"/>
                </a:solidFill>
              </a:endParaRPr>
            </a:p>
          </p:txBody>
        </p:sp>
        <p:sp>
          <p:nvSpPr>
            <p:cNvPr id="48181" name="TextBox 46"/>
            <p:cNvSpPr txBox="1">
              <a:spLocks noChangeArrowheads="1"/>
            </p:cNvSpPr>
            <p:nvPr/>
          </p:nvSpPr>
          <p:spPr bwMode="auto">
            <a:xfrm>
              <a:off x="3427246" y="2586390"/>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600" b="1">
                  <a:solidFill>
                    <a:prstClr val="black"/>
                  </a:solidFill>
                </a:rPr>
                <a:t>94</a:t>
              </a:r>
            </a:p>
          </p:txBody>
        </p:sp>
        <p:sp>
          <p:nvSpPr>
            <p:cNvPr id="48182" name="TextBox 39"/>
            <p:cNvSpPr txBox="1">
              <a:spLocks noChangeArrowheads="1"/>
            </p:cNvSpPr>
            <p:nvPr/>
          </p:nvSpPr>
          <p:spPr bwMode="auto">
            <a:xfrm>
              <a:off x="3388791" y="4191006"/>
              <a:ext cx="53409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400" b="1">
                  <a:solidFill>
                    <a:srgbClr val="000514"/>
                  </a:solidFill>
                </a:rPr>
                <a:t>102/</a:t>
              </a:r>
            </a:p>
            <a:p>
              <a:pPr>
                <a:buFont typeface="Arial" charset="0"/>
                <a:buNone/>
              </a:pPr>
              <a:r>
                <a:rPr lang="en-US" sz="1400" b="1">
                  <a:solidFill>
                    <a:srgbClr val="000514"/>
                  </a:solidFill>
                </a:rPr>
                <a:t>109</a:t>
              </a:r>
            </a:p>
          </p:txBody>
        </p:sp>
        <p:sp>
          <p:nvSpPr>
            <p:cNvPr id="48183" name="TextBox 64"/>
            <p:cNvSpPr txBox="1">
              <a:spLocks noChangeArrowheads="1"/>
            </p:cNvSpPr>
            <p:nvPr/>
          </p:nvSpPr>
          <p:spPr bwMode="auto">
            <a:xfrm>
              <a:off x="3400313" y="4716463"/>
              <a:ext cx="530937"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99">
                  <a:solidFill>
                    <a:prstClr val="black"/>
                  </a:solidFill>
                </a:rPr>
                <a:t>S/L</a:t>
              </a:r>
            </a:p>
          </p:txBody>
        </p:sp>
        <p:sp>
          <p:nvSpPr>
            <p:cNvPr id="34" name="Rectangle 33"/>
            <p:cNvSpPr/>
            <p:nvPr/>
          </p:nvSpPr>
          <p:spPr bwMode="auto">
            <a:xfrm>
              <a:off x="4116431" y="2860619"/>
              <a:ext cx="576286" cy="1871383"/>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sz="1799" dirty="0">
                <a:solidFill>
                  <a:prstClr val="white"/>
                </a:solidFill>
              </a:endParaRPr>
            </a:p>
          </p:txBody>
        </p:sp>
        <p:sp>
          <p:nvSpPr>
            <p:cNvPr id="48185" name="TextBox 40"/>
            <p:cNvSpPr txBox="1">
              <a:spLocks noChangeArrowheads="1"/>
            </p:cNvSpPr>
            <p:nvPr/>
          </p:nvSpPr>
          <p:spPr bwMode="auto">
            <a:xfrm>
              <a:off x="4121024" y="4191006"/>
              <a:ext cx="53409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400" b="1">
                  <a:solidFill>
                    <a:srgbClr val="000514"/>
                  </a:solidFill>
                </a:rPr>
                <a:t>107/</a:t>
              </a:r>
            </a:p>
            <a:p>
              <a:pPr>
                <a:buFont typeface="Arial" charset="0"/>
                <a:buNone/>
              </a:pPr>
              <a:r>
                <a:rPr lang="en-US" sz="1400" b="1">
                  <a:solidFill>
                    <a:srgbClr val="000514"/>
                  </a:solidFill>
                </a:rPr>
                <a:t>111</a:t>
              </a:r>
            </a:p>
          </p:txBody>
        </p:sp>
        <p:sp>
          <p:nvSpPr>
            <p:cNvPr id="48186" name="TextBox 46"/>
            <p:cNvSpPr txBox="1">
              <a:spLocks noChangeArrowheads="1"/>
            </p:cNvSpPr>
            <p:nvPr/>
          </p:nvSpPr>
          <p:spPr bwMode="auto">
            <a:xfrm>
              <a:off x="4151413" y="250666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600" b="1">
                  <a:solidFill>
                    <a:prstClr val="black"/>
                  </a:solidFill>
                </a:rPr>
                <a:t>96</a:t>
              </a:r>
            </a:p>
          </p:txBody>
        </p:sp>
        <p:sp>
          <p:nvSpPr>
            <p:cNvPr id="48187" name="TextBox 66"/>
            <p:cNvSpPr txBox="1">
              <a:spLocks noChangeArrowheads="1"/>
            </p:cNvSpPr>
            <p:nvPr/>
          </p:nvSpPr>
          <p:spPr bwMode="auto">
            <a:xfrm>
              <a:off x="4056163" y="4716463"/>
              <a:ext cx="7619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99">
                  <a:solidFill>
                    <a:prstClr val="black"/>
                  </a:solidFill>
                </a:rPr>
                <a:t>S/L/R</a:t>
              </a:r>
            </a:p>
          </p:txBody>
        </p:sp>
        <p:cxnSp>
          <p:nvCxnSpPr>
            <p:cNvPr id="48188" name="Straight Connector 62"/>
            <p:cNvCxnSpPr>
              <a:cxnSpLocks noChangeShapeType="1"/>
            </p:cNvCxnSpPr>
            <p:nvPr/>
          </p:nvCxnSpPr>
          <p:spPr bwMode="auto">
            <a:xfrm>
              <a:off x="3059113" y="2484438"/>
              <a:ext cx="0" cy="2651125"/>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cxnSp>
        <p:sp>
          <p:nvSpPr>
            <p:cNvPr id="48189" name="TextBox 2"/>
            <p:cNvSpPr txBox="1">
              <a:spLocks noChangeArrowheads="1"/>
            </p:cNvSpPr>
            <p:nvPr/>
          </p:nvSpPr>
          <p:spPr bwMode="auto">
            <a:xfrm>
              <a:off x="3491880" y="5014466"/>
              <a:ext cx="114141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399" dirty="0">
                  <a:solidFill>
                    <a:srgbClr val="000000"/>
                  </a:solidFill>
                </a:rPr>
                <a:t>12 </a:t>
              </a:r>
              <a:r>
                <a:rPr lang="en-US" sz="2399" dirty="0" err="1">
                  <a:solidFill>
                    <a:srgbClr val="000000"/>
                  </a:solidFill>
                </a:rPr>
                <a:t>wks</a:t>
              </a:r>
              <a:endParaRPr lang="en-US" sz="2399" dirty="0">
                <a:solidFill>
                  <a:srgbClr val="000000"/>
                </a:solidFill>
              </a:endParaRPr>
            </a:p>
          </p:txBody>
        </p:sp>
      </p:grpSp>
      <p:grpSp>
        <p:nvGrpSpPr>
          <p:cNvPr id="78" name="Group 77"/>
          <p:cNvGrpSpPr>
            <a:grpSpLocks/>
          </p:cNvGrpSpPr>
          <p:nvPr/>
        </p:nvGrpSpPr>
        <p:grpSpPr bwMode="auto">
          <a:xfrm>
            <a:off x="5824317" y="2444177"/>
            <a:ext cx="1426790" cy="3124974"/>
            <a:chOff x="5056497" y="2348880"/>
            <a:chExt cx="1427059" cy="3125961"/>
          </a:xfrm>
        </p:grpSpPr>
        <p:sp>
          <p:nvSpPr>
            <p:cNvPr id="50" name="Rectangle 49"/>
            <p:cNvSpPr/>
            <p:nvPr/>
          </p:nvSpPr>
          <p:spPr bwMode="auto">
            <a:xfrm>
              <a:off x="5075546" y="2664810"/>
              <a:ext cx="576220" cy="202417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sz="1799" dirty="0">
                <a:solidFill>
                  <a:prstClr val="white"/>
                </a:solidFill>
              </a:endParaRPr>
            </a:p>
          </p:txBody>
        </p:sp>
        <p:sp>
          <p:nvSpPr>
            <p:cNvPr id="48172" name="TextBox 40"/>
            <p:cNvSpPr txBox="1">
              <a:spLocks noChangeArrowheads="1"/>
            </p:cNvSpPr>
            <p:nvPr/>
          </p:nvSpPr>
          <p:spPr bwMode="auto">
            <a:xfrm>
              <a:off x="5120407" y="4191006"/>
              <a:ext cx="53409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400" b="1" dirty="0">
                  <a:solidFill>
                    <a:srgbClr val="000514"/>
                  </a:solidFill>
                </a:rPr>
                <a:t>108/</a:t>
              </a:r>
            </a:p>
            <a:p>
              <a:pPr>
                <a:buFont typeface="Arial" charset="0"/>
                <a:buNone/>
              </a:pPr>
              <a:r>
                <a:rPr lang="en-US" sz="1400" b="1" dirty="0">
                  <a:solidFill>
                    <a:srgbClr val="000514"/>
                  </a:solidFill>
                </a:rPr>
                <a:t>109</a:t>
              </a:r>
            </a:p>
          </p:txBody>
        </p:sp>
        <p:sp>
          <p:nvSpPr>
            <p:cNvPr id="48173" name="TextBox 46"/>
            <p:cNvSpPr txBox="1">
              <a:spLocks noChangeArrowheads="1"/>
            </p:cNvSpPr>
            <p:nvPr/>
          </p:nvSpPr>
          <p:spPr bwMode="auto">
            <a:xfrm>
              <a:off x="5147023" y="2348880"/>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600" b="1">
                  <a:solidFill>
                    <a:prstClr val="black"/>
                  </a:solidFill>
                </a:rPr>
                <a:t>99</a:t>
              </a:r>
            </a:p>
          </p:txBody>
        </p:sp>
        <p:sp>
          <p:nvSpPr>
            <p:cNvPr id="48174" name="TextBox 65"/>
            <p:cNvSpPr txBox="1">
              <a:spLocks noChangeArrowheads="1"/>
            </p:cNvSpPr>
            <p:nvPr/>
          </p:nvSpPr>
          <p:spPr bwMode="auto">
            <a:xfrm>
              <a:off x="5056497" y="4716463"/>
              <a:ext cx="530877" cy="369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99">
                  <a:solidFill>
                    <a:prstClr val="black"/>
                  </a:solidFill>
                </a:rPr>
                <a:t>S/L</a:t>
              </a:r>
            </a:p>
          </p:txBody>
        </p:sp>
        <p:sp>
          <p:nvSpPr>
            <p:cNvPr id="48175" name="TextBox 67"/>
            <p:cNvSpPr txBox="1">
              <a:spLocks noChangeArrowheads="1"/>
            </p:cNvSpPr>
            <p:nvPr/>
          </p:nvSpPr>
          <p:spPr bwMode="auto">
            <a:xfrm>
              <a:off x="5148064" y="5013176"/>
              <a:ext cx="11425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399" dirty="0">
                  <a:solidFill>
                    <a:srgbClr val="000000"/>
                  </a:solidFill>
                </a:rPr>
                <a:t>24 </a:t>
              </a:r>
              <a:r>
                <a:rPr lang="en-US" sz="2399" dirty="0" err="1">
                  <a:solidFill>
                    <a:srgbClr val="000000"/>
                  </a:solidFill>
                </a:rPr>
                <a:t>wks</a:t>
              </a:r>
              <a:endParaRPr lang="en-US" sz="2399" dirty="0">
                <a:solidFill>
                  <a:srgbClr val="000000"/>
                </a:solidFill>
              </a:endParaRPr>
            </a:p>
          </p:txBody>
        </p:sp>
        <p:sp>
          <p:nvSpPr>
            <p:cNvPr id="49" name="Rectangle 48"/>
            <p:cNvSpPr/>
            <p:nvPr/>
          </p:nvSpPr>
          <p:spPr bwMode="auto">
            <a:xfrm>
              <a:off x="5794631" y="2664810"/>
              <a:ext cx="576221" cy="202417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sz="1799" dirty="0">
                <a:solidFill>
                  <a:prstClr val="white"/>
                </a:solidFill>
              </a:endParaRPr>
            </a:p>
          </p:txBody>
        </p:sp>
        <p:sp>
          <p:nvSpPr>
            <p:cNvPr id="48177" name="TextBox 40"/>
            <p:cNvSpPr txBox="1">
              <a:spLocks noChangeArrowheads="1"/>
            </p:cNvSpPr>
            <p:nvPr/>
          </p:nvSpPr>
          <p:spPr bwMode="auto">
            <a:xfrm>
              <a:off x="5867103" y="4191006"/>
              <a:ext cx="53091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400" b="1">
                  <a:solidFill>
                    <a:srgbClr val="000514"/>
                  </a:solidFill>
                </a:rPr>
                <a:t>110/</a:t>
              </a:r>
            </a:p>
            <a:p>
              <a:pPr>
                <a:buFont typeface="Arial" charset="0"/>
                <a:buNone/>
              </a:pPr>
              <a:r>
                <a:rPr lang="en-US" sz="1400" b="1">
                  <a:solidFill>
                    <a:srgbClr val="000514"/>
                  </a:solidFill>
                </a:rPr>
                <a:t>111</a:t>
              </a:r>
            </a:p>
          </p:txBody>
        </p:sp>
        <p:sp>
          <p:nvSpPr>
            <p:cNvPr id="48178" name="TextBox 46"/>
            <p:cNvSpPr txBox="1">
              <a:spLocks noChangeArrowheads="1"/>
            </p:cNvSpPr>
            <p:nvPr/>
          </p:nvSpPr>
          <p:spPr bwMode="auto">
            <a:xfrm>
              <a:off x="5886258" y="2348880"/>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600" b="1">
                  <a:solidFill>
                    <a:prstClr val="black"/>
                  </a:solidFill>
                </a:rPr>
                <a:t>99</a:t>
              </a:r>
            </a:p>
          </p:txBody>
        </p:sp>
        <p:sp>
          <p:nvSpPr>
            <p:cNvPr id="48179" name="TextBox 65"/>
            <p:cNvSpPr txBox="1">
              <a:spLocks noChangeArrowheads="1"/>
            </p:cNvSpPr>
            <p:nvPr/>
          </p:nvSpPr>
          <p:spPr bwMode="auto">
            <a:xfrm>
              <a:off x="5721584" y="4716463"/>
              <a:ext cx="7619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99">
                  <a:solidFill>
                    <a:prstClr val="black"/>
                  </a:solidFill>
                </a:rPr>
                <a:t>S/L/R</a:t>
              </a:r>
            </a:p>
          </p:txBody>
        </p:sp>
      </p:grpSp>
      <p:grpSp>
        <p:nvGrpSpPr>
          <p:cNvPr id="79" name="Group 78"/>
          <p:cNvGrpSpPr>
            <a:grpSpLocks/>
          </p:cNvGrpSpPr>
          <p:nvPr/>
        </p:nvGrpSpPr>
        <p:grpSpPr bwMode="auto">
          <a:xfrm>
            <a:off x="7247933" y="2587017"/>
            <a:ext cx="2483791" cy="2982136"/>
            <a:chOff x="6479930" y="2492896"/>
            <a:chExt cx="2484558" cy="2981945"/>
          </a:xfrm>
        </p:grpSpPr>
        <p:sp>
          <p:nvSpPr>
            <p:cNvPr id="61" name="Rectangle 60"/>
            <p:cNvSpPr/>
            <p:nvPr/>
          </p:nvSpPr>
          <p:spPr bwMode="auto">
            <a:xfrm>
              <a:off x="6587885" y="2924556"/>
              <a:ext cx="574703" cy="1780597"/>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sz="1799" dirty="0">
                <a:solidFill>
                  <a:prstClr val="white"/>
                </a:solidFill>
              </a:endParaRPr>
            </a:p>
          </p:txBody>
        </p:sp>
        <p:sp>
          <p:nvSpPr>
            <p:cNvPr id="48157" name="TextBox 46"/>
            <p:cNvSpPr txBox="1">
              <a:spLocks noChangeArrowheads="1"/>
            </p:cNvSpPr>
            <p:nvPr/>
          </p:nvSpPr>
          <p:spPr bwMode="auto">
            <a:xfrm>
              <a:off x="6658099" y="2514382"/>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600" b="1">
                  <a:solidFill>
                    <a:prstClr val="black"/>
                  </a:solidFill>
                </a:rPr>
                <a:t>94</a:t>
              </a:r>
            </a:p>
          </p:txBody>
        </p:sp>
        <p:sp>
          <p:nvSpPr>
            <p:cNvPr id="48158" name="TextBox 39"/>
            <p:cNvSpPr txBox="1">
              <a:spLocks noChangeArrowheads="1"/>
            </p:cNvSpPr>
            <p:nvPr/>
          </p:nvSpPr>
          <p:spPr bwMode="auto">
            <a:xfrm>
              <a:off x="6614103" y="4191006"/>
              <a:ext cx="53409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400" b="1">
                  <a:solidFill>
                    <a:srgbClr val="000514"/>
                  </a:solidFill>
                </a:rPr>
                <a:t>202/</a:t>
              </a:r>
            </a:p>
            <a:p>
              <a:pPr>
                <a:buFont typeface="Arial" charset="0"/>
                <a:buNone/>
              </a:pPr>
              <a:r>
                <a:rPr lang="en-US" sz="1400" b="1">
                  <a:solidFill>
                    <a:srgbClr val="000514"/>
                  </a:solidFill>
                </a:rPr>
                <a:t>215</a:t>
              </a:r>
            </a:p>
          </p:txBody>
        </p:sp>
        <p:sp>
          <p:nvSpPr>
            <p:cNvPr id="58" name="Rectangle 57"/>
            <p:cNvSpPr/>
            <p:nvPr/>
          </p:nvSpPr>
          <p:spPr bwMode="auto">
            <a:xfrm>
              <a:off x="7307058" y="2942013"/>
              <a:ext cx="576290" cy="176314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sz="1799" dirty="0">
                <a:solidFill>
                  <a:prstClr val="white"/>
                </a:solidFill>
              </a:endParaRPr>
            </a:p>
          </p:txBody>
        </p:sp>
        <p:sp>
          <p:nvSpPr>
            <p:cNvPr id="48160" name="TextBox 46"/>
            <p:cNvSpPr txBox="1">
              <a:spLocks noChangeArrowheads="1"/>
            </p:cNvSpPr>
            <p:nvPr/>
          </p:nvSpPr>
          <p:spPr bwMode="auto">
            <a:xfrm>
              <a:off x="7398426" y="2586390"/>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600" b="1">
                  <a:solidFill>
                    <a:prstClr val="black"/>
                  </a:solidFill>
                </a:rPr>
                <a:t>93</a:t>
              </a:r>
            </a:p>
          </p:txBody>
        </p:sp>
        <p:sp>
          <p:nvSpPr>
            <p:cNvPr id="48161" name="TextBox 39"/>
            <p:cNvSpPr txBox="1">
              <a:spLocks noChangeArrowheads="1"/>
            </p:cNvSpPr>
            <p:nvPr/>
          </p:nvSpPr>
          <p:spPr bwMode="auto">
            <a:xfrm>
              <a:off x="7358386" y="4191006"/>
              <a:ext cx="53409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400" b="1">
                  <a:solidFill>
                    <a:srgbClr val="000514"/>
                  </a:solidFill>
                </a:rPr>
                <a:t>201/</a:t>
              </a:r>
            </a:p>
            <a:p>
              <a:pPr>
                <a:buFont typeface="Arial" charset="0"/>
                <a:buNone/>
              </a:pPr>
              <a:r>
                <a:rPr lang="en-US" sz="1400" b="1">
                  <a:solidFill>
                    <a:srgbClr val="000514"/>
                  </a:solidFill>
                </a:rPr>
                <a:t>216</a:t>
              </a:r>
            </a:p>
          </p:txBody>
        </p:sp>
        <p:sp>
          <p:nvSpPr>
            <p:cNvPr id="62" name="Rectangle 61"/>
            <p:cNvSpPr/>
            <p:nvPr/>
          </p:nvSpPr>
          <p:spPr bwMode="auto">
            <a:xfrm>
              <a:off x="8027818" y="2869012"/>
              <a:ext cx="576290" cy="183614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sz="1799" dirty="0">
                <a:solidFill>
                  <a:prstClr val="white"/>
                </a:solidFill>
              </a:endParaRPr>
            </a:p>
          </p:txBody>
        </p:sp>
        <p:sp>
          <p:nvSpPr>
            <p:cNvPr id="48163" name="TextBox 46"/>
            <p:cNvSpPr txBox="1">
              <a:spLocks noChangeArrowheads="1"/>
            </p:cNvSpPr>
            <p:nvPr/>
          </p:nvSpPr>
          <p:spPr bwMode="auto">
            <a:xfrm>
              <a:off x="8100392" y="2492896"/>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600" b="1">
                  <a:solidFill>
                    <a:prstClr val="black"/>
                  </a:solidFill>
                </a:rPr>
                <a:t>95</a:t>
              </a:r>
            </a:p>
          </p:txBody>
        </p:sp>
        <p:sp>
          <p:nvSpPr>
            <p:cNvPr id="48164" name="TextBox 2"/>
            <p:cNvSpPr txBox="1">
              <a:spLocks noChangeArrowheads="1"/>
            </p:cNvSpPr>
            <p:nvPr/>
          </p:nvSpPr>
          <p:spPr bwMode="auto">
            <a:xfrm>
              <a:off x="6742956" y="5013176"/>
              <a:ext cx="97139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399" dirty="0">
                  <a:solidFill>
                    <a:srgbClr val="000000"/>
                  </a:solidFill>
                </a:rPr>
                <a:t>8 </a:t>
              </a:r>
              <a:r>
                <a:rPr lang="en-US" sz="2399" dirty="0" err="1">
                  <a:solidFill>
                    <a:srgbClr val="000000"/>
                  </a:solidFill>
                </a:rPr>
                <a:t>wks</a:t>
              </a:r>
              <a:endParaRPr lang="en-US" sz="2399" dirty="0">
                <a:solidFill>
                  <a:srgbClr val="000000"/>
                </a:solidFill>
              </a:endParaRPr>
            </a:p>
          </p:txBody>
        </p:sp>
        <p:sp>
          <p:nvSpPr>
            <p:cNvPr id="48165" name="TextBox 2"/>
            <p:cNvSpPr txBox="1">
              <a:spLocks noChangeArrowheads="1"/>
            </p:cNvSpPr>
            <p:nvPr/>
          </p:nvSpPr>
          <p:spPr bwMode="auto">
            <a:xfrm>
              <a:off x="7823076" y="5014466"/>
              <a:ext cx="114141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399">
                  <a:solidFill>
                    <a:srgbClr val="000000"/>
                  </a:solidFill>
                </a:rPr>
                <a:t>12 wks</a:t>
              </a:r>
            </a:p>
          </p:txBody>
        </p:sp>
        <p:sp>
          <p:nvSpPr>
            <p:cNvPr id="48166" name="TextBox 65"/>
            <p:cNvSpPr txBox="1">
              <a:spLocks noChangeArrowheads="1"/>
            </p:cNvSpPr>
            <p:nvPr/>
          </p:nvSpPr>
          <p:spPr bwMode="auto">
            <a:xfrm>
              <a:off x="6601325" y="4716463"/>
              <a:ext cx="530941" cy="36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99">
                  <a:solidFill>
                    <a:prstClr val="black"/>
                  </a:solidFill>
                </a:rPr>
                <a:t>S/L</a:t>
              </a:r>
            </a:p>
          </p:txBody>
        </p:sp>
        <p:sp>
          <p:nvSpPr>
            <p:cNvPr id="48167" name="TextBox 65"/>
            <p:cNvSpPr txBox="1">
              <a:spLocks noChangeArrowheads="1"/>
            </p:cNvSpPr>
            <p:nvPr/>
          </p:nvSpPr>
          <p:spPr bwMode="auto">
            <a:xfrm>
              <a:off x="7266412" y="4716463"/>
              <a:ext cx="7619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99">
                  <a:solidFill>
                    <a:prstClr val="black"/>
                  </a:solidFill>
                </a:rPr>
                <a:t>S/L/R</a:t>
              </a:r>
            </a:p>
          </p:txBody>
        </p:sp>
        <p:sp>
          <p:nvSpPr>
            <p:cNvPr id="48168" name="TextBox 65"/>
            <p:cNvSpPr txBox="1">
              <a:spLocks noChangeArrowheads="1"/>
            </p:cNvSpPr>
            <p:nvPr/>
          </p:nvSpPr>
          <p:spPr bwMode="auto">
            <a:xfrm>
              <a:off x="8028384" y="4716463"/>
              <a:ext cx="530941" cy="36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99">
                  <a:solidFill>
                    <a:prstClr val="black"/>
                  </a:solidFill>
                </a:rPr>
                <a:t>S/L</a:t>
              </a:r>
            </a:p>
          </p:txBody>
        </p:sp>
        <p:cxnSp>
          <p:nvCxnSpPr>
            <p:cNvPr id="48169" name="Straight Connector 62"/>
            <p:cNvCxnSpPr>
              <a:cxnSpLocks noChangeShapeType="1"/>
            </p:cNvCxnSpPr>
            <p:nvPr/>
          </p:nvCxnSpPr>
          <p:spPr bwMode="auto">
            <a:xfrm>
              <a:off x="6479930" y="2492896"/>
              <a:ext cx="0" cy="2651125"/>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cxnSp>
        <p:sp>
          <p:nvSpPr>
            <p:cNvPr id="48170" name="TextBox 39"/>
            <p:cNvSpPr txBox="1">
              <a:spLocks noChangeArrowheads="1"/>
            </p:cNvSpPr>
            <p:nvPr/>
          </p:nvSpPr>
          <p:spPr bwMode="auto">
            <a:xfrm>
              <a:off x="8100392" y="4191006"/>
              <a:ext cx="53409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None/>
              </a:pPr>
              <a:r>
                <a:rPr lang="en-US" sz="1400" b="1">
                  <a:solidFill>
                    <a:srgbClr val="000514"/>
                  </a:solidFill>
                </a:rPr>
                <a:t>206/</a:t>
              </a:r>
            </a:p>
            <a:p>
              <a:pPr>
                <a:buFont typeface="Arial" charset="0"/>
                <a:buNone/>
              </a:pPr>
              <a:r>
                <a:rPr lang="en-US" sz="1400" b="1">
                  <a:solidFill>
                    <a:srgbClr val="000514"/>
                  </a:solidFill>
                </a:rPr>
                <a:t>216</a:t>
              </a:r>
            </a:p>
          </p:txBody>
        </p:sp>
      </p:grpSp>
      <p:cxnSp>
        <p:nvCxnSpPr>
          <p:cNvPr id="48155" name="Straight Connector 61"/>
          <p:cNvCxnSpPr>
            <a:cxnSpLocks noChangeShapeType="1"/>
          </p:cNvCxnSpPr>
          <p:nvPr/>
        </p:nvCxnSpPr>
        <p:spPr bwMode="auto">
          <a:xfrm flipV="1">
            <a:off x="1862950" y="4820046"/>
            <a:ext cx="765293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71" name="Text Box 11"/>
          <p:cNvSpPr txBox="1">
            <a:spLocks noChangeArrowheads="1"/>
          </p:cNvSpPr>
          <p:nvPr/>
        </p:nvSpPr>
        <p:spPr bwMode="auto">
          <a:xfrm>
            <a:off x="228878" y="6396335"/>
            <a:ext cx="7541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457200">
              <a:defRPr b="1">
                <a:solidFill>
                  <a:schemeClr val="tx1"/>
                </a:solidFill>
                <a:latin typeface="Arial" panose="020B0604020202020204" pitchFamily="34" charset="0"/>
                <a:ea typeface="MS PGothic" pitchFamily="34" charset="-128"/>
              </a:defRPr>
            </a:lvl1pPr>
            <a:lvl2pPr marL="742950" indent="-285750" defTabSz="457200">
              <a:defRPr b="1">
                <a:solidFill>
                  <a:schemeClr val="tx1"/>
                </a:solidFill>
                <a:latin typeface="Arial" panose="020B0604020202020204" pitchFamily="34" charset="0"/>
                <a:ea typeface="MS PGothic" pitchFamily="34" charset="-128"/>
              </a:defRPr>
            </a:lvl2pPr>
            <a:lvl3pPr marL="1143000" indent="-228600" defTabSz="457200">
              <a:defRPr b="1">
                <a:solidFill>
                  <a:schemeClr val="tx1"/>
                </a:solidFill>
                <a:latin typeface="Arial" panose="020B0604020202020204" pitchFamily="34" charset="0"/>
                <a:ea typeface="MS PGothic" pitchFamily="34" charset="-128"/>
              </a:defRPr>
            </a:lvl3pPr>
            <a:lvl4pPr marL="1600200" indent="-228600" defTabSz="457200">
              <a:defRPr b="1">
                <a:solidFill>
                  <a:schemeClr val="tx1"/>
                </a:solidFill>
                <a:latin typeface="Arial" panose="020B0604020202020204" pitchFamily="34" charset="0"/>
                <a:ea typeface="MS PGothic" pitchFamily="34" charset="-128"/>
              </a:defRPr>
            </a:lvl4pPr>
            <a:lvl5pPr marL="2057400" indent="-228600" defTabSz="457200">
              <a:defRPr b="1">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itchFamily="34" charset="-128"/>
              </a:defRPr>
            </a:lvl9pPr>
          </a:lstStyle>
          <a:p>
            <a:pPr eaLnBrk="1" hangingPunct="1"/>
            <a:r>
              <a:rPr lang="en-US" altLang="en-US" sz="1200" b="0" dirty="0">
                <a:solidFill>
                  <a:schemeClr val="bg1"/>
                </a:solidFill>
              </a:rPr>
              <a:t>1. </a:t>
            </a:r>
            <a:r>
              <a:rPr lang="da-DK" altLang="en-US" sz="1200" b="0" dirty="0">
                <a:solidFill>
                  <a:schemeClr val="bg1"/>
                </a:solidFill>
              </a:rPr>
              <a:t>Afdhal N, et al. N Engl J Med. 2014;37</a:t>
            </a:r>
            <a:r>
              <a:rPr lang="en-US" altLang="en-US" sz="1200" b="0" dirty="0">
                <a:solidFill>
                  <a:schemeClr val="bg1"/>
                </a:solidFill>
              </a:rPr>
              <a:t>0:1889-1898. 2. </a:t>
            </a:r>
            <a:r>
              <a:rPr lang="en-US" altLang="en-US" sz="1200" b="0" dirty="0" err="1">
                <a:solidFill>
                  <a:schemeClr val="bg1"/>
                </a:solidFill>
              </a:rPr>
              <a:t>Afdhal</a:t>
            </a:r>
            <a:r>
              <a:rPr lang="en-US" altLang="en-US" sz="1200" b="0" dirty="0">
                <a:solidFill>
                  <a:schemeClr val="bg1"/>
                </a:solidFill>
              </a:rPr>
              <a:t> N, et al. N </a:t>
            </a:r>
            <a:r>
              <a:rPr lang="en-US" altLang="en-US" sz="1200" b="0" dirty="0" err="1">
                <a:solidFill>
                  <a:schemeClr val="bg1"/>
                </a:solidFill>
              </a:rPr>
              <a:t>Engl</a:t>
            </a:r>
            <a:r>
              <a:rPr lang="en-US" altLang="en-US" sz="1200" b="0" dirty="0">
                <a:solidFill>
                  <a:schemeClr val="bg1"/>
                </a:solidFill>
              </a:rPr>
              <a:t> J Med. 2014;370:1483-1493.</a:t>
            </a:r>
            <a:r>
              <a:rPr lang="de-DE" altLang="en-US" sz="1200" b="0" dirty="0">
                <a:solidFill>
                  <a:schemeClr val="bg1"/>
                </a:solidFill>
              </a:rPr>
              <a:t> 3. </a:t>
            </a:r>
            <a:r>
              <a:rPr lang="en-US" altLang="en-US" sz="1200" b="0" dirty="0" err="1">
                <a:solidFill>
                  <a:schemeClr val="bg1"/>
                </a:solidFill>
              </a:rPr>
              <a:t>Kowdley</a:t>
            </a:r>
            <a:r>
              <a:rPr lang="en-US" altLang="en-US" sz="1200" b="0" dirty="0">
                <a:solidFill>
                  <a:schemeClr val="bg1"/>
                </a:solidFill>
              </a:rPr>
              <a:t> KV, et al. N </a:t>
            </a:r>
            <a:r>
              <a:rPr lang="en-US" altLang="en-US" sz="1200" b="0" dirty="0" err="1">
                <a:solidFill>
                  <a:schemeClr val="bg1"/>
                </a:solidFill>
              </a:rPr>
              <a:t>Engl</a:t>
            </a:r>
            <a:r>
              <a:rPr lang="en-US" altLang="en-US" sz="1200" b="0" dirty="0">
                <a:solidFill>
                  <a:schemeClr val="bg1"/>
                </a:solidFill>
              </a:rPr>
              <a:t> J Med. 2014;370:1879-1888.</a:t>
            </a:r>
            <a:r>
              <a:rPr lang="de-DE" altLang="en-US" sz="1200" b="0" dirty="0">
                <a:solidFill>
                  <a:schemeClr val="bg1"/>
                </a:solidFill>
              </a:rPr>
              <a:t> </a:t>
            </a:r>
          </a:p>
        </p:txBody>
      </p:sp>
      <p:sp>
        <p:nvSpPr>
          <p:cNvPr id="72" name="Title 2"/>
          <p:cNvSpPr>
            <a:spLocks noGrp="1"/>
          </p:cNvSpPr>
          <p:nvPr>
            <p:ph type="title"/>
          </p:nvPr>
        </p:nvSpPr>
        <p:spPr/>
        <p:txBody>
          <a:bodyPr>
            <a:normAutofit/>
          </a:bodyPr>
          <a:lstStyle/>
          <a:p>
            <a:pPr eaLnBrk="1" hangingPunct="1"/>
            <a:r>
              <a:rPr lang="en-US" altLang="en-US" sz="4000" b="1" dirty="0" smtClean="0">
                <a:solidFill>
                  <a:schemeClr val="accent1"/>
                </a:solidFill>
              </a:rPr>
              <a:t>ION 1, 2, and 3 </a:t>
            </a:r>
            <a:r>
              <a:rPr lang="en-US" altLang="en-US" sz="3600" b="1" dirty="0" smtClean="0">
                <a:solidFill>
                  <a:schemeClr val="accent1"/>
                </a:solidFill>
              </a:rPr>
              <a:t/>
            </a:r>
            <a:br>
              <a:rPr lang="en-US" altLang="en-US" sz="3600" b="1" dirty="0" smtClean="0">
                <a:solidFill>
                  <a:schemeClr val="accent1"/>
                </a:solidFill>
              </a:rPr>
            </a:br>
            <a:r>
              <a:rPr lang="en-US" altLang="en-US" sz="2000" b="1" dirty="0" smtClean="0">
                <a:solidFill>
                  <a:schemeClr val="accent1"/>
                </a:solidFill>
              </a:rPr>
              <a:t>Sofosbuvir/</a:t>
            </a:r>
            <a:r>
              <a:rPr lang="en-US" altLang="en-US" sz="2000" b="1" dirty="0" err="1" smtClean="0">
                <a:solidFill>
                  <a:schemeClr val="accent1"/>
                </a:solidFill>
              </a:rPr>
              <a:t>Ledipasvir</a:t>
            </a:r>
            <a:r>
              <a:rPr lang="en-US" altLang="en-US" sz="2000" b="1" dirty="0" smtClean="0">
                <a:solidFill>
                  <a:schemeClr val="accent1"/>
                </a:solidFill>
              </a:rPr>
              <a:t> ± RBV in Treatment-Naïve and -Experienced GT 1 Patients</a:t>
            </a:r>
          </a:p>
        </p:txBody>
      </p:sp>
      <p:sp>
        <p:nvSpPr>
          <p:cNvPr id="74" name="Content Placeholder 3"/>
          <p:cNvSpPr txBox="1">
            <a:spLocks/>
          </p:cNvSpPr>
          <p:nvPr/>
        </p:nvSpPr>
        <p:spPr>
          <a:xfrm>
            <a:off x="9728442" y="1902834"/>
            <a:ext cx="1547570" cy="4281083"/>
          </a:xfrm>
          <a:prstGeom prst="rect">
            <a:avLst/>
          </a:prstGeom>
          <a:ln w="28575">
            <a:solidFill>
              <a:schemeClr val="tx1"/>
            </a:solidFill>
            <a:miter lim="800000"/>
            <a:headEnd/>
            <a:tailEnd/>
          </a:ln>
        </p:spPr>
        <p:txBody>
          <a:bodyPr anchor="ct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ct val="0"/>
              </a:spcBef>
            </a:pPr>
            <a:r>
              <a:rPr lang="en-US" altLang="en-US" sz="1600" dirty="0" smtClean="0"/>
              <a:t>8 weeks adequate for </a:t>
            </a:r>
            <a:r>
              <a:rPr lang="en-US" altLang="en-US" sz="1600" dirty="0" err="1" smtClean="0"/>
              <a:t>noncirrhotic</a:t>
            </a:r>
            <a:r>
              <a:rPr lang="en-US" altLang="en-US" sz="1600" dirty="0" smtClean="0"/>
              <a:t> treatment-naive pts with HCV VL, 6 million IU/ml.</a:t>
            </a:r>
          </a:p>
          <a:p>
            <a:pPr>
              <a:lnSpc>
                <a:spcPct val="100000"/>
              </a:lnSpc>
              <a:spcBef>
                <a:spcPct val="0"/>
              </a:spcBef>
            </a:pPr>
            <a:r>
              <a:rPr lang="en-US" altLang="en-US" sz="1600" dirty="0" smtClean="0"/>
              <a:t>RBV provides no benefit.</a:t>
            </a:r>
          </a:p>
          <a:p>
            <a:pPr>
              <a:lnSpc>
                <a:spcPct val="100000"/>
              </a:lnSpc>
              <a:spcBef>
                <a:spcPct val="0"/>
              </a:spcBef>
            </a:pPr>
            <a:r>
              <a:rPr lang="en-US" altLang="en-US" sz="1600" dirty="0" smtClean="0"/>
              <a:t>No SOF resistance observed; most </a:t>
            </a:r>
            <a:r>
              <a:rPr lang="en-US" altLang="en-US" sz="1600" dirty="0" err="1" smtClean="0"/>
              <a:t>virologic</a:t>
            </a:r>
            <a:r>
              <a:rPr lang="en-US" altLang="en-US" sz="1600" dirty="0" smtClean="0"/>
              <a:t> failures have LDV resistance</a:t>
            </a:r>
            <a:endParaRPr lang="en-US" altLang="en-US" sz="1600" dirty="0"/>
          </a:p>
        </p:txBody>
      </p:sp>
    </p:spTree>
    <p:extLst>
      <p:ext uri="{BB962C8B-B14F-4D97-AF65-F5344CB8AC3E}">
        <p14:creationId xmlns:p14="http://schemas.microsoft.com/office/powerpoint/2010/main" val="343239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scene3d>
              <a:camera prst="orthographicFront"/>
              <a:lightRig rig="flat" dir="tl">
                <a:rot lat="0" lon="0" rev="6600000"/>
              </a:lightRig>
            </a:scene3d>
            <a:sp3d contourW="8890">
              <a:bevelT w="0" h="0"/>
              <a:contourClr>
                <a:schemeClr val="accent2">
                  <a:shade val="75000"/>
                </a:schemeClr>
              </a:contourClr>
            </a:sp3d>
          </a:bodyPr>
          <a:lstStyle/>
          <a:p>
            <a:r>
              <a:rPr lang="en-US" sz="4000" b="1" dirty="0">
                <a:ln w="11430"/>
                <a:solidFill>
                  <a:schemeClr val="accent1"/>
                </a:solidFill>
                <a:ea typeface="MS PGothic" charset="0"/>
              </a:rPr>
              <a:t>SAPPHIRE I &amp; </a:t>
            </a:r>
            <a:r>
              <a:rPr lang="en-US" sz="4000" b="1" dirty="0" smtClean="0">
                <a:ln w="11430"/>
                <a:solidFill>
                  <a:schemeClr val="accent1"/>
                </a:solidFill>
                <a:ea typeface="MS PGothic" charset="0"/>
              </a:rPr>
              <a:t>II</a:t>
            </a:r>
            <a:r>
              <a:rPr lang="en-US" sz="3199" b="1" dirty="0" smtClean="0">
                <a:ln w="11430"/>
                <a:solidFill>
                  <a:schemeClr val="accent1"/>
                </a:solidFill>
                <a:ea typeface="MS PGothic" charset="0"/>
              </a:rPr>
              <a:t/>
            </a:r>
            <a:br>
              <a:rPr lang="en-US" sz="3199" b="1" dirty="0" smtClean="0">
                <a:ln w="11430"/>
                <a:solidFill>
                  <a:schemeClr val="accent1"/>
                </a:solidFill>
                <a:ea typeface="MS PGothic" charset="0"/>
              </a:rPr>
            </a:br>
            <a:r>
              <a:rPr lang="en-US" sz="2400" b="1" dirty="0" smtClean="0">
                <a:ln w="11430"/>
                <a:solidFill>
                  <a:schemeClr val="accent1"/>
                </a:solidFill>
                <a:ea typeface="MS PGothic" charset="0"/>
              </a:rPr>
              <a:t>PTV/RTV/OBV </a:t>
            </a:r>
            <a:r>
              <a:rPr lang="en-US" sz="2400" b="1" dirty="0">
                <a:ln w="11430"/>
                <a:solidFill>
                  <a:schemeClr val="accent1"/>
                </a:solidFill>
                <a:ea typeface="MS PGothic" charset="0"/>
              </a:rPr>
              <a:t>+ DSV</a:t>
            </a:r>
            <a:r>
              <a:rPr lang="fi-FI" sz="2400" b="1" dirty="0">
                <a:ln w="11430"/>
                <a:solidFill>
                  <a:schemeClr val="accent1"/>
                </a:solidFill>
                <a:ea typeface="MS PGothic" charset="0"/>
              </a:rPr>
              <a:t> + RBV for 12 </a:t>
            </a:r>
            <a:r>
              <a:rPr lang="fi-FI" sz="2400" b="1" dirty="0" smtClean="0">
                <a:ln w="11430"/>
                <a:solidFill>
                  <a:schemeClr val="accent1"/>
                </a:solidFill>
                <a:ea typeface="MS PGothic" charset="0"/>
              </a:rPr>
              <a:t>Weeks in Non-Cirrhotic </a:t>
            </a:r>
            <a:r>
              <a:rPr lang="fi-FI" sz="2400" b="1" dirty="0">
                <a:ln w="11430"/>
                <a:solidFill>
                  <a:schemeClr val="accent1"/>
                </a:solidFill>
                <a:ea typeface="MS PGothic" charset="0"/>
              </a:rPr>
              <a:t>P</a:t>
            </a:r>
            <a:r>
              <a:rPr lang="fi-FI" sz="2400" b="1" dirty="0" smtClean="0">
                <a:ln w="11430"/>
                <a:solidFill>
                  <a:schemeClr val="accent1"/>
                </a:solidFill>
                <a:ea typeface="MS PGothic" charset="0"/>
              </a:rPr>
              <a:t>atients</a:t>
            </a:r>
            <a:endParaRPr lang="en-US" sz="3199" b="1" dirty="0">
              <a:ln w="11430"/>
              <a:solidFill>
                <a:schemeClr val="accent1"/>
              </a:solidFill>
              <a:ea typeface="MS PGothic" charset="0"/>
            </a:endParaRPr>
          </a:p>
        </p:txBody>
      </p:sp>
      <p:sp>
        <p:nvSpPr>
          <p:cNvPr id="24580" name="Text Box 11"/>
          <p:cNvSpPr txBox="1">
            <a:spLocks noChangeArrowheads="1"/>
          </p:cNvSpPr>
          <p:nvPr/>
        </p:nvSpPr>
        <p:spPr bwMode="auto">
          <a:xfrm>
            <a:off x="335865" y="6477000"/>
            <a:ext cx="11807924" cy="307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eaLnBrk="1" hangingPunct="1"/>
            <a:r>
              <a:rPr lang="de-DE" sz="1400" b="0" dirty="0">
                <a:solidFill>
                  <a:schemeClr val="bg1"/>
                </a:solidFill>
              </a:rPr>
              <a:t>1. Feld J, et al. N Engl J Med. 2014;370:1594-1603. 2. </a:t>
            </a:r>
            <a:r>
              <a:rPr lang="de-DE" sz="1400" b="0" dirty="0" err="1">
                <a:solidFill>
                  <a:schemeClr val="bg1"/>
                </a:solidFill>
              </a:rPr>
              <a:t>Zeuzem</a:t>
            </a:r>
            <a:r>
              <a:rPr lang="de-DE" sz="1400" b="0" dirty="0">
                <a:solidFill>
                  <a:schemeClr val="bg1"/>
                </a:solidFill>
              </a:rPr>
              <a:t> S, et al. N Engl J Med. 2014;370:1604-1614. </a:t>
            </a:r>
          </a:p>
        </p:txBody>
      </p:sp>
      <p:cxnSp>
        <p:nvCxnSpPr>
          <p:cNvPr id="24581" name="Straight Connector 18"/>
          <p:cNvCxnSpPr>
            <a:cxnSpLocks noChangeShapeType="1"/>
          </p:cNvCxnSpPr>
          <p:nvPr/>
        </p:nvCxnSpPr>
        <p:spPr bwMode="auto">
          <a:xfrm rot="5400000">
            <a:off x="187277" y="4230504"/>
            <a:ext cx="291389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24582" name="Rectangle 31"/>
          <p:cNvSpPr>
            <a:spLocks noChangeArrowheads="1"/>
          </p:cNvSpPr>
          <p:nvPr/>
        </p:nvSpPr>
        <p:spPr bwMode="auto">
          <a:xfrm>
            <a:off x="1171257" y="2676747"/>
            <a:ext cx="322721"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457063">
              <a:buClr>
                <a:srgbClr val="99CC00"/>
              </a:buClr>
            </a:pPr>
            <a:r>
              <a:rPr lang="en-US" sz="1600"/>
              <a:t>100</a:t>
            </a:r>
          </a:p>
        </p:txBody>
      </p:sp>
      <p:sp>
        <p:nvSpPr>
          <p:cNvPr id="24583" name="Rectangle 29"/>
          <p:cNvSpPr>
            <a:spLocks noChangeArrowheads="1"/>
          </p:cNvSpPr>
          <p:nvPr/>
        </p:nvSpPr>
        <p:spPr bwMode="auto">
          <a:xfrm>
            <a:off x="1255554" y="3260795"/>
            <a:ext cx="215147"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457063">
              <a:buClr>
                <a:srgbClr val="99CC00"/>
              </a:buClr>
            </a:pPr>
            <a:r>
              <a:rPr lang="en-US" sz="1600"/>
              <a:t>80</a:t>
            </a:r>
          </a:p>
        </p:txBody>
      </p:sp>
      <p:sp>
        <p:nvSpPr>
          <p:cNvPr id="24584" name="Rectangle 27"/>
          <p:cNvSpPr>
            <a:spLocks noChangeArrowheads="1"/>
          </p:cNvSpPr>
          <p:nvPr/>
        </p:nvSpPr>
        <p:spPr bwMode="auto">
          <a:xfrm>
            <a:off x="1255554" y="3862301"/>
            <a:ext cx="215147"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457063">
              <a:buClr>
                <a:srgbClr val="99CC00"/>
              </a:buClr>
            </a:pPr>
            <a:r>
              <a:rPr lang="en-US" sz="1600"/>
              <a:t>60</a:t>
            </a:r>
          </a:p>
        </p:txBody>
      </p:sp>
      <p:sp>
        <p:nvSpPr>
          <p:cNvPr id="24585" name="Rectangle 25"/>
          <p:cNvSpPr>
            <a:spLocks noChangeArrowheads="1"/>
          </p:cNvSpPr>
          <p:nvPr/>
        </p:nvSpPr>
        <p:spPr bwMode="auto">
          <a:xfrm>
            <a:off x="1255554" y="4471743"/>
            <a:ext cx="215147"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457063">
              <a:buClr>
                <a:srgbClr val="99CC00"/>
              </a:buClr>
            </a:pPr>
            <a:r>
              <a:rPr lang="en-US" sz="1600"/>
              <a:t>40</a:t>
            </a:r>
          </a:p>
        </p:txBody>
      </p:sp>
      <p:sp>
        <p:nvSpPr>
          <p:cNvPr id="24586" name="Rectangle 23"/>
          <p:cNvSpPr>
            <a:spLocks noChangeArrowheads="1"/>
          </p:cNvSpPr>
          <p:nvPr/>
        </p:nvSpPr>
        <p:spPr bwMode="auto">
          <a:xfrm>
            <a:off x="1255554" y="5047854"/>
            <a:ext cx="215147"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457063">
              <a:buClr>
                <a:srgbClr val="99CC00"/>
              </a:buClr>
            </a:pPr>
            <a:r>
              <a:rPr lang="en-US" sz="1600"/>
              <a:t>20</a:t>
            </a:r>
          </a:p>
        </p:txBody>
      </p:sp>
      <p:sp>
        <p:nvSpPr>
          <p:cNvPr id="24587" name="Rectangle 21"/>
          <p:cNvSpPr>
            <a:spLocks noChangeArrowheads="1"/>
          </p:cNvSpPr>
          <p:nvPr/>
        </p:nvSpPr>
        <p:spPr bwMode="auto">
          <a:xfrm>
            <a:off x="1366531" y="5549374"/>
            <a:ext cx="104169"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457063">
              <a:buClr>
                <a:srgbClr val="99CC00"/>
              </a:buClr>
            </a:pPr>
            <a:r>
              <a:rPr lang="en-US" sz="1600"/>
              <a:t>0</a:t>
            </a:r>
          </a:p>
        </p:txBody>
      </p:sp>
      <p:grpSp>
        <p:nvGrpSpPr>
          <p:cNvPr id="24588" name="Group 5"/>
          <p:cNvGrpSpPr>
            <a:grpSpLocks/>
          </p:cNvGrpSpPr>
          <p:nvPr/>
        </p:nvGrpSpPr>
        <p:grpSpPr bwMode="auto">
          <a:xfrm>
            <a:off x="1542649" y="2800539"/>
            <a:ext cx="88877" cy="2880562"/>
            <a:chOff x="1154586" y="2429305"/>
            <a:chExt cx="66227" cy="2881039"/>
          </a:xfrm>
        </p:grpSpPr>
        <p:cxnSp>
          <p:nvCxnSpPr>
            <p:cNvPr id="24635" name="Straight Connector 22"/>
            <p:cNvCxnSpPr>
              <a:cxnSpLocks noChangeShapeType="1"/>
            </p:cNvCxnSpPr>
            <p:nvPr/>
          </p:nvCxnSpPr>
          <p:spPr bwMode="auto">
            <a:xfrm rot="10800000">
              <a:off x="1157313" y="2429305"/>
              <a:ext cx="635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4636" name="Straight Connector 23"/>
            <p:cNvCxnSpPr>
              <a:cxnSpLocks noChangeShapeType="1"/>
            </p:cNvCxnSpPr>
            <p:nvPr/>
          </p:nvCxnSpPr>
          <p:spPr bwMode="auto">
            <a:xfrm rot="10800000">
              <a:off x="1155726" y="3011118"/>
              <a:ext cx="635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4637" name="Straight Connector 24"/>
            <p:cNvCxnSpPr>
              <a:cxnSpLocks noChangeShapeType="1"/>
            </p:cNvCxnSpPr>
            <p:nvPr/>
          </p:nvCxnSpPr>
          <p:spPr bwMode="auto">
            <a:xfrm rot="10800000">
              <a:off x="1154931" y="3608007"/>
              <a:ext cx="635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4638" name="Straight Connector 25"/>
            <p:cNvCxnSpPr>
              <a:cxnSpLocks noChangeShapeType="1"/>
            </p:cNvCxnSpPr>
            <p:nvPr/>
          </p:nvCxnSpPr>
          <p:spPr bwMode="auto">
            <a:xfrm rot="10800000">
              <a:off x="1154931" y="4220547"/>
              <a:ext cx="635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4639" name="Straight Connector 26"/>
            <p:cNvCxnSpPr>
              <a:cxnSpLocks noChangeShapeType="1"/>
            </p:cNvCxnSpPr>
            <p:nvPr/>
          </p:nvCxnSpPr>
          <p:spPr bwMode="auto">
            <a:xfrm rot="10800000">
              <a:off x="1154931" y="4796034"/>
              <a:ext cx="635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4640" name="Straight Connector 27"/>
            <p:cNvCxnSpPr>
              <a:cxnSpLocks noChangeShapeType="1"/>
            </p:cNvCxnSpPr>
            <p:nvPr/>
          </p:nvCxnSpPr>
          <p:spPr bwMode="auto">
            <a:xfrm rot="10800000">
              <a:off x="1154586" y="5310344"/>
              <a:ext cx="635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grpSp>
      <p:sp>
        <p:nvSpPr>
          <p:cNvPr id="24589" name="TextBox 38"/>
          <p:cNvSpPr txBox="1">
            <a:spLocks noChangeArrowheads="1"/>
          </p:cNvSpPr>
          <p:nvPr/>
        </p:nvSpPr>
        <p:spPr bwMode="auto">
          <a:xfrm rot="-5400000">
            <a:off x="-369526" y="3996995"/>
            <a:ext cx="2302863"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buClr>
                <a:srgbClr val="99CC00"/>
              </a:buClr>
              <a:buFont typeface="Arial" charset="0"/>
              <a:buNone/>
            </a:pPr>
            <a:r>
              <a:rPr lang="en-US" sz="1600"/>
              <a:t>SVR12 (%)</a:t>
            </a:r>
          </a:p>
        </p:txBody>
      </p:sp>
      <p:sp>
        <p:nvSpPr>
          <p:cNvPr id="80" name="Rectangle 5"/>
          <p:cNvSpPr>
            <a:spLocks noChangeArrowheads="1"/>
          </p:cNvSpPr>
          <p:nvPr/>
        </p:nvSpPr>
        <p:spPr bwMode="auto">
          <a:xfrm>
            <a:off x="3205916" y="3033842"/>
            <a:ext cx="719480" cy="2663131"/>
          </a:xfrm>
          <a:prstGeom prst="rect">
            <a:avLst/>
          </a:prstGeom>
          <a:solidFill>
            <a:schemeClr val="accent3"/>
          </a:solidFill>
          <a:ln w="9525">
            <a:solidFill>
              <a:srgbClr val="000514"/>
            </a:solidFill>
            <a:round/>
            <a:headEnd/>
            <a:tailEnd/>
          </a:ln>
        </p:spPr>
        <p:txBody>
          <a:bodyPr/>
          <a:lstStyle/>
          <a:p>
            <a:pPr algn="ctr" defTabSz="457063">
              <a:buClr>
                <a:srgbClr val="99CC00"/>
              </a:buClr>
              <a:defRPr/>
            </a:pPr>
            <a:endParaRPr lang="en-US" sz="1799" dirty="0">
              <a:latin typeface="Arial"/>
              <a:ea typeface="ＭＳ Ｐゴシック" charset="0"/>
              <a:cs typeface="Arial" charset="0"/>
            </a:endParaRPr>
          </a:p>
        </p:txBody>
      </p:sp>
      <p:sp>
        <p:nvSpPr>
          <p:cNvPr id="24591" name="Rectangle 15"/>
          <p:cNvSpPr>
            <a:spLocks noChangeArrowheads="1"/>
          </p:cNvSpPr>
          <p:nvPr/>
        </p:nvSpPr>
        <p:spPr bwMode="auto">
          <a:xfrm>
            <a:off x="3468661" y="2732296"/>
            <a:ext cx="215147"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457063">
              <a:buClr>
                <a:srgbClr val="99CC00"/>
              </a:buClr>
            </a:pPr>
            <a:r>
              <a:rPr lang="en-US" sz="1600" dirty="0"/>
              <a:t>95</a:t>
            </a:r>
          </a:p>
        </p:txBody>
      </p:sp>
      <p:sp>
        <p:nvSpPr>
          <p:cNvPr id="24592" name="Text Box 33"/>
          <p:cNvSpPr txBox="1">
            <a:spLocks noChangeArrowheads="1"/>
          </p:cNvSpPr>
          <p:nvPr/>
        </p:nvSpPr>
        <p:spPr bwMode="auto">
          <a:xfrm>
            <a:off x="3176290" y="5204975"/>
            <a:ext cx="789310" cy="522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buClr>
                <a:srgbClr val="99CC00"/>
              </a:buClr>
              <a:buFont typeface="Arial" charset="0"/>
              <a:buNone/>
            </a:pPr>
            <a:r>
              <a:rPr lang="en-US" sz="1400" b="0">
                <a:solidFill>
                  <a:srgbClr val="141415"/>
                </a:solidFill>
                <a:cs typeface="Arial" charset="0"/>
              </a:rPr>
              <a:t>307/</a:t>
            </a:r>
          </a:p>
          <a:p>
            <a:pPr algn="ctr" eaLnBrk="1" hangingPunct="1">
              <a:buClr>
                <a:srgbClr val="99CC00"/>
              </a:buClr>
              <a:buFont typeface="Arial" charset="0"/>
              <a:buNone/>
            </a:pPr>
            <a:r>
              <a:rPr lang="en-US" sz="1400" b="0">
                <a:solidFill>
                  <a:srgbClr val="141415"/>
                </a:solidFill>
                <a:cs typeface="Arial" charset="0"/>
              </a:rPr>
              <a:t>322</a:t>
            </a:r>
          </a:p>
        </p:txBody>
      </p:sp>
      <p:sp>
        <p:nvSpPr>
          <p:cNvPr id="24593" name="TextBox 25"/>
          <p:cNvSpPr txBox="1">
            <a:spLocks noChangeArrowheads="1"/>
          </p:cNvSpPr>
          <p:nvPr/>
        </p:nvSpPr>
        <p:spPr bwMode="auto">
          <a:xfrm>
            <a:off x="3151232" y="5665230"/>
            <a:ext cx="697645"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r>
              <a:rPr lang="en-US" sz="1600"/>
              <a:t>GT1a</a:t>
            </a:r>
          </a:p>
        </p:txBody>
      </p:sp>
      <p:sp>
        <p:nvSpPr>
          <p:cNvPr id="24594" name="Rectangle 5"/>
          <p:cNvSpPr>
            <a:spLocks noChangeArrowheads="1"/>
          </p:cNvSpPr>
          <p:nvPr/>
        </p:nvSpPr>
        <p:spPr bwMode="auto">
          <a:xfrm>
            <a:off x="4056594" y="2857676"/>
            <a:ext cx="700434" cy="2839297"/>
          </a:xfrm>
          <a:prstGeom prst="rect">
            <a:avLst/>
          </a:prstGeom>
          <a:solidFill>
            <a:schemeClr val="accent1"/>
          </a:solidFill>
          <a:ln w="9525">
            <a:solidFill>
              <a:srgbClr val="000514"/>
            </a:solidFill>
            <a:round/>
            <a:headEnd/>
            <a:tailEnd/>
          </a:ln>
        </p:spPr>
        <p:txBody>
          <a:bodyPr/>
          <a:lstStyle/>
          <a:p>
            <a:pPr algn="ctr" defTabSz="457063">
              <a:buClr>
                <a:srgbClr val="99CC00"/>
              </a:buClr>
            </a:pPr>
            <a:endParaRPr lang="en-US" sz="1799">
              <a:solidFill>
                <a:srgbClr val="FFFFFF"/>
              </a:solidFill>
            </a:endParaRPr>
          </a:p>
        </p:txBody>
      </p:sp>
      <p:sp>
        <p:nvSpPr>
          <p:cNvPr id="24595" name="Rectangle 15"/>
          <p:cNvSpPr>
            <a:spLocks noChangeArrowheads="1"/>
          </p:cNvSpPr>
          <p:nvPr/>
        </p:nvSpPr>
        <p:spPr bwMode="auto">
          <a:xfrm>
            <a:off x="4261857" y="2570413"/>
            <a:ext cx="306837" cy="245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defTabSz="457063">
              <a:buClr>
                <a:srgbClr val="99CC00"/>
              </a:buClr>
            </a:pPr>
            <a:r>
              <a:rPr lang="en-US" sz="1600" dirty="0"/>
              <a:t>98</a:t>
            </a:r>
          </a:p>
        </p:txBody>
      </p:sp>
      <p:sp>
        <p:nvSpPr>
          <p:cNvPr id="24596" name="Text Box 33"/>
          <p:cNvSpPr txBox="1">
            <a:spLocks noChangeArrowheads="1"/>
          </p:cNvSpPr>
          <p:nvPr/>
        </p:nvSpPr>
        <p:spPr bwMode="auto">
          <a:xfrm>
            <a:off x="3990995" y="5204975"/>
            <a:ext cx="789311" cy="522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buClr>
                <a:srgbClr val="99CC00"/>
              </a:buClr>
              <a:buFont typeface="Arial" charset="0"/>
              <a:buNone/>
            </a:pPr>
            <a:r>
              <a:rPr lang="en-US" sz="1400" b="0">
                <a:solidFill>
                  <a:srgbClr val="141415"/>
                </a:solidFill>
                <a:cs typeface="Arial" charset="0"/>
              </a:rPr>
              <a:t>148/</a:t>
            </a:r>
          </a:p>
          <a:p>
            <a:pPr algn="ctr" eaLnBrk="1" hangingPunct="1">
              <a:buClr>
                <a:srgbClr val="99CC00"/>
              </a:buClr>
              <a:buFont typeface="Arial" charset="0"/>
              <a:buNone/>
            </a:pPr>
            <a:r>
              <a:rPr lang="en-US" sz="1400" b="0">
                <a:solidFill>
                  <a:srgbClr val="141415"/>
                </a:solidFill>
                <a:cs typeface="Arial" charset="0"/>
              </a:rPr>
              <a:t>151</a:t>
            </a:r>
          </a:p>
        </p:txBody>
      </p:sp>
      <p:sp>
        <p:nvSpPr>
          <p:cNvPr id="24597" name="Rectangle 41"/>
          <p:cNvSpPr>
            <a:spLocks noChangeArrowheads="1"/>
          </p:cNvSpPr>
          <p:nvPr/>
        </p:nvSpPr>
        <p:spPr bwMode="auto">
          <a:xfrm>
            <a:off x="1974337" y="2960835"/>
            <a:ext cx="694086" cy="2736137"/>
          </a:xfrm>
          <a:prstGeom prst="rect">
            <a:avLst/>
          </a:prstGeom>
          <a:solidFill>
            <a:schemeClr val="accent2"/>
          </a:solidFill>
          <a:ln w="9525">
            <a:solidFill>
              <a:srgbClr val="000514"/>
            </a:solidFill>
            <a:round/>
            <a:headEnd/>
            <a:tailEnd/>
          </a:ln>
        </p:spPr>
        <p:txBody>
          <a:bodyPr/>
          <a:lstStyle/>
          <a:p>
            <a:pPr defTabSz="457063">
              <a:buClr>
                <a:srgbClr val="99CC00"/>
              </a:buClr>
            </a:pPr>
            <a:endParaRPr lang="en-US" sz="1799">
              <a:solidFill>
                <a:srgbClr val="FFFFFF"/>
              </a:solidFill>
            </a:endParaRPr>
          </a:p>
        </p:txBody>
      </p:sp>
      <p:sp>
        <p:nvSpPr>
          <p:cNvPr id="24598" name="Rectangle 16"/>
          <p:cNvSpPr>
            <a:spLocks noChangeArrowheads="1"/>
          </p:cNvSpPr>
          <p:nvPr/>
        </p:nvSpPr>
        <p:spPr bwMode="auto">
          <a:xfrm>
            <a:off x="2171134" y="2611677"/>
            <a:ext cx="215147"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457063">
              <a:buClr>
                <a:srgbClr val="99CC00"/>
              </a:buClr>
            </a:pPr>
            <a:r>
              <a:rPr lang="en-US" sz="1600" dirty="0"/>
              <a:t>96</a:t>
            </a:r>
          </a:p>
        </p:txBody>
      </p:sp>
      <p:sp>
        <p:nvSpPr>
          <p:cNvPr id="24599" name="Text Box 33"/>
          <p:cNvSpPr txBox="1">
            <a:spLocks noChangeArrowheads="1"/>
          </p:cNvSpPr>
          <p:nvPr/>
        </p:nvSpPr>
        <p:spPr bwMode="auto">
          <a:xfrm>
            <a:off x="1944710" y="5174822"/>
            <a:ext cx="787195" cy="522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buClr>
                <a:srgbClr val="99CC00"/>
              </a:buClr>
              <a:buFont typeface="Arial" charset="0"/>
              <a:buNone/>
            </a:pPr>
            <a:r>
              <a:rPr lang="en-US" sz="1400" b="0">
                <a:solidFill>
                  <a:srgbClr val="141415"/>
                </a:solidFill>
                <a:cs typeface="Arial" charset="0"/>
              </a:rPr>
              <a:t>455/</a:t>
            </a:r>
          </a:p>
          <a:p>
            <a:pPr algn="ctr" eaLnBrk="1" hangingPunct="1">
              <a:buClr>
                <a:srgbClr val="99CC00"/>
              </a:buClr>
              <a:buFont typeface="Arial" charset="0"/>
              <a:buNone/>
            </a:pPr>
            <a:r>
              <a:rPr lang="en-US" sz="1400" b="0">
                <a:solidFill>
                  <a:srgbClr val="141415"/>
                </a:solidFill>
                <a:cs typeface="Arial" charset="0"/>
              </a:rPr>
              <a:t>473</a:t>
            </a:r>
          </a:p>
        </p:txBody>
      </p:sp>
      <p:sp>
        <p:nvSpPr>
          <p:cNvPr id="24600" name="TextBox 98"/>
          <p:cNvSpPr txBox="1">
            <a:spLocks noChangeArrowheads="1"/>
          </p:cNvSpPr>
          <p:nvPr/>
        </p:nvSpPr>
        <p:spPr bwMode="auto">
          <a:xfrm>
            <a:off x="1974337" y="5665230"/>
            <a:ext cx="446741"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eaLnBrk="1" hangingPunct="1"/>
            <a:r>
              <a:rPr lang="en-US" sz="1600"/>
              <a:t>All</a:t>
            </a:r>
            <a:endParaRPr lang="en-US" sz="1799"/>
          </a:p>
        </p:txBody>
      </p:sp>
      <p:cxnSp>
        <p:nvCxnSpPr>
          <p:cNvPr id="24601" name="Straight Connector 20"/>
          <p:cNvCxnSpPr>
            <a:cxnSpLocks noChangeShapeType="1"/>
          </p:cNvCxnSpPr>
          <p:nvPr/>
        </p:nvCxnSpPr>
        <p:spPr bwMode="auto">
          <a:xfrm flipV="1">
            <a:off x="1648455" y="5681101"/>
            <a:ext cx="332230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24602" name="TextBox 25"/>
          <p:cNvSpPr txBox="1">
            <a:spLocks noChangeArrowheads="1"/>
          </p:cNvSpPr>
          <p:nvPr/>
        </p:nvSpPr>
        <p:spPr bwMode="auto">
          <a:xfrm>
            <a:off x="4018521" y="5665230"/>
            <a:ext cx="708863"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r>
              <a:rPr lang="en-US" sz="1600"/>
              <a:t>GT1b</a:t>
            </a:r>
          </a:p>
        </p:txBody>
      </p:sp>
      <p:sp>
        <p:nvSpPr>
          <p:cNvPr id="24603" name="TextBox 2"/>
          <p:cNvSpPr txBox="1">
            <a:spLocks noChangeArrowheads="1"/>
          </p:cNvSpPr>
          <p:nvPr/>
        </p:nvSpPr>
        <p:spPr bwMode="auto">
          <a:xfrm>
            <a:off x="1555346" y="2260931"/>
            <a:ext cx="3415410" cy="338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r>
              <a:rPr lang="en-US" sz="1600" dirty="0"/>
              <a:t>SAPPHIRE I: Naive Pts</a:t>
            </a:r>
            <a:r>
              <a:rPr lang="en-US" sz="1600" baseline="30000" dirty="0"/>
              <a:t>[1]</a:t>
            </a:r>
          </a:p>
        </p:txBody>
      </p:sp>
      <p:sp>
        <p:nvSpPr>
          <p:cNvPr id="24604" name="TextBox 34"/>
          <p:cNvSpPr txBox="1">
            <a:spLocks noChangeArrowheads="1"/>
          </p:cNvSpPr>
          <p:nvPr/>
        </p:nvSpPr>
        <p:spPr bwMode="auto">
          <a:xfrm>
            <a:off x="799891" y="5306550"/>
            <a:ext cx="680618" cy="317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eaLnBrk="1" hangingPunct="1">
              <a:lnSpc>
                <a:spcPct val="90000"/>
              </a:lnSpc>
              <a:spcBef>
                <a:spcPct val="35000"/>
              </a:spcBef>
              <a:spcAft>
                <a:spcPct val="25000"/>
              </a:spcAft>
              <a:buClr>
                <a:srgbClr val="4FAD26"/>
              </a:buClr>
              <a:buFont typeface="Arial" charset="0"/>
              <a:buNone/>
            </a:pPr>
            <a:r>
              <a:rPr lang="en-US" sz="1600" b="0"/>
              <a:t>n/N =</a:t>
            </a:r>
          </a:p>
        </p:txBody>
      </p:sp>
      <p:cxnSp>
        <p:nvCxnSpPr>
          <p:cNvPr id="24605" name="Straight Connector 18"/>
          <p:cNvCxnSpPr>
            <a:cxnSpLocks noChangeShapeType="1"/>
          </p:cNvCxnSpPr>
          <p:nvPr/>
        </p:nvCxnSpPr>
        <p:spPr bwMode="auto">
          <a:xfrm rot="5400000">
            <a:off x="5896556" y="4205111"/>
            <a:ext cx="291389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24606" name="Rectangle 31"/>
          <p:cNvSpPr>
            <a:spLocks noChangeArrowheads="1"/>
          </p:cNvSpPr>
          <p:nvPr/>
        </p:nvSpPr>
        <p:spPr bwMode="auto">
          <a:xfrm>
            <a:off x="6895350" y="2641831"/>
            <a:ext cx="322721"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457063">
              <a:buClr>
                <a:srgbClr val="99CC00"/>
              </a:buClr>
            </a:pPr>
            <a:r>
              <a:rPr lang="en-US" sz="1600"/>
              <a:t>100</a:t>
            </a:r>
          </a:p>
        </p:txBody>
      </p:sp>
      <p:sp>
        <p:nvSpPr>
          <p:cNvPr id="24607" name="Rectangle 29"/>
          <p:cNvSpPr>
            <a:spLocks noChangeArrowheads="1"/>
          </p:cNvSpPr>
          <p:nvPr/>
        </p:nvSpPr>
        <p:spPr bwMode="auto">
          <a:xfrm>
            <a:off x="6979646" y="3225879"/>
            <a:ext cx="215147"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457063">
              <a:buClr>
                <a:srgbClr val="99CC00"/>
              </a:buClr>
            </a:pPr>
            <a:r>
              <a:rPr lang="en-US" sz="1600"/>
              <a:t>80</a:t>
            </a:r>
          </a:p>
        </p:txBody>
      </p:sp>
      <p:sp>
        <p:nvSpPr>
          <p:cNvPr id="24608" name="Rectangle 27"/>
          <p:cNvSpPr>
            <a:spLocks noChangeArrowheads="1"/>
          </p:cNvSpPr>
          <p:nvPr/>
        </p:nvSpPr>
        <p:spPr bwMode="auto">
          <a:xfrm>
            <a:off x="6979646" y="3822624"/>
            <a:ext cx="215147"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457063">
              <a:buClr>
                <a:srgbClr val="99CC00"/>
              </a:buClr>
            </a:pPr>
            <a:r>
              <a:rPr lang="en-US" sz="1600"/>
              <a:t>60</a:t>
            </a:r>
          </a:p>
        </p:txBody>
      </p:sp>
      <p:sp>
        <p:nvSpPr>
          <p:cNvPr id="24609" name="Rectangle 25"/>
          <p:cNvSpPr>
            <a:spLocks noChangeArrowheads="1"/>
          </p:cNvSpPr>
          <p:nvPr/>
        </p:nvSpPr>
        <p:spPr bwMode="auto">
          <a:xfrm>
            <a:off x="6979646" y="4436827"/>
            <a:ext cx="215147"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457063">
              <a:buClr>
                <a:srgbClr val="99CC00"/>
              </a:buClr>
            </a:pPr>
            <a:r>
              <a:rPr lang="en-US" sz="1600"/>
              <a:t>40</a:t>
            </a:r>
          </a:p>
        </p:txBody>
      </p:sp>
      <p:sp>
        <p:nvSpPr>
          <p:cNvPr id="24610" name="Rectangle 23"/>
          <p:cNvSpPr>
            <a:spLocks noChangeArrowheads="1"/>
          </p:cNvSpPr>
          <p:nvPr/>
        </p:nvSpPr>
        <p:spPr bwMode="auto">
          <a:xfrm>
            <a:off x="6979646" y="5012939"/>
            <a:ext cx="215147"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457063">
              <a:buClr>
                <a:srgbClr val="99CC00"/>
              </a:buClr>
            </a:pPr>
            <a:r>
              <a:rPr lang="en-US" sz="1600"/>
              <a:t>20</a:t>
            </a:r>
          </a:p>
        </p:txBody>
      </p:sp>
      <p:sp>
        <p:nvSpPr>
          <p:cNvPr id="24611" name="Rectangle 21"/>
          <p:cNvSpPr>
            <a:spLocks noChangeArrowheads="1"/>
          </p:cNvSpPr>
          <p:nvPr/>
        </p:nvSpPr>
        <p:spPr bwMode="auto">
          <a:xfrm>
            <a:off x="7090623" y="5533503"/>
            <a:ext cx="104169"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457063">
              <a:buClr>
                <a:srgbClr val="99CC00"/>
              </a:buClr>
            </a:pPr>
            <a:r>
              <a:rPr lang="en-US" sz="1600"/>
              <a:t>0</a:t>
            </a:r>
          </a:p>
        </p:txBody>
      </p:sp>
      <p:grpSp>
        <p:nvGrpSpPr>
          <p:cNvPr id="24612" name="Group 10"/>
          <p:cNvGrpSpPr>
            <a:grpSpLocks/>
          </p:cNvGrpSpPr>
          <p:nvPr/>
        </p:nvGrpSpPr>
        <p:grpSpPr bwMode="auto">
          <a:xfrm>
            <a:off x="7251928" y="2768799"/>
            <a:ext cx="88877" cy="2885323"/>
            <a:chOff x="5438530" y="2396763"/>
            <a:chExt cx="65896" cy="2886473"/>
          </a:xfrm>
        </p:grpSpPr>
        <p:cxnSp>
          <p:nvCxnSpPr>
            <p:cNvPr id="24629" name="Straight Connector 22"/>
            <p:cNvCxnSpPr>
              <a:cxnSpLocks noChangeShapeType="1"/>
            </p:cNvCxnSpPr>
            <p:nvPr/>
          </p:nvCxnSpPr>
          <p:spPr bwMode="auto">
            <a:xfrm rot="10800000">
              <a:off x="5440917" y="2396763"/>
              <a:ext cx="6350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4630" name="Straight Connector 23"/>
            <p:cNvCxnSpPr>
              <a:cxnSpLocks noChangeShapeType="1"/>
            </p:cNvCxnSpPr>
            <p:nvPr/>
          </p:nvCxnSpPr>
          <p:spPr bwMode="auto">
            <a:xfrm rot="10800000">
              <a:off x="5439330" y="2980955"/>
              <a:ext cx="6350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4631" name="Straight Connector 24"/>
            <p:cNvCxnSpPr>
              <a:cxnSpLocks noChangeShapeType="1"/>
            </p:cNvCxnSpPr>
            <p:nvPr/>
          </p:nvCxnSpPr>
          <p:spPr bwMode="auto">
            <a:xfrm rot="10800000">
              <a:off x="5438531" y="3577845"/>
              <a:ext cx="6350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4632" name="Straight Connector 25"/>
            <p:cNvCxnSpPr>
              <a:cxnSpLocks noChangeShapeType="1"/>
            </p:cNvCxnSpPr>
            <p:nvPr/>
          </p:nvCxnSpPr>
          <p:spPr bwMode="auto">
            <a:xfrm rot="10800000">
              <a:off x="5438531" y="4190384"/>
              <a:ext cx="6350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4633" name="Straight Connector 26"/>
            <p:cNvCxnSpPr>
              <a:cxnSpLocks noChangeShapeType="1"/>
            </p:cNvCxnSpPr>
            <p:nvPr/>
          </p:nvCxnSpPr>
          <p:spPr bwMode="auto">
            <a:xfrm rot="10800000">
              <a:off x="5438531" y="4765872"/>
              <a:ext cx="6350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4634" name="Straight Connector 27"/>
            <p:cNvCxnSpPr>
              <a:cxnSpLocks noChangeShapeType="1"/>
            </p:cNvCxnSpPr>
            <p:nvPr/>
          </p:nvCxnSpPr>
          <p:spPr bwMode="auto">
            <a:xfrm rot="10800000">
              <a:off x="5438530" y="5283236"/>
              <a:ext cx="6350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grpSp>
      <p:sp>
        <p:nvSpPr>
          <p:cNvPr id="24613" name="TextBox 38"/>
          <p:cNvSpPr txBox="1">
            <a:spLocks noChangeArrowheads="1"/>
          </p:cNvSpPr>
          <p:nvPr/>
        </p:nvSpPr>
        <p:spPr bwMode="auto">
          <a:xfrm rot="-5400000">
            <a:off x="5339754" y="3966840"/>
            <a:ext cx="2302862"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buClr>
                <a:srgbClr val="99CC00"/>
              </a:buClr>
              <a:buFont typeface="Arial" charset="0"/>
              <a:buNone/>
            </a:pPr>
            <a:r>
              <a:rPr lang="en-US" sz="1600"/>
              <a:t>SVR12 (%)</a:t>
            </a:r>
          </a:p>
        </p:txBody>
      </p:sp>
      <p:sp>
        <p:nvSpPr>
          <p:cNvPr id="24614" name="Rectangle 5"/>
          <p:cNvSpPr>
            <a:spLocks noChangeArrowheads="1"/>
          </p:cNvSpPr>
          <p:nvPr/>
        </p:nvSpPr>
        <p:spPr bwMode="auto">
          <a:xfrm>
            <a:off x="8915195" y="2930680"/>
            <a:ext cx="719480" cy="2729789"/>
          </a:xfrm>
          <a:prstGeom prst="rect">
            <a:avLst/>
          </a:prstGeom>
          <a:solidFill>
            <a:srgbClr val="F6A108"/>
          </a:solidFill>
          <a:ln w="9525">
            <a:solidFill>
              <a:srgbClr val="000514"/>
            </a:solidFill>
            <a:round/>
            <a:headEnd/>
            <a:tailEnd/>
          </a:ln>
        </p:spPr>
        <p:txBody>
          <a:bodyPr/>
          <a:lstStyle/>
          <a:p>
            <a:pPr algn="ctr" defTabSz="457063">
              <a:buClr>
                <a:srgbClr val="99CC00"/>
              </a:buClr>
            </a:pPr>
            <a:endParaRPr lang="en-US" sz="1799">
              <a:solidFill>
                <a:srgbClr val="FFFFFF"/>
              </a:solidFill>
            </a:endParaRPr>
          </a:p>
        </p:txBody>
      </p:sp>
      <p:sp>
        <p:nvSpPr>
          <p:cNvPr id="24615" name="Rectangle 15"/>
          <p:cNvSpPr>
            <a:spLocks noChangeArrowheads="1"/>
          </p:cNvSpPr>
          <p:nvPr/>
        </p:nvSpPr>
        <p:spPr bwMode="auto">
          <a:xfrm>
            <a:off x="9179000" y="2691031"/>
            <a:ext cx="215147"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defTabSz="457063">
              <a:buClr>
                <a:srgbClr val="99CC00"/>
              </a:buClr>
            </a:pPr>
            <a:r>
              <a:rPr lang="en-US" sz="1600"/>
              <a:t>96</a:t>
            </a:r>
          </a:p>
        </p:txBody>
      </p:sp>
      <p:sp>
        <p:nvSpPr>
          <p:cNvPr id="24616" name="Text Box 33"/>
          <p:cNvSpPr txBox="1">
            <a:spLocks noChangeArrowheads="1"/>
          </p:cNvSpPr>
          <p:nvPr/>
        </p:nvSpPr>
        <p:spPr bwMode="auto">
          <a:xfrm>
            <a:off x="8885570" y="5174822"/>
            <a:ext cx="791427" cy="522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buClr>
                <a:srgbClr val="99CC00"/>
              </a:buClr>
              <a:buFont typeface="Arial" charset="0"/>
              <a:buNone/>
            </a:pPr>
            <a:r>
              <a:rPr lang="en-US" sz="1400" b="0">
                <a:solidFill>
                  <a:srgbClr val="141415"/>
                </a:solidFill>
                <a:cs typeface="Arial" charset="0"/>
              </a:rPr>
              <a:t>166/</a:t>
            </a:r>
          </a:p>
          <a:p>
            <a:pPr algn="ctr" eaLnBrk="1" hangingPunct="1">
              <a:buClr>
                <a:srgbClr val="99CC00"/>
              </a:buClr>
              <a:buFont typeface="Arial" charset="0"/>
              <a:buNone/>
            </a:pPr>
            <a:r>
              <a:rPr lang="en-US" sz="1400" b="0">
                <a:solidFill>
                  <a:srgbClr val="141415"/>
                </a:solidFill>
                <a:cs typeface="Arial" charset="0"/>
              </a:rPr>
              <a:t>173</a:t>
            </a:r>
          </a:p>
        </p:txBody>
      </p:sp>
      <p:sp>
        <p:nvSpPr>
          <p:cNvPr id="24617" name="TextBox 25"/>
          <p:cNvSpPr txBox="1">
            <a:spLocks noChangeArrowheads="1"/>
          </p:cNvSpPr>
          <p:nvPr/>
        </p:nvSpPr>
        <p:spPr bwMode="auto">
          <a:xfrm>
            <a:off x="8861570" y="5635077"/>
            <a:ext cx="697645"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r>
              <a:rPr lang="en-US" sz="1600">
                <a:solidFill>
                  <a:srgbClr val="FFFFFF"/>
                </a:solidFill>
              </a:rPr>
              <a:t>GT1a</a:t>
            </a:r>
          </a:p>
        </p:txBody>
      </p:sp>
      <p:sp>
        <p:nvSpPr>
          <p:cNvPr id="24618" name="Rectangle 5"/>
          <p:cNvSpPr>
            <a:spLocks noChangeArrowheads="1"/>
          </p:cNvSpPr>
          <p:nvPr/>
        </p:nvSpPr>
        <p:spPr bwMode="auto">
          <a:xfrm>
            <a:off x="9767988" y="2857676"/>
            <a:ext cx="719480" cy="2809143"/>
          </a:xfrm>
          <a:prstGeom prst="rect">
            <a:avLst/>
          </a:prstGeom>
          <a:solidFill>
            <a:srgbClr val="12AD2B"/>
          </a:solidFill>
          <a:ln w="9525">
            <a:solidFill>
              <a:srgbClr val="000514"/>
            </a:solidFill>
            <a:round/>
            <a:headEnd/>
            <a:tailEnd/>
          </a:ln>
        </p:spPr>
        <p:txBody>
          <a:bodyPr/>
          <a:lstStyle/>
          <a:p>
            <a:pPr algn="ctr" defTabSz="457063">
              <a:buClr>
                <a:srgbClr val="99CC00"/>
              </a:buClr>
            </a:pPr>
            <a:endParaRPr lang="en-US" sz="1799">
              <a:solidFill>
                <a:srgbClr val="FFFFFF"/>
              </a:solidFill>
            </a:endParaRPr>
          </a:p>
        </p:txBody>
      </p:sp>
      <p:sp>
        <p:nvSpPr>
          <p:cNvPr id="24619" name="Rectangle 15"/>
          <p:cNvSpPr>
            <a:spLocks noChangeArrowheads="1"/>
          </p:cNvSpPr>
          <p:nvPr/>
        </p:nvSpPr>
        <p:spPr bwMode="auto">
          <a:xfrm>
            <a:off x="9958440" y="2611677"/>
            <a:ext cx="306837" cy="245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defTabSz="457063">
              <a:buClr>
                <a:srgbClr val="99CC00"/>
              </a:buClr>
            </a:pPr>
            <a:r>
              <a:rPr lang="en-US" sz="1600"/>
              <a:t>97</a:t>
            </a:r>
          </a:p>
        </p:txBody>
      </p:sp>
      <p:sp>
        <p:nvSpPr>
          <p:cNvPr id="24620" name="Text Box 33"/>
          <p:cNvSpPr txBox="1">
            <a:spLocks noChangeArrowheads="1"/>
          </p:cNvSpPr>
          <p:nvPr/>
        </p:nvSpPr>
        <p:spPr bwMode="auto">
          <a:xfrm>
            <a:off x="9702390" y="5174822"/>
            <a:ext cx="789310" cy="522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buClr>
                <a:srgbClr val="99CC00"/>
              </a:buClr>
              <a:buFont typeface="Arial" charset="0"/>
              <a:buNone/>
            </a:pPr>
            <a:r>
              <a:rPr lang="en-US" sz="1400" b="0">
                <a:solidFill>
                  <a:srgbClr val="141415"/>
                </a:solidFill>
                <a:cs typeface="Arial" charset="0"/>
              </a:rPr>
              <a:t>119/</a:t>
            </a:r>
          </a:p>
          <a:p>
            <a:pPr algn="ctr" eaLnBrk="1" hangingPunct="1">
              <a:buClr>
                <a:srgbClr val="99CC00"/>
              </a:buClr>
              <a:buFont typeface="Arial" charset="0"/>
              <a:buNone/>
            </a:pPr>
            <a:r>
              <a:rPr lang="en-US" sz="1400" b="0">
                <a:solidFill>
                  <a:srgbClr val="141415"/>
                </a:solidFill>
                <a:cs typeface="Arial" charset="0"/>
              </a:rPr>
              <a:t>123</a:t>
            </a:r>
          </a:p>
        </p:txBody>
      </p:sp>
      <p:sp>
        <p:nvSpPr>
          <p:cNvPr id="24621" name="Rectangle 41"/>
          <p:cNvSpPr>
            <a:spLocks noChangeArrowheads="1"/>
          </p:cNvSpPr>
          <p:nvPr/>
        </p:nvSpPr>
        <p:spPr bwMode="auto">
          <a:xfrm>
            <a:off x="7683616" y="2930681"/>
            <a:ext cx="694086" cy="2736137"/>
          </a:xfrm>
          <a:prstGeom prst="rect">
            <a:avLst/>
          </a:prstGeom>
          <a:solidFill>
            <a:srgbClr val="5AAACE"/>
          </a:solidFill>
          <a:ln w="9525">
            <a:solidFill>
              <a:srgbClr val="000514"/>
            </a:solidFill>
            <a:round/>
            <a:headEnd/>
            <a:tailEnd/>
          </a:ln>
        </p:spPr>
        <p:txBody>
          <a:bodyPr/>
          <a:lstStyle/>
          <a:p>
            <a:pPr defTabSz="457063">
              <a:buClr>
                <a:srgbClr val="99CC00"/>
              </a:buClr>
            </a:pPr>
            <a:endParaRPr lang="en-US" sz="1799">
              <a:solidFill>
                <a:srgbClr val="FFFFFF"/>
              </a:solidFill>
            </a:endParaRPr>
          </a:p>
        </p:txBody>
      </p:sp>
      <p:sp>
        <p:nvSpPr>
          <p:cNvPr id="24622" name="Rectangle 16"/>
          <p:cNvSpPr>
            <a:spLocks noChangeArrowheads="1"/>
          </p:cNvSpPr>
          <p:nvPr/>
        </p:nvSpPr>
        <p:spPr bwMode="auto">
          <a:xfrm>
            <a:off x="7880414" y="2581522"/>
            <a:ext cx="215147" cy="24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457063">
              <a:buClr>
                <a:srgbClr val="99CC00"/>
              </a:buClr>
            </a:pPr>
            <a:r>
              <a:rPr lang="en-US" sz="1600"/>
              <a:t>96</a:t>
            </a:r>
          </a:p>
        </p:txBody>
      </p:sp>
      <p:sp>
        <p:nvSpPr>
          <p:cNvPr id="24623" name="Text Box 33"/>
          <p:cNvSpPr txBox="1">
            <a:spLocks noChangeArrowheads="1"/>
          </p:cNvSpPr>
          <p:nvPr/>
        </p:nvSpPr>
        <p:spPr bwMode="auto">
          <a:xfrm>
            <a:off x="7653990" y="5144666"/>
            <a:ext cx="787195" cy="522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buClr>
                <a:srgbClr val="99CC00"/>
              </a:buClr>
              <a:buFont typeface="Arial" charset="0"/>
              <a:buNone/>
            </a:pPr>
            <a:r>
              <a:rPr lang="en-US" sz="1400" b="0">
                <a:solidFill>
                  <a:srgbClr val="141415"/>
                </a:solidFill>
                <a:cs typeface="Arial" charset="0"/>
              </a:rPr>
              <a:t>286/</a:t>
            </a:r>
          </a:p>
          <a:p>
            <a:pPr algn="ctr" eaLnBrk="1" hangingPunct="1">
              <a:buClr>
                <a:srgbClr val="99CC00"/>
              </a:buClr>
              <a:buFont typeface="Arial" charset="0"/>
              <a:buNone/>
            </a:pPr>
            <a:r>
              <a:rPr lang="en-US" sz="1400" b="0">
                <a:solidFill>
                  <a:srgbClr val="141415"/>
                </a:solidFill>
                <a:cs typeface="Arial" charset="0"/>
              </a:rPr>
              <a:t>297</a:t>
            </a:r>
          </a:p>
        </p:txBody>
      </p:sp>
      <p:sp>
        <p:nvSpPr>
          <p:cNvPr id="24624" name="TextBox 98"/>
          <p:cNvSpPr txBox="1">
            <a:spLocks noChangeArrowheads="1"/>
          </p:cNvSpPr>
          <p:nvPr/>
        </p:nvSpPr>
        <p:spPr bwMode="auto">
          <a:xfrm>
            <a:off x="7683616" y="5635077"/>
            <a:ext cx="446741"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eaLnBrk="1" hangingPunct="1"/>
            <a:r>
              <a:rPr lang="en-US" sz="1600"/>
              <a:t>All</a:t>
            </a:r>
            <a:endParaRPr lang="en-US" sz="1799"/>
          </a:p>
        </p:txBody>
      </p:sp>
      <p:cxnSp>
        <p:nvCxnSpPr>
          <p:cNvPr id="24625" name="Straight Connector 20"/>
          <p:cNvCxnSpPr>
            <a:cxnSpLocks noChangeShapeType="1"/>
          </p:cNvCxnSpPr>
          <p:nvPr/>
        </p:nvCxnSpPr>
        <p:spPr bwMode="auto">
          <a:xfrm flipV="1">
            <a:off x="7357734" y="5655708"/>
            <a:ext cx="3324417"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24626" name="TextBox 25"/>
          <p:cNvSpPr txBox="1">
            <a:spLocks noChangeArrowheads="1"/>
          </p:cNvSpPr>
          <p:nvPr/>
        </p:nvSpPr>
        <p:spPr bwMode="auto">
          <a:xfrm>
            <a:off x="9729917" y="5635077"/>
            <a:ext cx="708863" cy="338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r>
              <a:rPr lang="en-US" sz="1600"/>
              <a:t>GT1b</a:t>
            </a:r>
          </a:p>
        </p:txBody>
      </p:sp>
      <p:sp>
        <p:nvSpPr>
          <p:cNvPr id="24627" name="TextBox 3"/>
          <p:cNvSpPr txBox="1">
            <a:spLocks noChangeArrowheads="1"/>
          </p:cNvSpPr>
          <p:nvPr/>
        </p:nvSpPr>
        <p:spPr bwMode="auto">
          <a:xfrm>
            <a:off x="5878569" y="2260931"/>
            <a:ext cx="5914543" cy="338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hangingPunct="1"/>
            <a:r>
              <a:rPr lang="en-US" sz="1600" dirty="0"/>
              <a:t>SAPPHIRE II: P/R Failures (49% Nulls)</a:t>
            </a:r>
            <a:r>
              <a:rPr lang="en-US" sz="1600" baseline="30000" dirty="0"/>
              <a:t>[2]</a:t>
            </a:r>
          </a:p>
        </p:txBody>
      </p:sp>
      <p:sp>
        <p:nvSpPr>
          <p:cNvPr id="24628" name="TextBox 34"/>
          <p:cNvSpPr txBox="1">
            <a:spLocks noChangeArrowheads="1"/>
          </p:cNvSpPr>
          <p:nvPr/>
        </p:nvSpPr>
        <p:spPr bwMode="auto">
          <a:xfrm>
            <a:off x="6513403" y="5270047"/>
            <a:ext cx="680618" cy="317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b="1">
                <a:solidFill>
                  <a:schemeClr val="tx1"/>
                </a:solidFill>
                <a:latin typeface="Arial" charset="0"/>
                <a:ea typeface="MS PGothic" charset="0"/>
                <a:cs typeface="MS PGothic" charset="0"/>
              </a:defRPr>
            </a:lvl1pPr>
            <a:lvl2pPr marL="742950" indent="-285750" defTabSz="457200">
              <a:defRPr b="1">
                <a:solidFill>
                  <a:schemeClr val="tx1"/>
                </a:solidFill>
                <a:latin typeface="Arial" charset="0"/>
                <a:ea typeface="MS PGothic" charset="0"/>
                <a:cs typeface="MS PGothic" charset="0"/>
              </a:defRPr>
            </a:lvl2pPr>
            <a:lvl3pPr marL="1143000" indent="-228600" defTabSz="457200">
              <a:defRPr b="1">
                <a:solidFill>
                  <a:schemeClr val="tx1"/>
                </a:solidFill>
                <a:latin typeface="Arial" charset="0"/>
                <a:ea typeface="MS PGothic" charset="0"/>
                <a:cs typeface="MS PGothic" charset="0"/>
              </a:defRPr>
            </a:lvl3pPr>
            <a:lvl4pPr marL="1600200" indent="-228600" defTabSz="457200">
              <a:defRPr b="1">
                <a:solidFill>
                  <a:schemeClr val="tx1"/>
                </a:solidFill>
                <a:latin typeface="Arial" charset="0"/>
                <a:ea typeface="MS PGothic" charset="0"/>
                <a:cs typeface="MS PGothic" charset="0"/>
              </a:defRPr>
            </a:lvl4pPr>
            <a:lvl5pPr marL="2057400" indent="-228600" defTabSz="4572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eaLnBrk="1" hangingPunct="1">
              <a:lnSpc>
                <a:spcPct val="90000"/>
              </a:lnSpc>
              <a:spcBef>
                <a:spcPct val="35000"/>
              </a:spcBef>
              <a:spcAft>
                <a:spcPct val="25000"/>
              </a:spcAft>
              <a:buClr>
                <a:srgbClr val="4FAD26"/>
              </a:buClr>
              <a:buFont typeface="Arial" charset="0"/>
              <a:buNone/>
            </a:pPr>
            <a:r>
              <a:rPr lang="en-US" sz="1600" b="0"/>
              <a:t>n/N =</a:t>
            </a:r>
          </a:p>
        </p:txBody>
      </p:sp>
    </p:spTree>
    <p:extLst>
      <p:ext uri="{BB962C8B-B14F-4D97-AF65-F5344CB8AC3E}">
        <p14:creationId xmlns:p14="http://schemas.microsoft.com/office/powerpoint/2010/main" val="15334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altLang="en-US" sz="4000" b="1" dirty="0" smtClean="0">
                <a:solidFill>
                  <a:schemeClr val="accent1"/>
                </a:solidFill>
              </a:rPr>
              <a:t>OPTIMIST-1</a:t>
            </a:r>
            <a:r>
              <a:rPr lang="en-US" altLang="en-US" sz="4400" b="1" dirty="0" smtClean="0">
                <a:solidFill>
                  <a:schemeClr val="accent1"/>
                </a:solidFill>
              </a:rPr>
              <a:t/>
            </a:r>
            <a:br>
              <a:rPr lang="en-US" altLang="en-US" sz="4400" b="1" dirty="0" smtClean="0">
                <a:solidFill>
                  <a:schemeClr val="accent1"/>
                </a:solidFill>
              </a:rPr>
            </a:br>
            <a:r>
              <a:rPr lang="en-US" altLang="en-US" sz="3200" b="1" dirty="0" smtClean="0">
                <a:solidFill>
                  <a:schemeClr val="accent1"/>
                </a:solidFill>
              </a:rPr>
              <a:t>SVR by Patient Subgroup</a:t>
            </a:r>
            <a:endParaRPr lang="en-US" altLang="en-US" sz="4400" b="1" dirty="0" smtClean="0">
              <a:solidFill>
                <a:schemeClr val="accent1"/>
              </a:solidFill>
            </a:endParaRPr>
          </a:p>
        </p:txBody>
      </p:sp>
      <p:sp>
        <p:nvSpPr>
          <p:cNvPr id="27651" name="Content Placeholder 2"/>
          <p:cNvSpPr>
            <a:spLocks noGrp="1"/>
          </p:cNvSpPr>
          <p:nvPr>
            <p:ph idx="4294967295"/>
          </p:nvPr>
        </p:nvSpPr>
        <p:spPr>
          <a:xfrm>
            <a:off x="0" y="1995488"/>
            <a:ext cx="12188825" cy="352425"/>
          </a:xfrm>
        </p:spPr>
        <p:txBody>
          <a:bodyPr>
            <a:normAutofit lnSpcReduction="10000"/>
          </a:bodyPr>
          <a:lstStyle/>
          <a:p>
            <a:pPr algn="ctr"/>
            <a:r>
              <a:rPr lang="en-US" altLang="en-US" sz="2000" dirty="0"/>
              <a:t>Safety and tolerability consistent with previous reports</a:t>
            </a:r>
          </a:p>
        </p:txBody>
      </p:sp>
      <p:sp>
        <p:nvSpPr>
          <p:cNvPr id="27652" name="Text Box 11"/>
          <p:cNvSpPr txBox="1">
            <a:spLocks noChangeArrowheads="1"/>
          </p:cNvSpPr>
          <p:nvPr/>
        </p:nvSpPr>
        <p:spPr bwMode="auto">
          <a:xfrm>
            <a:off x="180182" y="6477000"/>
            <a:ext cx="8561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dirty="0" err="1">
                <a:solidFill>
                  <a:schemeClr val="bg1"/>
                </a:solidFill>
              </a:rPr>
              <a:t>Kwo</a:t>
            </a:r>
            <a:r>
              <a:rPr lang="en-US" altLang="en-US" sz="1400" dirty="0">
                <a:solidFill>
                  <a:schemeClr val="bg1"/>
                </a:solidFill>
              </a:rPr>
              <a:t> P, et al. EASL 2015. </a:t>
            </a:r>
          </a:p>
        </p:txBody>
      </p:sp>
      <p:sp>
        <p:nvSpPr>
          <p:cNvPr id="27653" name="TextBox 91"/>
          <p:cNvSpPr txBox="1">
            <a:spLocks noChangeArrowheads="1"/>
          </p:cNvSpPr>
          <p:nvPr/>
        </p:nvSpPr>
        <p:spPr bwMode="auto">
          <a:xfrm rot="-5400000">
            <a:off x="457200" y="4003676"/>
            <a:ext cx="26320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ea typeface="MS PGothic" pitchFamily="34" charset="-128"/>
              </a:rPr>
              <a:t>SVR12 (%)</a:t>
            </a:r>
          </a:p>
        </p:txBody>
      </p:sp>
      <p:cxnSp>
        <p:nvCxnSpPr>
          <p:cNvPr id="27654" name="Straight Connector 9"/>
          <p:cNvCxnSpPr>
            <a:cxnSpLocks noChangeShapeType="1"/>
          </p:cNvCxnSpPr>
          <p:nvPr/>
        </p:nvCxnSpPr>
        <p:spPr bwMode="auto">
          <a:xfrm flipV="1">
            <a:off x="2179637" y="2941638"/>
            <a:ext cx="0" cy="24701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55" name="Straight Connector 11"/>
          <p:cNvCxnSpPr>
            <a:cxnSpLocks noChangeShapeType="1"/>
          </p:cNvCxnSpPr>
          <p:nvPr/>
        </p:nvCxnSpPr>
        <p:spPr bwMode="auto">
          <a:xfrm flipH="1">
            <a:off x="2103437" y="2957513"/>
            <a:ext cx="650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56" name="Straight Connector 18"/>
          <p:cNvCxnSpPr>
            <a:cxnSpLocks noChangeShapeType="1"/>
          </p:cNvCxnSpPr>
          <p:nvPr/>
        </p:nvCxnSpPr>
        <p:spPr bwMode="auto">
          <a:xfrm flipH="1">
            <a:off x="2103437" y="3448050"/>
            <a:ext cx="650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57" name="Straight Connector 19"/>
          <p:cNvCxnSpPr>
            <a:cxnSpLocks noChangeShapeType="1"/>
          </p:cNvCxnSpPr>
          <p:nvPr/>
        </p:nvCxnSpPr>
        <p:spPr bwMode="auto">
          <a:xfrm flipH="1">
            <a:off x="2103437" y="3940175"/>
            <a:ext cx="650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58" name="Straight Connector 20"/>
          <p:cNvCxnSpPr>
            <a:cxnSpLocks noChangeShapeType="1"/>
          </p:cNvCxnSpPr>
          <p:nvPr/>
        </p:nvCxnSpPr>
        <p:spPr bwMode="auto">
          <a:xfrm flipH="1">
            <a:off x="2103437" y="4430713"/>
            <a:ext cx="650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59" name="Straight Connector 21"/>
          <p:cNvCxnSpPr>
            <a:cxnSpLocks noChangeShapeType="1"/>
          </p:cNvCxnSpPr>
          <p:nvPr/>
        </p:nvCxnSpPr>
        <p:spPr bwMode="auto">
          <a:xfrm flipH="1">
            <a:off x="2103437" y="4921250"/>
            <a:ext cx="650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60" name="Straight Connector 22"/>
          <p:cNvCxnSpPr>
            <a:cxnSpLocks noChangeShapeType="1"/>
          </p:cNvCxnSpPr>
          <p:nvPr/>
        </p:nvCxnSpPr>
        <p:spPr bwMode="auto">
          <a:xfrm flipH="1">
            <a:off x="2103437" y="5411788"/>
            <a:ext cx="650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61" name="Straight Connector 13"/>
          <p:cNvCxnSpPr>
            <a:cxnSpLocks noChangeShapeType="1"/>
          </p:cNvCxnSpPr>
          <p:nvPr/>
        </p:nvCxnSpPr>
        <p:spPr bwMode="auto">
          <a:xfrm>
            <a:off x="2179637" y="54292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7662" name="TextBox 14"/>
          <p:cNvSpPr txBox="1">
            <a:spLocks noChangeArrowheads="1"/>
          </p:cNvSpPr>
          <p:nvPr/>
        </p:nvSpPr>
        <p:spPr bwMode="auto">
          <a:xfrm>
            <a:off x="1525587" y="2830513"/>
            <a:ext cx="6096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100</a:t>
            </a:r>
          </a:p>
        </p:txBody>
      </p:sp>
      <p:sp>
        <p:nvSpPr>
          <p:cNvPr id="27663" name="TextBox 28"/>
          <p:cNvSpPr txBox="1">
            <a:spLocks noChangeArrowheads="1"/>
          </p:cNvSpPr>
          <p:nvPr/>
        </p:nvSpPr>
        <p:spPr bwMode="auto">
          <a:xfrm>
            <a:off x="1525587" y="3332163"/>
            <a:ext cx="6096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80</a:t>
            </a:r>
          </a:p>
        </p:txBody>
      </p:sp>
      <p:sp>
        <p:nvSpPr>
          <p:cNvPr id="27664" name="TextBox 29"/>
          <p:cNvSpPr txBox="1">
            <a:spLocks noChangeArrowheads="1"/>
          </p:cNvSpPr>
          <p:nvPr/>
        </p:nvSpPr>
        <p:spPr bwMode="auto">
          <a:xfrm>
            <a:off x="1525587" y="3821113"/>
            <a:ext cx="6096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60</a:t>
            </a:r>
          </a:p>
        </p:txBody>
      </p:sp>
      <p:sp>
        <p:nvSpPr>
          <p:cNvPr id="27665" name="TextBox 31"/>
          <p:cNvSpPr txBox="1">
            <a:spLocks noChangeArrowheads="1"/>
          </p:cNvSpPr>
          <p:nvPr/>
        </p:nvSpPr>
        <p:spPr bwMode="auto">
          <a:xfrm>
            <a:off x="1525587" y="4310063"/>
            <a:ext cx="6096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40</a:t>
            </a:r>
          </a:p>
        </p:txBody>
      </p:sp>
      <p:sp>
        <p:nvSpPr>
          <p:cNvPr id="27666" name="TextBox 32"/>
          <p:cNvSpPr txBox="1">
            <a:spLocks noChangeArrowheads="1"/>
          </p:cNvSpPr>
          <p:nvPr/>
        </p:nvSpPr>
        <p:spPr bwMode="auto">
          <a:xfrm>
            <a:off x="1525587" y="4794251"/>
            <a:ext cx="6096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20</a:t>
            </a:r>
          </a:p>
        </p:txBody>
      </p:sp>
      <p:sp>
        <p:nvSpPr>
          <p:cNvPr id="27667" name="TextBox 33"/>
          <p:cNvSpPr txBox="1">
            <a:spLocks noChangeArrowheads="1"/>
          </p:cNvSpPr>
          <p:nvPr/>
        </p:nvSpPr>
        <p:spPr bwMode="auto">
          <a:xfrm>
            <a:off x="1525587" y="5241926"/>
            <a:ext cx="6096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0</a:t>
            </a:r>
          </a:p>
        </p:txBody>
      </p:sp>
      <p:sp>
        <p:nvSpPr>
          <p:cNvPr id="27668" name="TextBox 14"/>
          <p:cNvSpPr txBox="1">
            <a:spLocks noChangeArrowheads="1"/>
          </p:cNvSpPr>
          <p:nvPr/>
        </p:nvSpPr>
        <p:spPr bwMode="auto">
          <a:xfrm>
            <a:off x="3754437" y="2373313"/>
            <a:ext cx="26035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SMV + SOF 12 wks</a:t>
            </a:r>
          </a:p>
        </p:txBody>
      </p:sp>
      <p:sp>
        <p:nvSpPr>
          <p:cNvPr id="27669" name="TextBox 14"/>
          <p:cNvSpPr txBox="1">
            <a:spLocks noChangeArrowheads="1"/>
          </p:cNvSpPr>
          <p:nvPr/>
        </p:nvSpPr>
        <p:spPr bwMode="auto">
          <a:xfrm>
            <a:off x="6680200" y="2370138"/>
            <a:ext cx="176371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SMV + SOF 8 wks</a:t>
            </a:r>
          </a:p>
        </p:txBody>
      </p:sp>
      <p:sp>
        <p:nvSpPr>
          <p:cNvPr id="27670" name="Rectangle 4"/>
          <p:cNvSpPr>
            <a:spLocks noChangeArrowheads="1"/>
          </p:cNvSpPr>
          <p:nvPr/>
        </p:nvSpPr>
        <p:spPr bwMode="auto">
          <a:xfrm>
            <a:off x="3686176" y="2427289"/>
            <a:ext cx="134937" cy="136525"/>
          </a:xfrm>
          <a:prstGeom prst="rect">
            <a:avLst/>
          </a:prstGeom>
          <a:solidFill>
            <a:srgbClr val="F6A1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800">
              <a:solidFill>
                <a:schemeClr val="tx1"/>
              </a:solidFill>
            </a:endParaRPr>
          </a:p>
        </p:txBody>
      </p:sp>
      <p:sp>
        <p:nvSpPr>
          <p:cNvPr id="27671" name="Rectangle 69"/>
          <p:cNvSpPr>
            <a:spLocks noChangeArrowheads="1"/>
          </p:cNvSpPr>
          <p:nvPr/>
        </p:nvSpPr>
        <p:spPr bwMode="auto">
          <a:xfrm>
            <a:off x="6611938" y="2420939"/>
            <a:ext cx="136525" cy="134937"/>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800">
              <a:solidFill>
                <a:schemeClr val="tx1"/>
              </a:solidFill>
            </a:endParaRPr>
          </a:p>
        </p:txBody>
      </p:sp>
      <p:sp>
        <p:nvSpPr>
          <p:cNvPr id="6" name="Rectangle 5"/>
          <p:cNvSpPr/>
          <p:nvPr/>
        </p:nvSpPr>
        <p:spPr bwMode="auto">
          <a:xfrm>
            <a:off x="2270126" y="3141664"/>
            <a:ext cx="255587" cy="2270125"/>
          </a:xfrm>
          <a:prstGeom prst="rect">
            <a:avLst/>
          </a:prstGeom>
          <a:solidFill>
            <a:srgbClr val="F6A108"/>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2" name="Rectangle 71"/>
          <p:cNvSpPr/>
          <p:nvPr/>
        </p:nvSpPr>
        <p:spPr bwMode="auto">
          <a:xfrm>
            <a:off x="3057526" y="3089276"/>
            <a:ext cx="255587" cy="2322513"/>
          </a:xfrm>
          <a:prstGeom prst="rect">
            <a:avLst/>
          </a:prstGeom>
          <a:solidFill>
            <a:srgbClr val="F6A108"/>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3" name="Rectangle 72"/>
          <p:cNvSpPr/>
          <p:nvPr/>
        </p:nvSpPr>
        <p:spPr bwMode="auto">
          <a:xfrm>
            <a:off x="3830637" y="3048000"/>
            <a:ext cx="255588" cy="2357438"/>
          </a:xfrm>
          <a:prstGeom prst="rect">
            <a:avLst/>
          </a:prstGeom>
          <a:solidFill>
            <a:srgbClr val="F6A108"/>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4" name="Rectangle 73"/>
          <p:cNvSpPr/>
          <p:nvPr/>
        </p:nvSpPr>
        <p:spPr bwMode="auto">
          <a:xfrm>
            <a:off x="4551362" y="3055938"/>
            <a:ext cx="255588" cy="2355850"/>
          </a:xfrm>
          <a:prstGeom prst="rect">
            <a:avLst/>
          </a:prstGeom>
          <a:solidFill>
            <a:srgbClr val="F6A108"/>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5" name="Rectangle 74"/>
          <p:cNvSpPr/>
          <p:nvPr/>
        </p:nvSpPr>
        <p:spPr bwMode="auto">
          <a:xfrm>
            <a:off x="5283201" y="3035300"/>
            <a:ext cx="257175" cy="2370138"/>
          </a:xfrm>
          <a:prstGeom prst="rect">
            <a:avLst/>
          </a:prstGeom>
          <a:solidFill>
            <a:srgbClr val="F6A108"/>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6" name="Rectangle 75"/>
          <p:cNvSpPr/>
          <p:nvPr/>
        </p:nvSpPr>
        <p:spPr bwMode="auto">
          <a:xfrm>
            <a:off x="6049962" y="3035300"/>
            <a:ext cx="255588" cy="2376488"/>
          </a:xfrm>
          <a:prstGeom prst="rect">
            <a:avLst/>
          </a:prstGeom>
          <a:solidFill>
            <a:srgbClr val="F6A108"/>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7" name="Rectangle 76"/>
          <p:cNvSpPr/>
          <p:nvPr/>
        </p:nvSpPr>
        <p:spPr bwMode="auto">
          <a:xfrm>
            <a:off x="6800851" y="2944814"/>
            <a:ext cx="257175" cy="2466975"/>
          </a:xfrm>
          <a:prstGeom prst="rect">
            <a:avLst/>
          </a:prstGeom>
          <a:solidFill>
            <a:srgbClr val="F6A108"/>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8" name="Rectangle 77"/>
          <p:cNvSpPr/>
          <p:nvPr/>
        </p:nvSpPr>
        <p:spPr bwMode="auto">
          <a:xfrm>
            <a:off x="7540626" y="3035300"/>
            <a:ext cx="255587" cy="2376488"/>
          </a:xfrm>
          <a:prstGeom prst="rect">
            <a:avLst/>
          </a:prstGeom>
          <a:solidFill>
            <a:srgbClr val="F6A108"/>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79" name="Rectangle 78"/>
          <p:cNvSpPr/>
          <p:nvPr/>
        </p:nvSpPr>
        <p:spPr bwMode="auto">
          <a:xfrm>
            <a:off x="8312151" y="3179764"/>
            <a:ext cx="255587" cy="2232025"/>
          </a:xfrm>
          <a:prstGeom prst="rect">
            <a:avLst/>
          </a:prstGeom>
          <a:solidFill>
            <a:srgbClr val="F6A108"/>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80" name="Rectangle 79"/>
          <p:cNvSpPr/>
          <p:nvPr/>
        </p:nvSpPr>
        <p:spPr bwMode="auto">
          <a:xfrm>
            <a:off x="8975726" y="3055938"/>
            <a:ext cx="255587" cy="2355850"/>
          </a:xfrm>
          <a:prstGeom prst="rect">
            <a:avLst/>
          </a:prstGeom>
          <a:solidFill>
            <a:srgbClr val="F6A108"/>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81" name="Rectangle 80"/>
          <p:cNvSpPr/>
          <p:nvPr/>
        </p:nvSpPr>
        <p:spPr bwMode="auto">
          <a:xfrm>
            <a:off x="9796462" y="3035300"/>
            <a:ext cx="255588" cy="2370138"/>
          </a:xfrm>
          <a:prstGeom prst="rect">
            <a:avLst/>
          </a:prstGeom>
          <a:solidFill>
            <a:srgbClr val="F6A108"/>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82" name="Rectangle 81"/>
          <p:cNvSpPr/>
          <p:nvPr/>
        </p:nvSpPr>
        <p:spPr bwMode="auto">
          <a:xfrm>
            <a:off x="2525712" y="3333750"/>
            <a:ext cx="255588" cy="2078038"/>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83" name="Rectangle 82"/>
          <p:cNvSpPr/>
          <p:nvPr/>
        </p:nvSpPr>
        <p:spPr bwMode="auto">
          <a:xfrm>
            <a:off x="3313112" y="3548064"/>
            <a:ext cx="255588" cy="186372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84" name="Rectangle 83"/>
          <p:cNvSpPr/>
          <p:nvPr/>
        </p:nvSpPr>
        <p:spPr bwMode="auto">
          <a:xfrm>
            <a:off x="4081462" y="3481388"/>
            <a:ext cx="255588" cy="193040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85" name="Rectangle 84"/>
          <p:cNvSpPr/>
          <p:nvPr/>
        </p:nvSpPr>
        <p:spPr bwMode="auto">
          <a:xfrm>
            <a:off x="4803776" y="3636964"/>
            <a:ext cx="255587" cy="177482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86" name="Rectangle 85"/>
          <p:cNvSpPr/>
          <p:nvPr/>
        </p:nvSpPr>
        <p:spPr bwMode="auto">
          <a:xfrm>
            <a:off x="5541962" y="3382964"/>
            <a:ext cx="255588" cy="202882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87" name="Rectangle 86"/>
          <p:cNvSpPr/>
          <p:nvPr/>
        </p:nvSpPr>
        <p:spPr bwMode="auto">
          <a:xfrm>
            <a:off x="6307137" y="3179764"/>
            <a:ext cx="255588" cy="223202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88" name="Rectangle 87"/>
          <p:cNvSpPr/>
          <p:nvPr/>
        </p:nvSpPr>
        <p:spPr bwMode="auto">
          <a:xfrm>
            <a:off x="7058026" y="3141664"/>
            <a:ext cx="255587" cy="227012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89" name="Rectangle 88"/>
          <p:cNvSpPr/>
          <p:nvPr/>
        </p:nvSpPr>
        <p:spPr bwMode="auto">
          <a:xfrm>
            <a:off x="7796212" y="3382964"/>
            <a:ext cx="255588" cy="202882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90" name="Rectangle 89"/>
          <p:cNvSpPr/>
          <p:nvPr/>
        </p:nvSpPr>
        <p:spPr bwMode="auto">
          <a:xfrm>
            <a:off x="8567737" y="3821114"/>
            <a:ext cx="255588" cy="159067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91" name="Rectangle 90"/>
          <p:cNvSpPr/>
          <p:nvPr/>
        </p:nvSpPr>
        <p:spPr bwMode="auto">
          <a:xfrm>
            <a:off x="9231312" y="3051175"/>
            <a:ext cx="255588" cy="23685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92" name="Rectangle 91"/>
          <p:cNvSpPr/>
          <p:nvPr/>
        </p:nvSpPr>
        <p:spPr bwMode="auto">
          <a:xfrm>
            <a:off x="10052051" y="3548064"/>
            <a:ext cx="255587" cy="186372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cxnSp>
        <p:nvCxnSpPr>
          <p:cNvPr id="27694" name="Straight Connector 3"/>
          <p:cNvCxnSpPr>
            <a:cxnSpLocks noChangeShapeType="1"/>
          </p:cNvCxnSpPr>
          <p:nvPr/>
        </p:nvCxnSpPr>
        <p:spPr bwMode="auto">
          <a:xfrm>
            <a:off x="2179638" y="5411788"/>
            <a:ext cx="82788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7695" name="TextBox 32"/>
          <p:cNvSpPr txBox="1">
            <a:spLocks noChangeArrowheads="1"/>
          </p:cNvSpPr>
          <p:nvPr/>
        </p:nvSpPr>
        <p:spPr bwMode="auto">
          <a:xfrm>
            <a:off x="2168525" y="2894013"/>
            <a:ext cx="450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97</a:t>
            </a:r>
          </a:p>
        </p:txBody>
      </p:sp>
      <p:sp>
        <p:nvSpPr>
          <p:cNvPr id="27696" name="TextBox 32"/>
          <p:cNvSpPr txBox="1">
            <a:spLocks noChangeArrowheads="1"/>
          </p:cNvSpPr>
          <p:nvPr/>
        </p:nvSpPr>
        <p:spPr bwMode="auto">
          <a:xfrm>
            <a:off x="2436812" y="3073401"/>
            <a:ext cx="4508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85</a:t>
            </a:r>
          </a:p>
        </p:txBody>
      </p:sp>
      <p:sp>
        <p:nvSpPr>
          <p:cNvPr id="27697" name="TextBox 32"/>
          <p:cNvSpPr txBox="1">
            <a:spLocks noChangeArrowheads="1"/>
          </p:cNvSpPr>
          <p:nvPr/>
        </p:nvSpPr>
        <p:spPr bwMode="auto">
          <a:xfrm>
            <a:off x="2954337" y="2827338"/>
            <a:ext cx="4524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95</a:t>
            </a:r>
          </a:p>
        </p:txBody>
      </p:sp>
      <p:sp>
        <p:nvSpPr>
          <p:cNvPr id="27698" name="TextBox 32"/>
          <p:cNvSpPr txBox="1">
            <a:spLocks noChangeArrowheads="1"/>
          </p:cNvSpPr>
          <p:nvPr/>
        </p:nvSpPr>
        <p:spPr bwMode="auto">
          <a:xfrm>
            <a:off x="3228976" y="3287713"/>
            <a:ext cx="4524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77</a:t>
            </a:r>
          </a:p>
        </p:txBody>
      </p:sp>
      <p:sp>
        <p:nvSpPr>
          <p:cNvPr id="27699" name="TextBox 32"/>
          <p:cNvSpPr txBox="1">
            <a:spLocks noChangeArrowheads="1"/>
          </p:cNvSpPr>
          <p:nvPr/>
        </p:nvSpPr>
        <p:spPr bwMode="auto">
          <a:xfrm>
            <a:off x="3760787" y="2797176"/>
            <a:ext cx="450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97</a:t>
            </a:r>
          </a:p>
        </p:txBody>
      </p:sp>
      <p:sp>
        <p:nvSpPr>
          <p:cNvPr id="27700" name="TextBox 32"/>
          <p:cNvSpPr txBox="1">
            <a:spLocks noChangeArrowheads="1"/>
          </p:cNvSpPr>
          <p:nvPr/>
        </p:nvSpPr>
        <p:spPr bwMode="auto">
          <a:xfrm>
            <a:off x="3987801" y="3228976"/>
            <a:ext cx="4524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79</a:t>
            </a:r>
          </a:p>
        </p:txBody>
      </p:sp>
      <p:sp>
        <p:nvSpPr>
          <p:cNvPr id="27701" name="TextBox 32"/>
          <p:cNvSpPr txBox="1">
            <a:spLocks noChangeArrowheads="1"/>
          </p:cNvSpPr>
          <p:nvPr/>
        </p:nvSpPr>
        <p:spPr bwMode="auto">
          <a:xfrm>
            <a:off x="4473575" y="2794001"/>
            <a:ext cx="4508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96</a:t>
            </a:r>
          </a:p>
        </p:txBody>
      </p:sp>
      <p:sp>
        <p:nvSpPr>
          <p:cNvPr id="27702" name="TextBox 32"/>
          <p:cNvSpPr txBox="1">
            <a:spLocks noChangeArrowheads="1"/>
          </p:cNvSpPr>
          <p:nvPr/>
        </p:nvSpPr>
        <p:spPr bwMode="auto">
          <a:xfrm>
            <a:off x="4705350" y="3379788"/>
            <a:ext cx="450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73</a:t>
            </a:r>
          </a:p>
        </p:txBody>
      </p:sp>
      <p:sp>
        <p:nvSpPr>
          <p:cNvPr id="27703" name="TextBox 32"/>
          <p:cNvSpPr txBox="1">
            <a:spLocks noChangeArrowheads="1"/>
          </p:cNvSpPr>
          <p:nvPr/>
        </p:nvSpPr>
        <p:spPr bwMode="auto">
          <a:xfrm>
            <a:off x="5194300" y="2787651"/>
            <a:ext cx="4508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97</a:t>
            </a:r>
          </a:p>
        </p:txBody>
      </p:sp>
      <p:sp>
        <p:nvSpPr>
          <p:cNvPr id="27704" name="TextBox 32"/>
          <p:cNvSpPr txBox="1">
            <a:spLocks noChangeArrowheads="1"/>
          </p:cNvSpPr>
          <p:nvPr/>
        </p:nvSpPr>
        <p:spPr bwMode="auto">
          <a:xfrm>
            <a:off x="5443537" y="3121026"/>
            <a:ext cx="452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84</a:t>
            </a:r>
          </a:p>
        </p:txBody>
      </p:sp>
      <p:sp>
        <p:nvSpPr>
          <p:cNvPr id="27705" name="TextBox 32"/>
          <p:cNvSpPr txBox="1">
            <a:spLocks noChangeArrowheads="1"/>
          </p:cNvSpPr>
          <p:nvPr/>
        </p:nvSpPr>
        <p:spPr bwMode="auto">
          <a:xfrm>
            <a:off x="6943726" y="2890838"/>
            <a:ext cx="4524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93</a:t>
            </a:r>
          </a:p>
        </p:txBody>
      </p:sp>
      <p:sp>
        <p:nvSpPr>
          <p:cNvPr id="27706" name="TextBox 32"/>
          <p:cNvSpPr txBox="1">
            <a:spLocks noChangeArrowheads="1"/>
          </p:cNvSpPr>
          <p:nvPr/>
        </p:nvSpPr>
        <p:spPr bwMode="auto">
          <a:xfrm>
            <a:off x="5951537" y="2792413"/>
            <a:ext cx="4524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97</a:t>
            </a:r>
          </a:p>
        </p:txBody>
      </p:sp>
      <p:sp>
        <p:nvSpPr>
          <p:cNvPr id="27707" name="TextBox 32"/>
          <p:cNvSpPr txBox="1">
            <a:spLocks noChangeArrowheads="1"/>
          </p:cNvSpPr>
          <p:nvPr/>
        </p:nvSpPr>
        <p:spPr bwMode="auto">
          <a:xfrm>
            <a:off x="7442200" y="2779713"/>
            <a:ext cx="450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97</a:t>
            </a:r>
          </a:p>
        </p:txBody>
      </p:sp>
      <p:sp>
        <p:nvSpPr>
          <p:cNvPr id="27708" name="TextBox 32"/>
          <p:cNvSpPr txBox="1">
            <a:spLocks noChangeArrowheads="1"/>
          </p:cNvSpPr>
          <p:nvPr/>
        </p:nvSpPr>
        <p:spPr bwMode="auto">
          <a:xfrm>
            <a:off x="9705975" y="2778126"/>
            <a:ext cx="4508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97</a:t>
            </a:r>
          </a:p>
        </p:txBody>
      </p:sp>
      <p:sp>
        <p:nvSpPr>
          <p:cNvPr id="27709" name="TextBox 32"/>
          <p:cNvSpPr txBox="1">
            <a:spLocks noChangeArrowheads="1"/>
          </p:cNvSpPr>
          <p:nvPr/>
        </p:nvSpPr>
        <p:spPr bwMode="auto">
          <a:xfrm>
            <a:off x="8885237" y="2776538"/>
            <a:ext cx="450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96</a:t>
            </a:r>
          </a:p>
        </p:txBody>
      </p:sp>
      <p:sp>
        <p:nvSpPr>
          <p:cNvPr id="27710" name="TextBox 32"/>
          <p:cNvSpPr txBox="1">
            <a:spLocks noChangeArrowheads="1"/>
          </p:cNvSpPr>
          <p:nvPr/>
        </p:nvSpPr>
        <p:spPr bwMode="auto">
          <a:xfrm>
            <a:off x="9132887" y="2779713"/>
            <a:ext cx="4524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96</a:t>
            </a:r>
          </a:p>
        </p:txBody>
      </p:sp>
      <p:sp>
        <p:nvSpPr>
          <p:cNvPr id="27711" name="TextBox 32"/>
          <p:cNvSpPr txBox="1">
            <a:spLocks noChangeArrowheads="1"/>
          </p:cNvSpPr>
          <p:nvPr/>
        </p:nvSpPr>
        <p:spPr bwMode="auto">
          <a:xfrm>
            <a:off x="7715251" y="3130551"/>
            <a:ext cx="4524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84</a:t>
            </a:r>
          </a:p>
        </p:txBody>
      </p:sp>
      <p:sp>
        <p:nvSpPr>
          <p:cNvPr id="27712" name="TextBox 32"/>
          <p:cNvSpPr txBox="1">
            <a:spLocks noChangeArrowheads="1"/>
          </p:cNvSpPr>
          <p:nvPr/>
        </p:nvSpPr>
        <p:spPr bwMode="auto">
          <a:xfrm>
            <a:off x="9980612" y="3289301"/>
            <a:ext cx="452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77</a:t>
            </a:r>
          </a:p>
        </p:txBody>
      </p:sp>
      <p:sp>
        <p:nvSpPr>
          <p:cNvPr id="27713" name="TextBox 32"/>
          <p:cNvSpPr txBox="1">
            <a:spLocks noChangeArrowheads="1"/>
          </p:cNvSpPr>
          <p:nvPr/>
        </p:nvSpPr>
        <p:spPr bwMode="auto">
          <a:xfrm>
            <a:off x="6696075" y="2690813"/>
            <a:ext cx="450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100</a:t>
            </a:r>
          </a:p>
        </p:txBody>
      </p:sp>
      <p:sp>
        <p:nvSpPr>
          <p:cNvPr id="27714" name="TextBox 32"/>
          <p:cNvSpPr txBox="1">
            <a:spLocks noChangeArrowheads="1"/>
          </p:cNvSpPr>
          <p:nvPr/>
        </p:nvSpPr>
        <p:spPr bwMode="auto">
          <a:xfrm>
            <a:off x="6207125" y="2919413"/>
            <a:ext cx="450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92</a:t>
            </a:r>
          </a:p>
        </p:txBody>
      </p:sp>
      <p:sp>
        <p:nvSpPr>
          <p:cNvPr id="27715" name="TextBox 32"/>
          <p:cNvSpPr txBox="1">
            <a:spLocks noChangeArrowheads="1"/>
          </p:cNvSpPr>
          <p:nvPr/>
        </p:nvSpPr>
        <p:spPr bwMode="auto">
          <a:xfrm>
            <a:off x="8218487" y="2925764"/>
            <a:ext cx="4524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92</a:t>
            </a:r>
          </a:p>
        </p:txBody>
      </p:sp>
      <p:sp>
        <p:nvSpPr>
          <p:cNvPr id="27716" name="TextBox 32"/>
          <p:cNvSpPr txBox="1">
            <a:spLocks noChangeArrowheads="1"/>
          </p:cNvSpPr>
          <p:nvPr/>
        </p:nvSpPr>
        <p:spPr bwMode="auto">
          <a:xfrm>
            <a:off x="8480426" y="3562351"/>
            <a:ext cx="4524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200">
                <a:solidFill>
                  <a:schemeClr val="tx1"/>
                </a:solidFill>
              </a:rPr>
              <a:t>64</a:t>
            </a:r>
          </a:p>
        </p:txBody>
      </p:sp>
      <p:sp>
        <p:nvSpPr>
          <p:cNvPr id="7" name="TextBox 6"/>
          <p:cNvSpPr txBox="1"/>
          <p:nvPr/>
        </p:nvSpPr>
        <p:spPr>
          <a:xfrm>
            <a:off x="2147888" y="5008564"/>
            <a:ext cx="511175" cy="369887"/>
          </a:xfrm>
          <a:prstGeom prst="rect">
            <a:avLst/>
          </a:prstGeom>
          <a:noFill/>
        </p:spPr>
        <p:txBody>
          <a:bodyPr>
            <a:spAutoFit/>
          </a:bodyPr>
          <a:lstStyle/>
          <a:p>
            <a:pPr algn="ctr">
              <a:defRPr/>
            </a:pPr>
            <a:r>
              <a:rPr lang="en-US" sz="900" dirty="0">
                <a:solidFill>
                  <a:schemeClr val="bg2">
                    <a:lumMod val="10000"/>
                  </a:schemeClr>
                </a:solidFill>
                <a:latin typeface="Arial" charset="0"/>
              </a:rPr>
              <a:t>112/</a:t>
            </a:r>
            <a:br>
              <a:rPr lang="en-US" sz="900" dirty="0">
                <a:solidFill>
                  <a:schemeClr val="bg2">
                    <a:lumMod val="10000"/>
                  </a:schemeClr>
                </a:solidFill>
                <a:latin typeface="Arial" charset="0"/>
              </a:rPr>
            </a:br>
            <a:r>
              <a:rPr lang="en-US" sz="900" dirty="0">
                <a:solidFill>
                  <a:schemeClr val="bg2">
                    <a:lumMod val="10000"/>
                  </a:schemeClr>
                </a:solidFill>
                <a:latin typeface="Arial" charset="0"/>
              </a:rPr>
              <a:t>115</a:t>
            </a:r>
          </a:p>
        </p:txBody>
      </p:sp>
      <p:sp>
        <p:nvSpPr>
          <p:cNvPr id="128" name="TextBox 127"/>
          <p:cNvSpPr txBox="1"/>
          <p:nvPr/>
        </p:nvSpPr>
        <p:spPr>
          <a:xfrm>
            <a:off x="2408237" y="5008564"/>
            <a:ext cx="482600" cy="369887"/>
          </a:xfrm>
          <a:prstGeom prst="rect">
            <a:avLst/>
          </a:prstGeom>
          <a:noFill/>
        </p:spPr>
        <p:txBody>
          <a:bodyPr>
            <a:spAutoFit/>
          </a:bodyPr>
          <a:lstStyle/>
          <a:p>
            <a:pPr algn="ctr">
              <a:defRPr/>
            </a:pPr>
            <a:r>
              <a:rPr lang="en-US" sz="900" dirty="0">
                <a:solidFill>
                  <a:schemeClr val="bg2">
                    <a:lumMod val="10000"/>
                  </a:schemeClr>
                </a:solidFill>
                <a:latin typeface="Arial" charset="0"/>
              </a:rPr>
              <a:t>88/</a:t>
            </a:r>
            <a:br>
              <a:rPr lang="en-US" sz="900" dirty="0">
                <a:solidFill>
                  <a:schemeClr val="bg2">
                    <a:lumMod val="10000"/>
                  </a:schemeClr>
                </a:solidFill>
                <a:latin typeface="Arial" charset="0"/>
              </a:rPr>
            </a:br>
            <a:r>
              <a:rPr lang="en-US" sz="900" dirty="0">
                <a:solidFill>
                  <a:schemeClr val="bg2">
                    <a:lumMod val="10000"/>
                  </a:schemeClr>
                </a:solidFill>
                <a:latin typeface="Arial" charset="0"/>
              </a:rPr>
              <a:t>103</a:t>
            </a:r>
          </a:p>
        </p:txBody>
      </p:sp>
      <p:sp>
        <p:nvSpPr>
          <p:cNvPr id="129" name="TextBox 128"/>
          <p:cNvSpPr txBox="1"/>
          <p:nvPr/>
        </p:nvSpPr>
        <p:spPr>
          <a:xfrm>
            <a:off x="2959100" y="5008564"/>
            <a:ext cx="482600" cy="369887"/>
          </a:xfrm>
          <a:prstGeom prst="rect">
            <a:avLst/>
          </a:prstGeom>
          <a:noFill/>
        </p:spPr>
        <p:txBody>
          <a:bodyPr>
            <a:spAutoFit/>
          </a:bodyPr>
          <a:lstStyle/>
          <a:p>
            <a:pPr algn="ctr">
              <a:defRPr/>
            </a:pPr>
            <a:r>
              <a:rPr lang="en-US" sz="900" dirty="0">
                <a:solidFill>
                  <a:schemeClr val="bg2">
                    <a:lumMod val="10000"/>
                  </a:schemeClr>
                </a:solidFill>
                <a:latin typeface="Arial" charset="0"/>
              </a:rPr>
              <a:t>38/</a:t>
            </a:r>
            <a:br>
              <a:rPr lang="en-US" sz="900" dirty="0">
                <a:solidFill>
                  <a:schemeClr val="bg2">
                    <a:lumMod val="10000"/>
                  </a:schemeClr>
                </a:solidFill>
                <a:latin typeface="Arial" charset="0"/>
              </a:rPr>
            </a:br>
            <a:r>
              <a:rPr lang="en-US" sz="900" dirty="0">
                <a:solidFill>
                  <a:schemeClr val="bg2">
                    <a:lumMod val="10000"/>
                  </a:schemeClr>
                </a:solidFill>
                <a:latin typeface="Arial" charset="0"/>
              </a:rPr>
              <a:t>40</a:t>
            </a:r>
          </a:p>
        </p:txBody>
      </p:sp>
      <p:sp>
        <p:nvSpPr>
          <p:cNvPr id="130" name="TextBox 129"/>
          <p:cNvSpPr txBox="1"/>
          <p:nvPr/>
        </p:nvSpPr>
        <p:spPr>
          <a:xfrm>
            <a:off x="3275013" y="5008564"/>
            <a:ext cx="366713" cy="369887"/>
          </a:xfrm>
          <a:prstGeom prst="rect">
            <a:avLst/>
          </a:prstGeom>
          <a:noFill/>
        </p:spPr>
        <p:txBody>
          <a:bodyPr>
            <a:spAutoFit/>
          </a:bodyPr>
          <a:lstStyle/>
          <a:p>
            <a:pPr algn="ctr">
              <a:defRPr/>
            </a:pPr>
            <a:r>
              <a:rPr lang="en-US" sz="900" dirty="0">
                <a:solidFill>
                  <a:schemeClr val="bg2">
                    <a:lumMod val="10000"/>
                  </a:schemeClr>
                </a:solidFill>
                <a:latin typeface="Arial" charset="0"/>
              </a:rPr>
              <a:t>40/</a:t>
            </a:r>
            <a:br>
              <a:rPr lang="en-US" sz="900" dirty="0">
                <a:solidFill>
                  <a:schemeClr val="bg2">
                    <a:lumMod val="10000"/>
                  </a:schemeClr>
                </a:solidFill>
                <a:latin typeface="Arial" charset="0"/>
              </a:rPr>
            </a:br>
            <a:r>
              <a:rPr lang="en-US" sz="900" dirty="0">
                <a:solidFill>
                  <a:schemeClr val="bg2">
                    <a:lumMod val="10000"/>
                  </a:schemeClr>
                </a:solidFill>
                <a:latin typeface="Arial" charset="0"/>
              </a:rPr>
              <a:t>52</a:t>
            </a:r>
          </a:p>
        </p:txBody>
      </p:sp>
      <p:sp>
        <p:nvSpPr>
          <p:cNvPr id="132" name="TextBox 131"/>
          <p:cNvSpPr txBox="1"/>
          <p:nvPr/>
        </p:nvSpPr>
        <p:spPr>
          <a:xfrm>
            <a:off x="3719513" y="5008564"/>
            <a:ext cx="512763" cy="369887"/>
          </a:xfrm>
          <a:prstGeom prst="rect">
            <a:avLst/>
          </a:prstGeom>
          <a:noFill/>
        </p:spPr>
        <p:txBody>
          <a:bodyPr>
            <a:spAutoFit/>
          </a:bodyPr>
          <a:lstStyle/>
          <a:p>
            <a:pPr algn="ctr">
              <a:defRPr/>
            </a:pPr>
            <a:r>
              <a:rPr lang="en-US" sz="900" dirty="0">
                <a:solidFill>
                  <a:schemeClr val="bg2">
                    <a:lumMod val="10000"/>
                  </a:schemeClr>
                </a:solidFill>
                <a:latin typeface="Arial" charset="0"/>
              </a:rPr>
              <a:t>112/</a:t>
            </a:r>
            <a:br>
              <a:rPr lang="en-US" sz="900" dirty="0">
                <a:solidFill>
                  <a:schemeClr val="bg2">
                    <a:lumMod val="10000"/>
                  </a:schemeClr>
                </a:solidFill>
                <a:latin typeface="Arial" charset="0"/>
              </a:rPr>
            </a:br>
            <a:r>
              <a:rPr lang="en-US" sz="900" dirty="0">
                <a:solidFill>
                  <a:schemeClr val="bg2">
                    <a:lumMod val="10000"/>
                  </a:schemeClr>
                </a:solidFill>
                <a:latin typeface="Arial" charset="0"/>
              </a:rPr>
              <a:t>116</a:t>
            </a:r>
          </a:p>
        </p:txBody>
      </p:sp>
      <p:sp>
        <p:nvSpPr>
          <p:cNvPr id="133" name="TextBox 132"/>
          <p:cNvSpPr txBox="1"/>
          <p:nvPr/>
        </p:nvSpPr>
        <p:spPr>
          <a:xfrm>
            <a:off x="3948113" y="5008564"/>
            <a:ext cx="512763" cy="369887"/>
          </a:xfrm>
          <a:prstGeom prst="rect">
            <a:avLst/>
          </a:prstGeom>
          <a:noFill/>
        </p:spPr>
        <p:txBody>
          <a:bodyPr>
            <a:spAutoFit/>
          </a:bodyPr>
          <a:lstStyle/>
          <a:p>
            <a:pPr algn="ctr">
              <a:defRPr/>
            </a:pPr>
            <a:r>
              <a:rPr lang="en-US" sz="900" dirty="0">
                <a:solidFill>
                  <a:schemeClr val="bg2">
                    <a:lumMod val="10000"/>
                  </a:schemeClr>
                </a:solidFill>
                <a:latin typeface="Arial" charset="0"/>
              </a:rPr>
              <a:t>92/</a:t>
            </a:r>
            <a:br>
              <a:rPr lang="en-US" sz="900" dirty="0">
                <a:solidFill>
                  <a:schemeClr val="bg2">
                    <a:lumMod val="10000"/>
                  </a:schemeClr>
                </a:solidFill>
                <a:latin typeface="Arial" charset="0"/>
              </a:rPr>
            </a:br>
            <a:r>
              <a:rPr lang="en-US" sz="900" dirty="0">
                <a:solidFill>
                  <a:schemeClr val="bg2">
                    <a:lumMod val="10000"/>
                  </a:schemeClr>
                </a:solidFill>
                <a:latin typeface="Arial" charset="0"/>
              </a:rPr>
              <a:t>116</a:t>
            </a:r>
          </a:p>
        </p:txBody>
      </p:sp>
      <p:sp>
        <p:nvSpPr>
          <p:cNvPr id="134" name="TextBox 133"/>
          <p:cNvSpPr txBox="1"/>
          <p:nvPr/>
        </p:nvSpPr>
        <p:spPr>
          <a:xfrm>
            <a:off x="4487862" y="5008564"/>
            <a:ext cx="387350" cy="369887"/>
          </a:xfrm>
          <a:prstGeom prst="rect">
            <a:avLst/>
          </a:prstGeom>
          <a:noFill/>
        </p:spPr>
        <p:txBody>
          <a:bodyPr>
            <a:spAutoFit/>
          </a:bodyPr>
          <a:lstStyle/>
          <a:p>
            <a:pPr algn="ctr">
              <a:defRPr/>
            </a:pPr>
            <a:r>
              <a:rPr lang="en-US" sz="900" dirty="0">
                <a:solidFill>
                  <a:schemeClr val="bg2">
                    <a:lumMod val="10000"/>
                  </a:schemeClr>
                </a:solidFill>
                <a:latin typeface="Arial" charset="0"/>
              </a:rPr>
              <a:t>44/</a:t>
            </a:r>
            <a:br>
              <a:rPr lang="en-US" sz="900" dirty="0">
                <a:solidFill>
                  <a:schemeClr val="bg2">
                    <a:lumMod val="10000"/>
                  </a:schemeClr>
                </a:solidFill>
                <a:latin typeface="Arial" charset="0"/>
              </a:rPr>
            </a:br>
            <a:r>
              <a:rPr lang="en-US" sz="900" dirty="0">
                <a:solidFill>
                  <a:schemeClr val="bg2">
                    <a:lumMod val="10000"/>
                  </a:schemeClr>
                </a:solidFill>
                <a:latin typeface="Arial" charset="0"/>
              </a:rPr>
              <a:t>46</a:t>
            </a:r>
          </a:p>
        </p:txBody>
      </p:sp>
      <p:sp>
        <p:nvSpPr>
          <p:cNvPr id="135" name="TextBox 134"/>
          <p:cNvSpPr txBox="1"/>
          <p:nvPr/>
        </p:nvSpPr>
        <p:spPr>
          <a:xfrm>
            <a:off x="4737100" y="5008564"/>
            <a:ext cx="387350" cy="369887"/>
          </a:xfrm>
          <a:prstGeom prst="rect">
            <a:avLst/>
          </a:prstGeom>
          <a:noFill/>
        </p:spPr>
        <p:txBody>
          <a:bodyPr>
            <a:spAutoFit/>
          </a:bodyPr>
          <a:lstStyle/>
          <a:p>
            <a:pPr algn="ctr">
              <a:defRPr/>
            </a:pPr>
            <a:r>
              <a:rPr lang="en-US" sz="900" dirty="0">
                <a:solidFill>
                  <a:schemeClr val="bg2">
                    <a:lumMod val="10000"/>
                  </a:schemeClr>
                </a:solidFill>
                <a:latin typeface="Arial" charset="0"/>
              </a:rPr>
              <a:t>36/49</a:t>
            </a:r>
          </a:p>
        </p:txBody>
      </p:sp>
      <p:sp>
        <p:nvSpPr>
          <p:cNvPr id="136" name="TextBox 135"/>
          <p:cNvSpPr txBox="1"/>
          <p:nvPr/>
        </p:nvSpPr>
        <p:spPr>
          <a:xfrm>
            <a:off x="5226050" y="5008564"/>
            <a:ext cx="387350" cy="369887"/>
          </a:xfrm>
          <a:prstGeom prst="rect">
            <a:avLst/>
          </a:prstGeom>
          <a:noFill/>
        </p:spPr>
        <p:txBody>
          <a:bodyPr>
            <a:spAutoFit/>
          </a:bodyPr>
          <a:lstStyle/>
          <a:p>
            <a:pPr algn="ctr">
              <a:defRPr/>
            </a:pPr>
            <a:r>
              <a:rPr lang="en-US" sz="900" dirty="0">
                <a:solidFill>
                  <a:schemeClr val="bg2">
                    <a:lumMod val="10000"/>
                  </a:schemeClr>
                </a:solidFill>
                <a:latin typeface="Arial" charset="0"/>
              </a:rPr>
              <a:t>68/70</a:t>
            </a:r>
          </a:p>
        </p:txBody>
      </p:sp>
      <p:sp>
        <p:nvSpPr>
          <p:cNvPr id="137" name="TextBox 136"/>
          <p:cNvSpPr txBox="1"/>
          <p:nvPr/>
        </p:nvSpPr>
        <p:spPr>
          <a:xfrm>
            <a:off x="5454650" y="5008564"/>
            <a:ext cx="387350" cy="369887"/>
          </a:xfrm>
          <a:prstGeom prst="rect">
            <a:avLst/>
          </a:prstGeom>
          <a:noFill/>
        </p:spPr>
        <p:txBody>
          <a:bodyPr>
            <a:spAutoFit/>
          </a:bodyPr>
          <a:lstStyle/>
          <a:p>
            <a:pPr algn="ctr">
              <a:defRPr/>
            </a:pPr>
            <a:r>
              <a:rPr lang="en-US" sz="900" dirty="0">
                <a:solidFill>
                  <a:schemeClr val="bg2">
                    <a:lumMod val="10000"/>
                  </a:schemeClr>
                </a:solidFill>
                <a:latin typeface="Arial" charset="0"/>
              </a:rPr>
              <a:t>56/67</a:t>
            </a:r>
          </a:p>
        </p:txBody>
      </p:sp>
      <p:sp>
        <p:nvSpPr>
          <p:cNvPr id="138" name="TextBox 137"/>
          <p:cNvSpPr txBox="1"/>
          <p:nvPr/>
        </p:nvSpPr>
        <p:spPr>
          <a:xfrm>
            <a:off x="5999162" y="5008564"/>
            <a:ext cx="387350" cy="369887"/>
          </a:xfrm>
          <a:prstGeom prst="rect">
            <a:avLst/>
          </a:prstGeom>
          <a:noFill/>
        </p:spPr>
        <p:txBody>
          <a:bodyPr>
            <a:spAutoFit/>
          </a:bodyPr>
          <a:lstStyle/>
          <a:p>
            <a:pPr algn="ctr">
              <a:defRPr/>
            </a:pPr>
            <a:r>
              <a:rPr lang="en-US" sz="900" dirty="0">
                <a:solidFill>
                  <a:schemeClr val="bg2">
                    <a:lumMod val="10000"/>
                  </a:schemeClr>
                </a:solidFill>
                <a:latin typeface="Arial" charset="0"/>
              </a:rPr>
              <a:t>38/39</a:t>
            </a:r>
          </a:p>
        </p:txBody>
      </p:sp>
      <p:sp>
        <p:nvSpPr>
          <p:cNvPr id="139" name="TextBox 138"/>
          <p:cNvSpPr txBox="1"/>
          <p:nvPr/>
        </p:nvSpPr>
        <p:spPr>
          <a:xfrm>
            <a:off x="6226175" y="5008564"/>
            <a:ext cx="385762" cy="369887"/>
          </a:xfrm>
          <a:prstGeom prst="rect">
            <a:avLst/>
          </a:prstGeom>
          <a:noFill/>
        </p:spPr>
        <p:txBody>
          <a:bodyPr>
            <a:spAutoFit/>
          </a:bodyPr>
          <a:lstStyle/>
          <a:p>
            <a:pPr algn="ctr">
              <a:defRPr/>
            </a:pPr>
            <a:r>
              <a:rPr lang="en-US" sz="900" dirty="0">
                <a:solidFill>
                  <a:schemeClr val="bg2">
                    <a:lumMod val="10000"/>
                  </a:schemeClr>
                </a:solidFill>
                <a:latin typeface="Arial" charset="0"/>
              </a:rPr>
              <a:t>36/39</a:t>
            </a:r>
          </a:p>
        </p:txBody>
      </p:sp>
      <p:sp>
        <p:nvSpPr>
          <p:cNvPr id="140" name="TextBox 139"/>
          <p:cNvSpPr txBox="1"/>
          <p:nvPr/>
        </p:nvSpPr>
        <p:spPr>
          <a:xfrm>
            <a:off x="6735762" y="5008564"/>
            <a:ext cx="387350" cy="369887"/>
          </a:xfrm>
          <a:prstGeom prst="rect">
            <a:avLst/>
          </a:prstGeom>
          <a:noFill/>
        </p:spPr>
        <p:txBody>
          <a:bodyPr>
            <a:spAutoFit/>
          </a:bodyPr>
          <a:lstStyle/>
          <a:p>
            <a:pPr algn="ctr">
              <a:defRPr/>
            </a:pPr>
            <a:r>
              <a:rPr lang="en-US" sz="900" dirty="0">
                <a:solidFill>
                  <a:schemeClr val="bg2">
                    <a:lumMod val="10000"/>
                  </a:schemeClr>
                </a:solidFill>
                <a:latin typeface="Arial" charset="0"/>
              </a:rPr>
              <a:t>43/43</a:t>
            </a:r>
          </a:p>
        </p:txBody>
      </p:sp>
      <p:sp>
        <p:nvSpPr>
          <p:cNvPr id="141" name="TextBox 140"/>
          <p:cNvSpPr txBox="1"/>
          <p:nvPr/>
        </p:nvSpPr>
        <p:spPr>
          <a:xfrm>
            <a:off x="6992938" y="5008564"/>
            <a:ext cx="385763" cy="369887"/>
          </a:xfrm>
          <a:prstGeom prst="rect">
            <a:avLst/>
          </a:prstGeom>
          <a:noFill/>
        </p:spPr>
        <p:txBody>
          <a:bodyPr>
            <a:spAutoFit/>
          </a:bodyPr>
          <a:lstStyle/>
          <a:p>
            <a:pPr algn="ctr">
              <a:defRPr/>
            </a:pPr>
            <a:r>
              <a:rPr lang="en-US" sz="900" dirty="0">
                <a:solidFill>
                  <a:schemeClr val="bg2">
                    <a:lumMod val="10000"/>
                  </a:schemeClr>
                </a:solidFill>
                <a:latin typeface="Arial" charset="0"/>
              </a:rPr>
              <a:t>38/41</a:t>
            </a:r>
          </a:p>
        </p:txBody>
      </p:sp>
      <p:sp>
        <p:nvSpPr>
          <p:cNvPr id="142" name="TextBox 141"/>
          <p:cNvSpPr txBox="1"/>
          <p:nvPr/>
        </p:nvSpPr>
        <p:spPr>
          <a:xfrm>
            <a:off x="7470775" y="5008564"/>
            <a:ext cx="387350" cy="369887"/>
          </a:xfrm>
          <a:prstGeom prst="rect">
            <a:avLst/>
          </a:prstGeom>
          <a:noFill/>
        </p:spPr>
        <p:txBody>
          <a:bodyPr>
            <a:spAutoFit/>
          </a:bodyPr>
          <a:lstStyle/>
          <a:p>
            <a:pPr algn="ctr">
              <a:defRPr/>
            </a:pPr>
            <a:r>
              <a:rPr lang="en-US" sz="900" dirty="0">
                <a:solidFill>
                  <a:schemeClr val="bg2">
                    <a:lumMod val="10000"/>
                  </a:schemeClr>
                </a:solidFill>
                <a:latin typeface="Arial" charset="0"/>
              </a:rPr>
              <a:t>83/86</a:t>
            </a:r>
          </a:p>
        </p:txBody>
      </p:sp>
      <p:sp>
        <p:nvSpPr>
          <p:cNvPr id="143" name="TextBox 142"/>
          <p:cNvSpPr txBox="1"/>
          <p:nvPr/>
        </p:nvSpPr>
        <p:spPr>
          <a:xfrm>
            <a:off x="7754938" y="5008564"/>
            <a:ext cx="385763" cy="369887"/>
          </a:xfrm>
          <a:prstGeom prst="rect">
            <a:avLst/>
          </a:prstGeom>
          <a:noFill/>
        </p:spPr>
        <p:txBody>
          <a:bodyPr>
            <a:spAutoFit/>
          </a:bodyPr>
          <a:lstStyle/>
          <a:p>
            <a:pPr algn="ctr">
              <a:defRPr/>
            </a:pPr>
            <a:r>
              <a:rPr lang="en-US" sz="900" dirty="0">
                <a:solidFill>
                  <a:schemeClr val="bg2">
                    <a:lumMod val="10000"/>
                  </a:schemeClr>
                </a:solidFill>
                <a:latin typeface="Arial" charset="0"/>
              </a:rPr>
              <a:t>72/86</a:t>
            </a:r>
          </a:p>
        </p:txBody>
      </p:sp>
      <p:sp>
        <p:nvSpPr>
          <p:cNvPr id="144" name="TextBox 143"/>
          <p:cNvSpPr txBox="1"/>
          <p:nvPr/>
        </p:nvSpPr>
        <p:spPr>
          <a:xfrm>
            <a:off x="8272462" y="5008564"/>
            <a:ext cx="387350" cy="369887"/>
          </a:xfrm>
          <a:prstGeom prst="rect">
            <a:avLst/>
          </a:prstGeom>
          <a:noFill/>
        </p:spPr>
        <p:txBody>
          <a:bodyPr>
            <a:spAutoFit/>
          </a:bodyPr>
          <a:lstStyle/>
          <a:p>
            <a:pPr algn="ctr">
              <a:defRPr/>
            </a:pPr>
            <a:r>
              <a:rPr lang="en-US" sz="900" dirty="0">
                <a:solidFill>
                  <a:schemeClr val="bg2">
                    <a:lumMod val="10000"/>
                  </a:schemeClr>
                </a:solidFill>
                <a:latin typeface="Arial" charset="0"/>
              </a:rPr>
              <a:t>24/26</a:t>
            </a:r>
          </a:p>
        </p:txBody>
      </p:sp>
      <p:sp>
        <p:nvSpPr>
          <p:cNvPr id="145" name="TextBox 144"/>
          <p:cNvSpPr txBox="1"/>
          <p:nvPr/>
        </p:nvSpPr>
        <p:spPr>
          <a:xfrm>
            <a:off x="8509000" y="5008564"/>
            <a:ext cx="385762" cy="369887"/>
          </a:xfrm>
          <a:prstGeom prst="rect">
            <a:avLst/>
          </a:prstGeom>
          <a:noFill/>
        </p:spPr>
        <p:txBody>
          <a:bodyPr>
            <a:spAutoFit/>
          </a:bodyPr>
          <a:lstStyle/>
          <a:p>
            <a:pPr algn="ctr">
              <a:defRPr/>
            </a:pPr>
            <a:r>
              <a:rPr lang="en-US" sz="900" dirty="0">
                <a:solidFill>
                  <a:schemeClr val="bg2">
                    <a:lumMod val="10000"/>
                  </a:schemeClr>
                </a:solidFill>
                <a:latin typeface="Arial" charset="0"/>
              </a:rPr>
              <a:t>18/28</a:t>
            </a:r>
          </a:p>
        </p:txBody>
      </p:sp>
      <p:sp>
        <p:nvSpPr>
          <p:cNvPr id="146" name="TextBox 145"/>
          <p:cNvSpPr txBox="1"/>
          <p:nvPr/>
        </p:nvSpPr>
        <p:spPr>
          <a:xfrm>
            <a:off x="8931275" y="5008564"/>
            <a:ext cx="385762" cy="369887"/>
          </a:xfrm>
          <a:prstGeom prst="rect">
            <a:avLst/>
          </a:prstGeom>
          <a:noFill/>
        </p:spPr>
        <p:txBody>
          <a:bodyPr>
            <a:spAutoFit/>
          </a:bodyPr>
          <a:lstStyle/>
          <a:p>
            <a:pPr algn="ctr">
              <a:defRPr/>
            </a:pPr>
            <a:r>
              <a:rPr lang="en-US" sz="900" dirty="0">
                <a:solidFill>
                  <a:schemeClr val="bg2">
                    <a:lumMod val="10000"/>
                  </a:schemeClr>
                </a:solidFill>
                <a:latin typeface="Arial" charset="0"/>
              </a:rPr>
              <a:t>54/56</a:t>
            </a:r>
          </a:p>
        </p:txBody>
      </p:sp>
      <p:sp>
        <p:nvSpPr>
          <p:cNvPr id="147" name="TextBox 146"/>
          <p:cNvSpPr txBox="1"/>
          <p:nvPr/>
        </p:nvSpPr>
        <p:spPr>
          <a:xfrm>
            <a:off x="9166225" y="5008564"/>
            <a:ext cx="385762" cy="369887"/>
          </a:xfrm>
          <a:prstGeom prst="rect">
            <a:avLst/>
          </a:prstGeom>
          <a:noFill/>
        </p:spPr>
        <p:txBody>
          <a:bodyPr>
            <a:spAutoFit/>
          </a:bodyPr>
          <a:lstStyle/>
          <a:p>
            <a:pPr algn="ctr">
              <a:defRPr/>
            </a:pPr>
            <a:r>
              <a:rPr lang="en-US" sz="900" dirty="0">
                <a:solidFill>
                  <a:schemeClr val="bg2">
                    <a:lumMod val="10000"/>
                  </a:schemeClr>
                </a:solidFill>
                <a:latin typeface="Arial" charset="0"/>
              </a:rPr>
              <a:t>46/48</a:t>
            </a:r>
          </a:p>
        </p:txBody>
      </p:sp>
      <p:sp>
        <p:nvSpPr>
          <p:cNvPr id="148" name="TextBox 147"/>
          <p:cNvSpPr txBox="1"/>
          <p:nvPr/>
        </p:nvSpPr>
        <p:spPr>
          <a:xfrm>
            <a:off x="9747250" y="5008564"/>
            <a:ext cx="387350" cy="369887"/>
          </a:xfrm>
          <a:prstGeom prst="rect">
            <a:avLst/>
          </a:prstGeom>
          <a:noFill/>
        </p:spPr>
        <p:txBody>
          <a:bodyPr>
            <a:spAutoFit/>
          </a:bodyPr>
          <a:lstStyle/>
          <a:p>
            <a:pPr algn="ctr">
              <a:defRPr/>
            </a:pPr>
            <a:r>
              <a:rPr lang="en-US" sz="900" dirty="0">
                <a:solidFill>
                  <a:schemeClr val="bg2">
                    <a:lumMod val="10000"/>
                  </a:schemeClr>
                </a:solidFill>
                <a:latin typeface="Arial" charset="0"/>
              </a:rPr>
              <a:t>96/99</a:t>
            </a:r>
          </a:p>
        </p:txBody>
      </p:sp>
      <p:sp>
        <p:nvSpPr>
          <p:cNvPr id="149" name="TextBox 148"/>
          <p:cNvSpPr txBox="1"/>
          <p:nvPr/>
        </p:nvSpPr>
        <p:spPr>
          <a:xfrm>
            <a:off x="9994900" y="5008564"/>
            <a:ext cx="387350" cy="369887"/>
          </a:xfrm>
          <a:prstGeom prst="rect">
            <a:avLst/>
          </a:prstGeom>
          <a:noFill/>
        </p:spPr>
        <p:txBody>
          <a:bodyPr>
            <a:spAutoFit/>
          </a:bodyPr>
          <a:lstStyle/>
          <a:p>
            <a:pPr algn="ctr">
              <a:defRPr/>
            </a:pPr>
            <a:r>
              <a:rPr lang="en-US" sz="900" dirty="0">
                <a:solidFill>
                  <a:schemeClr val="bg2">
                    <a:lumMod val="10000"/>
                  </a:schemeClr>
                </a:solidFill>
                <a:latin typeface="Arial" charset="0"/>
              </a:rPr>
              <a:t>82/107</a:t>
            </a:r>
          </a:p>
        </p:txBody>
      </p:sp>
      <p:cxnSp>
        <p:nvCxnSpPr>
          <p:cNvPr id="27739" name="Straight Connector 13"/>
          <p:cNvCxnSpPr>
            <a:cxnSpLocks noChangeShapeType="1"/>
          </p:cNvCxnSpPr>
          <p:nvPr/>
        </p:nvCxnSpPr>
        <p:spPr bwMode="auto">
          <a:xfrm>
            <a:off x="2930525" y="54292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40" name="Straight Connector 13"/>
          <p:cNvCxnSpPr>
            <a:cxnSpLocks noChangeShapeType="1"/>
          </p:cNvCxnSpPr>
          <p:nvPr/>
        </p:nvCxnSpPr>
        <p:spPr bwMode="auto">
          <a:xfrm>
            <a:off x="3681412" y="54292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41" name="Straight Connector 13"/>
          <p:cNvCxnSpPr>
            <a:cxnSpLocks noChangeShapeType="1"/>
          </p:cNvCxnSpPr>
          <p:nvPr/>
        </p:nvCxnSpPr>
        <p:spPr bwMode="auto">
          <a:xfrm>
            <a:off x="4433887" y="54292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42" name="Straight Connector 13"/>
          <p:cNvCxnSpPr>
            <a:cxnSpLocks noChangeShapeType="1"/>
          </p:cNvCxnSpPr>
          <p:nvPr/>
        </p:nvCxnSpPr>
        <p:spPr bwMode="auto">
          <a:xfrm>
            <a:off x="5184775" y="54292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43" name="Straight Connector 13"/>
          <p:cNvCxnSpPr>
            <a:cxnSpLocks noChangeShapeType="1"/>
          </p:cNvCxnSpPr>
          <p:nvPr/>
        </p:nvCxnSpPr>
        <p:spPr bwMode="auto">
          <a:xfrm>
            <a:off x="5935662" y="54292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44" name="Straight Connector 13"/>
          <p:cNvCxnSpPr>
            <a:cxnSpLocks noChangeShapeType="1"/>
          </p:cNvCxnSpPr>
          <p:nvPr/>
        </p:nvCxnSpPr>
        <p:spPr bwMode="auto">
          <a:xfrm>
            <a:off x="6686550" y="54292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45" name="Straight Connector 13"/>
          <p:cNvCxnSpPr>
            <a:cxnSpLocks noChangeShapeType="1"/>
          </p:cNvCxnSpPr>
          <p:nvPr/>
        </p:nvCxnSpPr>
        <p:spPr bwMode="auto">
          <a:xfrm>
            <a:off x="7437437" y="54292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46" name="Straight Connector 13"/>
          <p:cNvCxnSpPr>
            <a:cxnSpLocks noChangeShapeType="1"/>
          </p:cNvCxnSpPr>
          <p:nvPr/>
        </p:nvCxnSpPr>
        <p:spPr bwMode="auto">
          <a:xfrm>
            <a:off x="8188325" y="54292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47" name="Straight Connector 13"/>
          <p:cNvCxnSpPr>
            <a:cxnSpLocks noChangeShapeType="1"/>
          </p:cNvCxnSpPr>
          <p:nvPr/>
        </p:nvCxnSpPr>
        <p:spPr bwMode="auto">
          <a:xfrm>
            <a:off x="8940800" y="54292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48" name="Straight Connector 13"/>
          <p:cNvCxnSpPr>
            <a:cxnSpLocks noChangeShapeType="1"/>
          </p:cNvCxnSpPr>
          <p:nvPr/>
        </p:nvCxnSpPr>
        <p:spPr bwMode="auto">
          <a:xfrm>
            <a:off x="9691687" y="54292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49" name="Straight Connector 13"/>
          <p:cNvCxnSpPr>
            <a:cxnSpLocks noChangeShapeType="1"/>
          </p:cNvCxnSpPr>
          <p:nvPr/>
        </p:nvCxnSpPr>
        <p:spPr bwMode="auto">
          <a:xfrm>
            <a:off x="10442575" y="5429250"/>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7750" name="TextBox 1"/>
          <p:cNvSpPr txBox="1">
            <a:spLocks noChangeArrowheads="1"/>
          </p:cNvSpPr>
          <p:nvPr/>
        </p:nvSpPr>
        <p:spPr bwMode="auto">
          <a:xfrm>
            <a:off x="1560513" y="5003801"/>
            <a:ext cx="627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a:solidFill>
                  <a:schemeClr val="tx1"/>
                </a:solidFill>
              </a:rPr>
              <a:t>n/N =</a:t>
            </a:r>
          </a:p>
        </p:txBody>
      </p:sp>
      <p:sp>
        <p:nvSpPr>
          <p:cNvPr id="27751" name="TextBox 97"/>
          <p:cNvSpPr txBox="1">
            <a:spLocks noChangeArrowheads="1"/>
          </p:cNvSpPr>
          <p:nvPr/>
        </p:nvSpPr>
        <p:spPr bwMode="auto">
          <a:xfrm>
            <a:off x="2133600" y="5429250"/>
            <a:ext cx="825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rPr>
              <a:t>Naive</a:t>
            </a:r>
          </a:p>
        </p:txBody>
      </p:sp>
      <p:sp>
        <p:nvSpPr>
          <p:cNvPr id="27752" name="TextBox 98"/>
          <p:cNvSpPr txBox="1">
            <a:spLocks noChangeArrowheads="1"/>
          </p:cNvSpPr>
          <p:nvPr/>
        </p:nvSpPr>
        <p:spPr bwMode="auto">
          <a:xfrm>
            <a:off x="2728913" y="5429250"/>
            <a:ext cx="1166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rPr>
              <a:t>Exp’d</a:t>
            </a:r>
          </a:p>
        </p:txBody>
      </p:sp>
      <p:sp>
        <p:nvSpPr>
          <p:cNvPr id="27753" name="TextBox 98"/>
          <p:cNvSpPr txBox="1">
            <a:spLocks noChangeArrowheads="1"/>
          </p:cNvSpPr>
          <p:nvPr/>
        </p:nvSpPr>
        <p:spPr bwMode="auto">
          <a:xfrm>
            <a:off x="2339975" y="5972176"/>
            <a:ext cx="116681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dirty="0" err="1" smtClean="0">
                <a:solidFill>
                  <a:schemeClr val="tx1"/>
                </a:solidFill>
              </a:rPr>
              <a:t>Tx</a:t>
            </a:r>
            <a:r>
              <a:rPr lang="en-US" altLang="en-US" sz="1400" dirty="0" smtClean="0">
                <a:solidFill>
                  <a:schemeClr val="tx1"/>
                </a:solidFill>
              </a:rPr>
              <a:t> History</a:t>
            </a:r>
            <a:endParaRPr lang="en-US" altLang="en-US" sz="1400" dirty="0">
              <a:solidFill>
                <a:schemeClr val="tx1"/>
              </a:solidFill>
            </a:endParaRPr>
          </a:p>
        </p:txBody>
      </p:sp>
      <p:sp>
        <p:nvSpPr>
          <p:cNvPr id="27754" name="TextBox 98"/>
          <p:cNvSpPr txBox="1">
            <a:spLocks noChangeArrowheads="1"/>
          </p:cNvSpPr>
          <p:nvPr/>
        </p:nvSpPr>
        <p:spPr bwMode="auto">
          <a:xfrm>
            <a:off x="4598988" y="5972175"/>
            <a:ext cx="1166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rPr>
              <a:t>HCV GT</a:t>
            </a:r>
          </a:p>
        </p:txBody>
      </p:sp>
      <p:sp>
        <p:nvSpPr>
          <p:cNvPr id="27755" name="TextBox 97"/>
          <p:cNvSpPr txBox="1">
            <a:spLocks noChangeArrowheads="1"/>
          </p:cNvSpPr>
          <p:nvPr/>
        </p:nvSpPr>
        <p:spPr bwMode="auto">
          <a:xfrm>
            <a:off x="3662362" y="5429250"/>
            <a:ext cx="825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rPr>
              <a:t>1a</a:t>
            </a:r>
          </a:p>
        </p:txBody>
      </p:sp>
      <p:sp>
        <p:nvSpPr>
          <p:cNvPr id="27756" name="TextBox 97"/>
          <p:cNvSpPr txBox="1">
            <a:spLocks noChangeArrowheads="1"/>
          </p:cNvSpPr>
          <p:nvPr/>
        </p:nvSpPr>
        <p:spPr bwMode="auto">
          <a:xfrm>
            <a:off x="4397375" y="5429251"/>
            <a:ext cx="8255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rPr>
              <a:t>1a + Q80K</a:t>
            </a:r>
          </a:p>
        </p:txBody>
      </p:sp>
      <p:sp>
        <p:nvSpPr>
          <p:cNvPr id="27757" name="TextBox 97"/>
          <p:cNvSpPr txBox="1">
            <a:spLocks noChangeArrowheads="1"/>
          </p:cNvSpPr>
          <p:nvPr/>
        </p:nvSpPr>
        <p:spPr bwMode="auto">
          <a:xfrm>
            <a:off x="5133975" y="5429251"/>
            <a:ext cx="8255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rPr>
              <a:t>1a no Q80K</a:t>
            </a:r>
          </a:p>
        </p:txBody>
      </p:sp>
      <p:sp>
        <p:nvSpPr>
          <p:cNvPr id="27758" name="TextBox 97"/>
          <p:cNvSpPr txBox="1">
            <a:spLocks noChangeArrowheads="1"/>
          </p:cNvSpPr>
          <p:nvPr/>
        </p:nvSpPr>
        <p:spPr bwMode="auto">
          <a:xfrm>
            <a:off x="5892800" y="5429250"/>
            <a:ext cx="825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rPr>
              <a:t>1b</a:t>
            </a:r>
          </a:p>
        </p:txBody>
      </p:sp>
      <p:sp>
        <p:nvSpPr>
          <p:cNvPr id="27759" name="TextBox 98"/>
          <p:cNvSpPr txBox="1">
            <a:spLocks noChangeArrowheads="1"/>
          </p:cNvSpPr>
          <p:nvPr/>
        </p:nvSpPr>
        <p:spPr bwMode="auto">
          <a:xfrm>
            <a:off x="7250113" y="5972175"/>
            <a:ext cx="1166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i="1">
                <a:solidFill>
                  <a:schemeClr val="tx1"/>
                </a:solidFill>
              </a:rPr>
              <a:t>IL28B </a:t>
            </a:r>
            <a:r>
              <a:rPr lang="en-US" altLang="en-US" sz="1400">
                <a:solidFill>
                  <a:schemeClr val="tx1"/>
                </a:solidFill>
              </a:rPr>
              <a:t>GT</a:t>
            </a:r>
          </a:p>
        </p:txBody>
      </p:sp>
      <p:sp>
        <p:nvSpPr>
          <p:cNvPr id="27760" name="TextBox 98"/>
          <p:cNvSpPr txBox="1">
            <a:spLocks noChangeArrowheads="1"/>
          </p:cNvSpPr>
          <p:nvPr/>
        </p:nvSpPr>
        <p:spPr bwMode="auto">
          <a:xfrm>
            <a:off x="8837612" y="5972176"/>
            <a:ext cx="186848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dirty="0">
                <a:solidFill>
                  <a:schemeClr val="tx1"/>
                </a:solidFill>
              </a:rPr>
              <a:t>Baseline HCV RNA</a:t>
            </a:r>
          </a:p>
        </p:txBody>
      </p:sp>
      <p:sp>
        <p:nvSpPr>
          <p:cNvPr id="27761" name="TextBox 97"/>
          <p:cNvSpPr txBox="1">
            <a:spLocks noChangeArrowheads="1"/>
          </p:cNvSpPr>
          <p:nvPr/>
        </p:nvSpPr>
        <p:spPr bwMode="auto">
          <a:xfrm>
            <a:off x="6637337" y="5429250"/>
            <a:ext cx="825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rPr>
              <a:t>CC</a:t>
            </a:r>
          </a:p>
        </p:txBody>
      </p:sp>
      <p:sp>
        <p:nvSpPr>
          <p:cNvPr id="27762" name="TextBox 97"/>
          <p:cNvSpPr txBox="1">
            <a:spLocks noChangeArrowheads="1"/>
          </p:cNvSpPr>
          <p:nvPr/>
        </p:nvSpPr>
        <p:spPr bwMode="auto">
          <a:xfrm>
            <a:off x="7361237" y="5429250"/>
            <a:ext cx="825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rPr>
              <a:t>CT</a:t>
            </a:r>
          </a:p>
        </p:txBody>
      </p:sp>
      <p:sp>
        <p:nvSpPr>
          <p:cNvPr id="27763" name="TextBox 97"/>
          <p:cNvSpPr txBox="1">
            <a:spLocks noChangeArrowheads="1"/>
          </p:cNvSpPr>
          <p:nvPr/>
        </p:nvSpPr>
        <p:spPr bwMode="auto">
          <a:xfrm>
            <a:off x="8129587" y="5429250"/>
            <a:ext cx="825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rPr>
              <a:t>TT</a:t>
            </a:r>
          </a:p>
        </p:txBody>
      </p:sp>
      <p:sp>
        <p:nvSpPr>
          <p:cNvPr id="27764" name="TextBox 97"/>
          <p:cNvSpPr txBox="1">
            <a:spLocks noChangeArrowheads="1"/>
          </p:cNvSpPr>
          <p:nvPr/>
        </p:nvSpPr>
        <p:spPr bwMode="auto">
          <a:xfrm>
            <a:off x="8670925" y="5429251"/>
            <a:ext cx="11874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rPr>
              <a:t>&lt; 4 x 10</a:t>
            </a:r>
            <a:r>
              <a:rPr lang="en-US" altLang="en-US" sz="1400" baseline="30000">
                <a:solidFill>
                  <a:schemeClr val="tx1"/>
                </a:solidFill>
              </a:rPr>
              <a:t>6</a:t>
            </a:r>
            <a:r>
              <a:rPr lang="en-US" altLang="en-US" sz="1400">
                <a:solidFill>
                  <a:schemeClr val="tx1"/>
                </a:solidFill>
              </a:rPr>
              <a:t> IU/mL</a:t>
            </a:r>
          </a:p>
        </p:txBody>
      </p:sp>
      <p:sp>
        <p:nvSpPr>
          <p:cNvPr id="27765" name="TextBox 97"/>
          <p:cNvSpPr txBox="1">
            <a:spLocks noChangeArrowheads="1"/>
          </p:cNvSpPr>
          <p:nvPr/>
        </p:nvSpPr>
        <p:spPr bwMode="auto">
          <a:xfrm>
            <a:off x="9496425" y="5429251"/>
            <a:ext cx="11874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400">
                <a:solidFill>
                  <a:schemeClr val="tx1"/>
                </a:solidFill>
              </a:rPr>
              <a:t>≥ 4 x 10</a:t>
            </a:r>
            <a:r>
              <a:rPr lang="en-US" altLang="en-US" sz="1400" baseline="30000">
                <a:solidFill>
                  <a:schemeClr val="tx1"/>
                </a:solidFill>
              </a:rPr>
              <a:t>6</a:t>
            </a:r>
            <a:r>
              <a:rPr lang="en-US" altLang="en-US" sz="1400">
                <a:solidFill>
                  <a:schemeClr val="tx1"/>
                </a:solidFill>
              </a:rPr>
              <a:t>      IU/mL</a:t>
            </a:r>
          </a:p>
        </p:txBody>
      </p:sp>
      <p:cxnSp>
        <p:nvCxnSpPr>
          <p:cNvPr id="27766" name="Straight Connector 69"/>
          <p:cNvCxnSpPr>
            <a:cxnSpLocks noChangeShapeType="1"/>
          </p:cNvCxnSpPr>
          <p:nvPr/>
        </p:nvCxnSpPr>
        <p:spPr bwMode="auto">
          <a:xfrm flipV="1">
            <a:off x="2262187" y="5930900"/>
            <a:ext cx="13716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67" name="Straight Connector 69"/>
          <p:cNvCxnSpPr>
            <a:cxnSpLocks noChangeShapeType="1"/>
          </p:cNvCxnSpPr>
          <p:nvPr/>
        </p:nvCxnSpPr>
        <p:spPr bwMode="auto">
          <a:xfrm flipV="1">
            <a:off x="3771901" y="5930900"/>
            <a:ext cx="28336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68" name="Straight Connector 69"/>
          <p:cNvCxnSpPr>
            <a:cxnSpLocks noChangeShapeType="1"/>
          </p:cNvCxnSpPr>
          <p:nvPr/>
        </p:nvCxnSpPr>
        <p:spPr bwMode="auto">
          <a:xfrm flipV="1">
            <a:off x="6727826" y="5930900"/>
            <a:ext cx="21939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69" name="Straight Connector 69"/>
          <p:cNvCxnSpPr>
            <a:cxnSpLocks noChangeShapeType="1"/>
          </p:cNvCxnSpPr>
          <p:nvPr/>
        </p:nvCxnSpPr>
        <p:spPr bwMode="auto">
          <a:xfrm flipV="1">
            <a:off x="9023350" y="5930900"/>
            <a:ext cx="13716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7820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607"/>
          <p:cNvSpPr>
            <a:spLocks noChangeArrowheads="1"/>
          </p:cNvSpPr>
          <p:nvPr/>
        </p:nvSpPr>
        <p:spPr bwMode="auto">
          <a:xfrm>
            <a:off x="8066086" y="3517900"/>
            <a:ext cx="1104900" cy="393700"/>
          </a:xfrm>
          <a:prstGeom prst="ellipse">
            <a:avLst/>
          </a:pr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7171" name="Freeform 492"/>
          <p:cNvSpPr>
            <a:spLocks/>
          </p:cNvSpPr>
          <p:nvPr/>
        </p:nvSpPr>
        <p:spPr bwMode="auto">
          <a:xfrm>
            <a:off x="8077200" y="3711576"/>
            <a:ext cx="147637" cy="79375"/>
          </a:xfrm>
          <a:custGeom>
            <a:avLst/>
            <a:gdLst>
              <a:gd name="T0" fmla="*/ 0 w 281"/>
              <a:gd name="T1" fmla="*/ 2147483646 h 116"/>
              <a:gd name="T2" fmla="*/ 2147483646 w 281"/>
              <a:gd name="T3" fmla="*/ 0 h 116"/>
              <a:gd name="T4" fmla="*/ 2147483646 w 281"/>
              <a:gd name="T5" fmla="*/ 2147483646 h 116"/>
              <a:gd name="T6" fmla="*/ 2147483646 w 281"/>
              <a:gd name="T7" fmla="*/ 2147483646 h 116"/>
              <a:gd name="T8" fmla="*/ 2147483646 w 281"/>
              <a:gd name="T9" fmla="*/ 2147483646 h 116"/>
              <a:gd name="T10" fmla="*/ 2147483646 w 281"/>
              <a:gd name="T11" fmla="*/ 2147483646 h 116"/>
              <a:gd name="T12" fmla="*/ 2147483646 w 281"/>
              <a:gd name="T13" fmla="*/ 2147483646 h 116"/>
              <a:gd name="T14" fmla="*/ 2147483646 w 281"/>
              <a:gd name="T15" fmla="*/ 2147483646 h 116"/>
              <a:gd name="T16" fmla="*/ 0 w 281"/>
              <a:gd name="T17" fmla="*/ 2147483646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1"/>
              <a:gd name="T28" fmla="*/ 0 h 116"/>
              <a:gd name="T29" fmla="*/ 281 w 281"/>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1" h="116">
                <a:moveTo>
                  <a:pt x="0" y="80"/>
                </a:moveTo>
                <a:lnTo>
                  <a:pt x="15" y="0"/>
                </a:lnTo>
                <a:lnTo>
                  <a:pt x="281" y="13"/>
                </a:lnTo>
                <a:lnTo>
                  <a:pt x="225" y="67"/>
                </a:lnTo>
                <a:lnTo>
                  <a:pt x="248" y="91"/>
                </a:lnTo>
                <a:lnTo>
                  <a:pt x="176" y="97"/>
                </a:lnTo>
                <a:lnTo>
                  <a:pt x="136" y="116"/>
                </a:lnTo>
                <a:lnTo>
                  <a:pt x="23" y="110"/>
                </a:lnTo>
                <a:lnTo>
                  <a:pt x="0" y="80"/>
                </a:lnTo>
              </a:path>
            </a:pathLst>
          </a:custGeom>
          <a:solidFill>
            <a:schemeClr val="accent1"/>
          </a:solidFill>
          <a:ln w="7938">
            <a:solidFill>
              <a:schemeClr val="bg1"/>
            </a:solidFill>
            <a:round/>
            <a:headEnd/>
            <a:tailEnd/>
          </a:ln>
        </p:spPr>
        <p:txBody>
          <a:bodyPr/>
          <a:lstStyle/>
          <a:p>
            <a:endParaRPr lang="en-ZA"/>
          </a:p>
        </p:txBody>
      </p:sp>
      <p:sp>
        <p:nvSpPr>
          <p:cNvPr id="4" name="Title 3"/>
          <p:cNvSpPr>
            <a:spLocks noGrp="1"/>
          </p:cNvSpPr>
          <p:nvPr>
            <p:ph type="title"/>
          </p:nvPr>
        </p:nvSpPr>
        <p:spPr/>
        <p:txBody>
          <a:bodyPr>
            <a:normAutofit/>
          </a:bodyPr>
          <a:lstStyle/>
          <a:p>
            <a:r>
              <a:rPr lang="en-US" sz="3600" b="1" dirty="0" smtClean="0"/>
              <a:t>Global Burden of HCV Disease</a:t>
            </a:r>
            <a:endParaRPr lang="en-US" sz="3600" b="1" dirty="0"/>
          </a:p>
        </p:txBody>
      </p:sp>
      <p:sp>
        <p:nvSpPr>
          <p:cNvPr id="5" name="Content Placeholder 4"/>
          <p:cNvSpPr>
            <a:spLocks noGrp="1"/>
          </p:cNvSpPr>
          <p:nvPr>
            <p:ph idx="1"/>
          </p:nvPr>
        </p:nvSpPr>
        <p:spPr>
          <a:xfrm>
            <a:off x="5242663" y="731520"/>
            <a:ext cx="6490549" cy="5257800"/>
          </a:xfrm>
        </p:spPr>
        <p:txBody>
          <a:bodyPr/>
          <a:lstStyle/>
          <a:p>
            <a:endParaRPr lang="en-US" dirty="0"/>
          </a:p>
        </p:txBody>
      </p:sp>
      <p:sp>
        <p:nvSpPr>
          <p:cNvPr id="6" name="Text Placeholder 5"/>
          <p:cNvSpPr>
            <a:spLocks noGrp="1"/>
          </p:cNvSpPr>
          <p:nvPr>
            <p:ph type="body" sz="half" idx="2"/>
          </p:nvPr>
        </p:nvSpPr>
        <p:spPr/>
        <p:txBody>
          <a:bodyPr/>
          <a:lstStyle/>
          <a:p>
            <a:endParaRPr lang="en-US"/>
          </a:p>
        </p:txBody>
      </p:sp>
      <p:sp>
        <p:nvSpPr>
          <p:cNvPr id="7173" name="Freeform 306"/>
          <p:cNvSpPr>
            <a:spLocks/>
          </p:cNvSpPr>
          <p:nvPr/>
        </p:nvSpPr>
        <p:spPr bwMode="auto">
          <a:xfrm>
            <a:off x="5113336" y="3368676"/>
            <a:ext cx="44450" cy="49213"/>
          </a:xfrm>
          <a:custGeom>
            <a:avLst/>
            <a:gdLst>
              <a:gd name="T0" fmla="*/ 2147483646 w 82"/>
              <a:gd name="T1" fmla="*/ 0 h 73"/>
              <a:gd name="T2" fmla="*/ 0 w 82"/>
              <a:gd name="T3" fmla="*/ 2147483646 h 73"/>
              <a:gd name="T4" fmla="*/ 2147483646 w 82"/>
              <a:gd name="T5" fmla="*/ 2147483646 h 73"/>
              <a:gd name="T6" fmla="*/ 2147483646 w 82"/>
              <a:gd name="T7" fmla="*/ 2147483646 h 73"/>
              <a:gd name="T8" fmla="*/ 2147483646 w 82"/>
              <a:gd name="T9" fmla="*/ 2147483646 h 73"/>
              <a:gd name="T10" fmla="*/ 2147483646 w 82"/>
              <a:gd name="T11" fmla="*/ 2147483646 h 73"/>
              <a:gd name="T12" fmla="*/ 2147483646 w 82"/>
              <a:gd name="T13" fmla="*/ 2147483646 h 73"/>
              <a:gd name="T14" fmla="*/ 2147483646 w 82"/>
              <a:gd name="T15" fmla="*/ 2147483646 h 73"/>
              <a:gd name="T16" fmla="*/ 2147483646 w 82"/>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3"/>
              <a:gd name="T29" fmla="*/ 82 w 8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3">
                <a:moveTo>
                  <a:pt x="8" y="0"/>
                </a:moveTo>
                <a:lnTo>
                  <a:pt x="0" y="37"/>
                </a:lnTo>
                <a:lnTo>
                  <a:pt x="57" y="73"/>
                </a:lnTo>
                <a:lnTo>
                  <a:pt x="82" y="73"/>
                </a:lnTo>
                <a:lnTo>
                  <a:pt x="82" y="61"/>
                </a:lnTo>
                <a:lnTo>
                  <a:pt x="65" y="61"/>
                </a:lnTo>
                <a:lnTo>
                  <a:pt x="42" y="37"/>
                </a:lnTo>
                <a:lnTo>
                  <a:pt x="57" y="6"/>
                </a:lnTo>
                <a:lnTo>
                  <a:pt x="8" y="0"/>
                </a:lnTo>
                <a:close/>
              </a:path>
            </a:pathLst>
          </a:custGeom>
          <a:solidFill>
            <a:srgbClr val="99FF66"/>
          </a:solidFill>
          <a:ln w="9525">
            <a:solidFill>
              <a:schemeClr val="bg1"/>
            </a:solidFill>
            <a:round/>
            <a:headEnd/>
            <a:tailEnd/>
          </a:ln>
        </p:spPr>
        <p:txBody>
          <a:bodyPr/>
          <a:lstStyle/>
          <a:p>
            <a:endParaRPr lang="en-ZA"/>
          </a:p>
        </p:txBody>
      </p:sp>
      <p:sp>
        <p:nvSpPr>
          <p:cNvPr id="7174" name="Freeform 307"/>
          <p:cNvSpPr>
            <a:spLocks/>
          </p:cNvSpPr>
          <p:nvPr/>
        </p:nvSpPr>
        <p:spPr bwMode="auto">
          <a:xfrm>
            <a:off x="5168900" y="3394076"/>
            <a:ext cx="73025" cy="144463"/>
          </a:xfrm>
          <a:custGeom>
            <a:avLst/>
            <a:gdLst>
              <a:gd name="T0" fmla="*/ 2147483646 w 137"/>
              <a:gd name="T1" fmla="*/ 0 h 213"/>
              <a:gd name="T2" fmla="*/ 0 w 137"/>
              <a:gd name="T3" fmla="*/ 2147483646 h 213"/>
              <a:gd name="T4" fmla="*/ 0 w 137"/>
              <a:gd name="T5" fmla="*/ 2147483646 h 213"/>
              <a:gd name="T6" fmla="*/ 2147483646 w 137"/>
              <a:gd name="T7" fmla="*/ 2147483646 h 213"/>
              <a:gd name="T8" fmla="*/ 2147483646 w 137"/>
              <a:gd name="T9" fmla="*/ 2147483646 h 213"/>
              <a:gd name="T10" fmla="*/ 2147483646 w 137"/>
              <a:gd name="T11" fmla="*/ 2147483646 h 213"/>
              <a:gd name="T12" fmla="*/ 2147483646 w 137"/>
              <a:gd name="T13" fmla="*/ 2147483646 h 213"/>
              <a:gd name="T14" fmla="*/ 2147483646 w 137"/>
              <a:gd name="T15" fmla="*/ 2147483646 h 213"/>
              <a:gd name="T16" fmla="*/ 2147483646 w 137"/>
              <a:gd name="T17" fmla="*/ 2147483646 h 213"/>
              <a:gd name="T18" fmla="*/ 2147483646 w 137"/>
              <a:gd name="T19" fmla="*/ 2147483646 h 213"/>
              <a:gd name="T20" fmla="*/ 2147483646 w 137"/>
              <a:gd name="T21" fmla="*/ 2147483646 h 213"/>
              <a:gd name="T22" fmla="*/ 2147483646 w 137"/>
              <a:gd name="T23" fmla="*/ 2147483646 h 213"/>
              <a:gd name="T24" fmla="*/ 2147483646 w 137"/>
              <a:gd name="T25" fmla="*/ 2147483646 h 213"/>
              <a:gd name="T26" fmla="*/ 2147483646 w 137"/>
              <a:gd name="T27" fmla="*/ 0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
              <a:gd name="T43" fmla="*/ 0 h 213"/>
              <a:gd name="T44" fmla="*/ 137 w 137"/>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 h="213">
                <a:moveTo>
                  <a:pt x="25" y="0"/>
                </a:moveTo>
                <a:lnTo>
                  <a:pt x="0" y="12"/>
                </a:lnTo>
                <a:lnTo>
                  <a:pt x="0" y="36"/>
                </a:lnTo>
                <a:lnTo>
                  <a:pt x="48" y="109"/>
                </a:lnTo>
                <a:lnTo>
                  <a:pt x="80" y="97"/>
                </a:lnTo>
                <a:lnTo>
                  <a:pt x="105" y="140"/>
                </a:lnTo>
                <a:lnTo>
                  <a:pt x="97" y="158"/>
                </a:lnTo>
                <a:lnTo>
                  <a:pt x="88" y="176"/>
                </a:lnTo>
                <a:lnTo>
                  <a:pt x="97" y="213"/>
                </a:lnTo>
                <a:lnTo>
                  <a:pt x="137" y="182"/>
                </a:lnTo>
                <a:lnTo>
                  <a:pt x="137" y="146"/>
                </a:lnTo>
                <a:lnTo>
                  <a:pt x="97" y="85"/>
                </a:lnTo>
                <a:lnTo>
                  <a:pt x="57" y="6"/>
                </a:lnTo>
                <a:lnTo>
                  <a:pt x="25" y="0"/>
                </a:lnTo>
                <a:close/>
              </a:path>
            </a:pathLst>
          </a:custGeom>
          <a:solidFill>
            <a:srgbClr val="99FF66"/>
          </a:solidFill>
          <a:ln w="9525">
            <a:solidFill>
              <a:schemeClr val="bg1"/>
            </a:solidFill>
            <a:round/>
            <a:headEnd/>
            <a:tailEnd/>
          </a:ln>
        </p:spPr>
        <p:txBody>
          <a:bodyPr/>
          <a:lstStyle/>
          <a:p>
            <a:endParaRPr lang="en-ZA"/>
          </a:p>
        </p:txBody>
      </p:sp>
      <p:sp>
        <p:nvSpPr>
          <p:cNvPr id="7175" name="Freeform 308"/>
          <p:cNvSpPr>
            <a:spLocks/>
          </p:cNvSpPr>
          <p:nvPr/>
        </p:nvSpPr>
        <p:spPr bwMode="auto">
          <a:xfrm>
            <a:off x="5105399" y="3417888"/>
            <a:ext cx="88900" cy="120650"/>
          </a:xfrm>
          <a:custGeom>
            <a:avLst/>
            <a:gdLst>
              <a:gd name="T0" fmla="*/ 2147483646 w 168"/>
              <a:gd name="T1" fmla="*/ 2147483646 h 177"/>
              <a:gd name="T2" fmla="*/ 2147483646 w 168"/>
              <a:gd name="T3" fmla="*/ 2147483646 h 177"/>
              <a:gd name="T4" fmla="*/ 2147483646 w 168"/>
              <a:gd name="T5" fmla="*/ 2147483646 h 177"/>
              <a:gd name="T6" fmla="*/ 2147483646 w 168"/>
              <a:gd name="T7" fmla="*/ 2147483646 h 177"/>
              <a:gd name="T8" fmla="*/ 2147483646 w 168"/>
              <a:gd name="T9" fmla="*/ 2147483646 h 177"/>
              <a:gd name="T10" fmla="*/ 2147483646 w 168"/>
              <a:gd name="T11" fmla="*/ 2147483646 h 177"/>
              <a:gd name="T12" fmla="*/ 2147483646 w 168"/>
              <a:gd name="T13" fmla="*/ 2147483646 h 177"/>
              <a:gd name="T14" fmla="*/ 2147483646 w 168"/>
              <a:gd name="T15" fmla="*/ 0 h 177"/>
              <a:gd name="T16" fmla="*/ 0 w 168"/>
              <a:gd name="T17" fmla="*/ 0 h 177"/>
              <a:gd name="T18" fmla="*/ 2147483646 w 168"/>
              <a:gd name="T19" fmla="*/ 2147483646 h 177"/>
              <a:gd name="T20" fmla="*/ 2147483646 w 168"/>
              <a:gd name="T21" fmla="*/ 2147483646 h 177"/>
              <a:gd name="T22" fmla="*/ 2147483646 w 168"/>
              <a:gd name="T23" fmla="*/ 2147483646 h 177"/>
              <a:gd name="T24" fmla="*/ 2147483646 w 168"/>
              <a:gd name="T25" fmla="*/ 2147483646 h 177"/>
              <a:gd name="T26" fmla="*/ 2147483646 w 168"/>
              <a:gd name="T27" fmla="*/ 2147483646 h 177"/>
              <a:gd name="T28" fmla="*/ 2147483646 w 168"/>
              <a:gd name="T29" fmla="*/ 2147483646 h 177"/>
              <a:gd name="T30" fmla="*/ 2147483646 w 168"/>
              <a:gd name="T31" fmla="*/ 2147483646 h 177"/>
              <a:gd name="T32" fmla="*/ 2147483646 w 168"/>
              <a:gd name="T33" fmla="*/ 2147483646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77"/>
              <a:gd name="T53" fmla="*/ 168 w 168"/>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77">
                <a:moveTo>
                  <a:pt x="145" y="177"/>
                </a:moveTo>
                <a:lnTo>
                  <a:pt x="168" y="153"/>
                </a:lnTo>
                <a:lnTo>
                  <a:pt x="128" y="122"/>
                </a:lnTo>
                <a:lnTo>
                  <a:pt x="120" y="122"/>
                </a:lnTo>
                <a:lnTo>
                  <a:pt x="112" y="73"/>
                </a:lnTo>
                <a:lnTo>
                  <a:pt x="97" y="67"/>
                </a:lnTo>
                <a:lnTo>
                  <a:pt x="88" y="19"/>
                </a:lnTo>
                <a:lnTo>
                  <a:pt x="48" y="0"/>
                </a:lnTo>
                <a:lnTo>
                  <a:pt x="0" y="0"/>
                </a:lnTo>
                <a:lnTo>
                  <a:pt x="8" y="13"/>
                </a:lnTo>
                <a:lnTo>
                  <a:pt x="57" y="6"/>
                </a:lnTo>
                <a:lnTo>
                  <a:pt x="72" y="31"/>
                </a:lnTo>
                <a:lnTo>
                  <a:pt x="72" y="80"/>
                </a:lnTo>
                <a:lnTo>
                  <a:pt x="103" y="97"/>
                </a:lnTo>
                <a:lnTo>
                  <a:pt x="103" y="122"/>
                </a:lnTo>
                <a:lnTo>
                  <a:pt x="145" y="170"/>
                </a:lnTo>
                <a:lnTo>
                  <a:pt x="145" y="177"/>
                </a:lnTo>
                <a:close/>
              </a:path>
            </a:pathLst>
          </a:custGeom>
          <a:solidFill>
            <a:srgbClr val="99FF66"/>
          </a:solidFill>
          <a:ln w="9525">
            <a:solidFill>
              <a:schemeClr val="bg1"/>
            </a:solidFill>
            <a:round/>
            <a:headEnd/>
            <a:tailEnd/>
          </a:ln>
        </p:spPr>
        <p:txBody>
          <a:bodyPr/>
          <a:lstStyle/>
          <a:p>
            <a:endParaRPr lang="en-ZA"/>
          </a:p>
        </p:txBody>
      </p:sp>
      <p:sp>
        <p:nvSpPr>
          <p:cNvPr id="7176" name="Freeform 309"/>
          <p:cNvSpPr>
            <a:spLocks/>
          </p:cNvSpPr>
          <p:nvPr/>
        </p:nvSpPr>
        <p:spPr bwMode="auto">
          <a:xfrm>
            <a:off x="8267699" y="3138488"/>
            <a:ext cx="50800" cy="74612"/>
          </a:xfrm>
          <a:custGeom>
            <a:avLst/>
            <a:gdLst>
              <a:gd name="T0" fmla="*/ 0 w 97"/>
              <a:gd name="T1" fmla="*/ 2147483646 h 110"/>
              <a:gd name="T2" fmla="*/ 2147483646 w 97"/>
              <a:gd name="T3" fmla="*/ 2147483646 h 110"/>
              <a:gd name="T4" fmla="*/ 2147483646 w 97"/>
              <a:gd name="T5" fmla="*/ 2147483646 h 110"/>
              <a:gd name="T6" fmla="*/ 2147483646 w 97"/>
              <a:gd name="T7" fmla="*/ 2147483646 h 110"/>
              <a:gd name="T8" fmla="*/ 2147483646 w 97"/>
              <a:gd name="T9" fmla="*/ 2147483646 h 110"/>
              <a:gd name="T10" fmla="*/ 2147483646 w 97"/>
              <a:gd name="T11" fmla="*/ 2147483646 h 110"/>
              <a:gd name="T12" fmla="*/ 2147483646 w 97"/>
              <a:gd name="T13" fmla="*/ 2147483646 h 110"/>
              <a:gd name="T14" fmla="*/ 2147483646 w 97"/>
              <a:gd name="T15" fmla="*/ 2147483646 h 110"/>
              <a:gd name="T16" fmla="*/ 2147483646 w 97"/>
              <a:gd name="T17" fmla="*/ 0 h 110"/>
              <a:gd name="T18" fmla="*/ 0 w 97"/>
              <a:gd name="T19" fmla="*/ 2147483646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0"/>
              <a:gd name="T32" fmla="*/ 97 w 97"/>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0">
                <a:moveTo>
                  <a:pt x="0" y="18"/>
                </a:moveTo>
                <a:lnTo>
                  <a:pt x="32" y="42"/>
                </a:lnTo>
                <a:lnTo>
                  <a:pt x="17" y="67"/>
                </a:lnTo>
                <a:lnTo>
                  <a:pt x="17" y="110"/>
                </a:lnTo>
                <a:lnTo>
                  <a:pt x="48" y="85"/>
                </a:lnTo>
                <a:lnTo>
                  <a:pt x="72" y="110"/>
                </a:lnTo>
                <a:lnTo>
                  <a:pt x="97" y="67"/>
                </a:lnTo>
                <a:lnTo>
                  <a:pt x="72" y="11"/>
                </a:lnTo>
                <a:lnTo>
                  <a:pt x="32" y="0"/>
                </a:lnTo>
                <a:lnTo>
                  <a:pt x="0" y="18"/>
                </a:lnTo>
                <a:close/>
              </a:path>
            </a:pathLst>
          </a:custGeom>
          <a:solidFill>
            <a:schemeClr val="accent1"/>
          </a:solidFill>
          <a:ln w="9525">
            <a:solidFill>
              <a:schemeClr val="bg1"/>
            </a:solidFill>
            <a:round/>
            <a:headEnd/>
            <a:tailEnd/>
          </a:ln>
        </p:spPr>
        <p:txBody>
          <a:bodyPr/>
          <a:lstStyle/>
          <a:p>
            <a:endParaRPr lang="en-ZA"/>
          </a:p>
        </p:txBody>
      </p:sp>
      <p:sp>
        <p:nvSpPr>
          <p:cNvPr id="7177" name="Freeform 310"/>
          <p:cNvSpPr>
            <a:spLocks/>
          </p:cNvSpPr>
          <p:nvPr/>
        </p:nvSpPr>
        <p:spPr bwMode="auto">
          <a:xfrm>
            <a:off x="9318625" y="3594101"/>
            <a:ext cx="123825" cy="55563"/>
          </a:xfrm>
          <a:custGeom>
            <a:avLst/>
            <a:gdLst>
              <a:gd name="T0" fmla="*/ 2147483646 w 233"/>
              <a:gd name="T1" fmla="*/ 2147483646 h 79"/>
              <a:gd name="T2" fmla="*/ 2147483646 w 233"/>
              <a:gd name="T3" fmla="*/ 2147483646 h 79"/>
              <a:gd name="T4" fmla="*/ 2147483646 w 233"/>
              <a:gd name="T5" fmla="*/ 0 h 79"/>
              <a:gd name="T6" fmla="*/ 2147483646 w 233"/>
              <a:gd name="T7" fmla="*/ 0 h 79"/>
              <a:gd name="T8" fmla="*/ 2147483646 w 233"/>
              <a:gd name="T9" fmla="*/ 2147483646 h 79"/>
              <a:gd name="T10" fmla="*/ 0 w 233"/>
              <a:gd name="T11" fmla="*/ 2147483646 h 79"/>
              <a:gd name="T12" fmla="*/ 2147483646 w 233"/>
              <a:gd name="T13" fmla="*/ 2147483646 h 79"/>
              <a:gd name="T14" fmla="*/ 2147483646 w 233"/>
              <a:gd name="T15" fmla="*/ 2147483646 h 79"/>
              <a:gd name="T16" fmla="*/ 2147483646 w 233"/>
              <a:gd name="T17" fmla="*/ 2147483646 h 79"/>
              <a:gd name="T18" fmla="*/ 2147483646 w 233"/>
              <a:gd name="T19" fmla="*/ 2147483646 h 79"/>
              <a:gd name="T20" fmla="*/ 2147483646 w 233"/>
              <a:gd name="T21" fmla="*/ 2147483646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79"/>
              <a:gd name="T35" fmla="*/ 233 w 23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79">
                <a:moveTo>
                  <a:pt x="233" y="30"/>
                </a:moveTo>
                <a:lnTo>
                  <a:pt x="210" y="30"/>
                </a:lnTo>
                <a:lnTo>
                  <a:pt x="121" y="0"/>
                </a:lnTo>
                <a:lnTo>
                  <a:pt x="73" y="0"/>
                </a:lnTo>
                <a:lnTo>
                  <a:pt x="41" y="13"/>
                </a:lnTo>
                <a:lnTo>
                  <a:pt x="0" y="37"/>
                </a:lnTo>
                <a:lnTo>
                  <a:pt x="25" y="79"/>
                </a:lnTo>
                <a:lnTo>
                  <a:pt x="65" y="24"/>
                </a:lnTo>
                <a:lnTo>
                  <a:pt x="105" y="18"/>
                </a:lnTo>
                <a:lnTo>
                  <a:pt x="210" y="43"/>
                </a:lnTo>
                <a:lnTo>
                  <a:pt x="233" y="30"/>
                </a:lnTo>
                <a:close/>
              </a:path>
            </a:pathLst>
          </a:custGeom>
          <a:solidFill>
            <a:schemeClr val="accent1"/>
          </a:solidFill>
          <a:ln w="9525">
            <a:solidFill>
              <a:schemeClr val="bg1"/>
            </a:solidFill>
            <a:round/>
            <a:headEnd/>
            <a:tailEnd/>
          </a:ln>
        </p:spPr>
        <p:txBody>
          <a:bodyPr/>
          <a:lstStyle/>
          <a:p>
            <a:endParaRPr lang="en-ZA"/>
          </a:p>
        </p:txBody>
      </p:sp>
      <p:sp>
        <p:nvSpPr>
          <p:cNvPr id="7178" name="Freeform 311"/>
          <p:cNvSpPr>
            <a:spLocks/>
          </p:cNvSpPr>
          <p:nvPr/>
        </p:nvSpPr>
        <p:spPr bwMode="auto">
          <a:xfrm>
            <a:off x="9536111" y="3556000"/>
            <a:ext cx="33338" cy="38100"/>
          </a:xfrm>
          <a:custGeom>
            <a:avLst/>
            <a:gdLst>
              <a:gd name="T0" fmla="*/ 2147483646 w 64"/>
              <a:gd name="T1" fmla="*/ 0 h 55"/>
              <a:gd name="T2" fmla="*/ 0 w 64"/>
              <a:gd name="T3" fmla="*/ 2147483646 h 55"/>
              <a:gd name="T4" fmla="*/ 0 w 64"/>
              <a:gd name="T5" fmla="*/ 2147483646 h 55"/>
              <a:gd name="T6" fmla="*/ 2147483646 w 64"/>
              <a:gd name="T7" fmla="*/ 2147483646 h 55"/>
              <a:gd name="T8" fmla="*/ 2147483646 w 64"/>
              <a:gd name="T9" fmla="*/ 2147483646 h 55"/>
              <a:gd name="T10" fmla="*/ 2147483646 w 64"/>
              <a:gd name="T11" fmla="*/ 2147483646 h 55"/>
              <a:gd name="T12" fmla="*/ 2147483646 w 64"/>
              <a:gd name="T13" fmla="*/ 2147483646 h 55"/>
              <a:gd name="T14" fmla="*/ 2147483646 w 64"/>
              <a:gd name="T15" fmla="*/ 2147483646 h 55"/>
              <a:gd name="T16" fmla="*/ 2147483646 w 6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5"/>
              <a:gd name="T29" fmla="*/ 64 w 6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5">
                <a:moveTo>
                  <a:pt x="24" y="0"/>
                </a:moveTo>
                <a:lnTo>
                  <a:pt x="0" y="12"/>
                </a:lnTo>
                <a:lnTo>
                  <a:pt x="0" y="55"/>
                </a:lnTo>
                <a:lnTo>
                  <a:pt x="55" y="55"/>
                </a:lnTo>
                <a:lnTo>
                  <a:pt x="64" y="43"/>
                </a:lnTo>
                <a:lnTo>
                  <a:pt x="24" y="43"/>
                </a:lnTo>
                <a:lnTo>
                  <a:pt x="7" y="12"/>
                </a:lnTo>
                <a:lnTo>
                  <a:pt x="40" y="6"/>
                </a:lnTo>
                <a:lnTo>
                  <a:pt x="24" y="0"/>
                </a:lnTo>
                <a:close/>
              </a:path>
            </a:pathLst>
          </a:custGeom>
          <a:solidFill>
            <a:schemeClr val="accent1"/>
          </a:solidFill>
          <a:ln w="9525">
            <a:solidFill>
              <a:schemeClr val="bg1"/>
            </a:solidFill>
            <a:round/>
            <a:headEnd/>
            <a:tailEnd/>
          </a:ln>
        </p:spPr>
        <p:txBody>
          <a:bodyPr/>
          <a:lstStyle/>
          <a:p>
            <a:endParaRPr lang="en-ZA"/>
          </a:p>
        </p:txBody>
      </p:sp>
      <p:sp>
        <p:nvSpPr>
          <p:cNvPr id="7179" name="Freeform 312"/>
          <p:cNvSpPr>
            <a:spLocks/>
          </p:cNvSpPr>
          <p:nvPr/>
        </p:nvSpPr>
        <p:spPr bwMode="auto">
          <a:xfrm>
            <a:off x="10020300" y="3359150"/>
            <a:ext cx="115887" cy="122238"/>
          </a:xfrm>
          <a:custGeom>
            <a:avLst/>
            <a:gdLst>
              <a:gd name="T0" fmla="*/ 2147483646 w 217"/>
              <a:gd name="T1" fmla="*/ 0 h 176"/>
              <a:gd name="T2" fmla="*/ 2147483646 w 217"/>
              <a:gd name="T3" fmla="*/ 2147483646 h 176"/>
              <a:gd name="T4" fmla="*/ 2147483646 w 217"/>
              <a:gd name="T5" fmla="*/ 2147483646 h 176"/>
              <a:gd name="T6" fmla="*/ 2147483646 w 217"/>
              <a:gd name="T7" fmla="*/ 2147483646 h 176"/>
              <a:gd name="T8" fmla="*/ 2147483646 w 217"/>
              <a:gd name="T9" fmla="*/ 2147483646 h 176"/>
              <a:gd name="T10" fmla="*/ 2147483646 w 217"/>
              <a:gd name="T11" fmla="*/ 2147483646 h 176"/>
              <a:gd name="T12" fmla="*/ 0 w 217"/>
              <a:gd name="T13" fmla="*/ 2147483646 h 176"/>
              <a:gd name="T14" fmla="*/ 2147483646 w 217"/>
              <a:gd name="T15" fmla="*/ 2147483646 h 176"/>
              <a:gd name="T16" fmla="*/ 2147483646 w 217"/>
              <a:gd name="T17" fmla="*/ 2147483646 h 176"/>
              <a:gd name="T18" fmla="*/ 2147483646 w 217"/>
              <a:gd name="T19" fmla="*/ 2147483646 h 176"/>
              <a:gd name="T20" fmla="*/ 2147483646 w 217"/>
              <a:gd name="T21" fmla="*/ 2147483646 h 176"/>
              <a:gd name="T22" fmla="*/ 2147483646 w 217"/>
              <a:gd name="T23" fmla="*/ 2147483646 h 176"/>
              <a:gd name="T24" fmla="*/ 2147483646 w 217"/>
              <a:gd name="T25" fmla="*/ 2147483646 h 176"/>
              <a:gd name="T26" fmla="*/ 2147483646 w 217"/>
              <a:gd name="T27" fmla="*/ 2147483646 h 176"/>
              <a:gd name="T28" fmla="*/ 2147483646 w 217"/>
              <a:gd name="T29" fmla="*/ 2147483646 h 176"/>
              <a:gd name="T30" fmla="*/ 2147483646 w 217"/>
              <a:gd name="T31" fmla="*/ 2147483646 h 176"/>
              <a:gd name="T32" fmla="*/ 2147483646 w 217"/>
              <a:gd name="T33" fmla="*/ 0 h 176"/>
              <a:gd name="T34" fmla="*/ 2147483646 w 217"/>
              <a:gd name="T35" fmla="*/ 0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76"/>
              <a:gd name="T56" fmla="*/ 217 w 217"/>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76">
                <a:moveTo>
                  <a:pt x="202" y="0"/>
                </a:moveTo>
                <a:lnTo>
                  <a:pt x="169" y="25"/>
                </a:lnTo>
                <a:lnTo>
                  <a:pt x="169" y="61"/>
                </a:lnTo>
                <a:lnTo>
                  <a:pt x="145" y="85"/>
                </a:lnTo>
                <a:lnTo>
                  <a:pt x="105" y="109"/>
                </a:lnTo>
                <a:lnTo>
                  <a:pt x="65" y="141"/>
                </a:lnTo>
                <a:lnTo>
                  <a:pt x="0" y="158"/>
                </a:lnTo>
                <a:lnTo>
                  <a:pt x="17" y="176"/>
                </a:lnTo>
                <a:lnTo>
                  <a:pt x="57" y="171"/>
                </a:lnTo>
                <a:lnTo>
                  <a:pt x="80" y="158"/>
                </a:lnTo>
                <a:lnTo>
                  <a:pt x="89" y="146"/>
                </a:lnTo>
                <a:lnTo>
                  <a:pt x="114" y="141"/>
                </a:lnTo>
                <a:lnTo>
                  <a:pt x="120" y="128"/>
                </a:lnTo>
                <a:lnTo>
                  <a:pt x="154" y="122"/>
                </a:lnTo>
                <a:lnTo>
                  <a:pt x="185" y="79"/>
                </a:lnTo>
                <a:lnTo>
                  <a:pt x="210" y="67"/>
                </a:lnTo>
                <a:lnTo>
                  <a:pt x="217" y="0"/>
                </a:lnTo>
                <a:lnTo>
                  <a:pt x="202" y="0"/>
                </a:lnTo>
                <a:close/>
              </a:path>
            </a:pathLst>
          </a:custGeom>
          <a:solidFill>
            <a:schemeClr val="accent1"/>
          </a:solidFill>
          <a:ln w="9525">
            <a:solidFill>
              <a:schemeClr val="bg1"/>
            </a:solidFill>
            <a:round/>
            <a:headEnd/>
            <a:tailEnd/>
          </a:ln>
        </p:spPr>
        <p:txBody>
          <a:bodyPr/>
          <a:lstStyle/>
          <a:p>
            <a:endParaRPr lang="en-ZA"/>
          </a:p>
        </p:txBody>
      </p:sp>
      <p:sp>
        <p:nvSpPr>
          <p:cNvPr id="7180" name="Freeform 313"/>
          <p:cNvSpPr>
            <a:spLocks/>
          </p:cNvSpPr>
          <p:nvPr/>
        </p:nvSpPr>
        <p:spPr bwMode="auto">
          <a:xfrm>
            <a:off x="9906000" y="2586039"/>
            <a:ext cx="73025" cy="46037"/>
          </a:xfrm>
          <a:custGeom>
            <a:avLst/>
            <a:gdLst>
              <a:gd name="T0" fmla="*/ 2147483646 w 136"/>
              <a:gd name="T1" fmla="*/ 0 h 67"/>
              <a:gd name="T2" fmla="*/ 0 w 136"/>
              <a:gd name="T3" fmla="*/ 2147483646 h 67"/>
              <a:gd name="T4" fmla="*/ 2147483646 w 136"/>
              <a:gd name="T5" fmla="*/ 2147483646 h 67"/>
              <a:gd name="T6" fmla="*/ 2147483646 w 136"/>
              <a:gd name="T7" fmla="*/ 0 h 67"/>
              <a:gd name="T8" fmla="*/ 2147483646 w 136"/>
              <a:gd name="T9" fmla="*/ 2147483646 h 67"/>
              <a:gd name="T10" fmla="*/ 2147483646 w 136"/>
              <a:gd name="T11" fmla="*/ 2147483646 h 67"/>
              <a:gd name="T12" fmla="*/ 2147483646 w 136"/>
              <a:gd name="T13" fmla="*/ 0 h 67"/>
              <a:gd name="T14" fmla="*/ 0 60000 65536"/>
              <a:gd name="T15" fmla="*/ 0 60000 65536"/>
              <a:gd name="T16" fmla="*/ 0 60000 65536"/>
              <a:gd name="T17" fmla="*/ 0 60000 65536"/>
              <a:gd name="T18" fmla="*/ 0 60000 65536"/>
              <a:gd name="T19" fmla="*/ 0 60000 65536"/>
              <a:gd name="T20" fmla="*/ 0 60000 65536"/>
              <a:gd name="T21" fmla="*/ 0 w 136"/>
              <a:gd name="T22" fmla="*/ 0 h 67"/>
              <a:gd name="T23" fmla="*/ 136 w 13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67">
                <a:moveTo>
                  <a:pt x="7" y="0"/>
                </a:moveTo>
                <a:lnTo>
                  <a:pt x="0" y="67"/>
                </a:lnTo>
                <a:lnTo>
                  <a:pt x="136" y="37"/>
                </a:lnTo>
                <a:lnTo>
                  <a:pt x="96" y="0"/>
                </a:lnTo>
                <a:lnTo>
                  <a:pt x="88" y="25"/>
                </a:lnTo>
                <a:lnTo>
                  <a:pt x="40" y="37"/>
                </a:lnTo>
                <a:lnTo>
                  <a:pt x="7" y="0"/>
                </a:lnTo>
                <a:close/>
              </a:path>
            </a:pathLst>
          </a:custGeom>
          <a:solidFill>
            <a:schemeClr val="accent1"/>
          </a:solidFill>
          <a:ln w="9525">
            <a:solidFill>
              <a:schemeClr val="bg1"/>
            </a:solidFill>
            <a:round/>
            <a:headEnd/>
            <a:tailEnd/>
          </a:ln>
        </p:spPr>
        <p:txBody>
          <a:bodyPr/>
          <a:lstStyle/>
          <a:p>
            <a:endParaRPr lang="en-ZA"/>
          </a:p>
        </p:txBody>
      </p:sp>
      <p:sp>
        <p:nvSpPr>
          <p:cNvPr id="7181" name="Freeform 314"/>
          <p:cNvSpPr>
            <a:spLocks/>
          </p:cNvSpPr>
          <p:nvPr/>
        </p:nvSpPr>
        <p:spPr bwMode="auto">
          <a:xfrm>
            <a:off x="9979024" y="4267201"/>
            <a:ext cx="139700" cy="104775"/>
          </a:xfrm>
          <a:custGeom>
            <a:avLst/>
            <a:gdLst>
              <a:gd name="T0" fmla="*/ 2147483646 w 265"/>
              <a:gd name="T1" fmla="*/ 2147483646 h 153"/>
              <a:gd name="T2" fmla="*/ 2147483646 w 265"/>
              <a:gd name="T3" fmla="*/ 0 h 153"/>
              <a:gd name="T4" fmla="*/ 0 w 265"/>
              <a:gd name="T5" fmla="*/ 2147483646 h 153"/>
              <a:gd name="T6" fmla="*/ 2147483646 w 265"/>
              <a:gd name="T7" fmla="*/ 2147483646 h 153"/>
              <a:gd name="T8" fmla="*/ 2147483646 w 265"/>
              <a:gd name="T9" fmla="*/ 2147483646 h 153"/>
              <a:gd name="T10" fmla="*/ 2147483646 w 265"/>
              <a:gd name="T11" fmla="*/ 2147483646 h 153"/>
              <a:gd name="T12" fmla="*/ 2147483646 w 265"/>
              <a:gd name="T13" fmla="*/ 2147483646 h 153"/>
              <a:gd name="T14" fmla="*/ 2147483646 w 265"/>
              <a:gd name="T15" fmla="*/ 2147483646 h 153"/>
              <a:gd name="T16" fmla="*/ 2147483646 w 265"/>
              <a:gd name="T17" fmla="*/ 2147483646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
              <a:gd name="T28" fmla="*/ 0 h 153"/>
              <a:gd name="T29" fmla="*/ 265 w 265"/>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 h="153">
                <a:moveTo>
                  <a:pt x="265" y="56"/>
                </a:moveTo>
                <a:lnTo>
                  <a:pt x="137" y="0"/>
                </a:lnTo>
                <a:lnTo>
                  <a:pt x="0" y="25"/>
                </a:lnTo>
                <a:lnTo>
                  <a:pt x="49" y="80"/>
                </a:lnTo>
                <a:lnTo>
                  <a:pt x="112" y="98"/>
                </a:lnTo>
                <a:lnTo>
                  <a:pt x="89" y="134"/>
                </a:lnTo>
                <a:lnTo>
                  <a:pt x="160" y="153"/>
                </a:lnTo>
                <a:lnTo>
                  <a:pt x="177" y="116"/>
                </a:lnTo>
                <a:lnTo>
                  <a:pt x="265" y="56"/>
                </a:lnTo>
                <a:close/>
              </a:path>
            </a:pathLst>
          </a:custGeom>
          <a:solidFill>
            <a:schemeClr val="accent1"/>
          </a:solidFill>
          <a:ln w="9525">
            <a:solidFill>
              <a:schemeClr val="bg1"/>
            </a:solidFill>
            <a:round/>
            <a:headEnd/>
            <a:tailEnd/>
          </a:ln>
        </p:spPr>
        <p:txBody>
          <a:bodyPr/>
          <a:lstStyle/>
          <a:p>
            <a:endParaRPr lang="en-ZA"/>
          </a:p>
        </p:txBody>
      </p:sp>
      <p:sp>
        <p:nvSpPr>
          <p:cNvPr id="7182" name="Freeform 315"/>
          <p:cNvSpPr>
            <a:spLocks/>
          </p:cNvSpPr>
          <p:nvPr/>
        </p:nvSpPr>
        <p:spPr bwMode="auto">
          <a:xfrm>
            <a:off x="11080749" y="4914900"/>
            <a:ext cx="93662" cy="50800"/>
          </a:xfrm>
          <a:custGeom>
            <a:avLst/>
            <a:gdLst>
              <a:gd name="T0" fmla="*/ 0 w 176"/>
              <a:gd name="T1" fmla="*/ 2147483646 h 73"/>
              <a:gd name="T2" fmla="*/ 2147483646 w 176"/>
              <a:gd name="T3" fmla="*/ 2147483646 h 73"/>
              <a:gd name="T4" fmla="*/ 2147483646 w 176"/>
              <a:gd name="T5" fmla="*/ 2147483646 h 73"/>
              <a:gd name="T6" fmla="*/ 2147483646 w 176"/>
              <a:gd name="T7" fmla="*/ 0 h 73"/>
              <a:gd name="T8" fmla="*/ 2147483646 w 176"/>
              <a:gd name="T9" fmla="*/ 2147483646 h 73"/>
              <a:gd name="T10" fmla="*/ 0 w 176"/>
              <a:gd name="T11" fmla="*/ 2147483646 h 73"/>
              <a:gd name="T12" fmla="*/ 0 60000 65536"/>
              <a:gd name="T13" fmla="*/ 0 60000 65536"/>
              <a:gd name="T14" fmla="*/ 0 60000 65536"/>
              <a:gd name="T15" fmla="*/ 0 60000 65536"/>
              <a:gd name="T16" fmla="*/ 0 60000 65536"/>
              <a:gd name="T17" fmla="*/ 0 60000 65536"/>
              <a:gd name="T18" fmla="*/ 0 w 176"/>
              <a:gd name="T19" fmla="*/ 0 h 73"/>
              <a:gd name="T20" fmla="*/ 176 w 176"/>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76" h="73">
                <a:moveTo>
                  <a:pt x="0" y="49"/>
                </a:moveTo>
                <a:lnTo>
                  <a:pt x="113" y="73"/>
                </a:lnTo>
                <a:lnTo>
                  <a:pt x="176" y="19"/>
                </a:lnTo>
                <a:lnTo>
                  <a:pt x="153" y="0"/>
                </a:lnTo>
                <a:lnTo>
                  <a:pt x="136" y="25"/>
                </a:lnTo>
                <a:lnTo>
                  <a:pt x="0" y="49"/>
                </a:lnTo>
                <a:close/>
              </a:path>
            </a:pathLst>
          </a:custGeom>
          <a:solidFill>
            <a:schemeClr val="accent1"/>
          </a:solidFill>
          <a:ln w="9525">
            <a:solidFill>
              <a:schemeClr val="bg1"/>
            </a:solidFill>
            <a:round/>
            <a:headEnd/>
            <a:tailEnd/>
          </a:ln>
        </p:spPr>
        <p:txBody>
          <a:bodyPr/>
          <a:lstStyle/>
          <a:p>
            <a:endParaRPr lang="en-ZA"/>
          </a:p>
        </p:txBody>
      </p:sp>
      <p:sp>
        <p:nvSpPr>
          <p:cNvPr id="7183" name="Freeform 316"/>
          <p:cNvSpPr>
            <a:spLocks/>
          </p:cNvSpPr>
          <p:nvPr/>
        </p:nvSpPr>
        <p:spPr bwMode="auto">
          <a:xfrm>
            <a:off x="11144249" y="4884738"/>
            <a:ext cx="50800" cy="42862"/>
          </a:xfrm>
          <a:custGeom>
            <a:avLst/>
            <a:gdLst>
              <a:gd name="T0" fmla="*/ 0 w 95"/>
              <a:gd name="T1" fmla="*/ 0 h 60"/>
              <a:gd name="T2" fmla="*/ 2147483646 w 95"/>
              <a:gd name="T3" fmla="*/ 2147483646 h 60"/>
              <a:gd name="T4" fmla="*/ 2147483646 w 95"/>
              <a:gd name="T5" fmla="*/ 2147483646 h 60"/>
              <a:gd name="T6" fmla="*/ 2147483646 w 95"/>
              <a:gd name="T7" fmla="*/ 2147483646 h 60"/>
              <a:gd name="T8" fmla="*/ 0 w 95"/>
              <a:gd name="T9" fmla="*/ 0 h 60"/>
              <a:gd name="T10" fmla="*/ 0 60000 65536"/>
              <a:gd name="T11" fmla="*/ 0 60000 65536"/>
              <a:gd name="T12" fmla="*/ 0 60000 65536"/>
              <a:gd name="T13" fmla="*/ 0 60000 65536"/>
              <a:gd name="T14" fmla="*/ 0 60000 65536"/>
              <a:gd name="T15" fmla="*/ 0 w 95"/>
              <a:gd name="T16" fmla="*/ 0 h 60"/>
              <a:gd name="T17" fmla="*/ 95 w 95"/>
              <a:gd name="T18" fmla="*/ 60 h 60"/>
            </a:gdLst>
            <a:ahLst/>
            <a:cxnLst>
              <a:cxn ang="T10">
                <a:pos x="T0" y="T1"/>
              </a:cxn>
              <a:cxn ang="T11">
                <a:pos x="T2" y="T3"/>
              </a:cxn>
              <a:cxn ang="T12">
                <a:pos x="T4" y="T5"/>
              </a:cxn>
              <a:cxn ang="T13">
                <a:pos x="T6" y="T7"/>
              </a:cxn>
              <a:cxn ang="T14">
                <a:pos x="T8" y="T9"/>
              </a:cxn>
            </a:cxnLst>
            <a:rect l="T15" t="T16" r="T17" b="T18"/>
            <a:pathLst>
              <a:path w="95" h="60">
                <a:moveTo>
                  <a:pt x="0" y="0"/>
                </a:moveTo>
                <a:lnTo>
                  <a:pt x="64" y="24"/>
                </a:lnTo>
                <a:lnTo>
                  <a:pt x="95" y="60"/>
                </a:lnTo>
                <a:lnTo>
                  <a:pt x="95" y="36"/>
                </a:lnTo>
                <a:lnTo>
                  <a:pt x="0" y="0"/>
                </a:lnTo>
                <a:close/>
              </a:path>
            </a:pathLst>
          </a:custGeom>
          <a:solidFill>
            <a:schemeClr val="accent1"/>
          </a:solidFill>
          <a:ln w="9525">
            <a:solidFill>
              <a:schemeClr val="bg1"/>
            </a:solidFill>
            <a:round/>
            <a:headEnd/>
            <a:tailEnd/>
          </a:ln>
        </p:spPr>
        <p:txBody>
          <a:bodyPr/>
          <a:lstStyle/>
          <a:p>
            <a:endParaRPr lang="en-ZA"/>
          </a:p>
        </p:txBody>
      </p:sp>
      <p:sp>
        <p:nvSpPr>
          <p:cNvPr id="7184" name="Freeform 317"/>
          <p:cNvSpPr>
            <a:spLocks/>
          </p:cNvSpPr>
          <p:nvPr/>
        </p:nvSpPr>
        <p:spPr bwMode="auto">
          <a:xfrm>
            <a:off x="11225212" y="4945064"/>
            <a:ext cx="30163" cy="28575"/>
          </a:xfrm>
          <a:custGeom>
            <a:avLst/>
            <a:gdLst>
              <a:gd name="T0" fmla="*/ 0 w 57"/>
              <a:gd name="T1" fmla="*/ 0 h 43"/>
              <a:gd name="T2" fmla="*/ 0 w 57"/>
              <a:gd name="T3" fmla="*/ 2147483646 h 43"/>
              <a:gd name="T4" fmla="*/ 2147483646 w 57"/>
              <a:gd name="T5" fmla="*/ 2147483646 h 43"/>
              <a:gd name="T6" fmla="*/ 2147483646 w 57"/>
              <a:gd name="T7" fmla="*/ 2147483646 h 43"/>
              <a:gd name="T8" fmla="*/ 2147483646 w 57"/>
              <a:gd name="T9" fmla="*/ 2147483646 h 43"/>
              <a:gd name="T10" fmla="*/ 2147483646 w 57"/>
              <a:gd name="T11" fmla="*/ 2147483646 h 43"/>
              <a:gd name="T12" fmla="*/ 2147483646 w 57"/>
              <a:gd name="T13" fmla="*/ 2147483646 h 43"/>
              <a:gd name="T14" fmla="*/ 2147483646 w 57"/>
              <a:gd name="T15" fmla="*/ 2147483646 h 43"/>
              <a:gd name="T16" fmla="*/ 0 w 5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43"/>
              <a:gd name="T29" fmla="*/ 57 w 5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43">
                <a:moveTo>
                  <a:pt x="0" y="0"/>
                </a:moveTo>
                <a:lnTo>
                  <a:pt x="0" y="13"/>
                </a:lnTo>
                <a:lnTo>
                  <a:pt x="25" y="30"/>
                </a:lnTo>
                <a:lnTo>
                  <a:pt x="33" y="37"/>
                </a:lnTo>
                <a:lnTo>
                  <a:pt x="40" y="43"/>
                </a:lnTo>
                <a:lnTo>
                  <a:pt x="57" y="37"/>
                </a:lnTo>
                <a:lnTo>
                  <a:pt x="57" y="30"/>
                </a:lnTo>
                <a:lnTo>
                  <a:pt x="25" y="6"/>
                </a:lnTo>
                <a:lnTo>
                  <a:pt x="0" y="0"/>
                </a:lnTo>
                <a:close/>
              </a:path>
            </a:pathLst>
          </a:custGeom>
          <a:solidFill>
            <a:schemeClr val="accent1"/>
          </a:solidFill>
          <a:ln w="9525">
            <a:solidFill>
              <a:schemeClr val="bg1"/>
            </a:solidFill>
            <a:round/>
            <a:headEnd/>
            <a:tailEnd/>
          </a:ln>
        </p:spPr>
        <p:txBody>
          <a:bodyPr/>
          <a:lstStyle/>
          <a:p>
            <a:endParaRPr lang="en-ZA"/>
          </a:p>
        </p:txBody>
      </p:sp>
      <p:sp>
        <p:nvSpPr>
          <p:cNvPr id="7185" name="Freeform 318"/>
          <p:cNvSpPr>
            <a:spLocks/>
          </p:cNvSpPr>
          <p:nvPr/>
        </p:nvSpPr>
        <p:spPr bwMode="auto">
          <a:xfrm>
            <a:off x="11263311" y="4968875"/>
            <a:ext cx="25400" cy="7938"/>
          </a:xfrm>
          <a:custGeom>
            <a:avLst/>
            <a:gdLst>
              <a:gd name="T0" fmla="*/ 0 w 48"/>
              <a:gd name="T1" fmla="*/ 0 h 12"/>
              <a:gd name="T2" fmla="*/ 2147483646 w 48"/>
              <a:gd name="T3" fmla="*/ 2147483646 h 12"/>
              <a:gd name="T4" fmla="*/ 2147483646 w 48"/>
              <a:gd name="T5" fmla="*/ 2147483646 h 12"/>
              <a:gd name="T6" fmla="*/ 2147483646 w 48"/>
              <a:gd name="T7" fmla="*/ 2147483646 h 12"/>
              <a:gd name="T8" fmla="*/ 0 w 48"/>
              <a:gd name="T9" fmla="*/ 0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0"/>
                </a:moveTo>
                <a:lnTo>
                  <a:pt x="24" y="6"/>
                </a:lnTo>
                <a:lnTo>
                  <a:pt x="48" y="12"/>
                </a:lnTo>
                <a:lnTo>
                  <a:pt x="24" y="12"/>
                </a:lnTo>
                <a:lnTo>
                  <a:pt x="0" y="0"/>
                </a:lnTo>
                <a:close/>
              </a:path>
            </a:pathLst>
          </a:custGeom>
          <a:solidFill>
            <a:schemeClr val="accent1"/>
          </a:solidFill>
          <a:ln w="9525">
            <a:solidFill>
              <a:schemeClr val="bg1"/>
            </a:solidFill>
            <a:round/>
            <a:headEnd/>
            <a:tailEnd/>
          </a:ln>
        </p:spPr>
        <p:txBody>
          <a:bodyPr/>
          <a:lstStyle/>
          <a:p>
            <a:endParaRPr lang="en-ZA"/>
          </a:p>
        </p:txBody>
      </p:sp>
      <p:sp>
        <p:nvSpPr>
          <p:cNvPr id="7186" name="Freeform 319"/>
          <p:cNvSpPr>
            <a:spLocks/>
          </p:cNvSpPr>
          <p:nvPr/>
        </p:nvSpPr>
        <p:spPr bwMode="auto">
          <a:xfrm>
            <a:off x="11288711" y="5002213"/>
            <a:ext cx="12700" cy="12700"/>
          </a:xfrm>
          <a:custGeom>
            <a:avLst/>
            <a:gdLst>
              <a:gd name="T0" fmla="*/ 0 w 24"/>
              <a:gd name="T1" fmla="*/ 2147483646 h 18"/>
              <a:gd name="T2" fmla="*/ 0 w 24"/>
              <a:gd name="T3" fmla="*/ 0 h 18"/>
              <a:gd name="T4" fmla="*/ 2147483646 w 24"/>
              <a:gd name="T5" fmla="*/ 2147483646 h 18"/>
              <a:gd name="T6" fmla="*/ 2147483646 w 24"/>
              <a:gd name="T7" fmla="*/ 2147483646 h 18"/>
              <a:gd name="T8" fmla="*/ 0 w 24"/>
              <a:gd name="T9" fmla="*/ 2147483646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12"/>
                </a:moveTo>
                <a:lnTo>
                  <a:pt x="0" y="0"/>
                </a:lnTo>
                <a:lnTo>
                  <a:pt x="24" y="12"/>
                </a:lnTo>
                <a:lnTo>
                  <a:pt x="24" y="18"/>
                </a:lnTo>
                <a:lnTo>
                  <a:pt x="0" y="12"/>
                </a:lnTo>
                <a:close/>
              </a:path>
            </a:pathLst>
          </a:custGeom>
          <a:solidFill>
            <a:schemeClr val="accent1"/>
          </a:solidFill>
          <a:ln w="9525">
            <a:solidFill>
              <a:schemeClr val="bg1"/>
            </a:solidFill>
            <a:round/>
            <a:headEnd/>
            <a:tailEnd/>
          </a:ln>
        </p:spPr>
        <p:txBody>
          <a:bodyPr/>
          <a:lstStyle/>
          <a:p>
            <a:endParaRPr lang="en-ZA"/>
          </a:p>
        </p:txBody>
      </p:sp>
      <p:sp>
        <p:nvSpPr>
          <p:cNvPr id="7187" name="Freeform 320"/>
          <p:cNvSpPr>
            <a:spLocks/>
          </p:cNvSpPr>
          <p:nvPr/>
        </p:nvSpPr>
        <p:spPr bwMode="auto">
          <a:xfrm>
            <a:off x="11331574" y="5032375"/>
            <a:ext cx="38100" cy="7938"/>
          </a:xfrm>
          <a:custGeom>
            <a:avLst/>
            <a:gdLst>
              <a:gd name="T0" fmla="*/ 0 w 72"/>
              <a:gd name="T1" fmla="*/ 2147483646 h 11"/>
              <a:gd name="T2" fmla="*/ 2147483646 w 72"/>
              <a:gd name="T3" fmla="*/ 0 h 11"/>
              <a:gd name="T4" fmla="*/ 2147483646 w 72"/>
              <a:gd name="T5" fmla="*/ 0 h 11"/>
              <a:gd name="T6" fmla="*/ 2147483646 w 72"/>
              <a:gd name="T7" fmla="*/ 2147483646 h 11"/>
              <a:gd name="T8" fmla="*/ 2147483646 w 72"/>
              <a:gd name="T9" fmla="*/ 2147483646 h 11"/>
              <a:gd name="T10" fmla="*/ 2147483646 w 72"/>
              <a:gd name="T11" fmla="*/ 2147483646 h 11"/>
              <a:gd name="T12" fmla="*/ 0 w 72"/>
              <a:gd name="T13" fmla="*/ 2147483646 h 11"/>
              <a:gd name="T14" fmla="*/ 0 60000 65536"/>
              <a:gd name="T15" fmla="*/ 0 60000 65536"/>
              <a:gd name="T16" fmla="*/ 0 60000 65536"/>
              <a:gd name="T17" fmla="*/ 0 60000 65536"/>
              <a:gd name="T18" fmla="*/ 0 60000 65536"/>
              <a:gd name="T19" fmla="*/ 0 60000 65536"/>
              <a:gd name="T20" fmla="*/ 0 60000 65536"/>
              <a:gd name="T21" fmla="*/ 0 w 72"/>
              <a:gd name="T22" fmla="*/ 0 h 11"/>
              <a:gd name="T23" fmla="*/ 72 w 7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1">
                <a:moveTo>
                  <a:pt x="0" y="5"/>
                </a:moveTo>
                <a:lnTo>
                  <a:pt x="24" y="0"/>
                </a:lnTo>
                <a:lnTo>
                  <a:pt x="32" y="0"/>
                </a:lnTo>
                <a:lnTo>
                  <a:pt x="72" y="5"/>
                </a:lnTo>
                <a:lnTo>
                  <a:pt x="72" y="11"/>
                </a:lnTo>
                <a:lnTo>
                  <a:pt x="24" y="11"/>
                </a:lnTo>
                <a:lnTo>
                  <a:pt x="0" y="5"/>
                </a:lnTo>
                <a:close/>
              </a:path>
            </a:pathLst>
          </a:custGeom>
          <a:solidFill>
            <a:schemeClr val="accent1"/>
          </a:solidFill>
          <a:ln w="9525">
            <a:solidFill>
              <a:schemeClr val="bg1"/>
            </a:solidFill>
            <a:round/>
            <a:headEnd/>
            <a:tailEnd/>
          </a:ln>
        </p:spPr>
        <p:txBody>
          <a:bodyPr/>
          <a:lstStyle/>
          <a:p>
            <a:endParaRPr lang="en-ZA"/>
          </a:p>
        </p:txBody>
      </p:sp>
      <p:sp>
        <p:nvSpPr>
          <p:cNvPr id="7188" name="Freeform 321"/>
          <p:cNvSpPr>
            <a:spLocks/>
          </p:cNvSpPr>
          <p:nvPr/>
        </p:nvSpPr>
        <p:spPr bwMode="auto">
          <a:xfrm>
            <a:off x="11369674" y="5011738"/>
            <a:ext cx="12700" cy="23812"/>
          </a:xfrm>
          <a:custGeom>
            <a:avLst/>
            <a:gdLst>
              <a:gd name="T0" fmla="*/ 2147483646 w 25"/>
              <a:gd name="T1" fmla="*/ 2147483646 h 36"/>
              <a:gd name="T2" fmla="*/ 2147483646 w 25"/>
              <a:gd name="T3" fmla="*/ 2147483646 h 36"/>
              <a:gd name="T4" fmla="*/ 2147483646 w 25"/>
              <a:gd name="T5" fmla="*/ 2147483646 h 36"/>
              <a:gd name="T6" fmla="*/ 2147483646 w 25"/>
              <a:gd name="T7" fmla="*/ 2147483646 h 36"/>
              <a:gd name="T8" fmla="*/ 0 w 25"/>
              <a:gd name="T9" fmla="*/ 0 h 36"/>
              <a:gd name="T10" fmla="*/ 2147483646 w 25"/>
              <a:gd name="T11" fmla="*/ 2147483646 h 36"/>
              <a:gd name="T12" fmla="*/ 0 60000 65536"/>
              <a:gd name="T13" fmla="*/ 0 60000 65536"/>
              <a:gd name="T14" fmla="*/ 0 60000 65536"/>
              <a:gd name="T15" fmla="*/ 0 60000 65536"/>
              <a:gd name="T16" fmla="*/ 0 60000 65536"/>
              <a:gd name="T17" fmla="*/ 0 60000 65536"/>
              <a:gd name="T18" fmla="*/ 0 w 25"/>
              <a:gd name="T19" fmla="*/ 0 h 36"/>
              <a:gd name="T20" fmla="*/ 25 w 2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5" h="36">
                <a:moveTo>
                  <a:pt x="8" y="31"/>
                </a:moveTo>
                <a:lnTo>
                  <a:pt x="25" y="36"/>
                </a:lnTo>
                <a:lnTo>
                  <a:pt x="17" y="31"/>
                </a:lnTo>
                <a:lnTo>
                  <a:pt x="8" y="6"/>
                </a:lnTo>
                <a:lnTo>
                  <a:pt x="0" y="0"/>
                </a:lnTo>
                <a:lnTo>
                  <a:pt x="8" y="31"/>
                </a:lnTo>
                <a:close/>
              </a:path>
            </a:pathLst>
          </a:custGeom>
          <a:solidFill>
            <a:schemeClr val="accent1"/>
          </a:solidFill>
          <a:ln w="9525">
            <a:solidFill>
              <a:schemeClr val="bg1"/>
            </a:solidFill>
            <a:round/>
            <a:headEnd/>
            <a:tailEnd/>
          </a:ln>
        </p:spPr>
        <p:txBody>
          <a:bodyPr/>
          <a:lstStyle/>
          <a:p>
            <a:endParaRPr lang="en-ZA"/>
          </a:p>
        </p:txBody>
      </p:sp>
      <p:sp>
        <p:nvSpPr>
          <p:cNvPr id="7189" name="Freeform 322"/>
          <p:cNvSpPr>
            <a:spLocks/>
          </p:cNvSpPr>
          <p:nvPr/>
        </p:nvSpPr>
        <p:spPr bwMode="auto">
          <a:xfrm>
            <a:off x="11379199" y="5045076"/>
            <a:ext cx="25400" cy="23813"/>
          </a:xfrm>
          <a:custGeom>
            <a:avLst/>
            <a:gdLst>
              <a:gd name="T0" fmla="*/ 0 w 48"/>
              <a:gd name="T1" fmla="*/ 0 h 37"/>
              <a:gd name="T2" fmla="*/ 2147483646 w 48"/>
              <a:gd name="T3" fmla="*/ 2147483646 h 37"/>
              <a:gd name="T4" fmla="*/ 2147483646 w 48"/>
              <a:gd name="T5" fmla="*/ 2147483646 h 37"/>
              <a:gd name="T6" fmla="*/ 2147483646 w 48"/>
              <a:gd name="T7" fmla="*/ 2147483646 h 37"/>
              <a:gd name="T8" fmla="*/ 2147483646 w 48"/>
              <a:gd name="T9" fmla="*/ 2147483646 h 37"/>
              <a:gd name="T10" fmla="*/ 0 w 48"/>
              <a:gd name="T11" fmla="*/ 0 h 37"/>
              <a:gd name="T12" fmla="*/ 0 60000 65536"/>
              <a:gd name="T13" fmla="*/ 0 60000 65536"/>
              <a:gd name="T14" fmla="*/ 0 60000 65536"/>
              <a:gd name="T15" fmla="*/ 0 60000 65536"/>
              <a:gd name="T16" fmla="*/ 0 60000 65536"/>
              <a:gd name="T17" fmla="*/ 0 60000 65536"/>
              <a:gd name="T18" fmla="*/ 0 w 48"/>
              <a:gd name="T19" fmla="*/ 0 h 37"/>
              <a:gd name="T20" fmla="*/ 48 w 4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8" h="37">
                <a:moveTo>
                  <a:pt x="0" y="0"/>
                </a:moveTo>
                <a:lnTo>
                  <a:pt x="8" y="31"/>
                </a:lnTo>
                <a:lnTo>
                  <a:pt x="48" y="37"/>
                </a:lnTo>
                <a:lnTo>
                  <a:pt x="48" y="31"/>
                </a:lnTo>
                <a:lnTo>
                  <a:pt x="32" y="31"/>
                </a:lnTo>
                <a:lnTo>
                  <a:pt x="0" y="0"/>
                </a:lnTo>
                <a:close/>
              </a:path>
            </a:pathLst>
          </a:custGeom>
          <a:solidFill>
            <a:schemeClr val="accent1"/>
          </a:solidFill>
          <a:ln w="9525">
            <a:solidFill>
              <a:schemeClr val="bg1"/>
            </a:solidFill>
            <a:round/>
            <a:headEnd/>
            <a:tailEnd/>
          </a:ln>
        </p:spPr>
        <p:txBody>
          <a:bodyPr/>
          <a:lstStyle/>
          <a:p>
            <a:endParaRPr lang="en-ZA"/>
          </a:p>
        </p:txBody>
      </p:sp>
      <p:sp>
        <p:nvSpPr>
          <p:cNvPr id="7190" name="Freeform 323"/>
          <p:cNvSpPr>
            <a:spLocks/>
          </p:cNvSpPr>
          <p:nvPr/>
        </p:nvSpPr>
        <p:spPr bwMode="auto">
          <a:xfrm>
            <a:off x="11445875" y="5300664"/>
            <a:ext cx="85725" cy="53975"/>
          </a:xfrm>
          <a:custGeom>
            <a:avLst/>
            <a:gdLst>
              <a:gd name="T0" fmla="*/ 0 w 162"/>
              <a:gd name="T1" fmla="*/ 0 h 78"/>
              <a:gd name="T2" fmla="*/ 2147483646 w 162"/>
              <a:gd name="T3" fmla="*/ 2147483646 h 78"/>
              <a:gd name="T4" fmla="*/ 2147483646 w 162"/>
              <a:gd name="T5" fmla="*/ 2147483646 h 78"/>
              <a:gd name="T6" fmla="*/ 2147483646 w 162"/>
              <a:gd name="T7" fmla="*/ 2147483646 h 78"/>
              <a:gd name="T8" fmla="*/ 2147483646 w 162"/>
              <a:gd name="T9" fmla="*/ 2147483646 h 78"/>
              <a:gd name="T10" fmla="*/ 2147483646 w 162"/>
              <a:gd name="T11" fmla="*/ 2147483646 h 78"/>
              <a:gd name="T12" fmla="*/ 2147483646 w 162"/>
              <a:gd name="T13" fmla="*/ 2147483646 h 78"/>
              <a:gd name="T14" fmla="*/ 2147483646 w 162"/>
              <a:gd name="T15" fmla="*/ 2147483646 h 78"/>
              <a:gd name="T16" fmla="*/ 2147483646 w 162"/>
              <a:gd name="T17" fmla="*/ 0 h 78"/>
              <a:gd name="T18" fmla="*/ 0 w 162"/>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78"/>
              <a:gd name="T32" fmla="*/ 162 w 162"/>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78">
                <a:moveTo>
                  <a:pt x="0" y="0"/>
                </a:moveTo>
                <a:lnTo>
                  <a:pt x="33" y="37"/>
                </a:lnTo>
                <a:lnTo>
                  <a:pt x="113" y="67"/>
                </a:lnTo>
                <a:lnTo>
                  <a:pt x="162" y="78"/>
                </a:lnTo>
                <a:lnTo>
                  <a:pt x="162" y="67"/>
                </a:lnTo>
                <a:lnTo>
                  <a:pt x="113" y="42"/>
                </a:lnTo>
                <a:lnTo>
                  <a:pt x="73" y="30"/>
                </a:lnTo>
                <a:lnTo>
                  <a:pt x="33" y="12"/>
                </a:lnTo>
                <a:lnTo>
                  <a:pt x="8" y="0"/>
                </a:lnTo>
                <a:lnTo>
                  <a:pt x="0" y="0"/>
                </a:lnTo>
                <a:close/>
              </a:path>
            </a:pathLst>
          </a:custGeom>
          <a:solidFill>
            <a:schemeClr val="accent1"/>
          </a:solidFill>
          <a:ln w="9525">
            <a:solidFill>
              <a:schemeClr val="bg1"/>
            </a:solidFill>
            <a:round/>
            <a:headEnd/>
            <a:tailEnd/>
          </a:ln>
        </p:spPr>
        <p:txBody>
          <a:bodyPr/>
          <a:lstStyle/>
          <a:p>
            <a:endParaRPr lang="en-ZA"/>
          </a:p>
        </p:txBody>
      </p:sp>
      <p:sp>
        <p:nvSpPr>
          <p:cNvPr id="7191" name="Freeform 324"/>
          <p:cNvSpPr>
            <a:spLocks/>
          </p:cNvSpPr>
          <p:nvPr/>
        </p:nvSpPr>
        <p:spPr bwMode="auto">
          <a:xfrm>
            <a:off x="11490325" y="5157789"/>
            <a:ext cx="20637" cy="15875"/>
          </a:xfrm>
          <a:custGeom>
            <a:avLst/>
            <a:gdLst>
              <a:gd name="T0" fmla="*/ 0 w 40"/>
              <a:gd name="T1" fmla="*/ 0 h 25"/>
              <a:gd name="T2" fmla="*/ 2147483646 w 40"/>
              <a:gd name="T3" fmla="*/ 2147483646 h 25"/>
              <a:gd name="T4" fmla="*/ 2147483646 w 40"/>
              <a:gd name="T5" fmla="*/ 2147483646 h 25"/>
              <a:gd name="T6" fmla="*/ 2147483646 w 40"/>
              <a:gd name="T7" fmla="*/ 2147483646 h 25"/>
              <a:gd name="T8" fmla="*/ 0 w 40"/>
              <a:gd name="T9" fmla="*/ 2147483646 h 25"/>
              <a:gd name="T10" fmla="*/ 0 w 40"/>
              <a:gd name="T11" fmla="*/ 0 h 25"/>
              <a:gd name="T12" fmla="*/ 0 60000 65536"/>
              <a:gd name="T13" fmla="*/ 0 60000 65536"/>
              <a:gd name="T14" fmla="*/ 0 60000 65536"/>
              <a:gd name="T15" fmla="*/ 0 60000 65536"/>
              <a:gd name="T16" fmla="*/ 0 60000 65536"/>
              <a:gd name="T17" fmla="*/ 0 60000 65536"/>
              <a:gd name="T18" fmla="*/ 0 w 40"/>
              <a:gd name="T19" fmla="*/ 0 h 25"/>
              <a:gd name="T20" fmla="*/ 40 w 4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0" h="25">
                <a:moveTo>
                  <a:pt x="0" y="0"/>
                </a:moveTo>
                <a:lnTo>
                  <a:pt x="31" y="13"/>
                </a:lnTo>
                <a:lnTo>
                  <a:pt x="40" y="19"/>
                </a:lnTo>
                <a:lnTo>
                  <a:pt x="31" y="25"/>
                </a:lnTo>
                <a:lnTo>
                  <a:pt x="0" y="19"/>
                </a:lnTo>
                <a:lnTo>
                  <a:pt x="0" y="0"/>
                </a:lnTo>
                <a:close/>
              </a:path>
            </a:pathLst>
          </a:custGeom>
          <a:solidFill>
            <a:schemeClr val="accent1"/>
          </a:solidFill>
          <a:ln w="9525">
            <a:solidFill>
              <a:schemeClr val="bg1"/>
            </a:solidFill>
            <a:round/>
            <a:headEnd/>
            <a:tailEnd/>
          </a:ln>
        </p:spPr>
        <p:txBody>
          <a:bodyPr/>
          <a:lstStyle/>
          <a:p>
            <a:endParaRPr lang="en-ZA"/>
          </a:p>
        </p:txBody>
      </p:sp>
      <p:sp>
        <p:nvSpPr>
          <p:cNvPr id="7192" name="Freeform 325"/>
          <p:cNvSpPr>
            <a:spLocks/>
          </p:cNvSpPr>
          <p:nvPr/>
        </p:nvSpPr>
        <p:spPr bwMode="auto">
          <a:xfrm>
            <a:off x="11515725" y="5181600"/>
            <a:ext cx="7937" cy="25400"/>
          </a:xfrm>
          <a:custGeom>
            <a:avLst/>
            <a:gdLst>
              <a:gd name="T0" fmla="*/ 0 w 15"/>
              <a:gd name="T1" fmla="*/ 0 h 36"/>
              <a:gd name="T2" fmla="*/ 2147483646 w 15"/>
              <a:gd name="T3" fmla="*/ 2147483646 h 36"/>
              <a:gd name="T4" fmla="*/ 0 w 15"/>
              <a:gd name="T5" fmla="*/ 2147483646 h 36"/>
              <a:gd name="T6" fmla="*/ 0 w 15"/>
              <a:gd name="T7" fmla="*/ 0 h 36"/>
              <a:gd name="T8" fmla="*/ 0 60000 65536"/>
              <a:gd name="T9" fmla="*/ 0 60000 65536"/>
              <a:gd name="T10" fmla="*/ 0 60000 65536"/>
              <a:gd name="T11" fmla="*/ 0 60000 65536"/>
              <a:gd name="T12" fmla="*/ 0 w 15"/>
              <a:gd name="T13" fmla="*/ 0 h 36"/>
              <a:gd name="T14" fmla="*/ 15 w 15"/>
              <a:gd name="T15" fmla="*/ 36 h 36"/>
            </a:gdLst>
            <a:ahLst/>
            <a:cxnLst>
              <a:cxn ang="T8">
                <a:pos x="T0" y="T1"/>
              </a:cxn>
              <a:cxn ang="T9">
                <a:pos x="T2" y="T3"/>
              </a:cxn>
              <a:cxn ang="T10">
                <a:pos x="T4" y="T5"/>
              </a:cxn>
              <a:cxn ang="T11">
                <a:pos x="T6" y="T7"/>
              </a:cxn>
            </a:cxnLst>
            <a:rect l="T12" t="T13" r="T14" b="T15"/>
            <a:pathLst>
              <a:path w="15" h="36">
                <a:moveTo>
                  <a:pt x="0" y="0"/>
                </a:moveTo>
                <a:lnTo>
                  <a:pt x="15" y="36"/>
                </a:lnTo>
                <a:lnTo>
                  <a:pt x="0" y="19"/>
                </a:lnTo>
                <a:lnTo>
                  <a:pt x="0" y="0"/>
                </a:lnTo>
                <a:close/>
              </a:path>
            </a:pathLst>
          </a:custGeom>
          <a:solidFill>
            <a:schemeClr val="accent1"/>
          </a:solidFill>
          <a:ln w="9525">
            <a:solidFill>
              <a:schemeClr val="bg1"/>
            </a:solidFill>
            <a:round/>
            <a:headEnd/>
            <a:tailEnd/>
          </a:ln>
        </p:spPr>
        <p:txBody>
          <a:bodyPr/>
          <a:lstStyle/>
          <a:p>
            <a:endParaRPr lang="en-ZA"/>
          </a:p>
        </p:txBody>
      </p:sp>
      <p:sp>
        <p:nvSpPr>
          <p:cNvPr id="7193" name="Freeform 326"/>
          <p:cNvSpPr>
            <a:spLocks/>
          </p:cNvSpPr>
          <p:nvPr/>
        </p:nvSpPr>
        <p:spPr bwMode="auto">
          <a:xfrm>
            <a:off x="11536362" y="5214939"/>
            <a:ext cx="4763" cy="9525"/>
          </a:xfrm>
          <a:custGeom>
            <a:avLst/>
            <a:gdLst>
              <a:gd name="T0" fmla="*/ 2147483646 w 8"/>
              <a:gd name="T1" fmla="*/ 0 h 12"/>
              <a:gd name="T2" fmla="*/ 2147483646 w 8"/>
              <a:gd name="T3" fmla="*/ 2147483646 h 12"/>
              <a:gd name="T4" fmla="*/ 0 w 8"/>
              <a:gd name="T5" fmla="*/ 2147483646 h 12"/>
              <a:gd name="T6" fmla="*/ 2147483646 w 8"/>
              <a:gd name="T7" fmla="*/ 0 h 12"/>
              <a:gd name="T8" fmla="*/ 0 60000 65536"/>
              <a:gd name="T9" fmla="*/ 0 60000 65536"/>
              <a:gd name="T10" fmla="*/ 0 60000 65536"/>
              <a:gd name="T11" fmla="*/ 0 60000 65536"/>
              <a:gd name="T12" fmla="*/ 0 w 8"/>
              <a:gd name="T13" fmla="*/ 0 h 12"/>
              <a:gd name="T14" fmla="*/ 8 w 8"/>
              <a:gd name="T15" fmla="*/ 12 h 12"/>
            </a:gdLst>
            <a:ahLst/>
            <a:cxnLst>
              <a:cxn ang="T8">
                <a:pos x="T0" y="T1"/>
              </a:cxn>
              <a:cxn ang="T9">
                <a:pos x="T2" y="T3"/>
              </a:cxn>
              <a:cxn ang="T10">
                <a:pos x="T4" y="T5"/>
              </a:cxn>
              <a:cxn ang="T11">
                <a:pos x="T6" y="T7"/>
              </a:cxn>
            </a:cxnLst>
            <a:rect l="T12" t="T13" r="T14" b="T15"/>
            <a:pathLst>
              <a:path w="8" h="12">
                <a:moveTo>
                  <a:pt x="8" y="0"/>
                </a:moveTo>
                <a:lnTo>
                  <a:pt x="8" y="12"/>
                </a:lnTo>
                <a:lnTo>
                  <a:pt x="0" y="12"/>
                </a:lnTo>
                <a:lnTo>
                  <a:pt x="8" y="0"/>
                </a:lnTo>
                <a:close/>
              </a:path>
            </a:pathLst>
          </a:custGeom>
          <a:solidFill>
            <a:schemeClr val="accent1"/>
          </a:solidFill>
          <a:ln w="9525">
            <a:solidFill>
              <a:schemeClr val="bg1"/>
            </a:solidFill>
            <a:round/>
            <a:headEnd/>
            <a:tailEnd/>
          </a:ln>
        </p:spPr>
        <p:txBody>
          <a:bodyPr/>
          <a:lstStyle/>
          <a:p>
            <a:endParaRPr lang="en-ZA"/>
          </a:p>
        </p:txBody>
      </p:sp>
      <p:sp>
        <p:nvSpPr>
          <p:cNvPr id="7194" name="Freeform 327"/>
          <p:cNvSpPr>
            <a:spLocks/>
          </p:cNvSpPr>
          <p:nvPr/>
        </p:nvSpPr>
        <p:spPr bwMode="auto">
          <a:xfrm>
            <a:off x="11739561" y="5214938"/>
            <a:ext cx="25400" cy="17462"/>
          </a:xfrm>
          <a:custGeom>
            <a:avLst/>
            <a:gdLst>
              <a:gd name="T0" fmla="*/ 2147483646 w 48"/>
              <a:gd name="T1" fmla="*/ 0 h 24"/>
              <a:gd name="T2" fmla="*/ 2147483646 w 48"/>
              <a:gd name="T3" fmla="*/ 0 h 24"/>
              <a:gd name="T4" fmla="*/ 2147483646 w 48"/>
              <a:gd name="T5" fmla="*/ 2147483646 h 24"/>
              <a:gd name="T6" fmla="*/ 2147483646 w 48"/>
              <a:gd name="T7" fmla="*/ 2147483646 h 24"/>
              <a:gd name="T8" fmla="*/ 2147483646 w 48"/>
              <a:gd name="T9" fmla="*/ 2147483646 h 24"/>
              <a:gd name="T10" fmla="*/ 0 w 48"/>
              <a:gd name="T11" fmla="*/ 2147483646 h 24"/>
              <a:gd name="T12" fmla="*/ 2147483646 w 48"/>
              <a:gd name="T13" fmla="*/ 0 h 24"/>
              <a:gd name="T14" fmla="*/ 0 60000 65536"/>
              <a:gd name="T15" fmla="*/ 0 60000 65536"/>
              <a:gd name="T16" fmla="*/ 0 60000 65536"/>
              <a:gd name="T17" fmla="*/ 0 60000 65536"/>
              <a:gd name="T18" fmla="*/ 0 60000 65536"/>
              <a:gd name="T19" fmla="*/ 0 60000 65536"/>
              <a:gd name="T20" fmla="*/ 0 60000 65536"/>
              <a:gd name="T21" fmla="*/ 0 w 48"/>
              <a:gd name="T22" fmla="*/ 0 h 24"/>
              <a:gd name="T23" fmla="*/ 48 w 4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4">
                <a:moveTo>
                  <a:pt x="8" y="0"/>
                </a:moveTo>
                <a:lnTo>
                  <a:pt x="33" y="0"/>
                </a:lnTo>
                <a:lnTo>
                  <a:pt x="48" y="12"/>
                </a:lnTo>
                <a:lnTo>
                  <a:pt x="48" y="24"/>
                </a:lnTo>
                <a:lnTo>
                  <a:pt x="8" y="24"/>
                </a:lnTo>
                <a:lnTo>
                  <a:pt x="0" y="12"/>
                </a:lnTo>
                <a:lnTo>
                  <a:pt x="8" y="0"/>
                </a:lnTo>
                <a:close/>
              </a:path>
            </a:pathLst>
          </a:custGeom>
          <a:solidFill>
            <a:schemeClr val="accent1"/>
          </a:solidFill>
          <a:ln w="9525">
            <a:solidFill>
              <a:schemeClr val="bg1"/>
            </a:solidFill>
            <a:round/>
            <a:headEnd/>
            <a:tailEnd/>
          </a:ln>
        </p:spPr>
        <p:txBody>
          <a:bodyPr/>
          <a:lstStyle/>
          <a:p>
            <a:endParaRPr lang="en-ZA"/>
          </a:p>
        </p:txBody>
      </p:sp>
      <p:sp>
        <p:nvSpPr>
          <p:cNvPr id="7195" name="Freeform 328"/>
          <p:cNvSpPr>
            <a:spLocks/>
          </p:cNvSpPr>
          <p:nvPr/>
        </p:nvSpPr>
        <p:spPr bwMode="auto">
          <a:xfrm>
            <a:off x="11764961" y="5186363"/>
            <a:ext cx="39688" cy="25400"/>
          </a:xfrm>
          <a:custGeom>
            <a:avLst/>
            <a:gdLst>
              <a:gd name="T0" fmla="*/ 0 w 73"/>
              <a:gd name="T1" fmla="*/ 2147483646 h 37"/>
              <a:gd name="T2" fmla="*/ 2147483646 w 73"/>
              <a:gd name="T3" fmla="*/ 0 h 37"/>
              <a:gd name="T4" fmla="*/ 2147483646 w 73"/>
              <a:gd name="T5" fmla="*/ 2147483646 h 37"/>
              <a:gd name="T6" fmla="*/ 2147483646 w 73"/>
              <a:gd name="T7" fmla="*/ 2147483646 h 37"/>
              <a:gd name="T8" fmla="*/ 2147483646 w 73"/>
              <a:gd name="T9" fmla="*/ 2147483646 h 37"/>
              <a:gd name="T10" fmla="*/ 2147483646 w 73"/>
              <a:gd name="T11" fmla="*/ 2147483646 h 37"/>
              <a:gd name="T12" fmla="*/ 2147483646 w 73"/>
              <a:gd name="T13" fmla="*/ 2147483646 h 37"/>
              <a:gd name="T14" fmla="*/ 0 w 73"/>
              <a:gd name="T15" fmla="*/ 2147483646 h 3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37"/>
              <a:gd name="T26" fmla="*/ 73 w 7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37">
                <a:moveTo>
                  <a:pt x="0" y="25"/>
                </a:moveTo>
                <a:lnTo>
                  <a:pt x="73" y="0"/>
                </a:lnTo>
                <a:lnTo>
                  <a:pt x="48" y="19"/>
                </a:lnTo>
                <a:lnTo>
                  <a:pt x="73" y="19"/>
                </a:lnTo>
                <a:lnTo>
                  <a:pt x="73" y="25"/>
                </a:lnTo>
                <a:lnTo>
                  <a:pt x="42" y="25"/>
                </a:lnTo>
                <a:lnTo>
                  <a:pt x="33" y="37"/>
                </a:lnTo>
                <a:lnTo>
                  <a:pt x="0" y="25"/>
                </a:lnTo>
                <a:close/>
              </a:path>
            </a:pathLst>
          </a:custGeom>
          <a:solidFill>
            <a:schemeClr val="accent1"/>
          </a:solidFill>
          <a:ln w="9525">
            <a:solidFill>
              <a:schemeClr val="bg1"/>
            </a:solidFill>
            <a:round/>
            <a:headEnd/>
            <a:tailEnd/>
          </a:ln>
        </p:spPr>
        <p:txBody>
          <a:bodyPr/>
          <a:lstStyle/>
          <a:p>
            <a:endParaRPr lang="en-ZA"/>
          </a:p>
        </p:txBody>
      </p:sp>
      <p:sp>
        <p:nvSpPr>
          <p:cNvPr id="7196" name="Freeform 329"/>
          <p:cNvSpPr>
            <a:spLocks/>
          </p:cNvSpPr>
          <p:nvPr/>
        </p:nvSpPr>
        <p:spPr bwMode="auto">
          <a:xfrm>
            <a:off x="11911012" y="5307014"/>
            <a:ext cx="3175" cy="1587"/>
          </a:xfrm>
          <a:custGeom>
            <a:avLst/>
            <a:gdLst>
              <a:gd name="T0" fmla="*/ 0 w 7"/>
              <a:gd name="T1" fmla="*/ 0 h 1587"/>
              <a:gd name="T2" fmla="*/ 2147483646 w 7"/>
              <a:gd name="T3" fmla="*/ 0 h 1587"/>
              <a:gd name="T4" fmla="*/ 0 w 7"/>
              <a:gd name="T5" fmla="*/ 0 h 1587"/>
              <a:gd name="T6" fmla="*/ 0 60000 65536"/>
              <a:gd name="T7" fmla="*/ 0 60000 65536"/>
              <a:gd name="T8" fmla="*/ 0 60000 65536"/>
              <a:gd name="T9" fmla="*/ 0 w 7"/>
              <a:gd name="T10" fmla="*/ 0 h 1587"/>
              <a:gd name="T11" fmla="*/ 7 w 7"/>
              <a:gd name="T12" fmla="*/ 1587 h 1587"/>
            </a:gdLst>
            <a:ahLst/>
            <a:cxnLst>
              <a:cxn ang="T6">
                <a:pos x="T0" y="T1"/>
              </a:cxn>
              <a:cxn ang="T7">
                <a:pos x="T2" y="T3"/>
              </a:cxn>
              <a:cxn ang="T8">
                <a:pos x="T4" y="T5"/>
              </a:cxn>
            </a:cxnLst>
            <a:rect l="T9" t="T10" r="T11" b="T12"/>
            <a:pathLst>
              <a:path w="7" h="1587">
                <a:moveTo>
                  <a:pt x="0" y="0"/>
                </a:moveTo>
                <a:lnTo>
                  <a:pt x="7" y="0"/>
                </a:lnTo>
                <a:lnTo>
                  <a:pt x="0" y="0"/>
                </a:lnTo>
                <a:close/>
              </a:path>
            </a:pathLst>
          </a:custGeom>
          <a:solidFill>
            <a:schemeClr val="accent1"/>
          </a:solidFill>
          <a:ln w="9525">
            <a:solidFill>
              <a:schemeClr val="bg1"/>
            </a:solidFill>
            <a:round/>
            <a:headEnd/>
            <a:tailEnd/>
          </a:ln>
        </p:spPr>
        <p:txBody>
          <a:bodyPr/>
          <a:lstStyle/>
          <a:p>
            <a:endParaRPr lang="en-ZA"/>
          </a:p>
        </p:txBody>
      </p:sp>
      <p:sp>
        <p:nvSpPr>
          <p:cNvPr id="7197" name="Freeform 330"/>
          <p:cNvSpPr>
            <a:spLocks/>
          </p:cNvSpPr>
          <p:nvPr/>
        </p:nvSpPr>
        <p:spPr bwMode="auto">
          <a:xfrm>
            <a:off x="11964986" y="5129214"/>
            <a:ext cx="14288" cy="3175"/>
          </a:xfrm>
          <a:custGeom>
            <a:avLst/>
            <a:gdLst>
              <a:gd name="T0" fmla="*/ 0 w 25"/>
              <a:gd name="T1" fmla="*/ 0 h 6"/>
              <a:gd name="T2" fmla="*/ 2147483646 w 25"/>
              <a:gd name="T3" fmla="*/ 2147483646 h 6"/>
              <a:gd name="T4" fmla="*/ 2147483646 w 25"/>
              <a:gd name="T5" fmla="*/ 2147483646 h 6"/>
              <a:gd name="T6" fmla="*/ 2147483646 w 25"/>
              <a:gd name="T7" fmla="*/ 0 h 6"/>
              <a:gd name="T8" fmla="*/ 0 w 25"/>
              <a:gd name="T9" fmla="*/ 0 h 6"/>
              <a:gd name="T10" fmla="*/ 0 60000 65536"/>
              <a:gd name="T11" fmla="*/ 0 60000 65536"/>
              <a:gd name="T12" fmla="*/ 0 60000 65536"/>
              <a:gd name="T13" fmla="*/ 0 60000 65536"/>
              <a:gd name="T14" fmla="*/ 0 60000 65536"/>
              <a:gd name="T15" fmla="*/ 0 w 25"/>
              <a:gd name="T16" fmla="*/ 0 h 6"/>
              <a:gd name="T17" fmla="*/ 25 w 25"/>
              <a:gd name="T18" fmla="*/ 6 h 6"/>
            </a:gdLst>
            <a:ahLst/>
            <a:cxnLst>
              <a:cxn ang="T10">
                <a:pos x="T0" y="T1"/>
              </a:cxn>
              <a:cxn ang="T11">
                <a:pos x="T2" y="T3"/>
              </a:cxn>
              <a:cxn ang="T12">
                <a:pos x="T4" y="T5"/>
              </a:cxn>
              <a:cxn ang="T13">
                <a:pos x="T6" y="T7"/>
              </a:cxn>
              <a:cxn ang="T14">
                <a:pos x="T8" y="T9"/>
              </a:cxn>
            </a:cxnLst>
            <a:rect l="T15" t="T16" r="T17" b="T18"/>
            <a:pathLst>
              <a:path w="25" h="6">
                <a:moveTo>
                  <a:pt x="0" y="0"/>
                </a:moveTo>
                <a:lnTo>
                  <a:pt x="17" y="6"/>
                </a:lnTo>
                <a:lnTo>
                  <a:pt x="25" y="6"/>
                </a:lnTo>
                <a:lnTo>
                  <a:pt x="17" y="0"/>
                </a:lnTo>
                <a:lnTo>
                  <a:pt x="0" y="0"/>
                </a:lnTo>
                <a:close/>
              </a:path>
            </a:pathLst>
          </a:custGeom>
          <a:solidFill>
            <a:schemeClr val="accent1"/>
          </a:solidFill>
          <a:ln w="9525">
            <a:solidFill>
              <a:schemeClr val="bg1"/>
            </a:solidFill>
            <a:round/>
            <a:headEnd/>
            <a:tailEnd/>
          </a:ln>
        </p:spPr>
        <p:txBody>
          <a:bodyPr/>
          <a:lstStyle/>
          <a:p>
            <a:endParaRPr lang="en-ZA"/>
          </a:p>
        </p:txBody>
      </p:sp>
      <p:sp>
        <p:nvSpPr>
          <p:cNvPr id="7198" name="Freeform 331"/>
          <p:cNvSpPr>
            <a:spLocks/>
          </p:cNvSpPr>
          <p:nvPr/>
        </p:nvSpPr>
        <p:spPr bwMode="auto">
          <a:xfrm>
            <a:off x="11982450" y="5137150"/>
            <a:ext cx="22225" cy="7938"/>
          </a:xfrm>
          <a:custGeom>
            <a:avLst/>
            <a:gdLst>
              <a:gd name="T0" fmla="*/ 2147483646 w 40"/>
              <a:gd name="T1" fmla="*/ 0 h 13"/>
              <a:gd name="T2" fmla="*/ 2147483646 w 40"/>
              <a:gd name="T3" fmla="*/ 2147483646 h 13"/>
              <a:gd name="T4" fmla="*/ 0 w 40"/>
              <a:gd name="T5" fmla="*/ 2147483646 h 13"/>
              <a:gd name="T6" fmla="*/ 0 w 40"/>
              <a:gd name="T7" fmla="*/ 0 h 13"/>
              <a:gd name="T8" fmla="*/ 2147483646 w 40"/>
              <a:gd name="T9" fmla="*/ 0 h 13"/>
              <a:gd name="T10" fmla="*/ 0 60000 65536"/>
              <a:gd name="T11" fmla="*/ 0 60000 65536"/>
              <a:gd name="T12" fmla="*/ 0 60000 65536"/>
              <a:gd name="T13" fmla="*/ 0 60000 65536"/>
              <a:gd name="T14" fmla="*/ 0 60000 65536"/>
              <a:gd name="T15" fmla="*/ 0 w 40"/>
              <a:gd name="T16" fmla="*/ 0 h 13"/>
              <a:gd name="T17" fmla="*/ 40 w 40"/>
              <a:gd name="T18" fmla="*/ 13 h 13"/>
            </a:gdLst>
            <a:ahLst/>
            <a:cxnLst>
              <a:cxn ang="T10">
                <a:pos x="T0" y="T1"/>
              </a:cxn>
              <a:cxn ang="T11">
                <a:pos x="T2" y="T3"/>
              </a:cxn>
              <a:cxn ang="T12">
                <a:pos x="T4" y="T5"/>
              </a:cxn>
              <a:cxn ang="T13">
                <a:pos x="T6" y="T7"/>
              </a:cxn>
              <a:cxn ang="T14">
                <a:pos x="T8" y="T9"/>
              </a:cxn>
            </a:cxnLst>
            <a:rect l="T15" t="T16" r="T17" b="T18"/>
            <a:pathLst>
              <a:path w="40" h="13">
                <a:moveTo>
                  <a:pt x="7" y="0"/>
                </a:moveTo>
                <a:lnTo>
                  <a:pt x="40" y="13"/>
                </a:lnTo>
                <a:lnTo>
                  <a:pt x="0" y="13"/>
                </a:lnTo>
                <a:lnTo>
                  <a:pt x="0" y="0"/>
                </a:lnTo>
                <a:lnTo>
                  <a:pt x="7" y="0"/>
                </a:lnTo>
                <a:close/>
              </a:path>
            </a:pathLst>
          </a:custGeom>
          <a:solidFill>
            <a:schemeClr val="accent1"/>
          </a:solidFill>
          <a:ln w="9525">
            <a:solidFill>
              <a:schemeClr val="bg1"/>
            </a:solidFill>
            <a:round/>
            <a:headEnd/>
            <a:tailEnd/>
          </a:ln>
        </p:spPr>
        <p:txBody>
          <a:bodyPr/>
          <a:lstStyle/>
          <a:p>
            <a:endParaRPr lang="en-ZA"/>
          </a:p>
        </p:txBody>
      </p:sp>
      <p:sp>
        <p:nvSpPr>
          <p:cNvPr id="7199" name="Freeform 332"/>
          <p:cNvSpPr>
            <a:spLocks/>
          </p:cNvSpPr>
          <p:nvPr/>
        </p:nvSpPr>
        <p:spPr bwMode="auto">
          <a:xfrm>
            <a:off x="11315699" y="4994275"/>
            <a:ext cx="25400" cy="14288"/>
          </a:xfrm>
          <a:custGeom>
            <a:avLst/>
            <a:gdLst>
              <a:gd name="T0" fmla="*/ 2147483646 w 48"/>
              <a:gd name="T1" fmla="*/ 2147483646 h 19"/>
              <a:gd name="T2" fmla="*/ 2147483646 w 48"/>
              <a:gd name="T3" fmla="*/ 2147483646 h 19"/>
              <a:gd name="T4" fmla="*/ 2147483646 w 48"/>
              <a:gd name="T5" fmla="*/ 2147483646 h 19"/>
              <a:gd name="T6" fmla="*/ 2147483646 w 48"/>
              <a:gd name="T7" fmla="*/ 0 h 19"/>
              <a:gd name="T8" fmla="*/ 0 w 48"/>
              <a:gd name="T9" fmla="*/ 0 h 19"/>
              <a:gd name="T10" fmla="*/ 2147483646 w 48"/>
              <a:gd name="T11" fmla="*/ 2147483646 h 19"/>
              <a:gd name="T12" fmla="*/ 0 60000 65536"/>
              <a:gd name="T13" fmla="*/ 0 60000 65536"/>
              <a:gd name="T14" fmla="*/ 0 60000 65536"/>
              <a:gd name="T15" fmla="*/ 0 60000 65536"/>
              <a:gd name="T16" fmla="*/ 0 60000 65536"/>
              <a:gd name="T17" fmla="*/ 0 60000 65536"/>
              <a:gd name="T18" fmla="*/ 0 w 48"/>
              <a:gd name="T19" fmla="*/ 0 h 19"/>
              <a:gd name="T20" fmla="*/ 48 w 4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8" h="19">
                <a:moveTo>
                  <a:pt x="31" y="19"/>
                </a:moveTo>
                <a:lnTo>
                  <a:pt x="48" y="13"/>
                </a:lnTo>
                <a:lnTo>
                  <a:pt x="40" y="13"/>
                </a:lnTo>
                <a:lnTo>
                  <a:pt x="7" y="0"/>
                </a:lnTo>
                <a:lnTo>
                  <a:pt x="0" y="0"/>
                </a:lnTo>
                <a:lnTo>
                  <a:pt x="31" y="19"/>
                </a:lnTo>
                <a:close/>
              </a:path>
            </a:pathLst>
          </a:custGeom>
          <a:solidFill>
            <a:schemeClr val="accent1"/>
          </a:solidFill>
          <a:ln w="9525">
            <a:solidFill>
              <a:schemeClr val="bg1"/>
            </a:solidFill>
            <a:round/>
            <a:headEnd/>
            <a:tailEnd/>
          </a:ln>
        </p:spPr>
        <p:txBody>
          <a:bodyPr/>
          <a:lstStyle/>
          <a:p>
            <a:endParaRPr lang="en-ZA"/>
          </a:p>
        </p:txBody>
      </p:sp>
      <p:sp>
        <p:nvSpPr>
          <p:cNvPr id="7200" name="Freeform 333"/>
          <p:cNvSpPr>
            <a:spLocks/>
          </p:cNvSpPr>
          <p:nvPr/>
        </p:nvSpPr>
        <p:spPr bwMode="auto">
          <a:xfrm>
            <a:off x="11366499" y="5089525"/>
            <a:ext cx="12700" cy="14288"/>
          </a:xfrm>
          <a:custGeom>
            <a:avLst/>
            <a:gdLst>
              <a:gd name="T0" fmla="*/ 0 w 24"/>
              <a:gd name="T1" fmla="*/ 2147483646 h 19"/>
              <a:gd name="T2" fmla="*/ 0 w 24"/>
              <a:gd name="T3" fmla="*/ 0 h 19"/>
              <a:gd name="T4" fmla="*/ 2147483646 w 24"/>
              <a:gd name="T5" fmla="*/ 2147483646 h 19"/>
              <a:gd name="T6" fmla="*/ 2147483646 w 24"/>
              <a:gd name="T7" fmla="*/ 2147483646 h 19"/>
              <a:gd name="T8" fmla="*/ 0 w 24"/>
              <a:gd name="T9" fmla="*/ 2147483646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0" y="13"/>
                </a:moveTo>
                <a:lnTo>
                  <a:pt x="0" y="0"/>
                </a:lnTo>
                <a:lnTo>
                  <a:pt x="24" y="13"/>
                </a:lnTo>
                <a:lnTo>
                  <a:pt x="24" y="19"/>
                </a:lnTo>
                <a:lnTo>
                  <a:pt x="0" y="13"/>
                </a:lnTo>
                <a:close/>
              </a:path>
            </a:pathLst>
          </a:custGeom>
          <a:solidFill>
            <a:schemeClr val="accent1"/>
          </a:solidFill>
          <a:ln w="9525">
            <a:solidFill>
              <a:schemeClr val="bg1"/>
            </a:solidFill>
            <a:round/>
            <a:headEnd/>
            <a:tailEnd/>
          </a:ln>
        </p:spPr>
        <p:txBody>
          <a:bodyPr/>
          <a:lstStyle/>
          <a:p>
            <a:endParaRPr lang="en-ZA"/>
          </a:p>
        </p:txBody>
      </p:sp>
      <p:sp>
        <p:nvSpPr>
          <p:cNvPr id="7201" name="Freeform 334"/>
          <p:cNvSpPr>
            <a:spLocks/>
          </p:cNvSpPr>
          <p:nvPr/>
        </p:nvSpPr>
        <p:spPr bwMode="auto">
          <a:xfrm>
            <a:off x="6864350" y="3806826"/>
            <a:ext cx="46037" cy="41275"/>
          </a:xfrm>
          <a:custGeom>
            <a:avLst/>
            <a:gdLst>
              <a:gd name="T0" fmla="*/ 0 w 88"/>
              <a:gd name="T1" fmla="*/ 0 h 61"/>
              <a:gd name="T2" fmla="*/ 2147483646 w 88"/>
              <a:gd name="T3" fmla="*/ 2147483646 h 61"/>
              <a:gd name="T4" fmla="*/ 2147483646 w 88"/>
              <a:gd name="T5" fmla="*/ 2147483646 h 61"/>
              <a:gd name="T6" fmla="*/ 2147483646 w 88"/>
              <a:gd name="T7" fmla="*/ 2147483646 h 61"/>
              <a:gd name="T8" fmla="*/ 0 w 88"/>
              <a:gd name="T9" fmla="*/ 0 h 61"/>
              <a:gd name="T10" fmla="*/ 0 60000 65536"/>
              <a:gd name="T11" fmla="*/ 0 60000 65536"/>
              <a:gd name="T12" fmla="*/ 0 60000 65536"/>
              <a:gd name="T13" fmla="*/ 0 60000 65536"/>
              <a:gd name="T14" fmla="*/ 0 60000 65536"/>
              <a:gd name="T15" fmla="*/ 0 w 88"/>
              <a:gd name="T16" fmla="*/ 0 h 61"/>
              <a:gd name="T17" fmla="*/ 88 w 88"/>
              <a:gd name="T18" fmla="*/ 61 h 61"/>
            </a:gdLst>
            <a:ahLst/>
            <a:cxnLst>
              <a:cxn ang="T10">
                <a:pos x="T0" y="T1"/>
              </a:cxn>
              <a:cxn ang="T11">
                <a:pos x="T2" y="T3"/>
              </a:cxn>
              <a:cxn ang="T12">
                <a:pos x="T4" y="T5"/>
              </a:cxn>
              <a:cxn ang="T13">
                <a:pos x="T6" y="T7"/>
              </a:cxn>
              <a:cxn ang="T14">
                <a:pos x="T8" y="T9"/>
              </a:cxn>
            </a:cxnLst>
            <a:rect l="T15" t="T16" r="T17" b="T18"/>
            <a:pathLst>
              <a:path w="88" h="61">
                <a:moveTo>
                  <a:pt x="0" y="0"/>
                </a:moveTo>
                <a:lnTo>
                  <a:pt x="63" y="24"/>
                </a:lnTo>
                <a:lnTo>
                  <a:pt x="88" y="61"/>
                </a:lnTo>
                <a:lnTo>
                  <a:pt x="88" y="37"/>
                </a:lnTo>
                <a:lnTo>
                  <a:pt x="0" y="0"/>
                </a:lnTo>
                <a:close/>
              </a:path>
            </a:pathLst>
          </a:custGeom>
          <a:solidFill>
            <a:srgbClr val="99FF66"/>
          </a:solidFill>
          <a:ln w="9525">
            <a:solidFill>
              <a:schemeClr val="bg1"/>
            </a:solidFill>
            <a:round/>
            <a:headEnd/>
            <a:tailEnd/>
          </a:ln>
        </p:spPr>
        <p:txBody>
          <a:bodyPr/>
          <a:lstStyle/>
          <a:p>
            <a:endParaRPr lang="en-ZA"/>
          </a:p>
        </p:txBody>
      </p:sp>
      <p:sp>
        <p:nvSpPr>
          <p:cNvPr id="7202" name="Freeform 335"/>
          <p:cNvSpPr>
            <a:spLocks/>
          </p:cNvSpPr>
          <p:nvPr/>
        </p:nvSpPr>
        <p:spPr bwMode="auto">
          <a:xfrm>
            <a:off x="6969124" y="3862389"/>
            <a:ext cx="42862" cy="15875"/>
          </a:xfrm>
          <a:custGeom>
            <a:avLst/>
            <a:gdLst>
              <a:gd name="T0" fmla="*/ 2147483646 w 81"/>
              <a:gd name="T1" fmla="*/ 2147483646 h 24"/>
              <a:gd name="T2" fmla="*/ 0 w 81"/>
              <a:gd name="T3" fmla="*/ 0 h 24"/>
              <a:gd name="T4" fmla="*/ 2147483646 w 81"/>
              <a:gd name="T5" fmla="*/ 2147483646 h 24"/>
              <a:gd name="T6" fmla="*/ 2147483646 w 81"/>
              <a:gd name="T7" fmla="*/ 0 h 24"/>
              <a:gd name="T8" fmla="*/ 2147483646 w 81"/>
              <a:gd name="T9" fmla="*/ 2147483646 h 24"/>
              <a:gd name="T10" fmla="*/ 2147483646 w 81"/>
              <a:gd name="T11" fmla="*/ 2147483646 h 24"/>
              <a:gd name="T12" fmla="*/ 2147483646 w 81"/>
              <a:gd name="T13" fmla="*/ 2147483646 h 24"/>
              <a:gd name="T14" fmla="*/ 0 60000 65536"/>
              <a:gd name="T15" fmla="*/ 0 60000 65536"/>
              <a:gd name="T16" fmla="*/ 0 60000 65536"/>
              <a:gd name="T17" fmla="*/ 0 60000 65536"/>
              <a:gd name="T18" fmla="*/ 0 60000 65536"/>
              <a:gd name="T19" fmla="*/ 0 60000 65536"/>
              <a:gd name="T20" fmla="*/ 0 60000 65536"/>
              <a:gd name="T21" fmla="*/ 0 w 81"/>
              <a:gd name="T22" fmla="*/ 0 h 24"/>
              <a:gd name="T23" fmla="*/ 81 w 8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4">
                <a:moveTo>
                  <a:pt x="8" y="17"/>
                </a:moveTo>
                <a:lnTo>
                  <a:pt x="0" y="0"/>
                </a:lnTo>
                <a:lnTo>
                  <a:pt x="48" y="6"/>
                </a:lnTo>
                <a:lnTo>
                  <a:pt x="73" y="0"/>
                </a:lnTo>
                <a:lnTo>
                  <a:pt x="81" y="11"/>
                </a:lnTo>
                <a:lnTo>
                  <a:pt x="48" y="24"/>
                </a:lnTo>
                <a:lnTo>
                  <a:pt x="8" y="17"/>
                </a:lnTo>
                <a:close/>
              </a:path>
            </a:pathLst>
          </a:custGeom>
          <a:solidFill>
            <a:srgbClr val="99FF66"/>
          </a:solidFill>
          <a:ln w="9525">
            <a:solidFill>
              <a:schemeClr val="bg1"/>
            </a:solidFill>
            <a:round/>
            <a:headEnd/>
            <a:tailEnd/>
          </a:ln>
        </p:spPr>
        <p:txBody>
          <a:bodyPr/>
          <a:lstStyle/>
          <a:p>
            <a:endParaRPr lang="en-ZA"/>
          </a:p>
        </p:txBody>
      </p:sp>
      <p:sp>
        <p:nvSpPr>
          <p:cNvPr id="7203" name="Freeform 336"/>
          <p:cNvSpPr>
            <a:spLocks/>
          </p:cNvSpPr>
          <p:nvPr/>
        </p:nvSpPr>
        <p:spPr bwMode="auto">
          <a:xfrm>
            <a:off x="6935786" y="3814763"/>
            <a:ext cx="25400" cy="12700"/>
          </a:xfrm>
          <a:custGeom>
            <a:avLst/>
            <a:gdLst>
              <a:gd name="T0" fmla="*/ 2147483646 w 48"/>
              <a:gd name="T1" fmla="*/ 2147483646 h 17"/>
              <a:gd name="T2" fmla="*/ 2147483646 w 48"/>
              <a:gd name="T3" fmla="*/ 0 h 17"/>
              <a:gd name="T4" fmla="*/ 0 w 48"/>
              <a:gd name="T5" fmla="*/ 2147483646 h 17"/>
              <a:gd name="T6" fmla="*/ 0 w 48"/>
              <a:gd name="T7" fmla="*/ 2147483646 h 17"/>
              <a:gd name="T8" fmla="*/ 2147483646 w 48"/>
              <a:gd name="T9" fmla="*/ 2147483646 h 17"/>
              <a:gd name="T10" fmla="*/ 2147483646 w 48"/>
              <a:gd name="T11" fmla="*/ 2147483646 h 17"/>
              <a:gd name="T12" fmla="*/ 0 60000 65536"/>
              <a:gd name="T13" fmla="*/ 0 60000 65536"/>
              <a:gd name="T14" fmla="*/ 0 60000 65536"/>
              <a:gd name="T15" fmla="*/ 0 60000 65536"/>
              <a:gd name="T16" fmla="*/ 0 60000 65536"/>
              <a:gd name="T17" fmla="*/ 0 60000 65536"/>
              <a:gd name="T18" fmla="*/ 0 w 48"/>
              <a:gd name="T19" fmla="*/ 0 h 17"/>
              <a:gd name="T20" fmla="*/ 48 w 4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8" h="17">
                <a:moveTo>
                  <a:pt x="48" y="17"/>
                </a:moveTo>
                <a:lnTo>
                  <a:pt x="24" y="0"/>
                </a:lnTo>
                <a:lnTo>
                  <a:pt x="0" y="11"/>
                </a:lnTo>
                <a:lnTo>
                  <a:pt x="0" y="17"/>
                </a:lnTo>
                <a:lnTo>
                  <a:pt x="40" y="17"/>
                </a:lnTo>
                <a:lnTo>
                  <a:pt x="48" y="17"/>
                </a:lnTo>
                <a:close/>
              </a:path>
            </a:pathLst>
          </a:custGeom>
          <a:solidFill>
            <a:srgbClr val="99FF66"/>
          </a:solidFill>
          <a:ln w="9525">
            <a:solidFill>
              <a:schemeClr val="bg1"/>
            </a:solidFill>
            <a:round/>
            <a:headEnd/>
            <a:tailEnd/>
          </a:ln>
        </p:spPr>
        <p:txBody>
          <a:bodyPr/>
          <a:lstStyle/>
          <a:p>
            <a:endParaRPr lang="en-ZA"/>
          </a:p>
        </p:txBody>
      </p:sp>
      <p:sp>
        <p:nvSpPr>
          <p:cNvPr id="7204" name="Freeform 337"/>
          <p:cNvSpPr>
            <a:spLocks/>
          </p:cNvSpPr>
          <p:nvPr/>
        </p:nvSpPr>
        <p:spPr bwMode="auto">
          <a:xfrm>
            <a:off x="7019924" y="4119563"/>
            <a:ext cx="17462" cy="30162"/>
          </a:xfrm>
          <a:custGeom>
            <a:avLst/>
            <a:gdLst>
              <a:gd name="T0" fmla="*/ 2147483646 w 33"/>
              <a:gd name="T1" fmla="*/ 2147483646 h 43"/>
              <a:gd name="T2" fmla="*/ 2147483646 w 33"/>
              <a:gd name="T3" fmla="*/ 2147483646 h 43"/>
              <a:gd name="T4" fmla="*/ 0 w 33"/>
              <a:gd name="T5" fmla="*/ 0 h 43"/>
              <a:gd name="T6" fmla="*/ 2147483646 w 33"/>
              <a:gd name="T7" fmla="*/ 2147483646 h 43"/>
              <a:gd name="T8" fmla="*/ 0 60000 65536"/>
              <a:gd name="T9" fmla="*/ 0 60000 65536"/>
              <a:gd name="T10" fmla="*/ 0 60000 65536"/>
              <a:gd name="T11" fmla="*/ 0 60000 65536"/>
              <a:gd name="T12" fmla="*/ 0 w 33"/>
              <a:gd name="T13" fmla="*/ 0 h 43"/>
              <a:gd name="T14" fmla="*/ 33 w 33"/>
              <a:gd name="T15" fmla="*/ 43 h 43"/>
            </a:gdLst>
            <a:ahLst/>
            <a:cxnLst>
              <a:cxn ang="T8">
                <a:pos x="T0" y="T1"/>
              </a:cxn>
              <a:cxn ang="T9">
                <a:pos x="T2" y="T3"/>
              </a:cxn>
              <a:cxn ang="T10">
                <a:pos x="T4" y="T5"/>
              </a:cxn>
              <a:cxn ang="T11">
                <a:pos x="T6" y="T7"/>
              </a:cxn>
            </a:cxnLst>
            <a:rect l="T12" t="T13" r="T14" b="T15"/>
            <a:pathLst>
              <a:path w="33" h="43">
                <a:moveTo>
                  <a:pt x="9" y="43"/>
                </a:moveTo>
                <a:lnTo>
                  <a:pt x="33" y="7"/>
                </a:lnTo>
                <a:lnTo>
                  <a:pt x="0" y="0"/>
                </a:lnTo>
                <a:lnTo>
                  <a:pt x="9" y="43"/>
                </a:lnTo>
                <a:close/>
              </a:path>
            </a:pathLst>
          </a:custGeom>
          <a:solidFill>
            <a:schemeClr val="tx2"/>
          </a:solidFill>
          <a:ln w="9525">
            <a:solidFill>
              <a:schemeClr val="bg1"/>
            </a:solidFill>
            <a:round/>
            <a:headEnd/>
            <a:tailEnd/>
          </a:ln>
        </p:spPr>
        <p:txBody>
          <a:bodyPr/>
          <a:lstStyle/>
          <a:p>
            <a:endParaRPr lang="en-ZA"/>
          </a:p>
        </p:txBody>
      </p:sp>
      <p:sp>
        <p:nvSpPr>
          <p:cNvPr id="7205" name="Freeform 338"/>
          <p:cNvSpPr>
            <a:spLocks/>
          </p:cNvSpPr>
          <p:nvPr/>
        </p:nvSpPr>
        <p:spPr bwMode="auto">
          <a:xfrm>
            <a:off x="6981824" y="4384675"/>
            <a:ext cx="30162" cy="20638"/>
          </a:xfrm>
          <a:custGeom>
            <a:avLst/>
            <a:gdLst>
              <a:gd name="T0" fmla="*/ 2147483646 w 57"/>
              <a:gd name="T1" fmla="*/ 0 h 30"/>
              <a:gd name="T2" fmla="*/ 0 w 57"/>
              <a:gd name="T3" fmla="*/ 2147483646 h 30"/>
              <a:gd name="T4" fmla="*/ 2147483646 w 57"/>
              <a:gd name="T5" fmla="*/ 2147483646 h 30"/>
              <a:gd name="T6" fmla="*/ 2147483646 w 57"/>
              <a:gd name="T7" fmla="*/ 2147483646 h 30"/>
              <a:gd name="T8" fmla="*/ 2147483646 w 57"/>
              <a:gd name="T9" fmla="*/ 2147483646 h 30"/>
              <a:gd name="T10" fmla="*/ 2147483646 w 57"/>
              <a:gd name="T11" fmla="*/ 2147483646 h 30"/>
              <a:gd name="T12" fmla="*/ 2147483646 w 57"/>
              <a:gd name="T13" fmla="*/ 2147483646 h 30"/>
              <a:gd name="T14" fmla="*/ 2147483646 w 57"/>
              <a:gd name="T15" fmla="*/ 2147483646 h 30"/>
              <a:gd name="T16" fmla="*/ 2147483646 w 57"/>
              <a:gd name="T17" fmla="*/ 2147483646 h 30"/>
              <a:gd name="T18" fmla="*/ 2147483646 w 57"/>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30"/>
              <a:gd name="T32" fmla="*/ 57 w 57"/>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30">
                <a:moveTo>
                  <a:pt x="9" y="0"/>
                </a:moveTo>
                <a:lnTo>
                  <a:pt x="0" y="6"/>
                </a:lnTo>
                <a:lnTo>
                  <a:pt x="17" y="18"/>
                </a:lnTo>
                <a:lnTo>
                  <a:pt x="9" y="25"/>
                </a:lnTo>
                <a:lnTo>
                  <a:pt x="24" y="30"/>
                </a:lnTo>
                <a:lnTo>
                  <a:pt x="49" y="18"/>
                </a:lnTo>
                <a:lnTo>
                  <a:pt x="57" y="12"/>
                </a:lnTo>
                <a:lnTo>
                  <a:pt x="40" y="6"/>
                </a:lnTo>
                <a:lnTo>
                  <a:pt x="32" y="6"/>
                </a:lnTo>
                <a:lnTo>
                  <a:pt x="9" y="0"/>
                </a:lnTo>
                <a:close/>
              </a:path>
            </a:pathLst>
          </a:custGeom>
          <a:solidFill>
            <a:schemeClr val="tx2"/>
          </a:solidFill>
          <a:ln w="9525">
            <a:solidFill>
              <a:schemeClr val="bg1"/>
            </a:solidFill>
            <a:round/>
            <a:headEnd/>
            <a:tailEnd/>
          </a:ln>
        </p:spPr>
        <p:txBody>
          <a:bodyPr/>
          <a:lstStyle/>
          <a:p>
            <a:endParaRPr lang="en-ZA"/>
          </a:p>
        </p:txBody>
      </p:sp>
      <p:sp>
        <p:nvSpPr>
          <p:cNvPr id="7206" name="Freeform 339"/>
          <p:cNvSpPr>
            <a:spLocks/>
          </p:cNvSpPr>
          <p:nvPr/>
        </p:nvSpPr>
        <p:spPr bwMode="auto">
          <a:xfrm>
            <a:off x="7131050" y="4108450"/>
            <a:ext cx="33337" cy="50800"/>
          </a:xfrm>
          <a:custGeom>
            <a:avLst/>
            <a:gdLst>
              <a:gd name="T0" fmla="*/ 2147483646 w 63"/>
              <a:gd name="T1" fmla="*/ 0 h 73"/>
              <a:gd name="T2" fmla="*/ 2147483646 w 63"/>
              <a:gd name="T3" fmla="*/ 2147483646 h 73"/>
              <a:gd name="T4" fmla="*/ 2147483646 w 63"/>
              <a:gd name="T5" fmla="*/ 2147483646 h 73"/>
              <a:gd name="T6" fmla="*/ 2147483646 w 63"/>
              <a:gd name="T7" fmla="*/ 2147483646 h 73"/>
              <a:gd name="T8" fmla="*/ 0 w 63"/>
              <a:gd name="T9" fmla="*/ 2147483646 h 73"/>
              <a:gd name="T10" fmla="*/ 2147483646 w 63"/>
              <a:gd name="T11" fmla="*/ 0 h 73"/>
              <a:gd name="T12" fmla="*/ 0 60000 65536"/>
              <a:gd name="T13" fmla="*/ 0 60000 65536"/>
              <a:gd name="T14" fmla="*/ 0 60000 65536"/>
              <a:gd name="T15" fmla="*/ 0 60000 65536"/>
              <a:gd name="T16" fmla="*/ 0 60000 65536"/>
              <a:gd name="T17" fmla="*/ 0 60000 65536"/>
              <a:gd name="T18" fmla="*/ 0 w 63"/>
              <a:gd name="T19" fmla="*/ 0 h 73"/>
              <a:gd name="T20" fmla="*/ 63 w 6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3" h="73">
                <a:moveTo>
                  <a:pt x="40" y="0"/>
                </a:moveTo>
                <a:lnTo>
                  <a:pt x="48" y="11"/>
                </a:lnTo>
                <a:lnTo>
                  <a:pt x="63" y="30"/>
                </a:lnTo>
                <a:lnTo>
                  <a:pt x="8" y="73"/>
                </a:lnTo>
                <a:lnTo>
                  <a:pt x="0" y="60"/>
                </a:lnTo>
                <a:lnTo>
                  <a:pt x="40" y="0"/>
                </a:lnTo>
                <a:close/>
              </a:path>
            </a:pathLst>
          </a:custGeom>
          <a:solidFill>
            <a:schemeClr val="tx2"/>
          </a:solidFill>
          <a:ln w="9525">
            <a:solidFill>
              <a:schemeClr val="bg1"/>
            </a:solidFill>
            <a:round/>
            <a:headEnd/>
            <a:tailEnd/>
          </a:ln>
        </p:spPr>
        <p:txBody>
          <a:bodyPr/>
          <a:lstStyle/>
          <a:p>
            <a:endParaRPr lang="en-ZA"/>
          </a:p>
        </p:txBody>
      </p:sp>
      <p:sp>
        <p:nvSpPr>
          <p:cNvPr id="7207" name="Freeform 340"/>
          <p:cNvSpPr>
            <a:spLocks/>
          </p:cNvSpPr>
          <p:nvPr/>
        </p:nvSpPr>
        <p:spPr bwMode="auto">
          <a:xfrm>
            <a:off x="7064375" y="4133850"/>
            <a:ext cx="33337" cy="25400"/>
          </a:xfrm>
          <a:custGeom>
            <a:avLst/>
            <a:gdLst>
              <a:gd name="T0" fmla="*/ 2147483646 w 63"/>
              <a:gd name="T1" fmla="*/ 0 h 37"/>
              <a:gd name="T2" fmla="*/ 2147483646 w 63"/>
              <a:gd name="T3" fmla="*/ 2147483646 h 37"/>
              <a:gd name="T4" fmla="*/ 2147483646 w 63"/>
              <a:gd name="T5" fmla="*/ 2147483646 h 37"/>
              <a:gd name="T6" fmla="*/ 0 w 63"/>
              <a:gd name="T7" fmla="*/ 2147483646 h 37"/>
              <a:gd name="T8" fmla="*/ 2147483646 w 63"/>
              <a:gd name="T9" fmla="*/ 0 h 37"/>
              <a:gd name="T10" fmla="*/ 0 60000 65536"/>
              <a:gd name="T11" fmla="*/ 0 60000 65536"/>
              <a:gd name="T12" fmla="*/ 0 60000 65536"/>
              <a:gd name="T13" fmla="*/ 0 60000 65536"/>
              <a:gd name="T14" fmla="*/ 0 60000 65536"/>
              <a:gd name="T15" fmla="*/ 0 w 63"/>
              <a:gd name="T16" fmla="*/ 0 h 37"/>
              <a:gd name="T17" fmla="*/ 63 w 63"/>
              <a:gd name="T18" fmla="*/ 37 h 37"/>
            </a:gdLst>
            <a:ahLst/>
            <a:cxnLst>
              <a:cxn ang="T10">
                <a:pos x="T0" y="T1"/>
              </a:cxn>
              <a:cxn ang="T11">
                <a:pos x="T2" y="T3"/>
              </a:cxn>
              <a:cxn ang="T12">
                <a:pos x="T4" y="T5"/>
              </a:cxn>
              <a:cxn ang="T13">
                <a:pos x="T6" y="T7"/>
              </a:cxn>
              <a:cxn ang="T14">
                <a:pos x="T8" y="T9"/>
              </a:cxn>
            </a:cxnLst>
            <a:rect l="T15" t="T16" r="T17" b="T18"/>
            <a:pathLst>
              <a:path w="63" h="37">
                <a:moveTo>
                  <a:pt x="63" y="0"/>
                </a:moveTo>
                <a:lnTo>
                  <a:pt x="40" y="24"/>
                </a:lnTo>
                <a:lnTo>
                  <a:pt x="7" y="37"/>
                </a:lnTo>
                <a:lnTo>
                  <a:pt x="0" y="18"/>
                </a:lnTo>
                <a:lnTo>
                  <a:pt x="63" y="0"/>
                </a:lnTo>
                <a:close/>
              </a:path>
            </a:pathLst>
          </a:custGeom>
          <a:solidFill>
            <a:schemeClr val="tx2"/>
          </a:solidFill>
          <a:ln w="9525">
            <a:solidFill>
              <a:schemeClr val="bg1"/>
            </a:solidFill>
            <a:round/>
            <a:headEnd/>
            <a:tailEnd/>
          </a:ln>
        </p:spPr>
        <p:txBody>
          <a:bodyPr/>
          <a:lstStyle/>
          <a:p>
            <a:endParaRPr lang="en-ZA"/>
          </a:p>
        </p:txBody>
      </p:sp>
      <p:sp>
        <p:nvSpPr>
          <p:cNvPr id="7208" name="Freeform 341"/>
          <p:cNvSpPr>
            <a:spLocks/>
          </p:cNvSpPr>
          <p:nvPr/>
        </p:nvSpPr>
        <p:spPr bwMode="auto">
          <a:xfrm>
            <a:off x="7156450" y="4083051"/>
            <a:ext cx="22225" cy="15875"/>
          </a:xfrm>
          <a:custGeom>
            <a:avLst/>
            <a:gdLst>
              <a:gd name="T0" fmla="*/ 2147483646 w 40"/>
              <a:gd name="T1" fmla="*/ 0 h 24"/>
              <a:gd name="T2" fmla="*/ 0 w 40"/>
              <a:gd name="T3" fmla="*/ 2147483646 h 24"/>
              <a:gd name="T4" fmla="*/ 2147483646 w 40"/>
              <a:gd name="T5" fmla="*/ 2147483646 h 24"/>
              <a:gd name="T6" fmla="*/ 2147483646 w 40"/>
              <a:gd name="T7" fmla="*/ 2147483646 h 24"/>
              <a:gd name="T8" fmla="*/ 2147483646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40" y="0"/>
                </a:moveTo>
                <a:lnTo>
                  <a:pt x="0" y="12"/>
                </a:lnTo>
                <a:lnTo>
                  <a:pt x="9" y="24"/>
                </a:lnTo>
                <a:lnTo>
                  <a:pt x="40" y="12"/>
                </a:lnTo>
                <a:lnTo>
                  <a:pt x="40" y="0"/>
                </a:lnTo>
                <a:close/>
              </a:path>
            </a:pathLst>
          </a:custGeom>
          <a:solidFill>
            <a:schemeClr val="tx2"/>
          </a:solidFill>
          <a:ln w="9525">
            <a:solidFill>
              <a:schemeClr val="bg1"/>
            </a:solidFill>
            <a:round/>
            <a:headEnd/>
            <a:tailEnd/>
          </a:ln>
        </p:spPr>
        <p:txBody>
          <a:bodyPr/>
          <a:lstStyle/>
          <a:p>
            <a:endParaRPr lang="en-ZA"/>
          </a:p>
        </p:txBody>
      </p:sp>
      <p:sp>
        <p:nvSpPr>
          <p:cNvPr id="7209" name="Freeform 342"/>
          <p:cNvSpPr>
            <a:spLocks/>
          </p:cNvSpPr>
          <p:nvPr/>
        </p:nvSpPr>
        <p:spPr bwMode="auto">
          <a:xfrm>
            <a:off x="7011987" y="4429126"/>
            <a:ext cx="22225" cy="9525"/>
          </a:xfrm>
          <a:custGeom>
            <a:avLst/>
            <a:gdLst>
              <a:gd name="T0" fmla="*/ 0 w 40"/>
              <a:gd name="T1" fmla="*/ 0 h 12"/>
              <a:gd name="T2" fmla="*/ 0 w 40"/>
              <a:gd name="T3" fmla="*/ 2147483646 h 12"/>
              <a:gd name="T4" fmla="*/ 2147483646 w 40"/>
              <a:gd name="T5" fmla="*/ 2147483646 h 12"/>
              <a:gd name="T6" fmla="*/ 2147483646 w 40"/>
              <a:gd name="T7" fmla="*/ 2147483646 h 12"/>
              <a:gd name="T8" fmla="*/ 0 w 40"/>
              <a:gd name="T9" fmla="*/ 0 h 12"/>
              <a:gd name="T10" fmla="*/ 0 60000 65536"/>
              <a:gd name="T11" fmla="*/ 0 60000 65536"/>
              <a:gd name="T12" fmla="*/ 0 60000 65536"/>
              <a:gd name="T13" fmla="*/ 0 60000 65536"/>
              <a:gd name="T14" fmla="*/ 0 60000 65536"/>
              <a:gd name="T15" fmla="*/ 0 w 40"/>
              <a:gd name="T16" fmla="*/ 0 h 12"/>
              <a:gd name="T17" fmla="*/ 40 w 40"/>
              <a:gd name="T18" fmla="*/ 12 h 12"/>
            </a:gdLst>
            <a:ahLst/>
            <a:cxnLst>
              <a:cxn ang="T10">
                <a:pos x="T0" y="T1"/>
              </a:cxn>
              <a:cxn ang="T11">
                <a:pos x="T2" y="T3"/>
              </a:cxn>
              <a:cxn ang="T12">
                <a:pos x="T4" y="T5"/>
              </a:cxn>
              <a:cxn ang="T13">
                <a:pos x="T6" y="T7"/>
              </a:cxn>
              <a:cxn ang="T14">
                <a:pos x="T8" y="T9"/>
              </a:cxn>
            </a:cxnLst>
            <a:rect l="T15" t="T16" r="T17" b="T18"/>
            <a:pathLst>
              <a:path w="40" h="12">
                <a:moveTo>
                  <a:pt x="0" y="0"/>
                </a:moveTo>
                <a:lnTo>
                  <a:pt x="0" y="12"/>
                </a:lnTo>
                <a:lnTo>
                  <a:pt x="15" y="12"/>
                </a:lnTo>
                <a:lnTo>
                  <a:pt x="40" y="12"/>
                </a:lnTo>
                <a:lnTo>
                  <a:pt x="0" y="0"/>
                </a:lnTo>
                <a:close/>
              </a:path>
            </a:pathLst>
          </a:custGeom>
          <a:solidFill>
            <a:schemeClr val="tx2"/>
          </a:solidFill>
          <a:ln w="9525">
            <a:solidFill>
              <a:schemeClr val="bg1"/>
            </a:solidFill>
            <a:round/>
            <a:headEnd/>
            <a:tailEnd/>
          </a:ln>
        </p:spPr>
        <p:txBody>
          <a:bodyPr/>
          <a:lstStyle/>
          <a:p>
            <a:endParaRPr lang="en-ZA"/>
          </a:p>
        </p:txBody>
      </p:sp>
      <p:sp>
        <p:nvSpPr>
          <p:cNvPr id="7210" name="Freeform 343"/>
          <p:cNvSpPr>
            <a:spLocks/>
          </p:cNvSpPr>
          <p:nvPr/>
        </p:nvSpPr>
        <p:spPr bwMode="auto">
          <a:xfrm>
            <a:off x="7092950" y="4154489"/>
            <a:ext cx="22225" cy="20637"/>
          </a:xfrm>
          <a:custGeom>
            <a:avLst/>
            <a:gdLst>
              <a:gd name="T0" fmla="*/ 2147483646 w 41"/>
              <a:gd name="T1" fmla="*/ 0 h 30"/>
              <a:gd name="T2" fmla="*/ 2147483646 w 41"/>
              <a:gd name="T3" fmla="*/ 2147483646 h 30"/>
              <a:gd name="T4" fmla="*/ 0 w 41"/>
              <a:gd name="T5" fmla="*/ 2147483646 h 30"/>
              <a:gd name="T6" fmla="*/ 2147483646 w 41"/>
              <a:gd name="T7" fmla="*/ 0 h 30"/>
              <a:gd name="T8" fmla="*/ 2147483646 w 41"/>
              <a:gd name="T9" fmla="*/ 0 h 30"/>
              <a:gd name="T10" fmla="*/ 2147483646 w 41"/>
              <a:gd name="T11" fmla="*/ 0 h 30"/>
              <a:gd name="T12" fmla="*/ 0 60000 65536"/>
              <a:gd name="T13" fmla="*/ 0 60000 65536"/>
              <a:gd name="T14" fmla="*/ 0 60000 65536"/>
              <a:gd name="T15" fmla="*/ 0 60000 65536"/>
              <a:gd name="T16" fmla="*/ 0 60000 65536"/>
              <a:gd name="T17" fmla="*/ 0 60000 65536"/>
              <a:gd name="T18" fmla="*/ 0 w 41"/>
              <a:gd name="T19" fmla="*/ 0 h 30"/>
              <a:gd name="T20" fmla="*/ 41 w 4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1" h="30">
                <a:moveTo>
                  <a:pt x="41" y="0"/>
                </a:moveTo>
                <a:lnTo>
                  <a:pt x="25" y="30"/>
                </a:lnTo>
                <a:lnTo>
                  <a:pt x="0" y="17"/>
                </a:lnTo>
                <a:lnTo>
                  <a:pt x="8" y="0"/>
                </a:lnTo>
                <a:lnTo>
                  <a:pt x="25" y="0"/>
                </a:lnTo>
                <a:lnTo>
                  <a:pt x="41" y="0"/>
                </a:lnTo>
                <a:close/>
              </a:path>
            </a:pathLst>
          </a:custGeom>
          <a:solidFill>
            <a:schemeClr val="tx2"/>
          </a:solidFill>
          <a:ln w="9525">
            <a:solidFill>
              <a:schemeClr val="bg1"/>
            </a:solidFill>
            <a:round/>
            <a:headEnd/>
            <a:tailEnd/>
          </a:ln>
        </p:spPr>
        <p:txBody>
          <a:bodyPr/>
          <a:lstStyle/>
          <a:p>
            <a:endParaRPr lang="en-ZA"/>
          </a:p>
        </p:txBody>
      </p:sp>
      <p:sp>
        <p:nvSpPr>
          <p:cNvPr id="7211" name="Freeform 344"/>
          <p:cNvSpPr>
            <a:spLocks/>
          </p:cNvSpPr>
          <p:nvPr/>
        </p:nvSpPr>
        <p:spPr bwMode="auto">
          <a:xfrm>
            <a:off x="6927849" y="4351339"/>
            <a:ext cx="38100" cy="15875"/>
          </a:xfrm>
          <a:custGeom>
            <a:avLst/>
            <a:gdLst>
              <a:gd name="T0" fmla="*/ 2147483646 w 73"/>
              <a:gd name="T1" fmla="*/ 0 h 24"/>
              <a:gd name="T2" fmla="*/ 0 w 73"/>
              <a:gd name="T3" fmla="*/ 2147483646 h 24"/>
              <a:gd name="T4" fmla="*/ 0 w 73"/>
              <a:gd name="T5" fmla="*/ 2147483646 h 24"/>
              <a:gd name="T6" fmla="*/ 2147483646 w 73"/>
              <a:gd name="T7" fmla="*/ 2147483646 h 24"/>
              <a:gd name="T8" fmla="*/ 2147483646 w 73"/>
              <a:gd name="T9" fmla="*/ 2147483646 h 24"/>
              <a:gd name="T10" fmla="*/ 2147483646 w 73"/>
              <a:gd name="T11" fmla="*/ 0 h 24"/>
              <a:gd name="T12" fmla="*/ 0 60000 65536"/>
              <a:gd name="T13" fmla="*/ 0 60000 65536"/>
              <a:gd name="T14" fmla="*/ 0 60000 65536"/>
              <a:gd name="T15" fmla="*/ 0 60000 65536"/>
              <a:gd name="T16" fmla="*/ 0 60000 65536"/>
              <a:gd name="T17" fmla="*/ 0 60000 65536"/>
              <a:gd name="T18" fmla="*/ 0 w 73"/>
              <a:gd name="T19" fmla="*/ 0 h 24"/>
              <a:gd name="T20" fmla="*/ 73 w 7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73" h="24">
                <a:moveTo>
                  <a:pt x="40" y="0"/>
                </a:moveTo>
                <a:lnTo>
                  <a:pt x="0" y="6"/>
                </a:lnTo>
                <a:lnTo>
                  <a:pt x="0" y="24"/>
                </a:lnTo>
                <a:lnTo>
                  <a:pt x="24" y="24"/>
                </a:lnTo>
                <a:lnTo>
                  <a:pt x="73" y="17"/>
                </a:lnTo>
                <a:lnTo>
                  <a:pt x="40" y="0"/>
                </a:lnTo>
                <a:close/>
              </a:path>
            </a:pathLst>
          </a:custGeom>
          <a:solidFill>
            <a:schemeClr val="tx2"/>
          </a:solidFill>
          <a:ln w="9525">
            <a:solidFill>
              <a:schemeClr val="bg1"/>
            </a:solidFill>
            <a:round/>
            <a:headEnd/>
            <a:tailEnd/>
          </a:ln>
        </p:spPr>
        <p:txBody>
          <a:bodyPr/>
          <a:lstStyle/>
          <a:p>
            <a:endParaRPr lang="en-ZA"/>
          </a:p>
        </p:txBody>
      </p:sp>
      <p:sp>
        <p:nvSpPr>
          <p:cNvPr id="7212" name="Freeform 345"/>
          <p:cNvSpPr>
            <a:spLocks/>
          </p:cNvSpPr>
          <p:nvPr/>
        </p:nvSpPr>
        <p:spPr bwMode="auto">
          <a:xfrm>
            <a:off x="6842124" y="3827464"/>
            <a:ext cx="42862" cy="34925"/>
          </a:xfrm>
          <a:custGeom>
            <a:avLst/>
            <a:gdLst>
              <a:gd name="T0" fmla="*/ 2147483646 w 80"/>
              <a:gd name="T1" fmla="*/ 2147483646 h 50"/>
              <a:gd name="T2" fmla="*/ 2147483646 w 80"/>
              <a:gd name="T3" fmla="*/ 2147483646 h 50"/>
              <a:gd name="T4" fmla="*/ 2147483646 w 80"/>
              <a:gd name="T5" fmla="*/ 0 h 50"/>
              <a:gd name="T6" fmla="*/ 0 w 80"/>
              <a:gd name="T7" fmla="*/ 2147483646 h 50"/>
              <a:gd name="T8" fmla="*/ 2147483646 w 80"/>
              <a:gd name="T9" fmla="*/ 2147483646 h 50"/>
              <a:gd name="T10" fmla="*/ 2147483646 w 80"/>
              <a:gd name="T11" fmla="*/ 2147483646 h 50"/>
              <a:gd name="T12" fmla="*/ 0 60000 65536"/>
              <a:gd name="T13" fmla="*/ 0 60000 65536"/>
              <a:gd name="T14" fmla="*/ 0 60000 65536"/>
              <a:gd name="T15" fmla="*/ 0 60000 65536"/>
              <a:gd name="T16" fmla="*/ 0 60000 65536"/>
              <a:gd name="T17" fmla="*/ 0 60000 65536"/>
              <a:gd name="T18" fmla="*/ 0 w 80"/>
              <a:gd name="T19" fmla="*/ 0 h 50"/>
              <a:gd name="T20" fmla="*/ 80 w 8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80" h="50">
                <a:moveTo>
                  <a:pt x="63" y="50"/>
                </a:moveTo>
                <a:lnTo>
                  <a:pt x="80" y="31"/>
                </a:lnTo>
                <a:lnTo>
                  <a:pt x="31" y="0"/>
                </a:lnTo>
                <a:lnTo>
                  <a:pt x="0" y="7"/>
                </a:lnTo>
                <a:lnTo>
                  <a:pt x="40" y="31"/>
                </a:lnTo>
                <a:lnTo>
                  <a:pt x="63" y="50"/>
                </a:lnTo>
                <a:close/>
              </a:path>
            </a:pathLst>
          </a:custGeom>
          <a:solidFill>
            <a:srgbClr val="99FF66"/>
          </a:solidFill>
          <a:ln w="9525">
            <a:solidFill>
              <a:schemeClr val="bg1"/>
            </a:solidFill>
            <a:round/>
            <a:headEnd/>
            <a:tailEnd/>
          </a:ln>
        </p:spPr>
        <p:txBody>
          <a:bodyPr/>
          <a:lstStyle/>
          <a:p>
            <a:endParaRPr lang="en-ZA"/>
          </a:p>
        </p:txBody>
      </p:sp>
      <p:sp>
        <p:nvSpPr>
          <p:cNvPr id="7213" name="Freeform 346"/>
          <p:cNvSpPr>
            <a:spLocks/>
          </p:cNvSpPr>
          <p:nvPr/>
        </p:nvSpPr>
        <p:spPr bwMode="auto">
          <a:xfrm>
            <a:off x="6523037" y="6172200"/>
            <a:ext cx="42863" cy="33338"/>
          </a:xfrm>
          <a:custGeom>
            <a:avLst/>
            <a:gdLst>
              <a:gd name="T0" fmla="*/ 2147483646 w 82"/>
              <a:gd name="T1" fmla="*/ 2147483646 h 48"/>
              <a:gd name="T2" fmla="*/ 2147483646 w 82"/>
              <a:gd name="T3" fmla="*/ 2147483646 h 48"/>
              <a:gd name="T4" fmla="*/ 2147483646 w 82"/>
              <a:gd name="T5" fmla="*/ 0 h 48"/>
              <a:gd name="T6" fmla="*/ 0 w 82"/>
              <a:gd name="T7" fmla="*/ 2147483646 h 48"/>
              <a:gd name="T8" fmla="*/ 2147483646 w 82"/>
              <a:gd name="T9" fmla="*/ 2147483646 h 48"/>
              <a:gd name="T10" fmla="*/ 2147483646 w 82"/>
              <a:gd name="T11" fmla="*/ 2147483646 h 48"/>
              <a:gd name="T12" fmla="*/ 0 60000 65536"/>
              <a:gd name="T13" fmla="*/ 0 60000 65536"/>
              <a:gd name="T14" fmla="*/ 0 60000 65536"/>
              <a:gd name="T15" fmla="*/ 0 60000 65536"/>
              <a:gd name="T16" fmla="*/ 0 60000 65536"/>
              <a:gd name="T17" fmla="*/ 0 60000 65536"/>
              <a:gd name="T18" fmla="*/ 0 w 82"/>
              <a:gd name="T19" fmla="*/ 0 h 48"/>
              <a:gd name="T20" fmla="*/ 82 w 8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2" h="48">
                <a:moveTo>
                  <a:pt x="65" y="48"/>
                </a:moveTo>
                <a:lnTo>
                  <a:pt x="82" y="30"/>
                </a:lnTo>
                <a:lnTo>
                  <a:pt x="33" y="0"/>
                </a:lnTo>
                <a:lnTo>
                  <a:pt x="0" y="6"/>
                </a:lnTo>
                <a:lnTo>
                  <a:pt x="41" y="30"/>
                </a:lnTo>
                <a:lnTo>
                  <a:pt x="65" y="48"/>
                </a:lnTo>
                <a:close/>
              </a:path>
            </a:pathLst>
          </a:custGeom>
          <a:solidFill>
            <a:srgbClr val="99FF66"/>
          </a:solidFill>
          <a:ln w="9525">
            <a:solidFill>
              <a:schemeClr val="bg1"/>
            </a:solidFill>
            <a:round/>
            <a:headEnd/>
            <a:tailEnd/>
          </a:ln>
        </p:spPr>
        <p:txBody>
          <a:bodyPr/>
          <a:lstStyle/>
          <a:p>
            <a:endParaRPr lang="en-ZA"/>
          </a:p>
        </p:txBody>
      </p:sp>
      <p:sp>
        <p:nvSpPr>
          <p:cNvPr id="7214" name="Freeform 347"/>
          <p:cNvSpPr>
            <a:spLocks/>
          </p:cNvSpPr>
          <p:nvPr/>
        </p:nvSpPr>
        <p:spPr bwMode="auto">
          <a:xfrm>
            <a:off x="7029450" y="4400550"/>
            <a:ext cx="20637" cy="7938"/>
          </a:xfrm>
          <a:custGeom>
            <a:avLst/>
            <a:gdLst>
              <a:gd name="T0" fmla="*/ 2147483646 w 40"/>
              <a:gd name="T1" fmla="*/ 2147483646 h 11"/>
              <a:gd name="T2" fmla="*/ 2147483646 w 40"/>
              <a:gd name="T3" fmla="*/ 0 h 11"/>
              <a:gd name="T4" fmla="*/ 0 w 40"/>
              <a:gd name="T5" fmla="*/ 2147483646 h 11"/>
              <a:gd name="T6" fmla="*/ 2147483646 w 40"/>
              <a:gd name="T7" fmla="*/ 2147483646 h 11"/>
              <a:gd name="T8" fmla="*/ 2147483646 w 40"/>
              <a:gd name="T9" fmla="*/ 2147483646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40" y="11"/>
                </a:moveTo>
                <a:lnTo>
                  <a:pt x="23" y="0"/>
                </a:lnTo>
                <a:lnTo>
                  <a:pt x="0" y="11"/>
                </a:lnTo>
                <a:lnTo>
                  <a:pt x="32" y="11"/>
                </a:lnTo>
                <a:lnTo>
                  <a:pt x="40" y="11"/>
                </a:lnTo>
                <a:close/>
              </a:path>
            </a:pathLst>
          </a:custGeom>
          <a:solidFill>
            <a:schemeClr val="tx2"/>
          </a:solidFill>
          <a:ln w="9525">
            <a:solidFill>
              <a:schemeClr val="bg1"/>
            </a:solidFill>
            <a:round/>
            <a:headEnd/>
            <a:tailEnd/>
          </a:ln>
        </p:spPr>
        <p:txBody>
          <a:bodyPr/>
          <a:lstStyle/>
          <a:p>
            <a:endParaRPr lang="en-ZA"/>
          </a:p>
        </p:txBody>
      </p:sp>
      <p:sp>
        <p:nvSpPr>
          <p:cNvPr id="7215" name="Freeform 348"/>
          <p:cNvSpPr>
            <a:spLocks/>
          </p:cNvSpPr>
          <p:nvPr/>
        </p:nvSpPr>
        <p:spPr bwMode="auto">
          <a:xfrm>
            <a:off x="6986587" y="4429125"/>
            <a:ext cx="22225" cy="26988"/>
          </a:xfrm>
          <a:custGeom>
            <a:avLst/>
            <a:gdLst>
              <a:gd name="T0" fmla="*/ 2147483646 w 40"/>
              <a:gd name="T1" fmla="*/ 0 h 36"/>
              <a:gd name="T2" fmla="*/ 2147483646 w 40"/>
              <a:gd name="T3" fmla="*/ 2147483646 h 36"/>
              <a:gd name="T4" fmla="*/ 0 w 40"/>
              <a:gd name="T5" fmla="*/ 2147483646 h 36"/>
              <a:gd name="T6" fmla="*/ 2147483646 w 40"/>
              <a:gd name="T7" fmla="*/ 2147483646 h 36"/>
              <a:gd name="T8" fmla="*/ 2147483646 w 40"/>
              <a:gd name="T9" fmla="*/ 2147483646 h 36"/>
              <a:gd name="T10" fmla="*/ 2147483646 w 40"/>
              <a:gd name="T11" fmla="*/ 0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15" y="0"/>
                </a:moveTo>
                <a:lnTo>
                  <a:pt x="8" y="6"/>
                </a:lnTo>
                <a:lnTo>
                  <a:pt x="0" y="18"/>
                </a:lnTo>
                <a:lnTo>
                  <a:pt x="31" y="36"/>
                </a:lnTo>
                <a:lnTo>
                  <a:pt x="40" y="31"/>
                </a:lnTo>
                <a:lnTo>
                  <a:pt x="15" y="0"/>
                </a:lnTo>
                <a:close/>
              </a:path>
            </a:pathLst>
          </a:custGeom>
          <a:solidFill>
            <a:schemeClr val="tx2"/>
          </a:solidFill>
          <a:ln w="9525">
            <a:solidFill>
              <a:schemeClr val="bg1"/>
            </a:solidFill>
            <a:round/>
            <a:headEnd/>
            <a:tailEnd/>
          </a:ln>
        </p:spPr>
        <p:txBody>
          <a:bodyPr/>
          <a:lstStyle/>
          <a:p>
            <a:endParaRPr lang="en-ZA"/>
          </a:p>
        </p:txBody>
      </p:sp>
      <p:sp>
        <p:nvSpPr>
          <p:cNvPr id="7216" name="Freeform 349"/>
          <p:cNvSpPr>
            <a:spLocks/>
          </p:cNvSpPr>
          <p:nvPr/>
        </p:nvSpPr>
        <p:spPr bwMode="auto">
          <a:xfrm>
            <a:off x="7034211" y="4159250"/>
            <a:ext cx="20638" cy="7938"/>
          </a:xfrm>
          <a:custGeom>
            <a:avLst/>
            <a:gdLst>
              <a:gd name="T0" fmla="*/ 0 w 40"/>
              <a:gd name="T1" fmla="*/ 2147483646 h 11"/>
              <a:gd name="T2" fmla="*/ 2147483646 w 40"/>
              <a:gd name="T3" fmla="*/ 2147483646 h 11"/>
              <a:gd name="T4" fmla="*/ 2147483646 w 40"/>
              <a:gd name="T5" fmla="*/ 0 h 11"/>
              <a:gd name="T6" fmla="*/ 2147483646 w 40"/>
              <a:gd name="T7" fmla="*/ 0 h 11"/>
              <a:gd name="T8" fmla="*/ 0 w 40"/>
              <a:gd name="T9" fmla="*/ 2147483646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0" y="11"/>
                </a:moveTo>
                <a:lnTo>
                  <a:pt x="40" y="11"/>
                </a:lnTo>
                <a:lnTo>
                  <a:pt x="40" y="0"/>
                </a:lnTo>
                <a:lnTo>
                  <a:pt x="8" y="0"/>
                </a:lnTo>
                <a:lnTo>
                  <a:pt x="0" y="11"/>
                </a:lnTo>
                <a:close/>
              </a:path>
            </a:pathLst>
          </a:custGeom>
          <a:solidFill>
            <a:schemeClr val="tx2"/>
          </a:solidFill>
          <a:ln w="9525">
            <a:solidFill>
              <a:schemeClr val="bg1"/>
            </a:solidFill>
            <a:round/>
            <a:headEnd/>
            <a:tailEnd/>
          </a:ln>
        </p:spPr>
        <p:txBody>
          <a:bodyPr/>
          <a:lstStyle/>
          <a:p>
            <a:endParaRPr lang="en-ZA"/>
          </a:p>
        </p:txBody>
      </p:sp>
      <p:sp>
        <p:nvSpPr>
          <p:cNvPr id="7217" name="Freeform 350"/>
          <p:cNvSpPr>
            <a:spLocks/>
          </p:cNvSpPr>
          <p:nvPr/>
        </p:nvSpPr>
        <p:spPr bwMode="auto">
          <a:xfrm>
            <a:off x="5280025" y="4922839"/>
            <a:ext cx="22225" cy="15875"/>
          </a:xfrm>
          <a:custGeom>
            <a:avLst/>
            <a:gdLst>
              <a:gd name="T0" fmla="*/ 2147483646 w 40"/>
              <a:gd name="T1" fmla="*/ 0 h 24"/>
              <a:gd name="T2" fmla="*/ 0 w 40"/>
              <a:gd name="T3" fmla="*/ 2147483646 h 24"/>
              <a:gd name="T4" fmla="*/ 2147483646 w 40"/>
              <a:gd name="T5" fmla="*/ 2147483646 h 24"/>
              <a:gd name="T6" fmla="*/ 2147483646 w 40"/>
              <a:gd name="T7" fmla="*/ 2147483646 h 24"/>
              <a:gd name="T8" fmla="*/ 2147483646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40" y="0"/>
                </a:moveTo>
                <a:lnTo>
                  <a:pt x="0" y="12"/>
                </a:lnTo>
                <a:lnTo>
                  <a:pt x="8" y="24"/>
                </a:lnTo>
                <a:lnTo>
                  <a:pt x="40" y="12"/>
                </a:lnTo>
                <a:lnTo>
                  <a:pt x="40" y="0"/>
                </a:lnTo>
                <a:close/>
              </a:path>
            </a:pathLst>
          </a:custGeom>
          <a:solidFill>
            <a:srgbClr val="99FF66"/>
          </a:solidFill>
          <a:ln w="9525">
            <a:solidFill>
              <a:schemeClr val="bg1"/>
            </a:solidFill>
            <a:round/>
            <a:headEnd/>
            <a:tailEnd/>
          </a:ln>
        </p:spPr>
        <p:txBody>
          <a:bodyPr/>
          <a:lstStyle/>
          <a:p>
            <a:endParaRPr lang="en-ZA"/>
          </a:p>
        </p:txBody>
      </p:sp>
      <p:sp>
        <p:nvSpPr>
          <p:cNvPr id="7218" name="Freeform 351"/>
          <p:cNvSpPr>
            <a:spLocks/>
          </p:cNvSpPr>
          <p:nvPr/>
        </p:nvSpPr>
        <p:spPr bwMode="auto">
          <a:xfrm>
            <a:off x="5221287" y="4884738"/>
            <a:ext cx="28575" cy="30162"/>
          </a:xfrm>
          <a:custGeom>
            <a:avLst/>
            <a:gdLst>
              <a:gd name="T0" fmla="*/ 2147483646 w 56"/>
              <a:gd name="T1" fmla="*/ 0 h 41"/>
              <a:gd name="T2" fmla="*/ 0 w 56"/>
              <a:gd name="T3" fmla="*/ 2147483646 h 41"/>
              <a:gd name="T4" fmla="*/ 2147483646 w 56"/>
              <a:gd name="T5" fmla="*/ 2147483646 h 41"/>
              <a:gd name="T6" fmla="*/ 2147483646 w 56"/>
              <a:gd name="T7" fmla="*/ 2147483646 h 41"/>
              <a:gd name="T8" fmla="*/ 2147483646 w 56"/>
              <a:gd name="T9" fmla="*/ 2147483646 h 41"/>
              <a:gd name="T10" fmla="*/ 2147483646 w 56"/>
              <a:gd name="T11" fmla="*/ 0 h 41"/>
              <a:gd name="T12" fmla="*/ 0 60000 65536"/>
              <a:gd name="T13" fmla="*/ 0 60000 65536"/>
              <a:gd name="T14" fmla="*/ 0 60000 65536"/>
              <a:gd name="T15" fmla="*/ 0 60000 65536"/>
              <a:gd name="T16" fmla="*/ 0 60000 65536"/>
              <a:gd name="T17" fmla="*/ 0 60000 65536"/>
              <a:gd name="T18" fmla="*/ 0 w 56"/>
              <a:gd name="T19" fmla="*/ 0 h 41"/>
              <a:gd name="T20" fmla="*/ 56 w 5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6" h="41">
                <a:moveTo>
                  <a:pt x="40" y="0"/>
                </a:moveTo>
                <a:lnTo>
                  <a:pt x="0" y="17"/>
                </a:lnTo>
                <a:lnTo>
                  <a:pt x="16" y="41"/>
                </a:lnTo>
                <a:lnTo>
                  <a:pt x="56" y="41"/>
                </a:lnTo>
                <a:lnTo>
                  <a:pt x="56" y="17"/>
                </a:lnTo>
                <a:lnTo>
                  <a:pt x="40" y="0"/>
                </a:lnTo>
                <a:close/>
              </a:path>
            </a:pathLst>
          </a:custGeom>
          <a:solidFill>
            <a:srgbClr val="99FF66"/>
          </a:solidFill>
          <a:ln w="9525">
            <a:solidFill>
              <a:schemeClr val="bg1"/>
            </a:solidFill>
            <a:round/>
            <a:headEnd/>
            <a:tailEnd/>
          </a:ln>
        </p:spPr>
        <p:txBody>
          <a:bodyPr/>
          <a:lstStyle/>
          <a:p>
            <a:endParaRPr lang="en-ZA"/>
          </a:p>
        </p:txBody>
      </p:sp>
      <p:sp>
        <p:nvSpPr>
          <p:cNvPr id="7219" name="Freeform 352"/>
          <p:cNvSpPr>
            <a:spLocks/>
          </p:cNvSpPr>
          <p:nvPr/>
        </p:nvSpPr>
        <p:spPr bwMode="auto">
          <a:xfrm>
            <a:off x="5211762" y="4852989"/>
            <a:ext cx="30163" cy="20637"/>
          </a:xfrm>
          <a:custGeom>
            <a:avLst/>
            <a:gdLst>
              <a:gd name="T0" fmla="*/ 0 w 57"/>
              <a:gd name="T1" fmla="*/ 2147483646 h 30"/>
              <a:gd name="T2" fmla="*/ 2147483646 w 57"/>
              <a:gd name="T3" fmla="*/ 0 h 30"/>
              <a:gd name="T4" fmla="*/ 2147483646 w 57"/>
              <a:gd name="T5" fmla="*/ 2147483646 h 30"/>
              <a:gd name="T6" fmla="*/ 2147483646 w 57"/>
              <a:gd name="T7" fmla="*/ 2147483646 h 30"/>
              <a:gd name="T8" fmla="*/ 0 w 57"/>
              <a:gd name="T9" fmla="*/ 2147483646 h 30"/>
              <a:gd name="T10" fmla="*/ 0 60000 65536"/>
              <a:gd name="T11" fmla="*/ 0 60000 65536"/>
              <a:gd name="T12" fmla="*/ 0 60000 65536"/>
              <a:gd name="T13" fmla="*/ 0 60000 65536"/>
              <a:gd name="T14" fmla="*/ 0 60000 65536"/>
              <a:gd name="T15" fmla="*/ 0 w 57"/>
              <a:gd name="T16" fmla="*/ 0 h 30"/>
              <a:gd name="T17" fmla="*/ 57 w 57"/>
              <a:gd name="T18" fmla="*/ 30 h 30"/>
            </a:gdLst>
            <a:ahLst/>
            <a:cxnLst>
              <a:cxn ang="T10">
                <a:pos x="T0" y="T1"/>
              </a:cxn>
              <a:cxn ang="T11">
                <a:pos x="T2" y="T3"/>
              </a:cxn>
              <a:cxn ang="T12">
                <a:pos x="T4" y="T5"/>
              </a:cxn>
              <a:cxn ang="T13">
                <a:pos x="T6" y="T7"/>
              </a:cxn>
              <a:cxn ang="T14">
                <a:pos x="T8" y="T9"/>
              </a:cxn>
            </a:cxnLst>
            <a:rect l="T15" t="T16" r="T17" b="T18"/>
            <a:pathLst>
              <a:path w="57" h="30">
                <a:moveTo>
                  <a:pt x="0" y="30"/>
                </a:moveTo>
                <a:lnTo>
                  <a:pt x="17" y="0"/>
                </a:lnTo>
                <a:lnTo>
                  <a:pt x="57" y="18"/>
                </a:lnTo>
                <a:lnTo>
                  <a:pt x="41" y="30"/>
                </a:lnTo>
                <a:lnTo>
                  <a:pt x="0" y="30"/>
                </a:lnTo>
                <a:close/>
              </a:path>
            </a:pathLst>
          </a:custGeom>
          <a:solidFill>
            <a:srgbClr val="99FF66"/>
          </a:solidFill>
          <a:ln w="9525">
            <a:solidFill>
              <a:schemeClr val="bg1"/>
            </a:solidFill>
            <a:round/>
            <a:headEnd/>
            <a:tailEnd/>
          </a:ln>
        </p:spPr>
        <p:txBody>
          <a:bodyPr/>
          <a:lstStyle/>
          <a:p>
            <a:endParaRPr lang="en-ZA"/>
          </a:p>
        </p:txBody>
      </p:sp>
      <p:sp>
        <p:nvSpPr>
          <p:cNvPr id="7220" name="Freeform 353"/>
          <p:cNvSpPr>
            <a:spLocks/>
          </p:cNvSpPr>
          <p:nvPr/>
        </p:nvSpPr>
        <p:spPr bwMode="auto">
          <a:xfrm>
            <a:off x="5130800" y="4889501"/>
            <a:ext cx="22225" cy="22225"/>
          </a:xfrm>
          <a:custGeom>
            <a:avLst/>
            <a:gdLst>
              <a:gd name="T0" fmla="*/ 2147483646 w 40"/>
              <a:gd name="T1" fmla="*/ 2147483646 h 30"/>
              <a:gd name="T2" fmla="*/ 0 w 40"/>
              <a:gd name="T3" fmla="*/ 2147483646 h 30"/>
              <a:gd name="T4" fmla="*/ 0 w 40"/>
              <a:gd name="T5" fmla="*/ 2147483646 h 30"/>
              <a:gd name="T6" fmla="*/ 2147483646 w 40"/>
              <a:gd name="T7" fmla="*/ 0 h 30"/>
              <a:gd name="T8" fmla="*/ 2147483646 w 40"/>
              <a:gd name="T9" fmla="*/ 2147483646 h 30"/>
              <a:gd name="T10" fmla="*/ 0 60000 65536"/>
              <a:gd name="T11" fmla="*/ 0 60000 65536"/>
              <a:gd name="T12" fmla="*/ 0 60000 65536"/>
              <a:gd name="T13" fmla="*/ 0 60000 65536"/>
              <a:gd name="T14" fmla="*/ 0 60000 65536"/>
              <a:gd name="T15" fmla="*/ 0 w 40"/>
              <a:gd name="T16" fmla="*/ 0 h 30"/>
              <a:gd name="T17" fmla="*/ 40 w 40"/>
              <a:gd name="T18" fmla="*/ 30 h 30"/>
            </a:gdLst>
            <a:ahLst/>
            <a:cxnLst>
              <a:cxn ang="T10">
                <a:pos x="T0" y="T1"/>
              </a:cxn>
              <a:cxn ang="T11">
                <a:pos x="T2" y="T3"/>
              </a:cxn>
              <a:cxn ang="T12">
                <a:pos x="T4" y="T5"/>
              </a:cxn>
              <a:cxn ang="T13">
                <a:pos x="T6" y="T7"/>
              </a:cxn>
              <a:cxn ang="T14">
                <a:pos x="T8" y="T9"/>
              </a:cxn>
            </a:cxnLst>
            <a:rect l="T15" t="T16" r="T17" b="T18"/>
            <a:pathLst>
              <a:path w="40" h="30">
                <a:moveTo>
                  <a:pt x="40" y="18"/>
                </a:moveTo>
                <a:lnTo>
                  <a:pt x="0" y="30"/>
                </a:lnTo>
                <a:lnTo>
                  <a:pt x="0" y="5"/>
                </a:lnTo>
                <a:lnTo>
                  <a:pt x="32" y="0"/>
                </a:lnTo>
                <a:lnTo>
                  <a:pt x="40" y="18"/>
                </a:lnTo>
                <a:close/>
              </a:path>
            </a:pathLst>
          </a:custGeom>
          <a:solidFill>
            <a:srgbClr val="99FF66"/>
          </a:solidFill>
          <a:ln w="9525">
            <a:solidFill>
              <a:schemeClr val="bg1"/>
            </a:solidFill>
            <a:round/>
            <a:headEnd/>
            <a:tailEnd/>
          </a:ln>
        </p:spPr>
        <p:txBody>
          <a:bodyPr/>
          <a:lstStyle/>
          <a:p>
            <a:endParaRPr lang="en-ZA"/>
          </a:p>
        </p:txBody>
      </p:sp>
      <p:sp>
        <p:nvSpPr>
          <p:cNvPr id="7221" name="Freeform 354"/>
          <p:cNvSpPr>
            <a:spLocks/>
          </p:cNvSpPr>
          <p:nvPr/>
        </p:nvSpPr>
        <p:spPr bwMode="auto">
          <a:xfrm>
            <a:off x="5165724" y="4848225"/>
            <a:ext cx="38100" cy="88900"/>
          </a:xfrm>
          <a:custGeom>
            <a:avLst/>
            <a:gdLst>
              <a:gd name="T0" fmla="*/ 2147483646 w 73"/>
              <a:gd name="T1" fmla="*/ 2147483646 h 129"/>
              <a:gd name="T2" fmla="*/ 2147483646 w 73"/>
              <a:gd name="T3" fmla="*/ 2147483646 h 129"/>
              <a:gd name="T4" fmla="*/ 2147483646 w 73"/>
              <a:gd name="T5" fmla="*/ 2147483646 h 129"/>
              <a:gd name="T6" fmla="*/ 2147483646 w 73"/>
              <a:gd name="T7" fmla="*/ 2147483646 h 129"/>
              <a:gd name="T8" fmla="*/ 2147483646 w 73"/>
              <a:gd name="T9" fmla="*/ 2147483646 h 129"/>
              <a:gd name="T10" fmla="*/ 2147483646 w 73"/>
              <a:gd name="T11" fmla="*/ 0 h 129"/>
              <a:gd name="T12" fmla="*/ 2147483646 w 73"/>
              <a:gd name="T13" fmla="*/ 2147483646 h 129"/>
              <a:gd name="T14" fmla="*/ 0 w 73"/>
              <a:gd name="T15" fmla="*/ 2147483646 h 129"/>
              <a:gd name="T16" fmla="*/ 2147483646 w 73"/>
              <a:gd name="T17" fmla="*/ 2147483646 h 129"/>
              <a:gd name="T18" fmla="*/ 2147483646 w 73"/>
              <a:gd name="T19" fmla="*/ 2147483646 h 129"/>
              <a:gd name="T20" fmla="*/ 2147483646 w 73"/>
              <a:gd name="T21" fmla="*/ 2147483646 h 129"/>
              <a:gd name="T22" fmla="*/ 2147483646 w 73"/>
              <a:gd name="T23" fmla="*/ 2147483646 h 129"/>
              <a:gd name="T24" fmla="*/ 2147483646 w 73"/>
              <a:gd name="T25" fmla="*/ 2147483646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29"/>
              <a:gd name="T41" fmla="*/ 73 w 73"/>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29">
                <a:moveTo>
                  <a:pt x="56" y="129"/>
                </a:moveTo>
                <a:lnTo>
                  <a:pt x="73" y="97"/>
                </a:lnTo>
                <a:lnTo>
                  <a:pt x="48" y="80"/>
                </a:lnTo>
                <a:lnTo>
                  <a:pt x="25" y="49"/>
                </a:lnTo>
                <a:lnTo>
                  <a:pt x="56" y="31"/>
                </a:lnTo>
                <a:lnTo>
                  <a:pt x="25" y="0"/>
                </a:lnTo>
                <a:lnTo>
                  <a:pt x="25" y="31"/>
                </a:lnTo>
                <a:lnTo>
                  <a:pt x="0" y="43"/>
                </a:lnTo>
                <a:lnTo>
                  <a:pt x="8" y="67"/>
                </a:lnTo>
                <a:lnTo>
                  <a:pt x="33" y="80"/>
                </a:lnTo>
                <a:lnTo>
                  <a:pt x="25" y="97"/>
                </a:lnTo>
                <a:lnTo>
                  <a:pt x="25" y="110"/>
                </a:lnTo>
                <a:lnTo>
                  <a:pt x="56" y="129"/>
                </a:lnTo>
                <a:close/>
              </a:path>
            </a:pathLst>
          </a:custGeom>
          <a:solidFill>
            <a:srgbClr val="99FF66"/>
          </a:solidFill>
          <a:ln w="9525">
            <a:solidFill>
              <a:schemeClr val="bg1"/>
            </a:solidFill>
            <a:round/>
            <a:headEnd/>
            <a:tailEnd/>
          </a:ln>
        </p:spPr>
        <p:txBody>
          <a:bodyPr/>
          <a:lstStyle/>
          <a:p>
            <a:endParaRPr lang="en-ZA"/>
          </a:p>
        </p:txBody>
      </p:sp>
      <p:sp>
        <p:nvSpPr>
          <p:cNvPr id="7222" name="Freeform 355"/>
          <p:cNvSpPr>
            <a:spLocks/>
          </p:cNvSpPr>
          <p:nvPr/>
        </p:nvSpPr>
        <p:spPr bwMode="auto">
          <a:xfrm>
            <a:off x="6961187" y="4367213"/>
            <a:ext cx="17463" cy="17462"/>
          </a:xfrm>
          <a:custGeom>
            <a:avLst/>
            <a:gdLst>
              <a:gd name="T0" fmla="*/ 2147483646 w 32"/>
              <a:gd name="T1" fmla="*/ 2147483646 h 24"/>
              <a:gd name="T2" fmla="*/ 2147483646 w 32"/>
              <a:gd name="T3" fmla="*/ 0 h 24"/>
              <a:gd name="T4" fmla="*/ 0 w 32"/>
              <a:gd name="T5" fmla="*/ 2147483646 h 24"/>
              <a:gd name="T6" fmla="*/ 2147483646 w 32"/>
              <a:gd name="T7" fmla="*/ 2147483646 h 24"/>
              <a:gd name="T8" fmla="*/ 2147483646 w 32"/>
              <a:gd name="T9" fmla="*/ 2147483646 h 24"/>
              <a:gd name="T10" fmla="*/ 2147483646 w 32"/>
              <a:gd name="T11" fmla="*/ 2147483646 h 24"/>
              <a:gd name="T12" fmla="*/ 0 60000 65536"/>
              <a:gd name="T13" fmla="*/ 0 60000 65536"/>
              <a:gd name="T14" fmla="*/ 0 60000 65536"/>
              <a:gd name="T15" fmla="*/ 0 60000 65536"/>
              <a:gd name="T16" fmla="*/ 0 60000 65536"/>
              <a:gd name="T17" fmla="*/ 0 60000 65536"/>
              <a:gd name="T18" fmla="*/ 0 w 32"/>
              <a:gd name="T19" fmla="*/ 0 h 24"/>
              <a:gd name="T20" fmla="*/ 32 w 3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2" h="24">
                <a:moveTo>
                  <a:pt x="32" y="24"/>
                </a:moveTo>
                <a:lnTo>
                  <a:pt x="16" y="0"/>
                </a:lnTo>
                <a:lnTo>
                  <a:pt x="0" y="12"/>
                </a:lnTo>
                <a:lnTo>
                  <a:pt x="9" y="24"/>
                </a:lnTo>
                <a:lnTo>
                  <a:pt x="16" y="24"/>
                </a:lnTo>
                <a:lnTo>
                  <a:pt x="32" y="24"/>
                </a:lnTo>
                <a:close/>
              </a:path>
            </a:pathLst>
          </a:custGeom>
          <a:solidFill>
            <a:schemeClr val="tx2"/>
          </a:solidFill>
          <a:ln w="9525">
            <a:solidFill>
              <a:schemeClr val="bg1"/>
            </a:solidFill>
            <a:round/>
            <a:headEnd/>
            <a:tailEnd/>
          </a:ln>
        </p:spPr>
        <p:txBody>
          <a:bodyPr/>
          <a:lstStyle/>
          <a:p>
            <a:endParaRPr lang="en-ZA"/>
          </a:p>
        </p:txBody>
      </p:sp>
      <p:sp>
        <p:nvSpPr>
          <p:cNvPr id="7223" name="Freeform 356"/>
          <p:cNvSpPr>
            <a:spLocks/>
          </p:cNvSpPr>
          <p:nvPr/>
        </p:nvSpPr>
        <p:spPr bwMode="auto">
          <a:xfrm>
            <a:off x="7034211" y="4367213"/>
            <a:ext cx="7938" cy="17462"/>
          </a:xfrm>
          <a:custGeom>
            <a:avLst/>
            <a:gdLst>
              <a:gd name="T0" fmla="*/ 2147483646 w 15"/>
              <a:gd name="T1" fmla="*/ 0 h 24"/>
              <a:gd name="T2" fmla="*/ 0 w 15"/>
              <a:gd name="T3" fmla="*/ 0 h 24"/>
              <a:gd name="T4" fmla="*/ 2147483646 w 15"/>
              <a:gd name="T5" fmla="*/ 2147483646 h 24"/>
              <a:gd name="T6" fmla="*/ 2147483646 w 15"/>
              <a:gd name="T7" fmla="*/ 0 h 24"/>
              <a:gd name="T8" fmla="*/ 0 60000 65536"/>
              <a:gd name="T9" fmla="*/ 0 60000 65536"/>
              <a:gd name="T10" fmla="*/ 0 60000 65536"/>
              <a:gd name="T11" fmla="*/ 0 60000 65536"/>
              <a:gd name="T12" fmla="*/ 0 w 15"/>
              <a:gd name="T13" fmla="*/ 0 h 24"/>
              <a:gd name="T14" fmla="*/ 15 w 15"/>
              <a:gd name="T15" fmla="*/ 24 h 24"/>
            </a:gdLst>
            <a:ahLst/>
            <a:cxnLst>
              <a:cxn ang="T8">
                <a:pos x="T0" y="T1"/>
              </a:cxn>
              <a:cxn ang="T9">
                <a:pos x="T2" y="T3"/>
              </a:cxn>
              <a:cxn ang="T10">
                <a:pos x="T4" y="T5"/>
              </a:cxn>
              <a:cxn ang="T11">
                <a:pos x="T6" y="T7"/>
              </a:cxn>
            </a:cxnLst>
            <a:rect l="T12" t="T13" r="T14" b="T15"/>
            <a:pathLst>
              <a:path w="15" h="24">
                <a:moveTo>
                  <a:pt x="15" y="0"/>
                </a:moveTo>
                <a:lnTo>
                  <a:pt x="0" y="0"/>
                </a:lnTo>
                <a:lnTo>
                  <a:pt x="15" y="24"/>
                </a:lnTo>
                <a:lnTo>
                  <a:pt x="15" y="0"/>
                </a:lnTo>
                <a:close/>
              </a:path>
            </a:pathLst>
          </a:custGeom>
          <a:solidFill>
            <a:schemeClr val="tx2"/>
          </a:solidFill>
          <a:ln w="9525">
            <a:solidFill>
              <a:schemeClr val="bg1"/>
            </a:solidFill>
            <a:round/>
            <a:headEnd/>
            <a:tailEnd/>
          </a:ln>
        </p:spPr>
        <p:txBody>
          <a:bodyPr/>
          <a:lstStyle/>
          <a:p>
            <a:endParaRPr lang="en-ZA"/>
          </a:p>
        </p:txBody>
      </p:sp>
      <p:sp>
        <p:nvSpPr>
          <p:cNvPr id="7224" name="Freeform 357"/>
          <p:cNvSpPr>
            <a:spLocks/>
          </p:cNvSpPr>
          <p:nvPr/>
        </p:nvSpPr>
        <p:spPr bwMode="auto">
          <a:xfrm>
            <a:off x="7705725" y="4740275"/>
            <a:ext cx="22225" cy="20638"/>
          </a:xfrm>
          <a:custGeom>
            <a:avLst/>
            <a:gdLst>
              <a:gd name="T0" fmla="*/ 2147483646 w 40"/>
              <a:gd name="T1" fmla="*/ 0 h 30"/>
              <a:gd name="T2" fmla="*/ 0 w 40"/>
              <a:gd name="T3" fmla="*/ 2147483646 h 30"/>
              <a:gd name="T4" fmla="*/ 0 w 40"/>
              <a:gd name="T5" fmla="*/ 2147483646 h 30"/>
              <a:gd name="T6" fmla="*/ 2147483646 w 40"/>
              <a:gd name="T7" fmla="*/ 2147483646 h 30"/>
              <a:gd name="T8" fmla="*/ 2147483646 w 40"/>
              <a:gd name="T9" fmla="*/ 2147483646 h 30"/>
              <a:gd name="T10" fmla="*/ 2147483646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23" y="0"/>
                </a:moveTo>
                <a:lnTo>
                  <a:pt x="0" y="11"/>
                </a:lnTo>
                <a:lnTo>
                  <a:pt x="0" y="30"/>
                </a:lnTo>
                <a:lnTo>
                  <a:pt x="40" y="30"/>
                </a:lnTo>
                <a:lnTo>
                  <a:pt x="40" y="11"/>
                </a:lnTo>
                <a:lnTo>
                  <a:pt x="23" y="0"/>
                </a:lnTo>
                <a:close/>
              </a:path>
            </a:pathLst>
          </a:custGeom>
          <a:solidFill>
            <a:schemeClr val="tx2"/>
          </a:solidFill>
          <a:ln w="9525">
            <a:solidFill>
              <a:schemeClr val="bg1"/>
            </a:solidFill>
            <a:round/>
            <a:headEnd/>
            <a:tailEnd/>
          </a:ln>
        </p:spPr>
        <p:txBody>
          <a:bodyPr/>
          <a:lstStyle/>
          <a:p>
            <a:endParaRPr lang="en-ZA"/>
          </a:p>
        </p:txBody>
      </p:sp>
      <p:sp>
        <p:nvSpPr>
          <p:cNvPr id="7225" name="Freeform 358"/>
          <p:cNvSpPr>
            <a:spLocks/>
          </p:cNvSpPr>
          <p:nvPr/>
        </p:nvSpPr>
        <p:spPr bwMode="auto">
          <a:xfrm>
            <a:off x="6234512" y="5337175"/>
            <a:ext cx="468312" cy="831850"/>
          </a:xfrm>
          <a:custGeom>
            <a:avLst/>
            <a:gdLst>
              <a:gd name="T0" fmla="*/ 0 w 885"/>
              <a:gd name="T1" fmla="*/ 2147483646 h 1212"/>
              <a:gd name="T2" fmla="*/ 2147483646 w 885"/>
              <a:gd name="T3" fmla="*/ 2147483646 h 1212"/>
              <a:gd name="T4" fmla="*/ 2147483646 w 885"/>
              <a:gd name="T5" fmla="*/ 2147483646 h 1212"/>
              <a:gd name="T6" fmla="*/ 2147483646 w 885"/>
              <a:gd name="T7" fmla="*/ 2147483646 h 1212"/>
              <a:gd name="T8" fmla="*/ 2147483646 w 885"/>
              <a:gd name="T9" fmla="*/ 2147483646 h 1212"/>
              <a:gd name="T10" fmla="*/ 2147483646 w 885"/>
              <a:gd name="T11" fmla="*/ 2147483646 h 1212"/>
              <a:gd name="T12" fmla="*/ 2147483646 w 885"/>
              <a:gd name="T13" fmla="*/ 2147483646 h 1212"/>
              <a:gd name="T14" fmla="*/ 2147483646 w 885"/>
              <a:gd name="T15" fmla="*/ 2147483646 h 1212"/>
              <a:gd name="T16" fmla="*/ 2147483646 w 885"/>
              <a:gd name="T17" fmla="*/ 2147483646 h 1212"/>
              <a:gd name="T18" fmla="*/ 2147483646 w 885"/>
              <a:gd name="T19" fmla="*/ 2147483646 h 1212"/>
              <a:gd name="T20" fmla="*/ 2147483646 w 885"/>
              <a:gd name="T21" fmla="*/ 2147483646 h 1212"/>
              <a:gd name="T22" fmla="*/ 2147483646 w 885"/>
              <a:gd name="T23" fmla="*/ 2147483646 h 1212"/>
              <a:gd name="T24" fmla="*/ 2147483646 w 885"/>
              <a:gd name="T25" fmla="*/ 2147483646 h 1212"/>
              <a:gd name="T26" fmla="*/ 2147483646 w 885"/>
              <a:gd name="T27" fmla="*/ 2147483646 h 1212"/>
              <a:gd name="T28" fmla="*/ 2147483646 w 885"/>
              <a:gd name="T29" fmla="*/ 2147483646 h 1212"/>
              <a:gd name="T30" fmla="*/ 2147483646 w 885"/>
              <a:gd name="T31" fmla="*/ 2147483646 h 1212"/>
              <a:gd name="T32" fmla="*/ 2147483646 w 885"/>
              <a:gd name="T33" fmla="*/ 2147483646 h 1212"/>
              <a:gd name="T34" fmla="*/ 2147483646 w 885"/>
              <a:gd name="T35" fmla="*/ 2147483646 h 1212"/>
              <a:gd name="T36" fmla="*/ 2147483646 w 885"/>
              <a:gd name="T37" fmla="*/ 2147483646 h 1212"/>
              <a:gd name="T38" fmla="*/ 2147483646 w 885"/>
              <a:gd name="T39" fmla="*/ 2147483646 h 1212"/>
              <a:gd name="T40" fmla="*/ 2147483646 w 885"/>
              <a:gd name="T41" fmla="*/ 2147483646 h 1212"/>
              <a:gd name="T42" fmla="*/ 2147483646 w 885"/>
              <a:gd name="T43" fmla="*/ 2147483646 h 1212"/>
              <a:gd name="T44" fmla="*/ 2147483646 w 885"/>
              <a:gd name="T45" fmla="*/ 2147483646 h 1212"/>
              <a:gd name="T46" fmla="*/ 2147483646 w 885"/>
              <a:gd name="T47" fmla="*/ 2147483646 h 1212"/>
              <a:gd name="T48" fmla="*/ 2147483646 w 885"/>
              <a:gd name="T49" fmla="*/ 2147483646 h 1212"/>
              <a:gd name="T50" fmla="*/ 2147483646 w 885"/>
              <a:gd name="T51" fmla="*/ 2147483646 h 1212"/>
              <a:gd name="T52" fmla="*/ 2147483646 w 885"/>
              <a:gd name="T53" fmla="*/ 2147483646 h 1212"/>
              <a:gd name="T54" fmla="*/ 2147483646 w 885"/>
              <a:gd name="T55" fmla="*/ 2147483646 h 1212"/>
              <a:gd name="T56" fmla="*/ 2147483646 w 885"/>
              <a:gd name="T57" fmla="*/ 2147483646 h 1212"/>
              <a:gd name="T58" fmla="*/ 2147483646 w 885"/>
              <a:gd name="T59" fmla="*/ 2147483646 h 1212"/>
              <a:gd name="T60" fmla="*/ 2147483646 w 885"/>
              <a:gd name="T61" fmla="*/ 2147483646 h 1212"/>
              <a:gd name="T62" fmla="*/ 2147483646 w 885"/>
              <a:gd name="T63" fmla="*/ 2147483646 h 1212"/>
              <a:gd name="T64" fmla="*/ 2147483646 w 885"/>
              <a:gd name="T65" fmla="*/ 2147483646 h 1212"/>
              <a:gd name="T66" fmla="*/ 2147483646 w 885"/>
              <a:gd name="T67" fmla="*/ 2147483646 h 1212"/>
              <a:gd name="T68" fmla="*/ 2147483646 w 885"/>
              <a:gd name="T69" fmla="*/ 0 h 1212"/>
              <a:gd name="T70" fmla="*/ 2147483646 w 885"/>
              <a:gd name="T71" fmla="*/ 2147483646 h 1212"/>
              <a:gd name="T72" fmla="*/ 2147483646 w 885"/>
              <a:gd name="T73" fmla="*/ 2147483646 h 1212"/>
              <a:gd name="T74" fmla="*/ 2147483646 w 885"/>
              <a:gd name="T75" fmla="*/ 2147483646 h 1212"/>
              <a:gd name="T76" fmla="*/ 2147483646 w 885"/>
              <a:gd name="T77" fmla="*/ 2147483646 h 1212"/>
              <a:gd name="T78" fmla="*/ 2147483646 w 885"/>
              <a:gd name="T79" fmla="*/ 2147483646 h 1212"/>
              <a:gd name="T80" fmla="*/ 2147483646 w 885"/>
              <a:gd name="T81" fmla="*/ 2147483646 h 1212"/>
              <a:gd name="T82" fmla="*/ 2147483646 w 885"/>
              <a:gd name="T83" fmla="*/ 2147483646 h 1212"/>
              <a:gd name="T84" fmla="*/ 2147483646 w 885"/>
              <a:gd name="T85" fmla="*/ 2147483646 h 1212"/>
              <a:gd name="T86" fmla="*/ 2147483646 w 885"/>
              <a:gd name="T87" fmla="*/ 2147483646 h 1212"/>
              <a:gd name="T88" fmla="*/ 2147483646 w 885"/>
              <a:gd name="T89" fmla="*/ 2147483646 h 1212"/>
              <a:gd name="T90" fmla="*/ 2147483646 w 885"/>
              <a:gd name="T91" fmla="*/ 2147483646 h 1212"/>
              <a:gd name="T92" fmla="*/ 2147483646 w 885"/>
              <a:gd name="T93" fmla="*/ 2147483646 h 1212"/>
              <a:gd name="T94" fmla="*/ 0 w 885"/>
              <a:gd name="T95" fmla="*/ 2147483646 h 1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5"/>
              <a:gd name="T145" fmla="*/ 0 h 1212"/>
              <a:gd name="T146" fmla="*/ 885 w 885"/>
              <a:gd name="T147" fmla="*/ 1212 h 1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5" h="1212">
                <a:moveTo>
                  <a:pt x="0" y="1115"/>
                </a:moveTo>
                <a:lnTo>
                  <a:pt x="9" y="1145"/>
                </a:lnTo>
                <a:lnTo>
                  <a:pt x="40" y="1139"/>
                </a:lnTo>
                <a:lnTo>
                  <a:pt x="57" y="1199"/>
                </a:lnTo>
                <a:lnTo>
                  <a:pt x="217" y="1212"/>
                </a:lnTo>
                <a:lnTo>
                  <a:pt x="177" y="1181"/>
                </a:lnTo>
                <a:lnTo>
                  <a:pt x="210" y="1096"/>
                </a:lnTo>
                <a:lnTo>
                  <a:pt x="242" y="1108"/>
                </a:lnTo>
                <a:lnTo>
                  <a:pt x="338" y="999"/>
                </a:lnTo>
                <a:lnTo>
                  <a:pt x="265" y="932"/>
                </a:lnTo>
                <a:lnTo>
                  <a:pt x="354" y="895"/>
                </a:lnTo>
                <a:lnTo>
                  <a:pt x="370" y="835"/>
                </a:lnTo>
                <a:lnTo>
                  <a:pt x="410" y="810"/>
                </a:lnTo>
                <a:lnTo>
                  <a:pt x="378" y="798"/>
                </a:lnTo>
                <a:lnTo>
                  <a:pt x="435" y="798"/>
                </a:lnTo>
                <a:lnTo>
                  <a:pt x="427" y="767"/>
                </a:lnTo>
                <a:lnTo>
                  <a:pt x="402" y="792"/>
                </a:lnTo>
                <a:lnTo>
                  <a:pt x="378" y="767"/>
                </a:lnTo>
                <a:lnTo>
                  <a:pt x="370" y="725"/>
                </a:lnTo>
                <a:lnTo>
                  <a:pt x="492" y="725"/>
                </a:lnTo>
                <a:lnTo>
                  <a:pt x="499" y="639"/>
                </a:lnTo>
                <a:lnTo>
                  <a:pt x="683" y="627"/>
                </a:lnTo>
                <a:lnTo>
                  <a:pt x="748" y="560"/>
                </a:lnTo>
                <a:lnTo>
                  <a:pt x="668" y="450"/>
                </a:lnTo>
                <a:lnTo>
                  <a:pt x="700" y="304"/>
                </a:lnTo>
                <a:lnTo>
                  <a:pt x="885" y="189"/>
                </a:lnTo>
                <a:lnTo>
                  <a:pt x="877" y="134"/>
                </a:lnTo>
                <a:lnTo>
                  <a:pt x="853" y="134"/>
                </a:lnTo>
                <a:lnTo>
                  <a:pt x="797" y="201"/>
                </a:lnTo>
                <a:lnTo>
                  <a:pt x="668" y="196"/>
                </a:lnTo>
                <a:lnTo>
                  <a:pt x="692" y="123"/>
                </a:lnTo>
                <a:lnTo>
                  <a:pt x="483" y="19"/>
                </a:lnTo>
                <a:lnTo>
                  <a:pt x="419" y="7"/>
                </a:lnTo>
                <a:lnTo>
                  <a:pt x="402" y="31"/>
                </a:lnTo>
                <a:lnTo>
                  <a:pt x="322" y="0"/>
                </a:lnTo>
                <a:lnTo>
                  <a:pt x="274" y="37"/>
                </a:lnTo>
                <a:lnTo>
                  <a:pt x="274" y="80"/>
                </a:lnTo>
                <a:lnTo>
                  <a:pt x="217" y="98"/>
                </a:lnTo>
                <a:lnTo>
                  <a:pt x="217" y="183"/>
                </a:lnTo>
                <a:lnTo>
                  <a:pt x="169" y="226"/>
                </a:lnTo>
                <a:lnTo>
                  <a:pt x="129" y="347"/>
                </a:lnTo>
                <a:lnTo>
                  <a:pt x="154" y="457"/>
                </a:lnTo>
                <a:lnTo>
                  <a:pt x="97" y="554"/>
                </a:lnTo>
                <a:lnTo>
                  <a:pt x="57" y="792"/>
                </a:lnTo>
                <a:lnTo>
                  <a:pt x="89" y="883"/>
                </a:lnTo>
                <a:lnTo>
                  <a:pt x="57" y="889"/>
                </a:lnTo>
                <a:lnTo>
                  <a:pt x="72" y="962"/>
                </a:lnTo>
                <a:lnTo>
                  <a:pt x="0" y="1115"/>
                </a:lnTo>
              </a:path>
            </a:pathLst>
          </a:custGeom>
          <a:solidFill>
            <a:srgbClr val="99FF66"/>
          </a:solidFill>
          <a:ln w="7938">
            <a:solidFill>
              <a:schemeClr val="bg1"/>
            </a:solidFill>
            <a:round/>
            <a:headEnd/>
            <a:tailEnd/>
          </a:ln>
        </p:spPr>
        <p:txBody>
          <a:bodyPr/>
          <a:lstStyle/>
          <a:p>
            <a:endParaRPr lang="en-ZA"/>
          </a:p>
        </p:txBody>
      </p:sp>
      <p:sp>
        <p:nvSpPr>
          <p:cNvPr id="7226" name="Freeform 359"/>
          <p:cNvSpPr>
            <a:spLocks/>
          </p:cNvSpPr>
          <p:nvPr/>
        </p:nvSpPr>
        <p:spPr bwMode="auto">
          <a:xfrm>
            <a:off x="6238875" y="6178550"/>
            <a:ext cx="84137" cy="69850"/>
          </a:xfrm>
          <a:custGeom>
            <a:avLst/>
            <a:gdLst>
              <a:gd name="T0" fmla="*/ 0 w 160"/>
              <a:gd name="T1" fmla="*/ 0 h 104"/>
              <a:gd name="T2" fmla="*/ 0 w 160"/>
              <a:gd name="T3" fmla="*/ 2147483646 h 104"/>
              <a:gd name="T4" fmla="*/ 2147483646 w 160"/>
              <a:gd name="T5" fmla="*/ 2147483646 h 104"/>
              <a:gd name="T6" fmla="*/ 2147483646 w 160"/>
              <a:gd name="T7" fmla="*/ 2147483646 h 104"/>
              <a:gd name="T8" fmla="*/ 0 w 160"/>
              <a:gd name="T9" fmla="*/ 0 h 104"/>
              <a:gd name="T10" fmla="*/ 0 60000 65536"/>
              <a:gd name="T11" fmla="*/ 0 60000 65536"/>
              <a:gd name="T12" fmla="*/ 0 60000 65536"/>
              <a:gd name="T13" fmla="*/ 0 60000 65536"/>
              <a:gd name="T14" fmla="*/ 0 60000 65536"/>
              <a:gd name="T15" fmla="*/ 0 w 160"/>
              <a:gd name="T16" fmla="*/ 0 h 104"/>
              <a:gd name="T17" fmla="*/ 160 w 160"/>
              <a:gd name="T18" fmla="*/ 104 h 104"/>
            </a:gdLst>
            <a:ahLst/>
            <a:cxnLst>
              <a:cxn ang="T10">
                <a:pos x="T0" y="T1"/>
              </a:cxn>
              <a:cxn ang="T11">
                <a:pos x="T2" y="T3"/>
              </a:cxn>
              <a:cxn ang="T12">
                <a:pos x="T4" y="T5"/>
              </a:cxn>
              <a:cxn ang="T13">
                <a:pos x="T6" y="T7"/>
              </a:cxn>
              <a:cxn ang="T14">
                <a:pos x="T8" y="T9"/>
              </a:cxn>
            </a:cxnLst>
            <a:rect l="T15" t="T16" r="T17" b="T18"/>
            <a:pathLst>
              <a:path w="160" h="104">
                <a:moveTo>
                  <a:pt x="0" y="0"/>
                </a:moveTo>
                <a:lnTo>
                  <a:pt x="0" y="104"/>
                </a:lnTo>
                <a:lnTo>
                  <a:pt x="160" y="97"/>
                </a:lnTo>
                <a:lnTo>
                  <a:pt x="40" y="54"/>
                </a:lnTo>
                <a:lnTo>
                  <a:pt x="0" y="0"/>
                </a:lnTo>
              </a:path>
            </a:pathLst>
          </a:custGeom>
          <a:solidFill>
            <a:srgbClr val="99FF66"/>
          </a:solidFill>
          <a:ln w="0">
            <a:solidFill>
              <a:schemeClr val="bg1"/>
            </a:solidFill>
            <a:round/>
            <a:headEnd/>
            <a:tailEnd/>
          </a:ln>
        </p:spPr>
        <p:txBody>
          <a:bodyPr/>
          <a:lstStyle/>
          <a:p>
            <a:endParaRPr lang="en-ZA"/>
          </a:p>
        </p:txBody>
      </p:sp>
      <p:sp>
        <p:nvSpPr>
          <p:cNvPr id="7227" name="Freeform 360"/>
          <p:cNvSpPr>
            <a:spLocks/>
          </p:cNvSpPr>
          <p:nvPr/>
        </p:nvSpPr>
        <p:spPr bwMode="auto">
          <a:xfrm>
            <a:off x="10242550" y="5073651"/>
            <a:ext cx="962025" cy="709613"/>
          </a:xfrm>
          <a:custGeom>
            <a:avLst/>
            <a:gdLst>
              <a:gd name="T0" fmla="*/ 2147483646 w 1817"/>
              <a:gd name="T1" fmla="*/ 2147483646 h 1035"/>
              <a:gd name="T2" fmla="*/ 2147483646 w 1817"/>
              <a:gd name="T3" fmla="*/ 2147483646 h 1035"/>
              <a:gd name="T4" fmla="*/ 2147483646 w 1817"/>
              <a:gd name="T5" fmla="*/ 2147483646 h 1035"/>
              <a:gd name="T6" fmla="*/ 2147483646 w 1817"/>
              <a:gd name="T7" fmla="*/ 2147483646 h 1035"/>
              <a:gd name="T8" fmla="*/ 2147483646 w 1817"/>
              <a:gd name="T9" fmla="*/ 2147483646 h 1035"/>
              <a:gd name="T10" fmla="*/ 2147483646 w 1817"/>
              <a:gd name="T11" fmla="*/ 2147483646 h 1035"/>
              <a:gd name="T12" fmla="*/ 2147483646 w 1817"/>
              <a:gd name="T13" fmla="*/ 2147483646 h 1035"/>
              <a:gd name="T14" fmla="*/ 2147483646 w 1817"/>
              <a:gd name="T15" fmla="*/ 2147483646 h 1035"/>
              <a:gd name="T16" fmla="*/ 2147483646 w 1817"/>
              <a:gd name="T17" fmla="*/ 2147483646 h 1035"/>
              <a:gd name="T18" fmla="*/ 2147483646 w 1817"/>
              <a:gd name="T19" fmla="*/ 2147483646 h 1035"/>
              <a:gd name="T20" fmla="*/ 2147483646 w 1817"/>
              <a:gd name="T21" fmla="*/ 2147483646 h 1035"/>
              <a:gd name="T22" fmla="*/ 2147483646 w 1817"/>
              <a:gd name="T23" fmla="*/ 2147483646 h 1035"/>
              <a:gd name="T24" fmla="*/ 2147483646 w 1817"/>
              <a:gd name="T25" fmla="*/ 2147483646 h 1035"/>
              <a:gd name="T26" fmla="*/ 2147483646 w 1817"/>
              <a:gd name="T27" fmla="*/ 2147483646 h 1035"/>
              <a:gd name="T28" fmla="*/ 2147483646 w 1817"/>
              <a:gd name="T29" fmla="*/ 2147483646 h 1035"/>
              <a:gd name="T30" fmla="*/ 2147483646 w 1817"/>
              <a:gd name="T31" fmla="*/ 2147483646 h 1035"/>
              <a:gd name="T32" fmla="*/ 2147483646 w 1817"/>
              <a:gd name="T33" fmla="*/ 2147483646 h 1035"/>
              <a:gd name="T34" fmla="*/ 2147483646 w 1817"/>
              <a:gd name="T35" fmla="*/ 2147483646 h 1035"/>
              <a:gd name="T36" fmla="*/ 2147483646 w 1817"/>
              <a:gd name="T37" fmla="*/ 2147483646 h 1035"/>
              <a:gd name="T38" fmla="*/ 2147483646 w 1817"/>
              <a:gd name="T39" fmla="*/ 2147483646 h 1035"/>
              <a:gd name="T40" fmla="*/ 2147483646 w 1817"/>
              <a:gd name="T41" fmla="*/ 2147483646 h 1035"/>
              <a:gd name="T42" fmla="*/ 2147483646 w 1817"/>
              <a:gd name="T43" fmla="*/ 2147483646 h 1035"/>
              <a:gd name="T44" fmla="*/ 2147483646 w 1817"/>
              <a:gd name="T45" fmla="*/ 2147483646 h 1035"/>
              <a:gd name="T46" fmla="*/ 2147483646 w 1817"/>
              <a:gd name="T47" fmla="*/ 2147483646 h 1035"/>
              <a:gd name="T48" fmla="*/ 2147483646 w 1817"/>
              <a:gd name="T49" fmla="*/ 2147483646 h 1035"/>
              <a:gd name="T50" fmla="*/ 2147483646 w 1817"/>
              <a:gd name="T51" fmla="*/ 2147483646 h 1035"/>
              <a:gd name="T52" fmla="*/ 2147483646 w 1817"/>
              <a:gd name="T53" fmla="*/ 2147483646 h 1035"/>
              <a:gd name="T54" fmla="*/ 2147483646 w 1817"/>
              <a:gd name="T55" fmla="*/ 2147483646 h 1035"/>
              <a:gd name="T56" fmla="*/ 2147483646 w 1817"/>
              <a:gd name="T57" fmla="*/ 2147483646 h 1035"/>
              <a:gd name="T58" fmla="*/ 2147483646 w 1817"/>
              <a:gd name="T59" fmla="*/ 2147483646 h 1035"/>
              <a:gd name="T60" fmla="*/ 2147483646 w 1817"/>
              <a:gd name="T61" fmla="*/ 2147483646 h 1035"/>
              <a:gd name="T62" fmla="*/ 2147483646 w 1817"/>
              <a:gd name="T63" fmla="*/ 2147483646 h 1035"/>
              <a:gd name="T64" fmla="*/ 2147483646 w 1817"/>
              <a:gd name="T65" fmla="*/ 2147483646 h 10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7"/>
              <a:gd name="T100" fmla="*/ 0 h 1035"/>
              <a:gd name="T101" fmla="*/ 1817 w 1817"/>
              <a:gd name="T102" fmla="*/ 1035 h 10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7" h="1035">
                <a:moveTo>
                  <a:pt x="0" y="547"/>
                </a:moveTo>
                <a:lnTo>
                  <a:pt x="24" y="554"/>
                </a:lnTo>
                <a:lnTo>
                  <a:pt x="8" y="517"/>
                </a:lnTo>
                <a:lnTo>
                  <a:pt x="40" y="536"/>
                </a:lnTo>
                <a:lnTo>
                  <a:pt x="0" y="481"/>
                </a:lnTo>
                <a:lnTo>
                  <a:pt x="24" y="390"/>
                </a:lnTo>
                <a:lnTo>
                  <a:pt x="31" y="407"/>
                </a:lnTo>
                <a:lnTo>
                  <a:pt x="153" y="334"/>
                </a:lnTo>
                <a:lnTo>
                  <a:pt x="338" y="304"/>
                </a:lnTo>
                <a:lnTo>
                  <a:pt x="401" y="250"/>
                </a:lnTo>
                <a:lnTo>
                  <a:pt x="401" y="213"/>
                </a:lnTo>
                <a:lnTo>
                  <a:pt x="426" y="194"/>
                </a:lnTo>
                <a:lnTo>
                  <a:pt x="449" y="231"/>
                </a:lnTo>
                <a:lnTo>
                  <a:pt x="458" y="189"/>
                </a:lnTo>
                <a:lnTo>
                  <a:pt x="506" y="194"/>
                </a:lnTo>
                <a:lnTo>
                  <a:pt x="506" y="158"/>
                </a:lnTo>
                <a:lnTo>
                  <a:pt x="571" y="110"/>
                </a:lnTo>
                <a:lnTo>
                  <a:pt x="643" y="116"/>
                </a:lnTo>
                <a:lnTo>
                  <a:pt x="659" y="170"/>
                </a:lnTo>
                <a:lnTo>
                  <a:pt x="683" y="134"/>
                </a:lnTo>
                <a:lnTo>
                  <a:pt x="739" y="146"/>
                </a:lnTo>
                <a:lnTo>
                  <a:pt x="724" y="121"/>
                </a:lnTo>
                <a:lnTo>
                  <a:pt x="764" y="61"/>
                </a:lnTo>
                <a:lnTo>
                  <a:pt x="868" y="43"/>
                </a:lnTo>
                <a:lnTo>
                  <a:pt x="844" y="13"/>
                </a:lnTo>
                <a:lnTo>
                  <a:pt x="1046" y="49"/>
                </a:lnTo>
                <a:lnTo>
                  <a:pt x="1006" y="140"/>
                </a:lnTo>
                <a:lnTo>
                  <a:pt x="1214" y="237"/>
                </a:lnTo>
                <a:lnTo>
                  <a:pt x="1254" y="201"/>
                </a:lnTo>
                <a:lnTo>
                  <a:pt x="1279" y="43"/>
                </a:lnTo>
                <a:lnTo>
                  <a:pt x="1334" y="0"/>
                </a:lnTo>
                <a:lnTo>
                  <a:pt x="1375" y="116"/>
                </a:lnTo>
                <a:lnTo>
                  <a:pt x="1447" y="140"/>
                </a:lnTo>
                <a:lnTo>
                  <a:pt x="1495" y="286"/>
                </a:lnTo>
                <a:lnTo>
                  <a:pt x="1600" y="329"/>
                </a:lnTo>
                <a:lnTo>
                  <a:pt x="1640" y="407"/>
                </a:lnTo>
                <a:lnTo>
                  <a:pt x="1689" y="402"/>
                </a:lnTo>
                <a:lnTo>
                  <a:pt x="1697" y="450"/>
                </a:lnTo>
                <a:lnTo>
                  <a:pt x="1777" y="506"/>
                </a:lnTo>
                <a:lnTo>
                  <a:pt x="1817" y="615"/>
                </a:lnTo>
                <a:lnTo>
                  <a:pt x="1800" y="724"/>
                </a:lnTo>
                <a:lnTo>
                  <a:pt x="1712" y="822"/>
                </a:lnTo>
                <a:lnTo>
                  <a:pt x="1657" y="968"/>
                </a:lnTo>
                <a:lnTo>
                  <a:pt x="1560" y="992"/>
                </a:lnTo>
                <a:lnTo>
                  <a:pt x="1487" y="1016"/>
                </a:lnTo>
                <a:lnTo>
                  <a:pt x="1495" y="1035"/>
                </a:lnTo>
                <a:lnTo>
                  <a:pt x="1424" y="980"/>
                </a:lnTo>
                <a:lnTo>
                  <a:pt x="1359" y="1022"/>
                </a:lnTo>
                <a:lnTo>
                  <a:pt x="1270" y="1005"/>
                </a:lnTo>
                <a:lnTo>
                  <a:pt x="1206" y="968"/>
                </a:lnTo>
                <a:lnTo>
                  <a:pt x="1174" y="883"/>
                </a:lnTo>
                <a:lnTo>
                  <a:pt x="1126" y="900"/>
                </a:lnTo>
                <a:lnTo>
                  <a:pt x="1117" y="840"/>
                </a:lnTo>
                <a:lnTo>
                  <a:pt x="1101" y="876"/>
                </a:lnTo>
                <a:lnTo>
                  <a:pt x="1061" y="876"/>
                </a:lnTo>
                <a:lnTo>
                  <a:pt x="1109" y="773"/>
                </a:lnTo>
                <a:lnTo>
                  <a:pt x="1021" y="870"/>
                </a:lnTo>
                <a:lnTo>
                  <a:pt x="989" y="859"/>
                </a:lnTo>
                <a:lnTo>
                  <a:pt x="941" y="779"/>
                </a:lnTo>
                <a:lnTo>
                  <a:pt x="812" y="743"/>
                </a:lnTo>
                <a:lnTo>
                  <a:pt x="563" y="767"/>
                </a:lnTo>
                <a:lnTo>
                  <a:pt x="466" y="828"/>
                </a:lnTo>
                <a:lnTo>
                  <a:pt x="305" y="828"/>
                </a:lnTo>
                <a:lnTo>
                  <a:pt x="201" y="870"/>
                </a:lnTo>
                <a:lnTo>
                  <a:pt x="80" y="840"/>
                </a:lnTo>
                <a:lnTo>
                  <a:pt x="104" y="743"/>
                </a:lnTo>
                <a:lnTo>
                  <a:pt x="0" y="547"/>
                </a:lnTo>
              </a:path>
            </a:pathLst>
          </a:custGeom>
          <a:solidFill>
            <a:schemeClr val="accent1"/>
          </a:solidFill>
          <a:ln w="7938">
            <a:solidFill>
              <a:schemeClr val="bg1"/>
            </a:solidFill>
            <a:round/>
            <a:headEnd/>
            <a:tailEnd/>
          </a:ln>
        </p:spPr>
        <p:txBody>
          <a:bodyPr/>
          <a:lstStyle/>
          <a:p>
            <a:endParaRPr lang="en-ZA"/>
          </a:p>
        </p:txBody>
      </p:sp>
      <p:sp>
        <p:nvSpPr>
          <p:cNvPr id="7228" name="Freeform 361"/>
          <p:cNvSpPr>
            <a:spLocks/>
          </p:cNvSpPr>
          <p:nvPr/>
        </p:nvSpPr>
        <p:spPr bwMode="auto">
          <a:xfrm>
            <a:off x="10991849" y="5826125"/>
            <a:ext cx="88900" cy="84138"/>
          </a:xfrm>
          <a:custGeom>
            <a:avLst/>
            <a:gdLst>
              <a:gd name="T0" fmla="*/ 0 w 169"/>
              <a:gd name="T1" fmla="*/ 2147483646 h 122"/>
              <a:gd name="T2" fmla="*/ 0 w 169"/>
              <a:gd name="T3" fmla="*/ 0 h 122"/>
              <a:gd name="T4" fmla="*/ 2147483646 w 169"/>
              <a:gd name="T5" fmla="*/ 2147483646 h 122"/>
              <a:gd name="T6" fmla="*/ 2147483646 w 169"/>
              <a:gd name="T7" fmla="*/ 2147483646 h 122"/>
              <a:gd name="T8" fmla="*/ 2147483646 w 169"/>
              <a:gd name="T9" fmla="*/ 2147483646 h 122"/>
              <a:gd name="T10" fmla="*/ 2147483646 w 169"/>
              <a:gd name="T11" fmla="*/ 2147483646 h 122"/>
              <a:gd name="T12" fmla="*/ 2147483646 w 169"/>
              <a:gd name="T13" fmla="*/ 2147483646 h 122"/>
              <a:gd name="T14" fmla="*/ 2147483646 w 169"/>
              <a:gd name="T15" fmla="*/ 2147483646 h 122"/>
              <a:gd name="T16" fmla="*/ 0 w 169"/>
              <a:gd name="T17" fmla="*/ 2147483646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22"/>
              <a:gd name="T29" fmla="*/ 169 w 169"/>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22">
                <a:moveTo>
                  <a:pt x="0" y="24"/>
                </a:moveTo>
                <a:lnTo>
                  <a:pt x="0" y="0"/>
                </a:lnTo>
                <a:lnTo>
                  <a:pt x="89" y="17"/>
                </a:lnTo>
                <a:lnTo>
                  <a:pt x="152" y="6"/>
                </a:lnTo>
                <a:lnTo>
                  <a:pt x="169" y="30"/>
                </a:lnTo>
                <a:lnTo>
                  <a:pt x="169" y="66"/>
                </a:lnTo>
                <a:lnTo>
                  <a:pt x="97" y="122"/>
                </a:lnTo>
                <a:lnTo>
                  <a:pt x="64" y="115"/>
                </a:lnTo>
                <a:lnTo>
                  <a:pt x="0" y="24"/>
                </a:lnTo>
              </a:path>
            </a:pathLst>
          </a:custGeom>
          <a:solidFill>
            <a:schemeClr val="accent1"/>
          </a:solidFill>
          <a:ln w="0">
            <a:solidFill>
              <a:schemeClr val="bg1"/>
            </a:solidFill>
            <a:round/>
            <a:headEnd/>
            <a:tailEnd/>
          </a:ln>
        </p:spPr>
        <p:txBody>
          <a:bodyPr/>
          <a:lstStyle/>
          <a:p>
            <a:endParaRPr lang="en-ZA"/>
          </a:p>
        </p:txBody>
      </p:sp>
      <p:sp>
        <p:nvSpPr>
          <p:cNvPr id="7229" name="Freeform 362"/>
          <p:cNvSpPr>
            <a:spLocks/>
          </p:cNvSpPr>
          <p:nvPr/>
        </p:nvSpPr>
        <p:spPr bwMode="auto">
          <a:xfrm>
            <a:off x="7766049" y="3573464"/>
            <a:ext cx="182562" cy="71437"/>
          </a:xfrm>
          <a:custGeom>
            <a:avLst/>
            <a:gdLst>
              <a:gd name="T0" fmla="*/ 0 w 346"/>
              <a:gd name="T1" fmla="*/ 2147483646 h 103"/>
              <a:gd name="T2" fmla="*/ 2147483646 w 346"/>
              <a:gd name="T3" fmla="*/ 2147483646 h 103"/>
              <a:gd name="T4" fmla="*/ 2147483646 w 346"/>
              <a:gd name="T5" fmla="*/ 2147483646 h 103"/>
              <a:gd name="T6" fmla="*/ 2147483646 w 346"/>
              <a:gd name="T7" fmla="*/ 2147483646 h 103"/>
              <a:gd name="T8" fmla="*/ 2147483646 w 346"/>
              <a:gd name="T9" fmla="*/ 2147483646 h 103"/>
              <a:gd name="T10" fmla="*/ 2147483646 w 346"/>
              <a:gd name="T11" fmla="*/ 2147483646 h 103"/>
              <a:gd name="T12" fmla="*/ 2147483646 w 346"/>
              <a:gd name="T13" fmla="*/ 2147483646 h 103"/>
              <a:gd name="T14" fmla="*/ 2147483646 w 346"/>
              <a:gd name="T15" fmla="*/ 2147483646 h 103"/>
              <a:gd name="T16" fmla="*/ 2147483646 w 346"/>
              <a:gd name="T17" fmla="*/ 0 h 103"/>
              <a:gd name="T18" fmla="*/ 2147483646 w 346"/>
              <a:gd name="T19" fmla="*/ 2147483646 h 103"/>
              <a:gd name="T20" fmla="*/ 2147483646 w 346"/>
              <a:gd name="T21" fmla="*/ 2147483646 h 103"/>
              <a:gd name="T22" fmla="*/ 0 w 346"/>
              <a:gd name="T23" fmla="*/ 2147483646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6"/>
              <a:gd name="T37" fmla="*/ 0 h 103"/>
              <a:gd name="T38" fmla="*/ 346 w 34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6" h="103">
                <a:moveTo>
                  <a:pt x="0" y="54"/>
                </a:moveTo>
                <a:lnTo>
                  <a:pt x="8" y="60"/>
                </a:lnTo>
                <a:lnTo>
                  <a:pt x="8" y="78"/>
                </a:lnTo>
                <a:lnTo>
                  <a:pt x="40" y="84"/>
                </a:lnTo>
                <a:lnTo>
                  <a:pt x="121" y="78"/>
                </a:lnTo>
                <a:lnTo>
                  <a:pt x="185" y="103"/>
                </a:lnTo>
                <a:lnTo>
                  <a:pt x="298" y="84"/>
                </a:lnTo>
                <a:lnTo>
                  <a:pt x="346" y="30"/>
                </a:lnTo>
                <a:lnTo>
                  <a:pt x="321" y="0"/>
                </a:lnTo>
                <a:lnTo>
                  <a:pt x="193" y="6"/>
                </a:lnTo>
                <a:lnTo>
                  <a:pt x="153" y="54"/>
                </a:lnTo>
                <a:lnTo>
                  <a:pt x="0" y="54"/>
                </a:lnTo>
              </a:path>
            </a:pathLst>
          </a:custGeom>
          <a:solidFill>
            <a:srgbClr val="99FF66"/>
          </a:solidFill>
          <a:ln w="7938">
            <a:solidFill>
              <a:schemeClr val="bg1"/>
            </a:solidFill>
            <a:round/>
            <a:headEnd/>
            <a:tailEnd/>
          </a:ln>
        </p:spPr>
        <p:txBody>
          <a:bodyPr/>
          <a:lstStyle/>
          <a:p>
            <a:endParaRPr lang="en-ZA"/>
          </a:p>
        </p:txBody>
      </p:sp>
      <p:sp>
        <p:nvSpPr>
          <p:cNvPr id="7230" name="Freeform 363"/>
          <p:cNvSpPr>
            <a:spLocks/>
          </p:cNvSpPr>
          <p:nvPr/>
        </p:nvSpPr>
        <p:spPr bwMode="auto">
          <a:xfrm>
            <a:off x="7608886" y="3489325"/>
            <a:ext cx="76200" cy="58738"/>
          </a:xfrm>
          <a:custGeom>
            <a:avLst/>
            <a:gdLst>
              <a:gd name="T0" fmla="*/ 0 w 144"/>
              <a:gd name="T1" fmla="*/ 2147483646 h 85"/>
              <a:gd name="T2" fmla="*/ 2147483646 w 144"/>
              <a:gd name="T3" fmla="*/ 2147483646 h 85"/>
              <a:gd name="T4" fmla="*/ 2147483646 w 144"/>
              <a:gd name="T5" fmla="*/ 0 h 85"/>
              <a:gd name="T6" fmla="*/ 2147483646 w 144"/>
              <a:gd name="T7" fmla="*/ 2147483646 h 85"/>
              <a:gd name="T8" fmla="*/ 2147483646 w 144"/>
              <a:gd name="T9" fmla="*/ 2147483646 h 85"/>
              <a:gd name="T10" fmla="*/ 2147483646 w 144"/>
              <a:gd name="T11" fmla="*/ 2147483646 h 85"/>
              <a:gd name="T12" fmla="*/ 0 w 144"/>
              <a:gd name="T13" fmla="*/ 2147483646 h 85"/>
              <a:gd name="T14" fmla="*/ 0 60000 65536"/>
              <a:gd name="T15" fmla="*/ 0 60000 65536"/>
              <a:gd name="T16" fmla="*/ 0 60000 65536"/>
              <a:gd name="T17" fmla="*/ 0 60000 65536"/>
              <a:gd name="T18" fmla="*/ 0 60000 65536"/>
              <a:gd name="T19" fmla="*/ 0 60000 65536"/>
              <a:gd name="T20" fmla="*/ 0 60000 65536"/>
              <a:gd name="T21" fmla="*/ 0 w 144"/>
              <a:gd name="T22" fmla="*/ 0 h 85"/>
              <a:gd name="T23" fmla="*/ 144 w 14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5">
                <a:moveTo>
                  <a:pt x="0" y="24"/>
                </a:moveTo>
                <a:lnTo>
                  <a:pt x="24" y="6"/>
                </a:lnTo>
                <a:lnTo>
                  <a:pt x="95" y="0"/>
                </a:lnTo>
                <a:lnTo>
                  <a:pt x="137" y="36"/>
                </a:lnTo>
                <a:lnTo>
                  <a:pt x="144" y="60"/>
                </a:lnTo>
                <a:lnTo>
                  <a:pt x="128" y="85"/>
                </a:lnTo>
                <a:lnTo>
                  <a:pt x="0" y="24"/>
                </a:lnTo>
              </a:path>
            </a:pathLst>
          </a:custGeom>
          <a:solidFill>
            <a:schemeClr val="accent1"/>
          </a:solidFill>
          <a:ln w="7938">
            <a:solidFill>
              <a:schemeClr val="bg1"/>
            </a:solidFill>
            <a:round/>
            <a:headEnd/>
            <a:tailEnd/>
          </a:ln>
        </p:spPr>
        <p:txBody>
          <a:bodyPr/>
          <a:lstStyle/>
          <a:p>
            <a:endParaRPr lang="en-ZA"/>
          </a:p>
        </p:txBody>
      </p:sp>
      <p:sp>
        <p:nvSpPr>
          <p:cNvPr id="7231" name="Freeform 364"/>
          <p:cNvSpPr>
            <a:spLocks/>
          </p:cNvSpPr>
          <p:nvPr/>
        </p:nvSpPr>
        <p:spPr bwMode="auto">
          <a:xfrm>
            <a:off x="6320237" y="5045075"/>
            <a:ext cx="284162" cy="317500"/>
          </a:xfrm>
          <a:custGeom>
            <a:avLst/>
            <a:gdLst>
              <a:gd name="T0" fmla="*/ 0 w 538"/>
              <a:gd name="T1" fmla="*/ 2147483646 h 463"/>
              <a:gd name="T2" fmla="*/ 2147483646 w 538"/>
              <a:gd name="T3" fmla="*/ 2147483646 h 463"/>
              <a:gd name="T4" fmla="*/ 2147483646 w 538"/>
              <a:gd name="T5" fmla="*/ 2147483646 h 463"/>
              <a:gd name="T6" fmla="*/ 2147483646 w 538"/>
              <a:gd name="T7" fmla="*/ 2147483646 h 463"/>
              <a:gd name="T8" fmla="*/ 2147483646 w 538"/>
              <a:gd name="T9" fmla="*/ 2147483646 h 463"/>
              <a:gd name="T10" fmla="*/ 2147483646 w 538"/>
              <a:gd name="T11" fmla="*/ 2147483646 h 463"/>
              <a:gd name="T12" fmla="*/ 2147483646 w 538"/>
              <a:gd name="T13" fmla="*/ 2147483646 h 463"/>
              <a:gd name="T14" fmla="*/ 2147483646 w 538"/>
              <a:gd name="T15" fmla="*/ 2147483646 h 463"/>
              <a:gd name="T16" fmla="*/ 2147483646 w 538"/>
              <a:gd name="T17" fmla="*/ 2147483646 h 463"/>
              <a:gd name="T18" fmla="*/ 2147483646 w 538"/>
              <a:gd name="T19" fmla="*/ 2147483646 h 463"/>
              <a:gd name="T20" fmla="*/ 2147483646 w 538"/>
              <a:gd name="T21" fmla="*/ 2147483646 h 463"/>
              <a:gd name="T22" fmla="*/ 2147483646 w 538"/>
              <a:gd name="T23" fmla="*/ 2147483646 h 463"/>
              <a:gd name="T24" fmla="*/ 2147483646 w 538"/>
              <a:gd name="T25" fmla="*/ 2147483646 h 463"/>
              <a:gd name="T26" fmla="*/ 2147483646 w 538"/>
              <a:gd name="T27" fmla="*/ 2147483646 h 463"/>
              <a:gd name="T28" fmla="*/ 2147483646 w 538"/>
              <a:gd name="T29" fmla="*/ 2147483646 h 463"/>
              <a:gd name="T30" fmla="*/ 2147483646 w 538"/>
              <a:gd name="T31" fmla="*/ 2147483646 h 463"/>
              <a:gd name="T32" fmla="*/ 2147483646 w 538"/>
              <a:gd name="T33" fmla="*/ 2147483646 h 463"/>
              <a:gd name="T34" fmla="*/ 2147483646 w 538"/>
              <a:gd name="T35" fmla="*/ 2147483646 h 463"/>
              <a:gd name="T36" fmla="*/ 2147483646 w 538"/>
              <a:gd name="T37" fmla="*/ 2147483646 h 463"/>
              <a:gd name="T38" fmla="*/ 2147483646 w 538"/>
              <a:gd name="T39" fmla="*/ 2147483646 h 463"/>
              <a:gd name="T40" fmla="*/ 2147483646 w 538"/>
              <a:gd name="T41" fmla="*/ 2147483646 h 463"/>
              <a:gd name="T42" fmla="*/ 2147483646 w 538"/>
              <a:gd name="T43" fmla="*/ 0 h 463"/>
              <a:gd name="T44" fmla="*/ 2147483646 w 538"/>
              <a:gd name="T45" fmla="*/ 2147483646 h 463"/>
              <a:gd name="T46" fmla="*/ 0 w 538"/>
              <a:gd name="T47" fmla="*/ 2147483646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463"/>
              <a:gd name="T74" fmla="*/ 538 w 538"/>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463">
                <a:moveTo>
                  <a:pt x="0" y="43"/>
                </a:moveTo>
                <a:lnTo>
                  <a:pt x="40" y="92"/>
                </a:lnTo>
                <a:lnTo>
                  <a:pt x="15" y="201"/>
                </a:lnTo>
                <a:lnTo>
                  <a:pt x="40" y="213"/>
                </a:lnTo>
                <a:lnTo>
                  <a:pt x="23" y="226"/>
                </a:lnTo>
                <a:lnTo>
                  <a:pt x="7" y="274"/>
                </a:lnTo>
                <a:lnTo>
                  <a:pt x="48" y="336"/>
                </a:lnTo>
                <a:lnTo>
                  <a:pt x="80" y="463"/>
                </a:lnTo>
                <a:lnTo>
                  <a:pt x="112" y="463"/>
                </a:lnTo>
                <a:lnTo>
                  <a:pt x="160" y="426"/>
                </a:lnTo>
                <a:lnTo>
                  <a:pt x="240" y="457"/>
                </a:lnTo>
                <a:lnTo>
                  <a:pt x="257" y="433"/>
                </a:lnTo>
                <a:lnTo>
                  <a:pt x="321" y="445"/>
                </a:lnTo>
                <a:lnTo>
                  <a:pt x="353" y="353"/>
                </a:lnTo>
                <a:lnTo>
                  <a:pt x="481" y="336"/>
                </a:lnTo>
                <a:lnTo>
                  <a:pt x="521" y="366"/>
                </a:lnTo>
                <a:lnTo>
                  <a:pt x="538" y="293"/>
                </a:lnTo>
                <a:lnTo>
                  <a:pt x="506" y="237"/>
                </a:lnTo>
                <a:lnTo>
                  <a:pt x="433" y="232"/>
                </a:lnTo>
                <a:lnTo>
                  <a:pt x="401" y="140"/>
                </a:lnTo>
                <a:lnTo>
                  <a:pt x="208" y="80"/>
                </a:lnTo>
                <a:lnTo>
                  <a:pt x="192" y="0"/>
                </a:lnTo>
                <a:lnTo>
                  <a:pt x="55" y="49"/>
                </a:lnTo>
                <a:lnTo>
                  <a:pt x="0" y="43"/>
                </a:lnTo>
              </a:path>
            </a:pathLst>
          </a:custGeom>
          <a:solidFill>
            <a:srgbClr val="99FF66"/>
          </a:solidFill>
          <a:ln w="7938">
            <a:solidFill>
              <a:schemeClr val="bg1"/>
            </a:solidFill>
            <a:round/>
            <a:headEnd/>
            <a:tailEnd/>
          </a:ln>
        </p:spPr>
        <p:txBody>
          <a:bodyPr/>
          <a:lstStyle/>
          <a:p>
            <a:endParaRPr lang="en-ZA"/>
          </a:p>
        </p:txBody>
      </p:sp>
      <p:sp>
        <p:nvSpPr>
          <p:cNvPr id="7232" name="Freeform 365"/>
          <p:cNvSpPr>
            <a:spLocks/>
          </p:cNvSpPr>
          <p:nvPr/>
        </p:nvSpPr>
        <p:spPr bwMode="auto">
          <a:xfrm>
            <a:off x="5411787" y="4379913"/>
            <a:ext cx="17463" cy="63500"/>
          </a:xfrm>
          <a:custGeom>
            <a:avLst/>
            <a:gdLst>
              <a:gd name="T0" fmla="*/ 0 w 33"/>
              <a:gd name="T1" fmla="*/ 2147483646 h 91"/>
              <a:gd name="T2" fmla="*/ 2147483646 w 33"/>
              <a:gd name="T3" fmla="*/ 2147483646 h 91"/>
              <a:gd name="T4" fmla="*/ 2147483646 w 33"/>
              <a:gd name="T5" fmla="*/ 0 h 91"/>
              <a:gd name="T6" fmla="*/ 0 w 33"/>
              <a:gd name="T7" fmla="*/ 2147483646 h 91"/>
              <a:gd name="T8" fmla="*/ 0 60000 65536"/>
              <a:gd name="T9" fmla="*/ 0 60000 65536"/>
              <a:gd name="T10" fmla="*/ 0 60000 65536"/>
              <a:gd name="T11" fmla="*/ 0 60000 65536"/>
              <a:gd name="T12" fmla="*/ 0 w 33"/>
              <a:gd name="T13" fmla="*/ 0 h 91"/>
              <a:gd name="T14" fmla="*/ 33 w 33"/>
              <a:gd name="T15" fmla="*/ 91 h 91"/>
            </a:gdLst>
            <a:ahLst/>
            <a:cxnLst>
              <a:cxn ang="T8">
                <a:pos x="T0" y="T1"/>
              </a:cxn>
              <a:cxn ang="T9">
                <a:pos x="T2" y="T3"/>
              </a:cxn>
              <a:cxn ang="T10">
                <a:pos x="T4" y="T5"/>
              </a:cxn>
              <a:cxn ang="T11">
                <a:pos x="T6" y="T7"/>
              </a:cxn>
            </a:cxnLst>
            <a:rect l="T12" t="T13" r="T14" b="T15"/>
            <a:pathLst>
              <a:path w="33" h="91">
                <a:moveTo>
                  <a:pt x="0" y="24"/>
                </a:moveTo>
                <a:lnTo>
                  <a:pt x="17" y="91"/>
                </a:lnTo>
                <a:lnTo>
                  <a:pt x="33" y="0"/>
                </a:lnTo>
                <a:lnTo>
                  <a:pt x="0" y="24"/>
                </a:lnTo>
              </a:path>
            </a:pathLst>
          </a:custGeom>
          <a:solidFill>
            <a:srgbClr val="99FF66"/>
          </a:solidFill>
          <a:ln w="7938">
            <a:solidFill>
              <a:schemeClr val="bg1"/>
            </a:solidFill>
            <a:round/>
            <a:headEnd/>
            <a:tailEnd/>
          </a:ln>
        </p:spPr>
        <p:txBody>
          <a:bodyPr/>
          <a:lstStyle/>
          <a:p>
            <a:endParaRPr lang="en-ZA"/>
          </a:p>
        </p:txBody>
      </p:sp>
      <p:sp>
        <p:nvSpPr>
          <p:cNvPr id="7233" name="Freeform 366"/>
          <p:cNvSpPr>
            <a:spLocks/>
          </p:cNvSpPr>
          <p:nvPr/>
        </p:nvSpPr>
        <p:spPr bwMode="auto">
          <a:xfrm>
            <a:off x="4616849" y="2741614"/>
            <a:ext cx="2038350" cy="1031875"/>
          </a:xfrm>
          <a:custGeom>
            <a:avLst/>
            <a:gdLst>
              <a:gd name="T0" fmla="*/ 2147483646 w 3853"/>
              <a:gd name="T1" fmla="*/ 2147483646 h 1502"/>
              <a:gd name="T2" fmla="*/ 2147483646 w 3853"/>
              <a:gd name="T3" fmla="*/ 2147483646 h 1502"/>
              <a:gd name="T4" fmla="*/ 2147483646 w 3853"/>
              <a:gd name="T5" fmla="*/ 2147483646 h 1502"/>
              <a:gd name="T6" fmla="*/ 2147483646 w 3853"/>
              <a:gd name="T7" fmla="*/ 2147483646 h 1502"/>
              <a:gd name="T8" fmla="*/ 2147483646 w 3853"/>
              <a:gd name="T9" fmla="*/ 2147483646 h 1502"/>
              <a:gd name="T10" fmla="*/ 2147483646 w 3853"/>
              <a:gd name="T11" fmla="*/ 2147483646 h 1502"/>
              <a:gd name="T12" fmla="*/ 2147483646 w 3853"/>
              <a:gd name="T13" fmla="*/ 2147483646 h 1502"/>
              <a:gd name="T14" fmla="*/ 2147483646 w 3853"/>
              <a:gd name="T15" fmla="*/ 2147483646 h 1502"/>
              <a:gd name="T16" fmla="*/ 2147483646 w 3853"/>
              <a:gd name="T17" fmla="*/ 2147483646 h 1502"/>
              <a:gd name="T18" fmla="*/ 2147483646 w 3853"/>
              <a:gd name="T19" fmla="*/ 2147483646 h 1502"/>
              <a:gd name="T20" fmla="*/ 2147483646 w 3853"/>
              <a:gd name="T21" fmla="*/ 2147483646 h 1502"/>
              <a:gd name="T22" fmla="*/ 2147483646 w 3853"/>
              <a:gd name="T23" fmla="*/ 2147483646 h 1502"/>
              <a:gd name="T24" fmla="*/ 2147483646 w 3853"/>
              <a:gd name="T25" fmla="*/ 0 h 1502"/>
              <a:gd name="T26" fmla="*/ 2147483646 w 3853"/>
              <a:gd name="T27" fmla="*/ 2147483646 h 1502"/>
              <a:gd name="T28" fmla="*/ 2147483646 w 3853"/>
              <a:gd name="T29" fmla="*/ 2147483646 h 1502"/>
              <a:gd name="T30" fmla="*/ 2147483646 w 3853"/>
              <a:gd name="T31" fmla="*/ 2147483646 h 1502"/>
              <a:gd name="T32" fmla="*/ 2147483646 w 3853"/>
              <a:gd name="T33" fmla="*/ 2147483646 h 1502"/>
              <a:gd name="T34" fmla="*/ 2147483646 w 3853"/>
              <a:gd name="T35" fmla="*/ 2147483646 h 1502"/>
              <a:gd name="T36" fmla="*/ 2147483646 w 3853"/>
              <a:gd name="T37" fmla="*/ 2147483646 h 1502"/>
              <a:gd name="T38" fmla="*/ 2147483646 w 3853"/>
              <a:gd name="T39" fmla="*/ 2147483646 h 1502"/>
              <a:gd name="T40" fmla="*/ 2147483646 w 3853"/>
              <a:gd name="T41" fmla="*/ 2147483646 h 1502"/>
              <a:gd name="T42" fmla="*/ 2147483646 w 3853"/>
              <a:gd name="T43" fmla="*/ 2147483646 h 1502"/>
              <a:gd name="T44" fmla="*/ 2147483646 w 3853"/>
              <a:gd name="T45" fmla="*/ 2147483646 h 1502"/>
              <a:gd name="T46" fmla="*/ 2147483646 w 3853"/>
              <a:gd name="T47" fmla="*/ 2147483646 h 1502"/>
              <a:gd name="T48" fmla="*/ 2147483646 w 3853"/>
              <a:gd name="T49" fmla="*/ 2147483646 h 1502"/>
              <a:gd name="T50" fmla="*/ 2147483646 w 3853"/>
              <a:gd name="T51" fmla="*/ 2147483646 h 1502"/>
              <a:gd name="T52" fmla="*/ 2147483646 w 3853"/>
              <a:gd name="T53" fmla="*/ 2147483646 h 1502"/>
              <a:gd name="T54" fmla="*/ 2147483646 w 3853"/>
              <a:gd name="T55" fmla="*/ 2147483646 h 1502"/>
              <a:gd name="T56" fmla="*/ 2147483646 w 3853"/>
              <a:gd name="T57" fmla="*/ 2147483646 h 1502"/>
              <a:gd name="T58" fmla="*/ 2147483646 w 3853"/>
              <a:gd name="T59" fmla="*/ 2147483646 h 1502"/>
              <a:gd name="T60" fmla="*/ 2147483646 w 3853"/>
              <a:gd name="T61" fmla="*/ 2147483646 h 1502"/>
              <a:gd name="T62" fmla="*/ 2147483646 w 3853"/>
              <a:gd name="T63" fmla="*/ 2147483646 h 1502"/>
              <a:gd name="T64" fmla="*/ 2147483646 w 3853"/>
              <a:gd name="T65" fmla="*/ 2147483646 h 1502"/>
              <a:gd name="T66" fmla="*/ 2147483646 w 3853"/>
              <a:gd name="T67" fmla="*/ 2147483646 h 1502"/>
              <a:gd name="T68" fmla="*/ 2147483646 w 3853"/>
              <a:gd name="T69" fmla="*/ 2147483646 h 1502"/>
              <a:gd name="T70" fmla="*/ 2147483646 w 3853"/>
              <a:gd name="T71" fmla="*/ 2147483646 h 1502"/>
              <a:gd name="T72" fmla="*/ 2147483646 w 3853"/>
              <a:gd name="T73" fmla="*/ 2147483646 h 1502"/>
              <a:gd name="T74" fmla="*/ 2147483646 w 3853"/>
              <a:gd name="T75" fmla="*/ 2147483646 h 1502"/>
              <a:gd name="T76" fmla="*/ 2147483646 w 3853"/>
              <a:gd name="T77" fmla="*/ 2147483646 h 1502"/>
              <a:gd name="T78" fmla="*/ 2147483646 w 3853"/>
              <a:gd name="T79" fmla="*/ 2147483646 h 1502"/>
              <a:gd name="T80" fmla="*/ 2147483646 w 3853"/>
              <a:gd name="T81" fmla="*/ 2147483646 h 1502"/>
              <a:gd name="T82" fmla="*/ 2147483646 w 3853"/>
              <a:gd name="T83" fmla="*/ 2147483646 h 1502"/>
              <a:gd name="T84" fmla="*/ 2147483646 w 3853"/>
              <a:gd name="T85" fmla="*/ 2147483646 h 1502"/>
              <a:gd name="T86" fmla="*/ 2147483646 w 3853"/>
              <a:gd name="T87" fmla="*/ 2147483646 h 1502"/>
              <a:gd name="T88" fmla="*/ 2147483646 w 3853"/>
              <a:gd name="T89" fmla="*/ 2147483646 h 1502"/>
              <a:gd name="T90" fmla="*/ 2147483646 w 3853"/>
              <a:gd name="T91" fmla="*/ 2147483646 h 1502"/>
              <a:gd name="T92" fmla="*/ 2147483646 w 3853"/>
              <a:gd name="T93" fmla="*/ 2147483646 h 1502"/>
              <a:gd name="T94" fmla="*/ 2147483646 w 3853"/>
              <a:gd name="T95" fmla="*/ 2147483646 h 1502"/>
              <a:gd name="T96" fmla="*/ 2147483646 w 3853"/>
              <a:gd name="T97" fmla="*/ 2147483646 h 1502"/>
              <a:gd name="T98" fmla="*/ 2147483646 w 3853"/>
              <a:gd name="T99" fmla="*/ 2147483646 h 1502"/>
              <a:gd name="T100" fmla="*/ 2147483646 w 3853"/>
              <a:gd name="T101" fmla="*/ 2147483646 h 1502"/>
              <a:gd name="T102" fmla="*/ 2147483646 w 3853"/>
              <a:gd name="T103" fmla="*/ 2147483646 h 1502"/>
              <a:gd name="T104" fmla="*/ 2147483646 w 3853"/>
              <a:gd name="T105" fmla="*/ 2147483646 h 1502"/>
              <a:gd name="T106" fmla="*/ 2147483646 w 3853"/>
              <a:gd name="T107" fmla="*/ 2147483646 h 1502"/>
              <a:gd name="T108" fmla="*/ 2147483646 w 3853"/>
              <a:gd name="T109" fmla="*/ 2147483646 h 1502"/>
              <a:gd name="T110" fmla="*/ 2147483646 w 3853"/>
              <a:gd name="T111" fmla="*/ 2147483646 h 1502"/>
              <a:gd name="T112" fmla="*/ 2147483646 w 3853"/>
              <a:gd name="T113" fmla="*/ 2147483646 h 1502"/>
              <a:gd name="T114" fmla="*/ 2147483646 w 3853"/>
              <a:gd name="T115" fmla="*/ 2147483646 h 1502"/>
              <a:gd name="T116" fmla="*/ 2147483646 w 3853"/>
              <a:gd name="T117" fmla="*/ 2147483646 h 1502"/>
              <a:gd name="T118" fmla="*/ 2147483646 w 3853"/>
              <a:gd name="T119" fmla="*/ 2147483646 h 15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53"/>
              <a:gd name="T181" fmla="*/ 0 h 1502"/>
              <a:gd name="T182" fmla="*/ 3853 w 3853"/>
              <a:gd name="T183" fmla="*/ 1502 h 15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53" h="1502">
                <a:moveTo>
                  <a:pt x="0" y="669"/>
                </a:moveTo>
                <a:lnTo>
                  <a:pt x="0" y="146"/>
                </a:lnTo>
                <a:lnTo>
                  <a:pt x="314" y="213"/>
                </a:lnTo>
                <a:lnTo>
                  <a:pt x="298" y="182"/>
                </a:lnTo>
                <a:lnTo>
                  <a:pt x="323" y="163"/>
                </a:lnTo>
                <a:lnTo>
                  <a:pt x="508" y="115"/>
                </a:lnTo>
                <a:lnTo>
                  <a:pt x="363" y="176"/>
                </a:lnTo>
                <a:lnTo>
                  <a:pt x="451" y="157"/>
                </a:lnTo>
                <a:lnTo>
                  <a:pt x="451" y="176"/>
                </a:lnTo>
                <a:lnTo>
                  <a:pt x="604" y="115"/>
                </a:lnTo>
                <a:lnTo>
                  <a:pt x="588" y="90"/>
                </a:lnTo>
                <a:lnTo>
                  <a:pt x="684" y="163"/>
                </a:lnTo>
                <a:lnTo>
                  <a:pt x="748" y="122"/>
                </a:lnTo>
                <a:lnTo>
                  <a:pt x="741" y="163"/>
                </a:lnTo>
                <a:lnTo>
                  <a:pt x="829" y="133"/>
                </a:lnTo>
                <a:lnTo>
                  <a:pt x="1054" y="189"/>
                </a:lnTo>
                <a:lnTo>
                  <a:pt x="1166" y="189"/>
                </a:lnTo>
                <a:lnTo>
                  <a:pt x="1214" y="219"/>
                </a:lnTo>
                <a:lnTo>
                  <a:pt x="1151" y="249"/>
                </a:lnTo>
                <a:lnTo>
                  <a:pt x="1191" y="255"/>
                </a:lnTo>
                <a:lnTo>
                  <a:pt x="1399" y="243"/>
                </a:lnTo>
                <a:lnTo>
                  <a:pt x="1489" y="279"/>
                </a:lnTo>
                <a:lnTo>
                  <a:pt x="1504" y="316"/>
                </a:lnTo>
                <a:lnTo>
                  <a:pt x="1529" y="298"/>
                </a:lnTo>
                <a:lnTo>
                  <a:pt x="1489" y="255"/>
                </a:lnTo>
                <a:lnTo>
                  <a:pt x="1585" y="206"/>
                </a:lnTo>
                <a:lnTo>
                  <a:pt x="1496" y="237"/>
                </a:lnTo>
                <a:lnTo>
                  <a:pt x="1456" y="225"/>
                </a:lnTo>
                <a:lnTo>
                  <a:pt x="1569" y="182"/>
                </a:lnTo>
                <a:lnTo>
                  <a:pt x="1641" y="237"/>
                </a:lnTo>
                <a:lnTo>
                  <a:pt x="1697" y="237"/>
                </a:lnTo>
                <a:lnTo>
                  <a:pt x="1745" y="262"/>
                </a:lnTo>
                <a:lnTo>
                  <a:pt x="1922" y="255"/>
                </a:lnTo>
                <a:lnTo>
                  <a:pt x="1914" y="243"/>
                </a:lnTo>
                <a:lnTo>
                  <a:pt x="1979" y="267"/>
                </a:lnTo>
                <a:lnTo>
                  <a:pt x="1979" y="249"/>
                </a:lnTo>
                <a:lnTo>
                  <a:pt x="1939" y="255"/>
                </a:lnTo>
                <a:lnTo>
                  <a:pt x="1907" y="225"/>
                </a:lnTo>
                <a:lnTo>
                  <a:pt x="1979" y="219"/>
                </a:lnTo>
                <a:lnTo>
                  <a:pt x="2003" y="243"/>
                </a:lnTo>
                <a:lnTo>
                  <a:pt x="2027" y="230"/>
                </a:lnTo>
                <a:lnTo>
                  <a:pt x="2019" y="267"/>
                </a:lnTo>
                <a:lnTo>
                  <a:pt x="2059" y="292"/>
                </a:lnTo>
                <a:lnTo>
                  <a:pt x="2052" y="243"/>
                </a:lnTo>
                <a:lnTo>
                  <a:pt x="2140" y="213"/>
                </a:lnTo>
                <a:lnTo>
                  <a:pt x="2124" y="182"/>
                </a:lnTo>
                <a:lnTo>
                  <a:pt x="2092" y="206"/>
                </a:lnTo>
                <a:lnTo>
                  <a:pt x="2140" y="157"/>
                </a:lnTo>
                <a:lnTo>
                  <a:pt x="2010" y="122"/>
                </a:lnTo>
                <a:lnTo>
                  <a:pt x="2019" y="49"/>
                </a:lnTo>
                <a:lnTo>
                  <a:pt x="2052" y="49"/>
                </a:lnTo>
                <a:lnTo>
                  <a:pt x="2067" y="0"/>
                </a:lnTo>
                <a:lnTo>
                  <a:pt x="2164" y="49"/>
                </a:lnTo>
                <a:lnTo>
                  <a:pt x="2164" y="79"/>
                </a:lnTo>
                <a:lnTo>
                  <a:pt x="2237" y="122"/>
                </a:lnTo>
                <a:lnTo>
                  <a:pt x="2188" y="122"/>
                </a:lnTo>
                <a:lnTo>
                  <a:pt x="2220" y="127"/>
                </a:lnTo>
                <a:lnTo>
                  <a:pt x="2180" y="146"/>
                </a:lnTo>
                <a:lnTo>
                  <a:pt x="2260" y="157"/>
                </a:lnTo>
                <a:lnTo>
                  <a:pt x="2244" y="163"/>
                </a:lnTo>
                <a:lnTo>
                  <a:pt x="2285" y="230"/>
                </a:lnTo>
                <a:lnTo>
                  <a:pt x="2333" y="170"/>
                </a:lnTo>
                <a:lnTo>
                  <a:pt x="2380" y="189"/>
                </a:lnTo>
                <a:lnTo>
                  <a:pt x="2397" y="230"/>
                </a:lnTo>
                <a:lnTo>
                  <a:pt x="2373" y="249"/>
                </a:lnTo>
                <a:lnTo>
                  <a:pt x="2422" y="292"/>
                </a:lnTo>
                <a:lnTo>
                  <a:pt x="2462" y="279"/>
                </a:lnTo>
                <a:lnTo>
                  <a:pt x="2493" y="213"/>
                </a:lnTo>
                <a:lnTo>
                  <a:pt x="2542" y="206"/>
                </a:lnTo>
                <a:lnTo>
                  <a:pt x="2510" y="139"/>
                </a:lnTo>
                <a:lnTo>
                  <a:pt x="2638" y="146"/>
                </a:lnTo>
                <a:lnTo>
                  <a:pt x="2695" y="176"/>
                </a:lnTo>
                <a:lnTo>
                  <a:pt x="2662" y="200"/>
                </a:lnTo>
                <a:lnTo>
                  <a:pt x="2703" y="213"/>
                </a:lnTo>
                <a:lnTo>
                  <a:pt x="2638" y="219"/>
                </a:lnTo>
                <a:lnTo>
                  <a:pt x="2695" y="303"/>
                </a:lnTo>
                <a:lnTo>
                  <a:pt x="2607" y="340"/>
                </a:lnTo>
                <a:lnTo>
                  <a:pt x="2573" y="322"/>
                </a:lnTo>
                <a:lnTo>
                  <a:pt x="2590" y="346"/>
                </a:lnTo>
                <a:lnTo>
                  <a:pt x="2462" y="328"/>
                </a:lnTo>
                <a:lnTo>
                  <a:pt x="2485" y="352"/>
                </a:lnTo>
                <a:lnTo>
                  <a:pt x="2429" y="395"/>
                </a:lnTo>
                <a:lnTo>
                  <a:pt x="2300" y="365"/>
                </a:lnTo>
                <a:lnTo>
                  <a:pt x="2348" y="402"/>
                </a:lnTo>
                <a:lnTo>
                  <a:pt x="2445" y="407"/>
                </a:lnTo>
                <a:lnTo>
                  <a:pt x="2380" y="462"/>
                </a:lnTo>
                <a:lnTo>
                  <a:pt x="2308" y="462"/>
                </a:lnTo>
                <a:lnTo>
                  <a:pt x="2277" y="499"/>
                </a:lnTo>
                <a:lnTo>
                  <a:pt x="2147" y="475"/>
                </a:lnTo>
                <a:lnTo>
                  <a:pt x="2260" y="499"/>
                </a:lnTo>
                <a:lnTo>
                  <a:pt x="2277" y="523"/>
                </a:lnTo>
                <a:lnTo>
                  <a:pt x="2188" y="535"/>
                </a:lnTo>
                <a:lnTo>
                  <a:pt x="2220" y="547"/>
                </a:lnTo>
                <a:lnTo>
                  <a:pt x="2180" y="547"/>
                </a:lnTo>
                <a:lnTo>
                  <a:pt x="2180" y="578"/>
                </a:lnTo>
                <a:lnTo>
                  <a:pt x="2100" y="608"/>
                </a:lnTo>
                <a:lnTo>
                  <a:pt x="2084" y="729"/>
                </a:lnTo>
                <a:lnTo>
                  <a:pt x="2107" y="760"/>
                </a:lnTo>
                <a:lnTo>
                  <a:pt x="2155" y="748"/>
                </a:lnTo>
                <a:lnTo>
                  <a:pt x="2180" y="839"/>
                </a:lnTo>
                <a:lnTo>
                  <a:pt x="2252" y="815"/>
                </a:lnTo>
                <a:lnTo>
                  <a:pt x="2340" y="845"/>
                </a:lnTo>
                <a:lnTo>
                  <a:pt x="2510" y="906"/>
                </a:lnTo>
                <a:lnTo>
                  <a:pt x="2502" y="936"/>
                </a:lnTo>
                <a:lnTo>
                  <a:pt x="2518" y="912"/>
                </a:lnTo>
                <a:lnTo>
                  <a:pt x="2647" y="918"/>
                </a:lnTo>
                <a:lnTo>
                  <a:pt x="2647" y="1022"/>
                </a:lnTo>
                <a:lnTo>
                  <a:pt x="2695" y="1052"/>
                </a:lnTo>
                <a:lnTo>
                  <a:pt x="2655" y="1065"/>
                </a:lnTo>
                <a:lnTo>
                  <a:pt x="2727" y="1076"/>
                </a:lnTo>
                <a:lnTo>
                  <a:pt x="2703" y="1113"/>
                </a:lnTo>
                <a:lnTo>
                  <a:pt x="2767" y="1113"/>
                </a:lnTo>
                <a:lnTo>
                  <a:pt x="2848" y="1058"/>
                </a:lnTo>
                <a:lnTo>
                  <a:pt x="2815" y="1046"/>
                </a:lnTo>
                <a:lnTo>
                  <a:pt x="2767" y="949"/>
                </a:lnTo>
                <a:lnTo>
                  <a:pt x="2928" y="869"/>
                </a:lnTo>
                <a:lnTo>
                  <a:pt x="2895" y="864"/>
                </a:lnTo>
                <a:lnTo>
                  <a:pt x="2863" y="772"/>
                </a:lnTo>
                <a:lnTo>
                  <a:pt x="2815" y="748"/>
                </a:lnTo>
                <a:lnTo>
                  <a:pt x="2888" y="699"/>
                </a:lnTo>
                <a:lnTo>
                  <a:pt x="2855" y="688"/>
                </a:lnTo>
                <a:lnTo>
                  <a:pt x="2863" y="645"/>
                </a:lnTo>
                <a:lnTo>
                  <a:pt x="2840" y="639"/>
                </a:lnTo>
                <a:lnTo>
                  <a:pt x="2863" y="602"/>
                </a:lnTo>
                <a:lnTo>
                  <a:pt x="2831" y="583"/>
                </a:lnTo>
                <a:lnTo>
                  <a:pt x="2855" y="553"/>
                </a:lnTo>
                <a:lnTo>
                  <a:pt x="2976" y="572"/>
                </a:lnTo>
                <a:lnTo>
                  <a:pt x="3025" y="553"/>
                </a:lnTo>
                <a:lnTo>
                  <a:pt x="3128" y="602"/>
                </a:lnTo>
                <a:lnTo>
                  <a:pt x="3128" y="620"/>
                </a:lnTo>
                <a:lnTo>
                  <a:pt x="3225" y="626"/>
                </a:lnTo>
                <a:lnTo>
                  <a:pt x="3233" y="681"/>
                </a:lnTo>
                <a:lnTo>
                  <a:pt x="3145" y="681"/>
                </a:lnTo>
                <a:lnTo>
                  <a:pt x="3218" y="688"/>
                </a:lnTo>
                <a:lnTo>
                  <a:pt x="3241" y="718"/>
                </a:lnTo>
                <a:lnTo>
                  <a:pt x="3170" y="760"/>
                </a:lnTo>
                <a:lnTo>
                  <a:pt x="3273" y="736"/>
                </a:lnTo>
                <a:lnTo>
                  <a:pt x="3290" y="772"/>
                </a:lnTo>
                <a:lnTo>
                  <a:pt x="3233" y="791"/>
                </a:lnTo>
                <a:lnTo>
                  <a:pt x="3306" y="754"/>
                </a:lnTo>
                <a:lnTo>
                  <a:pt x="3314" y="778"/>
                </a:lnTo>
                <a:lnTo>
                  <a:pt x="3361" y="736"/>
                </a:lnTo>
                <a:lnTo>
                  <a:pt x="3378" y="760"/>
                </a:lnTo>
                <a:lnTo>
                  <a:pt x="3426" y="705"/>
                </a:lnTo>
                <a:lnTo>
                  <a:pt x="3410" y="693"/>
                </a:lnTo>
                <a:lnTo>
                  <a:pt x="3451" y="669"/>
                </a:lnTo>
                <a:lnTo>
                  <a:pt x="3499" y="718"/>
                </a:lnTo>
                <a:lnTo>
                  <a:pt x="3466" y="729"/>
                </a:lnTo>
                <a:lnTo>
                  <a:pt x="3506" y="729"/>
                </a:lnTo>
                <a:lnTo>
                  <a:pt x="3531" y="754"/>
                </a:lnTo>
                <a:lnTo>
                  <a:pt x="3499" y="760"/>
                </a:lnTo>
                <a:lnTo>
                  <a:pt x="3548" y="766"/>
                </a:lnTo>
                <a:lnTo>
                  <a:pt x="3506" y="778"/>
                </a:lnTo>
                <a:lnTo>
                  <a:pt x="3548" y="772"/>
                </a:lnTo>
                <a:lnTo>
                  <a:pt x="3571" y="796"/>
                </a:lnTo>
                <a:lnTo>
                  <a:pt x="3548" y="809"/>
                </a:lnTo>
                <a:lnTo>
                  <a:pt x="3595" y="828"/>
                </a:lnTo>
                <a:lnTo>
                  <a:pt x="3531" y="852"/>
                </a:lnTo>
                <a:lnTo>
                  <a:pt x="3579" y="852"/>
                </a:lnTo>
                <a:lnTo>
                  <a:pt x="3571" y="869"/>
                </a:lnTo>
                <a:lnTo>
                  <a:pt x="3651" y="888"/>
                </a:lnTo>
                <a:lnTo>
                  <a:pt x="3676" y="936"/>
                </a:lnTo>
                <a:lnTo>
                  <a:pt x="3699" y="912"/>
                </a:lnTo>
                <a:lnTo>
                  <a:pt x="3781" y="949"/>
                </a:lnTo>
                <a:lnTo>
                  <a:pt x="3611" y="985"/>
                </a:lnTo>
                <a:lnTo>
                  <a:pt x="3651" y="1004"/>
                </a:lnTo>
                <a:lnTo>
                  <a:pt x="3781" y="967"/>
                </a:lnTo>
                <a:lnTo>
                  <a:pt x="3781" y="1004"/>
                </a:lnTo>
                <a:lnTo>
                  <a:pt x="3836" y="991"/>
                </a:lnTo>
                <a:lnTo>
                  <a:pt x="3853" y="1009"/>
                </a:lnTo>
                <a:lnTo>
                  <a:pt x="3821" y="1009"/>
                </a:lnTo>
                <a:lnTo>
                  <a:pt x="3853" y="1058"/>
                </a:lnTo>
                <a:lnTo>
                  <a:pt x="3659" y="1144"/>
                </a:lnTo>
                <a:lnTo>
                  <a:pt x="3370" y="1144"/>
                </a:lnTo>
                <a:lnTo>
                  <a:pt x="3258" y="1211"/>
                </a:lnTo>
                <a:lnTo>
                  <a:pt x="3153" y="1295"/>
                </a:lnTo>
                <a:lnTo>
                  <a:pt x="3258" y="1229"/>
                </a:lnTo>
                <a:lnTo>
                  <a:pt x="3410" y="1186"/>
                </a:lnTo>
                <a:lnTo>
                  <a:pt x="3466" y="1222"/>
                </a:lnTo>
                <a:lnTo>
                  <a:pt x="3361" y="1241"/>
                </a:lnTo>
                <a:lnTo>
                  <a:pt x="3443" y="1254"/>
                </a:lnTo>
                <a:lnTo>
                  <a:pt x="3426" y="1289"/>
                </a:lnTo>
                <a:lnTo>
                  <a:pt x="3483" y="1332"/>
                </a:lnTo>
                <a:lnTo>
                  <a:pt x="3603" y="1351"/>
                </a:lnTo>
                <a:lnTo>
                  <a:pt x="3628" y="1289"/>
                </a:lnTo>
                <a:lnTo>
                  <a:pt x="3628" y="1326"/>
                </a:lnTo>
                <a:lnTo>
                  <a:pt x="3668" y="1326"/>
                </a:lnTo>
                <a:lnTo>
                  <a:pt x="3603" y="1362"/>
                </a:lnTo>
                <a:lnTo>
                  <a:pt x="3475" y="1393"/>
                </a:lnTo>
                <a:lnTo>
                  <a:pt x="3418" y="1435"/>
                </a:lnTo>
                <a:lnTo>
                  <a:pt x="3378" y="1393"/>
                </a:lnTo>
                <a:lnTo>
                  <a:pt x="3506" y="1357"/>
                </a:lnTo>
                <a:lnTo>
                  <a:pt x="3443" y="1357"/>
                </a:lnTo>
                <a:lnTo>
                  <a:pt x="3451" y="1332"/>
                </a:lnTo>
                <a:lnTo>
                  <a:pt x="3338" y="1362"/>
                </a:lnTo>
                <a:lnTo>
                  <a:pt x="3306" y="1344"/>
                </a:lnTo>
                <a:lnTo>
                  <a:pt x="3306" y="1289"/>
                </a:lnTo>
                <a:lnTo>
                  <a:pt x="3233" y="1271"/>
                </a:lnTo>
                <a:lnTo>
                  <a:pt x="3185" y="1357"/>
                </a:lnTo>
                <a:lnTo>
                  <a:pt x="2952" y="1399"/>
                </a:lnTo>
                <a:lnTo>
                  <a:pt x="2791" y="1424"/>
                </a:lnTo>
                <a:lnTo>
                  <a:pt x="2758" y="1448"/>
                </a:lnTo>
                <a:lnTo>
                  <a:pt x="2791" y="1448"/>
                </a:lnTo>
                <a:lnTo>
                  <a:pt x="2807" y="1460"/>
                </a:lnTo>
                <a:lnTo>
                  <a:pt x="2613" y="1502"/>
                </a:lnTo>
                <a:lnTo>
                  <a:pt x="2622" y="1484"/>
                </a:lnTo>
                <a:lnTo>
                  <a:pt x="2638" y="1478"/>
                </a:lnTo>
                <a:lnTo>
                  <a:pt x="2647" y="1454"/>
                </a:lnTo>
                <a:lnTo>
                  <a:pt x="2670" y="1442"/>
                </a:lnTo>
                <a:lnTo>
                  <a:pt x="2687" y="1362"/>
                </a:lnTo>
                <a:lnTo>
                  <a:pt x="2718" y="1393"/>
                </a:lnTo>
                <a:lnTo>
                  <a:pt x="2767" y="1387"/>
                </a:lnTo>
                <a:lnTo>
                  <a:pt x="2718" y="1332"/>
                </a:lnTo>
                <a:lnTo>
                  <a:pt x="2550" y="1314"/>
                </a:lnTo>
                <a:lnTo>
                  <a:pt x="2533" y="1247"/>
                </a:lnTo>
                <a:lnTo>
                  <a:pt x="2493" y="1247"/>
                </a:lnTo>
                <a:lnTo>
                  <a:pt x="2470" y="1217"/>
                </a:lnTo>
                <a:lnTo>
                  <a:pt x="2429" y="1211"/>
                </a:lnTo>
                <a:lnTo>
                  <a:pt x="2429" y="1235"/>
                </a:lnTo>
                <a:lnTo>
                  <a:pt x="2388" y="1204"/>
                </a:lnTo>
                <a:lnTo>
                  <a:pt x="2308" y="1247"/>
                </a:lnTo>
                <a:lnTo>
                  <a:pt x="2100" y="1217"/>
                </a:lnTo>
                <a:lnTo>
                  <a:pt x="2067" y="1180"/>
                </a:lnTo>
                <a:lnTo>
                  <a:pt x="2067" y="1204"/>
                </a:lnTo>
                <a:lnTo>
                  <a:pt x="829" y="1204"/>
                </a:lnTo>
                <a:lnTo>
                  <a:pt x="813" y="1168"/>
                </a:lnTo>
                <a:lnTo>
                  <a:pt x="741" y="1162"/>
                </a:lnTo>
                <a:lnTo>
                  <a:pt x="741" y="1138"/>
                </a:lnTo>
                <a:lnTo>
                  <a:pt x="604" y="1101"/>
                </a:lnTo>
                <a:lnTo>
                  <a:pt x="619" y="1089"/>
                </a:lnTo>
                <a:lnTo>
                  <a:pt x="596" y="1046"/>
                </a:lnTo>
                <a:lnTo>
                  <a:pt x="556" y="1046"/>
                </a:lnTo>
                <a:lnTo>
                  <a:pt x="483" y="955"/>
                </a:lnTo>
                <a:lnTo>
                  <a:pt x="491" y="931"/>
                </a:lnTo>
                <a:lnTo>
                  <a:pt x="499" y="882"/>
                </a:lnTo>
                <a:lnTo>
                  <a:pt x="418" y="852"/>
                </a:lnTo>
                <a:lnTo>
                  <a:pt x="250" y="693"/>
                </a:lnTo>
                <a:lnTo>
                  <a:pt x="161" y="736"/>
                </a:lnTo>
                <a:lnTo>
                  <a:pt x="130" y="712"/>
                </a:lnTo>
                <a:lnTo>
                  <a:pt x="89" y="669"/>
                </a:lnTo>
                <a:lnTo>
                  <a:pt x="0" y="669"/>
                </a:lnTo>
              </a:path>
            </a:pathLst>
          </a:custGeom>
          <a:solidFill>
            <a:srgbClr val="99FF66"/>
          </a:solidFill>
          <a:ln w="7938">
            <a:solidFill>
              <a:schemeClr val="bg1"/>
            </a:solidFill>
            <a:round/>
            <a:headEnd/>
            <a:tailEnd/>
          </a:ln>
        </p:spPr>
        <p:txBody>
          <a:bodyPr/>
          <a:lstStyle/>
          <a:p>
            <a:endParaRPr lang="en-ZA"/>
          </a:p>
        </p:txBody>
      </p:sp>
      <p:sp>
        <p:nvSpPr>
          <p:cNvPr id="7234" name="Freeform 367"/>
          <p:cNvSpPr>
            <a:spLocks/>
          </p:cNvSpPr>
          <p:nvPr/>
        </p:nvSpPr>
        <p:spPr bwMode="auto">
          <a:xfrm>
            <a:off x="4479924" y="3514726"/>
            <a:ext cx="119062" cy="66675"/>
          </a:xfrm>
          <a:custGeom>
            <a:avLst/>
            <a:gdLst>
              <a:gd name="T0" fmla="*/ 0 w 225"/>
              <a:gd name="T1" fmla="*/ 0 h 97"/>
              <a:gd name="T2" fmla="*/ 2147483646 w 225"/>
              <a:gd name="T3" fmla="*/ 2147483646 h 97"/>
              <a:gd name="T4" fmla="*/ 2147483646 w 225"/>
              <a:gd name="T5" fmla="*/ 2147483646 h 97"/>
              <a:gd name="T6" fmla="*/ 2147483646 w 225"/>
              <a:gd name="T7" fmla="*/ 2147483646 h 97"/>
              <a:gd name="T8" fmla="*/ 0 w 225"/>
              <a:gd name="T9" fmla="*/ 0 h 97"/>
              <a:gd name="T10" fmla="*/ 0 60000 65536"/>
              <a:gd name="T11" fmla="*/ 0 60000 65536"/>
              <a:gd name="T12" fmla="*/ 0 60000 65536"/>
              <a:gd name="T13" fmla="*/ 0 60000 65536"/>
              <a:gd name="T14" fmla="*/ 0 60000 65536"/>
              <a:gd name="T15" fmla="*/ 0 w 225"/>
              <a:gd name="T16" fmla="*/ 0 h 97"/>
              <a:gd name="T17" fmla="*/ 225 w 225"/>
              <a:gd name="T18" fmla="*/ 97 h 97"/>
            </a:gdLst>
            <a:ahLst/>
            <a:cxnLst>
              <a:cxn ang="T10">
                <a:pos x="T0" y="T1"/>
              </a:cxn>
              <a:cxn ang="T11">
                <a:pos x="T2" y="T3"/>
              </a:cxn>
              <a:cxn ang="T12">
                <a:pos x="T4" y="T5"/>
              </a:cxn>
              <a:cxn ang="T13">
                <a:pos x="T6" y="T7"/>
              </a:cxn>
              <a:cxn ang="T14">
                <a:pos x="T8" y="T9"/>
              </a:cxn>
            </a:cxnLst>
            <a:rect l="T15" t="T16" r="T17" b="T18"/>
            <a:pathLst>
              <a:path w="225" h="97">
                <a:moveTo>
                  <a:pt x="0" y="0"/>
                </a:moveTo>
                <a:lnTo>
                  <a:pt x="120" y="19"/>
                </a:lnTo>
                <a:lnTo>
                  <a:pt x="225" y="97"/>
                </a:lnTo>
                <a:lnTo>
                  <a:pt x="162" y="86"/>
                </a:lnTo>
                <a:lnTo>
                  <a:pt x="0" y="0"/>
                </a:lnTo>
              </a:path>
            </a:pathLst>
          </a:custGeom>
          <a:solidFill>
            <a:srgbClr val="99FF66"/>
          </a:solidFill>
          <a:ln w="0">
            <a:solidFill>
              <a:schemeClr val="bg1"/>
            </a:solidFill>
            <a:round/>
            <a:headEnd/>
            <a:tailEnd/>
          </a:ln>
        </p:spPr>
        <p:txBody>
          <a:bodyPr/>
          <a:lstStyle/>
          <a:p>
            <a:endParaRPr lang="en-ZA"/>
          </a:p>
        </p:txBody>
      </p:sp>
      <p:sp>
        <p:nvSpPr>
          <p:cNvPr id="7235" name="Freeform 368"/>
          <p:cNvSpPr>
            <a:spLocks/>
          </p:cNvSpPr>
          <p:nvPr/>
        </p:nvSpPr>
        <p:spPr bwMode="auto">
          <a:xfrm>
            <a:off x="5051825" y="2482851"/>
            <a:ext cx="174625" cy="85725"/>
          </a:xfrm>
          <a:custGeom>
            <a:avLst/>
            <a:gdLst>
              <a:gd name="T0" fmla="*/ 0 w 330"/>
              <a:gd name="T1" fmla="*/ 2147483646 h 127"/>
              <a:gd name="T2" fmla="*/ 2147483646 w 330"/>
              <a:gd name="T3" fmla="*/ 2147483646 h 127"/>
              <a:gd name="T4" fmla="*/ 2147483646 w 330"/>
              <a:gd name="T5" fmla="*/ 2147483646 h 127"/>
              <a:gd name="T6" fmla="*/ 2147483646 w 330"/>
              <a:gd name="T7" fmla="*/ 2147483646 h 127"/>
              <a:gd name="T8" fmla="*/ 2147483646 w 330"/>
              <a:gd name="T9" fmla="*/ 2147483646 h 127"/>
              <a:gd name="T10" fmla="*/ 2147483646 w 330"/>
              <a:gd name="T11" fmla="*/ 2147483646 h 127"/>
              <a:gd name="T12" fmla="*/ 2147483646 w 330"/>
              <a:gd name="T13" fmla="*/ 2147483646 h 127"/>
              <a:gd name="T14" fmla="*/ 2147483646 w 330"/>
              <a:gd name="T15" fmla="*/ 2147483646 h 127"/>
              <a:gd name="T16" fmla="*/ 2147483646 w 330"/>
              <a:gd name="T17" fmla="*/ 2147483646 h 127"/>
              <a:gd name="T18" fmla="*/ 2147483646 w 330"/>
              <a:gd name="T19" fmla="*/ 2147483646 h 127"/>
              <a:gd name="T20" fmla="*/ 2147483646 w 330"/>
              <a:gd name="T21" fmla="*/ 2147483646 h 127"/>
              <a:gd name="T22" fmla="*/ 2147483646 w 330"/>
              <a:gd name="T23" fmla="*/ 2147483646 h 127"/>
              <a:gd name="T24" fmla="*/ 2147483646 w 330"/>
              <a:gd name="T25" fmla="*/ 2147483646 h 127"/>
              <a:gd name="T26" fmla="*/ 2147483646 w 330"/>
              <a:gd name="T27" fmla="*/ 0 h 127"/>
              <a:gd name="T28" fmla="*/ 2147483646 w 330"/>
              <a:gd name="T29" fmla="*/ 2147483646 h 127"/>
              <a:gd name="T30" fmla="*/ 0 w 330"/>
              <a:gd name="T31" fmla="*/ 2147483646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0"/>
              <a:gd name="T49" fmla="*/ 0 h 127"/>
              <a:gd name="T50" fmla="*/ 330 w 330"/>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0" h="127">
                <a:moveTo>
                  <a:pt x="0" y="97"/>
                </a:moveTo>
                <a:lnTo>
                  <a:pt x="72" y="121"/>
                </a:lnTo>
                <a:lnTo>
                  <a:pt x="96" y="97"/>
                </a:lnTo>
                <a:lnTo>
                  <a:pt x="112" y="127"/>
                </a:lnTo>
                <a:lnTo>
                  <a:pt x="145" y="109"/>
                </a:lnTo>
                <a:lnTo>
                  <a:pt x="136" y="84"/>
                </a:lnTo>
                <a:lnTo>
                  <a:pt x="168" y="103"/>
                </a:lnTo>
                <a:lnTo>
                  <a:pt x="201" y="60"/>
                </a:lnTo>
                <a:lnTo>
                  <a:pt x="225" y="54"/>
                </a:lnTo>
                <a:lnTo>
                  <a:pt x="233" y="90"/>
                </a:lnTo>
                <a:lnTo>
                  <a:pt x="313" y="60"/>
                </a:lnTo>
                <a:lnTo>
                  <a:pt x="281" y="30"/>
                </a:lnTo>
                <a:lnTo>
                  <a:pt x="330" y="17"/>
                </a:lnTo>
                <a:lnTo>
                  <a:pt x="281" y="0"/>
                </a:lnTo>
                <a:lnTo>
                  <a:pt x="160" y="17"/>
                </a:lnTo>
                <a:lnTo>
                  <a:pt x="0" y="97"/>
                </a:lnTo>
              </a:path>
            </a:pathLst>
          </a:custGeom>
          <a:solidFill>
            <a:srgbClr val="99FF66"/>
          </a:solidFill>
          <a:ln w="7938">
            <a:solidFill>
              <a:schemeClr val="bg1"/>
            </a:solidFill>
            <a:round/>
            <a:headEnd/>
            <a:tailEnd/>
          </a:ln>
        </p:spPr>
        <p:txBody>
          <a:bodyPr/>
          <a:lstStyle/>
          <a:p>
            <a:endParaRPr lang="en-ZA"/>
          </a:p>
        </p:txBody>
      </p:sp>
      <p:sp>
        <p:nvSpPr>
          <p:cNvPr id="7236" name="Freeform 369"/>
          <p:cNvSpPr>
            <a:spLocks/>
          </p:cNvSpPr>
          <p:nvPr/>
        </p:nvSpPr>
        <p:spPr bwMode="auto">
          <a:xfrm>
            <a:off x="4730750" y="2519363"/>
            <a:ext cx="293687" cy="112712"/>
          </a:xfrm>
          <a:custGeom>
            <a:avLst/>
            <a:gdLst>
              <a:gd name="T0" fmla="*/ 0 w 555"/>
              <a:gd name="T1" fmla="*/ 2147483646 h 164"/>
              <a:gd name="T2" fmla="*/ 2147483646 w 555"/>
              <a:gd name="T3" fmla="*/ 2147483646 h 164"/>
              <a:gd name="T4" fmla="*/ 2147483646 w 555"/>
              <a:gd name="T5" fmla="*/ 2147483646 h 164"/>
              <a:gd name="T6" fmla="*/ 2147483646 w 555"/>
              <a:gd name="T7" fmla="*/ 2147483646 h 164"/>
              <a:gd name="T8" fmla="*/ 2147483646 w 555"/>
              <a:gd name="T9" fmla="*/ 2147483646 h 164"/>
              <a:gd name="T10" fmla="*/ 2147483646 w 555"/>
              <a:gd name="T11" fmla="*/ 2147483646 h 164"/>
              <a:gd name="T12" fmla="*/ 2147483646 w 555"/>
              <a:gd name="T13" fmla="*/ 2147483646 h 164"/>
              <a:gd name="T14" fmla="*/ 2147483646 w 555"/>
              <a:gd name="T15" fmla="*/ 2147483646 h 164"/>
              <a:gd name="T16" fmla="*/ 2147483646 w 555"/>
              <a:gd name="T17" fmla="*/ 2147483646 h 164"/>
              <a:gd name="T18" fmla="*/ 2147483646 w 555"/>
              <a:gd name="T19" fmla="*/ 2147483646 h 164"/>
              <a:gd name="T20" fmla="*/ 2147483646 w 555"/>
              <a:gd name="T21" fmla="*/ 2147483646 h 164"/>
              <a:gd name="T22" fmla="*/ 2147483646 w 555"/>
              <a:gd name="T23" fmla="*/ 2147483646 h 164"/>
              <a:gd name="T24" fmla="*/ 2147483646 w 555"/>
              <a:gd name="T25" fmla="*/ 2147483646 h 164"/>
              <a:gd name="T26" fmla="*/ 2147483646 w 555"/>
              <a:gd name="T27" fmla="*/ 2147483646 h 164"/>
              <a:gd name="T28" fmla="*/ 2147483646 w 555"/>
              <a:gd name="T29" fmla="*/ 2147483646 h 164"/>
              <a:gd name="T30" fmla="*/ 2147483646 w 555"/>
              <a:gd name="T31" fmla="*/ 2147483646 h 164"/>
              <a:gd name="T32" fmla="*/ 2147483646 w 555"/>
              <a:gd name="T33" fmla="*/ 0 h 164"/>
              <a:gd name="T34" fmla="*/ 2147483646 w 555"/>
              <a:gd name="T35" fmla="*/ 2147483646 h 164"/>
              <a:gd name="T36" fmla="*/ 2147483646 w 555"/>
              <a:gd name="T37" fmla="*/ 2147483646 h 164"/>
              <a:gd name="T38" fmla="*/ 2147483646 w 555"/>
              <a:gd name="T39" fmla="*/ 2147483646 h 164"/>
              <a:gd name="T40" fmla="*/ 2147483646 w 555"/>
              <a:gd name="T41" fmla="*/ 2147483646 h 164"/>
              <a:gd name="T42" fmla="*/ 2147483646 w 555"/>
              <a:gd name="T43" fmla="*/ 2147483646 h 164"/>
              <a:gd name="T44" fmla="*/ 2147483646 w 555"/>
              <a:gd name="T45" fmla="*/ 2147483646 h 164"/>
              <a:gd name="T46" fmla="*/ 2147483646 w 555"/>
              <a:gd name="T47" fmla="*/ 2147483646 h 164"/>
              <a:gd name="T48" fmla="*/ 2147483646 w 555"/>
              <a:gd name="T49" fmla="*/ 2147483646 h 164"/>
              <a:gd name="T50" fmla="*/ 2147483646 w 555"/>
              <a:gd name="T51" fmla="*/ 2147483646 h 164"/>
              <a:gd name="T52" fmla="*/ 2147483646 w 555"/>
              <a:gd name="T53" fmla="*/ 2147483646 h 164"/>
              <a:gd name="T54" fmla="*/ 2147483646 w 555"/>
              <a:gd name="T55" fmla="*/ 2147483646 h 164"/>
              <a:gd name="T56" fmla="*/ 2147483646 w 555"/>
              <a:gd name="T57" fmla="*/ 2147483646 h 164"/>
              <a:gd name="T58" fmla="*/ 2147483646 w 555"/>
              <a:gd name="T59" fmla="*/ 2147483646 h 164"/>
              <a:gd name="T60" fmla="*/ 2147483646 w 555"/>
              <a:gd name="T61" fmla="*/ 2147483646 h 164"/>
              <a:gd name="T62" fmla="*/ 2147483646 w 555"/>
              <a:gd name="T63" fmla="*/ 2147483646 h 164"/>
              <a:gd name="T64" fmla="*/ 2147483646 w 555"/>
              <a:gd name="T65" fmla="*/ 2147483646 h 164"/>
              <a:gd name="T66" fmla="*/ 0 w 555"/>
              <a:gd name="T67" fmla="*/ 2147483646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5"/>
              <a:gd name="T103" fmla="*/ 0 h 164"/>
              <a:gd name="T104" fmla="*/ 555 w 555"/>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5" h="164">
                <a:moveTo>
                  <a:pt x="0" y="109"/>
                </a:moveTo>
                <a:lnTo>
                  <a:pt x="17" y="91"/>
                </a:lnTo>
                <a:lnTo>
                  <a:pt x="112" y="79"/>
                </a:lnTo>
                <a:lnTo>
                  <a:pt x="17" y="85"/>
                </a:lnTo>
                <a:lnTo>
                  <a:pt x="128" y="67"/>
                </a:lnTo>
                <a:lnTo>
                  <a:pt x="40" y="67"/>
                </a:lnTo>
                <a:lnTo>
                  <a:pt x="48" y="43"/>
                </a:lnTo>
                <a:lnTo>
                  <a:pt x="128" y="43"/>
                </a:lnTo>
                <a:lnTo>
                  <a:pt x="80" y="36"/>
                </a:lnTo>
                <a:lnTo>
                  <a:pt x="120" y="24"/>
                </a:lnTo>
                <a:lnTo>
                  <a:pt x="233" y="43"/>
                </a:lnTo>
                <a:lnTo>
                  <a:pt x="290" y="91"/>
                </a:lnTo>
                <a:lnTo>
                  <a:pt x="393" y="91"/>
                </a:lnTo>
                <a:lnTo>
                  <a:pt x="353" y="67"/>
                </a:lnTo>
                <a:lnTo>
                  <a:pt x="378" y="43"/>
                </a:lnTo>
                <a:lnTo>
                  <a:pt x="330" y="24"/>
                </a:lnTo>
                <a:lnTo>
                  <a:pt x="402" y="0"/>
                </a:lnTo>
                <a:lnTo>
                  <a:pt x="435" y="36"/>
                </a:lnTo>
                <a:lnTo>
                  <a:pt x="410" y="49"/>
                </a:lnTo>
                <a:lnTo>
                  <a:pt x="458" y="55"/>
                </a:lnTo>
                <a:lnTo>
                  <a:pt x="442" y="73"/>
                </a:lnTo>
                <a:lnTo>
                  <a:pt x="490" y="79"/>
                </a:lnTo>
                <a:lnTo>
                  <a:pt x="515" y="55"/>
                </a:lnTo>
                <a:lnTo>
                  <a:pt x="555" y="85"/>
                </a:lnTo>
                <a:lnTo>
                  <a:pt x="523" y="122"/>
                </a:lnTo>
                <a:lnTo>
                  <a:pt x="402" y="116"/>
                </a:lnTo>
                <a:lnTo>
                  <a:pt x="225" y="164"/>
                </a:lnTo>
                <a:lnTo>
                  <a:pt x="153" y="140"/>
                </a:lnTo>
                <a:lnTo>
                  <a:pt x="298" y="103"/>
                </a:lnTo>
                <a:lnTo>
                  <a:pt x="168" y="122"/>
                </a:lnTo>
                <a:lnTo>
                  <a:pt x="202" y="97"/>
                </a:lnTo>
                <a:lnTo>
                  <a:pt x="128" y="127"/>
                </a:lnTo>
                <a:lnTo>
                  <a:pt x="48" y="116"/>
                </a:lnTo>
                <a:lnTo>
                  <a:pt x="0" y="109"/>
                </a:lnTo>
              </a:path>
            </a:pathLst>
          </a:custGeom>
          <a:solidFill>
            <a:srgbClr val="99FF66"/>
          </a:solidFill>
          <a:ln w="7938">
            <a:solidFill>
              <a:schemeClr val="bg1"/>
            </a:solidFill>
            <a:round/>
            <a:headEnd/>
            <a:tailEnd/>
          </a:ln>
        </p:spPr>
        <p:txBody>
          <a:bodyPr/>
          <a:lstStyle/>
          <a:p>
            <a:endParaRPr lang="en-ZA"/>
          </a:p>
        </p:txBody>
      </p:sp>
      <p:sp>
        <p:nvSpPr>
          <p:cNvPr id="7237" name="Freeform 370"/>
          <p:cNvSpPr>
            <a:spLocks/>
          </p:cNvSpPr>
          <p:nvPr/>
        </p:nvSpPr>
        <p:spPr bwMode="auto">
          <a:xfrm>
            <a:off x="5467750" y="2393951"/>
            <a:ext cx="149225" cy="74613"/>
          </a:xfrm>
          <a:custGeom>
            <a:avLst/>
            <a:gdLst>
              <a:gd name="T0" fmla="*/ 0 w 281"/>
              <a:gd name="T1" fmla="*/ 0 h 110"/>
              <a:gd name="T2" fmla="*/ 2147483646 w 281"/>
              <a:gd name="T3" fmla="*/ 2147483646 h 110"/>
              <a:gd name="T4" fmla="*/ 2147483646 w 281"/>
              <a:gd name="T5" fmla="*/ 2147483646 h 110"/>
              <a:gd name="T6" fmla="*/ 2147483646 w 281"/>
              <a:gd name="T7" fmla="*/ 2147483646 h 110"/>
              <a:gd name="T8" fmla="*/ 2147483646 w 281"/>
              <a:gd name="T9" fmla="*/ 2147483646 h 110"/>
              <a:gd name="T10" fmla="*/ 2147483646 w 281"/>
              <a:gd name="T11" fmla="*/ 2147483646 h 110"/>
              <a:gd name="T12" fmla="*/ 2147483646 w 281"/>
              <a:gd name="T13" fmla="*/ 2147483646 h 110"/>
              <a:gd name="T14" fmla="*/ 2147483646 w 281"/>
              <a:gd name="T15" fmla="*/ 2147483646 h 110"/>
              <a:gd name="T16" fmla="*/ 2147483646 w 281"/>
              <a:gd name="T17" fmla="*/ 2147483646 h 110"/>
              <a:gd name="T18" fmla="*/ 2147483646 w 281"/>
              <a:gd name="T19" fmla="*/ 2147483646 h 110"/>
              <a:gd name="T20" fmla="*/ 2147483646 w 281"/>
              <a:gd name="T21" fmla="*/ 2147483646 h 110"/>
              <a:gd name="T22" fmla="*/ 2147483646 w 281"/>
              <a:gd name="T23" fmla="*/ 2147483646 h 110"/>
              <a:gd name="T24" fmla="*/ 0 w 281"/>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1"/>
              <a:gd name="T40" fmla="*/ 0 h 110"/>
              <a:gd name="T41" fmla="*/ 281 w 281"/>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1" h="110">
                <a:moveTo>
                  <a:pt x="0" y="0"/>
                </a:moveTo>
                <a:lnTo>
                  <a:pt x="23" y="37"/>
                </a:lnTo>
                <a:lnTo>
                  <a:pt x="80" y="37"/>
                </a:lnTo>
                <a:lnTo>
                  <a:pt x="65" y="49"/>
                </a:lnTo>
                <a:lnTo>
                  <a:pt x="80" y="55"/>
                </a:lnTo>
                <a:lnTo>
                  <a:pt x="23" y="73"/>
                </a:lnTo>
                <a:lnTo>
                  <a:pt x="128" y="79"/>
                </a:lnTo>
                <a:lnTo>
                  <a:pt x="281" y="110"/>
                </a:lnTo>
                <a:lnTo>
                  <a:pt x="256" y="43"/>
                </a:lnTo>
                <a:lnTo>
                  <a:pt x="145" y="13"/>
                </a:lnTo>
                <a:lnTo>
                  <a:pt x="96" y="25"/>
                </a:lnTo>
                <a:lnTo>
                  <a:pt x="88" y="6"/>
                </a:lnTo>
                <a:lnTo>
                  <a:pt x="0" y="0"/>
                </a:lnTo>
              </a:path>
            </a:pathLst>
          </a:custGeom>
          <a:solidFill>
            <a:srgbClr val="99FF66"/>
          </a:solidFill>
          <a:ln w="7938">
            <a:solidFill>
              <a:schemeClr val="bg1"/>
            </a:solidFill>
            <a:round/>
            <a:headEnd/>
            <a:tailEnd/>
          </a:ln>
        </p:spPr>
        <p:txBody>
          <a:bodyPr/>
          <a:lstStyle/>
          <a:p>
            <a:endParaRPr lang="en-ZA"/>
          </a:p>
        </p:txBody>
      </p:sp>
      <p:sp>
        <p:nvSpPr>
          <p:cNvPr id="7238" name="Freeform 371"/>
          <p:cNvSpPr>
            <a:spLocks/>
          </p:cNvSpPr>
          <p:nvPr/>
        </p:nvSpPr>
        <p:spPr bwMode="auto">
          <a:xfrm>
            <a:off x="5097462" y="2532064"/>
            <a:ext cx="119063" cy="71437"/>
          </a:xfrm>
          <a:custGeom>
            <a:avLst/>
            <a:gdLst>
              <a:gd name="T0" fmla="*/ 0 w 225"/>
              <a:gd name="T1" fmla="*/ 2147483646 h 103"/>
              <a:gd name="T2" fmla="*/ 2147483646 w 225"/>
              <a:gd name="T3" fmla="*/ 2147483646 h 103"/>
              <a:gd name="T4" fmla="*/ 2147483646 w 225"/>
              <a:gd name="T5" fmla="*/ 2147483646 h 103"/>
              <a:gd name="T6" fmla="*/ 2147483646 w 225"/>
              <a:gd name="T7" fmla="*/ 2147483646 h 103"/>
              <a:gd name="T8" fmla="*/ 2147483646 w 225"/>
              <a:gd name="T9" fmla="*/ 2147483646 h 103"/>
              <a:gd name="T10" fmla="*/ 2147483646 w 225"/>
              <a:gd name="T11" fmla="*/ 2147483646 h 103"/>
              <a:gd name="T12" fmla="*/ 2147483646 w 225"/>
              <a:gd name="T13" fmla="*/ 2147483646 h 103"/>
              <a:gd name="T14" fmla="*/ 2147483646 w 225"/>
              <a:gd name="T15" fmla="*/ 0 h 103"/>
              <a:gd name="T16" fmla="*/ 2147483646 w 225"/>
              <a:gd name="T17" fmla="*/ 2147483646 h 103"/>
              <a:gd name="T18" fmla="*/ 2147483646 w 225"/>
              <a:gd name="T19" fmla="*/ 2147483646 h 103"/>
              <a:gd name="T20" fmla="*/ 2147483646 w 225"/>
              <a:gd name="T21" fmla="*/ 2147483646 h 103"/>
              <a:gd name="T22" fmla="*/ 2147483646 w 225"/>
              <a:gd name="T23" fmla="*/ 2147483646 h 103"/>
              <a:gd name="T24" fmla="*/ 2147483646 w 225"/>
              <a:gd name="T25" fmla="*/ 2147483646 h 103"/>
              <a:gd name="T26" fmla="*/ 2147483646 w 225"/>
              <a:gd name="T27" fmla="*/ 2147483646 h 103"/>
              <a:gd name="T28" fmla="*/ 2147483646 w 225"/>
              <a:gd name="T29" fmla="*/ 2147483646 h 103"/>
              <a:gd name="T30" fmla="*/ 0 w 225"/>
              <a:gd name="T31" fmla="*/ 2147483646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03"/>
              <a:gd name="T50" fmla="*/ 225 w 225"/>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03">
                <a:moveTo>
                  <a:pt x="0" y="72"/>
                </a:moveTo>
                <a:lnTo>
                  <a:pt x="17" y="48"/>
                </a:lnTo>
                <a:lnTo>
                  <a:pt x="65" y="54"/>
                </a:lnTo>
                <a:lnTo>
                  <a:pt x="9" y="24"/>
                </a:lnTo>
                <a:lnTo>
                  <a:pt x="17" y="5"/>
                </a:lnTo>
                <a:lnTo>
                  <a:pt x="114" y="36"/>
                </a:lnTo>
                <a:lnTo>
                  <a:pt x="57" y="5"/>
                </a:lnTo>
                <a:lnTo>
                  <a:pt x="194" y="0"/>
                </a:lnTo>
                <a:lnTo>
                  <a:pt x="225" y="78"/>
                </a:lnTo>
                <a:lnTo>
                  <a:pt x="194" y="66"/>
                </a:lnTo>
                <a:lnTo>
                  <a:pt x="185" y="103"/>
                </a:lnTo>
                <a:lnTo>
                  <a:pt x="80" y="103"/>
                </a:lnTo>
                <a:lnTo>
                  <a:pt x="105" y="90"/>
                </a:lnTo>
                <a:lnTo>
                  <a:pt x="74" y="78"/>
                </a:lnTo>
                <a:lnTo>
                  <a:pt x="154" y="54"/>
                </a:lnTo>
                <a:lnTo>
                  <a:pt x="0" y="72"/>
                </a:lnTo>
              </a:path>
            </a:pathLst>
          </a:custGeom>
          <a:solidFill>
            <a:srgbClr val="99FF66"/>
          </a:solidFill>
          <a:ln w="7938">
            <a:solidFill>
              <a:schemeClr val="bg1"/>
            </a:solidFill>
            <a:round/>
            <a:headEnd/>
            <a:tailEnd/>
          </a:ln>
        </p:spPr>
        <p:txBody>
          <a:bodyPr/>
          <a:lstStyle/>
          <a:p>
            <a:endParaRPr lang="en-ZA"/>
          </a:p>
        </p:txBody>
      </p:sp>
      <p:sp>
        <p:nvSpPr>
          <p:cNvPr id="7239" name="Freeform 372"/>
          <p:cNvSpPr>
            <a:spLocks/>
          </p:cNvSpPr>
          <p:nvPr/>
        </p:nvSpPr>
        <p:spPr bwMode="auto">
          <a:xfrm>
            <a:off x="5540774" y="2657476"/>
            <a:ext cx="139700" cy="117475"/>
          </a:xfrm>
          <a:custGeom>
            <a:avLst/>
            <a:gdLst>
              <a:gd name="T0" fmla="*/ 0 w 265"/>
              <a:gd name="T1" fmla="*/ 2147483646 h 172"/>
              <a:gd name="T2" fmla="*/ 2147483646 w 265"/>
              <a:gd name="T3" fmla="*/ 2147483646 h 172"/>
              <a:gd name="T4" fmla="*/ 2147483646 w 265"/>
              <a:gd name="T5" fmla="*/ 2147483646 h 172"/>
              <a:gd name="T6" fmla="*/ 2147483646 w 265"/>
              <a:gd name="T7" fmla="*/ 2147483646 h 172"/>
              <a:gd name="T8" fmla="*/ 2147483646 w 265"/>
              <a:gd name="T9" fmla="*/ 2147483646 h 172"/>
              <a:gd name="T10" fmla="*/ 2147483646 w 265"/>
              <a:gd name="T11" fmla="*/ 2147483646 h 172"/>
              <a:gd name="T12" fmla="*/ 2147483646 w 265"/>
              <a:gd name="T13" fmla="*/ 2147483646 h 172"/>
              <a:gd name="T14" fmla="*/ 2147483646 w 265"/>
              <a:gd name="T15" fmla="*/ 2147483646 h 172"/>
              <a:gd name="T16" fmla="*/ 2147483646 w 265"/>
              <a:gd name="T17" fmla="*/ 0 h 172"/>
              <a:gd name="T18" fmla="*/ 2147483646 w 265"/>
              <a:gd name="T19" fmla="*/ 2147483646 h 172"/>
              <a:gd name="T20" fmla="*/ 2147483646 w 265"/>
              <a:gd name="T21" fmla="*/ 2147483646 h 172"/>
              <a:gd name="T22" fmla="*/ 2147483646 w 265"/>
              <a:gd name="T23" fmla="*/ 2147483646 h 172"/>
              <a:gd name="T24" fmla="*/ 2147483646 w 265"/>
              <a:gd name="T25" fmla="*/ 2147483646 h 172"/>
              <a:gd name="T26" fmla="*/ 2147483646 w 265"/>
              <a:gd name="T27" fmla="*/ 2147483646 h 172"/>
              <a:gd name="T28" fmla="*/ 2147483646 w 265"/>
              <a:gd name="T29" fmla="*/ 2147483646 h 172"/>
              <a:gd name="T30" fmla="*/ 0 w 265"/>
              <a:gd name="T31" fmla="*/ 214748364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
              <a:gd name="T49" fmla="*/ 0 h 172"/>
              <a:gd name="T50" fmla="*/ 265 w 265"/>
              <a:gd name="T51" fmla="*/ 172 h 1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 h="172">
                <a:moveTo>
                  <a:pt x="0" y="86"/>
                </a:moveTo>
                <a:lnTo>
                  <a:pt x="9" y="68"/>
                </a:lnTo>
                <a:lnTo>
                  <a:pt x="105" y="80"/>
                </a:lnTo>
                <a:lnTo>
                  <a:pt x="97" y="56"/>
                </a:lnTo>
                <a:lnTo>
                  <a:pt x="114" y="56"/>
                </a:lnTo>
                <a:lnTo>
                  <a:pt x="49" y="37"/>
                </a:lnTo>
                <a:lnTo>
                  <a:pt x="80" y="32"/>
                </a:lnTo>
                <a:lnTo>
                  <a:pt x="49" y="19"/>
                </a:lnTo>
                <a:lnTo>
                  <a:pt x="225" y="0"/>
                </a:lnTo>
                <a:lnTo>
                  <a:pt x="234" y="37"/>
                </a:lnTo>
                <a:lnTo>
                  <a:pt x="177" y="73"/>
                </a:lnTo>
                <a:lnTo>
                  <a:pt x="258" y="80"/>
                </a:lnTo>
                <a:lnTo>
                  <a:pt x="265" y="140"/>
                </a:lnTo>
                <a:lnTo>
                  <a:pt x="154" y="172"/>
                </a:lnTo>
                <a:lnTo>
                  <a:pt x="105" y="116"/>
                </a:lnTo>
                <a:lnTo>
                  <a:pt x="0" y="86"/>
                </a:lnTo>
              </a:path>
            </a:pathLst>
          </a:custGeom>
          <a:solidFill>
            <a:srgbClr val="99FF66"/>
          </a:solidFill>
          <a:ln w="7938">
            <a:solidFill>
              <a:schemeClr val="bg1"/>
            </a:solidFill>
            <a:round/>
            <a:headEnd/>
            <a:tailEnd/>
          </a:ln>
        </p:spPr>
        <p:txBody>
          <a:bodyPr/>
          <a:lstStyle/>
          <a:p>
            <a:endParaRPr lang="en-ZA"/>
          </a:p>
        </p:txBody>
      </p:sp>
      <p:sp>
        <p:nvSpPr>
          <p:cNvPr id="7240" name="Freeform 373"/>
          <p:cNvSpPr>
            <a:spLocks/>
          </p:cNvSpPr>
          <p:nvPr/>
        </p:nvSpPr>
        <p:spPr bwMode="auto">
          <a:xfrm>
            <a:off x="5194300" y="2414589"/>
            <a:ext cx="85725" cy="53975"/>
          </a:xfrm>
          <a:custGeom>
            <a:avLst/>
            <a:gdLst>
              <a:gd name="T0" fmla="*/ 0 w 162"/>
              <a:gd name="T1" fmla="*/ 0 h 80"/>
              <a:gd name="T2" fmla="*/ 2147483646 w 162"/>
              <a:gd name="T3" fmla="*/ 2147483646 h 80"/>
              <a:gd name="T4" fmla="*/ 2147483646 w 162"/>
              <a:gd name="T5" fmla="*/ 2147483646 h 80"/>
              <a:gd name="T6" fmla="*/ 2147483646 w 162"/>
              <a:gd name="T7" fmla="*/ 2147483646 h 80"/>
              <a:gd name="T8" fmla="*/ 2147483646 w 162"/>
              <a:gd name="T9" fmla="*/ 2147483646 h 80"/>
              <a:gd name="T10" fmla="*/ 2147483646 w 162"/>
              <a:gd name="T11" fmla="*/ 2147483646 h 80"/>
              <a:gd name="T12" fmla="*/ 2147483646 w 162"/>
              <a:gd name="T13" fmla="*/ 2147483646 h 80"/>
              <a:gd name="T14" fmla="*/ 0 w 162"/>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0"/>
              <a:gd name="T26" fmla="*/ 162 w 16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0">
                <a:moveTo>
                  <a:pt x="0" y="0"/>
                </a:moveTo>
                <a:lnTo>
                  <a:pt x="17" y="49"/>
                </a:lnTo>
                <a:lnTo>
                  <a:pt x="73" y="56"/>
                </a:lnTo>
                <a:lnTo>
                  <a:pt x="17" y="62"/>
                </a:lnTo>
                <a:lnTo>
                  <a:pt x="57" y="80"/>
                </a:lnTo>
                <a:lnTo>
                  <a:pt x="154" y="73"/>
                </a:lnTo>
                <a:lnTo>
                  <a:pt x="162" y="43"/>
                </a:lnTo>
                <a:lnTo>
                  <a:pt x="0" y="0"/>
                </a:lnTo>
              </a:path>
            </a:pathLst>
          </a:custGeom>
          <a:solidFill>
            <a:srgbClr val="99FF66"/>
          </a:solidFill>
          <a:ln w="7938">
            <a:solidFill>
              <a:schemeClr val="bg1"/>
            </a:solidFill>
            <a:round/>
            <a:headEnd/>
            <a:tailEnd/>
          </a:ln>
        </p:spPr>
        <p:txBody>
          <a:bodyPr/>
          <a:lstStyle/>
          <a:p>
            <a:endParaRPr lang="en-ZA"/>
          </a:p>
        </p:txBody>
      </p:sp>
      <p:sp>
        <p:nvSpPr>
          <p:cNvPr id="7241" name="Freeform 374"/>
          <p:cNvSpPr>
            <a:spLocks/>
          </p:cNvSpPr>
          <p:nvPr/>
        </p:nvSpPr>
        <p:spPr bwMode="auto">
          <a:xfrm>
            <a:off x="5241925" y="2286000"/>
            <a:ext cx="268287" cy="171450"/>
          </a:xfrm>
          <a:custGeom>
            <a:avLst/>
            <a:gdLst>
              <a:gd name="T0" fmla="*/ 0 w 506"/>
              <a:gd name="T1" fmla="*/ 2147483646 h 250"/>
              <a:gd name="T2" fmla="*/ 2147483646 w 506"/>
              <a:gd name="T3" fmla="*/ 2147483646 h 250"/>
              <a:gd name="T4" fmla="*/ 2147483646 w 506"/>
              <a:gd name="T5" fmla="*/ 2147483646 h 250"/>
              <a:gd name="T6" fmla="*/ 2147483646 w 506"/>
              <a:gd name="T7" fmla="*/ 2147483646 h 250"/>
              <a:gd name="T8" fmla="*/ 2147483646 w 506"/>
              <a:gd name="T9" fmla="*/ 0 h 250"/>
              <a:gd name="T10" fmla="*/ 2147483646 w 506"/>
              <a:gd name="T11" fmla="*/ 2147483646 h 250"/>
              <a:gd name="T12" fmla="*/ 2147483646 w 506"/>
              <a:gd name="T13" fmla="*/ 2147483646 h 250"/>
              <a:gd name="T14" fmla="*/ 2147483646 w 506"/>
              <a:gd name="T15" fmla="*/ 2147483646 h 250"/>
              <a:gd name="T16" fmla="*/ 2147483646 w 506"/>
              <a:gd name="T17" fmla="*/ 2147483646 h 250"/>
              <a:gd name="T18" fmla="*/ 2147483646 w 506"/>
              <a:gd name="T19" fmla="*/ 2147483646 h 250"/>
              <a:gd name="T20" fmla="*/ 2147483646 w 506"/>
              <a:gd name="T21" fmla="*/ 2147483646 h 250"/>
              <a:gd name="T22" fmla="*/ 2147483646 w 506"/>
              <a:gd name="T23" fmla="*/ 2147483646 h 250"/>
              <a:gd name="T24" fmla="*/ 2147483646 w 506"/>
              <a:gd name="T25" fmla="*/ 2147483646 h 250"/>
              <a:gd name="T26" fmla="*/ 2147483646 w 506"/>
              <a:gd name="T27" fmla="*/ 2147483646 h 250"/>
              <a:gd name="T28" fmla="*/ 2147483646 w 506"/>
              <a:gd name="T29" fmla="*/ 2147483646 h 250"/>
              <a:gd name="T30" fmla="*/ 2147483646 w 506"/>
              <a:gd name="T31" fmla="*/ 2147483646 h 250"/>
              <a:gd name="T32" fmla="*/ 2147483646 w 506"/>
              <a:gd name="T33" fmla="*/ 2147483646 h 250"/>
              <a:gd name="T34" fmla="*/ 2147483646 w 506"/>
              <a:gd name="T35" fmla="*/ 2147483646 h 250"/>
              <a:gd name="T36" fmla="*/ 2147483646 w 506"/>
              <a:gd name="T37" fmla="*/ 2147483646 h 250"/>
              <a:gd name="T38" fmla="*/ 2147483646 w 506"/>
              <a:gd name="T39" fmla="*/ 2147483646 h 250"/>
              <a:gd name="T40" fmla="*/ 2147483646 w 506"/>
              <a:gd name="T41" fmla="*/ 2147483646 h 250"/>
              <a:gd name="T42" fmla="*/ 2147483646 w 506"/>
              <a:gd name="T43" fmla="*/ 2147483646 h 250"/>
              <a:gd name="T44" fmla="*/ 2147483646 w 506"/>
              <a:gd name="T45" fmla="*/ 2147483646 h 250"/>
              <a:gd name="T46" fmla="*/ 2147483646 w 506"/>
              <a:gd name="T47" fmla="*/ 2147483646 h 250"/>
              <a:gd name="T48" fmla="*/ 2147483646 w 506"/>
              <a:gd name="T49" fmla="*/ 2147483646 h 250"/>
              <a:gd name="T50" fmla="*/ 2147483646 w 506"/>
              <a:gd name="T51" fmla="*/ 2147483646 h 250"/>
              <a:gd name="T52" fmla="*/ 2147483646 w 506"/>
              <a:gd name="T53" fmla="*/ 2147483646 h 250"/>
              <a:gd name="T54" fmla="*/ 2147483646 w 506"/>
              <a:gd name="T55" fmla="*/ 2147483646 h 250"/>
              <a:gd name="T56" fmla="*/ 2147483646 w 506"/>
              <a:gd name="T57" fmla="*/ 2147483646 h 250"/>
              <a:gd name="T58" fmla="*/ 2147483646 w 506"/>
              <a:gd name="T59" fmla="*/ 2147483646 h 250"/>
              <a:gd name="T60" fmla="*/ 2147483646 w 506"/>
              <a:gd name="T61" fmla="*/ 2147483646 h 250"/>
              <a:gd name="T62" fmla="*/ 2147483646 w 506"/>
              <a:gd name="T63" fmla="*/ 2147483646 h 250"/>
              <a:gd name="T64" fmla="*/ 2147483646 w 506"/>
              <a:gd name="T65" fmla="*/ 2147483646 h 250"/>
              <a:gd name="T66" fmla="*/ 2147483646 w 506"/>
              <a:gd name="T67" fmla="*/ 2147483646 h 250"/>
              <a:gd name="T68" fmla="*/ 2147483646 w 506"/>
              <a:gd name="T69" fmla="*/ 2147483646 h 250"/>
              <a:gd name="T70" fmla="*/ 2147483646 w 506"/>
              <a:gd name="T71" fmla="*/ 2147483646 h 250"/>
              <a:gd name="T72" fmla="*/ 2147483646 w 506"/>
              <a:gd name="T73" fmla="*/ 2147483646 h 250"/>
              <a:gd name="T74" fmla="*/ 0 w 506"/>
              <a:gd name="T75" fmla="*/ 2147483646 h 2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6"/>
              <a:gd name="T115" fmla="*/ 0 h 250"/>
              <a:gd name="T116" fmla="*/ 506 w 506"/>
              <a:gd name="T117" fmla="*/ 250 h 2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6" h="250">
                <a:moveTo>
                  <a:pt x="0" y="79"/>
                </a:moveTo>
                <a:lnTo>
                  <a:pt x="121" y="67"/>
                </a:lnTo>
                <a:lnTo>
                  <a:pt x="65" y="24"/>
                </a:lnTo>
                <a:lnTo>
                  <a:pt x="161" y="12"/>
                </a:lnTo>
                <a:lnTo>
                  <a:pt x="81" y="0"/>
                </a:lnTo>
                <a:lnTo>
                  <a:pt x="218" y="18"/>
                </a:lnTo>
                <a:lnTo>
                  <a:pt x="249" y="67"/>
                </a:lnTo>
                <a:lnTo>
                  <a:pt x="329" y="67"/>
                </a:lnTo>
                <a:lnTo>
                  <a:pt x="354" y="98"/>
                </a:lnTo>
                <a:lnTo>
                  <a:pt x="354" y="74"/>
                </a:lnTo>
                <a:lnTo>
                  <a:pt x="394" y="79"/>
                </a:lnTo>
                <a:lnTo>
                  <a:pt x="378" y="98"/>
                </a:lnTo>
                <a:lnTo>
                  <a:pt x="426" y="110"/>
                </a:lnTo>
                <a:lnTo>
                  <a:pt x="394" y="140"/>
                </a:lnTo>
                <a:lnTo>
                  <a:pt x="474" y="140"/>
                </a:lnTo>
                <a:lnTo>
                  <a:pt x="506" y="164"/>
                </a:lnTo>
                <a:lnTo>
                  <a:pt x="410" y="177"/>
                </a:lnTo>
                <a:lnTo>
                  <a:pt x="386" y="207"/>
                </a:lnTo>
                <a:lnTo>
                  <a:pt x="369" y="177"/>
                </a:lnTo>
                <a:lnTo>
                  <a:pt x="346" y="250"/>
                </a:lnTo>
                <a:lnTo>
                  <a:pt x="281" y="213"/>
                </a:lnTo>
                <a:lnTo>
                  <a:pt x="314" y="250"/>
                </a:lnTo>
                <a:lnTo>
                  <a:pt x="201" y="244"/>
                </a:lnTo>
                <a:lnTo>
                  <a:pt x="153" y="225"/>
                </a:lnTo>
                <a:lnTo>
                  <a:pt x="209" y="213"/>
                </a:lnTo>
                <a:lnTo>
                  <a:pt x="153" y="213"/>
                </a:lnTo>
                <a:lnTo>
                  <a:pt x="136" y="201"/>
                </a:lnTo>
                <a:lnTo>
                  <a:pt x="161" y="201"/>
                </a:lnTo>
                <a:lnTo>
                  <a:pt x="113" y="183"/>
                </a:lnTo>
                <a:lnTo>
                  <a:pt x="273" y="164"/>
                </a:lnTo>
                <a:lnTo>
                  <a:pt x="81" y="164"/>
                </a:lnTo>
                <a:lnTo>
                  <a:pt x="40" y="147"/>
                </a:lnTo>
                <a:lnTo>
                  <a:pt x="113" y="134"/>
                </a:lnTo>
                <a:lnTo>
                  <a:pt x="8" y="110"/>
                </a:lnTo>
                <a:lnTo>
                  <a:pt x="33" y="110"/>
                </a:lnTo>
                <a:lnTo>
                  <a:pt x="8" y="91"/>
                </a:lnTo>
                <a:lnTo>
                  <a:pt x="121" y="91"/>
                </a:lnTo>
                <a:lnTo>
                  <a:pt x="0" y="79"/>
                </a:lnTo>
              </a:path>
            </a:pathLst>
          </a:custGeom>
          <a:solidFill>
            <a:srgbClr val="99FF66"/>
          </a:solidFill>
          <a:ln w="7938">
            <a:solidFill>
              <a:schemeClr val="bg1"/>
            </a:solidFill>
            <a:round/>
            <a:headEnd/>
            <a:tailEnd/>
          </a:ln>
        </p:spPr>
        <p:txBody>
          <a:bodyPr/>
          <a:lstStyle/>
          <a:p>
            <a:endParaRPr lang="en-ZA"/>
          </a:p>
        </p:txBody>
      </p:sp>
      <p:sp>
        <p:nvSpPr>
          <p:cNvPr id="7242" name="Freeform 375"/>
          <p:cNvSpPr>
            <a:spLocks/>
          </p:cNvSpPr>
          <p:nvPr/>
        </p:nvSpPr>
        <p:spPr bwMode="auto">
          <a:xfrm>
            <a:off x="5241924" y="2581275"/>
            <a:ext cx="63500" cy="38100"/>
          </a:xfrm>
          <a:custGeom>
            <a:avLst/>
            <a:gdLst>
              <a:gd name="T0" fmla="*/ 0 w 121"/>
              <a:gd name="T1" fmla="*/ 2147483646 h 55"/>
              <a:gd name="T2" fmla="*/ 2147483646 w 121"/>
              <a:gd name="T3" fmla="*/ 0 h 55"/>
              <a:gd name="T4" fmla="*/ 2147483646 w 121"/>
              <a:gd name="T5" fmla="*/ 2147483646 h 55"/>
              <a:gd name="T6" fmla="*/ 2147483646 w 121"/>
              <a:gd name="T7" fmla="*/ 2147483646 h 55"/>
              <a:gd name="T8" fmla="*/ 0 w 121"/>
              <a:gd name="T9" fmla="*/ 2147483646 h 55"/>
              <a:gd name="T10" fmla="*/ 0 60000 65536"/>
              <a:gd name="T11" fmla="*/ 0 60000 65536"/>
              <a:gd name="T12" fmla="*/ 0 60000 65536"/>
              <a:gd name="T13" fmla="*/ 0 60000 65536"/>
              <a:gd name="T14" fmla="*/ 0 60000 65536"/>
              <a:gd name="T15" fmla="*/ 0 w 121"/>
              <a:gd name="T16" fmla="*/ 0 h 55"/>
              <a:gd name="T17" fmla="*/ 121 w 121"/>
              <a:gd name="T18" fmla="*/ 55 h 55"/>
            </a:gdLst>
            <a:ahLst/>
            <a:cxnLst>
              <a:cxn ang="T10">
                <a:pos x="T0" y="T1"/>
              </a:cxn>
              <a:cxn ang="T11">
                <a:pos x="T2" y="T3"/>
              </a:cxn>
              <a:cxn ang="T12">
                <a:pos x="T4" y="T5"/>
              </a:cxn>
              <a:cxn ang="T13">
                <a:pos x="T6" y="T7"/>
              </a:cxn>
              <a:cxn ang="T14">
                <a:pos x="T8" y="T9"/>
              </a:cxn>
            </a:cxnLst>
            <a:rect l="T15" t="T16" r="T17" b="T18"/>
            <a:pathLst>
              <a:path w="121" h="55">
                <a:moveTo>
                  <a:pt x="0" y="36"/>
                </a:moveTo>
                <a:lnTo>
                  <a:pt x="25" y="0"/>
                </a:lnTo>
                <a:lnTo>
                  <a:pt x="105" y="6"/>
                </a:lnTo>
                <a:lnTo>
                  <a:pt x="121" y="55"/>
                </a:lnTo>
                <a:lnTo>
                  <a:pt x="0" y="36"/>
                </a:lnTo>
              </a:path>
            </a:pathLst>
          </a:custGeom>
          <a:solidFill>
            <a:srgbClr val="99FF66"/>
          </a:solidFill>
          <a:ln w="7938">
            <a:solidFill>
              <a:schemeClr val="bg1"/>
            </a:solidFill>
            <a:round/>
            <a:headEnd/>
            <a:tailEnd/>
          </a:ln>
        </p:spPr>
        <p:txBody>
          <a:bodyPr/>
          <a:lstStyle/>
          <a:p>
            <a:endParaRPr lang="en-ZA"/>
          </a:p>
        </p:txBody>
      </p:sp>
      <p:sp>
        <p:nvSpPr>
          <p:cNvPr id="7243" name="Freeform 376"/>
          <p:cNvSpPr>
            <a:spLocks/>
          </p:cNvSpPr>
          <p:nvPr/>
        </p:nvSpPr>
        <p:spPr bwMode="auto">
          <a:xfrm>
            <a:off x="5254625" y="2654301"/>
            <a:ext cx="128587" cy="87313"/>
          </a:xfrm>
          <a:custGeom>
            <a:avLst/>
            <a:gdLst>
              <a:gd name="T0" fmla="*/ 0 w 241"/>
              <a:gd name="T1" fmla="*/ 2147483646 h 128"/>
              <a:gd name="T2" fmla="*/ 2147483646 w 241"/>
              <a:gd name="T3" fmla="*/ 2147483646 h 128"/>
              <a:gd name="T4" fmla="*/ 2147483646 w 241"/>
              <a:gd name="T5" fmla="*/ 2147483646 h 128"/>
              <a:gd name="T6" fmla="*/ 2147483646 w 241"/>
              <a:gd name="T7" fmla="*/ 2147483646 h 128"/>
              <a:gd name="T8" fmla="*/ 2147483646 w 241"/>
              <a:gd name="T9" fmla="*/ 2147483646 h 128"/>
              <a:gd name="T10" fmla="*/ 2147483646 w 241"/>
              <a:gd name="T11" fmla="*/ 2147483646 h 128"/>
              <a:gd name="T12" fmla="*/ 2147483646 w 241"/>
              <a:gd name="T13" fmla="*/ 2147483646 h 128"/>
              <a:gd name="T14" fmla="*/ 2147483646 w 241"/>
              <a:gd name="T15" fmla="*/ 2147483646 h 128"/>
              <a:gd name="T16" fmla="*/ 2147483646 w 241"/>
              <a:gd name="T17" fmla="*/ 2147483646 h 128"/>
              <a:gd name="T18" fmla="*/ 2147483646 w 241"/>
              <a:gd name="T19" fmla="*/ 0 h 128"/>
              <a:gd name="T20" fmla="*/ 2147483646 w 241"/>
              <a:gd name="T21" fmla="*/ 2147483646 h 128"/>
              <a:gd name="T22" fmla="*/ 0 w 241"/>
              <a:gd name="T23" fmla="*/ 2147483646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1"/>
              <a:gd name="T37" fmla="*/ 0 h 128"/>
              <a:gd name="T38" fmla="*/ 241 w 241"/>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1" h="128">
                <a:moveTo>
                  <a:pt x="0" y="18"/>
                </a:moveTo>
                <a:lnTo>
                  <a:pt x="8" y="85"/>
                </a:lnTo>
                <a:lnTo>
                  <a:pt x="40" y="91"/>
                </a:lnTo>
                <a:lnTo>
                  <a:pt x="23" y="128"/>
                </a:lnTo>
                <a:lnTo>
                  <a:pt x="63" y="128"/>
                </a:lnTo>
                <a:lnTo>
                  <a:pt x="103" y="97"/>
                </a:lnTo>
                <a:lnTo>
                  <a:pt x="63" y="85"/>
                </a:lnTo>
                <a:lnTo>
                  <a:pt x="168" y="85"/>
                </a:lnTo>
                <a:lnTo>
                  <a:pt x="241" y="5"/>
                </a:lnTo>
                <a:lnTo>
                  <a:pt x="15" y="0"/>
                </a:lnTo>
                <a:lnTo>
                  <a:pt x="56" y="24"/>
                </a:lnTo>
                <a:lnTo>
                  <a:pt x="0" y="18"/>
                </a:lnTo>
              </a:path>
            </a:pathLst>
          </a:custGeom>
          <a:solidFill>
            <a:srgbClr val="99FF66"/>
          </a:solidFill>
          <a:ln w="7938">
            <a:solidFill>
              <a:schemeClr val="bg1"/>
            </a:solidFill>
            <a:round/>
            <a:headEnd/>
            <a:tailEnd/>
          </a:ln>
        </p:spPr>
        <p:txBody>
          <a:bodyPr/>
          <a:lstStyle/>
          <a:p>
            <a:endParaRPr lang="en-ZA"/>
          </a:p>
        </p:txBody>
      </p:sp>
      <p:sp>
        <p:nvSpPr>
          <p:cNvPr id="7244" name="Freeform 377"/>
          <p:cNvSpPr>
            <a:spLocks/>
          </p:cNvSpPr>
          <p:nvPr/>
        </p:nvSpPr>
        <p:spPr bwMode="auto">
          <a:xfrm>
            <a:off x="5791600" y="2181226"/>
            <a:ext cx="727075" cy="371475"/>
          </a:xfrm>
          <a:custGeom>
            <a:avLst/>
            <a:gdLst>
              <a:gd name="T0" fmla="*/ 2147483646 w 1375"/>
              <a:gd name="T1" fmla="*/ 2147483646 h 542"/>
              <a:gd name="T2" fmla="*/ 2147483646 w 1375"/>
              <a:gd name="T3" fmla="*/ 2147483646 h 542"/>
              <a:gd name="T4" fmla="*/ 2147483646 w 1375"/>
              <a:gd name="T5" fmla="*/ 2147483646 h 542"/>
              <a:gd name="T6" fmla="*/ 2147483646 w 1375"/>
              <a:gd name="T7" fmla="*/ 2147483646 h 542"/>
              <a:gd name="T8" fmla="*/ 2147483646 w 1375"/>
              <a:gd name="T9" fmla="*/ 2147483646 h 542"/>
              <a:gd name="T10" fmla="*/ 2147483646 w 1375"/>
              <a:gd name="T11" fmla="*/ 2147483646 h 542"/>
              <a:gd name="T12" fmla="*/ 2147483646 w 1375"/>
              <a:gd name="T13" fmla="*/ 2147483646 h 542"/>
              <a:gd name="T14" fmla="*/ 2147483646 w 1375"/>
              <a:gd name="T15" fmla="*/ 2147483646 h 542"/>
              <a:gd name="T16" fmla="*/ 2147483646 w 1375"/>
              <a:gd name="T17" fmla="*/ 2147483646 h 542"/>
              <a:gd name="T18" fmla="*/ 2147483646 w 1375"/>
              <a:gd name="T19" fmla="*/ 2147483646 h 542"/>
              <a:gd name="T20" fmla="*/ 2147483646 w 1375"/>
              <a:gd name="T21" fmla="*/ 2147483646 h 542"/>
              <a:gd name="T22" fmla="*/ 2147483646 w 1375"/>
              <a:gd name="T23" fmla="*/ 2147483646 h 542"/>
              <a:gd name="T24" fmla="*/ 2147483646 w 1375"/>
              <a:gd name="T25" fmla="*/ 2147483646 h 542"/>
              <a:gd name="T26" fmla="*/ 2147483646 w 1375"/>
              <a:gd name="T27" fmla="*/ 2147483646 h 542"/>
              <a:gd name="T28" fmla="*/ 2147483646 w 1375"/>
              <a:gd name="T29" fmla="*/ 2147483646 h 542"/>
              <a:gd name="T30" fmla="*/ 2147483646 w 1375"/>
              <a:gd name="T31" fmla="*/ 2147483646 h 542"/>
              <a:gd name="T32" fmla="*/ 2147483646 w 1375"/>
              <a:gd name="T33" fmla="*/ 2147483646 h 542"/>
              <a:gd name="T34" fmla="*/ 2147483646 w 1375"/>
              <a:gd name="T35" fmla="*/ 2147483646 h 542"/>
              <a:gd name="T36" fmla="*/ 2147483646 w 1375"/>
              <a:gd name="T37" fmla="*/ 2147483646 h 542"/>
              <a:gd name="T38" fmla="*/ 2147483646 w 1375"/>
              <a:gd name="T39" fmla="*/ 2147483646 h 542"/>
              <a:gd name="T40" fmla="*/ 2147483646 w 1375"/>
              <a:gd name="T41" fmla="*/ 2147483646 h 542"/>
              <a:gd name="T42" fmla="*/ 2147483646 w 1375"/>
              <a:gd name="T43" fmla="*/ 2147483646 h 542"/>
              <a:gd name="T44" fmla="*/ 2147483646 w 1375"/>
              <a:gd name="T45" fmla="*/ 2147483646 h 542"/>
              <a:gd name="T46" fmla="*/ 2147483646 w 1375"/>
              <a:gd name="T47" fmla="*/ 2147483646 h 542"/>
              <a:gd name="T48" fmla="*/ 2147483646 w 1375"/>
              <a:gd name="T49" fmla="*/ 2147483646 h 542"/>
              <a:gd name="T50" fmla="*/ 2147483646 w 1375"/>
              <a:gd name="T51" fmla="*/ 2147483646 h 542"/>
              <a:gd name="T52" fmla="*/ 2147483646 w 1375"/>
              <a:gd name="T53" fmla="*/ 2147483646 h 542"/>
              <a:gd name="T54" fmla="*/ 2147483646 w 1375"/>
              <a:gd name="T55" fmla="*/ 2147483646 h 542"/>
              <a:gd name="T56" fmla="*/ 2147483646 w 1375"/>
              <a:gd name="T57" fmla="*/ 2147483646 h 542"/>
              <a:gd name="T58" fmla="*/ 2147483646 w 1375"/>
              <a:gd name="T59" fmla="*/ 2147483646 h 542"/>
              <a:gd name="T60" fmla="*/ 2147483646 w 1375"/>
              <a:gd name="T61" fmla="*/ 2147483646 h 542"/>
              <a:gd name="T62" fmla="*/ 2147483646 w 1375"/>
              <a:gd name="T63" fmla="*/ 2147483646 h 542"/>
              <a:gd name="T64" fmla="*/ 2147483646 w 1375"/>
              <a:gd name="T65" fmla="*/ 2147483646 h 542"/>
              <a:gd name="T66" fmla="*/ 2147483646 w 1375"/>
              <a:gd name="T67" fmla="*/ 2147483646 h 542"/>
              <a:gd name="T68" fmla="*/ 2147483646 w 1375"/>
              <a:gd name="T69" fmla="*/ 2147483646 h 542"/>
              <a:gd name="T70" fmla="*/ 2147483646 w 1375"/>
              <a:gd name="T71" fmla="*/ 2147483646 h 542"/>
              <a:gd name="T72" fmla="*/ 2147483646 w 1375"/>
              <a:gd name="T73" fmla="*/ 2147483646 h 542"/>
              <a:gd name="T74" fmla="*/ 2147483646 w 1375"/>
              <a:gd name="T75" fmla="*/ 0 h 542"/>
              <a:gd name="T76" fmla="*/ 2147483646 w 1375"/>
              <a:gd name="T77" fmla="*/ 2147483646 h 542"/>
              <a:gd name="T78" fmla="*/ 2147483646 w 1375"/>
              <a:gd name="T79" fmla="*/ 2147483646 h 542"/>
              <a:gd name="T80" fmla="*/ 2147483646 w 1375"/>
              <a:gd name="T81" fmla="*/ 2147483646 h 542"/>
              <a:gd name="T82" fmla="*/ 2147483646 w 1375"/>
              <a:gd name="T83" fmla="*/ 2147483646 h 542"/>
              <a:gd name="T84" fmla="*/ 2147483646 w 1375"/>
              <a:gd name="T85" fmla="*/ 2147483646 h 542"/>
              <a:gd name="T86" fmla="*/ 2147483646 w 1375"/>
              <a:gd name="T87" fmla="*/ 2147483646 h 5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5"/>
              <a:gd name="T133" fmla="*/ 0 h 542"/>
              <a:gd name="T134" fmla="*/ 1375 w 1375"/>
              <a:gd name="T135" fmla="*/ 542 h 5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5" h="542">
                <a:moveTo>
                  <a:pt x="0" y="127"/>
                </a:moveTo>
                <a:lnTo>
                  <a:pt x="113" y="127"/>
                </a:lnTo>
                <a:lnTo>
                  <a:pt x="72" y="152"/>
                </a:lnTo>
                <a:lnTo>
                  <a:pt x="250" y="140"/>
                </a:lnTo>
                <a:lnTo>
                  <a:pt x="88" y="152"/>
                </a:lnTo>
                <a:lnTo>
                  <a:pt x="137" y="159"/>
                </a:lnTo>
                <a:lnTo>
                  <a:pt x="88" y="164"/>
                </a:lnTo>
                <a:lnTo>
                  <a:pt x="113" y="176"/>
                </a:lnTo>
                <a:lnTo>
                  <a:pt x="330" y="159"/>
                </a:lnTo>
                <a:lnTo>
                  <a:pt x="113" y="183"/>
                </a:lnTo>
                <a:lnTo>
                  <a:pt x="202" y="213"/>
                </a:lnTo>
                <a:lnTo>
                  <a:pt x="290" y="176"/>
                </a:lnTo>
                <a:lnTo>
                  <a:pt x="435" y="170"/>
                </a:lnTo>
                <a:lnTo>
                  <a:pt x="290" y="183"/>
                </a:lnTo>
                <a:lnTo>
                  <a:pt x="250" y="213"/>
                </a:lnTo>
                <a:lnTo>
                  <a:pt x="347" y="219"/>
                </a:lnTo>
                <a:lnTo>
                  <a:pt x="435" y="183"/>
                </a:lnTo>
                <a:lnTo>
                  <a:pt x="378" y="213"/>
                </a:lnTo>
                <a:lnTo>
                  <a:pt x="435" y="213"/>
                </a:lnTo>
                <a:lnTo>
                  <a:pt x="538" y="195"/>
                </a:lnTo>
                <a:lnTo>
                  <a:pt x="523" y="164"/>
                </a:lnTo>
                <a:lnTo>
                  <a:pt x="635" y="140"/>
                </a:lnTo>
                <a:lnTo>
                  <a:pt x="555" y="195"/>
                </a:lnTo>
                <a:lnTo>
                  <a:pt x="732" y="176"/>
                </a:lnTo>
                <a:lnTo>
                  <a:pt x="387" y="231"/>
                </a:lnTo>
                <a:lnTo>
                  <a:pt x="467" y="286"/>
                </a:lnTo>
                <a:lnTo>
                  <a:pt x="531" y="286"/>
                </a:lnTo>
                <a:lnTo>
                  <a:pt x="498" y="299"/>
                </a:lnTo>
                <a:lnTo>
                  <a:pt x="353" y="237"/>
                </a:lnTo>
                <a:lnTo>
                  <a:pt x="242" y="231"/>
                </a:lnTo>
                <a:lnTo>
                  <a:pt x="242" y="256"/>
                </a:lnTo>
                <a:lnTo>
                  <a:pt x="290" y="262"/>
                </a:lnTo>
                <a:lnTo>
                  <a:pt x="242" y="267"/>
                </a:lnTo>
                <a:lnTo>
                  <a:pt x="387" y="329"/>
                </a:lnTo>
                <a:lnTo>
                  <a:pt x="313" y="335"/>
                </a:lnTo>
                <a:lnTo>
                  <a:pt x="467" y="335"/>
                </a:lnTo>
                <a:lnTo>
                  <a:pt x="387" y="347"/>
                </a:lnTo>
                <a:lnTo>
                  <a:pt x="427" y="365"/>
                </a:lnTo>
                <a:lnTo>
                  <a:pt x="298" y="340"/>
                </a:lnTo>
                <a:lnTo>
                  <a:pt x="225" y="353"/>
                </a:lnTo>
                <a:lnTo>
                  <a:pt x="193" y="402"/>
                </a:lnTo>
                <a:lnTo>
                  <a:pt x="265" y="383"/>
                </a:lnTo>
                <a:lnTo>
                  <a:pt x="257" y="402"/>
                </a:lnTo>
                <a:lnTo>
                  <a:pt x="282" y="402"/>
                </a:lnTo>
                <a:lnTo>
                  <a:pt x="322" y="365"/>
                </a:lnTo>
                <a:lnTo>
                  <a:pt x="305" y="396"/>
                </a:lnTo>
                <a:lnTo>
                  <a:pt x="353" y="402"/>
                </a:lnTo>
                <a:lnTo>
                  <a:pt x="273" y="413"/>
                </a:lnTo>
                <a:lnTo>
                  <a:pt x="313" y="413"/>
                </a:lnTo>
                <a:lnTo>
                  <a:pt x="282" y="420"/>
                </a:lnTo>
                <a:lnTo>
                  <a:pt x="313" y="444"/>
                </a:lnTo>
                <a:lnTo>
                  <a:pt x="378" y="439"/>
                </a:lnTo>
                <a:lnTo>
                  <a:pt x="427" y="407"/>
                </a:lnTo>
                <a:lnTo>
                  <a:pt x="330" y="456"/>
                </a:lnTo>
                <a:lnTo>
                  <a:pt x="242" y="420"/>
                </a:lnTo>
                <a:lnTo>
                  <a:pt x="153" y="426"/>
                </a:lnTo>
                <a:lnTo>
                  <a:pt x="225" y="475"/>
                </a:lnTo>
                <a:lnTo>
                  <a:pt x="113" y="493"/>
                </a:lnTo>
                <a:lnTo>
                  <a:pt x="120" y="523"/>
                </a:lnTo>
                <a:lnTo>
                  <a:pt x="145" y="499"/>
                </a:lnTo>
                <a:lnTo>
                  <a:pt x="145" y="523"/>
                </a:lnTo>
                <a:lnTo>
                  <a:pt x="233" y="512"/>
                </a:lnTo>
                <a:lnTo>
                  <a:pt x="290" y="536"/>
                </a:lnTo>
                <a:lnTo>
                  <a:pt x="322" y="529"/>
                </a:lnTo>
                <a:lnTo>
                  <a:pt x="298" y="512"/>
                </a:lnTo>
                <a:lnTo>
                  <a:pt x="387" y="523"/>
                </a:lnTo>
                <a:lnTo>
                  <a:pt x="378" y="499"/>
                </a:lnTo>
                <a:lnTo>
                  <a:pt x="402" y="523"/>
                </a:lnTo>
                <a:lnTo>
                  <a:pt x="427" y="517"/>
                </a:lnTo>
                <a:lnTo>
                  <a:pt x="418" y="505"/>
                </a:lnTo>
                <a:lnTo>
                  <a:pt x="483" y="517"/>
                </a:lnTo>
                <a:lnTo>
                  <a:pt x="483" y="542"/>
                </a:lnTo>
                <a:lnTo>
                  <a:pt x="603" y="517"/>
                </a:lnTo>
                <a:lnTo>
                  <a:pt x="620" y="493"/>
                </a:lnTo>
                <a:lnTo>
                  <a:pt x="571" y="493"/>
                </a:lnTo>
                <a:lnTo>
                  <a:pt x="563" y="469"/>
                </a:lnTo>
                <a:lnTo>
                  <a:pt x="435" y="469"/>
                </a:lnTo>
                <a:lnTo>
                  <a:pt x="611" y="456"/>
                </a:lnTo>
                <a:lnTo>
                  <a:pt x="635" y="439"/>
                </a:lnTo>
                <a:lnTo>
                  <a:pt x="611" y="413"/>
                </a:lnTo>
                <a:lnTo>
                  <a:pt x="716" y="413"/>
                </a:lnTo>
                <a:lnTo>
                  <a:pt x="732" y="402"/>
                </a:lnTo>
                <a:lnTo>
                  <a:pt x="668" y="396"/>
                </a:lnTo>
                <a:lnTo>
                  <a:pt x="756" y="389"/>
                </a:lnTo>
                <a:lnTo>
                  <a:pt x="691" y="377"/>
                </a:lnTo>
                <a:lnTo>
                  <a:pt x="772" y="359"/>
                </a:lnTo>
                <a:lnTo>
                  <a:pt x="765" y="347"/>
                </a:lnTo>
                <a:lnTo>
                  <a:pt x="635" y="340"/>
                </a:lnTo>
                <a:lnTo>
                  <a:pt x="708" y="329"/>
                </a:lnTo>
                <a:lnTo>
                  <a:pt x="628" y="323"/>
                </a:lnTo>
                <a:lnTo>
                  <a:pt x="772" y="335"/>
                </a:lnTo>
                <a:lnTo>
                  <a:pt x="772" y="316"/>
                </a:lnTo>
                <a:lnTo>
                  <a:pt x="628" y="310"/>
                </a:lnTo>
                <a:lnTo>
                  <a:pt x="813" y="299"/>
                </a:lnTo>
                <a:lnTo>
                  <a:pt x="772" y="267"/>
                </a:lnTo>
                <a:lnTo>
                  <a:pt x="901" y="286"/>
                </a:lnTo>
                <a:lnTo>
                  <a:pt x="950" y="256"/>
                </a:lnTo>
                <a:lnTo>
                  <a:pt x="876" y="250"/>
                </a:lnTo>
                <a:lnTo>
                  <a:pt x="973" y="243"/>
                </a:lnTo>
                <a:lnTo>
                  <a:pt x="956" y="226"/>
                </a:lnTo>
                <a:lnTo>
                  <a:pt x="998" y="231"/>
                </a:lnTo>
                <a:lnTo>
                  <a:pt x="1231" y="146"/>
                </a:lnTo>
                <a:lnTo>
                  <a:pt x="973" y="170"/>
                </a:lnTo>
                <a:lnTo>
                  <a:pt x="1118" y="140"/>
                </a:lnTo>
                <a:lnTo>
                  <a:pt x="1021" y="140"/>
                </a:lnTo>
                <a:lnTo>
                  <a:pt x="1013" y="122"/>
                </a:lnTo>
                <a:lnTo>
                  <a:pt x="1166" y="127"/>
                </a:lnTo>
                <a:lnTo>
                  <a:pt x="1375" y="79"/>
                </a:lnTo>
                <a:lnTo>
                  <a:pt x="1375" y="61"/>
                </a:lnTo>
                <a:lnTo>
                  <a:pt x="1279" y="61"/>
                </a:lnTo>
                <a:lnTo>
                  <a:pt x="1263" y="24"/>
                </a:lnTo>
                <a:lnTo>
                  <a:pt x="1021" y="49"/>
                </a:lnTo>
                <a:lnTo>
                  <a:pt x="1134" y="18"/>
                </a:lnTo>
                <a:lnTo>
                  <a:pt x="813" y="0"/>
                </a:lnTo>
                <a:lnTo>
                  <a:pt x="788" y="18"/>
                </a:lnTo>
                <a:lnTo>
                  <a:pt x="813" y="37"/>
                </a:lnTo>
                <a:lnTo>
                  <a:pt x="756" y="13"/>
                </a:lnTo>
                <a:lnTo>
                  <a:pt x="611" y="13"/>
                </a:lnTo>
                <a:lnTo>
                  <a:pt x="716" y="49"/>
                </a:lnTo>
                <a:lnTo>
                  <a:pt x="675" y="61"/>
                </a:lnTo>
                <a:lnTo>
                  <a:pt x="628" y="24"/>
                </a:lnTo>
                <a:lnTo>
                  <a:pt x="498" y="18"/>
                </a:lnTo>
                <a:lnTo>
                  <a:pt x="523" y="43"/>
                </a:lnTo>
                <a:lnTo>
                  <a:pt x="427" y="37"/>
                </a:lnTo>
                <a:lnTo>
                  <a:pt x="483" y="54"/>
                </a:lnTo>
                <a:lnTo>
                  <a:pt x="402" y="43"/>
                </a:lnTo>
                <a:lnTo>
                  <a:pt x="418" y="54"/>
                </a:lnTo>
                <a:lnTo>
                  <a:pt x="378" y="61"/>
                </a:lnTo>
                <a:lnTo>
                  <a:pt x="483" y="103"/>
                </a:lnTo>
                <a:lnTo>
                  <a:pt x="257" y="61"/>
                </a:lnTo>
                <a:lnTo>
                  <a:pt x="202" y="79"/>
                </a:lnTo>
                <a:lnTo>
                  <a:pt x="290" y="103"/>
                </a:lnTo>
                <a:lnTo>
                  <a:pt x="145" y="86"/>
                </a:lnTo>
                <a:lnTo>
                  <a:pt x="0" y="127"/>
                </a:lnTo>
              </a:path>
            </a:pathLst>
          </a:custGeom>
          <a:solidFill>
            <a:srgbClr val="99FF66"/>
          </a:solidFill>
          <a:ln w="7938">
            <a:solidFill>
              <a:schemeClr val="bg1"/>
            </a:solidFill>
            <a:round/>
            <a:headEnd/>
            <a:tailEnd/>
          </a:ln>
        </p:spPr>
        <p:txBody>
          <a:bodyPr/>
          <a:lstStyle/>
          <a:p>
            <a:endParaRPr lang="en-ZA"/>
          </a:p>
        </p:txBody>
      </p:sp>
      <p:sp>
        <p:nvSpPr>
          <p:cNvPr id="7245" name="Freeform 378"/>
          <p:cNvSpPr>
            <a:spLocks/>
          </p:cNvSpPr>
          <p:nvPr/>
        </p:nvSpPr>
        <p:spPr bwMode="auto">
          <a:xfrm>
            <a:off x="5459412" y="2992439"/>
            <a:ext cx="157163" cy="104775"/>
          </a:xfrm>
          <a:custGeom>
            <a:avLst/>
            <a:gdLst>
              <a:gd name="T0" fmla="*/ 0 w 298"/>
              <a:gd name="T1" fmla="*/ 2147483646 h 151"/>
              <a:gd name="T2" fmla="*/ 2147483646 w 298"/>
              <a:gd name="T3" fmla="*/ 2147483646 h 151"/>
              <a:gd name="T4" fmla="*/ 2147483646 w 298"/>
              <a:gd name="T5" fmla="*/ 0 h 151"/>
              <a:gd name="T6" fmla="*/ 2147483646 w 298"/>
              <a:gd name="T7" fmla="*/ 2147483646 h 151"/>
              <a:gd name="T8" fmla="*/ 2147483646 w 298"/>
              <a:gd name="T9" fmla="*/ 2147483646 h 151"/>
              <a:gd name="T10" fmla="*/ 2147483646 w 298"/>
              <a:gd name="T11" fmla="*/ 2147483646 h 151"/>
              <a:gd name="T12" fmla="*/ 2147483646 w 298"/>
              <a:gd name="T13" fmla="*/ 2147483646 h 151"/>
              <a:gd name="T14" fmla="*/ 2147483646 w 298"/>
              <a:gd name="T15" fmla="*/ 2147483646 h 151"/>
              <a:gd name="T16" fmla="*/ 2147483646 w 298"/>
              <a:gd name="T17" fmla="*/ 2147483646 h 151"/>
              <a:gd name="T18" fmla="*/ 2147483646 w 298"/>
              <a:gd name="T19" fmla="*/ 2147483646 h 151"/>
              <a:gd name="T20" fmla="*/ 0 w 298"/>
              <a:gd name="T21" fmla="*/ 2147483646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8"/>
              <a:gd name="T34" fmla="*/ 0 h 151"/>
              <a:gd name="T35" fmla="*/ 298 w 298"/>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8" h="151">
                <a:moveTo>
                  <a:pt x="0" y="127"/>
                </a:moveTo>
                <a:lnTo>
                  <a:pt x="48" y="97"/>
                </a:lnTo>
                <a:lnTo>
                  <a:pt x="73" y="0"/>
                </a:lnTo>
                <a:lnTo>
                  <a:pt x="96" y="37"/>
                </a:lnTo>
                <a:lnTo>
                  <a:pt x="169" y="42"/>
                </a:lnTo>
                <a:lnTo>
                  <a:pt x="298" y="115"/>
                </a:lnTo>
                <a:lnTo>
                  <a:pt x="281" y="134"/>
                </a:lnTo>
                <a:lnTo>
                  <a:pt x="161" y="97"/>
                </a:lnTo>
                <a:lnTo>
                  <a:pt x="89" y="151"/>
                </a:lnTo>
                <a:lnTo>
                  <a:pt x="73" y="115"/>
                </a:lnTo>
                <a:lnTo>
                  <a:pt x="0" y="127"/>
                </a:lnTo>
              </a:path>
            </a:pathLst>
          </a:custGeom>
          <a:solidFill>
            <a:srgbClr val="99FF66"/>
          </a:solidFill>
          <a:ln w="7938">
            <a:solidFill>
              <a:schemeClr val="bg1"/>
            </a:solidFill>
            <a:round/>
            <a:headEnd/>
            <a:tailEnd/>
          </a:ln>
        </p:spPr>
        <p:txBody>
          <a:bodyPr/>
          <a:lstStyle/>
          <a:p>
            <a:endParaRPr lang="en-ZA"/>
          </a:p>
        </p:txBody>
      </p:sp>
      <p:sp>
        <p:nvSpPr>
          <p:cNvPr id="7246" name="Freeform 379"/>
          <p:cNvSpPr>
            <a:spLocks/>
          </p:cNvSpPr>
          <p:nvPr/>
        </p:nvSpPr>
        <p:spPr bwMode="auto">
          <a:xfrm>
            <a:off x="6126161" y="3486150"/>
            <a:ext cx="153988" cy="153988"/>
          </a:xfrm>
          <a:custGeom>
            <a:avLst/>
            <a:gdLst>
              <a:gd name="T0" fmla="*/ 0 w 290"/>
              <a:gd name="T1" fmla="*/ 2147483646 h 226"/>
              <a:gd name="T2" fmla="*/ 2147483646 w 290"/>
              <a:gd name="T3" fmla="*/ 2147483646 h 226"/>
              <a:gd name="T4" fmla="*/ 2147483646 w 290"/>
              <a:gd name="T5" fmla="*/ 0 h 226"/>
              <a:gd name="T6" fmla="*/ 2147483646 w 290"/>
              <a:gd name="T7" fmla="*/ 2147483646 h 226"/>
              <a:gd name="T8" fmla="*/ 2147483646 w 290"/>
              <a:gd name="T9" fmla="*/ 2147483646 h 226"/>
              <a:gd name="T10" fmla="*/ 2147483646 w 290"/>
              <a:gd name="T11" fmla="*/ 2147483646 h 226"/>
              <a:gd name="T12" fmla="*/ 2147483646 w 290"/>
              <a:gd name="T13" fmla="*/ 2147483646 h 226"/>
              <a:gd name="T14" fmla="*/ 2147483646 w 290"/>
              <a:gd name="T15" fmla="*/ 2147483646 h 226"/>
              <a:gd name="T16" fmla="*/ 2147483646 w 290"/>
              <a:gd name="T17" fmla="*/ 2147483646 h 226"/>
              <a:gd name="T18" fmla="*/ 2147483646 w 290"/>
              <a:gd name="T19" fmla="*/ 2147483646 h 226"/>
              <a:gd name="T20" fmla="*/ 2147483646 w 290"/>
              <a:gd name="T21" fmla="*/ 2147483646 h 226"/>
              <a:gd name="T22" fmla="*/ 2147483646 w 290"/>
              <a:gd name="T23" fmla="*/ 2147483646 h 226"/>
              <a:gd name="T24" fmla="*/ 2147483646 w 290"/>
              <a:gd name="T25" fmla="*/ 2147483646 h 226"/>
              <a:gd name="T26" fmla="*/ 2147483646 w 290"/>
              <a:gd name="T27" fmla="*/ 2147483646 h 226"/>
              <a:gd name="T28" fmla="*/ 2147483646 w 290"/>
              <a:gd name="T29" fmla="*/ 2147483646 h 226"/>
              <a:gd name="T30" fmla="*/ 2147483646 w 290"/>
              <a:gd name="T31" fmla="*/ 2147483646 h 226"/>
              <a:gd name="T32" fmla="*/ 2147483646 w 290"/>
              <a:gd name="T33" fmla="*/ 2147483646 h 226"/>
              <a:gd name="T34" fmla="*/ 2147483646 w 290"/>
              <a:gd name="T35" fmla="*/ 2147483646 h 226"/>
              <a:gd name="T36" fmla="*/ 2147483646 w 290"/>
              <a:gd name="T37" fmla="*/ 2147483646 h 226"/>
              <a:gd name="T38" fmla="*/ 2147483646 w 290"/>
              <a:gd name="T39" fmla="*/ 2147483646 h 226"/>
              <a:gd name="T40" fmla="*/ 0 w 290"/>
              <a:gd name="T41" fmla="*/ 2147483646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0"/>
              <a:gd name="T64" fmla="*/ 0 h 226"/>
              <a:gd name="T65" fmla="*/ 290 w 290"/>
              <a:gd name="T66" fmla="*/ 226 h 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0" h="226">
                <a:moveTo>
                  <a:pt x="0" y="177"/>
                </a:moveTo>
                <a:lnTo>
                  <a:pt x="122" y="13"/>
                </a:lnTo>
                <a:lnTo>
                  <a:pt x="162" y="0"/>
                </a:lnTo>
                <a:lnTo>
                  <a:pt x="113" y="92"/>
                </a:lnTo>
                <a:lnTo>
                  <a:pt x="145" y="73"/>
                </a:lnTo>
                <a:lnTo>
                  <a:pt x="178" y="104"/>
                </a:lnTo>
                <a:lnTo>
                  <a:pt x="258" y="104"/>
                </a:lnTo>
                <a:lnTo>
                  <a:pt x="233" y="140"/>
                </a:lnTo>
                <a:lnTo>
                  <a:pt x="275" y="140"/>
                </a:lnTo>
                <a:lnTo>
                  <a:pt x="250" y="172"/>
                </a:lnTo>
                <a:lnTo>
                  <a:pt x="282" y="153"/>
                </a:lnTo>
                <a:lnTo>
                  <a:pt x="290" y="183"/>
                </a:lnTo>
                <a:lnTo>
                  <a:pt x="258" y="226"/>
                </a:lnTo>
                <a:lnTo>
                  <a:pt x="258" y="196"/>
                </a:lnTo>
                <a:lnTo>
                  <a:pt x="233" y="213"/>
                </a:lnTo>
                <a:lnTo>
                  <a:pt x="233" y="165"/>
                </a:lnTo>
                <a:lnTo>
                  <a:pt x="162" y="213"/>
                </a:lnTo>
                <a:lnTo>
                  <a:pt x="202" y="183"/>
                </a:lnTo>
                <a:lnTo>
                  <a:pt x="138" y="183"/>
                </a:lnTo>
                <a:lnTo>
                  <a:pt x="153" y="172"/>
                </a:lnTo>
                <a:lnTo>
                  <a:pt x="0" y="177"/>
                </a:lnTo>
              </a:path>
            </a:pathLst>
          </a:custGeom>
          <a:solidFill>
            <a:srgbClr val="99FF66"/>
          </a:solidFill>
          <a:ln w="7938">
            <a:solidFill>
              <a:schemeClr val="bg1"/>
            </a:solidFill>
            <a:round/>
            <a:headEnd/>
            <a:tailEnd/>
          </a:ln>
        </p:spPr>
        <p:txBody>
          <a:bodyPr/>
          <a:lstStyle/>
          <a:p>
            <a:endParaRPr lang="en-ZA"/>
          </a:p>
        </p:txBody>
      </p:sp>
      <p:sp>
        <p:nvSpPr>
          <p:cNvPr id="7247" name="Freeform 380"/>
          <p:cNvSpPr>
            <a:spLocks/>
          </p:cNvSpPr>
          <p:nvPr/>
        </p:nvSpPr>
        <p:spPr bwMode="auto">
          <a:xfrm>
            <a:off x="6207525" y="5232401"/>
            <a:ext cx="195262" cy="987425"/>
          </a:xfrm>
          <a:custGeom>
            <a:avLst/>
            <a:gdLst>
              <a:gd name="T0" fmla="*/ 0 w 370"/>
              <a:gd name="T1" fmla="*/ 2147483646 h 1437"/>
              <a:gd name="T2" fmla="*/ 2147483646 w 370"/>
              <a:gd name="T3" fmla="*/ 2147483646 h 1437"/>
              <a:gd name="T4" fmla="*/ 2147483646 w 370"/>
              <a:gd name="T5" fmla="*/ 2147483646 h 1437"/>
              <a:gd name="T6" fmla="*/ 2147483646 w 370"/>
              <a:gd name="T7" fmla="*/ 2147483646 h 1437"/>
              <a:gd name="T8" fmla="*/ 2147483646 w 370"/>
              <a:gd name="T9" fmla="*/ 2147483646 h 1437"/>
              <a:gd name="T10" fmla="*/ 2147483646 w 370"/>
              <a:gd name="T11" fmla="*/ 2147483646 h 1437"/>
              <a:gd name="T12" fmla="*/ 2147483646 w 370"/>
              <a:gd name="T13" fmla="*/ 2147483646 h 1437"/>
              <a:gd name="T14" fmla="*/ 2147483646 w 370"/>
              <a:gd name="T15" fmla="*/ 2147483646 h 1437"/>
              <a:gd name="T16" fmla="*/ 2147483646 w 370"/>
              <a:gd name="T17" fmla="*/ 2147483646 h 1437"/>
              <a:gd name="T18" fmla="*/ 2147483646 w 370"/>
              <a:gd name="T19" fmla="*/ 2147483646 h 1437"/>
              <a:gd name="T20" fmla="*/ 2147483646 w 370"/>
              <a:gd name="T21" fmla="*/ 2147483646 h 1437"/>
              <a:gd name="T22" fmla="*/ 2147483646 w 370"/>
              <a:gd name="T23" fmla="*/ 2147483646 h 1437"/>
              <a:gd name="T24" fmla="*/ 2147483646 w 370"/>
              <a:gd name="T25" fmla="*/ 0 h 1437"/>
              <a:gd name="T26" fmla="*/ 2147483646 w 370"/>
              <a:gd name="T27" fmla="*/ 2147483646 h 1437"/>
              <a:gd name="T28" fmla="*/ 2147483646 w 370"/>
              <a:gd name="T29" fmla="*/ 2147483646 h 1437"/>
              <a:gd name="T30" fmla="*/ 2147483646 w 370"/>
              <a:gd name="T31" fmla="*/ 2147483646 h 1437"/>
              <a:gd name="T32" fmla="*/ 2147483646 w 370"/>
              <a:gd name="T33" fmla="*/ 2147483646 h 1437"/>
              <a:gd name="T34" fmla="*/ 2147483646 w 370"/>
              <a:gd name="T35" fmla="*/ 2147483646 h 1437"/>
              <a:gd name="T36" fmla="*/ 2147483646 w 370"/>
              <a:gd name="T37" fmla="*/ 2147483646 h 1437"/>
              <a:gd name="T38" fmla="*/ 2147483646 w 370"/>
              <a:gd name="T39" fmla="*/ 2147483646 h 1437"/>
              <a:gd name="T40" fmla="*/ 2147483646 w 370"/>
              <a:gd name="T41" fmla="*/ 2147483646 h 1437"/>
              <a:gd name="T42" fmla="*/ 2147483646 w 370"/>
              <a:gd name="T43" fmla="*/ 2147483646 h 1437"/>
              <a:gd name="T44" fmla="*/ 2147483646 w 370"/>
              <a:gd name="T45" fmla="*/ 2147483646 h 1437"/>
              <a:gd name="T46" fmla="*/ 2147483646 w 370"/>
              <a:gd name="T47" fmla="*/ 2147483646 h 1437"/>
              <a:gd name="T48" fmla="*/ 2147483646 w 370"/>
              <a:gd name="T49" fmla="*/ 2147483646 h 1437"/>
              <a:gd name="T50" fmla="*/ 2147483646 w 370"/>
              <a:gd name="T51" fmla="*/ 2147483646 h 1437"/>
              <a:gd name="T52" fmla="*/ 2147483646 w 370"/>
              <a:gd name="T53" fmla="*/ 2147483646 h 1437"/>
              <a:gd name="T54" fmla="*/ 2147483646 w 370"/>
              <a:gd name="T55" fmla="*/ 2147483646 h 1437"/>
              <a:gd name="T56" fmla="*/ 2147483646 w 370"/>
              <a:gd name="T57" fmla="*/ 2147483646 h 1437"/>
              <a:gd name="T58" fmla="*/ 2147483646 w 370"/>
              <a:gd name="T59" fmla="*/ 2147483646 h 1437"/>
              <a:gd name="T60" fmla="*/ 2147483646 w 370"/>
              <a:gd name="T61" fmla="*/ 2147483646 h 1437"/>
              <a:gd name="T62" fmla="*/ 2147483646 w 370"/>
              <a:gd name="T63" fmla="*/ 2147483646 h 1437"/>
              <a:gd name="T64" fmla="*/ 2147483646 w 370"/>
              <a:gd name="T65" fmla="*/ 2147483646 h 1437"/>
              <a:gd name="T66" fmla="*/ 2147483646 w 370"/>
              <a:gd name="T67" fmla="*/ 2147483646 h 1437"/>
              <a:gd name="T68" fmla="*/ 2147483646 w 370"/>
              <a:gd name="T69" fmla="*/ 2147483646 h 1437"/>
              <a:gd name="T70" fmla="*/ 2147483646 w 370"/>
              <a:gd name="T71" fmla="*/ 2147483646 h 1437"/>
              <a:gd name="T72" fmla="*/ 2147483646 w 370"/>
              <a:gd name="T73" fmla="*/ 2147483646 h 1437"/>
              <a:gd name="T74" fmla="*/ 2147483646 w 370"/>
              <a:gd name="T75" fmla="*/ 2147483646 h 1437"/>
              <a:gd name="T76" fmla="*/ 2147483646 w 370"/>
              <a:gd name="T77" fmla="*/ 2147483646 h 1437"/>
              <a:gd name="T78" fmla="*/ 2147483646 w 370"/>
              <a:gd name="T79" fmla="*/ 2147483646 h 1437"/>
              <a:gd name="T80" fmla="*/ 2147483646 w 370"/>
              <a:gd name="T81" fmla="*/ 2147483646 h 1437"/>
              <a:gd name="T82" fmla="*/ 2147483646 w 370"/>
              <a:gd name="T83" fmla="*/ 2147483646 h 1437"/>
              <a:gd name="T84" fmla="*/ 2147483646 w 370"/>
              <a:gd name="T85" fmla="*/ 2147483646 h 1437"/>
              <a:gd name="T86" fmla="*/ 2147483646 w 370"/>
              <a:gd name="T87" fmla="*/ 2147483646 h 1437"/>
              <a:gd name="T88" fmla="*/ 2147483646 w 370"/>
              <a:gd name="T89" fmla="*/ 2147483646 h 1437"/>
              <a:gd name="T90" fmla="*/ 2147483646 w 370"/>
              <a:gd name="T91" fmla="*/ 2147483646 h 1437"/>
              <a:gd name="T92" fmla="*/ 2147483646 w 370"/>
              <a:gd name="T93" fmla="*/ 2147483646 h 1437"/>
              <a:gd name="T94" fmla="*/ 0 w 370"/>
              <a:gd name="T95" fmla="*/ 2147483646 h 1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0"/>
              <a:gd name="T145" fmla="*/ 0 h 1437"/>
              <a:gd name="T146" fmla="*/ 370 w 370"/>
              <a:gd name="T147" fmla="*/ 1437 h 14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0" h="1437">
                <a:moveTo>
                  <a:pt x="0" y="1127"/>
                </a:moveTo>
                <a:lnTo>
                  <a:pt x="25" y="1084"/>
                </a:lnTo>
                <a:lnTo>
                  <a:pt x="73" y="1108"/>
                </a:lnTo>
                <a:lnTo>
                  <a:pt x="128" y="1035"/>
                </a:lnTo>
                <a:lnTo>
                  <a:pt x="105" y="1004"/>
                </a:lnTo>
                <a:lnTo>
                  <a:pt x="145" y="907"/>
                </a:lnTo>
                <a:lnTo>
                  <a:pt x="73" y="895"/>
                </a:lnTo>
                <a:lnTo>
                  <a:pt x="88" y="731"/>
                </a:lnTo>
                <a:lnTo>
                  <a:pt x="176" y="561"/>
                </a:lnTo>
                <a:lnTo>
                  <a:pt x="168" y="421"/>
                </a:lnTo>
                <a:lnTo>
                  <a:pt x="241" y="146"/>
                </a:lnTo>
                <a:lnTo>
                  <a:pt x="225" y="19"/>
                </a:lnTo>
                <a:lnTo>
                  <a:pt x="265" y="0"/>
                </a:lnTo>
                <a:lnTo>
                  <a:pt x="306" y="62"/>
                </a:lnTo>
                <a:lnTo>
                  <a:pt x="338" y="189"/>
                </a:lnTo>
                <a:lnTo>
                  <a:pt x="370" y="189"/>
                </a:lnTo>
                <a:lnTo>
                  <a:pt x="370" y="232"/>
                </a:lnTo>
                <a:lnTo>
                  <a:pt x="313" y="250"/>
                </a:lnTo>
                <a:lnTo>
                  <a:pt x="313" y="335"/>
                </a:lnTo>
                <a:lnTo>
                  <a:pt x="265" y="378"/>
                </a:lnTo>
                <a:lnTo>
                  <a:pt x="225" y="499"/>
                </a:lnTo>
                <a:lnTo>
                  <a:pt x="250" y="609"/>
                </a:lnTo>
                <a:lnTo>
                  <a:pt x="193" y="706"/>
                </a:lnTo>
                <a:lnTo>
                  <a:pt x="153" y="944"/>
                </a:lnTo>
                <a:lnTo>
                  <a:pt x="185" y="1035"/>
                </a:lnTo>
                <a:lnTo>
                  <a:pt x="153" y="1041"/>
                </a:lnTo>
                <a:lnTo>
                  <a:pt x="168" y="1114"/>
                </a:lnTo>
                <a:lnTo>
                  <a:pt x="96" y="1267"/>
                </a:lnTo>
                <a:lnTo>
                  <a:pt x="105" y="1297"/>
                </a:lnTo>
                <a:lnTo>
                  <a:pt x="136" y="1291"/>
                </a:lnTo>
                <a:lnTo>
                  <a:pt x="153" y="1351"/>
                </a:lnTo>
                <a:lnTo>
                  <a:pt x="313" y="1364"/>
                </a:lnTo>
                <a:lnTo>
                  <a:pt x="210" y="1381"/>
                </a:lnTo>
                <a:lnTo>
                  <a:pt x="193" y="1437"/>
                </a:lnTo>
                <a:lnTo>
                  <a:pt x="145" y="1424"/>
                </a:lnTo>
                <a:lnTo>
                  <a:pt x="193" y="1388"/>
                </a:lnTo>
                <a:lnTo>
                  <a:pt x="121" y="1376"/>
                </a:lnTo>
                <a:lnTo>
                  <a:pt x="113" y="1333"/>
                </a:lnTo>
                <a:lnTo>
                  <a:pt x="96" y="1351"/>
                </a:lnTo>
                <a:lnTo>
                  <a:pt x="56" y="1308"/>
                </a:lnTo>
                <a:lnTo>
                  <a:pt x="73" y="1291"/>
                </a:lnTo>
                <a:lnTo>
                  <a:pt x="40" y="1267"/>
                </a:lnTo>
                <a:lnTo>
                  <a:pt x="73" y="1241"/>
                </a:lnTo>
                <a:lnTo>
                  <a:pt x="40" y="1168"/>
                </a:lnTo>
                <a:lnTo>
                  <a:pt x="96" y="1181"/>
                </a:lnTo>
                <a:lnTo>
                  <a:pt x="40" y="1151"/>
                </a:lnTo>
                <a:lnTo>
                  <a:pt x="56" y="1114"/>
                </a:lnTo>
                <a:lnTo>
                  <a:pt x="0" y="1127"/>
                </a:lnTo>
              </a:path>
            </a:pathLst>
          </a:custGeom>
          <a:solidFill>
            <a:srgbClr val="99FF66"/>
          </a:solidFill>
          <a:ln w="7938">
            <a:solidFill>
              <a:schemeClr val="bg1"/>
            </a:solidFill>
            <a:round/>
            <a:headEnd/>
            <a:tailEnd/>
          </a:ln>
        </p:spPr>
        <p:txBody>
          <a:bodyPr/>
          <a:lstStyle/>
          <a:p>
            <a:endParaRPr lang="en-ZA"/>
          </a:p>
        </p:txBody>
      </p:sp>
      <p:sp>
        <p:nvSpPr>
          <p:cNvPr id="7248" name="Freeform 381"/>
          <p:cNvSpPr>
            <a:spLocks/>
          </p:cNvSpPr>
          <p:nvPr/>
        </p:nvSpPr>
        <p:spPr bwMode="auto">
          <a:xfrm>
            <a:off x="5837236" y="6178550"/>
            <a:ext cx="65088" cy="69850"/>
          </a:xfrm>
          <a:custGeom>
            <a:avLst/>
            <a:gdLst>
              <a:gd name="T0" fmla="*/ 0 w 121"/>
              <a:gd name="T1" fmla="*/ 2147483646 h 104"/>
              <a:gd name="T2" fmla="*/ 2147483646 w 121"/>
              <a:gd name="T3" fmla="*/ 2147483646 h 104"/>
              <a:gd name="T4" fmla="*/ 2147483646 w 121"/>
              <a:gd name="T5" fmla="*/ 2147483646 h 104"/>
              <a:gd name="T6" fmla="*/ 2147483646 w 121"/>
              <a:gd name="T7" fmla="*/ 2147483646 h 104"/>
              <a:gd name="T8" fmla="*/ 2147483646 w 121"/>
              <a:gd name="T9" fmla="*/ 2147483646 h 104"/>
              <a:gd name="T10" fmla="*/ 2147483646 w 121"/>
              <a:gd name="T11" fmla="*/ 2147483646 h 104"/>
              <a:gd name="T12" fmla="*/ 2147483646 w 121"/>
              <a:gd name="T13" fmla="*/ 2147483646 h 104"/>
              <a:gd name="T14" fmla="*/ 2147483646 w 121"/>
              <a:gd name="T15" fmla="*/ 0 h 104"/>
              <a:gd name="T16" fmla="*/ 2147483646 w 121"/>
              <a:gd name="T17" fmla="*/ 2147483646 h 104"/>
              <a:gd name="T18" fmla="*/ 0 w 121"/>
              <a:gd name="T19" fmla="*/ 2147483646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04"/>
              <a:gd name="T32" fmla="*/ 121 w 121"/>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04">
                <a:moveTo>
                  <a:pt x="0" y="91"/>
                </a:moveTo>
                <a:lnTo>
                  <a:pt x="25" y="72"/>
                </a:lnTo>
                <a:lnTo>
                  <a:pt x="88" y="85"/>
                </a:lnTo>
                <a:lnTo>
                  <a:pt x="56" y="54"/>
                </a:lnTo>
                <a:lnTo>
                  <a:pt x="88" y="42"/>
                </a:lnTo>
                <a:lnTo>
                  <a:pt x="48" y="36"/>
                </a:lnTo>
                <a:lnTo>
                  <a:pt x="48" y="5"/>
                </a:lnTo>
                <a:lnTo>
                  <a:pt x="121" y="0"/>
                </a:lnTo>
                <a:lnTo>
                  <a:pt x="121" y="104"/>
                </a:lnTo>
                <a:lnTo>
                  <a:pt x="0" y="91"/>
                </a:lnTo>
              </a:path>
            </a:pathLst>
          </a:custGeom>
          <a:solidFill>
            <a:srgbClr val="99FF66"/>
          </a:solidFill>
          <a:ln w="0">
            <a:solidFill>
              <a:schemeClr val="bg1"/>
            </a:solidFill>
            <a:round/>
            <a:headEnd/>
            <a:tailEnd/>
          </a:ln>
        </p:spPr>
        <p:txBody>
          <a:bodyPr/>
          <a:lstStyle/>
          <a:p>
            <a:endParaRPr lang="en-ZA"/>
          </a:p>
        </p:txBody>
      </p:sp>
      <p:sp>
        <p:nvSpPr>
          <p:cNvPr id="7249" name="Freeform 382"/>
          <p:cNvSpPr>
            <a:spLocks/>
          </p:cNvSpPr>
          <p:nvPr/>
        </p:nvSpPr>
        <p:spPr bwMode="auto">
          <a:xfrm>
            <a:off x="6102750" y="4525964"/>
            <a:ext cx="284163" cy="388937"/>
          </a:xfrm>
          <a:custGeom>
            <a:avLst/>
            <a:gdLst>
              <a:gd name="T0" fmla="*/ 0 w 539"/>
              <a:gd name="T1" fmla="*/ 2147483646 h 566"/>
              <a:gd name="T2" fmla="*/ 2147483646 w 539"/>
              <a:gd name="T3" fmla="*/ 2147483646 h 566"/>
              <a:gd name="T4" fmla="*/ 2147483646 w 539"/>
              <a:gd name="T5" fmla="*/ 2147483646 h 566"/>
              <a:gd name="T6" fmla="*/ 2147483646 w 539"/>
              <a:gd name="T7" fmla="*/ 2147483646 h 566"/>
              <a:gd name="T8" fmla="*/ 2147483646 w 539"/>
              <a:gd name="T9" fmla="*/ 2147483646 h 566"/>
              <a:gd name="T10" fmla="*/ 2147483646 w 539"/>
              <a:gd name="T11" fmla="*/ 2147483646 h 566"/>
              <a:gd name="T12" fmla="*/ 2147483646 w 539"/>
              <a:gd name="T13" fmla="*/ 2147483646 h 566"/>
              <a:gd name="T14" fmla="*/ 2147483646 w 539"/>
              <a:gd name="T15" fmla="*/ 2147483646 h 566"/>
              <a:gd name="T16" fmla="*/ 2147483646 w 539"/>
              <a:gd name="T17" fmla="*/ 2147483646 h 566"/>
              <a:gd name="T18" fmla="*/ 2147483646 w 539"/>
              <a:gd name="T19" fmla="*/ 2147483646 h 566"/>
              <a:gd name="T20" fmla="*/ 2147483646 w 539"/>
              <a:gd name="T21" fmla="*/ 2147483646 h 566"/>
              <a:gd name="T22" fmla="*/ 2147483646 w 539"/>
              <a:gd name="T23" fmla="*/ 2147483646 h 566"/>
              <a:gd name="T24" fmla="*/ 2147483646 w 539"/>
              <a:gd name="T25" fmla="*/ 2147483646 h 566"/>
              <a:gd name="T26" fmla="*/ 2147483646 w 539"/>
              <a:gd name="T27" fmla="*/ 2147483646 h 566"/>
              <a:gd name="T28" fmla="*/ 2147483646 w 539"/>
              <a:gd name="T29" fmla="*/ 2147483646 h 566"/>
              <a:gd name="T30" fmla="*/ 2147483646 w 539"/>
              <a:gd name="T31" fmla="*/ 2147483646 h 566"/>
              <a:gd name="T32" fmla="*/ 2147483646 w 539"/>
              <a:gd name="T33" fmla="*/ 2147483646 h 566"/>
              <a:gd name="T34" fmla="*/ 2147483646 w 539"/>
              <a:gd name="T35" fmla="*/ 2147483646 h 566"/>
              <a:gd name="T36" fmla="*/ 2147483646 w 539"/>
              <a:gd name="T37" fmla="*/ 2147483646 h 566"/>
              <a:gd name="T38" fmla="*/ 2147483646 w 539"/>
              <a:gd name="T39" fmla="*/ 2147483646 h 566"/>
              <a:gd name="T40" fmla="*/ 2147483646 w 539"/>
              <a:gd name="T41" fmla="*/ 0 h 566"/>
              <a:gd name="T42" fmla="*/ 2147483646 w 539"/>
              <a:gd name="T43" fmla="*/ 2147483646 h 566"/>
              <a:gd name="T44" fmla="*/ 2147483646 w 539"/>
              <a:gd name="T45" fmla="*/ 2147483646 h 566"/>
              <a:gd name="T46" fmla="*/ 2147483646 w 539"/>
              <a:gd name="T47" fmla="*/ 2147483646 h 566"/>
              <a:gd name="T48" fmla="*/ 2147483646 w 539"/>
              <a:gd name="T49" fmla="*/ 2147483646 h 566"/>
              <a:gd name="T50" fmla="*/ 2147483646 w 539"/>
              <a:gd name="T51" fmla="*/ 2147483646 h 566"/>
              <a:gd name="T52" fmla="*/ 2147483646 w 539"/>
              <a:gd name="T53" fmla="*/ 2147483646 h 566"/>
              <a:gd name="T54" fmla="*/ 0 w 539"/>
              <a:gd name="T55" fmla="*/ 2147483646 h 5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9"/>
              <a:gd name="T85" fmla="*/ 0 h 566"/>
              <a:gd name="T86" fmla="*/ 539 w 539"/>
              <a:gd name="T87" fmla="*/ 566 h 5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9" h="566">
                <a:moveTo>
                  <a:pt x="0" y="378"/>
                </a:moveTo>
                <a:lnTo>
                  <a:pt x="73" y="415"/>
                </a:lnTo>
                <a:lnTo>
                  <a:pt x="161" y="433"/>
                </a:lnTo>
                <a:lnTo>
                  <a:pt x="266" y="506"/>
                </a:lnTo>
                <a:lnTo>
                  <a:pt x="386" y="518"/>
                </a:lnTo>
                <a:lnTo>
                  <a:pt x="378" y="555"/>
                </a:lnTo>
                <a:lnTo>
                  <a:pt x="403" y="566"/>
                </a:lnTo>
                <a:lnTo>
                  <a:pt x="426" y="469"/>
                </a:lnTo>
                <a:lnTo>
                  <a:pt x="394" y="409"/>
                </a:lnTo>
                <a:lnTo>
                  <a:pt x="434" y="402"/>
                </a:lnTo>
                <a:lnTo>
                  <a:pt x="403" y="366"/>
                </a:lnTo>
                <a:lnTo>
                  <a:pt x="514" y="360"/>
                </a:lnTo>
                <a:lnTo>
                  <a:pt x="539" y="378"/>
                </a:lnTo>
                <a:lnTo>
                  <a:pt x="499" y="336"/>
                </a:lnTo>
                <a:lnTo>
                  <a:pt x="514" y="213"/>
                </a:lnTo>
                <a:lnTo>
                  <a:pt x="426" y="213"/>
                </a:lnTo>
                <a:lnTo>
                  <a:pt x="394" y="189"/>
                </a:lnTo>
                <a:lnTo>
                  <a:pt x="306" y="183"/>
                </a:lnTo>
                <a:lnTo>
                  <a:pt x="249" y="110"/>
                </a:lnTo>
                <a:lnTo>
                  <a:pt x="338" y="19"/>
                </a:lnTo>
                <a:lnTo>
                  <a:pt x="321" y="0"/>
                </a:lnTo>
                <a:lnTo>
                  <a:pt x="169" y="43"/>
                </a:lnTo>
                <a:lnTo>
                  <a:pt x="88" y="153"/>
                </a:lnTo>
                <a:lnTo>
                  <a:pt x="64" y="129"/>
                </a:lnTo>
                <a:lnTo>
                  <a:pt x="41" y="177"/>
                </a:lnTo>
                <a:lnTo>
                  <a:pt x="64" y="293"/>
                </a:lnTo>
                <a:lnTo>
                  <a:pt x="81" y="293"/>
                </a:lnTo>
                <a:lnTo>
                  <a:pt x="0" y="378"/>
                </a:lnTo>
              </a:path>
            </a:pathLst>
          </a:custGeom>
          <a:solidFill>
            <a:srgbClr val="99FF66"/>
          </a:solidFill>
          <a:ln w="7938">
            <a:solidFill>
              <a:schemeClr val="bg1"/>
            </a:solidFill>
            <a:round/>
            <a:headEnd/>
            <a:tailEnd/>
          </a:ln>
        </p:spPr>
        <p:txBody>
          <a:bodyPr/>
          <a:lstStyle/>
          <a:p>
            <a:endParaRPr lang="en-ZA"/>
          </a:p>
        </p:txBody>
      </p:sp>
      <p:sp>
        <p:nvSpPr>
          <p:cNvPr id="7250" name="Freeform 383"/>
          <p:cNvSpPr>
            <a:spLocks/>
          </p:cNvSpPr>
          <p:nvPr/>
        </p:nvSpPr>
        <p:spPr bwMode="auto">
          <a:xfrm>
            <a:off x="5936062" y="4556125"/>
            <a:ext cx="76200" cy="63500"/>
          </a:xfrm>
          <a:custGeom>
            <a:avLst/>
            <a:gdLst>
              <a:gd name="T0" fmla="*/ 0 w 145"/>
              <a:gd name="T1" fmla="*/ 0 h 92"/>
              <a:gd name="T2" fmla="*/ 2147483646 w 145"/>
              <a:gd name="T3" fmla="*/ 2147483646 h 92"/>
              <a:gd name="T4" fmla="*/ 2147483646 w 145"/>
              <a:gd name="T5" fmla="*/ 2147483646 h 92"/>
              <a:gd name="T6" fmla="*/ 2147483646 w 145"/>
              <a:gd name="T7" fmla="*/ 2147483646 h 92"/>
              <a:gd name="T8" fmla="*/ 2147483646 w 145"/>
              <a:gd name="T9" fmla="*/ 2147483646 h 92"/>
              <a:gd name="T10" fmla="*/ 2147483646 w 145"/>
              <a:gd name="T11" fmla="*/ 2147483646 h 92"/>
              <a:gd name="T12" fmla="*/ 0 w 145"/>
              <a:gd name="T13" fmla="*/ 0 h 92"/>
              <a:gd name="T14" fmla="*/ 0 60000 65536"/>
              <a:gd name="T15" fmla="*/ 0 60000 65536"/>
              <a:gd name="T16" fmla="*/ 0 60000 65536"/>
              <a:gd name="T17" fmla="*/ 0 60000 65536"/>
              <a:gd name="T18" fmla="*/ 0 60000 65536"/>
              <a:gd name="T19" fmla="*/ 0 60000 65536"/>
              <a:gd name="T20" fmla="*/ 0 60000 65536"/>
              <a:gd name="T21" fmla="*/ 0 w 145"/>
              <a:gd name="T22" fmla="*/ 0 h 92"/>
              <a:gd name="T23" fmla="*/ 145 w 145"/>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92">
                <a:moveTo>
                  <a:pt x="0" y="0"/>
                </a:moveTo>
                <a:lnTo>
                  <a:pt x="9" y="43"/>
                </a:lnTo>
                <a:lnTo>
                  <a:pt x="32" y="37"/>
                </a:lnTo>
                <a:lnTo>
                  <a:pt x="129" y="92"/>
                </a:lnTo>
                <a:lnTo>
                  <a:pt x="145" y="56"/>
                </a:lnTo>
                <a:lnTo>
                  <a:pt x="97" y="7"/>
                </a:lnTo>
                <a:lnTo>
                  <a:pt x="0" y="0"/>
                </a:lnTo>
              </a:path>
            </a:pathLst>
          </a:custGeom>
          <a:solidFill>
            <a:srgbClr val="99FF66"/>
          </a:solidFill>
          <a:ln w="7938">
            <a:solidFill>
              <a:schemeClr val="bg1"/>
            </a:solidFill>
            <a:round/>
            <a:headEnd/>
            <a:tailEnd/>
          </a:ln>
        </p:spPr>
        <p:txBody>
          <a:bodyPr/>
          <a:lstStyle/>
          <a:p>
            <a:endParaRPr lang="en-ZA"/>
          </a:p>
        </p:txBody>
      </p:sp>
      <p:sp>
        <p:nvSpPr>
          <p:cNvPr id="7251" name="Freeform 384"/>
          <p:cNvSpPr>
            <a:spLocks/>
          </p:cNvSpPr>
          <p:nvPr/>
        </p:nvSpPr>
        <p:spPr bwMode="auto">
          <a:xfrm>
            <a:off x="7731124" y="3289300"/>
            <a:ext cx="63500" cy="95250"/>
          </a:xfrm>
          <a:custGeom>
            <a:avLst/>
            <a:gdLst>
              <a:gd name="T0" fmla="*/ 0 w 120"/>
              <a:gd name="T1" fmla="*/ 2147483646 h 140"/>
              <a:gd name="T2" fmla="*/ 2147483646 w 120"/>
              <a:gd name="T3" fmla="*/ 2147483646 h 140"/>
              <a:gd name="T4" fmla="*/ 2147483646 w 120"/>
              <a:gd name="T5" fmla="*/ 0 h 140"/>
              <a:gd name="T6" fmla="*/ 2147483646 w 120"/>
              <a:gd name="T7" fmla="*/ 2147483646 h 140"/>
              <a:gd name="T8" fmla="*/ 2147483646 w 120"/>
              <a:gd name="T9" fmla="*/ 2147483646 h 140"/>
              <a:gd name="T10" fmla="*/ 2147483646 w 120"/>
              <a:gd name="T11" fmla="*/ 2147483646 h 140"/>
              <a:gd name="T12" fmla="*/ 2147483646 w 120"/>
              <a:gd name="T13" fmla="*/ 2147483646 h 140"/>
              <a:gd name="T14" fmla="*/ 2147483646 w 120"/>
              <a:gd name="T15" fmla="*/ 2147483646 h 140"/>
              <a:gd name="T16" fmla="*/ 0 w 120"/>
              <a:gd name="T17" fmla="*/ 2147483646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40"/>
              <a:gd name="T29" fmla="*/ 120 w 120"/>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40">
                <a:moveTo>
                  <a:pt x="0" y="104"/>
                </a:moveTo>
                <a:lnTo>
                  <a:pt x="7" y="43"/>
                </a:lnTo>
                <a:lnTo>
                  <a:pt x="104" y="0"/>
                </a:lnTo>
                <a:lnTo>
                  <a:pt x="89" y="56"/>
                </a:lnTo>
                <a:lnTo>
                  <a:pt x="120" y="68"/>
                </a:lnTo>
                <a:lnTo>
                  <a:pt x="72" y="98"/>
                </a:lnTo>
                <a:lnTo>
                  <a:pt x="64" y="140"/>
                </a:lnTo>
                <a:lnTo>
                  <a:pt x="24" y="140"/>
                </a:lnTo>
                <a:lnTo>
                  <a:pt x="0" y="104"/>
                </a:lnTo>
              </a:path>
            </a:pathLst>
          </a:custGeom>
          <a:solidFill>
            <a:schemeClr val="accent1"/>
          </a:solidFill>
          <a:ln w="7938">
            <a:solidFill>
              <a:schemeClr val="bg1"/>
            </a:solidFill>
            <a:round/>
            <a:headEnd/>
            <a:tailEnd/>
          </a:ln>
        </p:spPr>
        <p:txBody>
          <a:bodyPr/>
          <a:lstStyle/>
          <a:p>
            <a:endParaRPr lang="en-ZA"/>
          </a:p>
        </p:txBody>
      </p:sp>
      <p:sp>
        <p:nvSpPr>
          <p:cNvPr id="7252" name="Freeform 385"/>
          <p:cNvSpPr>
            <a:spLocks/>
          </p:cNvSpPr>
          <p:nvPr/>
        </p:nvSpPr>
        <p:spPr bwMode="auto">
          <a:xfrm>
            <a:off x="7778750" y="3355975"/>
            <a:ext cx="20637" cy="12700"/>
          </a:xfrm>
          <a:custGeom>
            <a:avLst/>
            <a:gdLst>
              <a:gd name="T0" fmla="*/ 0 w 40"/>
              <a:gd name="T1" fmla="*/ 2147483646 h 18"/>
              <a:gd name="T2" fmla="*/ 2147483646 w 40"/>
              <a:gd name="T3" fmla="*/ 0 h 18"/>
              <a:gd name="T4" fmla="*/ 2147483646 w 40"/>
              <a:gd name="T5" fmla="*/ 2147483646 h 18"/>
              <a:gd name="T6" fmla="*/ 0 w 40"/>
              <a:gd name="T7" fmla="*/ 2147483646 h 18"/>
              <a:gd name="T8" fmla="*/ 0 60000 65536"/>
              <a:gd name="T9" fmla="*/ 0 60000 65536"/>
              <a:gd name="T10" fmla="*/ 0 60000 65536"/>
              <a:gd name="T11" fmla="*/ 0 60000 65536"/>
              <a:gd name="T12" fmla="*/ 0 w 40"/>
              <a:gd name="T13" fmla="*/ 0 h 18"/>
              <a:gd name="T14" fmla="*/ 40 w 40"/>
              <a:gd name="T15" fmla="*/ 18 h 18"/>
            </a:gdLst>
            <a:ahLst/>
            <a:cxnLst>
              <a:cxn ang="T8">
                <a:pos x="T0" y="T1"/>
              </a:cxn>
              <a:cxn ang="T9">
                <a:pos x="T2" y="T3"/>
              </a:cxn>
              <a:cxn ang="T10">
                <a:pos x="T4" y="T5"/>
              </a:cxn>
              <a:cxn ang="T11">
                <a:pos x="T6" y="T7"/>
              </a:cxn>
            </a:cxnLst>
            <a:rect l="T12" t="T13" r="T14" b="T15"/>
            <a:pathLst>
              <a:path w="40" h="18">
                <a:moveTo>
                  <a:pt x="0" y="18"/>
                </a:moveTo>
                <a:lnTo>
                  <a:pt x="23" y="0"/>
                </a:lnTo>
                <a:lnTo>
                  <a:pt x="40" y="18"/>
                </a:lnTo>
                <a:lnTo>
                  <a:pt x="0" y="18"/>
                </a:lnTo>
              </a:path>
            </a:pathLst>
          </a:custGeom>
          <a:solidFill>
            <a:srgbClr val="99FF66"/>
          </a:solidFill>
          <a:ln w="0">
            <a:solidFill>
              <a:schemeClr val="bg1"/>
            </a:solidFill>
            <a:round/>
            <a:headEnd/>
            <a:tailEnd/>
          </a:ln>
        </p:spPr>
        <p:txBody>
          <a:bodyPr/>
          <a:lstStyle/>
          <a:p>
            <a:endParaRPr lang="en-ZA"/>
          </a:p>
        </p:txBody>
      </p:sp>
      <p:sp>
        <p:nvSpPr>
          <p:cNvPr id="7253" name="Freeform 386"/>
          <p:cNvSpPr>
            <a:spLocks/>
          </p:cNvSpPr>
          <p:nvPr/>
        </p:nvSpPr>
        <p:spPr bwMode="auto">
          <a:xfrm>
            <a:off x="7804149" y="3343275"/>
            <a:ext cx="38100" cy="38100"/>
          </a:xfrm>
          <a:custGeom>
            <a:avLst/>
            <a:gdLst>
              <a:gd name="T0" fmla="*/ 0 w 72"/>
              <a:gd name="T1" fmla="*/ 2147483646 h 55"/>
              <a:gd name="T2" fmla="*/ 2147483646 w 72"/>
              <a:gd name="T3" fmla="*/ 2147483646 h 55"/>
              <a:gd name="T4" fmla="*/ 2147483646 w 72"/>
              <a:gd name="T5" fmla="*/ 2147483646 h 55"/>
              <a:gd name="T6" fmla="*/ 2147483646 w 72"/>
              <a:gd name="T7" fmla="*/ 0 h 55"/>
              <a:gd name="T8" fmla="*/ 0 w 72"/>
              <a:gd name="T9" fmla="*/ 2147483646 h 55"/>
              <a:gd name="T10" fmla="*/ 0 60000 65536"/>
              <a:gd name="T11" fmla="*/ 0 60000 65536"/>
              <a:gd name="T12" fmla="*/ 0 60000 65536"/>
              <a:gd name="T13" fmla="*/ 0 60000 65536"/>
              <a:gd name="T14" fmla="*/ 0 60000 65536"/>
              <a:gd name="T15" fmla="*/ 0 w 72"/>
              <a:gd name="T16" fmla="*/ 0 h 55"/>
              <a:gd name="T17" fmla="*/ 72 w 72"/>
              <a:gd name="T18" fmla="*/ 55 h 55"/>
            </a:gdLst>
            <a:ahLst/>
            <a:cxnLst>
              <a:cxn ang="T10">
                <a:pos x="T0" y="T1"/>
              </a:cxn>
              <a:cxn ang="T11">
                <a:pos x="T2" y="T3"/>
              </a:cxn>
              <a:cxn ang="T12">
                <a:pos x="T4" y="T5"/>
              </a:cxn>
              <a:cxn ang="T13">
                <a:pos x="T6" y="T7"/>
              </a:cxn>
              <a:cxn ang="T14">
                <a:pos x="T8" y="T9"/>
              </a:cxn>
            </a:cxnLst>
            <a:rect l="T15" t="T16" r="T17" b="T18"/>
            <a:pathLst>
              <a:path w="72" h="55">
                <a:moveTo>
                  <a:pt x="0" y="18"/>
                </a:moveTo>
                <a:lnTo>
                  <a:pt x="55" y="55"/>
                </a:lnTo>
                <a:lnTo>
                  <a:pt x="72" y="18"/>
                </a:lnTo>
                <a:lnTo>
                  <a:pt x="63" y="0"/>
                </a:lnTo>
                <a:lnTo>
                  <a:pt x="0" y="18"/>
                </a:lnTo>
              </a:path>
            </a:pathLst>
          </a:custGeom>
          <a:solidFill>
            <a:srgbClr val="99FF66"/>
          </a:solidFill>
          <a:ln w="0">
            <a:solidFill>
              <a:schemeClr val="bg1"/>
            </a:solidFill>
            <a:round/>
            <a:headEnd/>
            <a:tailEnd/>
          </a:ln>
        </p:spPr>
        <p:txBody>
          <a:bodyPr/>
          <a:lstStyle/>
          <a:p>
            <a:endParaRPr lang="en-ZA"/>
          </a:p>
        </p:txBody>
      </p:sp>
      <p:sp>
        <p:nvSpPr>
          <p:cNvPr id="7254" name="Freeform 387"/>
          <p:cNvSpPr>
            <a:spLocks/>
          </p:cNvSpPr>
          <p:nvPr/>
        </p:nvSpPr>
        <p:spPr bwMode="auto">
          <a:xfrm>
            <a:off x="5391149" y="4476751"/>
            <a:ext cx="55562" cy="28575"/>
          </a:xfrm>
          <a:custGeom>
            <a:avLst/>
            <a:gdLst>
              <a:gd name="T0" fmla="*/ 0 w 105"/>
              <a:gd name="T1" fmla="*/ 2147483646 h 42"/>
              <a:gd name="T2" fmla="*/ 2147483646 w 105"/>
              <a:gd name="T3" fmla="*/ 0 h 42"/>
              <a:gd name="T4" fmla="*/ 2147483646 w 105"/>
              <a:gd name="T5" fmla="*/ 2147483646 h 42"/>
              <a:gd name="T6" fmla="*/ 0 w 105"/>
              <a:gd name="T7" fmla="*/ 2147483646 h 42"/>
              <a:gd name="T8" fmla="*/ 0 60000 65536"/>
              <a:gd name="T9" fmla="*/ 0 60000 65536"/>
              <a:gd name="T10" fmla="*/ 0 60000 65536"/>
              <a:gd name="T11" fmla="*/ 0 60000 65536"/>
              <a:gd name="T12" fmla="*/ 0 w 105"/>
              <a:gd name="T13" fmla="*/ 0 h 42"/>
              <a:gd name="T14" fmla="*/ 105 w 105"/>
              <a:gd name="T15" fmla="*/ 42 h 42"/>
            </a:gdLst>
            <a:ahLst/>
            <a:cxnLst>
              <a:cxn ang="T8">
                <a:pos x="T0" y="T1"/>
              </a:cxn>
              <a:cxn ang="T9">
                <a:pos x="T2" y="T3"/>
              </a:cxn>
              <a:cxn ang="T10">
                <a:pos x="T4" y="T5"/>
              </a:cxn>
              <a:cxn ang="T11">
                <a:pos x="T6" y="T7"/>
              </a:cxn>
            </a:cxnLst>
            <a:rect l="T12" t="T13" r="T14" b="T15"/>
            <a:pathLst>
              <a:path w="105" h="42">
                <a:moveTo>
                  <a:pt x="0" y="24"/>
                </a:moveTo>
                <a:lnTo>
                  <a:pt x="33" y="0"/>
                </a:lnTo>
                <a:lnTo>
                  <a:pt x="105" y="42"/>
                </a:lnTo>
                <a:lnTo>
                  <a:pt x="0" y="24"/>
                </a:lnTo>
              </a:path>
            </a:pathLst>
          </a:custGeom>
          <a:solidFill>
            <a:srgbClr val="99FF66"/>
          </a:solidFill>
          <a:ln w="7938">
            <a:solidFill>
              <a:schemeClr val="bg1"/>
            </a:solidFill>
            <a:round/>
            <a:headEnd/>
            <a:tailEnd/>
          </a:ln>
        </p:spPr>
        <p:txBody>
          <a:bodyPr/>
          <a:lstStyle/>
          <a:p>
            <a:endParaRPr lang="en-ZA"/>
          </a:p>
        </p:txBody>
      </p:sp>
      <p:sp>
        <p:nvSpPr>
          <p:cNvPr id="7255" name="Freeform 388"/>
          <p:cNvSpPr>
            <a:spLocks/>
          </p:cNvSpPr>
          <p:nvPr/>
        </p:nvSpPr>
        <p:spPr bwMode="auto">
          <a:xfrm>
            <a:off x="8032750" y="2828926"/>
            <a:ext cx="255587" cy="384175"/>
          </a:xfrm>
          <a:custGeom>
            <a:avLst/>
            <a:gdLst>
              <a:gd name="T0" fmla="*/ 0 w 483"/>
              <a:gd name="T1" fmla="*/ 2147483646 h 561"/>
              <a:gd name="T2" fmla="*/ 2147483646 w 483"/>
              <a:gd name="T3" fmla="*/ 2147483646 h 561"/>
              <a:gd name="T4" fmla="*/ 2147483646 w 483"/>
              <a:gd name="T5" fmla="*/ 2147483646 h 561"/>
              <a:gd name="T6" fmla="*/ 2147483646 w 483"/>
              <a:gd name="T7" fmla="*/ 2147483646 h 561"/>
              <a:gd name="T8" fmla="*/ 2147483646 w 483"/>
              <a:gd name="T9" fmla="*/ 2147483646 h 561"/>
              <a:gd name="T10" fmla="*/ 2147483646 w 483"/>
              <a:gd name="T11" fmla="*/ 2147483646 h 561"/>
              <a:gd name="T12" fmla="*/ 2147483646 w 483"/>
              <a:gd name="T13" fmla="*/ 0 h 561"/>
              <a:gd name="T14" fmla="*/ 2147483646 w 483"/>
              <a:gd name="T15" fmla="*/ 2147483646 h 561"/>
              <a:gd name="T16" fmla="*/ 2147483646 w 483"/>
              <a:gd name="T17" fmla="*/ 2147483646 h 561"/>
              <a:gd name="T18" fmla="*/ 2147483646 w 483"/>
              <a:gd name="T19" fmla="*/ 2147483646 h 561"/>
              <a:gd name="T20" fmla="*/ 2147483646 w 483"/>
              <a:gd name="T21" fmla="*/ 2147483646 h 561"/>
              <a:gd name="T22" fmla="*/ 2147483646 w 483"/>
              <a:gd name="T23" fmla="*/ 2147483646 h 561"/>
              <a:gd name="T24" fmla="*/ 2147483646 w 483"/>
              <a:gd name="T25" fmla="*/ 2147483646 h 561"/>
              <a:gd name="T26" fmla="*/ 2147483646 w 483"/>
              <a:gd name="T27" fmla="*/ 2147483646 h 561"/>
              <a:gd name="T28" fmla="*/ 2147483646 w 483"/>
              <a:gd name="T29" fmla="*/ 2147483646 h 561"/>
              <a:gd name="T30" fmla="*/ 2147483646 w 483"/>
              <a:gd name="T31" fmla="*/ 2147483646 h 561"/>
              <a:gd name="T32" fmla="*/ 2147483646 w 483"/>
              <a:gd name="T33" fmla="*/ 2147483646 h 561"/>
              <a:gd name="T34" fmla="*/ 2147483646 w 483"/>
              <a:gd name="T35" fmla="*/ 2147483646 h 561"/>
              <a:gd name="T36" fmla="*/ 2147483646 w 483"/>
              <a:gd name="T37" fmla="*/ 2147483646 h 561"/>
              <a:gd name="T38" fmla="*/ 2147483646 w 483"/>
              <a:gd name="T39" fmla="*/ 2147483646 h 561"/>
              <a:gd name="T40" fmla="*/ 2147483646 w 483"/>
              <a:gd name="T41" fmla="*/ 2147483646 h 561"/>
              <a:gd name="T42" fmla="*/ 2147483646 w 483"/>
              <a:gd name="T43" fmla="*/ 2147483646 h 561"/>
              <a:gd name="T44" fmla="*/ 2147483646 w 483"/>
              <a:gd name="T45" fmla="*/ 2147483646 h 561"/>
              <a:gd name="T46" fmla="*/ 0 w 483"/>
              <a:gd name="T47" fmla="*/ 2147483646 h 5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3"/>
              <a:gd name="T73" fmla="*/ 0 h 561"/>
              <a:gd name="T74" fmla="*/ 483 w 483"/>
              <a:gd name="T75" fmla="*/ 561 h 5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3" h="561">
                <a:moveTo>
                  <a:pt x="0" y="55"/>
                </a:moveTo>
                <a:lnTo>
                  <a:pt x="25" y="36"/>
                </a:lnTo>
                <a:lnTo>
                  <a:pt x="82" y="79"/>
                </a:lnTo>
                <a:lnTo>
                  <a:pt x="178" y="79"/>
                </a:lnTo>
                <a:lnTo>
                  <a:pt x="233" y="55"/>
                </a:lnTo>
                <a:lnTo>
                  <a:pt x="242" y="12"/>
                </a:lnTo>
                <a:lnTo>
                  <a:pt x="338" y="0"/>
                </a:lnTo>
                <a:lnTo>
                  <a:pt x="378" y="19"/>
                </a:lnTo>
                <a:lnTo>
                  <a:pt x="378" y="55"/>
                </a:lnTo>
                <a:lnTo>
                  <a:pt x="355" y="98"/>
                </a:lnTo>
                <a:lnTo>
                  <a:pt x="418" y="140"/>
                </a:lnTo>
                <a:lnTo>
                  <a:pt x="387" y="183"/>
                </a:lnTo>
                <a:lnTo>
                  <a:pt x="418" y="243"/>
                </a:lnTo>
                <a:lnTo>
                  <a:pt x="411" y="299"/>
                </a:lnTo>
                <a:lnTo>
                  <a:pt x="483" y="414"/>
                </a:lnTo>
                <a:lnTo>
                  <a:pt x="307" y="529"/>
                </a:lnTo>
                <a:lnTo>
                  <a:pt x="105" y="561"/>
                </a:lnTo>
                <a:lnTo>
                  <a:pt x="97" y="536"/>
                </a:lnTo>
                <a:lnTo>
                  <a:pt x="25" y="518"/>
                </a:lnTo>
                <a:lnTo>
                  <a:pt x="17" y="408"/>
                </a:lnTo>
                <a:lnTo>
                  <a:pt x="218" y="292"/>
                </a:lnTo>
                <a:lnTo>
                  <a:pt x="153" y="238"/>
                </a:lnTo>
                <a:lnTo>
                  <a:pt x="130" y="122"/>
                </a:lnTo>
                <a:lnTo>
                  <a:pt x="0" y="55"/>
                </a:lnTo>
              </a:path>
            </a:pathLst>
          </a:custGeom>
          <a:solidFill>
            <a:srgbClr val="99FF66"/>
          </a:solidFill>
          <a:ln w="7938">
            <a:solidFill>
              <a:schemeClr val="bg1"/>
            </a:solidFill>
            <a:round/>
            <a:headEnd/>
            <a:tailEnd/>
          </a:ln>
        </p:spPr>
        <p:txBody>
          <a:bodyPr/>
          <a:lstStyle/>
          <a:p>
            <a:endParaRPr lang="en-ZA"/>
          </a:p>
        </p:txBody>
      </p:sp>
      <p:sp>
        <p:nvSpPr>
          <p:cNvPr id="7256" name="Freeform 389"/>
          <p:cNvSpPr>
            <a:spLocks/>
          </p:cNvSpPr>
          <p:nvPr/>
        </p:nvSpPr>
        <p:spPr bwMode="auto">
          <a:xfrm>
            <a:off x="7429500" y="3506789"/>
            <a:ext cx="301625" cy="255587"/>
          </a:xfrm>
          <a:custGeom>
            <a:avLst/>
            <a:gdLst>
              <a:gd name="T0" fmla="*/ 0 w 571"/>
              <a:gd name="T1" fmla="*/ 2147483646 h 371"/>
              <a:gd name="T2" fmla="*/ 2147483646 w 571"/>
              <a:gd name="T3" fmla="*/ 2147483646 h 371"/>
              <a:gd name="T4" fmla="*/ 2147483646 w 571"/>
              <a:gd name="T5" fmla="*/ 2147483646 h 371"/>
              <a:gd name="T6" fmla="*/ 2147483646 w 571"/>
              <a:gd name="T7" fmla="*/ 2147483646 h 371"/>
              <a:gd name="T8" fmla="*/ 2147483646 w 571"/>
              <a:gd name="T9" fmla="*/ 2147483646 h 371"/>
              <a:gd name="T10" fmla="*/ 2147483646 w 571"/>
              <a:gd name="T11" fmla="*/ 2147483646 h 371"/>
              <a:gd name="T12" fmla="*/ 2147483646 w 571"/>
              <a:gd name="T13" fmla="*/ 2147483646 h 371"/>
              <a:gd name="T14" fmla="*/ 2147483646 w 571"/>
              <a:gd name="T15" fmla="*/ 2147483646 h 371"/>
              <a:gd name="T16" fmla="*/ 2147483646 w 571"/>
              <a:gd name="T17" fmla="*/ 2147483646 h 371"/>
              <a:gd name="T18" fmla="*/ 2147483646 w 571"/>
              <a:gd name="T19" fmla="*/ 2147483646 h 371"/>
              <a:gd name="T20" fmla="*/ 2147483646 w 571"/>
              <a:gd name="T21" fmla="*/ 2147483646 h 371"/>
              <a:gd name="T22" fmla="*/ 2147483646 w 571"/>
              <a:gd name="T23" fmla="*/ 2147483646 h 371"/>
              <a:gd name="T24" fmla="*/ 2147483646 w 571"/>
              <a:gd name="T25" fmla="*/ 2147483646 h 371"/>
              <a:gd name="T26" fmla="*/ 2147483646 w 571"/>
              <a:gd name="T27" fmla="*/ 2147483646 h 371"/>
              <a:gd name="T28" fmla="*/ 2147483646 w 571"/>
              <a:gd name="T29" fmla="*/ 2147483646 h 371"/>
              <a:gd name="T30" fmla="*/ 2147483646 w 571"/>
              <a:gd name="T31" fmla="*/ 2147483646 h 371"/>
              <a:gd name="T32" fmla="*/ 2147483646 w 571"/>
              <a:gd name="T33" fmla="*/ 2147483646 h 371"/>
              <a:gd name="T34" fmla="*/ 2147483646 w 571"/>
              <a:gd name="T35" fmla="*/ 2147483646 h 371"/>
              <a:gd name="T36" fmla="*/ 2147483646 w 571"/>
              <a:gd name="T37" fmla="*/ 2147483646 h 371"/>
              <a:gd name="T38" fmla="*/ 2147483646 w 571"/>
              <a:gd name="T39" fmla="*/ 2147483646 h 371"/>
              <a:gd name="T40" fmla="*/ 2147483646 w 571"/>
              <a:gd name="T41" fmla="*/ 2147483646 h 371"/>
              <a:gd name="T42" fmla="*/ 2147483646 w 571"/>
              <a:gd name="T43" fmla="*/ 0 h 371"/>
              <a:gd name="T44" fmla="*/ 2147483646 w 571"/>
              <a:gd name="T45" fmla="*/ 2147483646 h 371"/>
              <a:gd name="T46" fmla="*/ 2147483646 w 571"/>
              <a:gd name="T47" fmla="*/ 2147483646 h 371"/>
              <a:gd name="T48" fmla="*/ 2147483646 w 571"/>
              <a:gd name="T49" fmla="*/ 2147483646 h 371"/>
              <a:gd name="T50" fmla="*/ 2147483646 w 571"/>
              <a:gd name="T51" fmla="*/ 2147483646 h 371"/>
              <a:gd name="T52" fmla="*/ 0 w 571"/>
              <a:gd name="T53" fmla="*/ 2147483646 h 3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1"/>
              <a:gd name="T82" fmla="*/ 0 h 371"/>
              <a:gd name="T83" fmla="*/ 571 w 571"/>
              <a:gd name="T84" fmla="*/ 371 h 3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1" h="371">
                <a:moveTo>
                  <a:pt x="0" y="109"/>
                </a:moveTo>
                <a:lnTo>
                  <a:pt x="23" y="141"/>
                </a:lnTo>
                <a:lnTo>
                  <a:pt x="128" y="165"/>
                </a:lnTo>
                <a:lnTo>
                  <a:pt x="120" y="189"/>
                </a:lnTo>
                <a:lnTo>
                  <a:pt x="168" y="207"/>
                </a:lnTo>
                <a:lnTo>
                  <a:pt x="185" y="249"/>
                </a:lnTo>
                <a:lnTo>
                  <a:pt x="128" y="329"/>
                </a:lnTo>
                <a:lnTo>
                  <a:pt x="273" y="365"/>
                </a:lnTo>
                <a:lnTo>
                  <a:pt x="290" y="371"/>
                </a:lnTo>
                <a:lnTo>
                  <a:pt x="353" y="371"/>
                </a:lnTo>
                <a:lnTo>
                  <a:pt x="353" y="335"/>
                </a:lnTo>
                <a:lnTo>
                  <a:pt x="393" y="322"/>
                </a:lnTo>
                <a:lnTo>
                  <a:pt x="482" y="341"/>
                </a:lnTo>
                <a:lnTo>
                  <a:pt x="546" y="311"/>
                </a:lnTo>
                <a:lnTo>
                  <a:pt x="515" y="268"/>
                </a:lnTo>
                <a:lnTo>
                  <a:pt x="523" y="225"/>
                </a:lnTo>
                <a:lnTo>
                  <a:pt x="475" y="201"/>
                </a:lnTo>
                <a:lnTo>
                  <a:pt x="546" y="146"/>
                </a:lnTo>
                <a:lnTo>
                  <a:pt x="571" y="91"/>
                </a:lnTo>
                <a:lnTo>
                  <a:pt x="490" y="61"/>
                </a:lnTo>
                <a:lnTo>
                  <a:pt x="466" y="61"/>
                </a:lnTo>
                <a:lnTo>
                  <a:pt x="338" y="0"/>
                </a:lnTo>
                <a:lnTo>
                  <a:pt x="297" y="6"/>
                </a:lnTo>
                <a:lnTo>
                  <a:pt x="233" y="67"/>
                </a:lnTo>
                <a:lnTo>
                  <a:pt x="128" y="55"/>
                </a:lnTo>
                <a:lnTo>
                  <a:pt x="153" y="109"/>
                </a:lnTo>
                <a:lnTo>
                  <a:pt x="0" y="109"/>
                </a:lnTo>
              </a:path>
            </a:pathLst>
          </a:custGeom>
          <a:noFill/>
          <a:ln w="7938">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7257" name="Freeform 390"/>
          <p:cNvSpPr>
            <a:spLocks/>
          </p:cNvSpPr>
          <p:nvPr/>
        </p:nvSpPr>
        <p:spPr bwMode="auto">
          <a:xfrm>
            <a:off x="7680325" y="3384551"/>
            <a:ext cx="212725" cy="225425"/>
          </a:xfrm>
          <a:custGeom>
            <a:avLst/>
            <a:gdLst>
              <a:gd name="T0" fmla="*/ 0 w 401"/>
              <a:gd name="T1" fmla="*/ 2147483646 h 329"/>
              <a:gd name="T2" fmla="*/ 0 w 401"/>
              <a:gd name="T3" fmla="*/ 2147483646 h 329"/>
              <a:gd name="T4" fmla="*/ 2147483646 w 401"/>
              <a:gd name="T5" fmla="*/ 2147483646 h 329"/>
              <a:gd name="T6" fmla="*/ 2147483646 w 401"/>
              <a:gd name="T7" fmla="*/ 2147483646 h 329"/>
              <a:gd name="T8" fmla="*/ 2147483646 w 401"/>
              <a:gd name="T9" fmla="*/ 2147483646 h 329"/>
              <a:gd name="T10" fmla="*/ 2147483646 w 401"/>
              <a:gd name="T11" fmla="*/ 2147483646 h 329"/>
              <a:gd name="T12" fmla="*/ 2147483646 w 401"/>
              <a:gd name="T13" fmla="*/ 2147483646 h 329"/>
              <a:gd name="T14" fmla="*/ 2147483646 w 401"/>
              <a:gd name="T15" fmla="*/ 2147483646 h 329"/>
              <a:gd name="T16" fmla="*/ 2147483646 w 401"/>
              <a:gd name="T17" fmla="*/ 2147483646 h 329"/>
              <a:gd name="T18" fmla="*/ 2147483646 w 401"/>
              <a:gd name="T19" fmla="*/ 2147483646 h 329"/>
              <a:gd name="T20" fmla="*/ 2147483646 w 401"/>
              <a:gd name="T21" fmla="*/ 2147483646 h 329"/>
              <a:gd name="T22" fmla="*/ 2147483646 w 401"/>
              <a:gd name="T23" fmla="*/ 2147483646 h 329"/>
              <a:gd name="T24" fmla="*/ 2147483646 w 401"/>
              <a:gd name="T25" fmla="*/ 2147483646 h 329"/>
              <a:gd name="T26" fmla="*/ 2147483646 w 401"/>
              <a:gd name="T27" fmla="*/ 2147483646 h 329"/>
              <a:gd name="T28" fmla="*/ 2147483646 w 401"/>
              <a:gd name="T29" fmla="*/ 2147483646 h 329"/>
              <a:gd name="T30" fmla="*/ 2147483646 w 401"/>
              <a:gd name="T31" fmla="*/ 2147483646 h 329"/>
              <a:gd name="T32" fmla="*/ 2147483646 w 401"/>
              <a:gd name="T33" fmla="*/ 0 h 329"/>
              <a:gd name="T34" fmla="*/ 2147483646 w 401"/>
              <a:gd name="T35" fmla="*/ 0 h 329"/>
              <a:gd name="T36" fmla="*/ 2147483646 w 401"/>
              <a:gd name="T37" fmla="*/ 2147483646 h 329"/>
              <a:gd name="T38" fmla="*/ 2147483646 w 401"/>
              <a:gd name="T39" fmla="*/ 2147483646 h 329"/>
              <a:gd name="T40" fmla="*/ 2147483646 w 401"/>
              <a:gd name="T41" fmla="*/ 2147483646 h 329"/>
              <a:gd name="T42" fmla="*/ 2147483646 w 401"/>
              <a:gd name="T43" fmla="*/ 2147483646 h 329"/>
              <a:gd name="T44" fmla="*/ 0 w 401"/>
              <a:gd name="T45" fmla="*/ 2147483646 h 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1"/>
              <a:gd name="T70" fmla="*/ 0 h 329"/>
              <a:gd name="T71" fmla="*/ 401 w 401"/>
              <a:gd name="T72" fmla="*/ 329 h 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1" h="329">
                <a:moveTo>
                  <a:pt x="0" y="135"/>
                </a:moveTo>
                <a:lnTo>
                  <a:pt x="0" y="189"/>
                </a:lnTo>
                <a:lnTo>
                  <a:pt x="7" y="213"/>
                </a:lnTo>
                <a:lnTo>
                  <a:pt x="15" y="238"/>
                </a:lnTo>
                <a:lnTo>
                  <a:pt x="96" y="268"/>
                </a:lnTo>
                <a:lnTo>
                  <a:pt x="71" y="323"/>
                </a:lnTo>
                <a:lnTo>
                  <a:pt x="160" y="329"/>
                </a:lnTo>
                <a:lnTo>
                  <a:pt x="313" y="329"/>
                </a:lnTo>
                <a:lnTo>
                  <a:pt x="353" y="281"/>
                </a:lnTo>
                <a:lnTo>
                  <a:pt x="273" y="208"/>
                </a:lnTo>
                <a:lnTo>
                  <a:pt x="370" y="165"/>
                </a:lnTo>
                <a:lnTo>
                  <a:pt x="401" y="183"/>
                </a:lnTo>
                <a:lnTo>
                  <a:pt x="370" y="49"/>
                </a:lnTo>
                <a:lnTo>
                  <a:pt x="296" y="19"/>
                </a:lnTo>
                <a:lnTo>
                  <a:pt x="216" y="37"/>
                </a:lnTo>
                <a:lnTo>
                  <a:pt x="225" y="25"/>
                </a:lnTo>
                <a:lnTo>
                  <a:pt x="160" y="0"/>
                </a:lnTo>
                <a:lnTo>
                  <a:pt x="120" y="0"/>
                </a:lnTo>
                <a:lnTo>
                  <a:pt x="120" y="68"/>
                </a:lnTo>
                <a:lnTo>
                  <a:pt x="80" y="49"/>
                </a:lnTo>
                <a:lnTo>
                  <a:pt x="55" y="73"/>
                </a:lnTo>
                <a:lnTo>
                  <a:pt x="48" y="116"/>
                </a:lnTo>
                <a:lnTo>
                  <a:pt x="0" y="135"/>
                </a:lnTo>
              </a:path>
            </a:pathLst>
          </a:custGeom>
          <a:solidFill>
            <a:srgbClr val="99FF66"/>
          </a:solidFill>
          <a:ln w="7938">
            <a:solidFill>
              <a:schemeClr val="bg1"/>
            </a:solidFill>
            <a:round/>
            <a:headEnd/>
            <a:tailEnd/>
          </a:ln>
        </p:spPr>
        <p:txBody>
          <a:bodyPr/>
          <a:lstStyle/>
          <a:p>
            <a:endParaRPr lang="en-ZA"/>
          </a:p>
        </p:txBody>
      </p:sp>
      <p:sp>
        <p:nvSpPr>
          <p:cNvPr id="7258" name="Freeform 391"/>
          <p:cNvSpPr>
            <a:spLocks/>
          </p:cNvSpPr>
          <p:nvPr/>
        </p:nvSpPr>
        <p:spPr bwMode="auto">
          <a:xfrm>
            <a:off x="7935911" y="3543300"/>
            <a:ext cx="141288" cy="58738"/>
          </a:xfrm>
          <a:custGeom>
            <a:avLst/>
            <a:gdLst>
              <a:gd name="T0" fmla="*/ 0 w 267"/>
              <a:gd name="T1" fmla="*/ 2147483646 h 86"/>
              <a:gd name="T2" fmla="*/ 2147483646 w 267"/>
              <a:gd name="T3" fmla="*/ 2147483646 h 86"/>
              <a:gd name="T4" fmla="*/ 2147483646 w 267"/>
              <a:gd name="T5" fmla="*/ 0 h 86"/>
              <a:gd name="T6" fmla="*/ 2147483646 w 267"/>
              <a:gd name="T7" fmla="*/ 2147483646 h 86"/>
              <a:gd name="T8" fmla="*/ 2147483646 w 267"/>
              <a:gd name="T9" fmla="*/ 2147483646 h 86"/>
              <a:gd name="T10" fmla="*/ 2147483646 w 267"/>
              <a:gd name="T11" fmla="*/ 2147483646 h 86"/>
              <a:gd name="T12" fmla="*/ 2147483646 w 267"/>
              <a:gd name="T13" fmla="*/ 2147483646 h 86"/>
              <a:gd name="T14" fmla="*/ 2147483646 w 267"/>
              <a:gd name="T15" fmla="*/ 2147483646 h 86"/>
              <a:gd name="T16" fmla="*/ 2147483646 w 267"/>
              <a:gd name="T17" fmla="*/ 2147483646 h 86"/>
              <a:gd name="T18" fmla="*/ 0 w 267"/>
              <a:gd name="T19" fmla="*/ 2147483646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86"/>
              <a:gd name="T32" fmla="*/ 267 w 26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86">
                <a:moveTo>
                  <a:pt x="0" y="43"/>
                </a:moveTo>
                <a:lnTo>
                  <a:pt x="57" y="24"/>
                </a:lnTo>
                <a:lnTo>
                  <a:pt x="89" y="0"/>
                </a:lnTo>
                <a:lnTo>
                  <a:pt x="153" y="18"/>
                </a:lnTo>
                <a:lnTo>
                  <a:pt x="267" y="30"/>
                </a:lnTo>
                <a:lnTo>
                  <a:pt x="242" y="61"/>
                </a:lnTo>
                <a:lnTo>
                  <a:pt x="185" y="54"/>
                </a:lnTo>
                <a:lnTo>
                  <a:pt x="89" y="86"/>
                </a:lnTo>
                <a:lnTo>
                  <a:pt x="25" y="73"/>
                </a:lnTo>
                <a:lnTo>
                  <a:pt x="0" y="43"/>
                </a:lnTo>
              </a:path>
            </a:pathLst>
          </a:custGeom>
          <a:solidFill>
            <a:schemeClr val="accent1"/>
          </a:solidFill>
          <a:ln w="7938">
            <a:solidFill>
              <a:schemeClr val="bg1"/>
            </a:solidFill>
            <a:round/>
            <a:headEnd/>
            <a:tailEnd/>
          </a:ln>
        </p:spPr>
        <p:txBody>
          <a:bodyPr/>
          <a:lstStyle/>
          <a:p>
            <a:endParaRPr lang="en-ZA"/>
          </a:p>
        </p:txBody>
      </p:sp>
      <p:sp>
        <p:nvSpPr>
          <p:cNvPr id="7259" name="Freeform 392"/>
          <p:cNvSpPr>
            <a:spLocks/>
          </p:cNvSpPr>
          <p:nvPr/>
        </p:nvSpPr>
        <p:spPr bwMode="auto">
          <a:xfrm>
            <a:off x="6242450" y="2159001"/>
            <a:ext cx="1450975" cy="1046163"/>
          </a:xfrm>
          <a:custGeom>
            <a:avLst/>
            <a:gdLst>
              <a:gd name="T0" fmla="*/ 2147483646 w 2742"/>
              <a:gd name="T1" fmla="*/ 2147483646 h 1521"/>
              <a:gd name="T2" fmla="*/ 2147483646 w 2742"/>
              <a:gd name="T3" fmla="*/ 2147483646 h 1521"/>
              <a:gd name="T4" fmla="*/ 2147483646 w 2742"/>
              <a:gd name="T5" fmla="*/ 2147483646 h 1521"/>
              <a:gd name="T6" fmla="*/ 2147483646 w 2742"/>
              <a:gd name="T7" fmla="*/ 2147483646 h 1521"/>
              <a:gd name="T8" fmla="*/ 2147483646 w 2742"/>
              <a:gd name="T9" fmla="*/ 2147483646 h 1521"/>
              <a:gd name="T10" fmla="*/ 2147483646 w 2742"/>
              <a:gd name="T11" fmla="*/ 2147483646 h 1521"/>
              <a:gd name="T12" fmla="*/ 2147483646 w 2742"/>
              <a:gd name="T13" fmla="*/ 2147483646 h 1521"/>
              <a:gd name="T14" fmla="*/ 2147483646 w 2742"/>
              <a:gd name="T15" fmla="*/ 2147483646 h 1521"/>
              <a:gd name="T16" fmla="*/ 2147483646 w 2742"/>
              <a:gd name="T17" fmla="*/ 2147483646 h 1521"/>
              <a:gd name="T18" fmla="*/ 2147483646 w 2742"/>
              <a:gd name="T19" fmla="*/ 2147483646 h 1521"/>
              <a:gd name="T20" fmla="*/ 2147483646 w 2742"/>
              <a:gd name="T21" fmla="*/ 2147483646 h 1521"/>
              <a:gd name="T22" fmla="*/ 2147483646 w 2742"/>
              <a:gd name="T23" fmla="*/ 2147483646 h 1521"/>
              <a:gd name="T24" fmla="*/ 2147483646 w 2742"/>
              <a:gd name="T25" fmla="*/ 2147483646 h 1521"/>
              <a:gd name="T26" fmla="*/ 2147483646 w 2742"/>
              <a:gd name="T27" fmla="*/ 2147483646 h 1521"/>
              <a:gd name="T28" fmla="*/ 2147483646 w 2742"/>
              <a:gd name="T29" fmla="*/ 2147483646 h 1521"/>
              <a:gd name="T30" fmla="*/ 2147483646 w 2742"/>
              <a:gd name="T31" fmla="*/ 2147483646 h 1521"/>
              <a:gd name="T32" fmla="*/ 2147483646 w 2742"/>
              <a:gd name="T33" fmla="*/ 2147483646 h 1521"/>
              <a:gd name="T34" fmla="*/ 2147483646 w 2742"/>
              <a:gd name="T35" fmla="*/ 2147483646 h 1521"/>
              <a:gd name="T36" fmla="*/ 2147483646 w 2742"/>
              <a:gd name="T37" fmla="*/ 2147483646 h 1521"/>
              <a:gd name="T38" fmla="*/ 2147483646 w 2742"/>
              <a:gd name="T39" fmla="*/ 2147483646 h 1521"/>
              <a:gd name="T40" fmla="*/ 2147483646 w 2742"/>
              <a:gd name="T41" fmla="*/ 2147483646 h 1521"/>
              <a:gd name="T42" fmla="*/ 2147483646 w 2742"/>
              <a:gd name="T43" fmla="*/ 2147483646 h 1521"/>
              <a:gd name="T44" fmla="*/ 2147483646 w 2742"/>
              <a:gd name="T45" fmla="*/ 2147483646 h 1521"/>
              <a:gd name="T46" fmla="*/ 2147483646 w 2742"/>
              <a:gd name="T47" fmla="*/ 2147483646 h 1521"/>
              <a:gd name="T48" fmla="*/ 2147483646 w 2742"/>
              <a:gd name="T49" fmla="*/ 2147483646 h 1521"/>
              <a:gd name="T50" fmla="*/ 2147483646 w 2742"/>
              <a:gd name="T51" fmla="*/ 2147483646 h 1521"/>
              <a:gd name="T52" fmla="*/ 2147483646 w 2742"/>
              <a:gd name="T53" fmla="*/ 2147483646 h 1521"/>
              <a:gd name="T54" fmla="*/ 2147483646 w 2742"/>
              <a:gd name="T55" fmla="*/ 2147483646 h 1521"/>
              <a:gd name="T56" fmla="*/ 2147483646 w 2742"/>
              <a:gd name="T57" fmla="*/ 2147483646 h 1521"/>
              <a:gd name="T58" fmla="*/ 2147483646 w 2742"/>
              <a:gd name="T59" fmla="*/ 2147483646 h 1521"/>
              <a:gd name="T60" fmla="*/ 2147483646 w 2742"/>
              <a:gd name="T61" fmla="*/ 2147483646 h 1521"/>
              <a:gd name="T62" fmla="*/ 2147483646 w 2742"/>
              <a:gd name="T63" fmla="*/ 2147483646 h 1521"/>
              <a:gd name="T64" fmla="*/ 2147483646 w 2742"/>
              <a:gd name="T65" fmla="*/ 2147483646 h 1521"/>
              <a:gd name="T66" fmla="*/ 2147483646 w 2742"/>
              <a:gd name="T67" fmla="*/ 2147483646 h 1521"/>
              <a:gd name="T68" fmla="*/ 2147483646 w 2742"/>
              <a:gd name="T69" fmla="*/ 2147483646 h 1521"/>
              <a:gd name="T70" fmla="*/ 2147483646 w 2742"/>
              <a:gd name="T71" fmla="*/ 2147483646 h 1521"/>
              <a:gd name="T72" fmla="*/ 2147483646 w 2742"/>
              <a:gd name="T73" fmla="*/ 2147483646 h 1521"/>
              <a:gd name="T74" fmla="*/ 2147483646 w 2742"/>
              <a:gd name="T75" fmla="*/ 2147483646 h 1521"/>
              <a:gd name="T76" fmla="*/ 2147483646 w 2742"/>
              <a:gd name="T77" fmla="*/ 2147483646 h 1521"/>
              <a:gd name="T78" fmla="*/ 2147483646 w 2742"/>
              <a:gd name="T79" fmla="*/ 2147483646 h 1521"/>
              <a:gd name="T80" fmla="*/ 2147483646 w 2742"/>
              <a:gd name="T81" fmla="*/ 2147483646 h 1521"/>
              <a:gd name="T82" fmla="*/ 2147483646 w 2742"/>
              <a:gd name="T83" fmla="*/ 2147483646 h 1521"/>
              <a:gd name="T84" fmla="*/ 2147483646 w 2742"/>
              <a:gd name="T85" fmla="*/ 2147483646 h 1521"/>
              <a:gd name="T86" fmla="*/ 2147483646 w 2742"/>
              <a:gd name="T87" fmla="*/ 2147483646 h 1521"/>
              <a:gd name="T88" fmla="*/ 2147483646 w 2742"/>
              <a:gd name="T89" fmla="*/ 2147483646 h 1521"/>
              <a:gd name="T90" fmla="*/ 2147483646 w 2742"/>
              <a:gd name="T91" fmla="*/ 2147483646 h 1521"/>
              <a:gd name="T92" fmla="*/ 2147483646 w 2742"/>
              <a:gd name="T93" fmla="*/ 2147483646 h 1521"/>
              <a:gd name="T94" fmla="*/ 2147483646 w 2742"/>
              <a:gd name="T95" fmla="*/ 2147483646 h 1521"/>
              <a:gd name="T96" fmla="*/ 2147483646 w 2742"/>
              <a:gd name="T97" fmla="*/ 2147483646 h 1521"/>
              <a:gd name="T98" fmla="*/ 2147483646 w 2742"/>
              <a:gd name="T99" fmla="*/ 2147483646 h 1521"/>
              <a:gd name="T100" fmla="*/ 2147483646 w 2742"/>
              <a:gd name="T101" fmla="*/ 2147483646 h 1521"/>
              <a:gd name="T102" fmla="*/ 2147483646 w 2742"/>
              <a:gd name="T103" fmla="*/ 2147483646 h 1521"/>
              <a:gd name="T104" fmla="*/ 2147483646 w 2742"/>
              <a:gd name="T105" fmla="*/ 2147483646 h 1521"/>
              <a:gd name="T106" fmla="*/ 2147483646 w 2742"/>
              <a:gd name="T107" fmla="*/ 2147483646 h 1521"/>
              <a:gd name="T108" fmla="*/ 2147483646 w 2742"/>
              <a:gd name="T109" fmla="*/ 2147483646 h 1521"/>
              <a:gd name="T110" fmla="*/ 2147483646 w 2742"/>
              <a:gd name="T111" fmla="*/ 2147483646 h 1521"/>
              <a:gd name="T112" fmla="*/ 2147483646 w 2742"/>
              <a:gd name="T113" fmla="*/ 2147483646 h 1521"/>
              <a:gd name="T114" fmla="*/ 2147483646 w 2742"/>
              <a:gd name="T115" fmla="*/ 2147483646 h 15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42"/>
              <a:gd name="T175" fmla="*/ 0 h 1521"/>
              <a:gd name="T176" fmla="*/ 2742 w 2742"/>
              <a:gd name="T177" fmla="*/ 1521 h 15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42" h="1521">
                <a:moveTo>
                  <a:pt x="0" y="426"/>
                </a:moveTo>
                <a:lnTo>
                  <a:pt x="15" y="395"/>
                </a:lnTo>
                <a:lnTo>
                  <a:pt x="185" y="359"/>
                </a:lnTo>
                <a:lnTo>
                  <a:pt x="305" y="359"/>
                </a:lnTo>
                <a:lnTo>
                  <a:pt x="370" y="329"/>
                </a:lnTo>
                <a:lnTo>
                  <a:pt x="353" y="304"/>
                </a:lnTo>
                <a:lnTo>
                  <a:pt x="385" y="297"/>
                </a:lnTo>
                <a:lnTo>
                  <a:pt x="361" y="292"/>
                </a:lnTo>
                <a:lnTo>
                  <a:pt x="410" y="273"/>
                </a:lnTo>
                <a:lnTo>
                  <a:pt x="402" y="267"/>
                </a:lnTo>
                <a:lnTo>
                  <a:pt x="313" y="286"/>
                </a:lnTo>
                <a:lnTo>
                  <a:pt x="241" y="261"/>
                </a:lnTo>
                <a:lnTo>
                  <a:pt x="337" y="243"/>
                </a:lnTo>
                <a:lnTo>
                  <a:pt x="393" y="194"/>
                </a:lnTo>
                <a:lnTo>
                  <a:pt x="515" y="194"/>
                </a:lnTo>
                <a:lnTo>
                  <a:pt x="506" y="146"/>
                </a:lnTo>
                <a:lnTo>
                  <a:pt x="603" y="140"/>
                </a:lnTo>
                <a:lnTo>
                  <a:pt x="683" y="176"/>
                </a:lnTo>
                <a:lnTo>
                  <a:pt x="586" y="133"/>
                </a:lnTo>
                <a:lnTo>
                  <a:pt x="788" y="97"/>
                </a:lnTo>
                <a:lnTo>
                  <a:pt x="844" y="116"/>
                </a:lnTo>
                <a:lnTo>
                  <a:pt x="844" y="164"/>
                </a:lnTo>
                <a:lnTo>
                  <a:pt x="876" y="121"/>
                </a:lnTo>
                <a:lnTo>
                  <a:pt x="1005" y="152"/>
                </a:lnTo>
                <a:lnTo>
                  <a:pt x="965" y="133"/>
                </a:lnTo>
                <a:lnTo>
                  <a:pt x="1021" y="140"/>
                </a:lnTo>
                <a:lnTo>
                  <a:pt x="973" y="109"/>
                </a:lnTo>
                <a:lnTo>
                  <a:pt x="956" y="84"/>
                </a:lnTo>
                <a:lnTo>
                  <a:pt x="981" y="84"/>
                </a:lnTo>
                <a:lnTo>
                  <a:pt x="1238" y="146"/>
                </a:lnTo>
                <a:lnTo>
                  <a:pt x="1223" y="121"/>
                </a:lnTo>
                <a:lnTo>
                  <a:pt x="1278" y="121"/>
                </a:lnTo>
                <a:lnTo>
                  <a:pt x="1238" y="103"/>
                </a:lnTo>
                <a:lnTo>
                  <a:pt x="1334" y="109"/>
                </a:lnTo>
                <a:lnTo>
                  <a:pt x="1198" y="67"/>
                </a:lnTo>
                <a:lnTo>
                  <a:pt x="1448" y="84"/>
                </a:lnTo>
                <a:lnTo>
                  <a:pt x="1391" y="60"/>
                </a:lnTo>
                <a:lnTo>
                  <a:pt x="1238" y="60"/>
                </a:lnTo>
                <a:lnTo>
                  <a:pt x="1294" y="54"/>
                </a:lnTo>
                <a:lnTo>
                  <a:pt x="1206" y="30"/>
                </a:lnTo>
                <a:lnTo>
                  <a:pt x="1311" y="43"/>
                </a:lnTo>
                <a:lnTo>
                  <a:pt x="1263" y="24"/>
                </a:lnTo>
                <a:lnTo>
                  <a:pt x="1318" y="17"/>
                </a:lnTo>
                <a:lnTo>
                  <a:pt x="1496" y="67"/>
                </a:lnTo>
                <a:lnTo>
                  <a:pt x="1479" y="48"/>
                </a:lnTo>
                <a:lnTo>
                  <a:pt x="1568" y="30"/>
                </a:lnTo>
                <a:lnTo>
                  <a:pt x="1488" y="24"/>
                </a:lnTo>
                <a:lnTo>
                  <a:pt x="1488" y="6"/>
                </a:lnTo>
                <a:lnTo>
                  <a:pt x="1536" y="0"/>
                </a:lnTo>
                <a:lnTo>
                  <a:pt x="2042" y="6"/>
                </a:lnTo>
                <a:lnTo>
                  <a:pt x="2082" y="12"/>
                </a:lnTo>
                <a:lnTo>
                  <a:pt x="2066" y="24"/>
                </a:lnTo>
                <a:lnTo>
                  <a:pt x="1721" y="30"/>
                </a:lnTo>
                <a:lnTo>
                  <a:pt x="1761" y="43"/>
                </a:lnTo>
                <a:lnTo>
                  <a:pt x="1632" y="54"/>
                </a:lnTo>
                <a:lnTo>
                  <a:pt x="2107" y="30"/>
                </a:lnTo>
                <a:lnTo>
                  <a:pt x="2122" y="48"/>
                </a:lnTo>
                <a:lnTo>
                  <a:pt x="2066" y="67"/>
                </a:lnTo>
                <a:lnTo>
                  <a:pt x="2171" y="54"/>
                </a:lnTo>
                <a:lnTo>
                  <a:pt x="2299" y="79"/>
                </a:lnTo>
                <a:lnTo>
                  <a:pt x="2107" y="116"/>
                </a:lnTo>
                <a:lnTo>
                  <a:pt x="1809" y="109"/>
                </a:lnTo>
                <a:lnTo>
                  <a:pt x="1874" y="121"/>
                </a:lnTo>
                <a:lnTo>
                  <a:pt x="1752" y="140"/>
                </a:lnTo>
                <a:lnTo>
                  <a:pt x="1752" y="157"/>
                </a:lnTo>
                <a:lnTo>
                  <a:pt x="2091" y="133"/>
                </a:lnTo>
                <a:lnTo>
                  <a:pt x="2107" y="146"/>
                </a:lnTo>
                <a:lnTo>
                  <a:pt x="2042" y="176"/>
                </a:lnTo>
                <a:lnTo>
                  <a:pt x="2259" y="121"/>
                </a:lnTo>
                <a:lnTo>
                  <a:pt x="2275" y="170"/>
                </a:lnTo>
                <a:lnTo>
                  <a:pt x="2162" y="256"/>
                </a:lnTo>
                <a:lnTo>
                  <a:pt x="2364" y="157"/>
                </a:lnTo>
                <a:lnTo>
                  <a:pt x="2364" y="176"/>
                </a:lnTo>
                <a:lnTo>
                  <a:pt x="2469" y="170"/>
                </a:lnTo>
                <a:lnTo>
                  <a:pt x="2500" y="140"/>
                </a:lnTo>
                <a:lnTo>
                  <a:pt x="2597" y="140"/>
                </a:lnTo>
                <a:lnTo>
                  <a:pt x="2742" y="164"/>
                </a:lnTo>
                <a:lnTo>
                  <a:pt x="2605" y="200"/>
                </a:lnTo>
                <a:lnTo>
                  <a:pt x="2622" y="225"/>
                </a:lnTo>
                <a:lnTo>
                  <a:pt x="2316" y="243"/>
                </a:lnTo>
                <a:lnTo>
                  <a:pt x="2557" y="249"/>
                </a:lnTo>
                <a:lnTo>
                  <a:pt x="2356" y="280"/>
                </a:lnTo>
                <a:lnTo>
                  <a:pt x="2380" y="304"/>
                </a:lnTo>
                <a:lnTo>
                  <a:pt x="2500" y="280"/>
                </a:lnTo>
                <a:lnTo>
                  <a:pt x="2412" y="316"/>
                </a:lnTo>
                <a:lnTo>
                  <a:pt x="2396" y="353"/>
                </a:lnTo>
                <a:lnTo>
                  <a:pt x="2429" y="340"/>
                </a:lnTo>
                <a:lnTo>
                  <a:pt x="2332" y="377"/>
                </a:lnTo>
                <a:lnTo>
                  <a:pt x="2299" y="456"/>
                </a:lnTo>
                <a:lnTo>
                  <a:pt x="2347" y="443"/>
                </a:lnTo>
                <a:lnTo>
                  <a:pt x="2420" y="456"/>
                </a:lnTo>
                <a:lnTo>
                  <a:pt x="2356" y="456"/>
                </a:lnTo>
                <a:lnTo>
                  <a:pt x="2356" y="480"/>
                </a:lnTo>
                <a:lnTo>
                  <a:pt x="2460" y="486"/>
                </a:lnTo>
                <a:lnTo>
                  <a:pt x="2469" y="523"/>
                </a:lnTo>
                <a:lnTo>
                  <a:pt x="2307" y="517"/>
                </a:lnTo>
                <a:lnTo>
                  <a:pt x="2347" y="523"/>
                </a:lnTo>
                <a:lnTo>
                  <a:pt x="2267" y="535"/>
                </a:lnTo>
                <a:lnTo>
                  <a:pt x="2307" y="566"/>
                </a:lnTo>
                <a:lnTo>
                  <a:pt x="2396" y="566"/>
                </a:lnTo>
                <a:lnTo>
                  <a:pt x="2340" y="590"/>
                </a:lnTo>
                <a:lnTo>
                  <a:pt x="2404" y="602"/>
                </a:lnTo>
                <a:lnTo>
                  <a:pt x="2404" y="639"/>
                </a:lnTo>
                <a:lnTo>
                  <a:pt x="2292" y="620"/>
                </a:lnTo>
                <a:lnTo>
                  <a:pt x="2356" y="639"/>
                </a:lnTo>
                <a:lnTo>
                  <a:pt x="2316" y="650"/>
                </a:lnTo>
                <a:lnTo>
                  <a:pt x="2347" y="650"/>
                </a:lnTo>
                <a:lnTo>
                  <a:pt x="2340" y="669"/>
                </a:lnTo>
                <a:lnTo>
                  <a:pt x="2429" y="693"/>
                </a:lnTo>
                <a:lnTo>
                  <a:pt x="2292" y="687"/>
                </a:lnTo>
                <a:lnTo>
                  <a:pt x="2275" y="699"/>
                </a:lnTo>
                <a:lnTo>
                  <a:pt x="2364" y="730"/>
                </a:lnTo>
                <a:lnTo>
                  <a:pt x="2356" y="755"/>
                </a:lnTo>
                <a:lnTo>
                  <a:pt x="2275" y="772"/>
                </a:lnTo>
                <a:lnTo>
                  <a:pt x="2195" y="730"/>
                </a:lnTo>
                <a:lnTo>
                  <a:pt x="2074" y="760"/>
                </a:lnTo>
                <a:lnTo>
                  <a:pt x="2162" y="785"/>
                </a:lnTo>
                <a:lnTo>
                  <a:pt x="2074" y="803"/>
                </a:lnTo>
                <a:lnTo>
                  <a:pt x="2171" y="803"/>
                </a:lnTo>
                <a:lnTo>
                  <a:pt x="2139" y="839"/>
                </a:lnTo>
                <a:lnTo>
                  <a:pt x="2179" y="821"/>
                </a:lnTo>
                <a:lnTo>
                  <a:pt x="2275" y="852"/>
                </a:lnTo>
                <a:lnTo>
                  <a:pt x="2235" y="876"/>
                </a:lnTo>
                <a:lnTo>
                  <a:pt x="2292" y="870"/>
                </a:lnTo>
                <a:lnTo>
                  <a:pt x="2275" y="895"/>
                </a:lnTo>
                <a:lnTo>
                  <a:pt x="2307" y="882"/>
                </a:lnTo>
                <a:lnTo>
                  <a:pt x="2316" y="943"/>
                </a:lnTo>
                <a:lnTo>
                  <a:pt x="2275" y="925"/>
                </a:lnTo>
                <a:lnTo>
                  <a:pt x="2267" y="943"/>
                </a:lnTo>
                <a:lnTo>
                  <a:pt x="2227" y="943"/>
                </a:lnTo>
                <a:lnTo>
                  <a:pt x="2171" y="895"/>
                </a:lnTo>
                <a:lnTo>
                  <a:pt x="2042" y="863"/>
                </a:lnTo>
                <a:lnTo>
                  <a:pt x="2139" y="900"/>
                </a:lnTo>
                <a:lnTo>
                  <a:pt x="2017" y="912"/>
                </a:lnTo>
                <a:lnTo>
                  <a:pt x="1977" y="943"/>
                </a:lnTo>
                <a:lnTo>
                  <a:pt x="2091" y="955"/>
                </a:lnTo>
                <a:lnTo>
                  <a:pt x="1994" y="973"/>
                </a:lnTo>
                <a:lnTo>
                  <a:pt x="2147" y="955"/>
                </a:lnTo>
                <a:lnTo>
                  <a:pt x="2284" y="979"/>
                </a:lnTo>
                <a:lnTo>
                  <a:pt x="2099" y="1052"/>
                </a:lnTo>
                <a:lnTo>
                  <a:pt x="1929" y="1089"/>
                </a:lnTo>
                <a:lnTo>
                  <a:pt x="1857" y="1089"/>
                </a:lnTo>
                <a:lnTo>
                  <a:pt x="1817" y="1059"/>
                </a:lnTo>
                <a:lnTo>
                  <a:pt x="1841" y="1089"/>
                </a:lnTo>
                <a:lnTo>
                  <a:pt x="1793" y="1108"/>
                </a:lnTo>
                <a:lnTo>
                  <a:pt x="1721" y="1186"/>
                </a:lnTo>
                <a:lnTo>
                  <a:pt x="1672" y="1180"/>
                </a:lnTo>
                <a:lnTo>
                  <a:pt x="1664" y="1211"/>
                </a:lnTo>
                <a:lnTo>
                  <a:pt x="1608" y="1216"/>
                </a:lnTo>
                <a:lnTo>
                  <a:pt x="1584" y="1205"/>
                </a:lnTo>
                <a:lnTo>
                  <a:pt x="1608" y="1186"/>
                </a:lnTo>
                <a:lnTo>
                  <a:pt x="1584" y="1180"/>
                </a:lnTo>
                <a:lnTo>
                  <a:pt x="1559" y="1229"/>
                </a:lnTo>
                <a:lnTo>
                  <a:pt x="1471" y="1235"/>
                </a:lnTo>
                <a:lnTo>
                  <a:pt x="1479" y="1259"/>
                </a:lnTo>
                <a:lnTo>
                  <a:pt x="1431" y="1265"/>
                </a:lnTo>
                <a:lnTo>
                  <a:pt x="1471" y="1296"/>
                </a:lnTo>
                <a:lnTo>
                  <a:pt x="1423" y="1296"/>
                </a:lnTo>
                <a:lnTo>
                  <a:pt x="1463" y="1332"/>
                </a:lnTo>
                <a:lnTo>
                  <a:pt x="1423" y="1332"/>
                </a:lnTo>
                <a:lnTo>
                  <a:pt x="1456" y="1338"/>
                </a:lnTo>
                <a:lnTo>
                  <a:pt x="1423" y="1369"/>
                </a:lnTo>
                <a:lnTo>
                  <a:pt x="1391" y="1362"/>
                </a:lnTo>
                <a:lnTo>
                  <a:pt x="1423" y="1375"/>
                </a:lnTo>
                <a:lnTo>
                  <a:pt x="1359" y="1387"/>
                </a:lnTo>
                <a:lnTo>
                  <a:pt x="1391" y="1435"/>
                </a:lnTo>
                <a:lnTo>
                  <a:pt x="1359" y="1502"/>
                </a:lnTo>
                <a:lnTo>
                  <a:pt x="1318" y="1502"/>
                </a:lnTo>
                <a:lnTo>
                  <a:pt x="1351" y="1521"/>
                </a:lnTo>
                <a:lnTo>
                  <a:pt x="1254" y="1521"/>
                </a:lnTo>
                <a:lnTo>
                  <a:pt x="1238" y="1478"/>
                </a:lnTo>
                <a:lnTo>
                  <a:pt x="1118" y="1485"/>
                </a:lnTo>
                <a:lnTo>
                  <a:pt x="1141" y="1472"/>
                </a:lnTo>
                <a:lnTo>
                  <a:pt x="1085" y="1454"/>
                </a:lnTo>
                <a:lnTo>
                  <a:pt x="1118" y="1448"/>
                </a:lnTo>
                <a:lnTo>
                  <a:pt x="1069" y="1448"/>
                </a:lnTo>
                <a:lnTo>
                  <a:pt x="1085" y="1424"/>
                </a:lnTo>
                <a:lnTo>
                  <a:pt x="1053" y="1424"/>
                </a:lnTo>
                <a:lnTo>
                  <a:pt x="973" y="1338"/>
                </a:lnTo>
                <a:lnTo>
                  <a:pt x="973" y="1308"/>
                </a:lnTo>
                <a:lnTo>
                  <a:pt x="1029" y="1284"/>
                </a:lnTo>
                <a:lnTo>
                  <a:pt x="1005" y="1272"/>
                </a:lnTo>
                <a:lnTo>
                  <a:pt x="948" y="1302"/>
                </a:lnTo>
                <a:lnTo>
                  <a:pt x="941" y="1241"/>
                </a:lnTo>
                <a:lnTo>
                  <a:pt x="884" y="1205"/>
                </a:lnTo>
                <a:lnTo>
                  <a:pt x="893" y="1156"/>
                </a:lnTo>
                <a:lnTo>
                  <a:pt x="860" y="1138"/>
                </a:lnTo>
                <a:lnTo>
                  <a:pt x="908" y="1089"/>
                </a:lnTo>
                <a:lnTo>
                  <a:pt x="884" y="1083"/>
                </a:lnTo>
                <a:lnTo>
                  <a:pt x="989" y="1089"/>
                </a:lnTo>
                <a:lnTo>
                  <a:pt x="981" y="1071"/>
                </a:lnTo>
                <a:lnTo>
                  <a:pt x="900" y="1071"/>
                </a:lnTo>
                <a:lnTo>
                  <a:pt x="1013" y="1028"/>
                </a:lnTo>
                <a:lnTo>
                  <a:pt x="989" y="1016"/>
                </a:lnTo>
                <a:lnTo>
                  <a:pt x="1013" y="973"/>
                </a:lnTo>
                <a:lnTo>
                  <a:pt x="925" y="968"/>
                </a:lnTo>
                <a:lnTo>
                  <a:pt x="836" y="931"/>
                </a:lnTo>
                <a:lnTo>
                  <a:pt x="1005" y="955"/>
                </a:lnTo>
                <a:lnTo>
                  <a:pt x="981" y="936"/>
                </a:lnTo>
                <a:lnTo>
                  <a:pt x="1005" y="931"/>
                </a:lnTo>
                <a:lnTo>
                  <a:pt x="941" y="906"/>
                </a:lnTo>
                <a:lnTo>
                  <a:pt x="965" y="895"/>
                </a:lnTo>
                <a:lnTo>
                  <a:pt x="916" y="900"/>
                </a:lnTo>
                <a:lnTo>
                  <a:pt x="948" y="882"/>
                </a:lnTo>
                <a:lnTo>
                  <a:pt x="900" y="888"/>
                </a:lnTo>
                <a:lnTo>
                  <a:pt x="956" y="870"/>
                </a:lnTo>
                <a:lnTo>
                  <a:pt x="876" y="846"/>
                </a:lnTo>
                <a:lnTo>
                  <a:pt x="851" y="882"/>
                </a:lnTo>
                <a:lnTo>
                  <a:pt x="788" y="888"/>
                </a:lnTo>
                <a:lnTo>
                  <a:pt x="771" y="870"/>
                </a:lnTo>
                <a:lnTo>
                  <a:pt x="820" y="846"/>
                </a:lnTo>
                <a:lnTo>
                  <a:pt x="780" y="846"/>
                </a:lnTo>
                <a:lnTo>
                  <a:pt x="836" y="796"/>
                </a:lnTo>
                <a:lnTo>
                  <a:pt x="780" y="785"/>
                </a:lnTo>
                <a:lnTo>
                  <a:pt x="796" y="755"/>
                </a:lnTo>
                <a:lnTo>
                  <a:pt x="731" y="693"/>
                </a:lnTo>
                <a:lnTo>
                  <a:pt x="756" y="687"/>
                </a:lnTo>
                <a:lnTo>
                  <a:pt x="651" y="626"/>
                </a:lnTo>
                <a:lnTo>
                  <a:pt x="643" y="602"/>
                </a:lnTo>
                <a:lnTo>
                  <a:pt x="538" y="572"/>
                </a:lnTo>
                <a:lnTo>
                  <a:pt x="433" y="559"/>
                </a:lnTo>
                <a:lnTo>
                  <a:pt x="345" y="578"/>
                </a:lnTo>
                <a:lnTo>
                  <a:pt x="273" y="566"/>
                </a:lnTo>
                <a:lnTo>
                  <a:pt x="297" y="596"/>
                </a:lnTo>
                <a:lnTo>
                  <a:pt x="217" y="578"/>
                </a:lnTo>
                <a:lnTo>
                  <a:pt x="152" y="553"/>
                </a:lnTo>
                <a:lnTo>
                  <a:pt x="217" y="535"/>
                </a:lnTo>
                <a:lnTo>
                  <a:pt x="63" y="517"/>
                </a:lnTo>
                <a:lnTo>
                  <a:pt x="120" y="499"/>
                </a:lnTo>
                <a:lnTo>
                  <a:pt x="305" y="505"/>
                </a:lnTo>
                <a:lnTo>
                  <a:pt x="321" y="486"/>
                </a:lnTo>
                <a:lnTo>
                  <a:pt x="288" y="480"/>
                </a:lnTo>
                <a:lnTo>
                  <a:pt x="321" y="469"/>
                </a:lnTo>
                <a:lnTo>
                  <a:pt x="160" y="474"/>
                </a:lnTo>
                <a:lnTo>
                  <a:pt x="0" y="426"/>
                </a:lnTo>
              </a:path>
            </a:pathLst>
          </a:custGeom>
          <a:solidFill>
            <a:srgbClr val="99FF66"/>
          </a:solidFill>
          <a:ln w="7938">
            <a:solidFill>
              <a:schemeClr val="bg1"/>
            </a:solidFill>
            <a:round/>
            <a:headEnd/>
            <a:tailEnd/>
          </a:ln>
        </p:spPr>
        <p:txBody>
          <a:bodyPr/>
          <a:lstStyle/>
          <a:p>
            <a:endParaRPr lang="en-ZA"/>
          </a:p>
        </p:txBody>
      </p:sp>
      <p:sp>
        <p:nvSpPr>
          <p:cNvPr id="7260" name="Freeform 393"/>
          <p:cNvSpPr>
            <a:spLocks/>
          </p:cNvSpPr>
          <p:nvPr/>
        </p:nvSpPr>
        <p:spPr bwMode="auto">
          <a:xfrm>
            <a:off x="7923212" y="3581401"/>
            <a:ext cx="161925" cy="79375"/>
          </a:xfrm>
          <a:custGeom>
            <a:avLst/>
            <a:gdLst>
              <a:gd name="T0" fmla="*/ 0 w 305"/>
              <a:gd name="T1" fmla="*/ 2147483646 h 116"/>
              <a:gd name="T2" fmla="*/ 2147483646 w 305"/>
              <a:gd name="T3" fmla="*/ 2147483646 h 116"/>
              <a:gd name="T4" fmla="*/ 2147483646 w 305"/>
              <a:gd name="T5" fmla="*/ 2147483646 h 116"/>
              <a:gd name="T6" fmla="*/ 2147483646 w 305"/>
              <a:gd name="T7" fmla="*/ 0 h 116"/>
              <a:gd name="T8" fmla="*/ 2147483646 w 305"/>
              <a:gd name="T9" fmla="*/ 2147483646 h 116"/>
              <a:gd name="T10" fmla="*/ 2147483646 w 305"/>
              <a:gd name="T11" fmla="*/ 2147483646 h 116"/>
              <a:gd name="T12" fmla="*/ 2147483646 w 305"/>
              <a:gd name="T13" fmla="*/ 2147483646 h 116"/>
              <a:gd name="T14" fmla="*/ 2147483646 w 305"/>
              <a:gd name="T15" fmla="*/ 2147483646 h 116"/>
              <a:gd name="T16" fmla="*/ 0 w 305"/>
              <a:gd name="T17" fmla="*/ 2147483646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16"/>
              <a:gd name="T29" fmla="*/ 305 w 305"/>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16">
                <a:moveTo>
                  <a:pt x="0" y="73"/>
                </a:moveTo>
                <a:lnTo>
                  <a:pt x="48" y="19"/>
                </a:lnTo>
                <a:lnTo>
                  <a:pt x="112" y="32"/>
                </a:lnTo>
                <a:lnTo>
                  <a:pt x="208" y="0"/>
                </a:lnTo>
                <a:lnTo>
                  <a:pt x="265" y="7"/>
                </a:lnTo>
                <a:lnTo>
                  <a:pt x="305" y="25"/>
                </a:lnTo>
                <a:lnTo>
                  <a:pt x="193" y="104"/>
                </a:lnTo>
                <a:lnTo>
                  <a:pt x="88" y="116"/>
                </a:lnTo>
                <a:lnTo>
                  <a:pt x="0" y="73"/>
                </a:lnTo>
              </a:path>
            </a:pathLst>
          </a:custGeom>
          <a:solidFill>
            <a:schemeClr val="accent1"/>
          </a:solidFill>
          <a:ln w="7938">
            <a:solidFill>
              <a:schemeClr val="bg1"/>
            </a:solidFill>
            <a:round/>
            <a:headEnd/>
            <a:tailEnd/>
          </a:ln>
        </p:spPr>
        <p:txBody>
          <a:bodyPr/>
          <a:lstStyle/>
          <a:p>
            <a:endParaRPr lang="en-ZA"/>
          </a:p>
        </p:txBody>
      </p:sp>
      <p:sp>
        <p:nvSpPr>
          <p:cNvPr id="7261" name="Freeform 394"/>
          <p:cNvSpPr>
            <a:spLocks/>
          </p:cNvSpPr>
          <p:nvPr/>
        </p:nvSpPr>
        <p:spPr bwMode="auto">
          <a:xfrm>
            <a:off x="7423550" y="2967039"/>
            <a:ext cx="260350" cy="122237"/>
          </a:xfrm>
          <a:custGeom>
            <a:avLst/>
            <a:gdLst>
              <a:gd name="T0" fmla="*/ 0 w 490"/>
              <a:gd name="T1" fmla="*/ 2147483646 h 177"/>
              <a:gd name="T2" fmla="*/ 2147483646 w 490"/>
              <a:gd name="T3" fmla="*/ 2147483646 h 177"/>
              <a:gd name="T4" fmla="*/ 2147483646 w 490"/>
              <a:gd name="T5" fmla="*/ 2147483646 h 177"/>
              <a:gd name="T6" fmla="*/ 2147483646 w 490"/>
              <a:gd name="T7" fmla="*/ 2147483646 h 177"/>
              <a:gd name="T8" fmla="*/ 2147483646 w 490"/>
              <a:gd name="T9" fmla="*/ 2147483646 h 177"/>
              <a:gd name="T10" fmla="*/ 2147483646 w 490"/>
              <a:gd name="T11" fmla="*/ 2147483646 h 177"/>
              <a:gd name="T12" fmla="*/ 2147483646 w 490"/>
              <a:gd name="T13" fmla="*/ 2147483646 h 177"/>
              <a:gd name="T14" fmla="*/ 2147483646 w 490"/>
              <a:gd name="T15" fmla="*/ 2147483646 h 177"/>
              <a:gd name="T16" fmla="*/ 2147483646 w 490"/>
              <a:gd name="T17" fmla="*/ 2147483646 h 177"/>
              <a:gd name="T18" fmla="*/ 2147483646 w 490"/>
              <a:gd name="T19" fmla="*/ 2147483646 h 177"/>
              <a:gd name="T20" fmla="*/ 2147483646 w 490"/>
              <a:gd name="T21" fmla="*/ 2147483646 h 177"/>
              <a:gd name="T22" fmla="*/ 2147483646 w 490"/>
              <a:gd name="T23" fmla="*/ 2147483646 h 177"/>
              <a:gd name="T24" fmla="*/ 2147483646 w 490"/>
              <a:gd name="T25" fmla="*/ 2147483646 h 177"/>
              <a:gd name="T26" fmla="*/ 2147483646 w 490"/>
              <a:gd name="T27" fmla="*/ 2147483646 h 177"/>
              <a:gd name="T28" fmla="*/ 2147483646 w 490"/>
              <a:gd name="T29" fmla="*/ 2147483646 h 177"/>
              <a:gd name="T30" fmla="*/ 2147483646 w 490"/>
              <a:gd name="T31" fmla="*/ 0 h 177"/>
              <a:gd name="T32" fmla="*/ 2147483646 w 490"/>
              <a:gd name="T33" fmla="*/ 2147483646 h 177"/>
              <a:gd name="T34" fmla="*/ 2147483646 w 490"/>
              <a:gd name="T35" fmla="*/ 2147483646 h 177"/>
              <a:gd name="T36" fmla="*/ 2147483646 w 490"/>
              <a:gd name="T37" fmla="*/ 2147483646 h 177"/>
              <a:gd name="T38" fmla="*/ 2147483646 w 490"/>
              <a:gd name="T39" fmla="*/ 2147483646 h 177"/>
              <a:gd name="T40" fmla="*/ 2147483646 w 490"/>
              <a:gd name="T41" fmla="*/ 2147483646 h 177"/>
              <a:gd name="T42" fmla="*/ 2147483646 w 490"/>
              <a:gd name="T43" fmla="*/ 2147483646 h 177"/>
              <a:gd name="T44" fmla="*/ 2147483646 w 490"/>
              <a:gd name="T45" fmla="*/ 2147483646 h 177"/>
              <a:gd name="T46" fmla="*/ 2147483646 w 490"/>
              <a:gd name="T47" fmla="*/ 2147483646 h 177"/>
              <a:gd name="T48" fmla="*/ 2147483646 w 490"/>
              <a:gd name="T49" fmla="*/ 2147483646 h 177"/>
              <a:gd name="T50" fmla="*/ 2147483646 w 490"/>
              <a:gd name="T51" fmla="*/ 2147483646 h 177"/>
              <a:gd name="T52" fmla="*/ 2147483646 w 490"/>
              <a:gd name="T53" fmla="*/ 2147483646 h 177"/>
              <a:gd name="T54" fmla="*/ 2147483646 w 490"/>
              <a:gd name="T55" fmla="*/ 2147483646 h 177"/>
              <a:gd name="T56" fmla="*/ 0 w 490"/>
              <a:gd name="T57" fmla="*/ 2147483646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77"/>
              <a:gd name="T89" fmla="*/ 490 w 490"/>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77">
                <a:moveTo>
                  <a:pt x="0" y="67"/>
                </a:moveTo>
                <a:lnTo>
                  <a:pt x="32" y="61"/>
                </a:lnTo>
                <a:lnTo>
                  <a:pt x="8" y="42"/>
                </a:lnTo>
                <a:lnTo>
                  <a:pt x="48" y="55"/>
                </a:lnTo>
                <a:lnTo>
                  <a:pt x="32" y="24"/>
                </a:lnTo>
                <a:lnTo>
                  <a:pt x="80" y="37"/>
                </a:lnTo>
                <a:lnTo>
                  <a:pt x="57" y="6"/>
                </a:lnTo>
                <a:lnTo>
                  <a:pt x="137" y="31"/>
                </a:lnTo>
                <a:lnTo>
                  <a:pt x="145" y="79"/>
                </a:lnTo>
                <a:lnTo>
                  <a:pt x="177" y="24"/>
                </a:lnTo>
                <a:lnTo>
                  <a:pt x="225" y="42"/>
                </a:lnTo>
                <a:lnTo>
                  <a:pt x="257" y="18"/>
                </a:lnTo>
                <a:lnTo>
                  <a:pt x="282" y="55"/>
                </a:lnTo>
                <a:lnTo>
                  <a:pt x="273" y="24"/>
                </a:lnTo>
                <a:lnTo>
                  <a:pt x="362" y="24"/>
                </a:lnTo>
                <a:lnTo>
                  <a:pt x="370" y="0"/>
                </a:lnTo>
                <a:lnTo>
                  <a:pt x="402" y="18"/>
                </a:lnTo>
                <a:lnTo>
                  <a:pt x="450" y="12"/>
                </a:lnTo>
                <a:lnTo>
                  <a:pt x="418" y="24"/>
                </a:lnTo>
                <a:lnTo>
                  <a:pt x="490" y="85"/>
                </a:lnTo>
                <a:lnTo>
                  <a:pt x="435" y="128"/>
                </a:lnTo>
                <a:lnTo>
                  <a:pt x="242" y="177"/>
                </a:lnTo>
                <a:lnTo>
                  <a:pt x="80" y="158"/>
                </a:lnTo>
                <a:lnTo>
                  <a:pt x="120" y="110"/>
                </a:lnTo>
                <a:lnTo>
                  <a:pt x="24" y="98"/>
                </a:lnTo>
                <a:lnTo>
                  <a:pt x="112" y="85"/>
                </a:lnTo>
                <a:lnTo>
                  <a:pt x="88" y="79"/>
                </a:lnTo>
                <a:lnTo>
                  <a:pt x="120" y="67"/>
                </a:lnTo>
                <a:lnTo>
                  <a:pt x="0" y="67"/>
                </a:lnTo>
              </a:path>
            </a:pathLst>
          </a:custGeom>
          <a:solidFill>
            <a:srgbClr val="99FF66"/>
          </a:solidFill>
          <a:ln w="7938">
            <a:solidFill>
              <a:schemeClr val="bg1"/>
            </a:solidFill>
            <a:round/>
            <a:headEnd/>
            <a:tailEnd/>
          </a:ln>
        </p:spPr>
        <p:txBody>
          <a:bodyPr/>
          <a:lstStyle/>
          <a:p>
            <a:endParaRPr lang="en-ZA"/>
          </a:p>
        </p:txBody>
      </p:sp>
      <p:sp>
        <p:nvSpPr>
          <p:cNvPr id="7262" name="Freeform 395"/>
          <p:cNvSpPr>
            <a:spLocks/>
          </p:cNvSpPr>
          <p:nvPr/>
        </p:nvSpPr>
        <p:spPr bwMode="auto">
          <a:xfrm>
            <a:off x="7292974" y="3373438"/>
            <a:ext cx="101600" cy="112712"/>
          </a:xfrm>
          <a:custGeom>
            <a:avLst/>
            <a:gdLst>
              <a:gd name="T0" fmla="*/ 0 w 193"/>
              <a:gd name="T1" fmla="*/ 2147483646 h 164"/>
              <a:gd name="T2" fmla="*/ 2147483646 w 193"/>
              <a:gd name="T3" fmla="*/ 2147483646 h 164"/>
              <a:gd name="T4" fmla="*/ 2147483646 w 193"/>
              <a:gd name="T5" fmla="*/ 2147483646 h 164"/>
              <a:gd name="T6" fmla="*/ 2147483646 w 193"/>
              <a:gd name="T7" fmla="*/ 2147483646 h 164"/>
              <a:gd name="T8" fmla="*/ 2147483646 w 193"/>
              <a:gd name="T9" fmla="*/ 2147483646 h 164"/>
              <a:gd name="T10" fmla="*/ 2147483646 w 193"/>
              <a:gd name="T11" fmla="*/ 2147483646 h 164"/>
              <a:gd name="T12" fmla="*/ 2147483646 w 193"/>
              <a:gd name="T13" fmla="*/ 2147483646 h 164"/>
              <a:gd name="T14" fmla="*/ 2147483646 w 193"/>
              <a:gd name="T15" fmla="*/ 2147483646 h 164"/>
              <a:gd name="T16" fmla="*/ 2147483646 w 193"/>
              <a:gd name="T17" fmla="*/ 2147483646 h 164"/>
              <a:gd name="T18" fmla="*/ 2147483646 w 193"/>
              <a:gd name="T19" fmla="*/ 0 h 164"/>
              <a:gd name="T20" fmla="*/ 2147483646 w 193"/>
              <a:gd name="T21" fmla="*/ 2147483646 h 164"/>
              <a:gd name="T22" fmla="*/ 2147483646 w 193"/>
              <a:gd name="T23" fmla="*/ 2147483646 h 164"/>
              <a:gd name="T24" fmla="*/ 2147483646 w 193"/>
              <a:gd name="T25" fmla="*/ 2147483646 h 164"/>
              <a:gd name="T26" fmla="*/ 2147483646 w 193"/>
              <a:gd name="T27" fmla="*/ 2147483646 h 164"/>
              <a:gd name="T28" fmla="*/ 2147483646 w 193"/>
              <a:gd name="T29" fmla="*/ 2147483646 h 164"/>
              <a:gd name="T30" fmla="*/ 2147483646 w 193"/>
              <a:gd name="T31" fmla="*/ 2147483646 h 164"/>
              <a:gd name="T32" fmla="*/ 2147483646 w 193"/>
              <a:gd name="T33" fmla="*/ 2147483646 h 164"/>
              <a:gd name="T34" fmla="*/ 0 w 193"/>
              <a:gd name="T35" fmla="*/ 2147483646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164"/>
              <a:gd name="T56" fmla="*/ 193 w 193"/>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164">
                <a:moveTo>
                  <a:pt x="0" y="140"/>
                </a:moveTo>
                <a:lnTo>
                  <a:pt x="40" y="158"/>
                </a:lnTo>
                <a:lnTo>
                  <a:pt x="17" y="164"/>
                </a:lnTo>
                <a:lnTo>
                  <a:pt x="185" y="147"/>
                </a:lnTo>
                <a:lnTo>
                  <a:pt x="193" y="55"/>
                </a:lnTo>
                <a:lnTo>
                  <a:pt x="177" y="37"/>
                </a:lnTo>
                <a:lnTo>
                  <a:pt x="121" y="49"/>
                </a:lnTo>
                <a:lnTo>
                  <a:pt x="105" y="37"/>
                </a:lnTo>
                <a:lnTo>
                  <a:pt x="130" y="13"/>
                </a:lnTo>
                <a:lnTo>
                  <a:pt x="105" y="0"/>
                </a:lnTo>
                <a:lnTo>
                  <a:pt x="88" y="43"/>
                </a:lnTo>
                <a:lnTo>
                  <a:pt x="17" y="61"/>
                </a:lnTo>
                <a:lnTo>
                  <a:pt x="40" y="67"/>
                </a:lnTo>
                <a:lnTo>
                  <a:pt x="25" y="86"/>
                </a:lnTo>
                <a:lnTo>
                  <a:pt x="73" y="91"/>
                </a:lnTo>
                <a:lnTo>
                  <a:pt x="25" y="128"/>
                </a:lnTo>
                <a:lnTo>
                  <a:pt x="81" y="123"/>
                </a:lnTo>
                <a:lnTo>
                  <a:pt x="0" y="140"/>
                </a:lnTo>
              </a:path>
            </a:pathLst>
          </a:custGeom>
          <a:solidFill>
            <a:srgbClr val="99FF66"/>
          </a:solidFill>
          <a:ln w="7938">
            <a:solidFill>
              <a:schemeClr val="bg1"/>
            </a:solidFill>
            <a:round/>
            <a:headEnd/>
            <a:tailEnd/>
          </a:ln>
        </p:spPr>
        <p:txBody>
          <a:bodyPr/>
          <a:lstStyle/>
          <a:p>
            <a:endParaRPr lang="en-ZA"/>
          </a:p>
        </p:txBody>
      </p:sp>
      <p:sp>
        <p:nvSpPr>
          <p:cNvPr id="7263" name="Freeform 396"/>
          <p:cNvSpPr>
            <a:spLocks/>
          </p:cNvSpPr>
          <p:nvPr/>
        </p:nvSpPr>
        <p:spPr bwMode="auto">
          <a:xfrm>
            <a:off x="7675561" y="3530601"/>
            <a:ext cx="12700" cy="17463"/>
          </a:xfrm>
          <a:custGeom>
            <a:avLst/>
            <a:gdLst>
              <a:gd name="T0" fmla="*/ 0 w 24"/>
              <a:gd name="T1" fmla="*/ 2147483646 h 25"/>
              <a:gd name="T2" fmla="*/ 2147483646 w 24"/>
              <a:gd name="T3" fmla="*/ 0 h 25"/>
              <a:gd name="T4" fmla="*/ 2147483646 w 24"/>
              <a:gd name="T5" fmla="*/ 2147483646 h 25"/>
              <a:gd name="T6" fmla="*/ 0 w 24"/>
              <a:gd name="T7" fmla="*/ 2147483646 h 25"/>
              <a:gd name="T8" fmla="*/ 0 60000 65536"/>
              <a:gd name="T9" fmla="*/ 0 60000 65536"/>
              <a:gd name="T10" fmla="*/ 0 60000 65536"/>
              <a:gd name="T11" fmla="*/ 0 60000 65536"/>
              <a:gd name="T12" fmla="*/ 0 w 24"/>
              <a:gd name="T13" fmla="*/ 0 h 25"/>
              <a:gd name="T14" fmla="*/ 24 w 24"/>
              <a:gd name="T15" fmla="*/ 25 h 25"/>
            </a:gdLst>
            <a:ahLst/>
            <a:cxnLst>
              <a:cxn ang="T8">
                <a:pos x="T0" y="T1"/>
              </a:cxn>
              <a:cxn ang="T9">
                <a:pos x="T2" y="T3"/>
              </a:cxn>
              <a:cxn ang="T10">
                <a:pos x="T4" y="T5"/>
              </a:cxn>
              <a:cxn ang="T11">
                <a:pos x="T6" y="T7"/>
              </a:cxn>
            </a:cxnLst>
            <a:rect l="T12" t="T13" r="T14" b="T15"/>
            <a:pathLst>
              <a:path w="24" h="25">
                <a:moveTo>
                  <a:pt x="0" y="25"/>
                </a:moveTo>
                <a:lnTo>
                  <a:pt x="16" y="0"/>
                </a:lnTo>
                <a:lnTo>
                  <a:pt x="24" y="25"/>
                </a:lnTo>
                <a:lnTo>
                  <a:pt x="0" y="25"/>
                </a:lnTo>
              </a:path>
            </a:pathLst>
          </a:custGeom>
          <a:solidFill>
            <a:srgbClr val="99FF66"/>
          </a:solidFill>
          <a:ln w="7938">
            <a:solidFill>
              <a:schemeClr val="bg1"/>
            </a:solidFill>
            <a:round/>
            <a:headEnd/>
            <a:tailEnd/>
          </a:ln>
        </p:spPr>
        <p:txBody>
          <a:bodyPr/>
          <a:lstStyle/>
          <a:p>
            <a:endParaRPr lang="en-ZA"/>
          </a:p>
        </p:txBody>
      </p:sp>
      <p:sp>
        <p:nvSpPr>
          <p:cNvPr id="7264" name="Freeform 397"/>
          <p:cNvSpPr>
            <a:spLocks/>
          </p:cNvSpPr>
          <p:nvPr/>
        </p:nvSpPr>
        <p:spPr bwMode="auto">
          <a:xfrm>
            <a:off x="5191524" y="4024314"/>
            <a:ext cx="723900" cy="447675"/>
          </a:xfrm>
          <a:custGeom>
            <a:avLst/>
            <a:gdLst>
              <a:gd name="T0" fmla="*/ 0 w 1367"/>
              <a:gd name="T1" fmla="*/ 2147483646 h 651"/>
              <a:gd name="T2" fmla="*/ 2147483646 w 1367"/>
              <a:gd name="T3" fmla="*/ 2147483646 h 651"/>
              <a:gd name="T4" fmla="*/ 2147483646 w 1367"/>
              <a:gd name="T5" fmla="*/ 2147483646 h 651"/>
              <a:gd name="T6" fmla="*/ 2147483646 w 1367"/>
              <a:gd name="T7" fmla="*/ 2147483646 h 651"/>
              <a:gd name="T8" fmla="*/ 2147483646 w 1367"/>
              <a:gd name="T9" fmla="*/ 2147483646 h 651"/>
              <a:gd name="T10" fmla="*/ 2147483646 w 1367"/>
              <a:gd name="T11" fmla="*/ 2147483646 h 651"/>
              <a:gd name="T12" fmla="*/ 2147483646 w 1367"/>
              <a:gd name="T13" fmla="*/ 2147483646 h 651"/>
              <a:gd name="T14" fmla="*/ 2147483646 w 1367"/>
              <a:gd name="T15" fmla="*/ 2147483646 h 651"/>
              <a:gd name="T16" fmla="*/ 2147483646 w 1367"/>
              <a:gd name="T17" fmla="*/ 2147483646 h 651"/>
              <a:gd name="T18" fmla="*/ 2147483646 w 1367"/>
              <a:gd name="T19" fmla="*/ 2147483646 h 651"/>
              <a:gd name="T20" fmla="*/ 2147483646 w 1367"/>
              <a:gd name="T21" fmla="*/ 2147483646 h 651"/>
              <a:gd name="T22" fmla="*/ 2147483646 w 1367"/>
              <a:gd name="T23" fmla="*/ 2147483646 h 651"/>
              <a:gd name="T24" fmla="*/ 2147483646 w 1367"/>
              <a:gd name="T25" fmla="*/ 2147483646 h 651"/>
              <a:gd name="T26" fmla="*/ 2147483646 w 1367"/>
              <a:gd name="T27" fmla="*/ 2147483646 h 651"/>
              <a:gd name="T28" fmla="*/ 2147483646 w 1367"/>
              <a:gd name="T29" fmla="*/ 2147483646 h 651"/>
              <a:gd name="T30" fmla="*/ 2147483646 w 1367"/>
              <a:gd name="T31" fmla="*/ 2147483646 h 651"/>
              <a:gd name="T32" fmla="*/ 2147483646 w 1367"/>
              <a:gd name="T33" fmla="*/ 2147483646 h 651"/>
              <a:gd name="T34" fmla="*/ 2147483646 w 1367"/>
              <a:gd name="T35" fmla="*/ 2147483646 h 651"/>
              <a:gd name="T36" fmla="*/ 2147483646 w 1367"/>
              <a:gd name="T37" fmla="*/ 2147483646 h 651"/>
              <a:gd name="T38" fmla="*/ 2147483646 w 1367"/>
              <a:gd name="T39" fmla="*/ 2147483646 h 651"/>
              <a:gd name="T40" fmla="*/ 2147483646 w 1367"/>
              <a:gd name="T41" fmla="*/ 2147483646 h 651"/>
              <a:gd name="T42" fmla="*/ 2147483646 w 1367"/>
              <a:gd name="T43" fmla="*/ 2147483646 h 651"/>
              <a:gd name="T44" fmla="*/ 2147483646 w 1367"/>
              <a:gd name="T45" fmla="*/ 2147483646 h 651"/>
              <a:gd name="T46" fmla="*/ 2147483646 w 1367"/>
              <a:gd name="T47" fmla="*/ 2147483646 h 651"/>
              <a:gd name="T48" fmla="*/ 2147483646 w 1367"/>
              <a:gd name="T49" fmla="*/ 2147483646 h 651"/>
              <a:gd name="T50" fmla="*/ 2147483646 w 1367"/>
              <a:gd name="T51" fmla="*/ 2147483646 h 651"/>
              <a:gd name="T52" fmla="*/ 2147483646 w 1367"/>
              <a:gd name="T53" fmla="*/ 2147483646 h 651"/>
              <a:gd name="T54" fmla="*/ 2147483646 w 1367"/>
              <a:gd name="T55" fmla="*/ 2147483646 h 651"/>
              <a:gd name="T56" fmla="*/ 2147483646 w 1367"/>
              <a:gd name="T57" fmla="*/ 2147483646 h 651"/>
              <a:gd name="T58" fmla="*/ 2147483646 w 1367"/>
              <a:gd name="T59" fmla="*/ 2147483646 h 651"/>
              <a:gd name="T60" fmla="*/ 2147483646 w 1367"/>
              <a:gd name="T61" fmla="*/ 2147483646 h 651"/>
              <a:gd name="T62" fmla="*/ 2147483646 w 1367"/>
              <a:gd name="T63" fmla="*/ 2147483646 h 651"/>
              <a:gd name="T64" fmla="*/ 2147483646 w 1367"/>
              <a:gd name="T65" fmla="*/ 2147483646 h 651"/>
              <a:gd name="T66" fmla="*/ 2147483646 w 1367"/>
              <a:gd name="T67" fmla="*/ 2147483646 h 651"/>
              <a:gd name="T68" fmla="*/ 2147483646 w 1367"/>
              <a:gd name="T69" fmla="*/ 2147483646 h 651"/>
              <a:gd name="T70" fmla="*/ 2147483646 w 1367"/>
              <a:gd name="T71" fmla="*/ 2147483646 h 651"/>
              <a:gd name="T72" fmla="*/ 2147483646 w 1367"/>
              <a:gd name="T73" fmla="*/ 2147483646 h 651"/>
              <a:gd name="T74" fmla="*/ 2147483646 w 1367"/>
              <a:gd name="T75" fmla="*/ 2147483646 h 651"/>
              <a:gd name="T76" fmla="*/ 2147483646 w 1367"/>
              <a:gd name="T77" fmla="*/ 2147483646 h 651"/>
              <a:gd name="T78" fmla="*/ 2147483646 w 1367"/>
              <a:gd name="T79" fmla="*/ 2147483646 h 651"/>
              <a:gd name="T80" fmla="*/ 2147483646 w 1367"/>
              <a:gd name="T81" fmla="*/ 2147483646 h 651"/>
              <a:gd name="T82" fmla="*/ 2147483646 w 1367"/>
              <a:gd name="T83" fmla="*/ 2147483646 h 651"/>
              <a:gd name="T84" fmla="*/ 2147483646 w 1367"/>
              <a:gd name="T85" fmla="*/ 2147483646 h 651"/>
              <a:gd name="T86" fmla="*/ 2147483646 w 1367"/>
              <a:gd name="T87" fmla="*/ 2147483646 h 651"/>
              <a:gd name="T88" fmla="*/ 2147483646 w 1367"/>
              <a:gd name="T89" fmla="*/ 0 h 651"/>
              <a:gd name="T90" fmla="*/ 0 w 1367"/>
              <a:gd name="T91" fmla="*/ 2147483646 h 6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7"/>
              <a:gd name="T139" fmla="*/ 0 h 651"/>
              <a:gd name="T140" fmla="*/ 1367 w 1367"/>
              <a:gd name="T141" fmla="*/ 651 h 6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7" h="651">
                <a:moveTo>
                  <a:pt x="0" y="6"/>
                </a:moveTo>
                <a:lnTo>
                  <a:pt x="65" y="109"/>
                </a:lnTo>
                <a:lnTo>
                  <a:pt x="136" y="158"/>
                </a:lnTo>
                <a:lnTo>
                  <a:pt x="128" y="182"/>
                </a:lnTo>
                <a:lnTo>
                  <a:pt x="96" y="189"/>
                </a:lnTo>
                <a:lnTo>
                  <a:pt x="185" y="213"/>
                </a:lnTo>
                <a:lnTo>
                  <a:pt x="225" y="262"/>
                </a:lnTo>
                <a:lnTo>
                  <a:pt x="218" y="292"/>
                </a:lnTo>
                <a:lnTo>
                  <a:pt x="321" y="359"/>
                </a:lnTo>
                <a:lnTo>
                  <a:pt x="346" y="340"/>
                </a:lnTo>
                <a:lnTo>
                  <a:pt x="113" y="97"/>
                </a:lnTo>
                <a:lnTo>
                  <a:pt x="96" y="30"/>
                </a:lnTo>
                <a:lnTo>
                  <a:pt x="145" y="42"/>
                </a:lnTo>
                <a:lnTo>
                  <a:pt x="233" y="152"/>
                </a:lnTo>
                <a:lnTo>
                  <a:pt x="354" y="231"/>
                </a:lnTo>
                <a:lnTo>
                  <a:pt x="354" y="262"/>
                </a:lnTo>
                <a:lnTo>
                  <a:pt x="523" y="371"/>
                </a:lnTo>
                <a:lnTo>
                  <a:pt x="539" y="413"/>
                </a:lnTo>
                <a:lnTo>
                  <a:pt x="523" y="450"/>
                </a:lnTo>
                <a:lnTo>
                  <a:pt x="563" y="486"/>
                </a:lnTo>
                <a:lnTo>
                  <a:pt x="884" y="608"/>
                </a:lnTo>
                <a:lnTo>
                  <a:pt x="1021" y="596"/>
                </a:lnTo>
                <a:lnTo>
                  <a:pt x="1118" y="651"/>
                </a:lnTo>
                <a:lnTo>
                  <a:pt x="1151" y="596"/>
                </a:lnTo>
                <a:lnTo>
                  <a:pt x="1191" y="596"/>
                </a:lnTo>
                <a:lnTo>
                  <a:pt x="1151" y="553"/>
                </a:lnTo>
                <a:lnTo>
                  <a:pt x="1254" y="541"/>
                </a:lnTo>
                <a:lnTo>
                  <a:pt x="1287" y="517"/>
                </a:lnTo>
                <a:lnTo>
                  <a:pt x="1302" y="505"/>
                </a:lnTo>
                <a:lnTo>
                  <a:pt x="1311" y="529"/>
                </a:lnTo>
                <a:lnTo>
                  <a:pt x="1367" y="426"/>
                </a:lnTo>
                <a:lnTo>
                  <a:pt x="1302" y="402"/>
                </a:lnTo>
                <a:lnTo>
                  <a:pt x="1199" y="426"/>
                </a:lnTo>
                <a:lnTo>
                  <a:pt x="1151" y="517"/>
                </a:lnTo>
                <a:lnTo>
                  <a:pt x="1021" y="529"/>
                </a:lnTo>
                <a:lnTo>
                  <a:pt x="958" y="499"/>
                </a:lnTo>
                <a:lnTo>
                  <a:pt x="876" y="383"/>
                </a:lnTo>
                <a:lnTo>
                  <a:pt x="861" y="292"/>
                </a:lnTo>
                <a:lnTo>
                  <a:pt x="901" y="255"/>
                </a:lnTo>
                <a:lnTo>
                  <a:pt x="813" y="231"/>
                </a:lnTo>
                <a:lnTo>
                  <a:pt x="699" y="103"/>
                </a:lnTo>
                <a:lnTo>
                  <a:pt x="603" y="133"/>
                </a:lnTo>
                <a:lnTo>
                  <a:pt x="475" y="30"/>
                </a:lnTo>
                <a:lnTo>
                  <a:pt x="266" y="49"/>
                </a:lnTo>
                <a:lnTo>
                  <a:pt x="96" y="0"/>
                </a:lnTo>
                <a:lnTo>
                  <a:pt x="0" y="6"/>
                </a:lnTo>
              </a:path>
            </a:pathLst>
          </a:custGeom>
          <a:solidFill>
            <a:schemeClr val="accent1"/>
          </a:solidFill>
          <a:ln w="7938">
            <a:solidFill>
              <a:schemeClr val="bg1"/>
            </a:solidFill>
            <a:round/>
            <a:headEnd/>
            <a:tailEnd/>
          </a:ln>
        </p:spPr>
        <p:txBody>
          <a:bodyPr/>
          <a:lstStyle/>
          <a:p>
            <a:endParaRPr lang="en-ZA"/>
          </a:p>
        </p:txBody>
      </p:sp>
      <p:sp>
        <p:nvSpPr>
          <p:cNvPr id="7265" name="Freeform 398"/>
          <p:cNvSpPr>
            <a:spLocks/>
          </p:cNvSpPr>
          <p:nvPr/>
        </p:nvSpPr>
        <p:spPr bwMode="auto">
          <a:xfrm>
            <a:off x="7621586" y="3435351"/>
            <a:ext cx="88900" cy="79375"/>
          </a:xfrm>
          <a:custGeom>
            <a:avLst/>
            <a:gdLst>
              <a:gd name="T0" fmla="*/ 0 w 168"/>
              <a:gd name="T1" fmla="*/ 2147483646 h 116"/>
              <a:gd name="T2" fmla="*/ 2147483646 w 168"/>
              <a:gd name="T3" fmla="*/ 2147483646 h 116"/>
              <a:gd name="T4" fmla="*/ 2147483646 w 168"/>
              <a:gd name="T5" fmla="*/ 2147483646 h 116"/>
              <a:gd name="T6" fmla="*/ 2147483646 w 168"/>
              <a:gd name="T7" fmla="*/ 2147483646 h 116"/>
              <a:gd name="T8" fmla="*/ 2147483646 w 168"/>
              <a:gd name="T9" fmla="*/ 2147483646 h 116"/>
              <a:gd name="T10" fmla="*/ 2147483646 w 168"/>
              <a:gd name="T11" fmla="*/ 0 h 116"/>
              <a:gd name="T12" fmla="*/ 2147483646 w 168"/>
              <a:gd name="T13" fmla="*/ 0 h 116"/>
              <a:gd name="T14" fmla="*/ 2147483646 w 168"/>
              <a:gd name="T15" fmla="*/ 2147483646 h 116"/>
              <a:gd name="T16" fmla="*/ 2147483646 w 168"/>
              <a:gd name="T17" fmla="*/ 2147483646 h 116"/>
              <a:gd name="T18" fmla="*/ 2147483646 w 168"/>
              <a:gd name="T19" fmla="*/ 2147483646 h 116"/>
              <a:gd name="T20" fmla="*/ 2147483646 w 168"/>
              <a:gd name="T21" fmla="*/ 2147483646 h 116"/>
              <a:gd name="T22" fmla="*/ 0 w 168"/>
              <a:gd name="T23" fmla="*/ 2147483646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
              <a:gd name="T37" fmla="*/ 0 h 116"/>
              <a:gd name="T38" fmla="*/ 168 w 168"/>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 h="116">
                <a:moveTo>
                  <a:pt x="0" y="86"/>
                </a:moveTo>
                <a:lnTo>
                  <a:pt x="71" y="67"/>
                </a:lnTo>
                <a:lnTo>
                  <a:pt x="40" y="62"/>
                </a:lnTo>
                <a:lnTo>
                  <a:pt x="71" y="19"/>
                </a:lnTo>
                <a:lnTo>
                  <a:pt x="88" y="43"/>
                </a:lnTo>
                <a:lnTo>
                  <a:pt x="96" y="0"/>
                </a:lnTo>
                <a:lnTo>
                  <a:pt x="168" y="0"/>
                </a:lnTo>
                <a:lnTo>
                  <a:pt x="161" y="43"/>
                </a:lnTo>
                <a:lnTo>
                  <a:pt x="113" y="62"/>
                </a:lnTo>
                <a:lnTo>
                  <a:pt x="113" y="116"/>
                </a:lnTo>
                <a:lnTo>
                  <a:pt x="71" y="80"/>
                </a:lnTo>
                <a:lnTo>
                  <a:pt x="0" y="86"/>
                </a:lnTo>
              </a:path>
            </a:pathLst>
          </a:custGeom>
          <a:solidFill>
            <a:schemeClr val="accent1"/>
          </a:solidFill>
          <a:ln w="7938">
            <a:solidFill>
              <a:schemeClr val="bg1"/>
            </a:solidFill>
            <a:round/>
            <a:headEnd/>
            <a:tailEnd/>
          </a:ln>
        </p:spPr>
        <p:txBody>
          <a:bodyPr/>
          <a:lstStyle/>
          <a:p>
            <a:endParaRPr lang="en-ZA"/>
          </a:p>
        </p:txBody>
      </p:sp>
      <p:sp>
        <p:nvSpPr>
          <p:cNvPr id="7266" name="Freeform 399"/>
          <p:cNvSpPr>
            <a:spLocks/>
          </p:cNvSpPr>
          <p:nvPr/>
        </p:nvSpPr>
        <p:spPr bwMode="auto">
          <a:xfrm>
            <a:off x="11515724" y="5826125"/>
            <a:ext cx="177800" cy="171450"/>
          </a:xfrm>
          <a:custGeom>
            <a:avLst/>
            <a:gdLst>
              <a:gd name="T0" fmla="*/ 0 w 337"/>
              <a:gd name="T1" fmla="*/ 2147483646 h 249"/>
              <a:gd name="T2" fmla="*/ 2147483646 w 337"/>
              <a:gd name="T3" fmla="*/ 2147483646 h 249"/>
              <a:gd name="T4" fmla="*/ 2147483646 w 337"/>
              <a:gd name="T5" fmla="*/ 2147483646 h 249"/>
              <a:gd name="T6" fmla="*/ 2147483646 w 337"/>
              <a:gd name="T7" fmla="*/ 0 h 249"/>
              <a:gd name="T8" fmla="*/ 2147483646 w 337"/>
              <a:gd name="T9" fmla="*/ 2147483646 h 249"/>
              <a:gd name="T10" fmla="*/ 2147483646 w 337"/>
              <a:gd name="T11" fmla="*/ 2147483646 h 249"/>
              <a:gd name="T12" fmla="*/ 2147483646 w 337"/>
              <a:gd name="T13" fmla="*/ 2147483646 h 249"/>
              <a:gd name="T14" fmla="*/ 2147483646 w 337"/>
              <a:gd name="T15" fmla="*/ 2147483646 h 249"/>
              <a:gd name="T16" fmla="*/ 2147483646 w 337"/>
              <a:gd name="T17" fmla="*/ 2147483646 h 249"/>
              <a:gd name="T18" fmla="*/ 2147483646 w 337"/>
              <a:gd name="T19" fmla="*/ 2147483646 h 249"/>
              <a:gd name="T20" fmla="*/ 2147483646 w 337"/>
              <a:gd name="T21" fmla="*/ 2147483646 h 249"/>
              <a:gd name="T22" fmla="*/ 2147483646 w 337"/>
              <a:gd name="T23" fmla="*/ 2147483646 h 249"/>
              <a:gd name="T24" fmla="*/ 0 w 337"/>
              <a:gd name="T25" fmla="*/ 2147483646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7"/>
              <a:gd name="T40" fmla="*/ 0 h 249"/>
              <a:gd name="T41" fmla="*/ 337 w 337"/>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7" h="249">
                <a:moveTo>
                  <a:pt x="0" y="219"/>
                </a:moveTo>
                <a:lnTo>
                  <a:pt x="63" y="139"/>
                </a:lnTo>
                <a:lnTo>
                  <a:pt x="192" y="85"/>
                </a:lnTo>
                <a:lnTo>
                  <a:pt x="265" y="0"/>
                </a:lnTo>
                <a:lnTo>
                  <a:pt x="297" y="24"/>
                </a:lnTo>
                <a:lnTo>
                  <a:pt x="330" y="17"/>
                </a:lnTo>
                <a:lnTo>
                  <a:pt x="337" y="42"/>
                </a:lnTo>
                <a:lnTo>
                  <a:pt x="281" y="103"/>
                </a:lnTo>
                <a:lnTo>
                  <a:pt x="288" y="133"/>
                </a:lnTo>
                <a:lnTo>
                  <a:pt x="216" y="139"/>
                </a:lnTo>
                <a:lnTo>
                  <a:pt x="185" y="219"/>
                </a:lnTo>
                <a:lnTo>
                  <a:pt x="103" y="249"/>
                </a:lnTo>
                <a:lnTo>
                  <a:pt x="0" y="219"/>
                </a:lnTo>
              </a:path>
            </a:pathLst>
          </a:custGeom>
          <a:solidFill>
            <a:schemeClr val="accent1"/>
          </a:solidFill>
          <a:ln w="7938">
            <a:solidFill>
              <a:schemeClr val="bg1"/>
            </a:solidFill>
            <a:round/>
            <a:headEnd/>
            <a:tailEnd/>
          </a:ln>
        </p:spPr>
        <p:txBody>
          <a:bodyPr/>
          <a:lstStyle/>
          <a:p>
            <a:endParaRPr lang="en-ZA"/>
          </a:p>
        </p:txBody>
      </p:sp>
      <p:sp>
        <p:nvSpPr>
          <p:cNvPr id="7267" name="Freeform 400"/>
          <p:cNvSpPr>
            <a:spLocks/>
          </p:cNvSpPr>
          <p:nvPr/>
        </p:nvSpPr>
        <p:spPr bwMode="auto">
          <a:xfrm>
            <a:off x="11660186" y="5659439"/>
            <a:ext cx="134938" cy="187325"/>
          </a:xfrm>
          <a:custGeom>
            <a:avLst/>
            <a:gdLst>
              <a:gd name="T0" fmla="*/ 0 w 257"/>
              <a:gd name="T1" fmla="*/ 0 h 274"/>
              <a:gd name="T2" fmla="*/ 2147483646 w 257"/>
              <a:gd name="T3" fmla="*/ 2147483646 h 274"/>
              <a:gd name="T4" fmla="*/ 2147483646 w 257"/>
              <a:gd name="T5" fmla="*/ 2147483646 h 274"/>
              <a:gd name="T6" fmla="*/ 2147483646 w 257"/>
              <a:gd name="T7" fmla="*/ 2147483646 h 274"/>
              <a:gd name="T8" fmla="*/ 2147483646 w 257"/>
              <a:gd name="T9" fmla="*/ 2147483646 h 274"/>
              <a:gd name="T10" fmla="*/ 2147483646 w 257"/>
              <a:gd name="T11" fmla="*/ 2147483646 h 274"/>
              <a:gd name="T12" fmla="*/ 2147483646 w 257"/>
              <a:gd name="T13" fmla="*/ 2147483646 h 274"/>
              <a:gd name="T14" fmla="*/ 2147483646 w 257"/>
              <a:gd name="T15" fmla="*/ 2147483646 h 274"/>
              <a:gd name="T16" fmla="*/ 2147483646 w 257"/>
              <a:gd name="T17" fmla="*/ 2147483646 h 274"/>
              <a:gd name="T18" fmla="*/ 2147483646 w 257"/>
              <a:gd name="T19" fmla="*/ 2147483646 h 274"/>
              <a:gd name="T20" fmla="*/ 2147483646 w 257"/>
              <a:gd name="T21" fmla="*/ 2147483646 h 274"/>
              <a:gd name="T22" fmla="*/ 2147483646 w 257"/>
              <a:gd name="T23" fmla="*/ 2147483646 h 274"/>
              <a:gd name="T24" fmla="*/ 2147483646 w 257"/>
              <a:gd name="T25" fmla="*/ 2147483646 h 274"/>
              <a:gd name="T26" fmla="*/ 2147483646 w 257"/>
              <a:gd name="T27" fmla="*/ 2147483646 h 274"/>
              <a:gd name="T28" fmla="*/ 2147483646 w 257"/>
              <a:gd name="T29" fmla="*/ 2147483646 h 274"/>
              <a:gd name="T30" fmla="*/ 0 w 257"/>
              <a:gd name="T31" fmla="*/ 0 h 2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7"/>
              <a:gd name="T49" fmla="*/ 0 h 274"/>
              <a:gd name="T50" fmla="*/ 257 w 257"/>
              <a:gd name="T51" fmla="*/ 274 h 2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7" h="274">
                <a:moveTo>
                  <a:pt x="0" y="0"/>
                </a:moveTo>
                <a:lnTo>
                  <a:pt x="64" y="31"/>
                </a:lnTo>
                <a:lnTo>
                  <a:pt x="88" y="91"/>
                </a:lnTo>
                <a:lnTo>
                  <a:pt x="120" y="104"/>
                </a:lnTo>
                <a:lnTo>
                  <a:pt x="137" y="85"/>
                </a:lnTo>
                <a:lnTo>
                  <a:pt x="152" y="121"/>
                </a:lnTo>
                <a:lnTo>
                  <a:pt x="257" y="121"/>
                </a:lnTo>
                <a:lnTo>
                  <a:pt x="233" y="183"/>
                </a:lnTo>
                <a:lnTo>
                  <a:pt x="185" y="194"/>
                </a:lnTo>
                <a:lnTo>
                  <a:pt x="137" y="274"/>
                </a:lnTo>
                <a:lnTo>
                  <a:pt x="97" y="274"/>
                </a:lnTo>
                <a:lnTo>
                  <a:pt x="112" y="244"/>
                </a:lnTo>
                <a:lnTo>
                  <a:pt x="48" y="189"/>
                </a:lnTo>
                <a:lnTo>
                  <a:pt x="97" y="146"/>
                </a:lnTo>
                <a:lnTo>
                  <a:pt x="97" y="97"/>
                </a:lnTo>
                <a:lnTo>
                  <a:pt x="0" y="0"/>
                </a:lnTo>
              </a:path>
            </a:pathLst>
          </a:custGeom>
          <a:solidFill>
            <a:schemeClr val="accent1"/>
          </a:solidFill>
          <a:ln w="7938">
            <a:solidFill>
              <a:schemeClr val="bg1"/>
            </a:solidFill>
            <a:round/>
            <a:headEnd/>
            <a:tailEnd/>
          </a:ln>
        </p:spPr>
        <p:txBody>
          <a:bodyPr/>
          <a:lstStyle/>
          <a:p>
            <a:endParaRPr lang="en-ZA"/>
          </a:p>
        </p:txBody>
      </p:sp>
      <p:sp>
        <p:nvSpPr>
          <p:cNvPr id="7268" name="Freeform 401"/>
          <p:cNvSpPr>
            <a:spLocks/>
          </p:cNvSpPr>
          <p:nvPr/>
        </p:nvSpPr>
        <p:spPr bwMode="auto">
          <a:xfrm>
            <a:off x="5919787" y="4464050"/>
            <a:ext cx="98425" cy="95250"/>
          </a:xfrm>
          <a:custGeom>
            <a:avLst/>
            <a:gdLst>
              <a:gd name="T0" fmla="*/ 0 w 185"/>
              <a:gd name="T1" fmla="*/ 2147483646 h 140"/>
              <a:gd name="T2" fmla="*/ 2147483646 w 185"/>
              <a:gd name="T3" fmla="*/ 2147483646 h 140"/>
              <a:gd name="T4" fmla="*/ 2147483646 w 185"/>
              <a:gd name="T5" fmla="*/ 2147483646 h 140"/>
              <a:gd name="T6" fmla="*/ 2147483646 w 185"/>
              <a:gd name="T7" fmla="*/ 0 h 140"/>
              <a:gd name="T8" fmla="*/ 2147483646 w 185"/>
              <a:gd name="T9" fmla="*/ 2147483646 h 140"/>
              <a:gd name="T10" fmla="*/ 0 w 185"/>
              <a:gd name="T11" fmla="*/ 2147483646 h 140"/>
              <a:gd name="T12" fmla="*/ 0 60000 65536"/>
              <a:gd name="T13" fmla="*/ 0 60000 65536"/>
              <a:gd name="T14" fmla="*/ 0 60000 65536"/>
              <a:gd name="T15" fmla="*/ 0 60000 65536"/>
              <a:gd name="T16" fmla="*/ 0 60000 65536"/>
              <a:gd name="T17" fmla="*/ 0 60000 65536"/>
              <a:gd name="T18" fmla="*/ 0 w 185"/>
              <a:gd name="T19" fmla="*/ 0 h 140"/>
              <a:gd name="T20" fmla="*/ 185 w 185"/>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85" h="140">
                <a:moveTo>
                  <a:pt x="0" y="73"/>
                </a:moveTo>
                <a:lnTo>
                  <a:pt x="71" y="133"/>
                </a:lnTo>
                <a:lnTo>
                  <a:pt x="168" y="140"/>
                </a:lnTo>
                <a:lnTo>
                  <a:pt x="185" y="0"/>
                </a:lnTo>
                <a:lnTo>
                  <a:pt x="111" y="6"/>
                </a:lnTo>
                <a:lnTo>
                  <a:pt x="0" y="73"/>
                </a:lnTo>
              </a:path>
            </a:pathLst>
          </a:custGeom>
          <a:solidFill>
            <a:srgbClr val="99FF66"/>
          </a:solidFill>
          <a:ln w="7938">
            <a:solidFill>
              <a:schemeClr val="bg1"/>
            </a:solidFill>
            <a:round/>
            <a:headEnd/>
            <a:tailEnd/>
          </a:ln>
        </p:spPr>
        <p:txBody>
          <a:bodyPr/>
          <a:lstStyle/>
          <a:p>
            <a:endParaRPr lang="en-ZA"/>
          </a:p>
        </p:txBody>
      </p:sp>
      <p:sp>
        <p:nvSpPr>
          <p:cNvPr id="7269" name="Freeform 402"/>
          <p:cNvSpPr>
            <a:spLocks/>
          </p:cNvSpPr>
          <p:nvPr/>
        </p:nvSpPr>
        <p:spPr bwMode="auto">
          <a:xfrm>
            <a:off x="7658099" y="2782888"/>
            <a:ext cx="622300" cy="488950"/>
          </a:xfrm>
          <a:custGeom>
            <a:avLst/>
            <a:gdLst>
              <a:gd name="T0" fmla="*/ 2147483646 w 1175"/>
              <a:gd name="T1" fmla="*/ 2147483646 h 712"/>
              <a:gd name="T2" fmla="*/ 2147483646 w 1175"/>
              <a:gd name="T3" fmla="*/ 2147483646 h 712"/>
              <a:gd name="T4" fmla="*/ 2147483646 w 1175"/>
              <a:gd name="T5" fmla="*/ 2147483646 h 712"/>
              <a:gd name="T6" fmla="*/ 2147483646 w 1175"/>
              <a:gd name="T7" fmla="*/ 2147483646 h 712"/>
              <a:gd name="T8" fmla="*/ 2147483646 w 1175"/>
              <a:gd name="T9" fmla="*/ 2147483646 h 712"/>
              <a:gd name="T10" fmla="*/ 2147483646 w 1175"/>
              <a:gd name="T11" fmla="*/ 2147483646 h 712"/>
              <a:gd name="T12" fmla="*/ 2147483646 w 1175"/>
              <a:gd name="T13" fmla="*/ 2147483646 h 712"/>
              <a:gd name="T14" fmla="*/ 2147483646 w 1175"/>
              <a:gd name="T15" fmla="*/ 2147483646 h 712"/>
              <a:gd name="T16" fmla="*/ 2147483646 w 1175"/>
              <a:gd name="T17" fmla="*/ 2147483646 h 712"/>
              <a:gd name="T18" fmla="*/ 2147483646 w 1175"/>
              <a:gd name="T19" fmla="*/ 2147483646 h 712"/>
              <a:gd name="T20" fmla="*/ 2147483646 w 1175"/>
              <a:gd name="T21" fmla="*/ 2147483646 h 712"/>
              <a:gd name="T22" fmla="*/ 2147483646 w 1175"/>
              <a:gd name="T23" fmla="*/ 2147483646 h 712"/>
              <a:gd name="T24" fmla="*/ 2147483646 w 1175"/>
              <a:gd name="T25" fmla="*/ 2147483646 h 712"/>
              <a:gd name="T26" fmla="*/ 2147483646 w 1175"/>
              <a:gd name="T27" fmla="*/ 2147483646 h 712"/>
              <a:gd name="T28" fmla="*/ 2147483646 w 1175"/>
              <a:gd name="T29" fmla="*/ 2147483646 h 712"/>
              <a:gd name="T30" fmla="*/ 2147483646 w 1175"/>
              <a:gd name="T31" fmla="*/ 2147483646 h 712"/>
              <a:gd name="T32" fmla="*/ 2147483646 w 1175"/>
              <a:gd name="T33" fmla="*/ 2147483646 h 712"/>
              <a:gd name="T34" fmla="*/ 2147483646 w 1175"/>
              <a:gd name="T35" fmla="*/ 2147483646 h 712"/>
              <a:gd name="T36" fmla="*/ 2147483646 w 1175"/>
              <a:gd name="T37" fmla="*/ 2147483646 h 712"/>
              <a:gd name="T38" fmla="*/ 2147483646 w 1175"/>
              <a:gd name="T39" fmla="*/ 2147483646 h 712"/>
              <a:gd name="T40" fmla="*/ 2147483646 w 1175"/>
              <a:gd name="T41" fmla="*/ 2147483646 h 712"/>
              <a:gd name="T42" fmla="*/ 2147483646 w 1175"/>
              <a:gd name="T43" fmla="*/ 2147483646 h 712"/>
              <a:gd name="T44" fmla="*/ 2147483646 w 1175"/>
              <a:gd name="T45" fmla="*/ 2147483646 h 712"/>
              <a:gd name="T46" fmla="*/ 2147483646 w 1175"/>
              <a:gd name="T47" fmla="*/ 2147483646 h 712"/>
              <a:gd name="T48" fmla="*/ 2147483646 w 1175"/>
              <a:gd name="T49" fmla="*/ 2147483646 h 712"/>
              <a:gd name="T50" fmla="*/ 2147483646 w 1175"/>
              <a:gd name="T51" fmla="*/ 2147483646 h 712"/>
              <a:gd name="T52" fmla="*/ 2147483646 w 1175"/>
              <a:gd name="T53" fmla="*/ 2147483646 h 712"/>
              <a:gd name="T54" fmla="*/ 2147483646 w 1175"/>
              <a:gd name="T55" fmla="*/ 2147483646 h 712"/>
              <a:gd name="T56" fmla="*/ 2147483646 w 1175"/>
              <a:gd name="T57" fmla="*/ 2147483646 h 712"/>
              <a:gd name="T58" fmla="*/ 2147483646 w 1175"/>
              <a:gd name="T59" fmla="*/ 2147483646 h 712"/>
              <a:gd name="T60" fmla="*/ 2147483646 w 1175"/>
              <a:gd name="T61" fmla="*/ 2147483646 h 712"/>
              <a:gd name="T62" fmla="*/ 2147483646 w 1175"/>
              <a:gd name="T63" fmla="*/ 2147483646 h 712"/>
              <a:gd name="T64" fmla="*/ 2147483646 w 1175"/>
              <a:gd name="T65" fmla="*/ 2147483646 h 712"/>
              <a:gd name="T66" fmla="*/ 2147483646 w 1175"/>
              <a:gd name="T67" fmla="*/ 2147483646 h 712"/>
              <a:gd name="T68" fmla="*/ 2147483646 w 1175"/>
              <a:gd name="T69" fmla="*/ 2147483646 h 712"/>
              <a:gd name="T70" fmla="*/ 2147483646 w 1175"/>
              <a:gd name="T71" fmla="*/ 2147483646 h 712"/>
              <a:gd name="T72" fmla="*/ 2147483646 w 1175"/>
              <a:gd name="T73" fmla="*/ 2147483646 h 712"/>
              <a:gd name="T74" fmla="*/ 2147483646 w 1175"/>
              <a:gd name="T75" fmla="*/ 2147483646 h 712"/>
              <a:gd name="T76" fmla="*/ 2147483646 w 1175"/>
              <a:gd name="T77" fmla="*/ 2147483646 h 712"/>
              <a:gd name="T78" fmla="*/ 2147483646 w 1175"/>
              <a:gd name="T79" fmla="*/ 2147483646 h 712"/>
              <a:gd name="T80" fmla="*/ 0 w 1175"/>
              <a:gd name="T81" fmla="*/ 2147483646 h 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5"/>
              <a:gd name="T124" fmla="*/ 0 h 712"/>
              <a:gd name="T125" fmla="*/ 1175 w 1175"/>
              <a:gd name="T126" fmla="*/ 712 h 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5" h="712">
                <a:moveTo>
                  <a:pt x="0" y="536"/>
                </a:moveTo>
                <a:lnTo>
                  <a:pt x="9" y="560"/>
                </a:lnTo>
                <a:lnTo>
                  <a:pt x="113" y="542"/>
                </a:lnTo>
                <a:lnTo>
                  <a:pt x="122" y="560"/>
                </a:lnTo>
                <a:lnTo>
                  <a:pt x="9" y="572"/>
                </a:lnTo>
                <a:lnTo>
                  <a:pt x="33" y="585"/>
                </a:lnTo>
                <a:lnTo>
                  <a:pt x="25" y="628"/>
                </a:lnTo>
                <a:lnTo>
                  <a:pt x="97" y="596"/>
                </a:lnTo>
                <a:lnTo>
                  <a:pt x="9" y="645"/>
                </a:lnTo>
                <a:lnTo>
                  <a:pt x="57" y="645"/>
                </a:lnTo>
                <a:lnTo>
                  <a:pt x="33" y="700"/>
                </a:lnTo>
                <a:lnTo>
                  <a:pt x="138" y="712"/>
                </a:lnTo>
                <a:lnTo>
                  <a:pt x="234" y="669"/>
                </a:lnTo>
                <a:lnTo>
                  <a:pt x="250" y="628"/>
                </a:lnTo>
                <a:lnTo>
                  <a:pt x="275" y="663"/>
                </a:lnTo>
                <a:lnTo>
                  <a:pt x="330" y="621"/>
                </a:lnTo>
                <a:lnTo>
                  <a:pt x="323" y="572"/>
                </a:lnTo>
                <a:lnTo>
                  <a:pt x="347" y="555"/>
                </a:lnTo>
                <a:lnTo>
                  <a:pt x="323" y="529"/>
                </a:lnTo>
                <a:lnTo>
                  <a:pt x="323" y="432"/>
                </a:lnTo>
                <a:lnTo>
                  <a:pt x="412" y="402"/>
                </a:lnTo>
                <a:lnTo>
                  <a:pt x="395" y="372"/>
                </a:lnTo>
                <a:lnTo>
                  <a:pt x="435" y="292"/>
                </a:lnTo>
                <a:lnTo>
                  <a:pt x="508" y="243"/>
                </a:lnTo>
                <a:lnTo>
                  <a:pt x="523" y="195"/>
                </a:lnTo>
                <a:lnTo>
                  <a:pt x="580" y="189"/>
                </a:lnTo>
                <a:lnTo>
                  <a:pt x="605" y="159"/>
                </a:lnTo>
                <a:lnTo>
                  <a:pt x="685" y="165"/>
                </a:lnTo>
                <a:lnTo>
                  <a:pt x="685" y="122"/>
                </a:lnTo>
                <a:lnTo>
                  <a:pt x="708" y="122"/>
                </a:lnTo>
                <a:lnTo>
                  <a:pt x="733" y="103"/>
                </a:lnTo>
                <a:lnTo>
                  <a:pt x="790" y="146"/>
                </a:lnTo>
                <a:lnTo>
                  <a:pt x="886" y="146"/>
                </a:lnTo>
                <a:lnTo>
                  <a:pt x="941" y="122"/>
                </a:lnTo>
                <a:lnTo>
                  <a:pt x="950" y="79"/>
                </a:lnTo>
                <a:lnTo>
                  <a:pt x="1046" y="67"/>
                </a:lnTo>
                <a:lnTo>
                  <a:pt x="1086" y="86"/>
                </a:lnTo>
                <a:lnTo>
                  <a:pt x="1086" y="122"/>
                </a:lnTo>
                <a:lnTo>
                  <a:pt x="1168" y="79"/>
                </a:lnTo>
                <a:lnTo>
                  <a:pt x="1111" y="86"/>
                </a:lnTo>
                <a:lnTo>
                  <a:pt x="1119" y="73"/>
                </a:lnTo>
                <a:lnTo>
                  <a:pt x="1071" y="62"/>
                </a:lnTo>
                <a:lnTo>
                  <a:pt x="1175" y="37"/>
                </a:lnTo>
                <a:lnTo>
                  <a:pt x="1086" y="13"/>
                </a:lnTo>
                <a:lnTo>
                  <a:pt x="1038" y="37"/>
                </a:lnTo>
                <a:lnTo>
                  <a:pt x="1063" y="6"/>
                </a:lnTo>
                <a:lnTo>
                  <a:pt x="1015" y="0"/>
                </a:lnTo>
                <a:lnTo>
                  <a:pt x="990" y="37"/>
                </a:lnTo>
                <a:lnTo>
                  <a:pt x="975" y="49"/>
                </a:lnTo>
                <a:lnTo>
                  <a:pt x="975" y="6"/>
                </a:lnTo>
                <a:lnTo>
                  <a:pt x="893" y="67"/>
                </a:lnTo>
                <a:lnTo>
                  <a:pt x="941" y="13"/>
                </a:lnTo>
                <a:lnTo>
                  <a:pt x="910" y="6"/>
                </a:lnTo>
                <a:lnTo>
                  <a:pt x="821" y="67"/>
                </a:lnTo>
                <a:lnTo>
                  <a:pt x="748" y="55"/>
                </a:lnTo>
                <a:lnTo>
                  <a:pt x="765" y="86"/>
                </a:lnTo>
                <a:lnTo>
                  <a:pt x="733" y="67"/>
                </a:lnTo>
                <a:lnTo>
                  <a:pt x="685" y="110"/>
                </a:lnTo>
                <a:lnTo>
                  <a:pt x="693" y="73"/>
                </a:lnTo>
                <a:lnTo>
                  <a:pt x="668" y="97"/>
                </a:lnTo>
                <a:lnTo>
                  <a:pt x="636" y="86"/>
                </a:lnTo>
                <a:lnTo>
                  <a:pt x="653" y="110"/>
                </a:lnTo>
                <a:lnTo>
                  <a:pt x="596" y="97"/>
                </a:lnTo>
                <a:lnTo>
                  <a:pt x="572" y="146"/>
                </a:lnTo>
                <a:lnTo>
                  <a:pt x="515" y="159"/>
                </a:lnTo>
                <a:lnTo>
                  <a:pt x="572" y="159"/>
                </a:lnTo>
                <a:lnTo>
                  <a:pt x="483" y="183"/>
                </a:lnTo>
                <a:lnTo>
                  <a:pt x="468" y="207"/>
                </a:lnTo>
                <a:lnTo>
                  <a:pt x="483" y="207"/>
                </a:lnTo>
                <a:lnTo>
                  <a:pt x="372" y="262"/>
                </a:lnTo>
                <a:lnTo>
                  <a:pt x="338" y="347"/>
                </a:lnTo>
                <a:lnTo>
                  <a:pt x="218" y="420"/>
                </a:lnTo>
                <a:lnTo>
                  <a:pt x="234" y="439"/>
                </a:lnTo>
                <a:lnTo>
                  <a:pt x="282" y="420"/>
                </a:lnTo>
                <a:lnTo>
                  <a:pt x="162" y="445"/>
                </a:lnTo>
                <a:lnTo>
                  <a:pt x="97" y="469"/>
                </a:lnTo>
                <a:lnTo>
                  <a:pt x="113" y="487"/>
                </a:lnTo>
                <a:lnTo>
                  <a:pt x="57" y="487"/>
                </a:lnTo>
                <a:lnTo>
                  <a:pt x="73" y="512"/>
                </a:lnTo>
                <a:lnTo>
                  <a:pt x="9" y="512"/>
                </a:lnTo>
                <a:lnTo>
                  <a:pt x="57" y="523"/>
                </a:lnTo>
                <a:lnTo>
                  <a:pt x="0" y="536"/>
                </a:lnTo>
              </a:path>
            </a:pathLst>
          </a:custGeom>
          <a:solidFill>
            <a:srgbClr val="99FF66"/>
          </a:solidFill>
          <a:ln w="7938">
            <a:solidFill>
              <a:schemeClr val="bg1"/>
            </a:solidFill>
            <a:round/>
            <a:headEnd/>
            <a:tailEnd/>
          </a:ln>
        </p:spPr>
        <p:txBody>
          <a:bodyPr/>
          <a:lstStyle/>
          <a:p>
            <a:endParaRPr lang="en-ZA"/>
          </a:p>
        </p:txBody>
      </p:sp>
      <p:sp>
        <p:nvSpPr>
          <p:cNvPr id="7270" name="Freeform 403"/>
          <p:cNvSpPr>
            <a:spLocks/>
          </p:cNvSpPr>
          <p:nvPr/>
        </p:nvSpPr>
        <p:spPr bwMode="auto">
          <a:xfrm>
            <a:off x="6018212" y="4592639"/>
            <a:ext cx="131763" cy="53975"/>
          </a:xfrm>
          <a:custGeom>
            <a:avLst/>
            <a:gdLst>
              <a:gd name="T0" fmla="*/ 0 w 249"/>
              <a:gd name="T1" fmla="*/ 2147483646 h 78"/>
              <a:gd name="T2" fmla="*/ 2147483646 w 249"/>
              <a:gd name="T3" fmla="*/ 0 h 78"/>
              <a:gd name="T4" fmla="*/ 2147483646 w 249"/>
              <a:gd name="T5" fmla="*/ 2147483646 h 78"/>
              <a:gd name="T6" fmla="*/ 2147483646 w 249"/>
              <a:gd name="T7" fmla="*/ 0 h 78"/>
              <a:gd name="T8" fmla="*/ 2147483646 w 249"/>
              <a:gd name="T9" fmla="*/ 2147483646 h 78"/>
              <a:gd name="T10" fmla="*/ 2147483646 w 249"/>
              <a:gd name="T11" fmla="*/ 2147483646 h 78"/>
              <a:gd name="T12" fmla="*/ 2147483646 w 249"/>
              <a:gd name="T13" fmla="*/ 2147483646 h 78"/>
              <a:gd name="T14" fmla="*/ 2147483646 w 249"/>
              <a:gd name="T15" fmla="*/ 2147483646 h 78"/>
              <a:gd name="T16" fmla="*/ 2147483646 w 249"/>
              <a:gd name="T17" fmla="*/ 2147483646 h 78"/>
              <a:gd name="T18" fmla="*/ 2147483646 w 249"/>
              <a:gd name="T19" fmla="*/ 2147483646 h 78"/>
              <a:gd name="T20" fmla="*/ 2147483646 w 249"/>
              <a:gd name="T21" fmla="*/ 2147483646 h 78"/>
              <a:gd name="T22" fmla="*/ 0 w 249"/>
              <a:gd name="T23" fmla="*/ 2147483646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9"/>
              <a:gd name="T37" fmla="*/ 0 h 78"/>
              <a:gd name="T38" fmla="*/ 249 w 249"/>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9" h="78">
                <a:moveTo>
                  <a:pt x="0" y="36"/>
                </a:moveTo>
                <a:lnTo>
                  <a:pt x="16" y="0"/>
                </a:lnTo>
                <a:lnTo>
                  <a:pt x="73" y="24"/>
                </a:lnTo>
                <a:lnTo>
                  <a:pt x="161" y="0"/>
                </a:lnTo>
                <a:lnTo>
                  <a:pt x="249" y="30"/>
                </a:lnTo>
                <a:lnTo>
                  <a:pt x="226" y="78"/>
                </a:lnTo>
                <a:lnTo>
                  <a:pt x="226" y="36"/>
                </a:lnTo>
                <a:lnTo>
                  <a:pt x="161" y="17"/>
                </a:lnTo>
                <a:lnTo>
                  <a:pt x="113" y="42"/>
                </a:lnTo>
                <a:lnTo>
                  <a:pt x="129" y="73"/>
                </a:lnTo>
                <a:lnTo>
                  <a:pt x="105" y="78"/>
                </a:lnTo>
                <a:lnTo>
                  <a:pt x="0" y="36"/>
                </a:lnTo>
              </a:path>
            </a:pathLst>
          </a:custGeom>
          <a:solidFill>
            <a:srgbClr val="99FF66"/>
          </a:solidFill>
          <a:ln w="7938">
            <a:solidFill>
              <a:schemeClr val="bg1"/>
            </a:solidFill>
            <a:round/>
            <a:headEnd/>
            <a:tailEnd/>
          </a:ln>
        </p:spPr>
        <p:txBody>
          <a:bodyPr/>
          <a:lstStyle/>
          <a:p>
            <a:endParaRPr lang="en-ZA"/>
          </a:p>
        </p:txBody>
      </p:sp>
      <p:sp>
        <p:nvSpPr>
          <p:cNvPr id="7271" name="Freeform 404"/>
          <p:cNvSpPr>
            <a:spLocks/>
          </p:cNvSpPr>
          <p:nvPr/>
        </p:nvSpPr>
        <p:spPr bwMode="auto">
          <a:xfrm>
            <a:off x="6280149" y="5273676"/>
            <a:ext cx="195263" cy="201613"/>
          </a:xfrm>
          <a:custGeom>
            <a:avLst/>
            <a:gdLst>
              <a:gd name="T0" fmla="*/ 0 w 370"/>
              <a:gd name="T1" fmla="*/ 2147483646 h 291"/>
              <a:gd name="T2" fmla="*/ 2147483646 w 370"/>
              <a:gd name="T3" fmla="*/ 2147483646 h 291"/>
              <a:gd name="T4" fmla="*/ 2147483646 w 370"/>
              <a:gd name="T5" fmla="*/ 0 h 291"/>
              <a:gd name="T6" fmla="*/ 2147483646 w 370"/>
              <a:gd name="T7" fmla="*/ 2147483646 h 291"/>
              <a:gd name="T8" fmla="*/ 2147483646 w 370"/>
              <a:gd name="T9" fmla="*/ 2147483646 h 291"/>
              <a:gd name="T10" fmla="*/ 2147483646 w 370"/>
              <a:gd name="T11" fmla="*/ 2147483646 h 291"/>
              <a:gd name="T12" fmla="*/ 2147483646 w 370"/>
              <a:gd name="T13" fmla="*/ 2147483646 h 291"/>
              <a:gd name="T14" fmla="*/ 2147483646 w 370"/>
              <a:gd name="T15" fmla="*/ 2147483646 h 291"/>
              <a:gd name="T16" fmla="*/ 2147483646 w 370"/>
              <a:gd name="T17" fmla="*/ 2147483646 h 291"/>
              <a:gd name="T18" fmla="*/ 2147483646 w 370"/>
              <a:gd name="T19" fmla="*/ 2147483646 h 291"/>
              <a:gd name="T20" fmla="*/ 2147483646 w 370"/>
              <a:gd name="T21" fmla="*/ 2147483646 h 291"/>
              <a:gd name="T22" fmla="*/ 2147483646 w 370"/>
              <a:gd name="T23" fmla="*/ 2147483646 h 291"/>
              <a:gd name="T24" fmla="*/ 0 w 370"/>
              <a:gd name="T25" fmla="*/ 2147483646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0"/>
              <a:gd name="T40" fmla="*/ 0 h 291"/>
              <a:gd name="T41" fmla="*/ 370 w 37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0" h="291">
                <a:moveTo>
                  <a:pt x="0" y="109"/>
                </a:moveTo>
                <a:lnTo>
                  <a:pt x="32" y="17"/>
                </a:lnTo>
                <a:lnTo>
                  <a:pt x="160" y="0"/>
                </a:lnTo>
                <a:lnTo>
                  <a:pt x="200" y="30"/>
                </a:lnTo>
                <a:lnTo>
                  <a:pt x="209" y="97"/>
                </a:lnTo>
                <a:lnTo>
                  <a:pt x="305" y="109"/>
                </a:lnTo>
                <a:lnTo>
                  <a:pt x="322" y="164"/>
                </a:lnTo>
                <a:lnTo>
                  <a:pt x="370" y="170"/>
                </a:lnTo>
                <a:lnTo>
                  <a:pt x="370" y="224"/>
                </a:lnTo>
                <a:lnTo>
                  <a:pt x="314" y="291"/>
                </a:lnTo>
                <a:lnTo>
                  <a:pt x="185" y="286"/>
                </a:lnTo>
                <a:lnTo>
                  <a:pt x="209" y="213"/>
                </a:lnTo>
                <a:lnTo>
                  <a:pt x="0" y="109"/>
                </a:lnTo>
              </a:path>
            </a:pathLst>
          </a:custGeom>
          <a:solidFill>
            <a:srgbClr val="99FF66"/>
          </a:solidFill>
          <a:ln w="7938">
            <a:solidFill>
              <a:schemeClr val="bg1"/>
            </a:solidFill>
            <a:round/>
            <a:headEnd/>
            <a:tailEnd/>
          </a:ln>
        </p:spPr>
        <p:txBody>
          <a:bodyPr/>
          <a:lstStyle/>
          <a:p>
            <a:endParaRPr lang="en-ZA"/>
          </a:p>
        </p:txBody>
      </p:sp>
      <p:sp>
        <p:nvSpPr>
          <p:cNvPr id="7272" name="Freeform 405"/>
          <p:cNvSpPr>
            <a:spLocks/>
          </p:cNvSpPr>
          <p:nvPr/>
        </p:nvSpPr>
        <p:spPr bwMode="auto">
          <a:xfrm>
            <a:off x="7794625" y="2352675"/>
            <a:ext cx="255587" cy="179388"/>
          </a:xfrm>
          <a:custGeom>
            <a:avLst/>
            <a:gdLst>
              <a:gd name="T0" fmla="*/ 0 w 483"/>
              <a:gd name="T1" fmla="*/ 2147483646 h 262"/>
              <a:gd name="T2" fmla="*/ 2147483646 w 483"/>
              <a:gd name="T3" fmla="*/ 2147483646 h 262"/>
              <a:gd name="T4" fmla="*/ 2147483646 w 483"/>
              <a:gd name="T5" fmla="*/ 2147483646 h 262"/>
              <a:gd name="T6" fmla="*/ 2147483646 w 483"/>
              <a:gd name="T7" fmla="*/ 2147483646 h 262"/>
              <a:gd name="T8" fmla="*/ 2147483646 w 483"/>
              <a:gd name="T9" fmla="*/ 2147483646 h 262"/>
              <a:gd name="T10" fmla="*/ 2147483646 w 483"/>
              <a:gd name="T11" fmla="*/ 2147483646 h 262"/>
              <a:gd name="T12" fmla="*/ 2147483646 w 483"/>
              <a:gd name="T13" fmla="*/ 2147483646 h 262"/>
              <a:gd name="T14" fmla="*/ 2147483646 w 483"/>
              <a:gd name="T15" fmla="*/ 2147483646 h 262"/>
              <a:gd name="T16" fmla="*/ 2147483646 w 483"/>
              <a:gd name="T17" fmla="*/ 2147483646 h 262"/>
              <a:gd name="T18" fmla="*/ 2147483646 w 483"/>
              <a:gd name="T19" fmla="*/ 2147483646 h 262"/>
              <a:gd name="T20" fmla="*/ 2147483646 w 483"/>
              <a:gd name="T21" fmla="*/ 2147483646 h 262"/>
              <a:gd name="T22" fmla="*/ 2147483646 w 483"/>
              <a:gd name="T23" fmla="*/ 2147483646 h 262"/>
              <a:gd name="T24" fmla="*/ 2147483646 w 483"/>
              <a:gd name="T25" fmla="*/ 2147483646 h 262"/>
              <a:gd name="T26" fmla="*/ 2147483646 w 483"/>
              <a:gd name="T27" fmla="*/ 2147483646 h 262"/>
              <a:gd name="T28" fmla="*/ 2147483646 w 483"/>
              <a:gd name="T29" fmla="*/ 2147483646 h 262"/>
              <a:gd name="T30" fmla="*/ 2147483646 w 483"/>
              <a:gd name="T31" fmla="*/ 2147483646 h 262"/>
              <a:gd name="T32" fmla="*/ 2147483646 w 483"/>
              <a:gd name="T33" fmla="*/ 2147483646 h 262"/>
              <a:gd name="T34" fmla="*/ 2147483646 w 483"/>
              <a:gd name="T35" fmla="*/ 2147483646 h 262"/>
              <a:gd name="T36" fmla="*/ 2147483646 w 483"/>
              <a:gd name="T37" fmla="*/ 2147483646 h 262"/>
              <a:gd name="T38" fmla="*/ 2147483646 w 483"/>
              <a:gd name="T39" fmla="*/ 2147483646 h 262"/>
              <a:gd name="T40" fmla="*/ 2147483646 w 483"/>
              <a:gd name="T41" fmla="*/ 2147483646 h 262"/>
              <a:gd name="T42" fmla="*/ 2147483646 w 483"/>
              <a:gd name="T43" fmla="*/ 2147483646 h 262"/>
              <a:gd name="T44" fmla="*/ 2147483646 w 483"/>
              <a:gd name="T45" fmla="*/ 2147483646 h 262"/>
              <a:gd name="T46" fmla="*/ 2147483646 w 483"/>
              <a:gd name="T47" fmla="*/ 2147483646 h 262"/>
              <a:gd name="T48" fmla="*/ 2147483646 w 483"/>
              <a:gd name="T49" fmla="*/ 2147483646 h 262"/>
              <a:gd name="T50" fmla="*/ 2147483646 w 483"/>
              <a:gd name="T51" fmla="*/ 2147483646 h 262"/>
              <a:gd name="T52" fmla="*/ 2147483646 w 483"/>
              <a:gd name="T53" fmla="*/ 2147483646 h 262"/>
              <a:gd name="T54" fmla="*/ 2147483646 w 483"/>
              <a:gd name="T55" fmla="*/ 2147483646 h 262"/>
              <a:gd name="T56" fmla="*/ 2147483646 w 483"/>
              <a:gd name="T57" fmla="*/ 2147483646 h 262"/>
              <a:gd name="T58" fmla="*/ 2147483646 w 483"/>
              <a:gd name="T59" fmla="*/ 0 h 262"/>
              <a:gd name="T60" fmla="*/ 2147483646 w 483"/>
              <a:gd name="T61" fmla="*/ 2147483646 h 262"/>
              <a:gd name="T62" fmla="*/ 2147483646 w 483"/>
              <a:gd name="T63" fmla="*/ 2147483646 h 262"/>
              <a:gd name="T64" fmla="*/ 2147483646 w 483"/>
              <a:gd name="T65" fmla="*/ 2147483646 h 262"/>
              <a:gd name="T66" fmla="*/ 2147483646 w 483"/>
              <a:gd name="T67" fmla="*/ 2147483646 h 262"/>
              <a:gd name="T68" fmla="*/ 2147483646 w 483"/>
              <a:gd name="T69" fmla="*/ 2147483646 h 262"/>
              <a:gd name="T70" fmla="*/ 2147483646 w 483"/>
              <a:gd name="T71" fmla="*/ 2147483646 h 262"/>
              <a:gd name="T72" fmla="*/ 2147483646 w 483"/>
              <a:gd name="T73" fmla="*/ 2147483646 h 262"/>
              <a:gd name="T74" fmla="*/ 0 w 483"/>
              <a:gd name="T75" fmla="*/ 2147483646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3"/>
              <a:gd name="T115" fmla="*/ 0 h 262"/>
              <a:gd name="T116" fmla="*/ 483 w 483"/>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3" h="262">
                <a:moveTo>
                  <a:pt x="0" y="36"/>
                </a:moveTo>
                <a:lnTo>
                  <a:pt x="9" y="60"/>
                </a:lnTo>
                <a:lnTo>
                  <a:pt x="65" y="66"/>
                </a:lnTo>
                <a:lnTo>
                  <a:pt x="49" y="79"/>
                </a:lnTo>
                <a:lnTo>
                  <a:pt x="80" y="90"/>
                </a:lnTo>
                <a:lnTo>
                  <a:pt x="24" y="85"/>
                </a:lnTo>
                <a:lnTo>
                  <a:pt x="114" y="115"/>
                </a:lnTo>
                <a:lnTo>
                  <a:pt x="80" y="127"/>
                </a:lnTo>
                <a:lnTo>
                  <a:pt x="105" y="146"/>
                </a:lnTo>
                <a:lnTo>
                  <a:pt x="185" y="133"/>
                </a:lnTo>
                <a:lnTo>
                  <a:pt x="177" y="103"/>
                </a:lnTo>
                <a:lnTo>
                  <a:pt x="217" y="97"/>
                </a:lnTo>
                <a:lnTo>
                  <a:pt x="225" y="127"/>
                </a:lnTo>
                <a:lnTo>
                  <a:pt x="265" y="103"/>
                </a:lnTo>
                <a:lnTo>
                  <a:pt x="257" y="127"/>
                </a:lnTo>
                <a:lnTo>
                  <a:pt x="305" y="133"/>
                </a:lnTo>
                <a:lnTo>
                  <a:pt x="129" y="157"/>
                </a:lnTo>
                <a:lnTo>
                  <a:pt x="145" y="176"/>
                </a:lnTo>
                <a:lnTo>
                  <a:pt x="274" y="163"/>
                </a:lnTo>
                <a:lnTo>
                  <a:pt x="194" y="182"/>
                </a:lnTo>
                <a:lnTo>
                  <a:pt x="234" y="194"/>
                </a:lnTo>
                <a:lnTo>
                  <a:pt x="145" y="200"/>
                </a:lnTo>
                <a:lnTo>
                  <a:pt x="290" y="262"/>
                </a:lnTo>
                <a:lnTo>
                  <a:pt x="370" y="127"/>
                </a:lnTo>
                <a:lnTo>
                  <a:pt x="483" y="97"/>
                </a:lnTo>
                <a:lnTo>
                  <a:pt x="362" y="73"/>
                </a:lnTo>
                <a:lnTo>
                  <a:pt x="347" y="42"/>
                </a:lnTo>
                <a:lnTo>
                  <a:pt x="314" y="60"/>
                </a:lnTo>
                <a:lnTo>
                  <a:pt x="330" y="24"/>
                </a:lnTo>
                <a:lnTo>
                  <a:pt x="250" y="0"/>
                </a:lnTo>
                <a:lnTo>
                  <a:pt x="225" y="24"/>
                </a:lnTo>
                <a:lnTo>
                  <a:pt x="257" y="90"/>
                </a:lnTo>
                <a:lnTo>
                  <a:pt x="177" y="17"/>
                </a:lnTo>
                <a:lnTo>
                  <a:pt x="145" y="42"/>
                </a:lnTo>
                <a:lnTo>
                  <a:pt x="154" y="66"/>
                </a:lnTo>
                <a:lnTo>
                  <a:pt x="72" y="42"/>
                </a:lnTo>
                <a:lnTo>
                  <a:pt x="137" y="17"/>
                </a:lnTo>
                <a:lnTo>
                  <a:pt x="0" y="36"/>
                </a:lnTo>
              </a:path>
            </a:pathLst>
          </a:custGeom>
          <a:solidFill>
            <a:schemeClr val="accent1"/>
          </a:solidFill>
          <a:ln w="7938">
            <a:solidFill>
              <a:schemeClr val="bg1"/>
            </a:solidFill>
            <a:round/>
            <a:headEnd/>
            <a:tailEnd/>
          </a:ln>
        </p:spPr>
        <p:txBody>
          <a:bodyPr/>
          <a:lstStyle/>
          <a:p>
            <a:endParaRPr lang="en-ZA"/>
          </a:p>
        </p:txBody>
      </p:sp>
      <p:sp>
        <p:nvSpPr>
          <p:cNvPr id="7273" name="Freeform 406"/>
          <p:cNvSpPr>
            <a:spLocks/>
          </p:cNvSpPr>
          <p:nvPr/>
        </p:nvSpPr>
        <p:spPr bwMode="auto">
          <a:xfrm>
            <a:off x="7961312" y="2332039"/>
            <a:ext cx="225425" cy="71437"/>
          </a:xfrm>
          <a:custGeom>
            <a:avLst/>
            <a:gdLst>
              <a:gd name="T0" fmla="*/ 0 w 426"/>
              <a:gd name="T1" fmla="*/ 2147483646 h 104"/>
              <a:gd name="T2" fmla="*/ 2147483646 w 426"/>
              <a:gd name="T3" fmla="*/ 2147483646 h 104"/>
              <a:gd name="T4" fmla="*/ 2147483646 w 426"/>
              <a:gd name="T5" fmla="*/ 2147483646 h 104"/>
              <a:gd name="T6" fmla="*/ 2147483646 w 426"/>
              <a:gd name="T7" fmla="*/ 2147483646 h 104"/>
              <a:gd name="T8" fmla="*/ 2147483646 w 426"/>
              <a:gd name="T9" fmla="*/ 2147483646 h 104"/>
              <a:gd name="T10" fmla="*/ 2147483646 w 426"/>
              <a:gd name="T11" fmla="*/ 2147483646 h 104"/>
              <a:gd name="T12" fmla="*/ 2147483646 w 426"/>
              <a:gd name="T13" fmla="*/ 2147483646 h 104"/>
              <a:gd name="T14" fmla="*/ 2147483646 w 426"/>
              <a:gd name="T15" fmla="*/ 2147483646 h 104"/>
              <a:gd name="T16" fmla="*/ 2147483646 w 426"/>
              <a:gd name="T17" fmla="*/ 2147483646 h 104"/>
              <a:gd name="T18" fmla="*/ 2147483646 w 426"/>
              <a:gd name="T19" fmla="*/ 2147483646 h 104"/>
              <a:gd name="T20" fmla="*/ 2147483646 w 426"/>
              <a:gd name="T21" fmla="*/ 2147483646 h 104"/>
              <a:gd name="T22" fmla="*/ 2147483646 w 426"/>
              <a:gd name="T23" fmla="*/ 2147483646 h 104"/>
              <a:gd name="T24" fmla="*/ 2147483646 w 426"/>
              <a:gd name="T25" fmla="*/ 2147483646 h 104"/>
              <a:gd name="T26" fmla="*/ 2147483646 w 426"/>
              <a:gd name="T27" fmla="*/ 0 h 104"/>
              <a:gd name="T28" fmla="*/ 2147483646 w 426"/>
              <a:gd name="T29" fmla="*/ 2147483646 h 104"/>
              <a:gd name="T30" fmla="*/ 2147483646 w 426"/>
              <a:gd name="T31" fmla="*/ 0 h 104"/>
              <a:gd name="T32" fmla="*/ 2147483646 w 426"/>
              <a:gd name="T33" fmla="*/ 2147483646 h 104"/>
              <a:gd name="T34" fmla="*/ 2147483646 w 426"/>
              <a:gd name="T35" fmla="*/ 2147483646 h 104"/>
              <a:gd name="T36" fmla="*/ 2147483646 w 426"/>
              <a:gd name="T37" fmla="*/ 2147483646 h 104"/>
              <a:gd name="T38" fmla="*/ 0 w 426"/>
              <a:gd name="T39" fmla="*/ 2147483646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6"/>
              <a:gd name="T61" fmla="*/ 0 h 104"/>
              <a:gd name="T62" fmla="*/ 426 w 42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6" h="104">
                <a:moveTo>
                  <a:pt x="0" y="24"/>
                </a:moveTo>
                <a:lnTo>
                  <a:pt x="56" y="37"/>
                </a:lnTo>
                <a:lnTo>
                  <a:pt x="24" y="43"/>
                </a:lnTo>
                <a:lnTo>
                  <a:pt x="40" y="55"/>
                </a:lnTo>
                <a:lnTo>
                  <a:pt x="193" y="48"/>
                </a:lnTo>
                <a:lnTo>
                  <a:pt x="96" y="73"/>
                </a:lnTo>
                <a:lnTo>
                  <a:pt x="258" y="104"/>
                </a:lnTo>
                <a:lnTo>
                  <a:pt x="363" y="85"/>
                </a:lnTo>
                <a:lnTo>
                  <a:pt x="426" y="43"/>
                </a:lnTo>
                <a:lnTo>
                  <a:pt x="409" y="24"/>
                </a:lnTo>
                <a:lnTo>
                  <a:pt x="306" y="24"/>
                </a:lnTo>
                <a:lnTo>
                  <a:pt x="321" y="12"/>
                </a:lnTo>
                <a:lnTo>
                  <a:pt x="241" y="31"/>
                </a:lnTo>
                <a:lnTo>
                  <a:pt x="233" y="0"/>
                </a:lnTo>
                <a:lnTo>
                  <a:pt x="218" y="37"/>
                </a:lnTo>
                <a:lnTo>
                  <a:pt x="96" y="0"/>
                </a:lnTo>
                <a:lnTo>
                  <a:pt x="96" y="24"/>
                </a:lnTo>
                <a:lnTo>
                  <a:pt x="64" y="12"/>
                </a:lnTo>
                <a:lnTo>
                  <a:pt x="81" y="37"/>
                </a:lnTo>
                <a:lnTo>
                  <a:pt x="0" y="24"/>
                </a:lnTo>
              </a:path>
            </a:pathLst>
          </a:custGeom>
          <a:solidFill>
            <a:schemeClr val="accent1"/>
          </a:solidFill>
          <a:ln w="7938">
            <a:solidFill>
              <a:schemeClr val="bg1"/>
            </a:solidFill>
            <a:round/>
            <a:headEnd/>
            <a:tailEnd/>
          </a:ln>
        </p:spPr>
        <p:txBody>
          <a:bodyPr/>
          <a:lstStyle/>
          <a:p>
            <a:endParaRPr lang="en-ZA"/>
          </a:p>
        </p:txBody>
      </p:sp>
      <p:sp>
        <p:nvSpPr>
          <p:cNvPr id="7274" name="Freeform 407"/>
          <p:cNvSpPr>
            <a:spLocks/>
          </p:cNvSpPr>
          <p:nvPr/>
        </p:nvSpPr>
        <p:spPr bwMode="auto">
          <a:xfrm>
            <a:off x="8037512" y="2447926"/>
            <a:ext cx="93663" cy="47625"/>
          </a:xfrm>
          <a:custGeom>
            <a:avLst/>
            <a:gdLst>
              <a:gd name="T0" fmla="*/ 0 w 177"/>
              <a:gd name="T1" fmla="*/ 2147483646 h 67"/>
              <a:gd name="T2" fmla="*/ 2147483646 w 177"/>
              <a:gd name="T3" fmla="*/ 2147483646 h 67"/>
              <a:gd name="T4" fmla="*/ 2147483646 w 177"/>
              <a:gd name="T5" fmla="*/ 0 h 67"/>
              <a:gd name="T6" fmla="*/ 2147483646 w 177"/>
              <a:gd name="T7" fmla="*/ 2147483646 h 67"/>
              <a:gd name="T8" fmla="*/ 2147483646 w 177"/>
              <a:gd name="T9" fmla="*/ 2147483646 h 67"/>
              <a:gd name="T10" fmla="*/ 2147483646 w 177"/>
              <a:gd name="T11" fmla="*/ 2147483646 h 67"/>
              <a:gd name="T12" fmla="*/ 2147483646 w 177"/>
              <a:gd name="T13" fmla="*/ 2147483646 h 67"/>
              <a:gd name="T14" fmla="*/ 0 w 177"/>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67"/>
              <a:gd name="T26" fmla="*/ 177 w 17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67">
                <a:moveTo>
                  <a:pt x="0" y="55"/>
                </a:moveTo>
                <a:lnTo>
                  <a:pt x="9" y="24"/>
                </a:lnTo>
                <a:lnTo>
                  <a:pt x="97" y="0"/>
                </a:lnTo>
                <a:lnTo>
                  <a:pt x="105" y="24"/>
                </a:lnTo>
                <a:lnTo>
                  <a:pt x="177" y="37"/>
                </a:lnTo>
                <a:lnTo>
                  <a:pt x="81" y="67"/>
                </a:lnTo>
                <a:lnTo>
                  <a:pt x="97" y="50"/>
                </a:lnTo>
                <a:lnTo>
                  <a:pt x="0" y="55"/>
                </a:lnTo>
              </a:path>
            </a:pathLst>
          </a:custGeom>
          <a:solidFill>
            <a:schemeClr val="accent1"/>
          </a:solidFill>
          <a:ln w="0">
            <a:solidFill>
              <a:schemeClr val="bg1"/>
            </a:solidFill>
            <a:round/>
            <a:headEnd/>
            <a:tailEnd/>
          </a:ln>
        </p:spPr>
        <p:txBody>
          <a:bodyPr/>
          <a:lstStyle/>
          <a:p>
            <a:endParaRPr lang="en-ZA"/>
          </a:p>
        </p:txBody>
      </p:sp>
      <p:sp>
        <p:nvSpPr>
          <p:cNvPr id="7275" name="Freeform 408"/>
          <p:cNvSpPr>
            <a:spLocks/>
          </p:cNvSpPr>
          <p:nvPr/>
        </p:nvSpPr>
        <p:spPr bwMode="auto">
          <a:xfrm>
            <a:off x="7804149" y="2867025"/>
            <a:ext cx="309562" cy="496888"/>
          </a:xfrm>
          <a:custGeom>
            <a:avLst/>
            <a:gdLst>
              <a:gd name="T0" fmla="*/ 0 w 586"/>
              <a:gd name="T1" fmla="*/ 2147483646 h 724"/>
              <a:gd name="T2" fmla="*/ 2147483646 w 586"/>
              <a:gd name="T3" fmla="*/ 2147483646 h 724"/>
              <a:gd name="T4" fmla="*/ 2147483646 w 586"/>
              <a:gd name="T5" fmla="*/ 2147483646 h 724"/>
              <a:gd name="T6" fmla="*/ 2147483646 w 586"/>
              <a:gd name="T7" fmla="*/ 2147483646 h 724"/>
              <a:gd name="T8" fmla="*/ 2147483646 w 586"/>
              <a:gd name="T9" fmla="*/ 2147483646 h 724"/>
              <a:gd name="T10" fmla="*/ 2147483646 w 586"/>
              <a:gd name="T11" fmla="*/ 2147483646 h 724"/>
              <a:gd name="T12" fmla="*/ 2147483646 w 586"/>
              <a:gd name="T13" fmla="*/ 2147483646 h 724"/>
              <a:gd name="T14" fmla="*/ 2147483646 w 586"/>
              <a:gd name="T15" fmla="*/ 2147483646 h 724"/>
              <a:gd name="T16" fmla="*/ 2147483646 w 586"/>
              <a:gd name="T17" fmla="*/ 2147483646 h 724"/>
              <a:gd name="T18" fmla="*/ 2147483646 w 586"/>
              <a:gd name="T19" fmla="*/ 2147483646 h 724"/>
              <a:gd name="T20" fmla="*/ 2147483646 w 586"/>
              <a:gd name="T21" fmla="*/ 2147483646 h 724"/>
              <a:gd name="T22" fmla="*/ 2147483646 w 586"/>
              <a:gd name="T23" fmla="*/ 2147483646 h 724"/>
              <a:gd name="T24" fmla="*/ 2147483646 w 586"/>
              <a:gd name="T25" fmla="*/ 2147483646 h 724"/>
              <a:gd name="T26" fmla="*/ 2147483646 w 586"/>
              <a:gd name="T27" fmla="*/ 2147483646 h 724"/>
              <a:gd name="T28" fmla="*/ 2147483646 w 586"/>
              <a:gd name="T29" fmla="*/ 2147483646 h 724"/>
              <a:gd name="T30" fmla="*/ 2147483646 w 586"/>
              <a:gd name="T31" fmla="*/ 2147483646 h 724"/>
              <a:gd name="T32" fmla="*/ 2147483646 w 586"/>
              <a:gd name="T33" fmla="*/ 2147483646 h 724"/>
              <a:gd name="T34" fmla="*/ 2147483646 w 586"/>
              <a:gd name="T35" fmla="*/ 2147483646 h 724"/>
              <a:gd name="T36" fmla="*/ 2147483646 w 586"/>
              <a:gd name="T37" fmla="*/ 2147483646 h 724"/>
              <a:gd name="T38" fmla="*/ 2147483646 w 586"/>
              <a:gd name="T39" fmla="*/ 2147483646 h 724"/>
              <a:gd name="T40" fmla="*/ 2147483646 w 586"/>
              <a:gd name="T41" fmla="*/ 0 h 724"/>
              <a:gd name="T42" fmla="*/ 2147483646 w 586"/>
              <a:gd name="T43" fmla="*/ 0 h 724"/>
              <a:gd name="T44" fmla="*/ 2147483646 w 586"/>
              <a:gd name="T45" fmla="*/ 2147483646 h 724"/>
              <a:gd name="T46" fmla="*/ 2147483646 w 586"/>
              <a:gd name="T47" fmla="*/ 2147483646 h 724"/>
              <a:gd name="T48" fmla="*/ 2147483646 w 586"/>
              <a:gd name="T49" fmla="*/ 2147483646 h 724"/>
              <a:gd name="T50" fmla="*/ 2147483646 w 586"/>
              <a:gd name="T51" fmla="*/ 2147483646 h 724"/>
              <a:gd name="T52" fmla="*/ 2147483646 w 586"/>
              <a:gd name="T53" fmla="*/ 2147483646 h 724"/>
              <a:gd name="T54" fmla="*/ 2147483646 w 586"/>
              <a:gd name="T55" fmla="*/ 2147483646 h 724"/>
              <a:gd name="T56" fmla="*/ 2147483646 w 586"/>
              <a:gd name="T57" fmla="*/ 2147483646 h 724"/>
              <a:gd name="T58" fmla="*/ 2147483646 w 586"/>
              <a:gd name="T59" fmla="*/ 2147483646 h 724"/>
              <a:gd name="T60" fmla="*/ 2147483646 w 586"/>
              <a:gd name="T61" fmla="*/ 2147483646 h 724"/>
              <a:gd name="T62" fmla="*/ 2147483646 w 586"/>
              <a:gd name="T63" fmla="*/ 2147483646 h 724"/>
              <a:gd name="T64" fmla="*/ 2147483646 w 586"/>
              <a:gd name="T65" fmla="*/ 2147483646 h 724"/>
              <a:gd name="T66" fmla="*/ 2147483646 w 586"/>
              <a:gd name="T67" fmla="*/ 2147483646 h 724"/>
              <a:gd name="T68" fmla="*/ 2147483646 w 586"/>
              <a:gd name="T69" fmla="*/ 2147483646 h 724"/>
              <a:gd name="T70" fmla="*/ 0 w 586"/>
              <a:gd name="T71" fmla="*/ 2147483646 h 7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6"/>
              <a:gd name="T109" fmla="*/ 0 h 724"/>
              <a:gd name="T110" fmla="*/ 586 w 586"/>
              <a:gd name="T111" fmla="*/ 724 h 7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6" h="724">
                <a:moveTo>
                  <a:pt x="0" y="541"/>
                </a:moveTo>
                <a:lnTo>
                  <a:pt x="40" y="627"/>
                </a:lnTo>
                <a:lnTo>
                  <a:pt x="80" y="676"/>
                </a:lnTo>
                <a:lnTo>
                  <a:pt x="80" y="724"/>
                </a:lnTo>
                <a:lnTo>
                  <a:pt x="217" y="694"/>
                </a:lnTo>
                <a:lnTo>
                  <a:pt x="248" y="578"/>
                </a:lnTo>
                <a:lnTo>
                  <a:pt x="225" y="572"/>
                </a:lnTo>
                <a:lnTo>
                  <a:pt x="330" y="530"/>
                </a:lnTo>
                <a:lnTo>
                  <a:pt x="233" y="523"/>
                </a:lnTo>
                <a:lnTo>
                  <a:pt x="305" y="530"/>
                </a:lnTo>
                <a:lnTo>
                  <a:pt x="345" y="506"/>
                </a:lnTo>
                <a:lnTo>
                  <a:pt x="288" y="463"/>
                </a:lnTo>
                <a:lnTo>
                  <a:pt x="225" y="493"/>
                </a:lnTo>
                <a:lnTo>
                  <a:pt x="281" y="474"/>
                </a:lnTo>
                <a:lnTo>
                  <a:pt x="281" y="365"/>
                </a:lnTo>
                <a:lnTo>
                  <a:pt x="473" y="268"/>
                </a:lnTo>
                <a:lnTo>
                  <a:pt x="450" y="244"/>
                </a:lnTo>
                <a:lnTo>
                  <a:pt x="482" y="188"/>
                </a:lnTo>
                <a:lnTo>
                  <a:pt x="586" y="183"/>
                </a:lnTo>
                <a:lnTo>
                  <a:pt x="563" y="67"/>
                </a:lnTo>
                <a:lnTo>
                  <a:pt x="433" y="0"/>
                </a:lnTo>
                <a:lnTo>
                  <a:pt x="410" y="0"/>
                </a:lnTo>
                <a:lnTo>
                  <a:pt x="410" y="43"/>
                </a:lnTo>
                <a:lnTo>
                  <a:pt x="330" y="37"/>
                </a:lnTo>
                <a:lnTo>
                  <a:pt x="305" y="67"/>
                </a:lnTo>
                <a:lnTo>
                  <a:pt x="248" y="73"/>
                </a:lnTo>
                <a:lnTo>
                  <a:pt x="233" y="121"/>
                </a:lnTo>
                <a:lnTo>
                  <a:pt x="160" y="170"/>
                </a:lnTo>
                <a:lnTo>
                  <a:pt x="120" y="250"/>
                </a:lnTo>
                <a:lnTo>
                  <a:pt x="137" y="280"/>
                </a:lnTo>
                <a:lnTo>
                  <a:pt x="48" y="310"/>
                </a:lnTo>
                <a:lnTo>
                  <a:pt x="48" y="407"/>
                </a:lnTo>
                <a:lnTo>
                  <a:pt x="72" y="433"/>
                </a:lnTo>
                <a:lnTo>
                  <a:pt x="48" y="450"/>
                </a:lnTo>
                <a:lnTo>
                  <a:pt x="55" y="499"/>
                </a:lnTo>
                <a:lnTo>
                  <a:pt x="0" y="541"/>
                </a:lnTo>
              </a:path>
            </a:pathLst>
          </a:custGeom>
          <a:solidFill>
            <a:srgbClr val="99FF66"/>
          </a:solidFill>
          <a:ln w="7938">
            <a:solidFill>
              <a:schemeClr val="bg1"/>
            </a:solidFill>
            <a:round/>
            <a:headEnd/>
            <a:tailEnd/>
          </a:ln>
        </p:spPr>
        <p:txBody>
          <a:bodyPr/>
          <a:lstStyle/>
          <a:p>
            <a:endParaRPr lang="en-ZA"/>
          </a:p>
        </p:txBody>
      </p:sp>
      <p:sp>
        <p:nvSpPr>
          <p:cNvPr id="7276" name="Freeform 409"/>
          <p:cNvSpPr>
            <a:spLocks/>
          </p:cNvSpPr>
          <p:nvPr/>
        </p:nvSpPr>
        <p:spPr bwMode="auto">
          <a:xfrm>
            <a:off x="7680324" y="3606801"/>
            <a:ext cx="106362" cy="53975"/>
          </a:xfrm>
          <a:custGeom>
            <a:avLst/>
            <a:gdLst>
              <a:gd name="T0" fmla="*/ 0 w 200"/>
              <a:gd name="T1" fmla="*/ 2147483646 h 79"/>
              <a:gd name="T2" fmla="*/ 2147483646 w 200"/>
              <a:gd name="T3" fmla="*/ 2147483646 h 79"/>
              <a:gd name="T4" fmla="*/ 2147483646 w 200"/>
              <a:gd name="T5" fmla="*/ 2147483646 h 79"/>
              <a:gd name="T6" fmla="*/ 2147483646 w 200"/>
              <a:gd name="T7" fmla="*/ 2147483646 h 79"/>
              <a:gd name="T8" fmla="*/ 2147483646 w 200"/>
              <a:gd name="T9" fmla="*/ 2147483646 h 79"/>
              <a:gd name="T10" fmla="*/ 2147483646 w 200"/>
              <a:gd name="T11" fmla="*/ 2147483646 h 79"/>
              <a:gd name="T12" fmla="*/ 2147483646 w 200"/>
              <a:gd name="T13" fmla="*/ 2147483646 h 79"/>
              <a:gd name="T14" fmla="*/ 2147483646 w 200"/>
              <a:gd name="T15" fmla="*/ 2147483646 h 79"/>
              <a:gd name="T16" fmla="*/ 2147483646 w 200"/>
              <a:gd name="T17" fmla="*/ 0 h 79"/>
              <a:gd name="T18" fmla="*/ 0 w 200"/>
              <a:gd name="T19" fmla="*/ 2147483646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79"/>
              <a:gd name="T32" fmla="*/ 200 w 20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79">
                <a:moveTo>
                  <a:pt x="0" y="55"/>
                </a:moveTo>
                <a:lnTo>
                  <a:pt x="48" y="79"/>
                </a:lnTo>
                <a:lnTo>
                  <a:pt x="111" y="55"/>
                </a:lnTo>
                <a:lnTo>
                  <a:pt x="145" y="73"/>
                </a:lnTo>
                <a:lnTo>
                  <a:pt x="200" y="36"/>
                </a:lnTo>
                <a:lnTo>
                  <a:pt x="168" y="30"/>
                </a:lnTo>
                <a:lnTo>
                  <a:pt x="168" y="12"/>
                </a:lnTo>
                <a:lnTo>
                  <a:pt x="160" y="6"/>
                </a:lnTo>
                <a:lnTo>
                  <a:pt x="71" y="0"/>
                </a:lnTo>
                <a:lnTo>
                  <a:pt x="0" y="55"/>
                </a:lnTo>
              </a:path>
            </a:pathLst>
          </a:custGeom>
          <a:solidFill>
            <a:srgbClr val="99FF66"/>
          </a:solidFill>
          <a:ln w="7938">
            <a:solidFill>
              <a:schemeClr val="bg1"/>
            </a:solidFill>
            <a:round/>
            <a:headEnd/>
            <a:tailEnd/>
          </a:ln>
        </p:spPr>
        <p:txBody>
          <a:bodyPr/>
          <a:lstStyle/>
          <a:p>
            <a:endParaRPr lang="en-ZA"/>
          </a:p>
        </p:txBody>
      </p:sp>
      <p:sp>
        <p:nvSpPr>
          <p:cNvPr id="7277" name="Freeform 410"/>
          <p:cNvSpPr>
            <a:spLocks/>
          </p:cNvSpPr>
          <p:nvPr/>
        </p:nvSpPr>
        <p:spPr bwMode="auto">
          <a:xfrm>
            <a:off x="7348537" y="3368676"/>
            <a:ext cx="60325" cy="41275"/>
          </a:xfrm>
          <a:custGeom>
            <a:avLst/>
            <a:gdLst>
              <a:gd name="T0" fmla="*/ 0 w 113"/>
              <a:gd name="T1" fmla="*/ 2147483646 h 61"/>
              <a:gd name="T2" fmla="*/ 2147483646 w 113"/>
              <a:gd name="T3" fmla="*/ 2147483646 h 61"/>
              <a:gd name="T4" fmla="*/ 2147483646 w 113"/>
              <a:gd name="T5" fmla="*/ 2147483646 h 61"/>
              <a:gd name="T6" fmla="*/ 2147483646 w 113"/>
              <a:gd name="T7" fmla="*/ 2147483646 h 61"/>
              <a:gd name="T8" fmla="*/ 2147483646 w 113"/>
              <a:gd name="T9" fmla="*/ 2147483646 h 61"/>
              <a:gd name="T10" fmla="*/ 2147483646 w 113"/>
              <a:gd name="T11" fmla="*/ 2147483646 h 61"/>
              <a:gd name="T12" fmla="*/ 2147483646 w 113"/>
              <a:gd name="T13" fmla="*/ 0 h 61"/>
              <a:gd name="T14" fmla="*/ 2147483646 w 113"/>
              <a:gd name="T15" fmla="*/ 2147483646 h 61"/>
              <a:gd name="T16" fmla="*/ 0 w 113"/>
              <a:gd name="T17" fmla="*/ 21474836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61"/>
              <a:gd name="T29" fmla="*/ 113 w 11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61">
                <a:moveTo>
                  <a:pt x="0" y="43"/>
                </a:moveTo>
                <a:lnTo>
                  <a:pt x="16" y="55"/>
                </a:lnTo>
                <a:lnTo>
                  <a:pt x="72" y="43"/>
                </a:lnTo>
                <a:lnTo>
                  <a:pt x="88" y="61"/>
                </a:lnTo>
                <a:lnTo>
                  <a:pt x="113" y="43"/>
                </a:lnTo>
                <a:lnTo>
                  <a:pt x="88" y="6"/>
                </a:lnTo>
                <a:lnTo>
                  <a:pt x="32" y="0"/>
                </a:lnTo>
                <a:lnTo>
                  <a:pt x="25" y="19"/>
                </a:lnTo>
                <a:lnTo>
                  <a:pt x="0" y="43"/>
                </a:lnTo>
              </a:path>
            </a:pathLst>
          </a:custGeom>
          <a:solidFill>
            <a:srgbClr val="99FF66"/>
          </a:solidFill>
          <a:ln w="7938">
            <a:solidFill>
              <a:schemeClr val="bg1"/>
            </a:solidFill>
            <a:round/>
            <a:headEnd/>
            <a:tailEnd/>
          </a:ln>
        </p:spPr>
        <p:txBody>
          <a:bodyPr/>
          <a:lstStyle/>
          <a:p>
            <a:endParaRPr lang="en-ZA"/>
          </a:p>
        </p:txBody>
      </p:sp>
      <p:sp>
        <p:nvSpPr>
          <p:cNvPr id="7278" name="Freeform 411"/>
          <p:cNvSpPr>
            <a:spLocks/>
          </p:cNvSpPr>
          <p:nvPr/>
        </p:nvSpPr>
        <p:spPr bwMode="auto">
          <a:xfrm>
            <a:off x="7378699" y="3271838"/>
            <a:ext cx="12700" cy="17462"/>
          </a:xfrm>
          <a:custGeom>
            <a:avLst/>
            <a:gdLst>
              <a:gd name="T0" fmla="*/ 0 w 24"/>
              <a:gd name="T1" fmla="*/ 2147483646 h 24"/>
              <a:gd name="T2" fmla="*/ 0 w 24"/>
              <a:gd name="T3" fmla="*/ 0 h 24"/>
              <a:gd name="T4" fmla="*/ 2147483646 w 24"/>
              <a:gd name="T5" fmla="*/ 0 h 24"/>
              <a:gd name="T6" fmla="*/ 0 w 24"/>
              <a:gd name="T7" fmla="*/ 2147483646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4"/>
                </a:moveTo>
                <a:lnTo>
                  <a:pt x="0" y="0"/>
                </a:lnTo>
                <a:lnTo>
                  <a:pt x="24" y="0"/>
                </a:lnTo>
                <a:lnTo>
                  <a:pt x="0" y="24"/>
                </a:lnTo>
              </a:path>
            </a:pathLst>
          </a:custGeom>
          <a:solidFill>
            <a:srgbClr val="99FF66"/>
          </a:solidFill>
          <a:ln w="7938">
            <a:solidFill>
              <a:schemeClr val="bg1"/>
            </a:solidFill>
            <a:round/>
            <a:headEnd/>
            <a:tailEnd/>
          </a:ln>
        </p:spPr>
        <p:txBody>
          <a:bodyPr/>
          <a:lstStyle/>
          <a:p>
            <a:endParaRPr lang="en-ZA"/>
          </a:p>
        </p:txBody>
      </p:sp>
      <p:sp>
        <p:nvSpPr>
          <p:cNvPr id="7279" name="Freeform 412"/>
          <p:cNvSpPr>
            <a:spLocks/>
          </p:cNvSpPr>
          <p:nvPr/>
        </p:nvSpPr>
        <p:spPr bwMode="auto">
          <a:xfrm>
            <a:off x="7383462" y="3289300"/>
            <a:ext cx="15875" cy="12700"/>
          </a:xfrm>
          <a:custGeom>
            <a:avLst/>
            <a:gdLst>
              <a:gd name="T0" fmla="*/ 0 w 31"/>
              <a:gd name="T1" fmla="*/ 2147483646 h 19"/>
              <a:gd name="T2" fmla="*/ 2147483646 w 31"/>
              <a:gd name="T3" fmla="*/ 0 h 19"/>
              <a:gd name="T4" fmla="*/ 2147483646 w 31"/>
              <a:gd name="T5" fmla="*/ 2147483646 h 19"/>
              <a:gd name="T6" fmla="*/ 0 w 31"/>
              <a:gd name="T7" fmla="*/ 2147483646 h 19"/>
              <a:gd name="T8" fmla="*/ 0 60000 65536"/>
              <a:gd name="T9" fmla="*/ 0 60000 65536"/>
              <a:gd name="T10" fmla="*/ 0 60000 65536"/>
              <a:gd name="T11" fmla="*/ 0 60000 65536"/>
              <a:gd name="T12" fmla="*/ 0 w 31"/>
              <a:gd name="T13" fmla="*/ 0 h 19"/>
              <a:gd name="T14" fmla="*/ 31 w 31"/>
              <a:gd name="T15" fmla="*/ 19 h 19"/>
            </a:gdLst>
            <a:ahLst/>
            <a:cxnLst>
              <a:cxn ang="T8">
                <a:pos x="T0" y="T1"/>
              </a:cxn>
              <a:cxn ang="T9">
                <a:pos x="T2" y="T3"/>
              </a:cxn>
              <a:cxn ang="T10">
                <a:pos x="T4" y="T5"/>
              </a:cxn>
              <a:cxn ang="T11">
                <a:pos x="T6" y="T7"/>
              </a:cxn>
            </a:cxnLst>
            <a:rect l="T12" t="T13" r="T14" b="T15"/>
            <a:pathLst>
              <a:path w="31" h="19">
                <a:moveTo>
                  <a:pt x="0" y="13"/>
                </a:moveTo>
                <a:lnTo>
                  <a:pt x="15" y="0"/>
                </a:lnTo>
                <a:lnTo>
                  <a:pt x="31" y="19"/>
                </a:lnTo>
                <a:lnTo>
                  <a:pt x="0" y="13"/>
                </a:lnTo>
              </a:path>
            </a:pathLst>
          </a:custGeom>
          <a:solidFill>
            <a:srgbClr val="99FF66"/>
          </a:solidFill>
          <a:ln w="7938">
            <a:solidFill>
              <a:schemeClr val="bg1"/>
            </a:solidFill>
            <a:round/>
            <a:headEnd/>
            <a:tailEnd/>
          </a:ln>
        </p:spPr>
        <p:txBody>
          <a:bodyPr/>
          <a:lstStyle/>
          <a:p>
            <a:endParaRPr lang="en-ZA"/>
          </a:p>
        </p:txBody>
      </p:sp>
      <p:sp>
        <p:nvSpPr>
          <p:cNvPr id="7280" name="Freeform 413"/>
          <p:cNvSpPr>
            <a:spLocks/>
          </p:cNvSpPr>
          <p:nvPr/>
        </p:nvSpPr>
        <p:spPr bwMode="auto">
          <a:xfrm>
            <a:off x="7866462" y="3260725"/>
            <a:ext cx="184150" cy="274638"/>
          </a:xfrm>
          <a:custGeom>
            <a:avLst/>
            <a:gdLst>
              <a:gd name="T0" fmla="*/ 0 w 347"/>
              <a:gd name="T1" fmla="*/ 2147483646 h 401"/>
              <a:gd name="T2" fmla="*/ 2147483646 w 347"/>
              <a:gd name="T3" fmla="*/ 2147483646 h 401"/>
              <a:gd name="T4" fmla="*/ 2147483646 w 347"/>
              <a:gd name="T5" fmla="*/ 2147483646 h 401"/>
              <a:gd name="T6" fmla="*/ 2147483646 w 347"/>
              <a:gd name="T7" fmla="*/ 0 h 401"/>
              <a:gd name="T8" fmla="*/ 2147483646 w 347"/>
              <a:gd name="T9" fmla="*/ 2147483646 h 401"/>
              <a:gd name="T10" fmla="*/ 2147483646 w 347"/>
              <a:gd name="T11" fmla="*/ 2147483646 h 401"/>
              <a:gd name="T12" fmla="*/ 2147483646 w 347"/>
              <a:gd name="T13" fmla="*/ 2147483646 h 401"/>
              <a:gd name="T14" fmla="*/ 2147483646 w 347"/>
              <a:gd name="T15" fmla="*/ 2147483646 h 401"/>
              <a:gd name="T16" fmla="*/ 2147483646 w 347"/>
              <a:gd name="T17" fmla="*/ 2147483646 h 401"/>
              <a:gd name="T18" fmla="*/ 2147483646 w 347"/>
              <a:gd name="T19" fmla="*/ 2147483646 h 401"/>
              <a:gd name="T20" fmla="*/ 2147483646 w 347"/>
              <a:gd name="T21" fmla="*/ 2147483646 h 401"/>
              <a:gd name="T22" fmla="*/ 2147483646 w 347"/>
              <a:gd name="T23" fmla="*/ 2147483646 h 401"/>
              <a:gd name="T24" fmla="*/ 2147483646 w 347"/>
              <a:gd name="T25" fmla="*/ 2147483646 h 401"/>
              <a:gd name="T26" fmla="*/ 2147483646 w 347"/>
              <a:gd name="T27" fmla="*/ 2147483646 h 401"/>
              <a:gd name="T28" fmla="*/ 2147483646 w 347"/>
              <a:gd name="T29" fmla="*/ 2147483646 h 401"/>
              <a:gd name="T30" fmla="*/ 2147483646 w 347"/>
              <a:gd name="T31" fmla="*/ 2147483646 h 401"/>
              <a:gd name="T32" fmla="*/ 2147483646 w 347"/>
              <a:gd name="T33" fmla="*/ 2147483646 h 401"/>
              <a:gd name="T34" fmla="*/ 2147483646 w 347"/>
              <a:gd name="T35" fmla="*/ 2147483646 h 401"/>
              <a:gd name="T36" fmla="*/ 2147483646 w 347"/>
              <a:gd name="T37" fmla="*/ 2147483646 h 401"/>
              <a:gd name="T38" fmla="*/ 2147483646 w 347"/>
              <a:gd name="T39" fmla="*/ 2147483646 h 401"/>
              <a:gd name="T40" fmla="*/ 2147483646 w 347"/>
              <a:gd name="T41" fmla="*/ 2147483646 h 401"/>
              <a:gd name="T42" fmla="*/ 2147483646 w 347"/>
              <a:gd name="T43" fmla="*/ 2147483646 h 401"/>
              <a:gd name="T44" fmla="*/ 2147483646 w 347"/>
              <a:gd name="T45" fmla="*/ 2147483646 h 401"/>
              <a:gd name="T46" fmla="*/ 2147483646 w 347"/>
              <a:gd name="T47" fmla="*/ 2147483646 h 401"/>
              <a:gd name="T48" fmla="*/ 2147483646 w 347"/>
              <a:gd name="T49" fmla="*/ 2147483646 h 401"/>
              <a:gd name="T50" fmla="*/ 2147483646 w 347"/>
              <a:gd name="T51" fmla="*/ 2147483646 h 401"/>
              <a:gd name="T52" fmla="*/ 2147483646 w 347"/>
              <a:gd name="T53" fmla="*/ 2147483646 h 401"/>
              <a:gd name="T54" fmla="*/ 2147483646 w 347"/>
              <a:gd name="T55" fmla="*/ 2147483646 h 401"/>
              <a:gd name="T56" fmla="*/ 2147483646 w 347"/>
              <a:gd name="T57" fmla="*/ 2147483646 h 401"/>
              <a:gd name="T58" fmla="*/ 0 w 347"/>
              <a:gd name="T59" fmla="*/ 2147483646 h 4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7"/>
              <a:gd name="T91" fmla="*/ 0 h 401"/>
              <a:gd name="T92" fmla="*/ 347 w 347"/>
              <a:gd name="T93" fmla="*/ 401 h 4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7" h="401">
                <a:moveTo>
                  <a:pt x="0" y="98"/>
                </a:moveTo>
                <a:lnTo>
                  <a:pt x="9" y="37"/>
                </a:lnTo>
                <a:lnTo>
                  <a:pt x="49" y="6"/>
                </a:lnTo>
                <a:lnTo>
                  <a:pt x="129" y="0"/>
                </a:lnTo>
                <a:lnTo>
                  <a:pt x="89" y="48"/>
                </a:lnTo>
                <a:lnTo>
                  <a:pt x="185" y="55"/>
                </a:lnTo>
                <a:lnTo>
                  <a:pt x="120" y="128"/>
                </a:lnTo>
                <a:lnTo>
                  <a:pt x="202" y="146"/>
                </a:lnTo>
                <a:lnTo>
                  <a:pt x="274" y="231"/>
                </a:lnTo>
                <a:lnTo>
                  <a:pt x="257" y="231"/>
                </a:lnTo>
                <a:lnTo>
                  <a:pt x="282" y="255"/>
                </a:lnTo>
                <a:lnTo>
                  <a:pt x="265" y="280"/>
                </a:lnTo>
                <a:lnTo>
                  <a:pt x="347" y="287"/>
                </a:lnTo>
                <a:lnTo>
                  <a:pt x="298" y="335"/>
                </a:lnTo>
                <a:lnTo>
                  <a:pt x="339" y="347"/>
                </a:lnTo>
                <a:lnTo>
                  <a:pt x="17" y="401"/>
                </a:lnTo>
                <a:lnTo>
                  <a:pt x="154" y="328"/>
                </a:lnTo>
                <a:lnTo>
                  <a:pt x="120" y="341"/>
                </a:lnTo>
                <a:lnTo>
                  <a:pt x="32" y="317"/>
                </a:lnTo>
                <a:lnTo>
                  <a:pt x="97" y="292"/>
                </a:lnTo>
                <a:lnTo>
                  <a:pt x="57" y="280"/>
                </a:lnTo>
                <a:lnTo>
                  <a:pt x="137" y="250"/>
                </a:lnTo>
                <a:lnTo>
                  <a:pt x="145" y="213"/>
                </a:lnTo>
                <a:lnTo>
                  <a:pt x="105" y="201"/>
                </a:lnTo>
                <a:lnTo>
                  <a:pt x="129" y="177"/>
                </a:lnTo>
                <a:lnTo>
                  <a:pt x="40" y="188"/>
                </a:lnTo>
                <a:lnTo>
                  <a:pt x="40" y="128"/>
                </a:lnTo>
                <a:lnTo>
                  <a:pt x="9" y="158"/>
                </a:lnTo>
                <a:lnTo>
                  <a:pt x="32" y="104"/>
                </a:lnTo>
                <a:lnTo>
                  <a:pt x="0" y="98"/>
                </a:lnTo>
              </a:path>
            </a:pathLst>
          </a:custGeom>
          <a:solidFill>
            <a:srgbClr val="99FF66"/>
          </a:solidFill>
          <a:ln w="7938">
            <a:solidFill>
              <a:schemeClr val="bg1"/>
            </a:solidFill>
            <a:round/>
            <a:headEnd/>
            <a:tailEnd/>
          </a:ln>
        </p:spPr>
        <p:txBody>
          <a:bodyPr/>
          <a:lstStyle/>
          <a:p>
            <a:endParaRPr lang="en-ZA"/>
          </a:p>
        </p:txBody>
      </p:sp>
      <p:sp>
        <p:nvSpPr>
          <p:cNvPr id="7281" name="Freeform 414"/>
          <p:cNvSpPr>
            <a:spLocks/>
          </p:cNvSpPr>
          <p:nvPr/>
        </p:nvSpPr>
        <p:spPr bwMode="auto">
          <a:xfrm>
            <a:off x="5008963" y="3552826"/>
            <a:ext cx="1374775" cy="658813"/>
          </a:xfrm>
          <a:custGeom>
            <a:avLst/>
            <a:gdLst>
              <a:gd name="T0" fmla="*/ 2147483646 w 2597"/>
              <a:gd name="T1" fmla="*/ 2147483646 h 961"/>
              <a:gd name="T2" fmla="*/ 2147483646 w 2597"/>
              <a:gd name="T3" fmla="*/ 2147483646 h 961"/>
              <a:gd name="T4" fmla="*/ 2147483646 w 2597"/>
              <a:gd name="T5" fmla="*/ 2147483646 h 961"/>
              <a:gd name="T6" fmla="*/ 2147483646 w 2597"/>
              <a:gd name="T7" fmla="*/ 2147483646 h 961"/>
              <a:gd name="T8" fmla="*/ 2147483646 w 2597"/>
              <a:gd name="T9" fmla="*/ 2147483646 h 961"/>
              <a:gd name="T10" fmla="*/ 2147483646 w 2597"/>
              <a:gd name="T11" fmla="*/ 2147483646 h 961"/>
              <a:gd name="T12" fmla="*/ 2147483646 w 2597"/>
              <a:gd name="T13" fmla="*/ 2147483646 h 961"/>
              <a:gd name="T14" fmla="*/ 2147483646 w 2597"/>
              <a:gd name="T15" fmla="*/ 2147483646 h 961"/>
              <a:gd name="T16" fmla="*/ 2147483646 w 2597"/>
              <a:gd name="T17" fmla="*/ 2147483646 h 961"/>
              <a:gd name="T18" fmla="*/ 2147483646 w 2597"/>
              <a:gd name="T19" fmla="*/ 2147483646 h 961"/>
              <a:gd name="T20" fmla="*/ 2147483646 w 2597"/>
              <a:gd name="T21" fmla="*/ 2147483646 h 961"/>
              <a:gd name="T22" fmla="*/ 2147483646 w 2597"/>
              <a:gd name="T23" fmla="*/ 2147483646 h 961"/>
              <a:gd name="T24" fmla="*/ 2147483646 w 2597"/>
              <a:gd name="T25" fmla="*/ 2147483646 h 961"/>
              <a:gd name="T26" fmla="*/ 2147483646 w 2597"/>
              <a:gd name="T27" fmla="*/ 2147483646 h 961"/>
              <a:gd name="T28" fmla="*/ 2147483646 w 2597"/>
              <a:gd name="T29" fmla="*/ 2147483646 h 961"/>
              <a:gd name="T30" fmla="*/ 2147483646 w 2597"/>
              <a:gd name="T31" fmla="*/ 2147483646 h 961"/>
              <a:gd name="T32" fmla="*/ 2147483646 w 2597"/>
              <a:gd name="T33" fmla="*/ 2147483646 h 961"/>
              <a:gd name="T34" fmla="*/ 2147483646 w 2597"/>
              <a:gd name="T35" fmla="*/ 2147483646 h 961"/>
              <a:gd name="T36" fmla="*/ 2147483646 w 2597"/>
              <a:gd name="T37" fmla="*/ 2147483646 h 961"/>
              <a:gd name="T38" fmla="*/ 2147483646 w 2597"/>
              <a:gd name="T39" fmla="*/ 2147483646 h 961"/>
              <a:gd name="T40" fmla="*/ 2147483646 w 2597"/>
              <a:gd name="T41" fmla="*/ 2147483646 h 961"/>
              <a:gd name="T42" fmla="*/ 2147483646 w 2597"/>
              <a:gd name="T43" fmla="*/ 2147483646 h 961"/>
              <a:gd name="T44" fmla="*/ 2147483646 w 2597"/>
              <a:gd name="T45" fmla="*/ 2147483646 h 961"/>
              <a:gd name="T46" fmla="*/ 2147483646 w 2597"/>
              <a:gd name="T47" fmla="*/ 2147483646 h 961"/>
              <a:gd name="T48" fmla="*/ 2147483646 w 2597"/>
              <a:gd name="T49" fmla="*/ 2147483646 h 961"/>
              <a:gd name="T50" fmla="*/ 2147483646 w 2597"/>
              <a:gd name="T51" fmla="*/ 2147483646 h 961"/>
              <a:gd name="T52" fmla="*/ 2147483646 w 2597"/>
              <a:gd name="T53" fmla="*/ 2147483646 h 961"/>
              <a:gd name="T54" fmla="*/ 2147483646 w 2597"/>
              <a:gd name="T55" fmla="*/ 2147483646 h 961"/>
              <a:gd name="T56" fmla="*/ 2147483646 w 2597"/>
              <a:gd name="T57" fmla="*/ 2147483646 h 961"/>
              <a:gd name="T58" fmla="*/ 2147483646 w 2597"/>
              <a:gd name="T59" fmla="*/ 2147483646 h 961"/>
              <a:gd name="T60" fmla="*/ 2147483646 w 2597"/>
              <a:gd name="T61" fmla="*/ 2147483646 h 961"/>
              <a:gd name="T62" fmla="*/ 2147483646 w 2597"/>
              <a:gd name="T63" fmla="*/ 2147483646 h 961"/>
              <a:gd name="T64" fmla="*/ 2147483646 w 2597"/>
              <a:gd name="T65" fmla="*/ 2147483646 h 961"/>
              <a:gd name="T66" fmla="*/ 2147483646 w 2597"/>
              <a:gd name="T67" fmla="*/ 2147483646 h 961"/>
              <a:gd name="T68" fmla="*/ 2147483646 w 2597"/>
              <a:gd name="T69" fmla="*/ 2147483646 h 961"/>
              <a:gd name="T70" fmla="*/ 2147483646 w 2597"/>
              <a:gd name="T71" fmla="*/ 2147483646 h 961"/>
              <a:gd name="T72" fmla="*/ 2147483646 w 2597"/>
              <a:gd name="T73" fmla="*/ 2147483646 h 961"/>
              <a:gd name="T74" fmla="*/ 2147483646 w 2597"/>
              <a:gd name="T75" fmla="*/ 2147483646 h 961"/>
              <a:gd name="T76" fmla="*/ 2147483646 w 2597"/>
              <a:gd name="T77" fmla="*/ 2147483646 h 961"/>
              <a:gd name="T78" fmla="*/ 2147483646 w 2597"/>
              <a:gd name="T79" fmla="*/ 2147483646 h 961"/>
              <a:gd name="T80" fmla="*/ 2147483646 w 2597"/>
              <a:gd name="T81" fmla="*/ 2147483646 h 961"/>
              <a:gd name="T82" fmla="*/ 2147483646 w 2597"/>
              <a:gd name="T83" fmla="*/ 2147483646 h 961"/>
              <a:gd name="T84" fmla="*/ 2147483646 w 2597"/>
              <a:gd name="T85" fmla="*/ 2147483646 h 961"/>
              <a:gd name="T86" fmla="*/ 2147483646 w 2597"/>
              <a:gd name="T87" fmla="*/ 2147483646 h 961"/>
              <a:gd name="T88" fmla="*/ 2147483646 w 2597"/>
              <a:gd name="T89" fmla="*/ 2147483646 h 961"/>
              <a:gd name="T90" fmla="*/ 2147483646 w 2597"/>
              <a:gd name="T91" fmla="*/ 2147483646 h 961"/>
              <a:gd name="T92" fmla="*/ 2147483646 w 2597"/>
              <a:gd name="T93" fmla="*/ 2147483646 h 9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97"/>
              <a:gd name="T142" fmla="*/ 0 h 961"/>
              <a:gd name="T143" fmla="*/ 2597 w 2597"/>
              <a:gd name="T144" fmla="*/ 961 h 9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97" h="961">
                <a:moveTo>
                  <a:pt x="0" y="61"/>
                </a:moveTo>
                <a:lnTo>
                  <a:pt x="32" y="140"/>
                </a:lnTo>
                <a:lnTo>
                  <a:pt x="63" y="146"/>
                </a:lnTo>
                <a:lnTo>
                  <a:pt x="40" y="146"/>
                </a:lnTo>
                <a:lnTo>
                  <a:pt x="23" y="390"/>
                </a:lnTo>
                <a:lnTo>
                  <a:pt x="80" y="481"/>
                </a:lnTo>
                <a:lnTo>
                  <a:pt x="120" y="481"/>
                </a:lnTo>
                <a:lnTo>
                  <a:pt x="103" y="511"/>
                </a:lnTo>
                <a:lnTo>
                  <a:pt x="192" y="614"/>
                </a:lnTo>
                <a:lnTo>
                  <a:pt x="281" y="633"/>
                </a:lnTo>
                <a:lnTo>
                  <a:pt x="345" y="694"/>
                </a:lnTo>
                <a:lnTo>
                  <a:pt x="441" y="688"/>
                </a:lnTo>
                <a:lnTo>
                  <a:pt x="611" y="737"/>
                </a:lnTo>
                <a:lnTo>
                  <a:pt x="820" y="718"/>
                </a:lnTo>
                <a:lnTo>
                  <a:pt x="948" y="821"/>
                </a:lnTo>
                <a:lnTo>
                  <a:pt x="1044" y="791"/>
                </a:lnTo>
                <a:lnTo>
                  <a:pt x="1158" y="919"/>
                </a:lnTo>
                <a:lnTo>
                  <a:pt x="1246" y="943"/>
                </a:lnTo>
                <a:lnTo>
                  <a:pt x="1238" y="870"/>
                </a:lnTo>
                <a:lnTo>
                  <a:pt x="1326" y="827"/>
                </a:lnTo>
                <a:lnTo>
                  <a:pt x="1343" y="797"/>
                </a:lnTo>
                <a:lnTo>
                  <a:pt x="1479" y="791"/>
                </a:lnTo>
                <a:lnTo>
                  <a:pt x="1592" y="821"/>
                </a:lnTo>
                <a:lnTo>
                  <a:pt x="1592" y="785"/>
                </a:lnTo>
                <a:lnTo>
                  <a:pt x="1544" y="773"/>
                </a:lnTo>
                <a:lnTo>
                  <a:pt x="1639" y="773"/>
                </a:lnTo>
                <a:lnTo>
                  <a:pt x="1647" y="754"/>
                </a:lnTo>
                <a:lnTo>
                  <a:pt x="1656" y="779"/>
                </a:lnTo>
                <a:lnTo>
                  <a:pt x="1841" y="785"/>
                </a:lnTo>
                <a:lnTo>
                  <a:pt x="1889" y="816"/>
                </a:lnTo>
                <a:lnTo>
                  <a:pt x="1897" y="883"/>
                </a:lnTo>
                <a:lnTo>
                  <a:pt x="1962" y="961"/>
                </a:lnTo>
                <a:lnTo>
                  <a:pt x="1994" y="961"/>
                </a:lnTo>
                <a:lnTo>
                  <a:pt x="2002" y="901"/>
                </a:lnTo>
                <a:lnTo>
                  <a:pt x="1946" y="754"/>
                </a:lnTo>
                <a:lnTo>
                  <a:pt x="1986" y="694"/>
                </a:lnTo>
                <a:lnTo>
                  <a:pt x="2211" y="572"/>
                </a:lnTo>
                <a:lnTo>
                  <a:pt x="2162" y="566"/>
                </a:lnTo>
                <a:lnTo>
                  <a:pt x="2211" y="554"/>
                </a:lnTo>
                <a:lnTo>
                  <a:pt x="2170" y="517"/>
                </a:lnTo>
                <a:lnTo>
                  <a:pt x="2187" y="487"/>
                </a:lnTo>
                <a:lnTo>
                  <a:pt x="2139" y="457"/>
                </a:lnTo>
                <a:lnTo>
                  <a:pt x="2187" y="475"/>
                </a:lnTo>
                <a:lnTo>
                  <a:pt x="2170" y="432"/>
                </a:lnTo>
                <a:lnTo>
                  <a:pt x="2202" y="420"/>
                </a:lnTo>
                <a:lnTo>
                  <a:pt x="2211" y="511"/>
                </a:lnTo>
                <a:lnTo>
                  <a:pt x="2244" y="457"/>
                </a:lnTo>
                <a:lnTo>
                  <a:pt x="2219" y="420"/>
                </a:lnTo>
                <a:lnTo>
                  <a:pt x="2244" y="438"/>
                </a:lnTo>
                <a:lnTo>
                  <a:pt x="2284" y="365"/>
                </a:lnTo>
                <a:lnTo>
                  <a:pt x="2469" y="328"/>
                </a:lnTo>
                <a:lnTo>
                  <a:pt x="2429" y="311"/>
                </a:lnTo>
                <a:lnTo>
                  <a:pt x="2460" y="250"/>
                </a:lnTo>
                <a:lnTo>
                  <a:pt x="2597" y="213"/>
                </a:lnTo>
                <a:lnTo>
                  <a:pt x="2597" y="182"/>
                </a:lnTo>
                <a:lnTo>
                  <a:pt x="2565" y="164"/>
                </a:lnTo>
                <a:lnTo>
                  <a:pt x="2565" y="109"/>
                </a:lnTo>
                <a:lnTo>
                  <a:pt x="2492" y="91"/>
                </a:lnTo>
                <a:lnTo>
                  <a:pt x="2444" y="177"/>
                </a:lnTo>
                <a:lnTo>
                  <a:pt x="2211" y="219"/>
                </a:lnTo>
                <a:lnTo>
                  <a:pt x="2195" y="255"/>
                </a:lnTo>
                <a:lnTo>
                  <a:pt x="2050" y="268"/>
                </a:lnTo>
                <a:lnTo>
                  <a:pt x="2066" y="280"/>
                </a:lnTo>
                <a:lnTo>
                  <a:pt x="1929" y="341"/>
                </a:lnTo>
                <a:lnTo>
                  <a:pt x="1872" y="335"/>
                </a:lnTo>
                <a:lnTo>
                  <a:pt x="1872" y="322"/>
                </a:lnTo>
                <a:lnTo>
                  <a:pt x="1881" y="304"/>
                </a:lnTo>
                <a:lnTo>
                  <a:pt x="1897" y="298"/>
                </a:lnTo>
                <a:lnTo>
                  <a:pt x="1906" y="274"/>
                </a:lnTo>
                <a:lnTo>
                  <a:pt x="1881" y="231"/>
                </a:lnTo>
                <a:lnTo>
                  <a:pt x="1841" y="250"/>
                </a:lnTo>
                <a:lnTo>
                  <a:pt x="1857" y="182"/>
                </a:lnTo>
                <a:lnTo>
                  <a:pt x="1784" y="164"/>
                </a:lnTo>
                <a:lnTo>
                  <a:pt x="1736" y="213"/>
                </a:lnTo>
                <a:lnTo>
                  <a:pt x="1712" y="322"/>
                </a:lnTo>
                <a:lnTo>
                  <a:pt x="1672" y="328"/>
                </a:lnTo>
                <a:lnTo>
                  <a:pt x="1656" y="268"/>
                </a:lnTo>
                <a:lnTo>
                  <a:pt x="1688" y="182"/>
                </a:lnTo>
                <a:lnTo>
                  <a:pt x="1656" y="207"/>
                </a:lnTo>
                <a:lnTo>
                  <a:pt x="1721" y="158"/>
                </a:lnTo>
                <a:lnTo>
                  <a:pt x="1832" y="152"/>
                </a:lnTo>
                <a:lnTo>
                  <a:pt x="1809" y="134"/>
                </a:lnTo>
                <a:lnTo>
                  <a:pt x="1632" y="122"/>
                </a:lnTo>
                <a:lnTo>
                  <a:pt x="1656" y="85"/>
                </a:lnTo>
                <a:lnTo>
                  <a:pt x="1551" y="128"/>
                </a:lnTo>
                <a:lnTo>
                  <a:pt x="1479" y="128"/>
                </a:lnTo>
                <a:lnTo>
                  <a:pt x="1567" y="67"/>
                </a:lnTo>
                <a:lnTo>
                  <a:pt x="1359" y="37"/>
                </a:lnTo>
                <a:lnTo>
                  <a:pt x="1326" y="0"/>
                </a:lnTo>
                <a:lnTo>
                  <a:pt x="1326" y="24"/>
                </a:lnTo>
                <a:lnTo>
                  <a:pt x="88" y="24"/>
                </a:lnTo>
                <a:lnTo>
                  <a:pt x="103" y="61"/>
                </a:lnTo>
                <a:lnTo>
                  <a:pt x="80" y="91"/>
                </a:lnTo>
                <a:lnTo>
                  <a:pt x="88" y="61"/>
                </a:lnTo>
                <a:lnTo>
                  <a:pt x="0" y="61"/>
                </a:lnTo>
              </a:path>
            </a:pathLst>
          </a:custGeom>
          <a:solidFill>
            <a:schemeClr val="accent1"/>
          </a:solidFill>
          <a:ln w="7938">
            <a:solidFill>
              <a:schemeClr val="bg1"/>
            </a:solidFill>
            <a:round/>
            <a:headEnd/>
            <a:tailEnd/>
          </a:ln>
        </p:spPr>
        <p:txBody>
          <a:bodyPr/>
          <a:lstStyle/>
          <a:p>
            <a:endParaRPr lang="en-ZA"/>
          </a:p>
        </p:txBody>
      </p:sp>
      <p:sp>
        <p:nvSpPr>
          <p:cNvPr id="7282" name="Freeform 415"/>
          <p:cNvSpPr>
            <a:spLocks/>
          </p:cNvSpPr>
          <p:nvPr/>
        </p:nvSpPr>
        <p:spPr bwMode="auto">
          <a:xfrm>
            <a:off x="6270625" y="5541964"/>
            <a:ext cx="128587" cy="130175"/>
          </a:xfrm>
          <a:custGeom>
            <a:avLst/>
            <a:gdLst>
              <a:gd name="T0" fmla="*/ 0 w 242"/>
              <a:gd name="T1" fmla="*/ 2147483646 h 188"/>
              <a:gd name="T2" fmla="*/ 2147483646 w 242"/>
              <a:gd name="T3" fmla="*/ 2147483646 h 188"/>
              <a:gd name="T4" fmla="*/ 2147483646 w 242"/>
              <a:gd name="T5" fmla="*/ 0 h 188"/>
              <a:gd name="T6" fmla="*/ 2147483646 w 242"/>
              <a:gd name="T7" fmla="*/ 2147483646 h 188"/>
              <a:gd name="T8" fmla="*/ 2147483646 w 242"/>
              <a:gd name="T9" fmla="*/ 2147483646 h 188"/>
              <a:gd name="T10" fmla="*/ 2147483646 w 242"/>
              <a:gd name="T11" fmla="*/ 2147483646 h 188"/>
              <a:gd name="T12" fmla="*/ 2147483646 w 242"/>
              <a:gd name="T13" fmla="*/ 2147483646 h 188"/>
              <a:gd name="T14" fmla="*/ 0 w 242"/>
              <a:gd name="T15" fmla="*/ 2147483646 h 188"/>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88"/>
              <a:gd name="T26" fmla="*/ 242 w 24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88">
                <a:moveTo>
                  <a:pt x="0" y="151"/>
                </a:moveTo>
                <a:lnTo>
                  <a:pt x="32" y="5"/>
                </a:lnTo>
                <a:lnTo>
                  <a:pt x="72" y="0"/>
                </a:lnTo>
                <a:lnTo>
                  <a:pt x="209" y="73"/>
                </a:lnTo>
                <a:lnTo>
                  <a:pt x="242" y="103"/>
                </a:lnTo>
                <a:lnTo>
                  <a:pt x="225" y="146"/>
                </a:lnTo>
                <a:lnTo>
                  <a:pt x="169" y="188"/>
                </a:lnTo>
                <a:lnTo>
                  <a:pt x="0" y="151"/>
                </a:lnTo>
              </a:path>
            </a:pathLst>
          </a:custGeom>
          <a:solidFill>
            <a:srgbClr val="99FF66"/>
          </a:solidFill>
          <a:ln w="7938">
            <a:solidFill>
              <a:schemeClr val="bg1"/>
            </a:solidFill>
            <a:round/>
            <a:headEnd/>
            <a:tailEnd/>
          </a:ln>
        </p:spPr>
        <p:txBody>
          <a:bodyPr/>
          <a:lstStyle/>
          <a:p>
            <a:endParaRPr lang="en-ZA"/>
          </a:p>
        </p:txBody>
      </p:sp>
      <p:sp>
        <p:nvSpPr>
          <p:cNvPr id="7283" name="Freeform 416"/>
          <p:cNvSpPr>
            <a:spLocks/>
          </p:cNvSpPr>
          <p:nvPr/>
        </p:nvSpPr>
        <p:spPr bwMode="auto">
          <a:xfrm>
            <a:off x="5510211" y="4271964"/>
            <a:ext cx="255588" cy="71437"/>
          </a:xfrm>
          <a:custGeom>
            <a:avLst/>
            <a:gdLst>
              <a:gd name="T0" fmla="*/ 0 w 483"/>
              <a:gd name="T1" fmla="*/ 2147483646 h 103"/>
              <a:gd name="T2" fmla="*/ 2147483646 w 483"/>
              <a:gd name="T3" fmla="*/ 2147483646 h 103"/>
              <a:gd name="T4" fmla="*/ 2147483646 w 483"/>
              <a:gd name="T5" fmla="*/ 2147483646 h 103"/>
              <a:gd name="T6" fmla="*/ 2147483646 w 483"/>
              <a:gd name="T7" fmla="*/ 2147483646 h 103"/>
              <a:gd name="T8" fmla="*/ 2147483646 w 483"/>
              <a:gd name="T9" fmla="*/ 2147483646 h 103"/>
              <a:gd name="T10" fmla="*/ 2147483646 w 483"/>
              <a:gd name="T11" fmla="*/ 2147483646 h 103"/>
              <a:gd name="T12" fmla="*/ 2147483646 w 483"/>
              <a:gd name="T13" fmla="*/ 2147483646 h 103"/>
              <a:gd name="T14" fmla="*/ 2147483646 w 483"/>
              <a:gd name="T15" fmla="*/ 2147483646 h 103"/>
              <a:gd name="T16" fmla="*/ 2147483646 w 483"/>
              <a:gd name="T17" fmla="*/ 2147483646 h 103"/>
              <a:gd name="T18" fmla="*/ 2147483646 w 483"/>
              <a:gd name="T19" fmla="*/ 2147483646 h 103"/>
              <a:gd name="T20" fmla="*/ 2147483646 w 483"/>
              <a:gd name="T21" fmla="*/ 2147483646 h 103"/>
              <a:gd name="T22" fmla="*/ 2147483646 w 483"/>
              <a:gd name="T23" fmla="*/ 0 h 103"/>
              <a:gd name="T24" fmla="*/ 2147483646 w 483"/>
              <a:gd name="T25" fmla="*/ 0 h 103"/>
              <a:gd name="T26" fmla="*/ 2147483646 w 483"/>
              <a:gd name="T27" fmla="*/ 2147483646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3"/>
              <a:gd name="T43" fmla="*/ 0 h 103"/>
              <a:gd name="T44" fmla="*/ 483 w 483"/>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3" h="103">
                <a:moveTo>
                  <a:pt x="0" y="54"/>
                </a:moveTo>
                <a:lnTo>
                  <a:pt x="82" y="30"/>
                </a:lnTo>
                <a:lnTo>
                  <a:pt x="122" y="30"/>
                </a:lnTo>
                <a:lnTo>
                  <a:pt x="122" y="43"/>
                </a:lnTo>
                <a:lnTo>
                  <a:pt x="250" y="60"/>
                </a:lnTo>
                <a:lnTo>
                  <a:pt x="282" y="85"/>
                </a:lnTo>
                <a:lnTo>
                  <a:pt x="338" y="85"/>
                </a:lnTo>
                <a:lnTo>
                  <a:pt x="298" y="103"/>
                </a:lnTo>
                <a:lnTo>
                  <a:pt x="451" y="103"/>
                </a:lnTo>
                <a:lnTo>
                  <a:pt x="483" y="85"/>
                </a:lnTo>
                <a:lnTo>
                  <a:pt x="346" y="60"/>
                </a:lnTo>
                <a:lnTo>
                  <a:pt x="153" y="0"/>
                </a:lnTo>
                <a:lnTo>
                  <a:pt x="97" y="0"/>
                </a:lnTo>
                <a:lnTo>
                  <a:pt x="8" y="30"/>
                </a:lnTo>
              </a:path>
            </a:pathLst>
          </a:custGeom>
          <a:solidFill>
            <a:schemeClr val="accent1"/>
          </a:solidFill>
          <a:ln w="0">
            <a:solidFill>
              <a:schemeClr val="bg1"/>
            </a:solidFill>
            <a:round/>
            <a:headEnd/>
            <a:tailEnd/>
          </a:ln>
        </p:spPr>
        <p:txBody>
          <a:bodyPr/>
          <a:lstStyle/>
          <a:p>
            <a:endParaRPr lang="en-ZA"/>
          </a:p>
        </p:txBody>
      </p:sp>
      <p:sp>
        <p:nvSpPr>
          <p:cNvPr id="7284" name="Freeform 417"/>
          <p:cNvSpPr>
            <a:spLocks/>
          </p:cNvSpPr>
          <p:nvPr/>
        </p:nvSpPr>
        <p:spPr bwMode="auto">
          <a:xfrm>
            <a:off x="5621336" y="2665413"/>
            <a:ext cx="96838" cy="38100"/>
          </a:xfrm>
          <a:custGeom>
            <a:avLst/>
            <a:gdLst>
              <a:gd name="T0" fmla="*/ 0 w 185"/>
              <a:gd name="T1" fmla="*/ 2147483646 h 55"/>
              <a:gd name="T2" fmla="*/ 2147483646 w 185"/>
              <a:gd name="T3" fmla="*/ 0 h 55"/>
              <a:gd name="T4" fmla="*/ 2147483646 w 185"/>
              <a:gd name="T5" fmla="*/ 2147483646 h 55"/>
              <a:gd name="T6" fmla="*/ 2147483646 w 185"/>
              <a:gd name="T7" fmla="*/ 2147483646 h 55"/>
              <a:gd name="T8" fmla="*/ 0 w 185"/>
              <a:gd name="T9" fmla="*/ 2147483646 h 55"/>
              <a:gd name="T10" fmla="*/ 0 60000 65536"/>
              <a:gd name="T11" fmla="*/ 0 60000 65536"/>
              <a:gd name="T12" fmla="*/ 0 60000 65536"/>
              <a:gd name="T13" fmla="*/ 0 60000 65536"/>
              <a:gd name="T14" fmla="*/ 0 60000 65536"/>
              <a:gd name="T15" fmla="*/ 0 w 185"/>
              <a:gd name="T16" fmla="*/ 0 h 55"/>
              <a:gd name="T17" fmla="*/ 185 w 185"/>
              <a:gd name="T18" fmla="*/ 55 h 55"/>
            </a:gdLst>
            <a:ahLst/>
            <a:cxnLst>
              <a:cxn ang="T10">
                <a:pos x="T0" y="T1"/>
              </a:cxn>
              <a:cxn ang="T11">
                <a:pos x="T2" y="T3"/>
              </a:cxn>
              <a:cxn ang="T12">
                <a:pos x="T4" y="T5"/>
              </a:cxn>
              <a:cxn ang="T13">
                <a:pos x="T6" y="T7"/>
              </a:cxn>
              <a:cxn ang="T14">
                <a:pos x="T8" y="T9"/>
              </a:cxn>
            </a:cxnLst>
            <a:rect l="T15" t="T16" r="T17" b="T18"/>
            <a:pathLst>
              <a:path w="185" h="55">
                <a:moveTo>
                  <a:pt x="0" y="36"/>
                </a:moveTo>
                <a:lnTo>
                  <a:pt x="40" y="0"/>
                </a:lnTo>
                <a:lnTo>
                  <a:pt x="160" y="6"/>
                </a:lnTo>
                <a:lnTo>
                  <a:pt x="185" y="55"/>
                </a:lnTo>
                <a:lnTo>
                  <a:pt x="0" y="36"/>
                </a:lnTo>
              </a:path>
            </a:pathLst>
          </a:custGeom>
          <a:solidFill>
            <a:srgbClr val="99FF66"/>
          </a:solidFill>
          <a:ln w="7938">
            <a:solidFill>
              <a:schemeClr val="bg1"/>
            </a:solidFill>
            <a:round/>
            <a:headEnd/>
            <a:tailEnd/>
          </a:ln>
        </p:spPr>
        <p:txBody>
          <a:bodyPr/>
          <a:lstStyle/>
          <a:p>
            <a:endParaRPr lang="en-ZA"/>
          </a:p>
        </p:txBody>
      </p:sp>
      <p:sp>
        <p:nvSpPr>
          <p:cNvPr id="7285" name="Freeform 418"/>
          <p:cNvSpPr>
            <a:spLocks/>
          </p:cNvSpPr>
          <p:nvPr/>
        </p:nvSpPr>
        <p:spPr bwMode="auto">
          <a:xfrm>
            <a:off x="8982074" y="3865564"/>
            <a:ext cx="341312" cy="242887"/>
          </a:xfrm>
          <a:custGeom>
            <a:avLst/>
            <a:gdLst>
              <a:gd name="T0" fmla="*/ 0 w 643"/>
              <a:gd name="T1" fmla="*/ 2147483646 h 353"/>
              <a:gd name="T2" fmla="*/ 2147483646 w 643"/>
              <a:gd name="T3" fmla="*/ 2147483646 h 353"/>
              <a:gd name="T4" fmla="*/ 2147483646 w 643"/>
              <a:gd name="T5" fmla="*/ 2147483646 h 353"/>
              <a:gd name="T6" fmla="*/ 2147483646 w 643"/>
              <a:gd name="T7" fmla="*/ 2147483646 h 353"/>
              <a:gd name="T8" fmla="*/ 2147483646 w 643"/>
              <a:gd name="T9" fmla="*/ 2147483646 h 353"/>
              <a:gd name="T10" fmla="*/ 2147483646 w 643"/>
              <a:gd name="T11" fmla="*/ 2147483646 h 353"/>
              <a:gd name="T12" fmla="*/ 2147483646 w 643"/>
              <a:gd name="T13" fmla="*/ 2147483646 h 353"/>
              <a:gd name="T14" fmla="*/ 2147483646 w 643"/>
              <a:gd name="T15" fmla="*/ 2147483646 h 353"/>
              <a:gd name="T16" fmla="*/ 2147483646 w 643"/>
              <a:gd name="T17" fmla="*/ 2147483646 h 353"/>
              <a:gd name="T18" fmla="*/ 2147483646 w 643"/>
              <a:gd name="T19" fmla="*/ 2147483646 h 353"/>
              <a:gd name="T20" fmla="*/ 2147483646 w 643"/>
              <a:gd name="T21" fmla="*/ 2147483646 h 353"/>
              <a:gd name="T22" fmla="*/ 2147483646 w 643"/>
              <a:gd name="T23" fmla="*/ 2147483646 h 353"/>
              <a:gd name="T24" fmla="*/ 2147483646 w 643"/>
              <a:gd name="T25" fmla="*/ 2147483646 h 353"/>
              <a:gd name="T26" fmla="*/ 2147483646 w 643"/>
              <a:gd name="T27" fmla="*/ 2147483646 h 353"/>
              <a:gd name="T28" fmla="*/ 2147483646 w 643"/>
              <a:gd name="T29" fmla="*/ 2147483646 h 353"/>
              <a:gd name="T30" fmla="*/ 2147483646 w 643"/>
              <a:gd name="T31" fmla="*/ 2147483646 h 353"/>
              <a:gd name="T32" fmla="*/ 2147483646 w 643"/>
              <a:gd name="T33" fmla="*/ 2147483646 h 353"/>
              <a:gd name="T34" fmla="*/ 2147483646 w 643"/>
              <a:gd name="T35" fmla="*/ 2147483646 h 353"/>
              <a:gd name="T36" fmla="*/ 2147483646 w 643"/>
              <a:gd name="T37" fmla="*/ 0 h 353"/>
              <a:gd name="T38" fmla="*/ 2147483646 w 643"/>
              <a:gd name="T39" fmla="*/ 2147483646 h 353"/>
              <a:gd name="T40" fmla="*/ 2147483646 w 643"/>
              <a:gd name="T41" fmla="*/ 2147483646 h 353"/>
              <a:gd name="T42" fmla="*/ 2147483646 w 643"/>
              <a:gd name="T43" fmla="*/ 2147483646 h 353"/>
              <a:gd name="T44" fmla="*/ 2147483646 w 643"/>
              <a:gd name="T45" fmla="*/ 2147483646 h 353"/>
              <a:gd name="T46" fmla="*/ 0 w 643"/>
              <a:gd name="T47" fmla="*/ 2147483646 h 3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3"/>
              <a:gd name="T73" fmla="*/ 0 h 353"/>
              <a:gd name="T74" fmla="*/ 643 w 643"/>
              <a:gd name="T75" fmla="*/ 353 h 3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3" h="353">
                <a:moveTo>
                  <a:pt x="0" y="170"/>
                </a:moveTo>
                <a:lnTo>
                  <a:pt x="17" y="261"/>
                </a:lnTo>
                <a:lnTo>
                  <a:pt x="57" y="291"/>
                </a:lnTo>
                <a:lnTo>
                  <a:pt x="17" y="334"/>
                </a:lnTo>
                <a:lnTo>
                  <a:pt x="97" y="353"/>
                </a:lnTo>
                <a:lnTo>
                  <a:pt x="257" y="334"/>
                </a:lnTo>
                <a:lnTo>
                  <a:pt x="282" y="280"/>
                </a:lnTo>
                <a:lnTo>
                  <a:pt x="395" y="255"/>
                </a:lnTo>
                <a:lnTo>
                  <a:pt x="410" y="213"/>
                </a:lnTo>
                <a:lnTo>
                  <a:pt x="450" y="207"/>
                </a:lnTo>
                <a:lnTo>
                  <a:pt x="427" y="176"/>
                </a:lnTo>
                <a:lnTo>
                  <a:pt x="475" y="176"/>
                </a:lnTo>
                <a:lnTo>
                  <a:pt x="507" y="133"/>
                </a:lnTo>
                <a:lnTo>
                  <a:pt x="490" y="91"/>
                </a:lnTo>
                <a:lnTo>
                  <a:pt x="635" y="60"/>
                </a:lnTo>
                <a:lnTo>
                  <a:pt x="643" y="54"/>
                </a:lnTo>
                <a:lnTo>
                  <a:pt x="587" y="42"/>
                </a:lnTo>
                <a:lnTo>
                  <a:pt x="507" y="73"/>
                </a:lnTo>
                <a:lnTo>
                  <a:pt x="475" y="0"/>
                </a:lnTo>
                <a:lnTo>
                  <a:pt x="402" y="54"/>
                </a:lnTo>
                <a:lnTo>
                  <a:pt x="202" y="54"/>
                </a:lnTo>
                <a:lnTo>
                  <a:pt x="105" y="133"/>
                </a:lnTo>
                <a:lnTo>
                  <a:pt x="40" y="109"/>
                </a:lnTo>
                <a:lnTo>
                  <a:pt x="0" y="170"/>
                </a:lnTo>
              </a:path>
            </a:pathLst>
          </a:custGeom>
          <a:solidFill>
            <a:schemeClr val="tx2"/>
          </a:solidFill>
          <a:ln w="7938">
            <a:solidFill>
              <a:schemeClr val="bg1"/>
            </a:solidFill>
            <a:round/>
            <a:headEnd/>
            <a:tailEnd/>
          </a:ln>
        </p:spPr>
        <p:txBody>
          <a:bodyPr/>
          <a:lstStyle/>
          <a:p>
            <a:endParaRPr lang="en-ZA"/>
          </a:p>
        </p:txBody>
      </p:sp>
      <p:sp>
        <p:nvSpPr>
          <p:cNvPr id="7286" name="Freeform 419"/>
          <p:cNvSpPr>
            <a:spLocks/>
          </p:cNvSpPr>
          <p:nvPr/>
        </p:nvSpPr>
        <p:spPr bwMode="auto">
          <a:xfrm>
            <a:off x="7999412" y="3757614"/>
            <a:ext cx="42863" cy="77787"/>
          </a:xfrm>
          <a:custGeom>
            <a:avLst/>
            <a:gdLst>
              <a:gd name="T0" fmla="*/ 0 w 80"/>
              <a:gd name="T1" fmla="*/ 2147483646 h 116"/>
              <a:gd name="T2" fmla="*/ 0 w 80"/>
              <a:gd name="T3" fmla="*/ 2147483646 h 116"/>
              <a:gd name="T4" fmla="*/ 2147483646 w 80"/>
              <a:gd name="T5" fmla="*/ 0 h 116"/>
              <a:gd name="T6" fmla="*/ 2147483646 w 80"/>
              <a:gd name="T7" fmla="*/ 2147483646 h 116"/>
              <a:gd name="T8" fmla="*/ 2147483646 w 80"/>
              <a:gd name="T9" fmla="*/ 2147483646 h 116"/>
              <a:gd name="T10" fmla="*/ 0 w 80"/>
              <a:gd name="T11" fmla="*/ 2147483646 h 116"/>
              <a:gd name="T12" fmla="*/ 0 60000 65536"/>
              <a:gd name="T13" fmla="*/ 0 60000 65536"/>
              <a:gd name="T14" fmla="*/ 0 60000 65536"/>
              <a:gd name="T15" fmla="*/ 0 60000 65536"/>
              <a:gd name="T16" fmla="*/ 0 60000 65536"/>
              <a:gd name="T17" fmla="*/ 0 60000 65536"/>
              <a:gd name="T18" fmla="*/ 0 w 80"/>
              <a:gd name="T19" fmla="*/ 0 h 116"/>
              <a:gd name="T20" fmla="*/ 80 w 8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80" h="116">
                <a:moveTo>
                  <a:pt x="0" y="86"/>
                </a:moveTo>
                <a:lnTo>
                  <a:pt x="0" y="24"/>
                </a:lnTo>
                <a:lnTo>
                  <a:pt x="40" y="0"/>
                </a:lnTo>
                <a:lnTo>
                  <a:pt x="80" y="67"/>
                </a:lnTo>
                <a:lnTo>
                  <a:pt x="48" y="116"/>
                </a:lnTo>
                <a:lnTo>
                  <a:pt x="0" y="86"/>
                </a:lnTo>
              </a:path>
            </a:pathLst>
          </a:custGeom>
          <a:solidFill>
            <a:schemeClr val="accent1"/>
          </a:solidFill>
          <a:ln w="7938">
            <a:solidFill>
              <a:schemeClr val="bg1"/>
            </a:solidFill>
            <a:round/>
            <a:headEnd/>
            <a:tailEnd/>
          </a:ln>
        </p:spPr>
        <p:txBody>
          <a:bodyPr/>
          <a:lstStyle/>
          <a:p>
            <a:endParaRPr lang="en-ZA"/>
          </a:p>
        </p:txBody>
      </p:sp>
      <p:sp>
        <p:nvSpPr>
          <p:cNvPr id="7287" name="Freeform 420"/>
          <p:cNvSpPr>
            <a:spLocks/>
          </p:cNvSpPr>
          <p:nvPr/>
        </p:nvSpPr>
        <p:spPr bwMode="auto">
          <a:xfrm>
            <a:off x="7335837" y="3911601"/>
            <a:ext cx="485775" cy="455613"/>
          </a:xfrm>
          <a:custGeom>
            <a:avLst/>
            <a:gdLst>
              <a:gd name="T0" fmla="*/ 0 w 917"/>
              <a:gd name="T1" fmla="*/ 2147483646 h 663"/>
              <a:gd name="T2" fmla="*/ 0 w 917"/>
              <a:gd name="T3" fmla="*/ 2147483646 h 663"/>
              <a:gd name="T4" fmla="*/ 2147483646 w 917"/>
              <a:gd name="T5" fmla="*/ 2147483646 h 663"/>
              <a:gd name="T6" fmla="*/ 2147483646 w 917"/>
              <a:gd name="T7" fmla="*/ 2147483646 h 663"/>
              <a:gd name="T8" fmla="*/ 2147483646 w 917"/>
              <a:gd name="T9" fmla="*/ 2147483646 h 663"/>
              <a:gd name="T10" fmla="*/ 2147483646 w 917"/>
              <a:gd name="T11" fmla="*/ 2147483646 h 663"/>
              <a:gd name="T12" fmla="*/ 2147483646 w 917"/>
              <a:gd name="T13" fmla="*/ 2147483646 h 663"/>
              <a:gd name="T14" fmla="*/ 2147483646 w 917"/>
              <a:gd name="T15" fmla="*/ 2147483646 h 663"/>
              <a:gd name="T16" fmla="*/ 2147483646 w 917"/>
              <a:gd name="T17" fmla="*/ 2147483646 h 663"/>
              <a:gd name="T18" fmla="*/ 2147483646 w 917"/>
              <a:gd name="T19" fmla="*/ 2147483646 h 663"/>
              <a:gd name="T20" fmla="*/ 2147483646 w 917"/>
              <a:gd name="T21" fmla="*/ 2147483646 h 663"/>
              <a:gd name="T22" fmla="*/ 2147483646 w 917"/>
              <a:gd name="T23" fmla="*/ 2147483646 h 663"/>
              <a:gd name="T24" fmla="*/ 2147483646 w 917"/>
              <a:gd name="T25" fmla="*/ 2147483646 h 663"/>
              <a:gd name="T26" fmla="*/ 2147483646 w 917"/>
              <a:gd name="T27" fmla="*/ 0 h 663"/>
              <a:gd name="T28" fmla="*/ 2147483646 w 917"/>
              <a:gd name="T29" fmla="*/ 2147483646 h 663"/>
              <a:gd name="T30" fmla="*/ 2147483646 w 917"/>
              <a:gd name="T31" fmla="*/ 2147483646 h 663"/>
              <a:gd name="T32" fmla="*/ 2147483646 w 917"/>
              <a:gd name="T33" fmla="*/ 2147483646 h 663"/>
              <a:gd name="T34" fmla="*/ 2147483646 w 917"/>
              <a:gd name="T35" fmla="*/ 2147483646 h 663"/>
              <a:gd name="T36" fmla="*/ 2147483646 w 917"/>
              <a:gd name="T37" fmla="*/ 2147483646 h 663"/>
              <a:gd name="T38" fmla="*/ 2147483646 w 917"/>
              <a:gd name="T39" fmla="*/ 2147483646 h 663"/>
              <a:gd name="T40" fmla="*/ 2147483646 w 917"/>
              <a:gd name="T41" fmla="*/ 2147483646 h 663"/>
              <a:gd name="T42" fmla="*/ 0 w 917"/>
              <a:gd name="T43" fmla="*/ 2147483646 h 6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7"/>
              <a:gd name="T67" fmla="*/ 0 h 663"/>
              <a:gd name="T68" fmla="*/ 917 w 917"/>
              <a:gd name="T69" fmla="*/ 663 h 6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7" h="663">
                <a:moveTo>
                  <a:pt x="0" y="346"/>
                </a:moveTo>
                <a:lnTo>
                  <a:pt x="0" y="364"/>
                </a:lnTo>
                <a:lnTo>
                  <a:pt x="160" y="450"/>
                </a:lnTo>
                <a:lnTo>
                  <a:pt x="530" y="632"/>
                </a:lnTo>
                <a:lnTo>
                  <a:pt x="530" y="663"/>
                </a:lnTo>
                <a:lnTo>
                  <a:pt x="579" y="650"/>
                </a:lnTo>
                <a:lnTo>
                  <a:pt x="635" y="645"/>
                </a:lnTo>
                <a:lnTo>
                  <a:pt x="917" y="504"/>
                </a:lnTo>
                <a:lnTo>
                  <a:pt x="803" y="407"/>
                </a:lnTo>
                <a:lnTo>
                  <a:pt x="812" y="255"/>
                </a:lnTo>
                <a:lnTo>
                  <a:pt x="797" y="182"/>
                </a:lnTo>
                <a:lnTo>
                  <a:pt x="715" y="109"/>
                </a:lnTo>
                <a:lnTo>
                  <a:pt x="755" y="90"/>
                </a:lnTo>
                <a:lnTo>
                  <a:pt x="780" y="0"/>
                </a:lnTo>
                <a:lnTo>
                  <a:pt x="459" y="11"/>
                </a:lnTo>
                <a:lnTo>
                  <a:pt x="289" y="73"/>
                </a:lnTo>
                <a:lnTo>
                  <a:pt x="337" y="182"/>
                </a:lnTo>
                <a:lnTo>
                  <a:pt x="257" y="182"/>
                </a:lnTo>
                <a:lnTo>
                  <a:pt x="217" y="194"/>
                </a:lnTo>
                <a:lnTo>
                  <a:pt x="225" y="230"/>
                </a:lnTo>
                <a:lnTo>
                  <a:pt x="16" y="292"/>
                </a:lnTo>
                <a:lnTo>
                  <a:pt x="0" y="346"/>
                </a:lnTo>
              </a:path>
            </a:pathLst>
          </a:custGeom>
          <a:solidFill>
            <a:schemeClr val="tx2"/>
          </a:solidFill>
          <a:ln w="7938">
            <a:solidFill>
              <a:schemeClr val="bg1"/>
            </a:solidFill>
            <a:round/>
            <a:headEnd/>
            <a:tailEnd/>
          </a:ln>
        </p:spPr>
        <p:txBody>
          <a:bodyPr/>
          <a:lstStyle/>
          <a:p>
            <a:endParaRPr lang="en-ZA"/>
          </a:p>
        </p:txBody>
      </p:sp>
      <p:sp>
        <p:nvSpPr>
          <p:cNvPr id="7288" name="Freeform 421"/>
          <p:cNvSpPr>
            <a:spLocks/>
          </p:cNvSpPr>
          <p:nvPr/>
        </p:nvSpPr>
        <p:spPr bwMode="auto">
          <a:xfrm>
            <a:off x="9634536" y="4179889"/>
            <a:ext cx="114300" cy="141287"/>
          </a:xfrm>
          <a:custGeom>
            <a:avLst/>
            <a:gdLst>
              <a:gd name="T0" fmla="*/ 0 w 217"/>
              <a:gd name="T1" fmla="*/ 2147483646 h 207"/>
              <a:gd name="T2" fmla="*/ 2147483646 w 217"/>
              <a:gd name="T3" fmla="*/ 2147483646 h 207"/>
              <a:gd name="T4" fmla="*/ 2147483646 w 217"/>
              <a:gd name="T5" fmla="*/ 2147483646 h 207"/>
              <a:gd name="T6" fmla="*/ 2147483646 w 217"/>
              <a:gd name="T7" fmla="*/ 2147483646 h 207"/>
              <a:gd name="T8" fmla="*/ 2147483646 w 217"/>
              <a:gd name="T9" fmla="*/ 2147483646 h 207"/>
              <a:gd name="T10" fmla="*/ 2147483646 w 217"/>
              <a:gd name="T11" fmla="*/ 2147483646 h 207"/>
              <a:gd name="T12" fmla="*/ 2147483646 w 217"/>
              <a:gd name="T13" fmla="*/ 2147483646 h 207"/>
              <a:gd name="T14" fmla="*/ 2147483646 w 217"/>
              <a:gd name="T15" fmla="*/ 2147483646 h 207"/>
              <a:gd name="T16" fmla="*/ 2147483646 w 217"/>
              <a:gd name="T17" fmla="*/ 2147483646 h 207"/>
              <a:gd name="T18" fmla="*/ 2147483646 w 217"/>
              <a:gd name="T19" fmla="*/ 2147483646 h 207"/>
              <a:gd name="T20" fmla="*/ 2147483646 w 217"/>
              <a:gd name="T21" fmla="*/ 2147483646 h 207"/>
              <a:gd name="T22" fmla="*/ 2147483646 w 217"/>
              <a:gd name="T23" fmla="*/ 2147483646 h 207"/>
              <a:gd name="T24" fmla="*/ 2147483646 w 217"/>
              <a:gd name="T25" fmla="*/ 2147483646 h 207"/>
              <a:gd name="T26" fmla="*/ 2147483646 w 217"/>
              <a:gd name="T27" fmla="*/ 0 h 207"/>
              <a:gd name="T28" fmla="*/ 2147483646 w 217"/>
              <a:gd name="T29" fmla="*/ 2147483646 h 207"/>
              <a:gd name="T30" fmla="*/ 2147483646 w 217"/>
              <a:gd name="T31" fmla="*/ 2147483646 h 207"/>
              <a:gd name="T32" fmla="*/ 0 w 217"/>
              <a:gd name="T33" fmla="*/ 2147483646 h 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207"/>
              <a:gd name="T53" fmla="*/ 217 w 217"/>
              <a:gd name="T54" fmla="*/ 207 h 2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207">
                <a:moveTo>
                  <a:pt x="0" y="67"/>
                </a:moveTo>
                <a:lnTo>
                  <a:pt x="32" y="79"/>
                </a:lnTo>
                <a:lnTo>
                  <a:pt x="48" y="177"/>
                </a:lnTo>
                <a:lnTo>
                  <a:pt x="112" y="170"/>
                </a:lnTo>
                <a:lnTo>
                  <a:pt x="137" y="134"/>
                </a:lnTo>
                <a:lnTo>
                  <a:pt x="168" y="140"/>
                </a:lnTo>
                <a:lnTo>
                  <a:pt x="208" y="207"/>
                </a:lnTo>
                <a:lnTo>
                  <a:pt x="217" y="170"/>
                </a:lnTo>
                <a:lnTo>
                  <a:pt x="200" y="97"/>
                </a:lnTo>
                <a:lnTo>
                  <a:pt x="168" y="127"/>
                </a:lnTo>
                <a:lnTo>
                  <a:pt x="145" y="97"/>
                </a:lnTo>
                <a:lnTo>
                  <a:pt x="200" y="54"/>
                </a:lnTo>
                <a:lnTo>
                  <a:pt x="104" y="48"/>
                </a:lnTo>
                <a:lnTo>
                  <a:pt x="32" y="0"/>
                </a:lnTo>
                <a:lnTo>
                  <a:pt x="7" y="30"/>
                </a:lnTo>
                <a:lnTo>
                  <a:pt x="32" y="48"/>
                </a:lnTo>
                <a:lnTo>
                  <a:pt x="0" y="67"/>
                </a:lnTo>
              </a:path>
            </a:pathLst>
          </a:custGeom>
          <a:solidFill>
            <a:schemeClr val="accent1"/>
          </a:solidFill>
          <a:ln w="7938">
            <a:solidFill>
              <a:schemeClr val="bg1"/>
            </a:solidFill>
            <a:round/>
            <a:headEnd/>
            <a:tailEnd/>
          </a:ln>
        </p:spPr>
        <p:txBody>
          <a:bodyPr/>
          <a:lstStyle/>
          <a:p>
            <a:endParaRPr lang="en-ZA"/>
          </a:p>
        </p:txBody>
      </p:sp>
      <p:sp>
        <p:nvSpPr>
          <p:cNvPr id="7289" name="Freeform 422"/>
          <p:cNvSpPr>
            <a:spLocks/>
          </p:cNvSpPr>
          <p:nvPr/>
        </p:nvSpPr>
        <p:spPr bwMode="auto">
          <a:xfrm>
            <a:off x="9659936" y="4137025"/>
            <a:ext cx="76200" cy="38100"/>
          </a:xfrm>
          <a:custGeom>
            <a:avLst/>
            <a:gdLst>
              <a:gd name="T0" fmla="*/ 0 w 145"/>
              <a:gd name="T1" fmla="*/ 2147483646 h 56"/>
              <a:gd name="T2" fmla="*/ 2147483646 w 145"/>
              <a:gd name="T3" fmla="*/ 2147483646 h 56"/>
              <a:gd name="T4" fmla="*/ 2147483646 w 145"/>
              <a:gd name="T5" fmla="*/ 2147483646 h 56"/>
              <a:gd name="T6" fmla="*/ 2147483646 w 145"/>
              <a:gd name="T7" fmla="*/ 2147483646 h 56"/>
              <a:gd name="T8" fmla="*/ 2147483646 w 145"/>
              <a:gd name="T9" fmla="*/ 0 h 56"/>
              <a:gd name="T10" fmla="*/ 0 w 145"/>
              <a:gd name="T11" fmla="*/ 2147483646 h 56"/>
              <a:gd name="T12" fmla="*/ 0 60000 65536"/>
              <a:gd name="T13" fmla="*/ 0 60000 65536"/>
              <a:gd name="T14" fmla="*/ 0 60000 65536"/>
              <a:gd name="T15" fmla="*/ 0 60000 65536"/>
              <a:gd name="T16" fmla="*/ 0 60000 65536"/>
              <a:gd name="T17" fmla="*/ 0 60000 65536"/>
              <a:gd name="T18" fmla="*/ 0 w 145"/>
              <a:gd name="T19" fmla="*/ 0 h 56"/>
              <a:gd name="T20" fmla="*/ 145 w 14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45" h="56">
                <a:moveTo>
                  <a:pt x="0" y="37"/>
                </a:moveTo>
                <a:lnTo>
                  <a:pt x="24" y="56"/>
                </a:lnTo>
                <a:lnTo>
                  <a:pt x="145" y="50"/>
                </a:lnTo>
                <a:lnTo>
                  <a:pt x="137" y="19"/>
                </a:lnTo>
                <a:lnTo>
                  <a:pt x="49" y="0"/>
                </a:lnTo>
                <a:lnTo>
                  <a:pt x="0" y="37"/>
                </a:lnTo>
              </a:path>
            </a:pathLst>
          </a:custGeom>
          <a:solidFill>
            <a:schemeClr val="accent1"/>
          </a:solidFill>
          <a:ln w="7938">
            <a:solidFill>
              <a:schemeClr val="bg1"/>
            </a:solidFill>
            <a:round/>
            <a:headEnd/>
            <a:tailEnd/>
          </a:ln>
        </p:spPr>
        <p:txBody>
          <a:bodyPr/>
          <a:lstStyle/>
          <a:p>
            <a:endParaRPr lang="en-ZA"/>
          </a:p>
        </p:txBody>
      </p:sp>
      <p:sp>
        <p:nvSpPr>
          <p:cNvPr id="7290" name="Freeform 423"/>
          <p:cNvSpPr>
            <a:spLocks/>
          </p:cNvSpPr>
          <p:nvPr/>
        </p:nvSpPr>
        <p:spPr bwMode="auto">
          <a:xfrm>
            <a:off x="6170612" y="4697413"/>
            <a:ext cx="927100" cy="944562"/>
          </a:xfrm>
          <a:custGeom>
            <a:avLst/>
            <a:gdLst>
              <a:gd name="T0" fmla="*/ 2147483646 w 1752"/>
              <a:gd name="T1" fmla="*/ 2147483646 h 1376"/>
              <a:gd name="T2" fmla="*/ 2147483646 w 1752"/>
              <a:gd name="T3" fmla="*/ 2147483646 h 1376"/>
              <a:gd name="T4" fmla="*/ 2147483646 w 1752"/>
              <a:gd name="T5" fmla="*/ 2147483646 h 1376"/>
              <a:gd name="T6" fmla="*/ 2147483646 w 1752"/>
              <a:gd name="T7" fmla="*/ 2147483646 h 1376"/>
              <a:gd name="T8" fmla="*/ 2147483646 w 1752"/>
              <a:gd name="T9" fmla="*/ 2147483646 h 1376"/>
              <a:gd name="T10" fmla="*/ 2147483646 w 1752"/>
              <a:gd name="T11" fmla="*/ 2147483646 h 1376"/>
              <a:gd name="T12" fmla="*/ 2147483646 w 1752"/>
              <a:gd name="T13" fmla="*/ 2147483646 h 1376"/>
              <a:gd name="T14" fmla="*/ 2147483646 w 1752"/>
              <a:gd name="T15" fmla="*/ 2147483646 h 1376"/>
              <a:gd name="T16" fmla="*/ 2147483646 w 1752"/>
              <a:gd name="T17" fmla="*/ 2147483646 h 1376"/>
              <a:gd name="T18" fmla="*/ 2147483646 w 1752"/>
              <a:gd name="T19" fmla="*/ 2147483646 h 1376"/>
              <a:gd name="T20" fmla="*/ 2147483646 w 1752"/>
              <a:gd name="T21" fmla="*/ 2147483646 h 1376"/>
              <a:gd name="T22" fmla="*/ 2147483646 w 1752"/>
              <a:gd name="T23" fmla="*/ 2147483646 h 1376"/>
              <a:gd name="T24" fmla="*/ 2147483646 w 1752"/>
              <a:gd name="T25" fmla="*/ 2147483646 h 1376"/>
              <a:gd name="T26" fmla="*/ 2147483646 w 1752"/>
              <a:gd name="T27" fmla="*/ 2147483646 h 1376"/>
              <a:gd name="T28" fmla="*/ 2147483646 w 1752"/>
              <a:gd name="T29" fmla="*/ 2147483646 h 1376"/>
              <a:gd name="T30" fmla="*/ 2147483646 w 1752"/>
              <a:gd name="T31" fmla="*/ 2147483646 h 1376"/>
              <a:gd name="T32" fmla="*/ 2147483646 w 1752"/>
              <a:gd name="T33" fmla="*/ 2147483646 h 1376"/>
              <a:gd name="T34" fmla="*/ 2147483646 w 1752"/>
              <a:gd name="T35" fmla="*/ 2147483646 h 1376"/>
              <a:gd name="T36" fmla="*/ 2147483646 w 1752"/>
              <a:gd name="T37" fmla="*/ 2147483646 h 1376"/>
              <a:gd name="T38" fmla="*/ 2147483646 w 1752"/>
              <a:gd name="T39" fmla="*/ 2147483646 h 1376"/>
              <a:gd name="T40" fmla="*/ 2147483646 w 1752"/>
              <a:gd name="T41" fmla="*/ 2147483646 h 1376"/>
              <a:gd name="T42" fmla="*/ 2147483646 w 1752"/>
              <a:gd name="T43" fmla="*/ 2147483646 h 1376"/>
              <a:gd name="T44" fmla="*/ 2147483646 w 1752"/>
              <a:gd name="T45" fmla="*/ 2147483646 h 1376"/>
              <a:gd name="T46" fmla="*/ 2147483646 w 1752"/>
              <a:gd name="T47" fmla="*/ 2147483646 h 1376"/>
              <a:gd name="T48" fmla="*/ 2147483646 w 1752"/>
              <a:gd name="T49" fmla="*/ 2147483646 h 1376"/>
              <a:gd name="T50" fmla="*/ 2147483646 w 1752"/>
              <a:gd name="T51" fmla="*/ 2147483646 h 1376"/>
              <a:gd name="T52" fmla="*/ 2147483646 w 1752"/>
              <a:gd name="T53" fmla="*/ 2147483646 h 1376"/>
              <a:gd name="T54" fmla="*/ 2147483646 w 1752"/>
              <a:gd name="T55" fmla="*/ 0 h 1376"/>
              <a:gd name="T56" fmla="*/ 2147483646 w 1752"/>
              <a:gd name="T57" fmla="*/ 2147483646 h 1376"/>
              <a:gd name="T58" fmla="*/ 2147483646 w 1752"/>
              <a:gd name="T59" fmla="*/ 2147483646 h 1376"/>
              <a:gd name="T60" fmla="*/ 2147483646 w 1752"/>
              <a:gd name="T61" fmla="*/ 2147483646 h 1376"/>
              <a:gd name="T62" fmla="*/ 2147483646 w 1752"/>
              <a:gd name="T63" fmla="*/ 2147483646 h 1376"/>
              <a:gd name="T64" fmla="*/ 2147483646 w 1752"/>
              <a:gd name="T65" fmla="*/ 2147483646 h 1376"/>
              <a:gd name="T66" fmla="*/ 2147483646 w 1752"/>
              <a:gd name="T67" fmla="*/ 2147483646 h 1376"/>
              <a:gd name="T68" fmla="*/ 0 w 1752"/>
              <a:gd name="T69" fmla="*/ 2147483646 h 13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2"/>
              <a:gd name="T106" fmla="*/ 0 h 1376"/>
              <a:gd name="T107" fmla="*/ 1752 w 1752"/>
              <a:gd name="T108" fmla="*/ 1376 h 13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2" h="1376">
                <a:moveTo>
                  <a:pt x="0" y="432"/>
                </a:moveTo>
                <a:lnTo>
                  <a:pt x="40" y="493"/>
                </a:lnTo>
                <a:lnTo>
                  <a:pt x="95" y="518"/>
                </a:lnTo>
                <a:lnTo>
                  <a:pt x="152" y="493"/>
                </a:lnTo>
                <a:lnTo>
                  <a:pt x="152" y="548"/>
                </a:lnTo>
                <a:lnTo>
                  <a:pt x="185" y="548"/>
                </a:lnTo>
                <a:lnTo>
                  <a:pt x="240" y="554"/>
                </a:lnTo>
                <a:lnTo>
                  <a:pt x="377" y="505"/>
                </a:lnTo>
                <a:lnTo>
                  <a:pt x="393" y="585"/>
                </a:lnTo>
                <a:lnTo>
                  <a:pt x="586" y="645"/>
                </a:lnTo>
                <a:lnTo>
                  <a:pt x="618" y="737"/>
                </a:lnTo>
                <a:lnTo>
                  <a:pt x="691" y="742"/>
                </a:lnTo>
                <a:lnTo>
                  <a:pt x="723" y="798"/>
                </a:lnTo>
                <a:lnTo>
                  <a:pt x="706" y="871"/>
                </a:lnTo>
                <a:lnTo>
                  <a:pt x="715" y="938"/>
                </a:lnTo>
                <a:lnTo>
                  <a:pt x="811" y="950"/>
                </a:lnTo>
                <a:lnTo>
                  <a:pt x="828" y="1005"/>
                </a:lnTo>
                <a:lnTo>
                  <a:pt x="876" y="1011"/>
                </a:lnTo>
                <a:lnTo>
                  <a:pt x="876" y="1065"/>
                </a:lnTo>
                <a:lnTo>
                  <a:pt x="900" y="1065"/>
                </a:lnTo>
                <a:lnTo>
                  <a:pt x="908" y="1120"/>
                </a:lnTo>
                <a:lnTo>
                  <a:pt x="723" y="1235"/>
                </a:lnTo>
                <a:lnTo>
                  <a:pt x="763" y="1230"/>
                </a:lnTo>
                <a:lnTo>
                  <a:pt x="900" y="1303"/>
                </a:lnTo>
                <a:lnTo>
                  <a:pt x="933" y="1333"/>
                </a:lnTo>
                <a:lnTo>
                  <a:pt x="916" y="1376"/>
                </a:lnTo>
                <a:lnTo>
                  <a:pt x="1133" y="1163"/>
                </a:lnTo>
                <a:lnTo>
                  <a:pt x="1149" y="1059"/>
                </a:lnTo>
                <a:lnTo>
                  <a:pt x="1318" y="968"/>
                </a:lnTo>
                <a:lnTo>
                  <a:pt x="1423" y="968"/>
                </a:lnTo>
                <a:lnTo>
                  <a:pt x="1471" y="938"/>
                </a:lnTo>
                <a:lnTo>
                  <a:pt x="1551" y="779"/>
                </a:lnTo>
                <a:lnTo>
                  <a:pt x="1576" y="628"/>
                </a:lnTo>
                <a:lnTo>
                  <a:pt x="1736" y="481"/>
                </a:lnTo>
                <a:lnTo>
                  <a:pt x="1752" y="415"/>
                </a:lnTo>
                <a:lnTo>
                  <a:pt x="1729" y="359"/>
                </a:lnTo>
                <a:lnTo>
                  <a:pt x="1656" y="341"/>
                </a:lnTo>
                <a:lnTo>
                  <a:pt x="1544" y="281"/>
                </a:lnTo>
                <a:lnTo>
                  <a:pt x="1334" y="268"/>
                </a:lnTo>
                <a:lnTo>
                  <a:pt x="1303" y="226"/>
                </a:lnTo>
                <a:lnTo>
                  <a:pt x="1214" y="202"/>
                </a:lnTo>
                <a:lnTo>
                  <a:pt x="1166" y="202"/>
                </a:lnTo>
                <a:lnTo>
                  <a:pt x="1109" y="256"/>
                </a:lnTo>
                <a:lnTo>
                  <a:pt x="1109" y="238"/>
                </a:lnTo>
                <a:lnTo>
                  <a:pt x="1013" y="244"/>
                </a:lnTo>
                <a:lnTo>
                  <a:pt x="1045" y="232"/>
                </a:lnTo>
                <a:lnTo>
                  <a:pt x="1013" y="195"/>
                </a:lnTo>
                <a:lnTo>
                  <a:pt x="1076" y="122"/>
                </a:lnTo>
                <a:lnTo>
                  <a:pt x="1005" y="37"/>
                </a:lnTo>
                <a:lnTo>
                  <a:pt x="940" y="103"/>
                </a:lnTo>
                <a:lnTo>
                  <a:pt x="876" y="98"/>
                </a:lnTo>
                <a:lnTo>
                  <a:pt x="788" y="110"/>
                </a:lnTo>
                <a:lnTo>
                  <a:pt x="658" y="122"/>
                </a:lnTo>
                <a:lnTo>
                  <a:pt x="635" y="92"/>
                </a:lnTo>
                <a:lnTo>
                  <a:pt x="643" y="25"/>
                </a:lnTo>
                <a:lnTo>
                  <a:pt x="595" y="0"/>
                </a:lnTo>
                <a:lnTo>
                  <a:pt x="482" y="43"/>
                </a:lnTo>
                <a:lnTo>
                  <a:pt x="410" y="31"/>
                </a:lnTo>
                <a:lnTo>
                  <a:pt x="433" y="98"/>
                </a:lnTo>
                <a:lnTo>
                  <a:pt x="466" y="103"/>
                </a:lnTo>
                <a:lnTo>
                  <a:pt x="361" y="146"/>
                </a:lnTo>
                <a:lnTo>
                  <a:pt x="313" y="128"/>
                </a:lnTo>
                <a:lnTo>
                  <a:pt x="288" y="110"/>
                </a:lnTo>
                <a:lnTo>
                  <a:pt x="177" y="116"/>
                </a:lnTo>
                <a:lnTo>
                  <a:pt x="208" y="152"/>
                </a:lnTo>
                <a:lnTo>
                  <a:pt x="168" y="159"/>
                </a:lnTo>
                <a:lnTo>
                  <a:pt x="200" y="219"/>
                </a:lnTo>
                <a:lnTo>
                  <a:pt x="177" y="316"/>
                </a:lnTo>
                <a:lnTo>
                  <a:pt x="63" y="353"/>
                </a:lnTo>
                <a:lnTo>
                  <a:pt x="0" y="432"/>
                </a:lnTo>
              </a:path>
            </a:pathLst>
          </a:custGeom>
          <a:solidFill>
            <a:schemeClr val="accent1"/>
          </a:solidFill>
          <a:ln w="7938">
            <a:solidFill>
              <a:schemeClr val="bg1"/>
            </a:solidFill>
            <a:round/>
            <a:headEnd/>
            <a:tailEnd/>
          </a:ln>
        </p:spPr>
        <p:txBody>
          <a:bodyPr/>
          <a:lstStyle/>
          <a:p>
            <a:endParaRPr lang="en-ZA"/>
          </a:p>
        </p:txBody>
      </p:sp>
      <p:sp>
        <p:nvSpPr>
          <p:cNvPr id="7291" name="Freeform 424"/>
          <p:cNvSpPr>
            <a:spLocks/>
          </p:cNvSpPr>
          <p:nvPr/>
        </p:nvSpPr>
        <p:spPr bwMode="auto">
          <a:xfrm>
            <a:off x="9445624" y="4589463"/>
            <a:ext cx="42862" cy="87312"/>
          </a:xfrm>
          <a:custGeom>
            <a:avLst/>
            <a:gdLst>
              <a:gd name="T0" fmla="*/ 0 w 80"/>
              <a:gd name="T1" fmla="*/ 0 h 128"/>
              <a:gd name="T2" fmla="*/ 2147483646 w 80"/>
              <a:gd name="T3" fmla="*/ 2147483646 h 128"/>
              <a:gd name="T4" fmla="*/ 2147483646 w 80"/>
              <a:gd name="T5" fmla="*/ 2147483646 h 128"/>
              <a:gd name="T6" fmla="*/ 2147483646 w 80"/>
              <a:gd name="T7" fmla="*/ 2147483646 h 128"/>
              <a:gd name="T8" fmla="*/ 0 w 80"/>
              <a:gd name="T9" fmla="*/ 0 h 128"/>
              <a:gd name="T10" fmla="*/ 0 60000 65536"/>
              <a:gd name="T11" fmla="*/ 0 60000 65536"/>
              <a:gd name="T12" fmla="*/ 0 60000 65536"/>
              <a:gd name="T13" fmla="*/ 0 60000 65536"/>
              <a:gd name="T14" fmla="*/ 0 60000 65536"/>
              <a:gd name="T15" fmla="*/ 0 w 80"/>
              <a:gd name="T16" fmla="*/ 0 h 128"/>
              <a:gd name="T17" fmla="*/ 80 w 80"/>
              <a:gd name="T18" fmla="*/ 128 h 128"/>
            </a:gdLst>
            <a:ahLst/>
            <a:cxnLst>
              <a:cxn ang="T10">
                <a:pos x="T0" y="T1"/>
              </a:cxn>
              <a:cxn ang="T11">
                <a:pos x="T2" y="T3"/>
              </a:cxn>
              <a:cxn ang="T12">
                <a:pos x="T4" y="T5"/>
              </a:cxn>
              <a:cxn ang="T13">
                <a:pos x="T6" y="T7"/>
              </a:cxn>
              <a:cxn ang="T14">
                <a:pos x="T8" y="T9"/>
              </a:cxn>
            </a:cxnLst>
            <a:rect l="T15" t="T16" r="T17" b="T18"/>
            <a:pathLst>
              <a:path w="80" h="128">
                <a:moveTo>
                  <a:pt x="0" y="0"/>
                </a:moveTo>
                <a:lnTo>
                  <a:pt x="17" y="128"/>
                </a:lnTo>
                <a:lnTo>
                  <a:pt x="80" y="104"/>
                </a:lnTo>
                <a:lnTo>
                  <a:pt x="40" y="24"/>
                </a:lnTo>
                <a:lnTo>
                  <a:pt x="0" y="0"/>
                </a:lnTo>
              </a:path>
            </a:pathLst>
          </a:custGeom>
          <a:solidFill>
            <a:schemeClr val="accent1"/>
          </a:solidFill>
          <a:ln w="0">
            <a:solidFill>
              <a:schemeClr val="bg1"/>
            </a:solidFill>
            <a:round/>
            <a:headEnd/>
            <a:tailEnd/>
          </a:ln>
        </p:spPr>
        <p:txBody>
          <a:bodyPr/>
          <a:lstStyle/>
          <a:p>
            <a:endParaRPr lang="en-ZA"/>
          </a:p>
        </p:txBody>
      </p:sp>
      <p:sp>
        <p:nvSpPr>
          <p:cNvPr id="7292" name="Freeform 425"/>
          <p:cNvSpPr>
            <a:spLocks/>
          </p:cNvSpPr>
          <p:nvPr/>
        </p:nvSpPr>
        <p:spPr bwMode="auto">
          <a:xfrm>
            <a:off x="7824787" y="3497263"/>
            <a:ext cx="157163" cy="80962"/>
          </a:xfrm>
          <a:custGeom>
            <a:avLst/>
            <a:gdLst>
              <a:gd name="T0" fmla="*/ 0 w 297"/>
              <a:gd name="T1" fmla="*/ 2147483646 h 116"/>
              <a:gd name="T2" fmla="*/ 2147483646 w 297"/>
              <a:gd name="T3" fmla="*/ 2147483646 h 116"/>
              <a:gd name="T4" fmla="*/ 2147483646 w 297"/>
              <a:gd name="T5" fmla="*/ 2147483646 h 116"/>
              <a:gd name="T6" fmla="*/ 2147483646 w 297"/>
              <a:gd name="T7" fmla="*/ 2147483646 h 116"/>
              <a:gd name="T8" fmla="*/ 2147483646 w 297"/>
              <a:gd name="T9" fmla="*/ 2147483646 h 116"/>
              <a:gd name="T10" fmla="*/ 2147483646 w 297"/>
              <a:gd name="T11" fmla="*/ 2147483646 h 116"/>
              <a:gd name="T12" fmla="*/ 2147483646 w 297"/>
              <a:gd name="T13" fmla="*/ 0 h 116"/>
              <a:gd name="T14" fmla="*/ 0 w 297"/>
              <a:gd name="T15" fmla="*/ 2147483646 h 116"/>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116"/>
              <a:gd name="T26" fmla="*/ 297 w 297"/>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116">
                <a:moveTo>
                  <a:pt x="0" y="43"/>
                </a:moveTo>
                <a:lnTo>
                  <a:pt x="80" y="116"/>
                </a:lnTo>
                <a:lnTo>
                  <a:pt x="208" y="110"/>
                </a:lnTo>
                <a:lnTo>
                  <a:pt x="265" y="91"/>
                </a:lnTo>
                <a:lnTo>
                  <a:pt x="297" y="67"/>
                </a:lnTo>
                <a:lnTo>
                  <a:pt x="128" y="18"/>
                </a:lnTo>
                <a:lnTo>
                  <a:pt x="97" y="0"/>
                </a:lnTo>
                <a:lnTo>
                  <a:pt x="0" y="43"/>
                </a:lnTo>
              </a:path>
            </a:pathLst>
          </a:custGeom>
          <a:solidFill>
            <a:schemeClr val="accent1"/>
          </a:solidFill>
          <a:ln w="7938">
            <a:solidFill>
              <a:schemeClr val="bg1"/>
            </a:solidFill>
            <a:round/>
            <a:headEnd/>
            <a:tailEnd/>
          </a:ln>
        </p:spPr>
        <p:txBody>
          <a:bodyPr/>
          <a:lstStyle/>
          <a:p>
            <a:endParaRPr lang="en-ZA"/>
          </a:p>
        </p:txBody>
      </p:sp>
      <p:sp>
        <p:nvSpPr>
          <p:cNvPr id="7293" name="Freeform 426"/>
          <p:cNvSpPr>
            <a:spLocks/>
          </p:cNvSpPr>
          <p:nvPr/>
        </p:nvSpPr>
        <p:spPr bwMode="auto">
          <a:xfrm>
            <a:off x="6038849" y="4784725"/>
            <a:ext cx="131763" cy="147638"/>
          </a:xfrm>
          <a:custGeom>
            <a:avLst/>
            <a:gdLst>
              <a:gd name="T0" fmla="*/ 0 w 250"/>
              <a:gd name="T1" fmla="*/ 2147483646 h 213"/>
              <a:gd name="T2" fmla="*/ 0 w 250"/>
              <a:gd name="T3" fmla="*/ 2147483646 h 213"/>
              <a:gd name="T4" fmla="*/ 2147483646 w 250"/>
              <a:gd name="T5" fmla="*/ 2147483646 h 213"/>
              <a:gd name="T6" fmla="*/ 2147483646 w 250"/>
              <a:gd name="T7" fmla="*/ 2147483646 h 213"/>
              <a:gd name="T8" fmla="*/ 2147483646 w 250"/>
              <a:gd name="T9" fmla="*/ 2147483646 h 213"/>
              <a:gd name="T10" fmla="*/ 2147483646 w 250"/>
              <a:gd name="T11" fmla="*/ 2147483646 h 213"/>
              <a:gd name="T12" fmla="*/ 2147483646 w 250"/>
              <a:gd name="T13" fmla="*/ 2147483646 h 213"/>
              <a:gd name="T14" fmla="*/ 2147483646 w 250"/>
              <a:gd name="T15" fmla="*/ 2147483646 h 213"/>
              <a:gd name="T16" fmla="*/ 2147483646 w 250"/>
              <a:gd name="T17" fmla="*/ 2147483646 h 213"/>
              <a:gd name="T18" fmla="*/ 2147483646 w 250"/>
              <a:gd name="T19" fmla="*/ 2147483646 h 213"/>
              <a:gd name="T20" fmla="*/ 2147483646 w 250"/>
              <a:gd name="T21" fmla="*/ 0 h 213"/>
              <a:gd name="T22" fmla="*/ 2147483646 w 250"/>
              <a:gd name="T23" fmla="*/ 2147483646 h 213"/>
              <a:gd name="T24" fmla="*/ 0 w 250"/>
              <a:gd name="T25" fmla="*/ 2147483646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0"/>
              <a:gd name="T40" fmla="*/ 0 h 213"/>
              <a:gd name="T41" fmla="*/ 250 w 250"/>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0" h="213">
                <a:moveTo>
                  <a:pt x="0" y="85"/>
                </a:moveTo>
                <a:lnTo>
                  <a:pt x="0" y="122"/>
                </a:lnTo>
                <a:lnTo>
                  <a:pt x="49" y="140"/>
                </a:lnTo>
                <a:lnTo>
                  <a:pt x="17" y="164"/>
                </a:lnTo>
                <a:lnTo>
                  <a:pt x="17" y="201"/>
                </a:lnTo>
                <a:lnTo>
                  <a:pt x="73" y="213"/>
                </a:lnTo>
                <a:lnTo>
                  <a:pt x="130" y="158"/>
                </a:lnTo>
                <a:lnTo>
                  <a:pt x="234" y="104"/>
                </a:lnTo>
                <a:lnTo>
                  <a:pt x="250" y="55"/>
                </a:lnTo>
                <a:lnTo>
                  <a:pt x="162" y="37"/>
                </a:lnTo>
                <a:lnTo>
                  <a:pt x="89" y="0"/>
                </a:lnTo>
                <a:lnTo>
                  <a:pt x="33" y="18"/>
                </a:lnTo>
                <a:lnTo>
                  <a:pt x="0" y="85"/>
                </a:lnTo>
              </a:path>
            </a:pathLst>
          </a:custGeom>
          <a:solidFill>
            <a:srgbClr val="99FF66"/>
          </a:solidFill>
          <a:ln w="7938">
            <a:solidFill>
              <a:schemeClr val="bg1"/>
            </a:solidFill>
            <a:round/>
            <a:headEnd/>
            <a:tailEnd/>
          </a:ln>
        </p:spPr>
        <p:txBody>
          <a:bodyPr/>
          <a:lstStyle/>
          <a:p>
            <a:endParaRPr lang="en-ZA"/>
          </a:p>
        </p:txBody>
      </p:sp>
      <p:sp>
        <p:nvSpPr>
          <p:cNvPr id="7294" name="Freeform 427"/>
          <p:cNvSpPr>
            <a:spLocks/>
          </p:cNvSpPr>
          <p:nvPr/>
        </p:nvSpPr>
        <p:spPr bwMode="auto">
          <a:xfrm>
            <a:off x="7743825" y="3741738"/>
            <a:ext cx="22225" cy="44450"/>
          </a:xfrm>
          <a:custGeom>
            <a:avLst/>
            <a:gdLst>
              <a:gd name="T0" fmla="*/ 0 w 40"/>
              <a:gd name="T1" fmla="*/ 2147483646 h 67"/>
              <a:gd name="T2" fmla="*/ 2147483646 w 40"/>
              <a:gd name="T3" fmla="*/ 2147483646 h 67"/>
              <a:gd name="T4" fmla="*/ 2147483646 w 40"/>
              <a:gd name="T5" fmla="*/ 0 h 67"/>
              <a:gd name="T6" fmla="*/ 0 w 40"/>
              <a:gd name="T7" fmla="*/ 2147483646 h 67"/>
              <a:gd name="T8" fmla="*/ 0 60000 65536"/>
              <a:gd name="T9" fmla="*/ 0 60000 65536"/>
              <a:gd name="T10" fmla="*/ 0 60000 65536"/>
              <a:gd name="T11" fmla="*/ 0 60000 65536"/>
              <a:gd name="T12" fmla="*/ 0 w 40"/>
              <a:gd name="T13" fmla="*/ 0 h 67"/>
              <a:gd name="T14" fmla="*/ 40 w 40"/>
              <a:gd name="T15" fmla="*/ 67 h 67"/>
            </a:gdLst>
            <a:ahLst/>
            <a:cxnLst>
              <a:cxn ang="T8">
                <a:pos x="T0" y="T1"/>
              </a:cxn>
              <a:cxn ang="T9">
                <a:pos x="T2" y="T3"/>
              </a:cxn>
              <a:cxn ang="T10">
                <a:pos x="T4" y="T5"/>
              </a:cxn>
              <a:cxn ang="T11">
                <a:pos x="T6" y="T7"/>
              </a:cxn>
            </a:cxnLst>
            <a:rect l="T12" t="T13" r="T14" b="T15"/>
            <a:pathLst>
              <a:path w="40" h="67">
                <a:moveTo>
                  <a:pt x="0" y="37"/>
                </a:moveTo>
                <a:lnTo>
                  <a:pt x="31" y="67"/>
                </a:lnTo>
                <a:lnTo>
                  <a:pt x="40" y="0"/>
                </a:lnTo>
                <a:lnTo>
                  <a:pt x="0" y="37"/>
                </a:lnTo>
              </a:path>
            </a:pathLst>
          </a:custGeom>
          <a:solidFill>
            <a:schemeClr val="accent1"/>
          </a:solidFill>
          <a:ln w="0">
            <a:solidFill>
              <a:schemeClr val="bg1"/>
            </a:solidFill>
            <a:round/>
            <a:headEnd/>
            <a:tailEnd/>
          </a:ln>
        </p:spPr>
        <p:txBody>
          <a:bodyPr/>
          <a:lstStyle/>
          <a:p>
            <a:endParaRPr lang="en-ZA"/>
          </a:p>
        </p:txBody>
      </p:sp>
      <p:sp>
        <p:nvSpPr>
          <p:cNvPr id="7295" name="Freeform 428"/>
          <p:cNvSpPr>
            <a:spLocks/>
          </p:cNvSpPr>
          <p:nvPr/>
        </p:nvSpPr>
        <p:spPr bwMode="auto">
          <a:xfrm>
            <a:off x="6242049" y="4684714"/>
            <a:ext cx="68262" cy="84137"/>
          </a:xfrm>
          <a:custGeom>
            <a:avLst/>
            <a:gdLst>
              <a:gd name="T0" fmla="*/ 0 w 129"/>
              <a:gd name="T1" fmla="*/ 2147483646 h 121"/>
              <a:gd name="T2" fmla="*/ 2147483646 w 129"/>
              <a:gd name="T3" fmla="*/ 0 h 121"/>
              <a:gd name="T4" fmla="*/ 2147483646 w 129"/>
              <a:gd name="T5" fmla="*/ 2147483646 h 121"/>
              <a:gd name="T6" fmla="*/ 2147483646 w 129"/>
              <a:gd name="T7" fmla="*/ 2147483646 h 121"/>
              <a:gd name="T8" fmla="*/ 0 w 129"/>
              <a:gd name="T9" fmla="*/ 2147483646 h 121"/>
              <a:gd name="T10" fmla="*/ 0 60000 65536"/>
              <a:gd name="T11" fmla="*/ 0 60000 65536"/>
              <a:gd name="T12" fmla="*/ 0 60000 65536"/>
              <a:gd name="T13" fmla="*/ 0 60000 65536"/>
              <a:gd name="T14" fmla="*/ 0 60000 65536"/>
              <a:gd name="T15" fmla="*/ 0 w 129"/>
              <a:gd name="T16" fmla="*/ 0 h 121"/>
              <a:gd name="T17" fmla="*/ 129 w 129"/>
              <a:gd name="T18" fmla="*/ 121 h 121"/>
            </a:gdLst>
            <a:ahLst/>
            <a:cxnLst>
              <a:cxn ang="T10">
                <a:pos x="T0" y="T1"/>
              </a:cxn>
              <a:cxn ang="T11">
                <a:pos x="T2" y="T3"/>
              </a:cxn>
              <a:cxn ang="T12">
                <a:pos x="T4" y="T5"/>
              </a:cxn>
              <a:cxn ang="T13">
                <a:pos x="T6" y="T7"/>
              </a:cxn>
              <a:cxn ang="T14">
                <a:pos x="T8" y="T9"/>
              </a:cxn>
            </a:cxnLst>
            <a:rect l="T15" t="T16" r="T17" b="T18"/>
            <a:pathLst>
              <a:path w="129" h="121">
                <a:moveTo>
                  <a:pt x="0" y="116"/>
                </a:moveTo>
                <a:lnTo>
                  <a:pt x="15" y="0"/>
                </a:lnTo>
                <a:lnTo>
                  <a:pt x="129" y="55"/>
                </a:lnTo>
                <a:lnTo>
                  <a:pt x="64" y="121"/>
                </a:lnTo>
                <a:lnTo>
                  <a:pt x="0" y="116"/>
                </a:lnTo>
              </a:path>
            </a:pathLst>
          </a:custGeom>
          <a:solidFill>
            <a:srgbClr val="99FF66"/>
          </a:solidFill>
          <a:ln w="7938">
            <a:solidFill>
              <a:schemeClr val="bg1"/>
            </a:solidFill>
            <a:round/>
            <a:headEnd/>
            <a:tailEnd/>
          </a:ln>
        </p:spPr>
        <p:txBody>
          <a:bodyPr/>
          <a:lstStyle/>
          <a:p>
            <a:endParaRPr lang="en-ZA"/>
          </a:p>
        </p:txBody>
      </p:sp>
      <p:sp>
        <p:nvSpPr>
          <p:cNvPr id="7296" name="Freeform 429"/>
          <p:cNvSpPr>
            <a:spLocks/>
          </p:cNvSpPr>
          <p:nvPr/>
        </p:nvSpPr>
        <p:spPr bwMode="auto">
          <a:xfrm>
            <a:off x="8540750" y="4518026"/>
            <a:ext cx="33337" cy="41275"/>
          </a:xfrm>
          <a:custGeom>
            <a:avLst/>
            <a:gdLst>
              <a:gd name="T0" fmla="*/ 0 w 63"/>
              <a:gd name="T1" fmla="*/ 2147483646 h 61"/>
              <a:gd name="T2" fmla="*/ 2147483646 w 63"/>
              <a:gd name="T3" fmla="*/ 2147483646 h 61"/>
              <a:gd name="T4" fmla="*/ 2147483646 w 63"/>
              <a:gd name="T5" fmla="*/ 2147483646 h 61"/>
              <a:gd name="T6" fmla="*/ 2147483646 w 63"/>
              <a:gd name="T7" fmla="*/ 2147483646 h 61"/>
              <a:gd name="T8" fmla="*/ 2147483646 w 63"/>
              <a:gd name="T9" fmla="*/ 2147483646 h 61"/>
              <a:gd name="T10" fmla="*/ 2147483646 w 63"/>
              <a:gd name="T11" fmla="*/ 0 h 61"/>
              <a:gd name="T12" fmla="*/ 0 w 63"/>
              <a:gd name="T13" fmla="*/ 2147483646 h 61"/>
              <a:gd name="T14" fmla="*/ 0 60000 65536"/>
              <a:gd name="T15" fmla="*/ 0 60000 65536"/>
              <a:gd name="T16" fmla="*/ 0 60000 65536"/>
              <a:gd name="T17" fmla="*/ 0 60000 65536"/>
              <a:gd name="T18" fmla="*/ 0 60000 65536"/>
              <a:gd name="T19" fmla="*/ 0 60000 65536"/>
              <a:gd name="T20" fmla="*/ 0 60000 65536"/>
              <a:gd name="T21" fmla="*/ 0 w 63"/>
              <a:gd name="T22" fmla="*/ 0 h 61"/>
              <a:gd name="T23" fmla="*/ 63 w 6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61">
                <a:moveTo>
                  <a:pt x="0" y="48"/>
                </a:moveTo>
                <a:lnTo>
                  <a:pt x="40" y="61"/>
                </a:lnTo>
                <a:lnTo>
                  <a:pt x="56" y="43"/>
                </a:lnTo>
                <a:lnTo>
                  <a:pt x="23" y="43"/>
                </a:lnTo>
                <a:lnTo>
                  <a:pt x="63" y="24"/>
                </a:lnTo>
                <a:lnTo>
                  <a:pt x="48" y="0"/>
                </a:lnTo>
                <a:lnTo>
                  <a:pt x="0" y="48"/>
                </a:lnTo>
              </a:path>
            </a:pathLst>
          </a:custGeom>
          <a:solidFill>
            <a:srgbClr val="99FF66"/>
          </a:solidFill>
          <a:ln w="0">
            <a:solidFill>
              <a:schemeClr val="bg1"/>
            </a:solidFill>
            <a:round/>
            <a:headEnd/>
            <a:tailEnd/>
          </a:ln>
        </p:spPr>
        <p:txBody>
          <a:bodyPr/>
          <a:lstStyle/>
          <a:p>
            <a:endParaRPr lang="en-ZA"/>
          </a:p>
        </p:txBody>
      </p:sp>
      <p:sp>
        <p:nvSpPr>
          <p:cNvPr id="7297" name="Freeform 430"/>
          <p:cNvSpPr>
            <a:spLocks/>
          </p:cNvSpPr>
          <p:nvPr/>
        </p:nvSpPr>
        <p:spPr bwMode="auto">
          <a:xfrm>
            <a:off x="8024812" y="3778250"/>
            <a:ext cx="144463" cy="146050"/>
          </a:xfrm>
          <a:custGeom>
            <a:avLst/>
            <a:gdLst>
              <a:gd name="T0" fmla="*/ 0 w 273"/>
              <a:gd name="T1" fmla="*/ 2147483646 h 213"/>
              <a:gd name="T2" fmla="*/ 2147483646 w 273"/>
              <a:gd name="T3" fmla="*/ 2147483646 h 213"/>
              <a:gd name="T4" fmla="*/ 2147483646 w 273"/>
              <a:gd name="T5" fmla="*/ 2147483646 h 213"/>
              <a:gd name="T6" fmla="*/ 2147483646 w 273"/>
              <a:gd name="T7" fmla="*/ 2147483646 h 213"/>
              <a:gd name="T8" fmla="*/ 2147483646 w 273"/>
              <a:gd name="T9" fmla="*/ 0 h 213"/>
              <a:gd name="T10" fmla="*/ 2147483646 w 273"/>
              <a:gd name="T11" fmla="*/ 2147483646 h 213"/>
              <a:gd name="T12" fmla="*/ 2147483646 w 273"/>
              <a:gd name="T13" fmla="*/ 2147483646 h 213"/>
              <a:gd name="T14" fmla="*/ 2147483646 w 273"/>
              <a:gd name="T15" fmla="*/ 2147483646 h 213"/>
              <a:gd name="T16" fmla="*/ 2147483646 w 273"/>
              <a:gd name="T17" fmla="*/ 2147483646 h 213"/>
              <a:gd name="T18" fmla="*/ 2147483646 w 273"/>
              <a:gd name="T19" fmla="*/ 2147483646 h 213"/>
              <a:gd name="T20" fmla="*/ 2147483646 w 273"/>
              <a:gd name="T21" fmla="*/ 2147483646 h 213"/>
              <a:gd name="T22" fmla="*/ 2147483646 w 273"/>
              <a:gd name="T23" fmla="*/ 2147483646 h 213"/>
              <a:gd name="T24" fmla="*/ 2147483646 w 273"/>
              <a:gd name="T25" fmla="*/ 2147483646 h 213"/>
              <a:gd name="T26" fmla="*/ 2147483646 w 273"/>
              <a:gd name="T27" fmla="*/ 2147483646 h 213"/>
              <a:gd name="T28" fmla="*/ 2147483646 w 273"/>
              <a:gd name="T29" fmla="*/ 2147483646 h 213"/>
              <a:gd name="T30" fmla="*/ 2147483646 w 273"/>
              <a:gd name="T31" fmla="*/ 2147483646 h 213"/>
              <a:gd name="T32" fmla="*/ 2147483646 w 273"/>
              <a:gd name="T33" fmla="*/ 2147483646 h 213"/>
              <a:gd name="T34" fmla="*/ 2147483646 w 273"/>
              <a:gd name="T35" fmla="*/ 2147483646 h 213"/>
              <a:gd name="T36" fmla="*/ 2147483646 w 273"/>
              <a:gd name="T37" fmla="*/ 2147483646 h 213"/>
              <a:gd name="T38" fmla="*/ 0 w 273"/>
              <a:gd name="T39" fmla="*/ 2147483646 h 2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3"/>
              <a:gd name="T61" fmla="*/ 0 h 213"/>
              <a:gd name="T62" fmla="*/ 273 w 273"/>
              <a:gd name="T63" fmla="*/ 213 h 2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3" h="213">
                <a:moveTo>
                  <a:pt x="0" y="86"/>
                </a:moveTo>
                <a:lnTo>
                  <a:pt x="32" y="37"/>
                </a:lnTo>
                <a:lnTo>
                  <a:pt x="120" y="13"/>
                </a:lnTo>
                <a:lnTo>
                  <a:pt x="233" y="19"/>
                </a:lnTo>
                <a:lnTo>
                  <a:pt x="273" y="0"/>
                </a:lnTo>
                <a:lnTo>
                  <a:pt x="257" y="43"/>
                </a:lnTo>
                <a:lnTo>
                  <a:pt x="185" y="31"/>
                </a:lnTo>
                <a:lnTo>
                  <a:pt x="145" y="73"/>
                </a:lnTo>
                <a:lnTo>
                  <a:pt x="104" y="56"/>
                </a:lnTo>
                <a:lnTo>
                  <a:pt x="137" y="104"/>
                </a:lnTo>
                <a:lnTo>
                  <a:pt x="104" y="116"/>
                </a:lnTo>
                <a:lnTo>
                  <a:pt x="168" y="147"/>
                </a:lnTo>
                <a:lnTo>
                  <a:pt x="168" y="165"/>
                </a:lnTo>
                <a:lnTo>
                  <a:pt x="112" y="171"/>
                </a:lnTo>
                <a:lnTo>
                  <a:pt x="128" y="213"/>
                </a:lnTo>
                <a:lnTo>
                  <a:pt x="55" y="202"/>
                </a:lnTo>
                <a:lnTo>
                  <a:pt x="32" y="165"/>
                </a:lnTo>
                <a:lnTo>
                  <a:pt x="128" y="147"/>
                </a:lnTo>
                <a:lnTo>
                  <a:pt x="40" y="134"/>
                </a:lnTo>
                <a:lnTo>
                  <a:pt x="0" y="86"/>
                </a:lnTo>
              </a:path>
            </a:pathLst>
          </a:custGeom>
          <a:solidFill>
            <a:schemeClr val="accent1"/>
          </a:solidFill>
          <a:ln w="7938">
            <a:solidFill>
              <a:schemeClr val="bg1"/>
            </a:solidFill>
            <a:round/>
            <a:headEnd/>
            <a:tailEnd/>
          </a:ln>
        </p:spPr>
        <p:txBody>
          <a:bodyPr/>
          <a:lstStyle/>
          <a:p>
            <a:endParaRPr lang="en-ZA"/>
          </a:p>
        </p:txBody>
      </p:sp>
      <p:sp>
        <p:nvSpPr>
          <p:cNvPr id="7298" name="Freeform 431"/>
          <p:cNvSpPr>
            <a:spLocks/>
          </p:cNvSpPr>
          <p:nvPr/>
        </p:nvSpPr>
        <p:spPr bwMode="auto">
          <a:xfrm>
            <a:off x="5849937" y="4395789"/>
            <a:ext cx="92075" cy="96837"/>
          </a:xfrm>
          <a:custGeom>
            <a:avLst/>
            <a:gdLst>
              <a:gd name="T0" fmla="*/ 0 w 176"/>
              <a:gd name="T1" fmla="*/ 2147483646 h 140"/>
              <a:gd name="T2" fmla="*/ 2147483646 w 176"/>
              <a:gd name="T3" fmla="*/ 2147483646 h 140"/>
              <a:gd name="T4" fmla="*/ 2147483646 w 176"/>
              <a:gd name="T5" fmla="*/ 2147483646 h 140"/>
              <a:gd name="T6" fmla="*/ 2147483646 w 176"/>
              <a:gd name="T7" fmla="*/ 2147483646 h 140"/>
              <a:gd name="T8" fmla="*/ 2147483646 w 176"/>
              <a:gd name="T9" fmla="*/ 0 h 140"/>
              <a:gd name="T10" fmla="*/ 2147483646 w 176"/>
              <a:gd name="T11" fmla="*/ 2147483646 h 140"/>
              <a:gd name="T12" fmla="*/ 2147483646 w 176"/>
              <a:gd name="T13" fmla="*/ 2147483646 h 140"/>
              <a:gd name="T14" fmla="*/ 2147483646 w 176"/>
              <a:gd name="T15" fmla="*/ 2147483646 h 140"/>
              <a:gd name="T16" fmla="*/ 2147483646 w 176"/>
              <a:gd name="T17" fmla="*/ 2147483646 h 140"/>
              <a:gd name="T18" fmla="*/ 0 w 176"/>
              <a:gd name="T19" fmla="*/ 214748364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40"/>
              <a:gd name="T32" fmla="*/ 176 w 176"/>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40">
                <a:moveTo>
                  <a:pt x="0" y="110"/>
                </a:moveTo>
                <a:lnTo>
                  <a:pt x="33" y="55"/>
                </a:lnTo>
                <a:lnTo>
                  <a:pt x="73" y="55"/>
                </a:lnTo>
                <a:lnTo>
                  <a:pt x="33" y="12"/>
                </a:lnTo>
                <a:lnTo>
                  <a:pt x="136" y="0"/>
                </a:lnTo>
                <a:lnTo>
                  <a:pt x="153" y="67"/>
                </a:lnTo>
                <a:lnTo>
                  <a:pt x="176" y="74"/>
                </a:lnTo>
                <a:lnTo>
                  <a:pt x="129" y="116"/>
                </a:lnTo>
                <a:lnTo>
                  <a:pt x="96" y="140"/>
                </a:lnTo>
                <a:lnTo>
                  <a:pt x="0" y="110"/>
                </a:lnTo>
              </a:path>
            </a:pathLst>
          </a:custGeom>
          <a:solidFill>
            <a:srgbClr val="99FF66"/>
          </a:solidFill>
          <a:ln w="7938">
            <a:solidFill>
              <a:schemeClr val="bg1"/>
            </a:solidFill>
            <a:round/>
            <a:headEnd/>
            <a:tailEnd/>
          </a:ln>
        </p:spPr>
        <p:txBody>
          <a:bodyPr/>
          <a:lstStyle/>
          <a:p>
            <a:endParaRPr lang="en-ZA"/>
          </a:p>
        </p:txBody>
      </p:sp>
      <p:sp>
        <p:nvSpPr>
          <p:cNvPr id="7299" name="Freeform 432"/>
          <p:cNvSpPr>
            <a:spLocks/>
          </p:cNvSpPr>
          <p:nvPr/>
        </p:nvSpPr>
        <p:spPr bwMode="auto">
          <a:xfrm>
            <a:off x="6075361" y="4622800"/>
            <a:ext cx="120650" cy="158750"/>
          </a:xfrm>
          <a:custGeom>
            <a:avLst/>
            <a:gdLst>
              <a:gd name="T0" fmla="*/ 0 w 226"/>
              <a:gd name="T1" fmla="*/ 2147483646 h 231"/>
              <a:gd name="T2" fmla="*/ 2147483646 w 226"/>
              <a:gd name="T3" fmla="*/ 2147483646 h 231"/>
              <a:gd name="T4" fmla="*/ 2147483646 w 226"/>
              <a:gd name="T5" fmla="*/ 2147483646 h 231"/>
              <a:gd name="T6" fmla="*/ 2147483646 w 226"/>
              <a:gd name="T7" fmla="*/ 2147483646 h 231"/>
              <a:gd name="T8" fmla="*/ 2147483646 w 226"/>
              <a:gd name="T9" fmla="*/ 2147483646 h 231"/>
              <a:gd name="T10" fmla="*/ 2147483646 w 226"/>
              <a:gd name="T11" fmla="*/ 2147483646 h 231"/>
              <a:gd name="T12" fmla="*/ 2147483646 w 226"/>
              <a:gd name="T13" fmla="*/ 2147483646 h 231"/>
              <a:gd name="T14" fmla="*/ 2147483646 w 226"/>
              <a:gd name="T15" fmla="*/ 2147483646 h 231"/>
              <a:gd name="T16" fmla="*/ 2147483646 w 226"/>
              <a:gd name="T17" fmla="*/ 0 h 231"/>
              <a:gd name="T18" fmla="*/ 2147483646 w 226"/>
              <a:gd name="T19" fmla="*/ 2147483646 h 231"/>
              <a:gd name="T20" fmla="*/ 2147483646 w 226"/>
              <a:gd name="T21" fmla="*/ 2147483646 h 231"/>
              <a:gd name="T22" fmla="*/ 0 w 226"/>
              <a:gd name="T23" fmla="*/ 2147483646 h 2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231"/>
              <a:gd name="T38" fmla="*/ 226 w 226"/>
              <a:gd name="T39" fmla="*/ 231 h 2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231">
                <a:moveTo>
                  <a:pt x="0" y="72"/>
                </a:moveTo>
                <a:lnTo>
                  <a:pt x="33" y="109"/>
                </a:lnTo>
                <a:lnTo>
                  <a:pt x="81" y="134"/>
                </a:lnTo>
                <a:lnTo>
                  <a:pt x="73" y="201"/>
                </a:lnTo>
                <a:lnTo>
                  <a:pt x="96" y="231"/>
                </a:lnTo>
                <a:lnTo>
                  <a:pt x="226" y="219"/>
                </a:lnTo>
                <a:lnTo>
                  <a:pt x="144" y="146"/>
                </a:lnTo>
                <a:lnTo>
                  <a:pt x="201" y="85"/>
                </a:lnTo>
                <a:lnTo>
                  <a:pt x="73" y="0"/>
                </a:lnTo>
                <a:lnTo>
                  <a:pt x="24" y="24"/>
                </a:lnTo>
                <a:lnTo>
                  <a:pt x="41" y="42"/>
                </a:lnTo>
                <a:lnTo>
                  <a:pt x="0" y="72"/>
                </a:lnTo>
              </a:path>
            </a:pathLst>
          </a:custGeom>
          <a:solidFill>
            <a:srgbClr val="99FF66"/>
          </a:solidFill>
          <a:ln w="7938">
            <a:solidFill>
              <a:schemeClr val="bg1"/>
            </a:solidFill>
            <a:round/>
            <a:headEnd/>
            <a:tailEnd/>
          </a:ln>
        </p:spPr>
        <p:txBody>
          <a:bodyPr/>
          <a:lstStyle/>
          <a:p>
            <a:endParaRPr lang="en-ZA"/>
          </a:p>
        </p:txBody>
      </p:sp>
      <p:sp>
        <p:nvSpPr>
          <p:cNvPr id="7300" name="Freeform 433"/>
          <p:cNvSpPr>
            <a:spLocks/>
          </p:cNvSpPr>
          <p:nvPr/>
        </p:nvSpPr>
        <p:spPr bwMode="auto">
          <a:xfrm>
            <a:off x="5797549" y="4443413"/>
            <a:ext cx="144463" cy="69850"/>
          </a:xfrm>
          <a:custGeom>
            <a:avLst/>
            <a:gdLst>
              <a:gd name="T0" fmla="*/ 0 w 274"/>
              <a:gd name="T1" fmla="*/ 2147483646 h 104"/>
              <a:gd name="T2" fmla="*/ 2147483646 w 274"/>
              <a:gd name="T3" fmla="*/ 2147483646 h 104"/>
              <a:gd name="T4" fmla="*/ 2147483646 w 274"/>
              <a:gd name="T5" fmla="*/ 0 h 104"/>
              <a:gd name="T6" fmla="*/ 2147483646 w 274"/>
              <a:gd name="T7" fmla="*/ 2147483646 h 104"/>
              <a:gd name="T8" fmla="*/ 2147483646 w 274"/>
              <a:gd name="T9" fmla="*/ 2147483646 h 104"/>
              <a:gd name="T10" fmla="*/ 2147483646 w 274"/>
              <a:gd name="T11" fmla="*/ 2147483646 h 104"/>
              <a:gd name="T12" fmla="*/ 2147483646 w 274"/>
              <a:gd name="T13" fmla="*/ 2147483646 h 104"/>
              <a:gd name="T14" fmla="*/ 0 w 274"/>
              <a:gd name="T15" fmla="*/ 2147483646 h 104"/>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104"/>
              <a:gd name="T26" fmla="*/ 274 w 274"/>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104">
                <a:moveTo>
                  <a:pt x="0" y="49"/>
                </a:moveTo>
                <a:lnTo>
                  <a:pt x="47" y="7"/>
                </a:lnTo>
                <a:lnTo>
                  <a:pt x="192" y="0"/>
                </a:lnTo>
                <a:lnTo>
                  <a:pt x="274" y="31"/>
                </a:lnTo>
                <a:lnTo>
                  <a:pt x="200" y="37"/>
                </a:lnTo>
                <a:lnTo>
                  <a:pt x="89" y="104"/>
                </a:lnTo>
                <a:lnTo>
                  <a:pt x="72" y="91"/>
                </a:lnTo>
                <a:lnTo>
                  <a:pt x="0" y="49"/>
                </a:lnTo>
              </a:path>
            </a:pathLst>
          </a:custGeom>
          <a:solidFill>
            <a:srgbClr val="99FF66"/>
          </a:solidFill>
          <a:ln w="7938">
            <a:solidFill>
              <a:schemeClr val="bg1"/>
            </a:solidFill>
            <a:round/>
            <a:headEnd/>
            <a:tailEnd/>
          </a:ln>
        </p:spPr>
        <p:txBody>
          <a:bodyPr/>
          <a:lstStyle/>
          <a:p>
            <a:endParaRPr lang="en-ZA"/>
          </a:p>
        </p:txBody>
      </p:sp>
      <p:sp>
        <p:nvSpPr>
          <p:cNvPr id="7301" name="Freeform 434"/>
          <p:cNvSpPr>
            <a:spLocks/>
          </p:cNvSpPr>
          <p:nvPr/>
        </p:nvSpPr>
        <p:spPr bwMode="auto">
          <a:xfrm>
            <a:off x="9166225" y="3932238"/>
            <a:ext cx="701675" cy="698500"/>
          </a:xfrm>
          <a:custGeom>
            <a:avLst/>
            <a:gdLst>
              <a:gd name="T0" fmla="*/ 0 w 1326"/>
              <a:gd name="T1" fmla="*/ 2147483646 h 1016"/>
              <a:gd name="T2" fmla="*/ 2147483646 w 1326"/>
              <a:gd name="T3" fmla="*/ 2147483646 h 1016"/>
              <a:gd name="T4" fmla="*/ 2147483646 w 1326"/>
              <a:gd name="T5" fmla="*/ 2147483646 h 1016"/>
              <a:gd name="T6" fmla="*/ 2147483646 w 1326"/>
              <a:gd name="T7" fmla="*/ 2147483646 h 1016"/>
              <a:gd name="T8" fmla="*/ 2147483646 w 1326"/>
              <a:gd name="T9" fmla="*/ 2147483646 h 1016"/>
              <a:gd name="T10" fmla="*/ 2147483646 w 1326"/>
              <a:gd name="T11" fmla="*/ 2147483646 h 1016"/>
              <a:gd name="T12" fmla="*/ 2147483646 w 1326"/>
              <a:gd name="T13" fmla="*/ 2147483646 h 1016"/>
              <a:gd name="T14" fmla="*/ 2147483646 w 1326"/>
              <a:gd name="T15" fmla="*/ 2147483646 h 1016"/>
              <a:gd name="T16" fmla="*/ 2147483646 w 1326"/>
              <a:gd name="T17" fmla="*/ 2147483646 h 1016"/>
              <a:gd name="T18" fmla="*/ 2147483646 w 1326"/>
              <a:gd name="T19" fmla="*/ 2147483646 h 1016"/>
              <a:gd name="T20" fmla="*/ 2147483646 w 1326"/>
              <a:gd name="T21" fmla="*/ 2147483646 h 1016"/>
              <a:gd name="T22" fmla="*/ 2147483646 w 1326"/>
              <a:gd name="T23" fmla="*/ 2147483646 h 1016"/>
              <a:gd name="T24" fmla="*/ 2147483646 w 1326"/>
              <a:gd name="T25" fmla="*/ 2147483646 h 1016"/>
              <a:gd name="T26" fmla="*/ 2147483646 w 1326"/>
              <a:gd name="T27" fmla="*/ 0 h 1016"/>
              <a:gd name="T28" fmla="*/ 2147483646 w 1326"/>
              <a:gd name="T29" fmla="*/ 2147483646 h 1016"/>
              <a:gd name="T30" fmla="*/ 2147483646 w 1326"/>
              <a:gd name="T31" fmla="*/ 2147483646 h 1016"/>
              <a:gd name="T32" fmla="*/ 2147483646 w 1326"/>
              <a:gd name="T33" fmla="*/ 2147483646 h 1016"/>
              <a:gd name="T34" fmla="*/ 2147483646 w 1326"/>
              <a:gd name="T35" fmla="*/ 2147483646 h 1016"/>
              <a:gd name="T36" fmla="*/ 2147483646 w 1326"/>
              <a:gd name="T37" fmla="*/ 2147483646 h 1016"/>
              <a:gd name="T38" fmla="*/ 2147483646 w 1326"/>
              <a:gd name="T39" fmla="*/ 2147483646 h 1016"/>
              <a:gd name="T40" fmla="*/ 2147483646 w 1326"/>
              <a:gd name="T41" fmla="*/ 2147483646 h 1016"/>
              <a:gd name="T42" fmla="*/ 2147483646 w 1326"/>
              <a:gd name="T43" fmla="*/ 2147483646 h 1016"/>
              <a:gd name="T44" fmla="*/ 2147483646 w 1326"/>
              <a:gd name="T45" fmla="*/ 2147483646 h 1016"/>
              <a:gd name="T46" fmla="*/ 2147483646 w 1326"/>
              <a:gd name="T47" fmla="*/ 2147483646 h 1016"/>
              <a:gd name="T48" fmla="*/ 2147483646 w 1326"/>
              <a:gd name="T49" fmla="*/ 2147483646 h 1016"/>
              <a:gd name="T50" fmla="*/ 2147483646 w 1326"/>
              <a:gd name="T51" fmla="*/ 2147483646 h 1016"/>
              <a:gd name="T52" fmla="*/ 2147483646 w 1326"/>
              <a:gd name="T53" fmla="*/ 2147483646 h 1016"/>
              <a:gd name="T54" fmla="*/ 2147483646 w 1326"/>
              <a:gd name="T55" fmla="*/ 2147483646 h 1016"/>
              <a:gd name="T56" fmla="*/ 2147483646 w 1326"/>
              <a:gd name="T57" fmla="*/ 2147483646 h 1016"/>
              <a:gd name="T58" fmla="*/ 2147483646 w 1326"/>
              <a:gd name="T59" fmla="*/ 2147483646 h 1016"/>
              <a:gd name="T60" fmla="*/ 2147483646 w 1326"/>
              <a:gd name="T61" fmla="*/ 2147483646 h 1016"/>
              <a:gd name="T62" fmla="*/ 2147483646 w 1326"/>
              <a:gd name="T63" fmla="*/ 2147483646 h 1016"/>
              <a:gd name="T64" fmla="*/ 2147483646 w 1326"/>
              <a:gd name="T65" fmla="*/ 2147483646 h 1016"/>
              <a:gd name="T66" fmla="*/ 2147483646 w 1326"/>
              <a:gd name="T67" fmla="*/ 2147483646 h 1016"/>
              <a:gd name="T68" fmla="*/ 2147483646 w 1326"/>
              <a:gd name="T69" fmla="*/ 2147483646 h 1016"/>
              <a:gd name="T70" fmla="*/ 2147483646 w 1326"/>
              <a:gd name="T71" fmla="*/ 2147483646 h 1016"/>
              <a:gd name="T72" fmla="*/ 2147483646 w 1326"/>
              <a:gd name="T73" fmla="*/ 2147483646 h 1016"/>
              <a:gd name="T74" fmla="*/ 2147483646 w 1326"/>
              <a:gd name="T75" fmla="*/ 2147483646 h 1016"/>
              <a:gd name="T76" fmla="*/ 2147483646 w 1326"/>
              <a:gd name="T77" fmla="*/ 2147483646 h 1016"/>
              <a:gd name="T78" fmla="*/ 2147483646 w 1326"/>
              <a:gd name="T79" fmla="*/ 2147483646 h 1016"/>
              <a:gd name="T80" fmla="*/ 2147483646 w 1326"/>
              <a:gd name="T81" fmla="*/ 2147483646 h 1016"/>
              <a:gd name="T82" fmla="*/ 2147483646 w 1326"/>
              <a:gd name="T83" fmla="*/ 2147483646 h 1016"/>
              <a:gd name="T84" fmla="*/ 2147483646 w 1326"/>
              <a:gd name="T85" fmla="*/ 2147483646 h 1016"/>
              <a:gd name="T86" fmla="*/ 2147483646 w 1326"/>
              <a:gd name="T87" fmla="*/ 2147483646 h 1016"/>
              <a:gd name="T88" fmla="*/ 2147483646 w 1326"/>
              <a:gd name="T89" fmla="*/ 2147483646 h 1016"/>
              <a:gd name="T90" fmla="*/ 2147483646 w 1326"/>
              <a:gd name="T91" fmla="*/ 2147483646 h 1016"/>
              <a:gd name="T92" fmla="*/ 2147483646 w 1326"/>
              <a:gd name="T93" fmla="*/ 2147483646 h 1016"/>
              <a:gd name="T94" fmla="*/ 2147483646 w 1326"/>
              <a:gd name="T95" fmla="*/ 2147483646 h 1016"/>
              <a:gd name="T96" fmla="*/ 2147483646 w 1326"/>
              <a:gd name="T97" fmla="*/ 2147483646 h 1016"/>
              <a:gd name="T98" fmla="*/ 2147483646 w 1326"/>
              <a:gd name="T99" fmla="*/ 2147483646 h 1016"/>
              <a:gd name="T100" fmla="*/ 2147483646 w 1326"/>
              <a:gd name="T101" fmla="*/ 2147483646 h 1016"/>
              <a:gd name="T102" fmla="*/ 2147483646 w 1326"/>
              <a:gd name="T103" fmla="*/ 2147483646 h 1016"/>
              <a:gd name="T104" fmla="*/ 2147483646 w 1326"/>
              <a:gd name="T105" fmla="*/ 2147483646 h 1016"/>
              <a:gd name="T106" fmla="*/ 2147483646 w 1326"/>
              <a:gd name="T107" fmla="*/ 2147483646 h 1016"/>
              <a:gd name="T108" fmla="*/ 2147483646 w 1326"/>
              <a:gd name="T109" fmla="*/ 2147483646 h 1016"/>
              <a:gd name="T110" fmla="*/ 2147483646 w 1326"/>
              <a:gd name="T111" fmla="*/ 2147483646 h 1016"/>
              <a:gd name="T112" fmla="*/ 2147483646 w 1326"/>
              <a:gd name="T113" fmla="*/ 2147483646 h 1016"/>
              <a:gd name="T114" fmla="*/ 2147483646 w 1326"/>
              <a:gd name="T115" fmla="*/ 2147483646 h 1016"/>
              <a:gd name="T116" fmla="*/ 2147483646 w 1326"/>
              <a:gd name="T117" fmla="*/ 2147483646 h 1016"/>
              <a:gd name="T118" fmla="*/ 2147483646 w 1326"/>
              <a:gd name="T119" fmla="*/ 2147483646 h 1016"/>
              <a:gd name="T120" fmla="*/ 2147483646 w 1326"/>
              <a:gd name="T121" fmla="*/ 2147483646 h 1016"/>
              <a:gd name="T122" fmla="*/ 0 w 1326"/>
              <a:gd name="T123" fmla="*/ 2147483646 h 10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6"/>
              <a:gd name="T187" fmla="*/ 0 h 1016"/>
              <a:gd name="T188" fmla="*/ 1326 w 1326"/>
              <a:gd name="T189" fmla="*/ 1016 h 10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6" h="1016">
                <a:moveTo>
                  <a:pt x="0" y="469"/>
                </a:moveTo>
                <a:lnTo>
                  <a:pt x="31" y="438"/>
                </a:lnTo>
                <a:lnTo>
                  <a:pt x="136" y="438"/>
                </a:lnTo>
                <a:lnTo>
                  <a:pt x="63" y="334"/>
                </a:lnTo>
                <a:lnTo>
                  <a:pt x="103" y="310"/>
                </a:lnTo>
                <a:lnTo>
                  <a:pt x="160" y="310"/>
                </a:lnTo>
                <a:lnTo>
                  <a:pt x="296" y="200"/>
                </a:lnTo>
                <a:lnTo>
                  <a:pt x="288" y="164"/>
                </a:lnTo>
                <a:lnTo>
                  <a:pt x="321" y="146"/>
                </a:lnTo>
                <a:lnTo>
                  <a:pt x="264" y="110"/>
                </a:lnTo>
                <a:lnTo>
                  <a:pt x="256" y="54"/>
                </a:lnTo>
                <a:lnTo>
                  <a:pt x="393" y="54"/>
                </a:lnTo>
                <a:lnTo>
                  <a:pt x="425" y="30"/>
                </a:lnTo>
                <a:lnTo>
                  <a:pt x="506" y="0"/>
                </a:lnTo>
                <a:lnTo>
                  <a:pt x="546" y="24"/>
                </a:lnTo>
                <a:lnTo>
                  <a:pt x="489" y="79"/>
                </a:lnTo>
                <a:lnTo>
                  <a:pt x="514" y="134"/>
                </a:lnTo>
                <a:lnTo>
                  <a:pt x="466" y="140"/>
                </a:lnTo>
                <a:lnTo>
                  <a:pt x="489" y="200"/>
                </a:lnTo>
                <a:lnTo>
                  <a:pt x="586" y="225"/>
                </a:lnTo>
                <a:lnTo>
                  <a:pt x="538" y="286"/>
                </a:lnTo>
                <a:lnTo>
                  <a:pt x="658" y="329"/>
                </a:lnTo>
                <a:lnTo>
                  <a:pt x="891" y="365"/>
                </a:lnTo>
                <a:lnTo>
                  <a:pt x="899" y="316"/>
                </a:lnTo>
                <a:lnTo>
                  <a:pt x="924" y="304"/>
                </a:lnTo>
                <a:lnTo>
                  <a:pt x="932" y="334"/>
                </a:lnTo>
                <a:lnTo>
                  <a:pt x="956" y="353"/>
                </a:lnTo>
                <a:lnTo>
                  <a:pt x="1077" y="347"/>
                </a:lnTo>
                <a:lnTo>
                  <a:pt x="1069" y="316"/>
                </a:lnTo>
                <a:lnTo>
                  <a:pt x="1254" y="249"/>
                </a:lnTo>
                <a:lnTo>
                  <a:pt x="1269" y="292"/>
                </a:lnTo>
                <a:lnTo>
                  <a:pt x="1326" y="304"/>
                </a:lnTo>
                <a:lnTo>
                  <a:pt x="1294" y="334"/>
                </a:lnTo>
                <a:lnTo>
                  <a:pt x="1221" y="359"/>
                </a:lnTo>
                <a:lnTo>
                  <a:pt x="1101" y="529"/>
                </a:lnTo>
                <a:lnTo>
                  <a:pt x="1084" y="456"/>
                </a:lnTo>
                <a:lnTo>
                  <a:pt x="1052" y="486"/>
                </a:lnTo>
                <a:lnTo>
                  <a:pt x="1029" y="456"/>
                </a:lnTo>
                <a:lnTo>
                  <a:pt x="1084" y="413"/>
                </a:lnTo>
                <a:lnTo>
                  <a:pt x="988" y="407"/>
                </a:lnTo>
                <a:lnTo>
                  <a:pt x="916" y="359"/>
                </a:lnTo>
                <a:lnTo>
                  <a:pt x="891" y="389"/>
                </a:lnTo>
                <a:lnTo>
                  <a:pt x="916" y="407"/>
                </a:lnTo>
                <a:lnTo>
                  <a:pt x="884" y="426"/>
                </a:lnTo>
                <a:lnTo>
                  <a:pt x="916" y="438"/>
                </a:lnTo>
                <a:lnTo>
                  <a:pt x="932" y="536"/>
                </a:lnTo>
                <a:lnTo>
                  <a:pt x="891" y="517"/>
                </a:lnTo>
                <a:lnTo>
                  <a:pt x="811" y="602"/>
                </a:lnTo>
                <a:lnTo>
                  <a:pt x="546" y="749"/>
                </a:lnTo>
                <a:lnTo>
                  <a:pt x="521" y="937"/>
                </a:lnTo>
                <a:lnTo>
                  <a:pt x="409" y="1016"/>
                </a:lnTo>
                <a:lnTo>
                  <a:pt x="304" y="870"/>
                </a:lnTo>
                <a:lnTo>
                  <a:pt x="273" y="755"/>
                </a:lnTo>
                <a:lnTo>
                  <a:pt x="233" y="724"/>
                </a:lnTo>
                <a:lnTo>
                  <a:pt x="208" y="517"/>
                </a:lnTo>
                <a:lnTo>
                  <a:pt x="176" y="511"/>
                </a:lnTo>
                <a:lnTo>
                  <a:pt x="168" y="560"/>
                </a:lnTo>
                <a:lnTo>
                  <a:pt x="103" y="572"/>
                </a:lnTo>
                <a:lnTo>
                  <a:pt x="31" y="511"/>
                </a:lnTo>
                <a:lnTo>
                  <a:pt x="103" y="486"/>
                </a:lnTo>
                <a:lnTo>
                  <a:pt x="31" y="493"/>
                </a:lnTo>
                <a:lnTo>
                  <a:pt x="0" y="469"/>
                </a:lnTo>
              </a:path>
            </a:pathLst>
          </a:custGeom>
          <a:solidFill>
            <a:schemeClr val="accent1"/>
          </a:solidFill>
          <a:ln w="7938">
            <a:solidFill>
              <a:schemeClr val="bg1"/>
            </a:solidFill>
            <a:round/>
            <a:headEnd/>
            <a:tailEnd/>
          </a:ln>
        </p:spPr>
        <p:txBody>
          <a:bodyPr/>
          <a:lstStyle/>
          <a:p>
            <a:endParaRPr lang="en-ZA"/>
          </a:p>
        </p:txBody>
      </p:sp>
      <p:sp>
        <p:nvSpPr>
          <p:cNvPr id="7302" name="Freeform 435"/>
          <p:cNvSpPr>
            <a:spLocks/>
          </p:cNvSpPr>
          <p:nvPr/>
        </p:nvSpPr>
        <p:spPr bwMode="auto">
          <a:xfrm>
            <a:off x="8596312" y="3832226"/>
            <a:ext cx="454025" cy="384175"/>
          </a:xfrm>
          <a:custGeom>
            <a:avLst/>
            <a:gdLst>
              <a:gd name="T0" fmla="*/ 0 w 859"/>
              <a:gd name="T1" fmla="*/ 2147483646 h 559"/>
              <a:gd name="T2" fmla="*/ 2147483646 w 859"/>
              <a:gd name="T3" fmla="*/ 0 h 559"/>
              <a:gd name="T4" fmla="*/ 2147483646 w 859"/>
              <a:gd name="T5" fmla="*/ 2147483646 h 559"/>
              <a:gd name="T6" fmla="*/ 2147483646 w 859"/>
              <a:gd name="T7" fmla="*/ 2147483646 h 559"/>
              <a:gd name="T8" fmla="*/ 2147483646 w 859"/>
              <a:gd name="T9" fmla="*/ 2147483646 h 559"/>
              <a:gd name="T10" fmla="*/ 2147483646 w 859"/>
              <a:gd name="T11" fmla="*/ 2147483646 h 559"/>
              <a:gd name="T12" fmla="*/ 2147483646 w 859"/>
              <a:gd name="T13" fmla="*/ 2147483646 h 559"/>
              <a:gd name="T14" fmla="*/ 2147483646 w 859"/>
              <a:gd name="T15" fmla="*/ 2147483646 h 559"/>
              <a:gd name="T16" fmla="*/ 2147483646 w 859"/>
              <a:gd name="T17" fmla="*/ 2147483646 h 559"/>
              <a:gd name="T18" fmla="*/ 2147483646 w 859"/>
              <a:gd name="T19" fmla="*/ 2147483646 h 559"/>
              <a:gd name="T20" fmla="*/ 2147483646 w 859"/>
              <a:gd name="T21" fmla="*/ 2147483646 h 559"/>
              <a:gd name="T22" fmla="*/ 2147483646 w 859"/>
              <a:gd name="T23" fmla="*/ 2147483646 h 559"/>
              <a:gd name="T24" fmla="*/ 2147483646 w 859"/>
              <a:gd name="T25" fmla="*/ 2147483646 h 559"/>
              <a:gd name="T26" fmla="*/ 2147483646 w 859"/>
              <a:gd name="T27" fmla="*/ 2147483646 h 559"/>
              <a:gd name="T28" fmla="*/ 2147483646 w 859"/>
              <a:gd name="T29" fmla="*/ 2147483646 h 559"/>
              <a:gd name="T30" fmla="*/ 2147483646 w 859"/>
              <a:gd name="T31" fmla="*/ 2147483646 h 559"/>
              <a:gd name="T32" fmla="*/ 2147483646 w 859"/>
              <a:gd name="T33" fmla="*/ 2147483646 h 559"/>
              <a:gd name="T34" fmla="*/ 2147483646 w 859"/>
              <a:gd name="T35" fmla="*/ 2147483646 h 559"/>
              <a:gd name="T36" fmla="*/ 2147483646 w 859"/>
              <a:gd name="T37" fmla="*/ 2147483646 h 559"/>
              <a:gd name="T38" fmla="*/ 2147483646 w 859"/>
              <a:gd name="T39" fmla="*/ 2147483646 h 559"/>
              <a:gd name="T40" fmla="*/ 2147483646 w 859"/>
              <a:gd name="T41" fmla="*/ 2147483646 h 559"/>
              <a:gd name="T42" fmla="*/ 2147483646 w 859"/>
              <a:gd name="T43" fmla="*/ 2147483646 h 559"/>
              <a:gd name="T44" fmla="*/ 2147483646 w 859"/>
              <a:gd name="T45" fmla="*/ 2147483646 h 559"/>
              <a:gd name="T46" fmla="*/ 2147483646 w 859"/>
              <a:gd name="T47" fmla="*/ 2147483646 h 559"/>
              <a:gd name="T48" fmla="*/ 2147483646 w 859"/>
              <a:gd name="T49" fmla="*/ 2147483646 h 559"/>
              <a:gd name="T50" fmla="*/ 2147483646 w 859"/>
              <a:gd name="T51" fmla="*/ 2147483646 h 559"/>
              <a:gd name="T52" fmla="*/ 2147483646 w 859"/>
              <a:gd name="T53" fmla="*/ 2147483646 h 559"/>
              <a:gd name="T54" fmla="*/ 2147483646 w 859"/>
              <a:gd name="T55" fmla="*/ 2147483646 h 559"/>
              <a:gd name="T56" fmla="*/ 2147483646 w 859"/>
              <a:gd name="T57" fmla="*/ 2147483646 h 559"/>
              <a:gd name="T58" fmla="*/ 2147483646 w 859"/>
              <a:gd name="T59" fmla="*/ 2147483646 h 559"/>
              <a:gd name="T60" fmla="*/ 2147483646 w 859"/>
              <a:gd name="T61" fmla="*/ 2147483646 h 559"/>
              <a:gd name="T62" fmla="*/ 0 w 859"/>
              <a:gd name="T63" fmla="*/ 2147483646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559"/>
              <a:gd name="T98" fmla="*/ 859 w 859"/>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559">
                <a:moveTo>
                  <a:pt x="0" y="19"/>
                </a:moveTo>
                <a:lnTo>
                  <a:pt x="15" y="0"/>
                </a:lnTo>
                <a:lnTo>
                  <a:pt x="80" y="36"/>
                </a:lnTo>
                <a:lnTo>
                  <a:pt x="160" y="6"/>
                </a:lnTo>
                <a:lnTo>
                  <a:pt x="168" y="36"/>
                </a:lnTo>
                <a:lnTo>
                  <a:pt x="208" y="49"/>
                </a:lnTo>
                <a:lnTo>
                  <a:pt x="225" y="85"/>
                </a:lnTo>
                <a:lnTo>
                  <a:pt x="330" y="122"/>
                </a:lnTo>
                <a:lnTo>
                  <a:pt x="441" y="116"/>
                </a:lnTo>
                <a:lnTo>
                  <a:pt x="433" y="91"/>
                </a:lnTo>
                <a:lnTo>
                  <a:pt x="570" y="54"/>
                </a:lnTo>
                <a:lnTo>
                  <a:pt x="763" y="122"/>
                </a:lnTo>
                <a:lnTo>
                  <a:pt x="771" y="158"/>
                </a:lnTo>
                <a:lnTo>
                  <a:pt x="731" y="219"/>
                </a:lnTo>
                <a:lnTo>
                  <a:pt x="748" y="310"/>
                </a:lnTo>
                <a:lnTo>
                  <a:pt x="788" y="340"/>
                </a:lnTo>
                <a:lnTo>
                  <a:pt x="748" y="383"/>
                </a:lnTo>
                <a:lnTo>
                  <a:pt x="859" y="480"/>
                </a:lnTo>
                <a:lnTo>
                  <a:pt x="779" y="559"/>
                </a:lnTo>
                <a:lnTo>
                  <a:pt x="595" y="542"/>
                </a:lnTo>
                <a:lnTo>
                  <a:pt x="546" y="486"/>
                </a:lnTo>
                <a:lnTo>
                  <a:pt x="418" y="499"/>
                </a:lnTo>
                <a:lnTo>
                  <a:pt x="321" y="462"/>
                </a:lnTo>
                <a:lnTo>
                  <a:pt x="256" y="377"/>
                </a:lnTo>
                <a:lnTo>
                  <a:pt x="200" y="359"/>
                </a:lnTo>
                <a:lnTo>
                  <a:pt x="192" y="377"/>
                </a:lnTo>
                <a:lnTo>
                  <a:pt x="136" y="286"/>
                </a:lnTo>
                <a:lnTo>
                  <a:pt x="48" y="232"/>
                </a:lnTo>
                <a:lnTo>
                  <a:pt x="88" y="158"/>
                </a:lnTo>
                <a:lnTo>
                  <a:pt x="55" y="146"/>
                </a:lnTo>
                <a:lnTo>
                  <a:pt x="23" y="97"/>
                </a:lnTo>
                <a:lnTo>
                  <a:pt x="0" y="19"/>
                </a:lnTo>
              </a:path>
            </a:pathLst>
          </a:custGeom>
          <a:solidFill>
            <a:srgbClr val="99FF66"/>
          </a:solidFill>
          <a:ln w="7938">
            <a:solidFill>
              <a:schemeClr val="bg1"/>
            </a:solidFill>
            <a:round/>
            <a:headEnd/>
            <a:tailEnd/>
          </a:ln>
        </p:spPr>
        <p:txBody>
          <a:bodyPr/>
          <a:lstStyle/>
          <a:p>
            <a:endParaRPr lang="en-ZA"/>
          </a:p>
        </p:txBody>
      </p:sp>
      <p:sp>
        <p:nvSpPr>
          <p:cNvPr id="7303" name="Freeform 436"/>
          <p:cNvSpPr>
            <a:spLocks/>
          </p:cNvSpPr>
          <p:nvPr/>
        </p:nvSpPr>
        <p:spPr bwMode="auto">
          <a:xfrm>
            <a:off x="8462961" y="3898901"/>
            <a:ext cx="234950" cy="212725"/>
          </a:xfrm>
          <a:custGeom>
            <a:avLst/>
            <a:gdLst>
              <a:gd name="T0" fmla="*/ 0 w 442"/>
              <a:gd name="T1" fmla="*/ 2147483646 h 311"/>
              <a:gd name="T2" fmla="*/ 2147483646 w 442"/>
              <a:gd name="T3" fmla="*/ 2147483646 h 311"/>
              <a:gd name="T4" fmla="*/ 2147483646 w 442"/>
              <a:gd name="T5" fmla="*/ 2147483646 h 311"/>
              <a:gd name="T6" fmla="*/ 2147483646 w 442"/>
              <a:gd name="T7" fmla="*/ 2147483646 h 311"/>
              <a:gd name="T8" fmla="*/ 2147483646 w 442"/>
              <a:gd name="T9" fmla="*/ 2147483646 h 311"/>
              <a:gd name="T10" fmla="*/ 2147483646 w 442"/>
              <a:gd name="T11" fmla="*/ 2147483646 h 311"/>
              <a:gd name="T12" fmla="*/ 2147483646 w 442"/>
              <a:gd name="T13" fmla="*/ 2147483646 h 311"/>
              <a:gd name="T14" fmla="*/ 2147483646 w 442"/>
              <a:gd name="T15" fmla="*/ 2147483646 h 311"/>
              <a:gd name="T16" fmla="*/ 2147483646 w 442"/>
              <a:gd name="T17" fmla="*/ 2147483646 h 311"/>
              <a:gd name="T18" fmla="*/ 2147483646 w 442"/>
              <a:gd name="T19" fmla="*/ 2147483646 h 311"/>
              <a:gd name="T20" fmla="*/ 2147483646 w 442"/>
              <a:gd name="T21" fmla="*/ 2147483646 h 311"/>
              <a:gd name="T22" fmla="*/ 2147483646 w 442"/>
              <a:gd name="T23" fmla="*/ 2147483646 h 311"/>
              <a:gd name="T24" fmla="*/ 2147483646 w 442"/>
              <a:gd name="T25" fmla="*/ 0 h 311"/>
              <a:gd name="T26" fmla="*/ 2147483646 w 442"/>
              <a:gd name="T27" fmla="*/ 2147483646 h 311"/>
              <a:gd name="T28" fmla="*/ 2147483646 w 442"/>
              <a:gd name="T29" fmla="*/ 2147483646 h 311"/>
              <a:gd name="T30" fmla="*/ 2147483646 w 442"/>
              <a:gd name="T31" fmla="*/ 2147483646 h 311"/>
              <a:gd name="T32" fmla="*/ 0 w 442"/>
              <a:gd name="T33" fmla="*/ 2147483646 h 3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2"/>
              <a:gd name="T52" fmla="*/ 0 h 311"/>
              <a:gd name="T53" fmla="*/ 442 w 442"/>
              <a:gd name="T54" fmla="*/ 311 h 3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2" h="311">
                <a:moveTo>
                  <a:pt x="0" y="159"/>
                </a:moveTo>
                <a:lnTo>
                  <a:pt x="23" y="201"/>
                </a:lnTo>
                <a:lnTo>
                  <a:pt x="217" y="268"/>
                </a:lnTo>
                <a:lnTo>
                  <a:pt x="217" y="292"/>
                </a:lnTo>
                <a:lnTo>
                  <a:pt x="273" y="311"/>
                </a:lnTo>
                <a:lnTo>
                  <a:pt x="362" y="311"/>
                </a:lnTo>
                <a:lnTo>
                  <a:pt x="418" y="280"/>
                </a:lnTo>
                <a:lnTo>
                  <a:pt x="442" y="280"/>
                </a:lnTo>
                <a:lnTo>
                  <a:pt x="386" y="189"/>
                </a:lnTo>
                <a:lnTo>
                  <a:pt x="298" y="135"/>
                </a:lnTo>
                <a:lnTo>
                  <a:pt x="338" y="61"/>
                </a:lnTo>
                <a:lnTo>
                  <a:pt x="305" y="49"/>
                </a:lnTo>
                <a:lnTo>
                  <a:pt x="273" y="0"/>
                </a:lnTo>
                <a:lnTo>
                  <a:pt x="168" y="6"/>
                </a:lnTo>
                <a:lnTo>
                  <a:pt x="120" y="30"/>
                </a:lnTo>
                <a:lnTo>
                  <a:pt x="113" y="109"/>
                </a:lnTo>
                <a:lnTo>
                  <a:pt x="0" y="159"/>
                </a:lnTo>
              </a:path>
            </a:pathLst>
          </a:custGeom>
          <a:solidFill>
            <a:schemeClr val="tx2"/>
          </a:solidFill>
          <a:ln w="7938">
            <a:solidFill>
              <a:schemeClr val="bg1"/>
            </a:solidFill>
            <a:round/>
            <a:headEnd/>
            <a:tailEnd/>
          </a:ln>
        </p:spPr>
        <p:txBody>
          <a:bodyPr/>
          <a:lstStyle/>
          <a:p>
            <a:endParaRPr lang="en-ZA"/>
          </a:p>
        </p:txBody>
      </p:sp>
      <p:sp>
        <p:nvSpPr>
          <p:cNvPr id="7304" name="Freeform 437"/>
          <p:cNvSpPr>
            <a:spLocks/>
          </p:cNvSpPr>
          <p:nvPr/>
        </p:nvSpPr>
        <p:spPr bwMode="auto">
          <a:xfrm>
            <a:off x="8351837" y="4011614"/>
            <a:ext cx="34925" cy="96837"/>
          </a:xfrm>
          <a:custGeom>
            <a:avLst/>
            <a:gdLst>
              <a:gd name="T0" fmla="*/ 0 w 65"/>
              <a:gd name="T1" fmla="*/ 2147483646 h 140"/>
              <a:gd name="T2" fmla="*/ 2147483646 w 65"/>
              <a:gd name="T3" fmla="*/ 2147483646 h 140"/>
              <a:gd name="T4" fmla="*/ 2147483646 w 65"/>
              <a:gd name="T5" fmla="*/ 2147483646 h 140"/>
              <a:gd name="T6" fmla="*/ 2147483646 w 65"/>
              <a:gd name="T7" fmla="*/ 2147483646 h 140"/>
              <a:gd name="T8" fmla="*/ 2147483646 w 65"/>
              <a:gd name="T9" fmla="*/ 2147483646 h 140"/>
              <a:gd name="T10" fmla="*/ 2147483646 w 65"/>
              <a:gd name="T11" fmla="*/ 2147483646 h 140"/>
              <a:gd name="T12" fmla="*/ 2147483646 w 65"/>
              <a:gd name="T13" fmla="*/ 2147483646 h 140"/>
              <a:gd name="T14" fmla="*/ 2147483646 w 65"/>
              <a:gd name="T15" fmla="*/ 0 h 140"/>
              <a:gd name="T16" fmla="*/ 2147483646 w 65"/>
              <a:gd name="T17" fmla="*/ 0 h 140"/>
              <a:gd name="T18" fmla="*/ 0 w 65"/>
              <a:gd name="T19" fmla="*/ 214748364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140"/>
              <a:gd name="T32" fmla="*/ 65 w 65"/>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140">
                <a:moveTo>
                  <a:pt x="0" y="67"/>
                </a:moveTo>
                <a:lnTo>
                  <a:pt x="33" y="140"/>
                </a:lnTo>
                <a:lnTo>
                  <a:pt x="42" y="140"/>
                </a:lnTo>
                <a:lnTo>
                  <a:pt x="57" y="60"/>
                </a:lnTo>
                <a:lnTo>
                  <a:pt x="33" y="60"/>
                </a:lnTo>
                <a:lnTo>
                  <a:pt x="33" y="30"/>
                </a:lnTo>
                <a:lnTo>
                  <a:pt x="57" y="18"/>
                </a:lnTo>
                <a:lnTo>
                  <a:pt x="65" y="0"/>
                </a:lnTo>
                <a:lnTo>
                  <a:pt x="42" y="0"/>
                </a:lnTo>
                <a:lnTo>
                  <a:pt x="0" y="67"/>
                </a:lnTo>
              </a:path>
            </a:pathLst>
          </a:custGeom>
          <a:solidFill>
            <a:srgbClr val="99FF66"/>
          </a:solidFill>
          <a:ln w="7938">
            <a:solidFill>
              <a:schemeClr val="bg1"/>
            </a:solidFill>
            <a:round/>
            <a:headEnd/>
            <a:tailEnd/>
          </a:ln>
        </p:spPr>
        <p:txBody>
          <a:bodyPr/>
          <a:lstStyle/>
          <a:p>
            <a:endParaRPr lang="en-ZA"/>
          </a:p>
        </p:txBody>
      </p:sp>
      <p:sp>
        <p:nvSpPr>
          <p:cNvPr id="7305" name="Freeform 438"/>
          <p:cNvSpPr>
            <a:spLocks/>
          </p:cNvSpPr>
          <p:nvPr/>
        </p:nvSpPr>
        <p:spPr bwMode="auto">
          <a:xfrm>
            <a:off x="7702549" y="3627438"/>
            <a:ext cx="279400" cy="258762"/>
          </a:xfrm>
          <a:custGeom>
            <a:avLst/>
            <a:gdLst>
              <a:gd name="T0" fmla="*/ 0 w 530"/>
              <a:gd name="T1" fmla="*/ 2147483646 h 378"/>
              <a:gd name="T2" fmla="*/ 2147483646 w 530"/>
              <a:gd name="T3" fmla="*/ 2147483646 h 378"/>
              <a:gd name="T4" fmla="*/ 2147483646 w 530"/>
              <a:gd name="T5" fmla="*/ 2147483646 h 378"/>
              <a:gd name="T6" fmla="*/ 2147483646 w 530"/>
              <a:gd name="T7" fmla="*/ 2147483646 h 378"/>
              <a:gd name="T8" fmla="*/ 2147483646 w 530"/>
              <a:gd name="T9" fmla="*/ 2147483646 h 378"/>
              <a:gd name="T10" fmla="*/ 2147483646 w 530"/>
              <a:gd name="T11" fmla="*/ 0 h 378"/>
              <a:gd name="T12" fmla="*/ 2147483646 w 530"/>
              <a:gd name="T13" fmla="*/ 2147483646 h 378"/>
              <a:gd name="T14" fmla="*/ 2147483646 w 530"/>
              <a:gd name="T15" fmla="*/ 2147483646 h 378"/>
              <a:gd name="T16" fmla="*/ 2147483646 w 530"/>
              <a:gd name="T17" fmla="*/ 2147483646 h 378"/>
              <a:gd name="T18" fmla="*/ 2147483646 w 530"/>
              <a:gd name="T19" fmla="*/ 2147483646 h 378"/>
              <a:gd name="T20" fmla="*/ 2147483646 w 530"/>
              <a:gd name="T21" fmla="*/ 2147483646 h 378"/>
              <a:gd name="T22" fmla="*/ 2147483646 w 530"/>
              <a:gd name="T23" fmla="*/ 2147483646 h 378"/>
              <a:gd name="T24" fmla="*/ 2147483646 w 530"/>
              <a:gd name="T25" fmla="*/ 2147483646 h 378"/>
              <a:gd name="T26" fmla="*/ 2147483646 w 530"/>
              <a:gd name="T27" fmla="*/ 2147483646 h 378"/>
              <a:gd name="T28" fmla="*/ 2147483646 w 530"/>
              <a:gd name="T29" fmla="*/ 2147483646 h 378"/>
              <a:gd name="T30" fmla="*/ 2147483646 w 530"/>
              <a:gd name="T31" fmla="*/ 2147483646 h 378"/>
              <a:gd name="T32" fmla="*/ 2147483646 w 530"/>
              <a:gd name="T33" fmla="*/ 2147483646 h 378"/>
              <a:gd name="T34" fmla="*/ 2147483646 w 530"/>
              <a:gd name="T35" fmla="*/ 2147483646 h 378"/>
              <a:gd name="T36" fmla="*/ 2147483646 w 530"/>
              <a:gd name="T37" fmla="*/ 2147483646 h 378"/>
              <a:gd name="T38" fmla="*/ 2147483646 w 530"/>
              <a:gd name="T39" fmla="*/ 2147483646 h 378"/>
              <a:gd name="T40" fmla="*/ 2147483646 w 530"/>
              <a:gd name="T41" fmla="*/ 2147483646 h 378"/>
              <a:gd name="T42" fmla="*/ 2147483646 w 530"/>
              <a:gd name="T43" fmla="*/ 2147483646 h 378"/>
              <a:gd name="T44" fmla="*/ 0 w 530"/>
              <a:gd name="T45" fmla="*/ 2147483646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0"/>
              <a:gd name="T70" fmla="*/ 0 h 378"/>
              <a:gd name="T71" fmla="*/ 530 w 530"/>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0" h="378">
                <a:moveTo>
                  <a:pt x="0" y="92"/>
                </a:moveTo>
                <a:lnTo>
                  <a:pt x="8" y="49"/>
                </a:lnTo>
                <a:lnTo>
                  <a:pt x="71" y="25"/>
                </a:lnTo>
                <a:lnTo>
                  <a:pt x="105" y="43"/>
                </a:lnTo>
                <a:lnTo>
                  <a:pt x="160" y="6"/>
                </a:lnTo>
                <a:lnTo>
                  <a:pt x="241" y="0"/>
                </a:lnTo>
                <a:lnTo>
                  <a:pt x="305" y="25"/>
                </a:lnTo>
                <a:lnTo>
                  <a:pt x="305" y="62"/>
                </a:lnTo>
                <a:lnTo>
                  <a:pt x="248" y="68"/>
                </a:lnTo>
                <a:lnTo>
                  <a:pt x="256" y="122"/>
                </a:lnTo>
                <a:lnTo>
                  <a:pt x="361" y="208"/>
                </a:lnTo>
                <a:lnTo>
                  <a:pt x="418" y="213"/>
                </a:lnTo>
                <a:lnTo>
                  <a:pt x="410" y="232"/>
                </a:lnTo>
                <a:lnTo>
                  <a:pt x="530" y="286"/>
                </a:lnTo>
                <a:lnTo>
                  <a:pt x="450" y="281"/>
                </a:lnTo>
                <a:lnTo>
                  <a:pt x="466" y="329"/>
                </a:lnTo>
                <a:lnTo>
                  <a:pt x="418" y="378"/>
                </a:lnTo>
                <a:lnTo>
                  <a:pt x="401" y="286"/>
                </a:lnTo>
                <a:lnTo>
                  <a:pt x="193" y="195"/>
                </a:lnTo>
                <a:lnTo>
                  <a:pt x="152" y="129"/>
                </a:lnTo>
                <a:lnTo>
                  <a:pt x="88" y="110"/>
                </a:lnTo>
                <a:lnTo>
                  <a:pt x="31" y="135"/>
                </a:lnTo>
                <a:lnTo>
                  <a:pt x="0" y="92"/>
                </a:lnTo>
              </a:path>
            </a:pathLst>
          </a:custGeom>
          <a:solidFill>
            <a:schemeClr val="accent1"/>
          </a:solidFill>
          <a:ln w="7938">
            <a:solidFill>
              <a:schemeClr val="bg1"/>
            </a:solidFill>
            <a:round/>
            <a:headEnd/>
            <a:tailEnd/>
          </a:ln>
        </p:spPr>
        <p:txBody>
          <a:bodyPr/>
          <a:lstStyle/>
          <a:p>
            <a:endParaRPr lang="en-ZA"/>
          </a:p>
        </p:txBody>
      </p:sp>
      <p:sp>
        <p:nvSpPr>
          <p:cNvPr id="7306" name="Freeform 439"/>
          <p:cNvSpPr>
            <a:spLocks/>
          </p:cNvSpPr>
          <p:nvPr/>
        </p:nvSpPr>
        <p:spPr bwMode="auto">
          <a:xfrm>
            <a:off x="7735886" y="3790951"/>
            <a:ext cx="38100" cy="61913"/>
          </a:xfrm>
          <a:custGeom>
            <a:avLst/>
            <a:gdLst>
              <a:gd name="T0" fmla="*/ 0 w 73"/>
              <a:gd name="T1" fmla="*/ 2147483646 h 91"/>
              <a:gd name="T2" fmla="*/ 2147483646 w 73"/>
              <a:gd name="T3" fmla="*/ 2147483646 h 91"/>
              <a:gd name="T4" fmla="*/ 2147483646 w 73"/>
              <a:gd name="T5" fmla="*/ 2147483646 h 91"/>
              <a:gd name="T6" fmla="*/ 2147483646 w 73"/>
              <a:gd name="T7" fmla="*/ 2147483646 h 91"/>
              <a:gd name="T8" fmla="*/ 2147483646 w 73"/>
              <a:gd name="T9" fmla="*/ 0 h 91"/>
              <a:gd name="T10" fmla="*/ 0 w 73"/>
              <a:gd name="T11" fmla="*/ 2147483646 h 91"/>
              <a:gd name="T12" fmla="*/ 0 60000 65536"/>
              <a:gd name="T13" fmla="*/ 0 60000 65536"/>
              <a:gd name="T14" fmla="*/ 0 60000 65536"/>
              <a:gd name="T15" fmla="*/ 0 60000 65536"/>
              <a:gd name="T16" fmla="*/ 0 60000 65536"/>
              <a:gd name="T17" fmla="*/ 0 60000 65536"/>
              <a:gd name="T18" fmla="*/ 0 w 73"/>
              <a:gd name="T19" fmla="*/ 0 h 91"/>
              <a:gd name="T20" fmla="*/ 73 w 73"/>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73" h="91">
                <a:moveTo>
                  <a:pt x="0" y="12"/>
                </a:moveTo>
                <a:lnTo>
                  <a:pt x="8" y="85"/>
                </a:lnTo>
                <a:lnTo>
                  <a:pt x="42" y="91"/>
                </a:lnTo>
                <a:lnTo>
                  <a:pt x="73" y="37"/>
                </a:lnTo>
                <a:lnTo>
                  <a:pt x="48" y="0"/>
                </a:lnTo>
                <a:lnTo>
                  <a:pt x="0" y="12"/>
                </a:lnTo>
              </a:path>
            </a:pathLst>
          </a:custGeom>
          <a:solidFill>
            <a:schemeClr val="accent1"/>
          </a:solidFill>
          <a:ln w="0">
            <a:solidFill>
              <a:schemeClr val="bg1"/>
            </a:solidFill>
            <a:round/>
            <a:headEnd/>
            <a:tailEnd/>
          </a:ln>
        </p:spPr>
        <p:txBody>
          <a:bodyPr/>
          <a:lstStyle/>
          <a:p>
            <a:endParaRPr lang="en-ZA"/>
          </a:p>
        </p:txBody>
      </p:sp>
      <p:sp>
        <p:nvSpPr>
          <p:cNvPr id="7307" name="Freeform 440"/>
          <p:cNvSpPr>
            <a:spLocks/>
          </p:cNvSpPr>
          <p:nvPr/>
        </p:nvSpPr>
        <p:spPr bwMode="auto">
          <a:xfrm>
            <a:off x="7837487" y="3870325"/>
            <a:ext cx="73025" cy="44450"/>
          </a:xfrm>
          <a:custGeom>
            <a:avLst/>
            <a:gdLst>
              <a:gd name="T0" fmla="*/ 0 w 137"/>
              <a:gd name="T1" fmla="*/ 2147483646 h 68"/>
              <a:gd name="T2" fmla="*/ 2147483646 w 137"/>
              <a:gd name="T3" fmla="*/ 2147483646 h 68"/>
              <a:gd name="T4" fmla="*/ 2147483646 w 137"/>
              <a:gd name="T5" fmla="*/ 0 h 68"/>
              <a:gd name="T6" fmla="*/ 0 w 137"/>
              <a:gd name="T7" fmla="*/ 2147483646 h 68"/>
              <a:gd name="T8" fmla="*/ 0 60000 65536"/>
              <a:gd name="T9" fmla="*/ 0 60000 65536"/>
              <a:gd name="T10" fmla="*/ 0 60000 65536"/>
              <a:gd name="T11" fmla="*/ 0 60000 65536"/>
              <a:gd name="T12" fmla="*/ 0 w 137"/>
              <a:gd name="T13" fmla="*/ 0 h 68"/>
              <a:gd name="T14" fmla="*/ 137 w 137"/>
              <a:gd name="T15" fmla="*/ 68 h 68"/>
            </a:gdLst>
            <a:ahLst/>
            <a:cxnLst>
              <a:cxn ang="T8">
                <a:pos x="T0" y="T1"/>
              </a:cxn>
              <a:cxn ang="T9">
                <a:pos x="T2" y="T3"/>
              </a:cxn>
              <a:cxn ang="T10">
                <a:pos x="T4" y="T5"/>
              </a:cxn>
              <a:cxn ang="T11">
                <a:pos x="T6" y="T7"/>
              </a:cxn>
            </a:cxnLst>
            <a:rect l="T12" t="T13" r="T14" b="T15"/>
            <a:pathLst>
              <a:path w="137" h="68">
                <a:moveTo>
                  <a:pt x="0" y="25"/>
                </a:moveTo>
                <a:lnTo>
                  <a:pt x="122" y="68"/>
                </a:lnTo>
                <a:lnTo>
                  <a:pt x="137" y="0"/>
                </a:lnTo>
                <a:lnTo>
                  <a:pt x="0" y="25"/>
                </a:lnTo>
              </a:path>
            </a:pathLst>
          </a:custGeom>
          <a:solidFill>
            <a:schemeClr val="accent1"/>
          </a:solidFill>
          <a:ln w="0">
            <a:solidFill>
              <a:schemeClr val="bg1"/>
            </a:solidFill>
            <a:round/>
            <a:headEnd/>
            <a:tailEnd/>
          </a:ln>
        </p:spPr>
        <p:txBody>
          <a:bodyPr/>
          <a:lstStyle/>
          <a:p>
            <a:endParaRPr lang="en-ZA"/>
          </a:p>
        </p:txBody>
      </p:sp>
      <p:sp>
        <p:nvSpPr>
          <p:cNvPr id="7308" name="Freeform 441"/>
          <p:cNvSpPr>
            <a:spLocks/>
          </p:cNvSpPr>
          <p:nvPr/>
        </p:nvSpPr>
        <p:spPr bwMode="auto">
          <a:xfrm>
            <a:off x="10633075" y="3990976"/>
            <a:ext cx="60325" cy="66675"/>
          </a:xfrm>
          <a:custGeom>
            <a:avLst/>
            <a:gdLst>
              <a:gd name="T0" fmla="*/ 0 w 113"/>
              <a:gd name="T1" fmla="*/ 2147483646 h 97"/>
              <a:gd name="T2" fmla="*/ 2147483646 w 113"/>
              <a:gd name="T3" fmla="*/ 2147483646 h 97"/>
              <a:gd name="T4" fmla="*/ 2147483646 w 113"/>
              <a:gd name="T5" fmla="*/ 2147483646 h 97"/>
              <a:gd name="T6" fmla="*/ 2147483646 w 113"/>
              <a:gd name="T7" fmla="*/ 2147483646 h 97"/>
              <a:gd name="T8" fmla="*/ 2147483646 w 113"/>
              <a:gd name="T9" fmla="*/ 2147483646 h 97"/>
              <a:gd name="T10" fmla="*/ 2147483646 w 113"/>
              <a:gd name="T11" fmla="*/ 2147483646 h 97"/>
              <a:gd name="T12" fmla="*/ 2147483646 w 113"/>
              <a:gd name="T13" fmla="*/ 2147483646 h 97"/>
              <a:gd name="T14" fmla="*/ 2147483646 w 113"/>
              <a:gd name="T15" fmla="*/ 2147483646 h 97"/>
              <a:gd name="T16" fmla="*/ 2147483646 w 113"/>
              <a:gd name="T17" fmla="*/ 0 h 97"/>
              <a:gd name="T18" fmla="*/ 0 w 113"/>
              <a:gd name="T19" fmla="*/ 214748364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97"/>
              <a:gd name="T32" fmla="*/ 113 w 113"/>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97">
                <a:moveTo>
                  <a:pt x="0" y="30"/>
                </a:moveTo>
                <a:lnTo>
                  <a:pt x="8" y="54"/>
                </a:lnTo>
                <a:lnTo>
                  <a:pt x="33" y="30"/>
                </a:lnTo>
                <a:lnTo>
                  <a:pt x="40" y="41"/>
                </a:lnTo>
                <a:lnTo>
                  <a:pt x="33" y="97"/>
                </a:lnTo>
                <a:lnTo>
                  <a:pt x="73" y="90"/>
                </a:lnTo>
                <a:lnTo>
                  <a:pt x="113" y="41"/>
                </a:lnTo>
                <a:lnTo>
                  <a:pt x="97" y="5"/>
                </a:lnTo>
                <a:lnTo>
                  <a:pt x="40" y="0"/>
                </a:lnTo>
                <a:lnTo>
                  <a:pt x="0" y="30"/>
                </a:lnTo>
              </a:path>
            </a:pathLst>
          </a:custGeom>
          <a:solidFill>
            <a:schemeClr val="accent1"/>
          </a:solidFill>
          <a:ln w="7938">
            <a:solidFill>
              <a:schemeClr val="bg1"/>
            </a:solidFill>
            <a:round/>
            <a:headEnd/>
            <a:tailEnd/>
          </a:ln>
        </p:spPr>
        <p:txBody>
          <a:bodyPr/>
          <a:lstStyle/>
          <a:p>
            <a:endParaRPr lang="en-ZA"/>
          </a:p>
        </p:txBody>
      </p:sp>
      <p:sp>
        <p:nvSpPr>
          <p:cNvPr id="7309" name="Freeform 442"/>
          <p:cNvSpPr>
            <a:spLocks/>
          </p:cNvSpPr>
          <p:nvPr/>
        </p:nvSpPr>
        <p:spPr bwMode="auto">
          <a:xfrm>
            <a:off x="10663236" y="3786189"/>
            <a:ext cx="268288" cy="217487"/>
          </a:xfrm>
          <a:custGeom>
            <a:avLst/>
            <a:gdLst>
              <a:gd name="T0" fmla="*/ 0 w 506"/>
              <a:gd name="T1" fmla="*/ 2147483646 h 316"/>
              <a:gd name="T2" fmla="*/ 2147483646 w 506"/>
              <a:gd name="T3" fmla="*/ 2147483646 h 316"/>
              <a:gd name="T4" fmla="*/ 2147483646 w 506"/>
              <a:gd name="T5" fmla="*/ 2147483646 h 316"/>
              <a:gd name="T6" fmla="*/ 2147483646 w 506"/>
              <a:gd name="T7" fmla="*/ 2147483646 h 316"/>
              <a:gd name="T8" fmla="*/ 2147483646 w 506"/>
              <a:gd name="T9" fmla="*/ 2147483646 h 316"/>
              <a:gd name="T10" fmla="*/ 2147483646 w 506"/>
              <a:gd name="T11" fmla="*/ 2147483646 h 316"/>
              <a:gd name="T12" fmla="*/ 2147483646 w 506"/>
              <a:gd name="T13" fmla="*/ 2147483646 h 316"/>
              <a:gd name="T14" fmla="*/ 2147483646 w 506"/>
              <a:gd name="T15" fmla="*/ 2147483646 h 316"/>
              <a:gd name="T16" fmla="*/ 2147483646 w 506"/>
              <a:gd name="T17" fmla="*/ 2147483646 h 316"/>
              <a:gd name="T18" fmla="*/ 2147483646 w 506"/>
              <a:gd name="T19" fmla="*/ 2147483646 h 316"/>
              <a:gd name="T20" fmla="*/ 2147483646 w 506"/>
              <a:gd name="T21" fmla="*/ 0 h 316"/>
              <a:gd name="T22" fmla="*/ 2147483646 w 506"/>
              <a:gd name="T23" fmla="*/ 0 h 316"/>
              <a:gd name="T24" fmla="*/ 2147483646 w 506"/>
              <a:gd name="T25" fmla="*/ 2147483646 h 316"/>
              <a:gd name="T26" fmla="*/ 2147483646 w 506"/>
              <a:gd name="T27" fmla="*/ 2147483646 h 316"/>
              <a:gd name="T28" fmla="*/ 2147483646 w 506"/>
              <a:gd name="T29" fmla="*/ 2147483646 h 316"/>
              <a:gd name="T30" fmla="*/ 2147483646 w 506"/>
              <a:gd name="T31" fmla="*/ 2147483646 h 316"/>
              <a:gd name="T32" fmla="*/ 2147483646 w 506"/>
              <a:gd name="T33" fmla="*/ 2147483646 h 316"/>
              <a:gd name="T34" fmla="*/ 2147483646 w 506"/>
              <a:gd name="T35" fmla="*/ 2147483646 h 316"/>
              <a:gd name="T36" fmla="*/ 2147483646 w 506"/>
              <a:gd name="T37" fmla="*/ 2147483646 h 316"/>
              <a:gd name="T38" fmla="*/ 2147483646 w 506"/>
              <a:gd name="T39" fmla="*/ 2147483646 h 316"/>
              <a:gd name="T40" fmla="*/ 2147483646 w 506"/>
              <a:gd name="T41" fmla="*/ 2147483646 h 316"/>
              <a:gd name="T42" fmla="*/ 2147483646 w 506"/>
              <a:gd name="T43" fmla="*/ 2147483646 h 316"/>
              <a:gd name="T44" fmla="*/ 2147483646 w 506"/>
              <a:gd name="T45" fmla="*/ 2147483646 h 316"/>
              <a:gd name="T46" fmla="*/ 0 w 506"/>
              <a:gd name="T47" fmla="*/ 2147483646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316"/>
              <a:gd name="T74" fmla="*/ 506 w 506"/>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316">
                <a:moveTo>
                  <a:pt x="0" y="292"/>
                </a:moveTo>
                <a:lnTo>
                  <a:pt x="88" y="237"/>
                </a:lnTo>
                <a:lnTo>
                  <a:pt x="216" y="237"/>
                </a:lnTo>
                <a:lnTo>
                  <a:pt x="265" y="164"/>
                </a:lnTo>
                <a:lnTo>
                  <a:pt x="298" y="164"/>
                </a:lnTo>
                <a:lnTo>
                  <a:pt x="298" y="189"/>
                </a:lnTo>
                <a:lnTo>
                  <a:pt x="346" y="164"/>
                </a:lnTo>
                <a:lnTo>
                  <a:pt x="410" y="103"/>
                </a:lnTo>
                <a:lnTo>
                  <a:pt x="426" y="18"/>
                </a:lnTo>
                <a:lnTo>
                  <a:pt x="458" y="24"/>
                </a:lnTo>
                <a:lnTo>
                  <a:pt x="450" y="0"/>
                </a:lnTo>
                <a:lnTo>
                  <a:pt x="474" y="0"/>
                </a:lnTo>
                <a:lnTo>
                  <a:pt x="506" y="79"/>
                </a:lnTo>
                <a:lnTo>
                  <a:pt x="458" y="134"/>
                </a:lnTo>
                <a:lnTo>
                  <a:pt x="458" y="183"/>
                </a:lnTo>
                <a:lnTo>
                  <a:pt x="434" y="249"/>
                </a:lnTo>
                <a:lnTo>
                  <a:pt x="410" y="262"/>
                </a:lnTo>
                <a:lnTo>
                  <a:pt x="410" y="231"/>
                </a:lnTo>
                <a:lnTo>
                  <a:pt x="330" y="273"/>
                </a:lnTo>
                <a:lnTo>
                  <a:pt x="265" y="256"/>
                </a:lnTo>
                <a:lnTo>
                  <a:pt x="265" y="286"/>
                </a:lnTo>
                <a:lnTo>
                  <a:pt x="225" y="316"/>
                </a:lnTo>
                <a:lnTo>
                  <a:pt x="210" y="267"/>
                </a:lnTo>
                <a:lnTo>
                  <a:pt x="0" y="292"/>
                </a:lnTo>
              </a:path>
            </a:pathLst>
          </a:custGeom>
          <a:solidFill>
            <a:srgbClr val="99FF66"/>
          </a:solidFill>
          <a:ln w="7938">
            <a:solidFill>
              <a:schemeClr val="bg1"/>
            </a:solidFill>
            <a:round/>
            <a:headEnd/>
            <a:tailEnd/>
          </a:ln>
        </p:spPr>
        <p:txBody>
          <a:bodyPr/>
          <a:lstStyle/>
          <a:p>
            <a:endParaRPr lang="en-ZA"/>
          </a:p>
        </p:txBody>
      </p:sp>
      <p:sp>
        <p:nvSpPr>
          <p:cNvPr id="7310" name="Freeform 443"/>
          <p:cNvSpPr>
            <a:spLocks/>
          </p:cNvSpPr>
          <p:nvPr/>
        </p:nvSpPr>
        <p:spPr bwMode="auto">
          <a:xfrm>
            <a:off x="10698162" y="3983039"/>
            <a:ext cx="53975" cy="41275"/>
          </a:xfrm>
          <a:custGeom>
            <a:avLst/>
            <a:gdLst>
              <a:gd name="T0" fmla="*/ 0 w 103"/>
              <a:gd name="T1" fmla="*/ 2147483646 h 61"/>
              <a:gd name="T2" fmla="*/ 2147483646 w 103"/>
              <a:gd name="T3" fmla="*/ 2147483646 h 61"/>
              <a:gd name="T4" fmla="*/ 2147483646 w 103"/>
              <a:gd name="T5" fmla="*/ 2147483646 h 61"/>
              <a:gd name="T6" fmla="*/ 2147483646 w 103"/>
              <a:gd name="T7" fmla="*/ 0 h 61"/>
              <a:gd name="T8" fmla="*/ 0 w 103"/>
              <a:gd name="T9" fmla="*/ 2147483646 h 61"/>
              <a:gd name="T10" fmla="*/ 0 60000 65536"/>
              <a:gd name="T11" fmla="*/ 0 60000 65536"/>
              <a:gd name="T12" fmla="*/ 0 60000 65536"/>
              <a:gd name="T13" fmla="*/ 0 60000 65536"/>
              <a:gd name="T14" fmla="*/ 0 60000 65536"/>
              <a:gd name="T15" fmla="*/ 0 w 103"/>
              <a:gd name="T16" fmla="*/ 0 h 61"/>
              <a:gd name="T17" fmla="*/ 103 w 103"/>
              <a:gd name="T18" fmla="*/ 61 h 61"/>
            </a:gdLst>
            <a:ahLst/>
            <a:cxnLst>
              <a:cxn ang="T10">
                <a:pos x="T0" y="T1"/>
              </a:cxn>
              <a:cxn ang="T11">
                <a:pos x="T2" y="T3"/>
              </a:cxn>
              <a:cxn ang="T12">
                <a:pos x="T4" y="T5"/>
              </a:cxn>
              <a:cxn ang="T13">
                <a:pos x="T6" y="T7"/>
              </a:cxn>
              <a:cxn ang="T14">
                <a:pos x="T8" y="T9"/>
              </a:cxn>
            </a:cxnLst>
            <a:rect l="T15" t="T16" r="T17" b="T18"/>
            <a:pathLst>
              <a:path w="103" h="61">
                <a:moveTo>
                  <a:pt x="0" y="37"/>
                </a:moveTo>
                <a:lnTo>
                  <a:pt x="31" y="61"/>
                </a:lnTo>
                <a:lnTo>
                  <a:pt x="80" y="37"/>
                </a:lnTo>
                <a:lnTo>
                  <a:pt x="103" y="0"/>
                </a:lnTo>
                <a:lnTo>
                  <a:pt x="0" y="37"/>
                </a:lnTo>
              </a:path>
            </a:pathLst>
          </a:custGeom>
          <a:solidFill>
            <a:schemeClr val="accent1"/>
          </a:solidFill>
          <a:ln w="0">
            <a:solidFill>
              <a:schemeClr val="bg1"/>
            </a:solidFill>
            <a:round/>
            <a:headEnd/>
            <a:tailEnd/>
          </a:ln>
        </p:spPr>
        <p:txBody>
          <a:bodyPr/>
          <a:lstStyle/>
          <a:p>
            <a:endParaRPr lang="en-ZA"/>
          </a:p>
        </p:txBody>
      </p:sp>
      <p:sp>
        <p:nvSpPr>
          <p:cNvPr id="7311" name="Freeform 444"/>
          <p:cNvSpPr>
            <a:spLocks/>
          </p:cNvSpPr>
          <p:nvPr/>
        </p:nvSpPr>
        <p:spPr bwMode="auto">
          <a:xfrm>
            <a:off x="10880725" y="3673476"/>
            <a:ext cx="141287" cy="112713"/>
          </a:xfrm>
          <a:custGeom>
            <a:avLst/>
            <a:gdLst>
              <a:gd name="T0" fmla="*/ 0 w 266"/>
              <a:gd name="T1" fmla="*/ 2147483646 h 164"/>
              <a:gd name="T2" fmla="*/ 2147483646 w 266"/>
              <a:gd name="T3" fmla="*/ 2147483646 h 164"/>
              <a:gd name="T4" fmla="*/ 2147483646 w 266"/>
              <a:gd name="T5" fmla="*/ 2147483646 h 164"/>
              <a:gd name="T6" fmla="*/ 2147483646 w 266"/>
              <a:gd name="T7" fmla="*/ 2147483646 h 164"/>
              <a:gd name="T8" fmla="*/ 2147483646 w 266"/>
              <a:gd name="T9" fmla="*/ 2147483646 h 164"/>
              <a:gd name="T10" fmla="*/ 2147483646 w 266"/>
              <a:gd name="T11" fmla="*/ 2147483646 h 164"/>
              <a:gd name="T12" fmla="*/ 2147483646 w 266"/>
              <a:gd name="T13" fmla="*/ 2147483646 h 164"/>
              <a:gd name="T14" fmla="*/ 2147483646 w 266"/>
              <a:gd name="T15" fmla="*/ 2147483646 h 164"/>
              <a:gd name="T16" fmla="*/ 2147483646 w 266"/>
              <a:gd name="T17" fmla="*/ 2147483646 h 164"/>
              <a:gd name="T18" fmla="*/ 2147483646 w 266"/>
              <a:gd name="T19" fmla="*/ 2147483646 h 164"/>
              <a:gd name="T20" fmla="*/ 2147483646 w 266"/>
              <a:gd name="T21" fmla="*/ 0 h 164"/>
              <a:gd name="T22" fmla="*/ 2147483646 w 266"/>
              <a:gd name="T23" fmla="*/ 2147483646 h 164"/>
              <a:gd name="T24" fmla="*/ 2147483646 w 266"/>
              <a:gd name="T25" fmla="*/ 2147483646 h 164"/>
              <a:gd name="T26" fmla="*/ 0 w 266"/>
              <a:gd name="T27" fmla="*/ 2147483646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164"/>
              <a:gd name="T44" fmla="*/ 266 w 266"/>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164">
                <a:moveTo>
                  <a:pt x="0" y="121"/>
                </a:moveTo>
                <a:lnTo>
                  <a:pt x="8" y="164"/>
                </a:lnTo>
                <a:lnTo>
                  <a:pt x="56" y="151"/>
                </a:lnTo>
                <a:lnTo>
                  <a:pt x="24" y="127"/>
                </a:lnTo>
                <a:lnTo>
                  <a:pt x="153" y="145"/>
                </a:lnTo>
                <a:lnTo>
                  <a:pt x="176" y="103"/>
                </a:lnTo>
                <a:lnTo>
                  <a:pt x="266" y="91"/>
                </a:lnTo>
                <a:lnTo>
                  <a:pt x="233" y="67"/>
                </a:lnTo>
                <a:lnTo>
                  <a:pt x="241" y="48"/>
                </a:lnTo>
                <a:lnTo>
                  <a:pt x="169" y="54"/>
                </a:lnTo>
                <a:lnTo>
                  <a:pt x="88" y="0"/>
                </a:lnTo>
                <a:lnTo>
                  <a:pt x="56" y="91"/>
                </a:lnTo>
                <a:lnTo>
                  <a:pt x="24" y="91"/>
                </a:lnTo>
                <a:lnTo>
                  <a:pt x="0" y="121"/>
                </a:lnTo>
              </a:path>
            </a:pathLst>
          </a:custGeom>
          <a:solidFill>
            <a:schemeClr val="accent1"/>
          </a:solidFill>
          <a:ln w="7938">
            <a:solidFill>
              <a:schemeClr val="bg1"/>
            </a:solidFill>
            <a:round/>
            <a:headEnd/>
            <a:tailEnd/>
          </a:ln>
        </p:spPr>
        <p:txBody>
          <a:bodyPr/>
          <a:lstStyle/>
          <a:p>
            <a:endParaRPr lang="en-ZA"/>
          </a:p>
        </p:txBody>
      </p:sp>
      <p:sp>
        <p:nvSpPr>
          <p:cNvPr id="7312" name="Freeform 445"/>
          <p:cNvSpPr>
            <a:spLocks/>
          </p:cNvSpPr>
          <p:nvPr/>
        </p:nvSpPr>
        <p:spPr bwMode="auto">
          <a:xfrm>
            <a:off x="8374062" y="3970339"/>
            <a:ext cx="42863" cy="41275"/>
          </a:xfrm>
          <a:custGeom>
            <a:avLst/>
            <a:gdLst>
              <a:gd name="T0" fmla="*/ 0 w 80"/>
              <a:gd name="T1" fmla="*/ 2147483646 h 62"/>
              <a:gd name="T2" fmla="*/ 2147483646 w 80"/>
              <a:gd name="T3" fmla="*/ 2147483646 h 62"/>
              <a:gd name="T4" fmla="*/ 2147483646 w 80"/>
              <a:gd name="T5" fmla="*/ 2147483646 h 62"/>
              <a:gd name="T6" fmla="*/ 2147483646 w 80"/>
              <a:gd name="T7" fmla="*/ 0 h 62"/>
              <a:gd name="T8" fmla="*/ 0 w 80"/>
              <a:gd name="T9" fmla="*/ 2147483646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0" y="62"/>
                </a:moveTo>
                <a:lnTo>
                  <a:pt x="23" y="62"/>
                </a:lnTo>
                <a:lnTo>
                  <a:pt x="80" y="19"/>
                </a:lnTo>
                <a:lnTo>
                  <a:pt x="48" y="0"/>
                </a:lnTo>
                <a:lnTo>
                  <a:pt x="0" y="62"/>
                </a:lnTo>
              </a:path>
            </a:pathLst>
          </a:custGeom>
          <a:solidFill>
            <a:srgbClr val="99FF66"/>
          </a:solidFill>
          <a:ln w="7938">
            <a:solidFill>
              <a:schemeClr val="bg1"/>
            </a:solidFill>
            <a:round/>
            <a:headEnd/>
            <a:tailEnd/>
          </a:ln>
        </p:spPr>
        <p:txBody>
          <a:bodyPr/>
          <a:lstStyle/>
          <a:p>
            <a:endParaRPr lang="en-ZA"/>
          </a:p>
        </p:txBody>
      </p:sp>
      <p:sp>
        <p:nvSpPr>
          <p:cNvPr id="7313" name="Freeform 446"/>
          <p:cNvSpPr>
            <a:spLocks/>
          </p:cNvSpPr>
          <p:nvPr/>
        </p:nvSpPr>
        <p:spPr bwMode="auto">
          <a:xfrm>
            <a:off x="7761287" y="4011613"/>
            <a:ext cx="379413" cy="342900"/>
          </a:xfrm>
          <a:custGeom>
            <a:avLst/>
            <a:gdLst>
              <a:gd name="T0" fmla="*/ 0 w 717"/>
              <a:gd name="T1" fmla="*/ 2147483646 h 499"/>
              <a:gd name="T2" fmla="*/ 2147483646 w 717"/>
              <a:gd name="T3" fmla="*/ 2147483646 h 499"/>
              <a:gd name="T4" fmla="*/ 2147483646 w 717"/>
              <a:gd name="T5" fmla="*/ 0 h 499"/>
              <a:gd name="T6" fmla="*/ 2147483646 w 717"/>
              <a:gd name="T7" fmla="*/ 2147483646 h 499"/>
              <a:gd name="T8" fmla="*/ 2147483646 w 717"/>
              <a:gd name="T9" fmla="*/ 2147483646 h 499"/>
              <a:gd name="T10" fmla="*/ 2147483646 w 717"/>
              <a:gd name="T11" fmla="*/ 2147483646 h 499"/>
              <a:gd name="T12" fmla="*/ 2147483646 w 717"/>
              <a:gd name="T13" fmla="*/ 2147483646 h 499"/>
              <a:gd name="T14" fmla="*/ 2147483646 w 717"/>
              <a:gd name="T15" fmla="*/ 2147483646 h 499"/>
              <a:gd name="T16" fmla="*/ 2147483646 w 717"/>
              <a:gd name="T17" fmla="*/ 2147483646 h 499"/>
              <a:gd name="T18" fmla="*/ 2147483646 w 717"/>
              <a:gd name="T19" fmla="*/ 2147483646 h 499"/>
              <a:gd name="T20" fmla="*/ 2147483646 w 717"/>
              <a:gd name="T21" fmla="*/ 2147483646 h 499"/>
              <a:gd name="T22" fmla="*/ 2147483646 w 717"/>
              <a:gd name="T23" fmla="*/ 2147483646 h 499"/>
              <a:gd name="T24" fmla="*/ 2147483646 w 717"/>
              <a:gd name="T25" fmla="*/ 2147483646 h 499"/>
              <a:gd name="T26" fmla="*/ 2147483646 w 717"/>
              <a:gd name="T27" fmla="*/ 2147483646 h 499"/>
              <a:gd name="T28" fmla="*/ 2147483646 w 717"/>
              <a:gd name="T29" fmla="*/ 2147483646 h 499"/>
              <a:gd name="T30" fmla="*/ 2147483646 w 717"/>
              <a:gd name="T31" fmla="*/ 2147483646 h 499"/>
              <a:gd name="T32" fmla="*/ 2147483646 w 717"/>
              <a:gd name="T33" fmla="*/ 2147483646 h 499"/>
              <a:gd name="T34" fmla="*/ 2147483646 w 717"/>
              <a:gd name="T35" fmla="*/ 2147483646 h 499"/>
              <a:gd name="T36" fmla="*/ 0 w 717"/>
              <a:gd name="T37" fmla="*/ 2147483646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7"/>
              <a:gd name="T58" fmla="*/ 0 h 499"/>
              <a:gd name="T59" fmla="*/ 717 w 717"/>
              <a:gd name="T60" fmla="*/ 499 h 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7" h="499">
                <a:moveTo>
                  <a:pt x="0" y="261"/>
                </a:moveTo>
                <a:lnTo>
                  <a:pt x="9" y="109"/>
                </a:lnTo>
                <a:lnTo>
                  <a:pt x="89" y="0"/>
                </a:lnTo>
                <a:lnTo>
                  <a:pt x="267" y="30"/>
                </a:lnTo>
                <a:lnTo>
                  <a:pt x="290" y="60"/>
                </a:lnTo>
                <a:lnTo>
                  <a:pt x="427" y="109"/>
                </a:lnTo>
                <a:lnTo>
                  <a:pt x="475" y="91"/>
                </a:lnTo>
                <a:lnTo>
                  <a:pt x="483" y="42"/>
                </a:lnTo>
                <a:lnTo>
                  <a:pt x="523" y="11"/>
                </a:lnTo>
                <a:lnTo>
                  <a:pt x="717" y="54"/>
                </a:lnTo>
                <a:lnTo>
                  <a:pt x="685" y="115"/>
                </a:lnTo>
                <a:lnTo>
                  <a:pt x="717" y="407"/>
                </a:lnTo>
                <a:lnTo>
                  <a:pt x="717" y="474"/>
                </a:lnTo>
                <a:lnTo>
                  <a:pt x="668" y="480"/>
                </a:lnTo>
                <a:lnTo>
                  <a:pt x="668" y="499"/>
                </a:lnTo>
                <a:lnTo>
                  <a:pt x="307" y="364"/>
                </a:lnTo>
                <a:lnTo>
                  <a:pt x="259" y="370"/>
                </a:lnTo>
                <a:lnTo>
                  <a:pt x="114" y="358"/>
                </a:lnTo>
                <a:lnTo>
                  <a:pt x="0" y="261"/>
                </a:lnTo>
              </a:path>
            </a:pathLst>
          </a:custGeom>
          <a:solidFill>
            <a:schemeClr val="accent1"/>
          </a:solidFill>
          <a:ln w="7938">
            <a:solidFill>
              <a:schemeClr val="bg1"/>
            </a:solidFill>
            <a:round/>
            <a:headEnd/>
            <a:tailEnd/>
          </a:ln>
        </p:spPr>
        <p:txBody>
          <a:bodyPr/>
          <a:lstStyle/>
          <a:p>
            <a:endParaRPr lang="en-ZA"/>
          </a:p>
        </p:txBody>
      </p:sp>
      <p:sp>
        <p:nvSpPr>
          <p:cNvPr id="7314" name="Freeform 447"/>
          <p:cNvSpPr>
            <a:spLocks/>
          </p:cNvSpPr>
          <p:nvPr/>
        </p:nvSpPr>
        <p:spPr bwMode="auto">
          <a:xfrm>
            <a:off x="7229474" y="3944939"/>
            <a:ext cx="284162" cy="204787"/>
          </a:xfrm>
          <a:custGeom>
            <a:avLst/>
            <a:gdLst>
              <a:gd name="T0" fmla="*/ 0 w 538"/>
              <a:gd name="T1" fmla="*/ 2147483646 h 298"/>
              <a:gd name="T2" fmla="*/ 2147483646 w 538"/>
              <a:gd name="T3" fmla="*/ 2147483646 h 298"/>
              <a:gd name="T4" fmla="*/ 2147483646 w 538"/>
              <a:gd name="T5" fmla="*/ 2147483646 h 298"/>
              <a:gd name="T6" fmla="*/ 2147483646 w 538"/>
              <a:gd name="T7" fmla="*/ 2147483646 h 298"/>
              <a:gd name="T8" fmla="*/ 2147483646 w 538"/>
              <a:gd name="T9" fmla="*/ 0 h 298"/>
              <a:gd name="T10" fmla="*/ 2147483646 w 538"/>
              <a:gd name="T11" fmla="*/ 2147483646 h 298"/>
              <a:gd name="T12" fmla="*/ 2147483646 w 538"/>
              <a:gd name="T13" fmla="*/ 2147483646 h 298"/>
              <a:gd name="T14" fmla="*/ 2147483646 w 538"/>
              <a:gd name="T15" fmla="*/ 2147483646 h 298"/>
              <a:gd name="T16" fmla="*/ 2147483646 w 538"/>
              <a:gd name="T17" fmla="*/ 2147483646 h 298"/>
              <a:gd name="T18" fmla="*/ 2147483646 w 538"/>
              <a:gd name="T19" fmla="*/ 2147483646 h 298"/>
              <a:gd name="T20" fmla="*/ 2147483646 w 538"/>
              <a:gd name="T21" fmla="*/ 2147483646 h 298"/>
              <a:gd name="T22" fmla="*/ 2147483646 w 538"/>
              <a:gd name="T23" fmla="*/ 2147483646 h 298"/>
              <a:gd name="T24" fmla="*/ 0 w 538"/>
              <a:gd name="T25" fmla="*/ 2147483646 h 2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8"/>
              <a:gd name="T40" fmla="*/ 0 h 298"/>
              <a:gd name="T41" fmla="*/ 538 w 538"/>
              <a:gd name="T42" fmla="*/ 298 h 2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8" h="298">
                <a:moveTo>
                  <a:pt x="0" y="298"/>
                </a:moveTo>
                <a:lnTo>
                  <a:pt x="128" y="244"/>
                </a:lnTo>
                <a:lnTo>
                  <a:pt x="177" y="122"/>
                </a:lnTo>
                <a:lnTo>
                  <a:pt x="290" y="55"/>
                </a:lnTo>
                <a:lnTo>
                  <a:pt x="330" y="0"/>
                </a:lnTo>
                <a:lnTo>
                  <a:pt x="490" y="25"/>
                </a:lnTo>
                <a:lnTo>
                  <a:pt x="538" y="134"/>
                </a:lnTo>
                <a:lnTo>
                  <a:pt x="458" y="134"/>
                </a:lnTo>
                <a:lnTo>
                  <a:pt x="418" y="146"/>
                </a:lnTo>
                <a:lnTo>
                  <a:pt x="426" y="182"/>
                </a:lnTo>
                <a:lnTo>
                  <a:pt x="217" y="244"/>
                </a:lnTo>
                <a:lnTo>
                  <a:pt x="201" y="298"/>
                </a:lnTo>
                <a:lnTo>
                  <a:pt x="0" y="298"/>
                </a:lnTo>
              </a:path>
            </a:pathLst>
          </a:custGeom>
          <a:solidFill>
            <a:schemeClr val="tx2"/>
          </a:solidFill>
          <a:ln w="7938">
            <a:solidFill>
              <a:schemeClr val="bg1"/>
            </a:solidFill>
            <a:round/>
            <a:headEnd/>
            <a:tailEnd/>
          </a:ln>
        </p:spPr>
        <p:txBody>
          <a:bodyPr/>
          <a:lstStyle/>
          <a:p>
            <a:endParaRPr lang="en-ZA"/>
          </a:p>
        </p:txBody>
      </p:sp>
      <p:sp>
        <p:nvSpPr>
          <p:cNvPr id="7315" name="Freeform 448"/>
          <p:cNvSpPr>
            <a:spLocks/>
          </p:cNvSpPr>
          <p:nvPr/>
        </p:nvSpPr>
        <p:spPr bwMode="auto">
          <a:xfrm>
            <a:off x="8782050" y="4221163"/>
            <a:ext cx="179387" cy="201612"/>
          </a:xfrm>
          <a:custGeom>
            <a:avLst/>
            <a:gdLst>
              <a:gd name="T0" fmla="*/ 0 w 338"/>
              <a:gd name="T1" fmla="*/ 2147483646 h 292"/>
              <a:gd name="T2" fmla="*/ 2147483646 w 338"/>
              <a:gd name="T3" fmla="*/ 2147483646 h 292"/>
              <a:gd name="T4" fmla="*/ 2147483646 w 338"/>
              <a:gd name="T5" fmla="*/ 2147483646 h 292"/>
              <a:gd name="T6" fmla="*/ 2147483646 w 338"/>
              <a:gd name="T7" fmla="*/ 2147483646 h 292"/>
              <a:gd name="T8" fmla="*/ 2147483646 w 338"/>
              <a:gd name="T9" fmla="*/ 2147483646 h 292"/>
              <a:gd name="T10" fmla="*/ 2147483646 w 338"/>
              <a:gd name="T11" fmla="*/ 2147483646 h 292"/>
              <a:gd name="T12" fmla="*/ 2147483646 w 338"/>
              <a:gd name="T13" fmla="*/ 2147483646 h 292"/>
              <a:gd name="T14" fmla="*/ 2147483646 w 338"/>
              <a:gd name="T15" fmla="*/ 2147483646 h 292"/>
              <a:gd name="T16" fmla="*/ 2147483646 w 338"/>
              <a:gd name="T17" fmla="*/ 0 h 292"/>
              <a:gd name="T18" fmla="*/ 2147483646 w 338"/>
              <a:gd name="T19" fmla="*/ 0 h 292"/>
              <a:gd name="T20" fmla="*/ 2147483646 w 338"/>
              <a:gd name="T21" fmla="*/ 2147483646 h 292"/>
              <a:gd name="T22" fmla="*/ 2147483646 w 338"/>
              <a:gd name="T23" fmla="*/ 2147483646 h 292"/>
              <a:gd name="T24" fmla="*/ 2147483646 w 338"/>
              <a:gd name="T25" fmla="*/ 2147483646 h 292"/>
              <a:gd name="T26" fmla="*/ 2147483646 w 338"/>
              <a:gd name="T27" fmla="*/ 2147483646 h 292"/>
              <a:gd name="T28" fmla="*/ 0 w 338"/>
              <a:gd name="T29" fmla="*/ 2147483646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92"/>
              <a:gd name="T47" fmla="*/ 338 w 338"/>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92">
                <a:moveTo>
                  <a:pt x="0" y="213"/>
                </a:moveTo>
                <a:lnTo>
                  <a:pt x="40" y="292"/>
                </a:lnTo>
                <a:lnTo>
                  <a:pt x="128" y="286"/>
                </a:lnTo>
                <a:lnTo>
                  <a:pt x="258" y="206"/>
                </a:lnTo>
                <a:lnTo>
                  <a:pt x="258" y="176"/>
                </a:lnTo>
                <a:lnTo>
                  <a:pt x="330" y="109"/>
                </a:lnTo>
                <a:lnTo>
                  <a:pt x="338" y="91"/>
                </a:lnTo>
                <a:lnTo>
                  <a:pt x="298" y="54"/>
                </a:lnTo>
                <a:lnTo>
                  <a:pt x="185" y="0"/>
                </a:lnTo>
                <a:lnTo>
                  <a:pt x="161" y="0"/>
                </a:lnTo>
                <a:lnTo>
                  <a:pt x="177" y="30"/>
                </a:lnTo>
                <a:lnTo>
                  <a:pt x="145" y="79"/>
                </a:lnTo>
                <a:lnTo>
                  <a:pt x="161" y="103"/>
                </a:lnTo>
                <a:lnTo>
                  <a:pt x="137" y="176"/>
                </a:lnTo>
                <a:lnTo>
                  <a:pt x="0" y="213"/>
                </a:lnTo>
              </a:path>
            </a:pathLst>
          </a:custGeom>
          <a:solidFill>
            <a:srgbClr val="99FF66"/>
          </a:solidFill>
          <a:ln w="7938">
            <a:solidFill>
              <a:schemeClr val="bg1"/>
            </a:solidFill>
            <a:round/>
            <a:headEnd/>
            <a:tailEnd/>
          </a:ln>
        </p:spPr>
        <p:txBody>
          <a:bodyPr/>
          <a:lstStyle/>
          <a:p>
            <a:endParaRPr lang="en-ZA"/>
          </a:p>
        </p:txBody>
      </p:sp>
      <p:sp>
        <p:nvSpPr>
          <p:cNvPr id="7316" name="Freeform 449"/>
          <p:cNvSpPr>
            <a:spLocks/>
          </p:cNvSpPr>
          <p:nvPr/>
        </p:nvSpPr>
        <p:spPr bwMode="auto">
          <a:xfrm>
            <a:off x="9450386" y="4087813"/>
            <a:ext cx="192088" cy="95250"/>
          </a:xfrm>
          <a:custGeom>
            <a:avLst/>
            <a:gdLst>
              <a:gd name="T0" fmla="*/ 0 w 361"/>
              <a:gd name="T1" fmla="*/ 2147483646 h 140"/>
              <a:gd name="T2" fmla="*/ 2147483646 w 361"/>
              <a:gd name="T3" fmla="*/ 0 h 140"/>
              <a:gd name="T4" fmla="*/ 2147483646 w 361"/>
              <a:gd name="T5" fmla="*/ 2147483646 h 140"/>
              <a:gd name="T6" fmla="*/ 2147483646 w 361"/>
              <a:gd name="T7" fmla="*/ 2147483646 h 140"/>
              <a:gd name="T8" fmla="*/ 2147483646 w 361"/>
              <a:gd name="T9" fmla="*/ 2147483646 h 140"/>
              <a:gd name="T10" fmla="*/ 2147483646 w 361"/>
              <a:gd name="T11" fmla="*/ 2147483646 h 140"/>
              <a:gd name="T12" fmla="*/ 2147483646 w 361"/>
              <a:gd name="T13" fmla="*/ 2147483646 h 140"/>
              <a:gd name="T14" fmla="*/ 0 w 361"/>
              <a:gd name="T15" fmla="*/ 2147483646 h 140"/>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40"/>
              <a:gd name="T26" fmla="*/ 361 w 361"/>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40">
                <a:moveTo>
                  <a:pt x="0" y="61"/>
                </a:moveTo>
                <a:lnTo>
                  <a:pt x="48" y="0"/>
                </a:lnTo>
                <a:lnTo>
                  <a:pt x="185" y="37"/>
                </a:lnTo>
                <a:lnTo>
                  <a:pt x="258" y="91"/>
                </a:lnTo>
                <a:lnTo>
                  <a:pt x="361" y="91"/>
                </a:lnTo>
                <a:lnTo>
                  <a:pt x="353" y="140"/>
                </a:lnTo>
                <a:lnTo>
                  <a:pt x="120" y="104"/>
                </a:lnTo>
                <a:lnTo>
                  <a:pt x="0" y="61"/>
                </a:lnTo>
              </a:path>
            </a:pathLst>
          </a:custGeom>
          <a:solidFill>
            <a:schemeClr val="accent1"/>
          </a:solidFill>
          <a:ln w="7938">
            <a:solidFill>
              <a:schemeClr val="bg1"/>
            </a:solidFill>
            <a:round/>
            <a:headEnd/>
            <a:tailEnd/>
          </a:ln>
        </p:spPr>
        <p:txBody>
          <a:bodyPr/>
          <a:lstStyle/>
          <a:p>
            <a:endParaRPr lang="en-ZA"/>
          </a:p>
        </p:txBody>
      </p:sp>
      <p:sp>
        <p:nvSpPr>
          <p:cNvPr id="7317" name="Freeform 450"/>
          <p:cNvSpPr>
            <a:spLocks/>
          </p:cNvSpPr>
          <p:nvPr/>
        </p:nvSpPr>
        <p:spPr bwMode="auto">
          <a:xfrm>
            <a:off x="8991599" y="3906838"/>
            <a:ext cx="400050" cy="347662"/>
          </a:xfrm>
          <a:custGeom>
            <a:avLst/>
            <a:gdLst>
              <a:gd name="T0" fmla="*/ 0 w 755"/>
              <a:gd name="T1" fmla="*/ 2147483646 h 506"/>
              <a:gd name="T2" fmla="*/ 2147483646 w 755"/>
              <a:gd name="T3" fmla="*/ 2147483646 h 506"/>
              <a:gd name="T4" fmla="*/ 2147483646 w 755"/>
              <a:gd name="T5" fmla="*/ 2147483646 h 506"/>
              <a:gd name="T6" fmla="*/ 2147483646 w 755"/>
              <a:gd name="T7" fmla="*/ 2147483646 h 506"/>
              <a:gd name="T8" fmla="*/ 2147483646 w 755"/>
              <a:gd name="T9" fmla="*/ 2147483646 h 506"/>
              <a:gd name="T10" fmla="*/ 2147483646 w 755"/>
              <a:gd name="T11" fmla="*/ 2147483646 h 506"/>
              <a:gd name="T12" fmla="*/ 2147483646 w 755"/>
              <a:gd name="T13" fmla="*/ 2147483646 h 506"/>
              <a:gd name="T14" fmla="*/ 2147483646 w 755"/>
              <a:gd name="T15" fmla="*/ 2147483646 h 506"/>
              <a:gd name="T16" fmla="*/ 2147483646 w 755"/>
              <a:gd name="T17" fmla="*/ 2147483646 h 506"/>
              <a:gd name="T18" fmla="*/ 2147483646 w 755"/>
              <a:gd name="T19" fmla="*/ 2147483646 h 506"/>
              <a:gd name="T20" fmla="*/ 2147483646 w 755"/>
              <a:gd name="T21" fmla="*/ 2147483646 h 506"/>
              <a:gd name="T22" fmla="*/ 2147483646 w 755"/>
              <a:gd name="T23" fmla="*/ 0 h 506"/>
              <a:gd name="T24" fmla="*/ 2147483646 w 755"/>
              <a:gd name="T25" fmla="*/ 2147483646 h 506"/>
              <a:gd name="T26" fmla="*/ 2147483646 w 755"/>
              <a:gd name="T27" fmla="*/ 2147483646 h 506"/>
              <a:gd name="T28" fmla="*/ 2147483646 w 755"/>
              <a:gd name="T29" fmla="*/ 2147483646 h 506"/>
              <a:gd name="T30" fmla="*/ 2147483646 w 755"/>
              <a:gd name="T31" fmla="*/ 2147483646 h 506"/>
              <a:gd name="T32" fmla="*/ 2147483646 w 755"/>
              <a:gd name="T33" fmla="*/ 2147483646 h 506"/>
              <a:gd name="T34" fmla="*/ 2147483646 w 755"/>
              <a:gd name="T35" fmla="*/ 2147483646 h 506"/>
              <a:gd name="T36" fmla="*/ 2147483646 w 755"/>
              <a:gd name="T37" fmla="*/ 2147483646 h 506"/>
              <a:gd name="T38" fmla="*/ 2147483646 w 755"/>
              <a:gd name="T39" fmla="*/ 2147483646 h 506"/>
              <a:gd name="T40" fmla="*/ 2147483646 w 755"/>
              <a:gd name="T41" fmla="*/ 2147483646 h 506"/>
              <a:gd name="T42" fmla="*/ 2147483646 w 755"/>
              <a:gd name="T43" fmla="*/ 2147483646 h 506"/>
              <a:gd name="T44" fmla="*/ 2147483646 w 755"/>
              <a:gd name="T45" fmla="*/ 2147483646 h 506"/>
              <a:gd name="T46" fmla="*/ 2147483646 w 755"/>
              <a:gd name="T47" fmla="*/ 2147483646 h 506"/>
              <a:gd name="T48" fmla="*/ 2147483646 w 755"/>
              <a:gd name="T49" fmla="*/ 2147483646 h 506"/>
              <a:gd name="T50" fmla="*/ 2147483646 w 755"/>
              <a:gd name="T51" fmla="*/ 2147483646 h 506"/>
              <a:gd name="T52" fmla="*/ 2147483646 w 755"/>
              <a:gd name="T53" fmla="*/ 2147483646 h 506"/>
              <a:gd name="T54" fmla="*/ 2147483646 w 755"/>
              <a:gd name="T55" fmla="*/ 2147483646 h 506"/>
              <a:gd name="T56" fmla="*/ 0 w 755"/>
              <a:gd name="T57" fmla="*/ 2147483646 h 5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5"/>
              <a:gd name="T88" fmla="*/ 0 h 506"/>
              <a:gd name="T89" fmla="*/ 755 w 755"/>
              <a:gd name="T90" fmla="*/ 506 h 5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5" h="506">
                <a:moveTo>
                  <a:pt x="0" y="274"/>
                </a:moveTo>
                <a:lnTo>
                  <a:pt x="80" y="293"/>
                </a:lnTo>
                <a:lnTo>
                  <a:pt x="240" y="274"/>
                </a:lnTo>
                <a:lnTo>
                  <a:pt x="265" y="220"/>
                </a:lnTo>
                <a:lnTo>
                  <a:pt x="378" y="195"/>
                </a:lnTo>
                <a:lnTo>
                  <a:pt x="393" y="153"/>
                </a:lnTo>
                <a:lnTo>
                  <a:pt x="433" y="147"/>
                </a:lnTo>
                <a:lnTo>
                  <a:pt x="410" y="116"/>
                </a:lnTo>
                <a:lnTo>
                  <a:pt x="458" y="116"/>
                </a:lnTo>
                <a:lnTo>
                  <a:pt x="490" y="73"/>
                </a:lnTo>
                <a:lnTo>
                  <a:pt x="473" y="31"/>
                </a:lnTo>
                <a:lnTo>
                  <a:pt x="618" y="0"/>
                </a:lnTo>
                <a:lnTo>
                  <a:pt x="755" y="67"/>
                </a:lnTo>
                <a:lnTo>
                  <a:pt x="723" y="91"/>
                </a:lnTo>
                <a:lnTo>
                  <a:pt x="586" y="91"/>
                </a:lnTo>
                <a:lnTo>
                  <a:pt x="594" y="147"/>
                </a:lnTo>
                <a:lnTo>
                  <a:pt x="651" y="183"/>
                </a:lnTo>
                <a:lnTo>
                  <a:pt x="618" y="201"/>
                </a:lnTo>
                <a:lnTo>
                  <a:pt x="626" y="237"/>
                </a:lnTo>
                <a:lnTo>
                  <a:pt x="490" y="347"/>
                </a:lnTo>
                <a:lnTo>
                  <a:pt x="433" y="347"/>
                </a:lnTo>
                <a:lnTo>
                  <a:pt x="393" y="371"/>
                </a:lnTo>
                <a:lnTo>
                  <a:pt x="466" y="475"/>
                </a:lnTo>
                <a:lnTo>
                  <a:pt x="361" y="475"/>
                </a:lnTo>
                <a:lnTo>
                  <a:pt x="330" y="506"/>
                </a:lnTo>
                <a:lnTo>
                  <a:pt x="248" y="439"/>
                </a:lnTo>
                <a:lnTo>
                  <a:pt x="31" y="450"/>
                </a:lnTo>
                <a:lnTo>
                  <a:pt x="111" y="371"/>
                </a:lnTo>
                <a:lnTo>
                  <a:pt x="0" y="274"/>
                </a:lnTo>
              </a:path>
            </a:pathLst>
          </a:custGeom>
          <a:solidFill>
            <a:schemeClr val="tx2"/>
          </a:solidFill>
          <a:ln w="7938">
            <a:solidFill>
              <a:schemeClr val="bg1"/>
            </a:solidFill>
            <a:round/>
            <a:headEnd/>
            <a:tailEnd/>
          </a:ln>
        </p:spPr>
        <p:txBody>
          <a:bodyPr/>
          <a:lstStyle/>
          <a:p>
            <a:endParaRPr lang="en-ZA"/>
          </a:p>
        </p:txBody>
      </p:sp>
      <p:sp>
        <p:nvSpPr>
          <p:cNvPr id="7318" name="Freeform 451"/>
          <p:cNvSpPr>
            <a:spLocks/>
          </p:cNvSpPr>
          <p:nvPr/>
        </p:nvSpPr>
        <p:spPr bwMode="auto">
          <a:xfrm>
            <a:off x="7877175" y="3389313"/>
            <a:ext cx="236537" cy="176212"/>
          </a:xfrm>
          <a:custGeom>
            <a:avLst/>
            <a:gdLst>
              <a:gd name="T0" fmla="*/ 0 w 449"/>
              <a:gd name="T1" fmla="*/ 2147483646 h 256"/>
              <a:gd name="T2" fmla="*/ 2147483646 w 449"/>
              <a:gd name="T3" fmla="*/ 2147483646 h 256"/>
              <a:gd name="T4" fmla="*/ 2147483646 w 449"/>
              <a:gd name="T5" fmla="*/ 2147483646 h 256"/>
              <a:gd name="T6" fmla="*/ 2147483646 w 449"/>
              <a:gd name="T7" fmla="*/ 2147483646 h 256"/>
              <a:gd name="T8" fmla="*/ 2147483646 w 449"/>
              <a:gd name="T9" fmla="*/ 2147483646 h 256"/>
              <a:gd name="T10" fmla="*/ 2147483646 w 449"/>
              <a:gd name="T11" fmla="*/ 2147483646 h 256"/>
              <a:gd name="T12" fmla="*/ 2147483646 w 449"/>
              <a:gd name="T13" fmla="*/ 2147483646 h 256"/>
              <a:gd name="T14" fmla="*/ 2147483646 w 449"/>
              <a:gd name="T15" fmla="*/ 2147483646 h 256"/>
              <a:gd name="T16" fmla="*/ 2147483646 w 449"/>
              <a:gd name="T17" fmla="*/ 2147483646 h 256"/>
              <a:gd name="T18" fmla="*/ 2147483646 w 449"/>
              <a:gd name="T19" fmla="*/ 0 h 256"/>
              <a:gd name="T20" fmla="*/ 0 w 449"/>
              <a:gd name="T21" fmla="*/ 2147483646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56"/>
              <a:gd name="T35" fmla="*/ 449 w 449"/>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56">
                <a:moveTo>
                  <a:pt x="0" y="43"/>
                </a:moveTo>
                <a:lnTo>
                  <a:pt x="31" y="177"/>
                </a:lnTo>
                <a:lnTo>
                  <a:pt x="264" y="244"/>
                </a:lnTo>
                <a:lnTo>
                  <a:pt x="378" y="256"/>
                </a:lnTo>
                <a:lnTo>
                  <a:pt x="449" y="189"/>
                </a:lnTo>
                <a:lnTo>
                  <a:pt x="409" y="110"/>
                </a:lnTo>
                <a:lnTo>
                  <a:pt x="441" y="92"/>
                </a:lnTo>
                <a:lnTo>
                  <a:pt x="426" y="31"/>
                </a:lnTo>
                <a:lnTo>
                  <a:pt x="241" y="13"/>
                </a:lnTo>
                <a:lnTo>
                  <a:pt x="144" y="0"/>
                </a:lnTo>
                <a:lnTo>
                  <a:pt x="0" y="43"/>
                </a:lnTo>
              </a:path>
            </a:pathLst>
          </a:custGeom>
          <a:solidFill>
            <a:schemeClr val="accent1"/>
          </a:solidFill>
          <a:ln w="7938">
            <a:solidFill>
              <a:schemeClr val="bg1"/>
            </a:solidFill>
            <a:round/>
            <a:headEnd/>
            <a:tailEnd/>
          </a:ln>
        </p:spPr>
        <p:txBody>
          <a:bodyPr/>
          <a:lstStyle/>
          <a:p>
            <a:endParaRPr lang="en-ZA"/>
          </a:p>
        </p:txBody>
      </p:sp>
      <p:sp>
        <p:nvSpPr>
          <p:cNvPr id="7319" name="Freeform 452"/>
          <p:cNvSpPr>
            <a:spLocks/>
          </p:cNvSpPr>
          <p:nvPr/>
        </p:nvSpPr>
        <p:spPr bwMode="auto">
          <a:xfrm>
            <a:off x="7318374" y="3778250"/>
            <a:ext cx="76200" cy="128588"/>
          </a:xfrm>
          <a:custGeom>
            <a:avLst/>
            <a:gdLst>
              <a:gd name="T0" fmla="*/ 0 w 145"/>
              <a:gd name="T1" fmla="*/ 2147483646 h 189"/>
              <a:gd name="T2" fmla="*/ 2147483646 w 145"/>
              <a:gd name="T3" fmla="*/ 0 h 189"/>
              <a:gd name="T4" fmla="*/ 2147483646 w 145"/>
              <a:gd name="T5" fmla="*/ 2147483646 h 189"/>
              <a:gd name="T6" fmla="*/ 2147483646 w 145"/>
              <a:gd name="T7" fmla="*/ 2147483646 h 189"/>
              <a:gd name="T8" fmla="*/ 2147483646 w 145"/>
              <a:gd name="T9" fmla="*/ 2147483646 h 189"/>
              <a:gd name="T10" fmla="*/ 2147483646 w 145"/>
              <a:gd name="T11" fmla="*/ 2147483646 h 189"/>
              <a:gd name="T12" fmla="*/ 2147483646 w 145"/>
              <a:gd name="T13" fmla="*/ 2147483646 h 189"/>
              <a:gd name="T14" fmla="*/ 0 w 145"/>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189"/>
              <a:gd name="T26" fmla="*/ 145 w 145"/>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189">
                <a:moveTo>
                  <a:pt x="0" y="123"/>
                </a:moveTo>
                <a:lnTo>
                  <a:pt x="33" y="0"/>
                </a:lnTo>
                <a:lnTo>
                  <a:pt x="145" y="7"/>
                </a:lnTo>
                <a:lnTo>
                  <a:pt x="89" y="92"/>
                </a:lnTo>
                <a:lnTo>
                  <a:pt x="89" y="183"/>
                </a:lnTo>
                <a:lnTo>
                  <a:pt x="25" y="189"/>
                </a:lnTo>
                <a:lnTo>
                  <a:pt x="33" y="129"/>
                </a:lnTo>
                <a:lnTo>
                  <a:pt x="0" y="123"/>
                </a:lnTo>
              </a:path>
            </a:pathLst>
          </a:custGeom>
          <a:solidFill>
            <a:schemeClr val="accent1"/>
          </a:solidFill>
          <a:ln w="7938">
            <a:solidFill>
              <a:schemeClr val="bg1"/>
            </a:solidFill>
            <a:round/>
            <a:headEnd/>
            <a:tailEnd/>
          </a:ln>
        </p:spPr>
        <p:txBody>
          <a:bodyPr/>
          <a:lstStyle/>
          <a:p>
            <a:endParaRPr lang="en-ZA"/>
          </a:p>
        </p:txBody>
      </p:sp>
      <p:sp>
        <p:nvSpPr>
          <p:cNvPr id="7320" name="Freeform 453"/>
          <p:cNvSpPr>
            <a:spLocks/>
          </p:cNvSpPr>
          <p:nvPr/>
        </p:nvSpPr>
        <p:spPr bwMode="auto">
          <a:xfrm>
            <a:off x="8748712" y="4191000"/>
            <a:ext cx="17463" cy="39688"/>
          </a:xfrm>
          <a:custGeom>
            <a:avLst/>
            <a:gdLst>
              <a:gd name="T0" fmla="*/ 0 w 33"/>
              <a:gd name="T1" fmla="*/ 2147483646 h 55"/>
              <a:gd name="T2" fmla="*/ 2147483646 w 33"/>
              <a:gd name="T3" fmla="*/ 2147483646 h 55"/>
              <a:gd name="T4" fmla="*/ 2147483646 w 33"/>
              <a:gd name="T5" fmla="*/ 2147483646 h 55"/>
              <a:gd name="T6" fmla="*/ 2147483646 w 33"/>
              <a:gd name="T7" fmla="*/ 0 h 55"/>
              <a:gd name="T8" fmla="*/ 0 w 33"/>
              <a:gd name="T9" fmla="*/ 2147483646 h 55"/>
              <a:gd name="T10" fmla="*/ 0 60000 65536"/>
              <a:gd name="T11" fmla="*/ 0 60000 65536"/>
              <a:gd name="T12" fmla="*/ 0 60000 65536"/>
              <a:gd name="T13" fmla="*/ 0 60000 65536"/>
              <a:gd name="T14" fmla="*/ 0 60000 65536"/>
              <a:gd name="T15" fmla="*/ 0 w 33"/>
              <a:gd name="T16" fmla="*/ 0 h 55"/>
              <a:gd name="T17" fmla="*/ 33 w 33"/>
              <a:gd name="T18" fmla="*/ 55 h 55"/>
            </a:gdLst>
            <a:ahLst/>
            <a:cxnLst>
              <a:cxn ang="T10">
                <a:pos x="T0" y="T1"/>
              </a:cxn>
              <a:cxn ang="T11">
                <a:pos x="T2" y="T3"/>
              </a:cxn>
              <a:cxn ang="T12">
                <a:pos x="T4" y="T5"/>
              </a:cxn>
              <a:cxn ang="T13">
                <a:pos x="T6" y="T7"/>
              </a:cxn>
              <a:cxn ang="T14">
                <a:pos x="T8" y="T9"/>
              </a:cxn>
            </a:cxnLst>
            <a:rect l="T15" t="T16" r="T17" b="T18"/>
            <a:pathLst>
              <a:path w="33" h="55">
                <a:moveTo>
                  <a:pt x="0" y="49"/>
                </a:moveTo>
                <a:lnTo>
                  <a:pt x="17" y="55"/>
                </a:lnTo>
                <a:lnTo>
                  <a:pt x="33" y="49"/>
                </a:lnTo>
                <a:lnTo>
                  <a:pt x="25" y="0"/>
                </a:lnTo>
                <a:lnTo>
                  <a:pt x="0" y="49"/>
                </a:lnTo>
              </a:path>
            </a:pathLst>
          </a:custGeom>
          <a:solidFill>
            <a:srgbClr val="99FF66"/>
          </a:solidFill>
          <a:ln w="7938">
            <a:solidFill>
              <a:schemeClr val="bg1"/>
            </a:solidFill>
            <a:round/>
            <a:headEnd/>
            <a:tailEnd/>
          </a:ln>
        </p:spPr>
        <p:txBody>
          <a:bodyPr/>
          <a:lstStyle/>
          <a:p>
            <a:endParaRPr lang="en-ZA"/>
          </a:p>
        </p:txBody>
      </p:sp>
      <p:sp>
        <p:nvSpPr>
          <p:cNvPr id="7321" name="Freeform 454"/>
          <p:cNvSpPr>
            <a:spLocks/>
          </p:cNvSpPr>
          <p:nvPr/>
        </p:nvSpPr>
        <p:spPr bwMode="auto">
          <a:xfrm>
            <a:off x="8024811" y="3589339"/>
            <a:ext cx="222250" cy="130175"/>
          </a:xfrm>
          <a:custGeom>
            <a:avLst/>
            <a:gdLst>
              <a:gd name="T0" fmla="*/ 0 w 418"/>
              <a:gd name="T1" fmla="*/ 2147483646 h 189"/>
              <a:gd name="T2" fmla="*/ 2147483646 w 418"/>
              <a:gd name="T3" fmla="*/ 2147483646 h 189"/>
              <a:gd name="T4" fmla="*/ 2147483646 w 418"/>
              <a:gd name="T5" fmla="*/ 2147483646 h 189"/>
              <a:gd name="T6" fmla="*/ 2147483646 w 418"/>
              <a:gd name="T7" fmla="*/ 2147483646 h 189"/>
              <a:gd name="T8" fmla="*/ 2147483646 w 418"/>
              <a:gd name="T9" fmla="*/ 2147483646 h 189"/>
              <a:gd name="T10" fmla="*/ 2147483646 w 418"/>
              <a:gd name="T11" fmla="*/ 2147483646 h 189"/>
              <a:gd name="T12" fmla="*/ 2147483646 w 418"/>
              <a:gd name="T13" fmla="*/ 0 h 189"/>
              <a:gd name="T14" fmla="*/ 2147483646 w 418"/>
              <a:gd name="T15" fmla="*/ 2147483646 h 189"/>
              <a:gd name="T16" fmla="*/ 0 w 418"/>
              <a:gd name="T17" fmla="*/ 2147483646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89"/>
              <a:gd name="T29" fmla="*/ 418 w 41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89">
                <a:moveTo>
                  <a:pt x="0" y="91"/>
                </a:moveTo>
                <a:lnTo>
                  <a:pt x="112" y="176"/>
                </a:lnTo>
                <a:lnTo>
                  <a:pt x="378" y="189"/>
                </a:lnTo>
                <a:lnTo>
                  <a:pt x="418" y="122"/>
                </a:lnTo>
                <a:lnTo>
                  <a:pt x="353" y="116"/>
                </a:lnTo>
                <a:lnTo>
                  <a:pt x="353" y="60"/>
                </a:lnTo>
                <a:lnTo>
                  <a:pt x="288" y="0"/>
                </a:lnTo>
                <a:lnTo>
                  <a:pt x="112" y="12"/>
                </a:lnTo>
                <a:lnTo>
                  <a:pt x="0" y="91"/>
                </a:lnTo>
              </a:path>
            </a:pathLst>
          </a:custGeom>
          <a:solidFill>
            <a:schemeClr val="tx2"/>
          </a:solidFill>
          <a:ln w="7938">
            <a:solidFill>
              <a:schemeClr val="bg1"/>
            </a:solidFill>
            <a:round/>
            <a:headEnd/>
            <a:tailEnd/>
          </a:ln>
        </p:spPr>
        <p:txBody>
          <a:bodyPr/>
          <a:lstStyle/>
          <a:p>
            <a:endParaRPr lang="en-ZA"/>
          </a:p>
        </p:txBody>
      </p:sp>
      <p:sp>
        <p:nvSpPr>
          <p:cNvPr id="7322" name="Freeform 455"/>
          <p:cNvSpPr>
            <a:spLocks/>
          </p:cNvSpPr>
          <p:nvPr/>
        </p:nvSpPr>
        <p:spPr bwMode="auto">
          <a:xfrm>
            <a:off x="8574086" y="4367213"/>
            <a:ext cx="230188" cy="150812"/>
          </a:xfrm>
          <a:custGeom>
            <a:avLst/>
            <a:gdLst>
              <a:gd name="T0" fmla="*/ 0 w 435"/>
              <a:gd name="T1" fmla="*/ 2147483646 h 219"/>
              <a:gd name="T2" fmla="*/ 2147483646 w 435"/>
              <a:gd name="T3" fmla="*/ 2147483646 h 219"/>
              <a:gd name="T4" fmla="*/ 2147483646 w 435"/>
              <a:gd name="T5" fmla="*/ 2147483646 h 219"/>
              <a:gd name="T6" fmla="*/ 2147483646 w 435"/>
              <a:gd name="T7" fmla="*/ 2147483646 h 219"/>
              <a:gd name="T8" fmla="*/ 2147483646 w 435"/>
              <a:gd name="T9" fmla="*/ 2147483646 h 219"/>
              <a:gd name="T10" fmla="*/ 2147483646 w 435"/>
              <a:gd name="T11" fmla="*/ 0 h 219"/>
              <a:gd name="T12" fmla="*/ 2147483646 w 435"/>
              <a:gd name="T13" fmla="*/ 2147483646 h 219"/>
              <a:gd name="T14" fmla="*/ 2147483646 w 435"/>
              <a:gd name="T15" fmla="*/ 2147483646 h 219"/>
              <a:gd name="T16" fmla="*/ 2147483646 w 435"/>
              <a:gd name="T17" fmla="*/ 2147483646 h 219"/>
              <a:gd name="T18" fmla="*/ 0 w 435"/>
              <a:gd name="T19" fmla="*/ 2147483646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219"/>
              <a:gd name="T32" fmla="*/ 435 w 435"/>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219">
                <a:moveTo>
                  <a:pt x="0" y="219"/>
                </a:moveTo>
                <a:lnTo>
                  <a:pt x="114" y="170"/>
                </a:lnTo>
                <a:lnTo>
                  <a:pt x="97" y="146"/>
                </a:lnTo>
                <a:lnTo>
                  <a:pt x="130" y="122"/>
                </a:lnTo>
                <a:lnTo>
                  <a:pt x="242" y="24"/>
                </a:lnTo>
                <a:lnTo>
                  <a:pt x="395" y="0"/>
                </a:lnTo>
                <a:lnTo>
                  <a:pt x="435" y="79"/>
                </a:lnTo>
                <a:lnTo>
                  <a:pt x="403" y="122"/>
                </a:lnTo>
                <a:lnTo>
                  <a:pt x="234" y="176"/>
                </a:lnTo>
                <a:lnTo>
                  <a:pt x="0" y="219"/>
                </a:lnTo>
              </a:path>
            </a:pathLst>
          </a:custGeom>
          <a:solidFill>
            <a:schemeClr val="tx2"/>
          </a:solidFill>
          <a:ln w="7938">
            <a:solidFill>
              <a:schemeClr val="bg1"/>
            </a:solidFill>
            <a:round/>
            <a:headEnd/>
            <a:tailEnd/>
          </a:ln>
        </p:spPr>
        <p:txBody>
          <a:bodyPr/>
          <a:lstStyle/>
          <a:p>
            <a:endParaRPr lang="en-ZA"/>
          </a:p>
        </p:txBody>
      </p:sp>
      <p:sp>
        <p:nvSpPr>
          <p:cNvPr id="7323" name="Freeform 456"/>
          <p:cNvSpPr>
            <a:spLocks/>
          </p:cNvSpPr>
          <p:nvPr/>
        </p:nvSpPr>
        <p:spPr bwMode="auto">
          <a:xfrm>
            <a:off x="8015286" y="2525713"/>
            <a:ext cx="4071938" cy="1479550"/>
          </a:xfrm>
          <a:custGeom>
            <a:avLst/>
            <a:gdLst>
              <a:gd name="T0" fmla="*/ 2147483646 w 7696"/>
              <a:gd name="T1" fmla="*/ 2147483646 h 2154"/>
              <a:gd name="T2" fmla="*/ 2147483646 w 7696"/>
              <a:gd name="T3" fmla="*/ 2147483646 h 2154"/>
              <a:gd name="T4" fmla="*/ 2147483646 w 7696"/>
              <a:gd name="T5" fmla="*/ 2147483646 h 2154"/>
              <a:gd name="T6" fmla="*/ 2147483646 w 7696"/>
              <a:gd name="T7" fmla="*/ 2147483646 h 2154"/>
              <a:gd name="T8" fmla="*/ 2147483646 w 7696"/>
              <a:gd name="T9" fmla="*/ 2147483646 h 2154"/>
              <a:gd name="T10" fmla="*/ 2147483646 w 7696"/>
              <a:gd name="T11" fmla="*/ 2147483646 h 2154"/>
              <a:gd name="T12" fmla="*/ 2147483646 w 7696"/>
              <a:gd name="T13" fmla="*/ 2147483646 h 2154"/>
              <a:gd name="T14" fmla="*/ 2147483646 w 7696"/>
              <a:gd name="T15" fmla="*/ 2147483646 h 2154"/>
              <a:gd name="T16" fmla="*/ 2147483646 w 7696"/>
              <a:gd name="T17" fmla="*/ 2147483646 h 2154"/>
              <a:gd name="T18" fmla="*/ 2147483646 w 7696"/>
              <a:gd name="T19" fmla="*/ 2147483646 h 2154"/>
              <a:gd name="T20" fmla="*/ 2147483646 w 7696"/>
              <a:gd name="T21" fmla="*/ 2147483646 h 2154"/>
              <a:gd name="T22" fmla="*/ 2147483646 w 7696"/>
              <a:gd name="T23" fmla="*/ 2147483646 h 2154"/>
              <a:gd name="T24" fmla="*/ 2147483646 w 7696"/>
              <a:gd name="T25" fmla="*/ 2147483646 h 2154"/>
              <a:gd name="T26" fmla="*/ 2147483646 w 7696"/>
              <a:gd name="T27" fmla="*/ 2147483646 h 2154"/>
              <a:gd name="T28" fmla="*/ 2147483646 w 7696"/>
              <a:gd name="T29" fmla="*/ 2147483646 h 2154"/>
              <a:gd name="T30" fmla="*/ 2147483646 w 7696"/>
              <a:gd name="T31" fmla="*/ 2147483646 h 2154"/>
              <a:gd name="T32" fmla="*/ 2147483646 w 7696"/>
              <a:gd name="T33" fmla="*/ 2147483646 h 2154"/>
              <a:gd name="T34" fmla="*/ 2147483646 w 7696"/>
              <a:gd name="T35" fmla="*/ 2147483646 h 2154"/>
              <a:gd name="T36" fmla="*/ 2147483646 w 7696"/>
              <a:gd name="T37" fmla="*/ 2147483646 h 2154"/>
              <a:gd name="T38" fmla="*/ 2147483646 w 7696"/>
              <a:gd name="T39" fmla="*/ 2147483646 h 2154"/>
              <a:gd name="T40" fmla="*/ 2147483646 w 7696"/>
              <a:gd name="T41" fmla="*/ 2147483646 h 2154"/>
              <a:gd name="T42" fmla="*/ 2147483646 w 7696"/>
              <a:gd name="T43" fmla="*/ 2147483646 h 2154"/>
              <a:gd name="T44" fmla="*/ 2147483646 w 7696"/>
              <a:gd name="T45" fmla="*/ 2147483646 h 2154"/>
              <a:gd name="T46" fmla="*/ 2147483646 w 7696"/>
              <a:gd name="T47" fmla="*/ 2147483646 h 2154"/>
              <a:gd name="T48" fmla="*/ 2147483646 w 7696"/>
              <a:gd name="T49" fmla="*/ 2147483646 h 2154"/>
              <a:gd name="T50" fmla="*/ 2147483646 w 7696"/>
              <a:gd name="T51" fmla="*/ 2147483646 h 2154"/>
              <a:gd name="T52" fmla="*/ 2147483646 w 7696"/>
              <a:gd name="T53" fmla="*/ 2147483646 h 2154"/>
              <a:gd name="T54" fmla="*/ 2147483646 w 7696"/>
              <a:gd name="T55" fmla="*/ 2147483646 h 2154"/>
              <a:gd name="T56" fmla="*/ 2147483646 w 7696"/>
              <a:gd name="T57" fmla="*/ 2147483646 h 2154"/>
              <a:gd name="T58" fmla="*/ 2147483646 w 7696"/>
              <a:gd name="T59" fmla="*/ 2147483646 h 2154"/>
              <a:gd name="T60" fmla="*/ 2147483646 w 7696"/>
              <a:gd name="T61" fmla="*/ 2147483646 h 2154"/>
              <a:gd name="T62" fmla="*/ 2147483646 w 7696"/>
              <a:gd name="T63" fmla="*/ 2147483646 h 2154"/>
              <a:gd name="T64" fmla="*/ 2147483646 w 7696"/>
              <a:gd name="T65" fmla="*/ 2147483646 h 2154"/>
              <a:gd name="T66" fmla="*/ 2147483646 w 7696"/>
              <a:gd name="T67" fmla="*/ 2147483646 h 2154"/>
              <a:gd name="T68" fmla="*/ 2147483646 w 7696"/>
              <a:gd name="T69" fmla="*/ 2147483646 h 2154"/>
              <a:gd name="T70" fmla="*/ 2147483646 w 7696"/>
              <a:gd name="T71" fmla="*/ 2147483646 h 2154"/>
              <a:gd name="T72" fmla="*/ 2147483646 w 7696"/>
              <a:gd name="T73" fmla="*/ 2147483646 h 2154"/>
              <a:gd name="T74" fmla="*/ 2147483646 w 7696"/>
              <a:gd name="T75" fmla="*/ 2147483646 h 2154"/>
              <a:gd name="T76" fmla="*/ 2147483646 w 7696"/>
              <a:gd name="T77" fmla="*/ 2147483646 h 2154"/>
              <a:gd name="T78" fmla="*/ 2147483646 w 7696"/>
              <a:gd name="T79" fmla="*/ 2147483646 h 2154"/>
              <a:gd name="T80" fmla="*/ 2147483646 w 7696"/>
              <a:gd name="T81" fmla="*/ 2147483646 h 2154"/>
              <a:gd name="T82" fmla="*/ 2147483646 w 7696"/>
              <a:gd name="T83" fmla="*/ 2147483646 h 2154"/>
              <a:gd name="T84" fmla="*/ 2147483646 w 7696"/>
              <a:gd name="T85" fmla="*/ 2147483646 h 2154"/>
              <a:gd name="T86" fmla="*/ 2147483646 w 7696"/>
              <a:gd name="T87" fmla="*/ 2147483646 h 2154"/>
              <a:gd name="T88" fmla="*/ 2147483646 w 7696"/>
              <a:gd name="T89" fmla="*/ 2147483646 h 2154"/>
              <a:gd name="T90" fmla="*/ 2147483646 w 7696"/>
              <a:gd name="T91" fmla="*/ 2147483646 h 2154"/>
              <a:gd name="T92" fmla="*/ 2147483646 w 7696"/>
              <a:gd name="T93" fmla="*/ 2147483646 h 2154"/>
              <a:gd name="T94" fmla="*/ 2147483646 w 7696"/>
              <a:gd name="T95" fmla="*/ 2147483646 h 2154"/>
              <a:gd name="T96" fmla="*/ 2147483646 w 7696"/>
              <a:gd name="T97" fmla="*/ 2147483646 h 2154"/>
              <a:gd name="T98" fmla="*/ 2147483646 w 7696"/>
              <a:gd name="T99" fmla="*/ 2147483646 h 2154"/>
              <a:gd name="T100" fmla="*/ 2147483646 w 7696"/>
              <a:gd name="T101" fmla="*/ 2147483646 h 2154"/>
              <a:gd name="T102" fmla="*/ 2147483646 w 7696"/>
              <a:gd name="T103" fmla="*/ 2147483646 h 2154"/>
              <a:gd name="T104" fmla="*/ 2147483646 w 7696"/>
              <a:gd name="T105" fmla="*/ 2147483646 h 2154"/>
              <a:gd name="T106" fmla="*/ 2147483646 w 7696"/>
              <a:gd name="T107" fmla="*/ 2147483646 h 2154"/>
              <a:gd name="T108" fmla="*/ 2147483646 w 7696"/>
              <a:gd name="T109" fmla="*/ 2147483646 h 2154"/>
              <a:gd name="T110" fmla="*/ 2147483646 w 7696"/>
              <a:gd name="T111" fmla="*/ 2147483646 h 2154"/>
              <a:gd name="T112" fmla="*/ 2147483646 w 7696"/>
              <a:gd name="T113" fmla="*/ 2147483646 h 2154"/>
              <a:gd name="T114" fmla="*/ 2147483646 w 7696"/>
              <a:gd name="T115" fmla="*/ 2147483646 h 2154"/>
              <a:gd name="T116" fmla="*/ 2147483646 w 7696"/>
              <a:gd name="T117" fmla="*/ 2147483646 h 2154"/>
              <a:gd name="T118" fmla="*/ 2147483646 w 7696"/>
              <a:gd name="T119" fmla="*/ 2147483646 h 2154"/>
              <a:gd name="T120" fmla="*/ 2147483646 w 7696"/>
              <a:gd name="T121" fmla="*/ 2147483646 h 2154"/>
              <a:gd name="T122" fmla="*/ 2147483646 w 7696"/>
              <a:gd name="T123" fmla="*/ 2147483646 h 2154"/>
              <a:gd name="T124" fmla="*/ 2147483646 w 7696"/>
              <a:gd name="T125" fmla="*/ 2147483646 h 21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96"/>
              <a:gd name="T190" fmla="*/ 0 h 2154"/>
              <a:gd name="T191" fmla="*/ 7696 w 7696"/>
              <a:gd name="T192" fmla="*/ 2154 h 21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96" h="2154">
                <a:moveTo>
                  <a:pt x="0" y="1339"/>
                </a:moveTo>
                <a:lnTo>
                  <a:pt x="72" y="1290"/>
                </a:lnTo>
                <a:lnTo>
                  <a:pt x="55" y="1315"/>
                </a:lnTo>
                <a:lnTo>
                  <a:pt x="80" y="1315"/>
                </a:lnTo>
                <a:lnTo>
                  <a:pt x="72" y="1229"/>
                </a:lnTo>
                <a:lnTo>
                  <a:pt x="95" y="1186"/>
                </a:lnTo>
                <a:lnTo>
                  <a:pt x="137" y="1180"/>
                </a:lnTo>
                <a:lnTo>
                  <a:pt x="208" y="1212"/>
                </a:lnTo>
                <a:lnTo>
                  <a:pt x="225" y="1150"/>
                </a:lnTo>
                <a:lnTo>
                  <a:pt x="192" y="1150"/>
                </a:lnTo>
                <a:lnTo>
                  <a:pt x="185" y="1102"/>
                </a:lnTo>
                <a:lnTo>
                  <a:pt x="482" y="1072"/>
                </a:lnTo>
                <a:lnTo>
                  <a:pt x="410" y="1053"/>
                </a:lnTo>
                <a:lnTo>
                  <a:pt x="418" y="1023"/>
                </a:lnTo>
                <a:lnTo>
                  <a:pt x="362" y="1040"/>
                </a:lnTo>
                <a:lnTo>
                  <a:pt x="538" y="925"/>
                </a:lnTo>
                <a:lnTo>
                  <a:pt x="466" y="810"/>
                </a:lnTo>
                <a:lnTo>
                  <a:pt x="473" y="754"/>
                </a:lnTo>
                <a:lnTo>
                  <a:pt x="442" y="694"/>
                </a:lnTo>
                <a:lnTo>
                  <a:pt x="473" y="651"/>
                </a:lnTo>
                <a:lnTo>
                  <a:pt x="410" y="609"/>
                </a:lnTo>
                <a:lnTo>
                  <a:pt x="433" y="566"/>
                </a:lnTo>
                <a:lnTo>
                  <a:pt x="515" y="523"/>
                </a:lnTo>
                <a:lnTo>
                  <a:pt x="563" y="517"/>
                </a:lnTo>
                <a:lnTo>
                  <a:pt x="618" y="530"/>
                </a:lnTo>
                <a:lnTo>
                  <a:pt x="563" y="536"/>
                </a:lnTo>
                <a:lnTo>
                  <a:pt x="603" y="554"/>
                </a:lnTo>
                <a:lnTo>
                  <a:pt x="748" y="560"/>
                </a:lnTo>
                <a:lnTo>
                  <a:pt x="981" y="651"/>
                </a:lnTo>
                <a:lnTo>
                  <a:pt x="981" y="700"/>
                </a:lnTo>
                <a:lnTo>
                  <a:pt x="876" y="736"/>
                </a:lnTo>
                <a:lnTo>
                  <a:pt x="563" y="687"/>
                </a:lnTo>
                <a:lnTo>
                  <a:pt x="691" y="749"/>
                </a:lnTo>
                <a:lnTo>
                  <a:pt x="683" y="827"/>
                </a:lnTo>
                <a:lnTo>
                  <a:pt x="811" y="870"/>
                </a:lnTo>
                <a:lnTo>
                  <a:pt x="843" y="864"/>
                </a:lnTo>
                <a:lnTo>
                  <a:pt x="828" y="827"/>
                </a:lnTo>
                <a:lnTo>
                  <a:pt x="780" y="816"/>
                </a:lnTo>
                <a:lnTo>
                  <a:pt x="788" y="791"/>
                </a:lnTo>
                <a:lnTo>
                  <a:pt x="843" y="822"/>
                </a:lnTo>
                <a:lnTo>
                  <a:pt x="965" y="827"/>
                </a:lnTo>
                <a:lnTo>
                  <a:pt x="916" y="767"/>
                </a:lnTo>
                <a:lnTo>
                  <a:pt x="1029" y="718"/>
                </a:lnTo>
                <a:lnTo>
                  <a:pt x="1118" y="749"/>
                </a:lnTo>
                <a:lnTo>
                  <a:pt x="1118" y="609"/>
                </a:lnTo>
                <a:lnTo>
                  <a:pt x="1069" y="590"/>
                </a:lnTo>
                <a:lnTo>
                  <a:pt x="1221" y="621"/>
                </a:lnTo>
                <a:lnTo>
                  <a:pt x="1230" y="639"/>
                </a:lnTo>
                <a:lnTo>
                  <a:pt x="1150" y="663"/>
                </a:lnTo>
                <a:lnTo>
                  <a:pt x="1230" y="706"/>
                </a:lnTo>
                <a:lnTo>
                  <a:pt x="1286" y="651"/>
                </a:lnTo>
                <a:lnTo>
                  <a:pt x="1544" y="573"/>
                </a:lnTo>
                <a:lnTo>
                  <a:pt x="1591" y="566"/>
                </a:lnTo>
                <a:lnTo>
                  <a:pt x="1544" y="584"/>
                </a:lnTo>
                <a:lnTo>
                  <a:pt x="1591" y="621"/>
                </a:lnTo>
                <a:lnTo>
                  <a:pt x="1777" y="566"/>
                </a:lnTo>
                <a:lnTo>
                  <a:pt x="1824" y="609"/>
                </a:lnTo>
                <a:lnTo>
                  <a:pt x="1866" y="573"/>
                </a:lnTo>
                <a:lnTo>
                  <a:pt x="1849" y="536"/>
                </a:lnTo>
                <a:lnTo>
                  <a:pt x="1866" y="523"/>
                </a:lnTo>
                <a:lnTo>
                  <a:pt x="2011" y="541"/>
                </a:lnTo>
                <a:lnTo>
                  <a:pt x="2202" y="621"/>
                </a:lnTo>
                <a:lnTo>
                  <a:pt x="2236" y="584"/>
                </a:lnTo>
                <a:lnTo>
                  <a:pt x="2196" y="541"/>
                </a:lnTo>
                <a:lnTo>
                  <a:pt x="2139" y="536"/>
                </a:lnTo>
                <a:lnTo>
                  <a:pt x="2162" y="469"/>
                </a:lnTo>
                <a:lnTo>
                  <a:pt x="2122" y="463"/>
                </a:lnTo>
                <a:lnTo>
                  <a:pt x="2131" y="433"/>
                </a:lnTo>
                <a:lnTo>
                  <a:pt x="2202" y="401"/>
                </a:lnTo>
                <a:lnTo>
                  <a:pt x="2251" y="329"/>
                </a:lnTo>
                <a:lnTo>
                  <a:pt x="2347" y="329"/>
                </a:lnTo>
                <a:lnTo>
                  <a:pt x="2396" y="341"/>
                </a:lnTo>
                <a:lnTo>
                  <a:pt x="2356" y="420"/>
                </a:lnTo>
                <a:lnTo>
                  <a:pt x="2404" y="457"/>
                </a:lnTo>
                <a:lnTo>
                  <a:pt x="2387" y="566"/>
                </a:lnTo>
                <a:lnTo>
                  <a:pt x="2436" y="609"/>
                </a:lnTo>
                <a:lnTo>
                  <a:pt x="2420" y="646"/>
                </a:lnTo>
                <a:lnTo>
                  <a:pt x="2339" y="682"/>
                </a:lnTo>
                <a:lnTo>
                  <a:pt x="2364" y="694"/>
                </a:lnTo>
                <a:lnTo>
                  <a:pt x="2267" y="706"/>
                </a:lnTo>
                <a:lnTo>
                  <a:pt x="2372" y="730"/>
                </a:lnTo>
                <a:lnTo>
                  <a:pt x="2492" y="646"/>
                </a:lnTo>
                <a:lnTo>
                  <a:pt x="2477" y="590"/>
                </a:lnTo>
                <a:lnTo>
                  <a:pt x="2517" y="584"/>
                </a:lnTo>
                <a:lnTo>
                  <a:pt x="2572" y="573"/>
                </a:lnTo>
                <a:lnTo>
                  <a:pt x="2605" y="603"/>
                </a:lnTo>
                <a:lnTo>
                  <a:pt x="2605" y="646"/>
                </a:lnTo>
                <a:lnTo>
                  <a:pt x="2677" y="651"/>
                </a:lnTo>
                <a:lnTo>
                  <a:pt x="2621" y="639"/>
                </a:lnTo>
                <a:lnTo>
                  <a:pt x="2645" y="614"/>
                </a:lnTo>
                <a:lnTo>
                  <a:pt x="2621" y="584"/>
                </a:lnTo>
                <a:lnTo>
                  <a:pt x="2452" y="560"/>
                </a:lnTo>
                <a:lnTo>
                  <a:pt x="2477" y="469"/>
                </a:lnTo>
                <a:lnTo>
                  <a:pt x="2420" y="414"/>
                </a:lnTo>
                <a:lnTo>
                  <a:pt x="2500" y="365"/>
                </a:lnTo>
                <a:lnTo>
                  <a:pt x="2492" y="334"/>
                </a:lnTo>
                <a:lnTo>
                  <a:pt x="2525" y="353"/>
                </a:lnTo>
                <a:lnTo>
                  <a:pt x="2509" y="426"/>
                </a:lnTo>
                <a:lnTo>
                  <a:pt x="2541" y="433"/>
                </a:lnTo>
                <a:lnTo>
                  <a:pt x="2662" y="450"/>
                </a:lnTo>
                <a:lnTo>
                  <a:pt x="2549" y="390"/>
                </a:lnTo>
                <a:lnTo>
                  <a:pt x="2629" y="401"/>
                </a:lnTo>
                <a:lnTo>
                  <a:pt x="2614" y="371"/>
                </a:lnTo>
                <a:lnTo>
                  <a:pt x="2662" y="365"/>
                </a:lnTo>
                <a:lnTo>
                  <a:pt x="2879" y="408"/>
                </a:lnTo>
                <a:lnTo>
                  <a:pt x="2830" y="438"/>
                </a:lnTo>
                <a:lnTo>
                  <a:pt x="2830" y="481"/>
                </a:lnTo>
                <a:lnTo>
                  <a:pt x="2870" y="511"/>
                </a:lnTo>
                <a:lnTo>
                  <a:pt x="2902" y="414"/>
                </a:lnTo>
                <a:lnTo>
                  <a:pt x="2782" y="359"/>
                </a:lnTo>
                <a:lnTo>
                  <a:pt x="2750" y="286"/>
                </a:lnTo>
                <a:lnTo>
                  <a:pt x="3032" y="261"/>
                </a:lnTo>
                <a:lnTo>
                  <a:pt x="2992" y="201"/>
                </a:lnTo>
                <a:lnTo>
                  <a:pt x="3032" y="220"/>
                </a:lnTo>
                <a:lnTo>
                  <a:pt x="3072" y="188"/>
                </a:lnTo>
                <a:lnTo>
                  <a:pt x="3047" y="183"/>
                </a:lnTo>
                <a:lnTo>
                  <a:pt x="3328" y="134"/>
                </a:lnTo>
                <a:lnTo>
                  <a:pt x="3313" y="116"/>
                </a:lnTo>
                <a:lnTo>
                  <a:pt x="3442" y="110"/>
                </a:lnTo>
                <a:lnTo>
                  <a:pt x="3433" y="134"/>
                </a:lnTo>
                <a:lnTo>
                  <a:pt x="3473" y="134"/>
                </a:lnTo>
                <a:lnTo>
                  <a:pt x="3570" y="97"/>
                </a:lnTo>
                <a:lnTo>
                  <a:pt x="3610" y="116"/>
                </a:lnTo>
                <a:lnTo>
                  <a:pt x="3578" y="85"/>
                </a:lnTo>
                <a:lnTo>
                  <a:pt x="3683" y="80"/>
                </a:lnTo>
                <a:lnTo>
                  <a:pt x="3683" y="48"/>
                </a:lnTo>
                <a:lnTo>
                  <a:pt x="3820" y="0"/>
                </a:lnTo>
                <a:lnTo>
                  <a:pt x="3908" y="24"/>
                </a:lnTo>
                <a:lnTo>
                  <a:pt x="3820" y="55"/>
                </a:lnTo>
                <a:lnTo>
                  <a:pt x="3956" y="55"/>
                </a:lnTo>
                <a:lnTo>
                  <a:pt x="3908" y="85"/>
                </a:lnTo>
                <a:lnTo>
                  <a:pt x="4133" y="67"/>
                </a:lnTo>
                <a:lnTo>
                  <a:pt x="4254" y="134"/>
                </a:lnTo>
                <a:lnTo>
                  <a:pt x="4238" y="152"/>
                </a:lnTo>
                <a:lnTo>
                  <a:pt x="4190" y="134"/>
                </a:lnTo>
                <a:lnTo>
                  <a:pt x="4254" y="152"/>
                </a:lnTo>
                <a:lnTo>
                  <a:pt x="4230" y="183"/>
                </a:lnTo>
                <a:lnTo>
                  <a:pt x="3820" y="353"/>
                </a:lnTo>
                <a:lnTo>
                  <a:pt x="3940" y="334"/>
                </a:lnTo>
                <a:lnTo>
                  <a:pt x="3916" y="310"/>
                </a:lnTo>
                <a:lnTo>
                  <a:pt x="4125" y="280"/>
                </a:lnTo>
                <a:lnTo>
                  <a:pt x="4068" y="280"/>
                </a:lnTo>
                <a:lnTo>
                  <a:pt x="4076" y="256"/>
                </a:lnTo>
                <a:lnTo>
                  <a:pt x="4190" y="274"/>
                </a:lnTo>
                <a:lnTo>
                  <a:pt x="4206" y="256"/>
                </a:lnTo>
                <a:lnTo>
                  <a:pt x="4238" y="310"/>
                </a:lnTo>
                <a:lnTo>
                  <a:pt x="4294" y="317"/>
                </a:lnTo>
                <a:lnTo>
                  <a:pt x="4246" y="286"/>
                </a:lnTo>
                <a:lnTo>
                  <a:pt x="4350" y="274"/>
                </a:lnTo>
                <a:lnTo>
                  <a:pt x="4479" y="286"/>
                </a:lnTo>
                <a:lnTo>
                  <a:pt x="4471" y="310"/>
                </a:lnTo>
                <a:lnTo>
                  <a:pt x="4576" y="329"/>
                </a:lnTo>
                <a:lnTo>
                  <a:pt x="4679" y="323"/>
                </a:lnTo>
                <a:lnTo>
                  <a:pt x="4679" y="274"/>
                </a:lnTo>
                <a:lnTo>
                  <a:pt x="4713" y="268"/>
                </a:lnTo>
                <a:lnTo>
                  <a:pt x="4961" y="323"/>
                </a:lnTo>
                <a:lnTo>
                  <a:pt x="4929" y="408"/>
                </a:lnTo>
                <a:lnTo>
                  <a:pt x="5042" y="469"/>
                </a:lnTo>
                <a:lnTo>
                  <a:pt x="5106" y="384"/>
                </a:lnTo>
                <a:lnTo>
                  <a:pt x="5146" y="426"/>
                </a:lnTo>
                <a:lnTo>
                  <a:pt x="5236" y="408"/>
                </a:lnTo>
                <a:lnTo>
                  <a:pt x="5347" y="438"/>
                </a:lnTo>
                <a:lnTo>
                  <a:pt x="5436" y="420"/>
                </a:lnTo>
                <a:lnTo>
                  <a:pt x="5427" y="384"/>
                </a:lnTo>
                <a:lnTo>
                  <a:pt x="5484" y="334"/>
                </a:lnTo>
                <a:lnTo>
                  <a:pt x="5862" y="371"/>
                </a:lnTo>
                <a:lnTo>
                  <a:pt x="5887" y="401"/>
                </a:lnTo>
                <a:lnTo>
                  <a:pt x="5839" y="408"/>
                </a:lnTo>
                <a:lnTo>
                  <a:pt x="5959" y="420"/>
                </a:lnTo>
                <a:lnTo>
                  <a:pt x="5999" y="463"/>
                </a:lnTo>
                <a:lnTo>
                  <a:pt x="6288" y="450"/>
                </a:lnTo>
                <a:lnTo>
                  <a:pt x="6337" y="481"/>
                </a:lnTo>
                <a:lnTo>
                  <a:pt x="6320" y="523"/>
                </a:lnTo>
                <a:lnTo>
                  <a:pt x="6402" y="547"/>
                </a:lnTo>
                <a:lnTo>
                  <a:pt x="6442" y="530"/>
                </a:lnTo>
                <a:lnTo>
                  <a:pt x="6650" y="541"/>
                </a:lnTo>
                <a:lnTo>
                  <a:pt x="6690" y="523"/>
                </a:lnTo>
                <a:lnTo>
                  <a:pt x="6707" y="554"/>
                </a:lnTo>
                <a:lnTo>
                  <a:pt x="6795" y="590"/>
                </a:lnTo>
                <a:lnTo>
                  <a:pt x="6827" y="566"/>
                </a:lnTo>
                <a:lnTo>
                  <a:pt x="6787" y="536"/>
                </a:lnTo>
                <a:lnTo>
                  <a:pt x="6811" y="511"/>
                </a:lnTo>
                <a:lnTo>
                  <a:pt x="7165" y="541"/>
                </a:lnTo>
                <a:lnTo>
                  <a:pt x="7398" y="646"/>
                </a:lnTo>
                <a:lnTo>
                  <a:pt x="7446" y="646"/>
                </a:lnTo>
                <a:lnTo>
                  <a:pt x="7511" y="724"/>
                </a:lnTo>
                <a:lnTo>
                  <a:pt x="7486" y="687"/>
                </a:lnTo>
                <a:lnTo>
                  <a:pt x="7519" y="682"/>
                </a:lnTo>
                <a:lnTo>
                  <a:pt x="7535" y="700"/>
                </a:lnTo>
                <a:lnTo>
                  <a:pt x="7616" y="694"/>
                </a:lnTo>
                <a:lnTo>
                  <a:pt x="7696" y="736"/>
                </a:lnTo>
                <a:lnTo>
                  <a:pt x="7568" y="791"/>
                </a:lnTo>
                <a:lnTo>
                  <a:pt x="7599" y="797"/>
                </a:lnTo>
                <a:lnTo>
                  <a:pt x="7551" y="810"/>
                </a:lnTo>
                <a:lnTo>
                  <a:pt x="7591" y="827"/>
                </a:lnTo>
                <a:lnTo>
                  <a:pt x="7511" y="834"/>
                </a:lnTo>
                <a:lnTo>
                  <a:pt x="7486" y="803"/>
                </a:lnTo>
                <a:lnTo>
                  <a:pt x="7446" y="816"/>
                </a:lnTo>
                <a:lnTo>
                  <a:pt x="7398" y="767"/>
                </a:lnTo>
                <a:lnTo>
                  <a:pt x="7301" y="773"/>
                </a:lnTo>
                <a:lnTo>
                  <a:pt x="7286" y="736"/>
                </a:lnTo>
                <a:lnTo>
                  <a:pt x="7301" y="724"/>
                </a:lnTo>
                <a:lnTo>
                  <a:pt x="7270" y="724"/>
                </a:lnTo>
                <a:lnTo>
                  <a:pt x="7246" y="736"/>
                </a:lnTo>
                <a:lnTo>
                  <a:pt x="7270" y="773"/>
                </a:lnTo>
                <a:lnTo>
                  <a:pt x="7253" y="791"/>
                </a:lnTo>
                <a:lnTo>
                  <a:pt x="7173" y="822"/>
                </a:lnTo>
                <a:lnTo>
                  <a:pt x="7125" y="816"/>
                </a:lnTo>
                <a:lnTo>
                  <a:pt x="7205" y="907"/>
                </a:lnTo>
                <a:lnTo>
                  <a:pt x="7190" y="949"/>
                </a:lnTo>
                <a:lnTo>
                  <a:pt x="7101" y="913"/>
                </a:lnTo>
                <a:lnTo>
                  <a:pt x="7116" y="931"/>
                </a:lnTo>
                <a:lnTo>
                  <a:pt x="6940" y="980"/>
                </a:lnTo>
                <a:lnTo>
                  <a:pt x="6803" y="1072"/>
                </a:lnTo>
                <a:lnTo>
                  <a:pt x="6698" y="1040"/>
                </a:lnTo>
                <a:lnTo>
                  <a:pt x="6610" y="1077"/>
                </a:lnTo>
                <a:lnTo>
                  <a:pt x="6610" y="1040"/>
                </a:lnTo>
                <a:lnTo>
                  <a:pt x="6562" y="1077"/>
                </a:lnTo>
                <a:lnTo>
                  <a:pt x="6490" y="1072"/>
                </a:lnTo>
                <a:lnTo>
                  <a:pt x="6425" y="1162"/>
                </a:lnTo>
                <a:lnTo>
                  <a:pt x="6482" y="1180"/>
                </a:lnTo>
                <a:lnTo>
                  <a:pt x="6457" y="1205"/>
                </a:lnTo>
                <a:lnTo>
                  <a:pt x="6482" y="1260"/>
                </a:lnTo>
                <a:lnTo>
                  <a:pt x="6442" y="1248"/>
                </a:lnTo>
                <a:lnTo>
                  <a:pt x="6417" y="1290"/>
                </a:lnTo>
                <a:lnTo>
                  <a:pt x="6433" y="1326"/>
                </a:lnTo>
                <a:lnTo>
                  <a:pt x="6328" y="1357"/>
                </a:lnTo>
                <a:lnTo>
                  <a:pt x="6337" y="1393"/>
                </a:lnTo>
                <a:lnTo>
                  <a:pt x="6280" y="1412"/>
                </a:lnTo>
                <a:lnTo>
                  <a:pt x="6257" y="1455"/>
                </a:lnTo>
                <a:lnTo>
                  <a:pt x="6192" y="1503"/>
                </a:lnTo>
                <a:lnTo>
                  <a:pt x="6135" y="1333"/>
                </a:lnTo>
                <a:lnTo>
                  <a:pt x="6160" y="1236"/>
                </a:lnTo>
                <a:lnTo>
                  <a:pt x="6200" y="1175"/>
                </a:lnTo>
                <a:lnTo>
                  <a:pt x="6272" y="1162"/>
                </a:lnTo>
                <a:lnTo>
                  <a:pt x="6425" y="1047"/>
                </a:lnTo>
                <a:lnTo>
                  <a:pt x="6498" y="1016"/>
                </a:lnTo>
                <a:lnTo>
                  <a:pt x="6530" y="956"/>
                </a:lnTo>
                <a:lnTo>
                  <a:pt x="6562" y="931"/>
                </a:lnTo>
                <a:lnTo>
                  <a:pt x="6498" y="931"/>
                </a:lnTo>
                <a:lnTo>
                  <a:pt x="6473" y="986"/>
                </a:lnTo>
                <a:lnTo>
                  <a:pt x="6345" y="1040"/>
                </a:lnTo>
                <a:lnTo>
                  <a:pt x="6353" y="967"/>
                </a:lnTo>
                <a:lnTo>
                  <a:pt x="6208" y="980"/>
                </a:lnTo>
                <a:lnTo>
                  <a:pt x="6072" y="1077"/>
                </a:lnTo>
                <a:lnTo>
                  <a:pt x="6104" y="1107"/>
                </a:lnTo>
                <a:lnTo>
                  <a:pt x="5950" y="1120"/>
                </a:lnTo>
                <a:lnTo>
                  <a:pt x="5942" y="1113"/>
                </a:lnTo>
                <a:lnTo>
                  <a:pt x="5983" y="1102"/>
                </a:lnTo>
                <a:lnTo>
                  <a:pt x="5862" y="1083"/>
                </a:lnTo>
                <a:lnTo>
                  <a:pt x="5830" y="1102"/>
                </a:lnTo>
                <a:lnTo>
                  <a:pt x="5557" y="1107"/>
                </a:lnTo>
                <a:lnTo>
                  <a:pt x="5219" y="1326"/>
                </a:lnTo>
                <a:lnTo>
                  <a:pt x="5291" y="1333"/>
                </a:lnTo>
                <a:lnTo>
                  <a:pt x="5291" y="1369"/>
                </a:lnTo>
                <a:lnTo>
                  <a:pt x="5331" y="1345"/>
                </a:lnTo>
                <a:lnTo>
                  <a:pt x="5316" y="1375"/>
                </a:lnTo>
                <a:lnTo>
                  <a:pt x="5364" y="1363"/>
                </a:lnTo>
                <a:lnTo>
                  <a:pt x="5364" y="1382"/>
                </a:lnTo>
                <a:lnTo>
                  <a:pt x="5379" y="1345"/>
                </a:lnTo>
                <a:lnTo>
                  <a:pt x="5427" y="1345"/>
                </a:lnTo>
                <a:lnTo>
                  <a:pt x="5500" y="1388"/>
                </a:lnTo>
                <a:lnTo>
                  <a:pt x="5436" y="1393"/>
                </a:lnTo>
                <a:lnTo>
                  <a:pt x="5484" y="1412"/>
                </a:lnTo>
                <a:lnTo>
                  <a:pt x="5500" y="1442"/>
                </a:lnTo>
                <a:lnTo>
                  <a:pt x="5460" y="1509"/>
                </a:lnTo>
                <a:lnTo>
                  <a:pt x="5452" y="1613"/>
                </a:lnTo>
                <a:lnTo>
                  <a:pt x="5219" y="1826"/>
                </a:lnTo>
                <a:lnTo>
                  <a:pt x="5131" y="1856"/>
                </a:lnTo>
                <a:lnTo>
                  <a:pt x="5074" y="1826"/>
                </a:lnTo>
                <a:lnTo>
                  <a:pt x="5018" y="1868"/>
                </a:lnTo>
                <a:lnTo>
                  <a:pt x="5009" y="1862"/>
                </a:lnTo>
                <a:lnTo>
                  <a:pt x="5042" y="1826"/>
                </a:lnTo>
                <a:lnTo>
                  <a:pt x="5026" y="1777"/>
                </a:lnTo>
                <a:lnTo>
                  <a:pt x="5122" y="1752"/>
                </a:lnTo>
                <a:lnTo>
                  <a:pt x="5202" y="1613"/>
                </a:lnTo>
                <a:lnTo>
                  <a:pt x="5034" y="1643"/>
                </a:lnTo>
                <a:lnTo>
                  <a:pt x="5009" y="1595"/>
                </a:lnTo>
                <a:lnTo>
                  <a:pt x="4873" y="1558"/>
                </a:lnTo>
                <a:lnTo>
                  <a:pt x="4784" y="1412"/>
                </a:lnTo>
                <a:lnTo>
                  <a:pt x="4688" y="1382"/>
                </a:lnTo>
                <a:lnTo>
                  <a:pt x="4535" y="1425"/>
                </a:lnTo>
                <a:lnTo>
                  <a:pt x="4559" y="1455"/>
                </a:lnTo>
                <a:lnTo>
                  <a:pt x="4503" y="1539"/>
                </a:lnTo>
                <a:lnTo>
                  <a:pt x="4431" y="1558"/>
                </a:lnTo>
                <a:lnTo>
                  <a:pt x="4374" y="1539"/>
                </a:lnTo>
                <a:lnTo>
                  <a:pt x="4286" y="1533"/>
                </a:lnTo>
                <a:lnTo>
                  <a:pt x="4068" y="1570"/>
                </a:lnTo>
                <a:lnTo>
                  <a:pt x="3883" y="1515"/>
                </a:lnTo>
                <a:lnTo>
                  <a:pt x="3763" y="1528"/>
                </a:lnTo>
                <a:lnTo>
                  <a:pt x="3715" y="1473"/>
                </a:lnTo>
                <a:lnTo>
                  <a:pt x="3595" y="1442"/>
                </a:lnTo>
                <a:lnTo>
                  <a:pt x="3538" y="1473"/>
                </a:lnTo>
                <a:lnTo>
                  <a:pt x="3530" y="1539"/>
                </a:lnTo>
                <a:lnTo>
                  <a:pt x="3265" y="1515"/>
                </a:lnTo>
                <a:lnTo>
                  <a:pt x="3080" y="1588"/>
                </a:lnTo>
                <a:lnTo>
                  <a:pt x="2992" y="1613"/>
                </a:lnTo>
                <a:lnTo>
                  <a:pt x="2983" y="1673"/>
                </a:lnTo>
                <a:lnTo>
                  <a:pt x="2862" y="1662"/>
                </a:lnTo>
                <a:lnTo>
                  <a:pt x="2839" y="1746"/>
                </a:lnTo>
                <a:lnTo>
                  <a:pt x="2725" y="1765"/>
                </a:lnTo>
                <a:lnTo>
                  <a:pt x="2759" y="1826"/>
                </a:lnTo>
                <a:lnTo>
                  <a:pt x="2734" y="1881"/>
                </a:lnTo>
                <a:lnTo>
                  <a:pt x="2565" y="1954"/>
                </a:lnTo>
                <a:lnTo>
                  <a:pt x="2460" y="1965"/>
                </a:lnTo>
                <a:lnTo>
                  <a:pt x="2444" y="2008"/>
                </a:lnTo>
                <a:lnTo>
                  <a:pt x="2492" y="2026"/>
                </a:lnTo>
                <a:lnTo>
                  <a:pt x="2492" y="2075"/>
                </a:lnTo>
                <a:lnTo>
                  <a:pt x="2436" y="2063"/>
                </a:lnTo>
                <a:lnTo>
                  <a:pt x="2356" y="2094"/>
                </a:lnTo>
                <a:lnTo>
                  <a:pt x="2324" y="2021"/>
                </a:lnTo>
                <a:lnTo>
                  <a:pt x="2251" y="2075"/>
                </a:lnTo>
                <a:lnTo>
                  <a:pt x="2051" y="2075"/>
                </a:lnTo>
                <a:lnTo>
                  <a:pt x="1954" y="2154"/>
                </a:lnTo>
                <a:lnTo>
                  <a:pt x="1889" y="2130"/>
                </a:lnTo>
                <a:lnTo>
                  <a:pt x="1881" y="2094"/>
                </a:lnTo>
                <a:lnTo>
                  <a:pt x="1688" y="2026"/>
                </a:lnTo>
                <a:lnTo>
                  <a:pt x="1551" y="2063"/>
                </a:lnTo>
                <a:lnTo>
                  <a:pt x="1559" y="2002"/>
                </a:lnTo>
                <a:lnTo>
                  <a:pt x="1528" y="1991"/>
                </a:lnTo>
                <a:lnTo>
                  <a:pt x="1551" y="1972"/>
                </a:lnTo>
                <a:lnTo>
                  <a:pt x="1503" y="1965"/>
                </a:lnTo>
                <a:lnTo>
                  <a:pt x="1511" y="1917"/>
                </a:lnTo>
                <a:lnTo>
                  <a:pt x="1568" y="1935"/>
                </a:lnTo>
                <a:lnTo>
                  <a:pt x="1591" y="1917"/>
                </a:lnTo>
                <a:lnTo>
                  <a:pt x="1536" y="1881"/>
                </a:lnTo>
                <a:lnTo>
                  <a:pt x="1503" y="1911"/>
                </a:lnTo>
                <a:lnTo>
                  <a:pt x="1496" y="1844"/>
                </a:lnTo>
                <a:lnTo>
                  <a:pt x="1431" y="1832"/>
                </a:lnTo>
                <a:lnTo>
                  <a:pt x="1383" y="1777"/>
                </a:lnTo>
                <a:lnTo>
                  <a:pt x="1439" y="1777"/>
                </a:lnTo>
                <a:lnTo>
                  <a:pt x="1439" y="1746"/>
                </a:lnTo>
                <a:lnTo>
                  <a:pt x="1479" y="1741"/>
                </a:lnTo>
                <a:lnTo>
                  <a:pt x="1591" y="1746"/>
                </a:lnTo>
                <a:lnTo>
                  <a:pt x="1496" y="1662"/>
                </a:lnTo>
                <a:lnTo>
                  <a:pt x="1310" y="1692"/>
                </a:lnTo>
                <a:lnTo>
                  <a:pt x="1326" y="1698"/>
                </a:lnTo>
                <a:lnTo>
                  <a:pt x="1294" y="1722"/>
                </a:lnTo>
                <a:lnTo>
                  <a:pt x="1263" y="1704"/>
                </a:lnTo>
                <a:lnTo>
                  <a:pt x="1230" y="1783"/>
                </a:lnTo>
                <a:lnTo>
                  <a:pt x="1270" y="1802"/>
                </a:lnTo>
                <a:lnTo>
                  <a:pt x="1303" y="1886"/>
                </a:lnTo>
                <a:lnTo>
                  <a:pt x="1391" y="1954"/>
                </a:lnTo>
                <a:lnTo>
                  <a:pt x="1358" y="1959"/>
                </a:lnTo>
                <a:lnTo>
                  <a:pt x="1326" y="2021"/>
                </a:lnTo>
                <a:lnTo>
                  <a:pt x="1286" y="2008"/>
                </a:lnTo>
                <a:lnTo>
                  <a:pt x="1278" y="1978"/>
                </a:lnTo>
                <a:lnTo>
                  <a:pt x="1198" y="2008"/>
                </a:lnTo>
                <a:lnTo>
                  <a:pt x="1133" y="1972"/>
                </a:lnTo>
                <a:lnTo>
                  <a:pt x="1053" y="1899"/>
                </a:lnTo>
                <a:lnTo>
                  <a:pt x="996" y="1899"/>
                </a:lnTo>
                <a:lnTo>
                  <a:pt x="988" y="1844"/>
                </a:lnTo>
                <a:lnTo>
                  <a:pt x="780" y="1746"/>
                </a:lnTo>
                <a:lnTo>
                  <a:pt x="860" y="1710"/>
                </a:lnTo>
                <a:lnTo>
                  <a:pt x="828" y="1686"/>
                </a:lnTo>
                <a:lnTo>
                  <a:pt x="891" y="1662"/>
                </a:lnTo>
                <a:lnTo>
                  <a:pt x="707" y="1698"/>
                </a:lnTo>
                <a:lnTo>
                  <a:pt x="700" y="1722"/>
                </a:lnTo>
                <a:lnTo>
                  <a:pt x="651" y="1704"/>
                </a:lnTo>
                <a:lnTo>
                  <a:pt x="707" y="1741"/>
                </a:lnTo>
                <a:lnTo>
                  <a:pt x="780" y="1735"/>
                </a:lnTo>
                <a:lnTo>
                  <a:pt x="658" y="1783"/>
                </a:lnTo>
                <a:lnTo>
                  <a:pt x="586" y="1741"/>
                </a:lnTo>
                <a:lnTo>
                  <a:pt x="643" y="1710"/>
                </a:lnTo>
                <a:lnTo>
                  <a:pt x="563" y="1704"/>
                </a:lnTo>
                <a:lnTo>
                  <a:pt x="563" y="1686"/>
                </a:lnTo>
                <a:lnTo>
                  <a:pt x="482" y="1698"/>
                </a:lnTo>
                <a:lnTo>
                  <a:pt x="458" y="1741"/>
                </a:lnTo>
                <a:lnTo>
                  <a:pt x="393" y="1735"/>
                </a:lnTo>
                <a:lnTo>
                  <a:pt x="393" y="1679"/>
                </a:lnTo>
                <a:lnTo>
                  <a:pt x="328" y="1619"/>
                </a:lnTo>
                <a:lnTo>
                  <a:pt x="152" y="1631"/>
                </a:lnTo>
                <a:lnTo>
                  <a:pt x="112" y="1613"/>
                </a:lnTo>
                <a:lnTo>
                  <a:pt x="137" y="1582"/>
                </a:lnTo>
                <a:lnTo>
                  <a:pt x="208" y="1515"/>
                </a:lnTo>
                <a:lnTo>
                  <a:pt x="168" y="1436"/>
                </a:lnTo>
                <a:lnTo>
                  <a:pt x="200" y="1418"/>
                </a:lnTo>
                <a:lnTo>
                  <a:pt x="185" y="1357"/>
                </a:lnTo>
                <a:lnTo>
                  <a:pt x="0" y="1339"/>
                </a:lnTo>
              </a:path>
            </a:pathLst>
          </a:custGeom>
          <a:solidFill>
            <a:schemeClr val="accent1"/>
          </a:solidFill>
          <a:ln w="7938">
            <a:solidFill>
              <a:schemeClr val="bg1"/>
            </a:solidFill>
            <a:round/>
            <a:headEnd/>
            <a:tailEnd/>
          </a:ln>
        </p:spPr>
        <p:txBody>
          <a:bodyPr/>
          <a:lstStyle/>
          <a:p>
            <a:endParaRPr lang="en-ZA"/>
          </a:p>
        </p:txBody>
      </p:sp>
      <p:sp>
        <p:nvSpPr>
          <p:cNvPr id="7324" name="Freeform 457"/>
          <p:cNvSpPr>
            <a:spLocks/>
          </p:cNvSpPr>
          <p:nvPr/>
        </p:nvSpPr>
        <p:spPr bwMode="auto">
          <a:xfrm>
            <a:off x="8655050" y="2332038"/>
            <a:ext cx="115887" cy="49212"/>
          </a:xfrm>
          <a:custGeom>
            <a:avLst/>
            <a:gdLst>
              <a:gd name="T0" fmla="*/ 0 w 218"/>
              <a:gd name="T1" fmla="*/ 2147483646 h 73"/>
              <a:gd name="T2" fmla="*/ 2147483646 w 218"/>
              <a:gd name="T3" fmla="*/ 2147483646 h 73"/>
              <a:gd name="T4" fmla="*/ 2147483646 w 218"/>
              <a:gd name="T5" fmla="*/ 2147483646 h 73"/>
              <a:gd name="T6" fmla="*/ 2147483646 w 218"/>
              <a:gd name="T7" fmla="*/ 0 h 73"/>
              <a:gd name="T8" fmla="*/ 2147483646 w 218"/>
              <a:gd name="T9" fmla="*/ 0 h 73"/>
              <a:gd name="T10" fmla="*/ 2147483646 w 218"/>
              <a:gd name="T11" fmla="*/ 2147483646 h 73"/>
              <a:gd name="T12" fmla="*/ 2147483646 w 218"/>
              <a:gd name="T13" fmla="*/ 2147483646 h 73"/>
              <a:gd name="T14" fmla="*/ 2147483646 w 218"/>
              <a:gd name="T15" fmla="*/ 2147483646 h 73"/>
              <a:gd name="T16" fmla="*/ 2147483646 w 218"/>
              <a:gd name="T17" fmla="*/ 2147483646 h 73"/>
              <a:gd name="T18" fmla="*/ 2147483646 w 218"/>
              <a:gd name="T19" fmla="*/ 2147483646 h 73"/>
              <a:gd name="T20" fmla="*/ 0 w 218"/>
              <a:gd name="T21" fmla="*/ 2147483646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73"/>
              <a:gd name="T35" fmla="*/ 218 w 218"/>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73">
                <a:moveTo>
                  <a:pt x="0" y="54"/>
                </a:moveTo>
                <a:lnTo>
                  <a:pt x="40" y="43"/>
                </a:lnTo>
                <a:lnTo>
                  <a:pt x="8" y="24"/>
                </a:lnTo>
                <a:lnTo>
                  <a:pt x="161" y="0"/>
                </a:lnTo>
                <a:lnTo>
                  <a:pt x="193" y="0"/>
                </a:lnTo>
                <a:lnTo>
                  <a:pt x="161" y="24"/>
                </a:lnTo>
                <a:lnTo>
                  <a:pt x="218" y="24"/>
                </a:lnTo>
                <a:lnTo>
                  <a:pt x="73" y="60"/>
                </a:lnTo>
                <a:lnTo>
                  <a:pt x="40" y="73"/>
                </a:lnTo>
                <a:lnTo>
                  <a:pt x="40" y="60"/>
                </a:lnTo>
                <a:lnTo>
                  <a:pt x="0" y="54"/>
                </a:lnTo>
              </a:path>
            </a:pathLst>
          </a:custGeom>
          <a:solidFill>
            <a:schemeClr val="accent1"/>
          </a:solidFill>
          <a:ln w="0">
            <a:solidFill>
              <a:schemeClr val="bg1"/>
            </a:solidFill>
            <a:round/>
            <a:headEnd/>
            <a:tailEnd/>
          </a:ln>
        </p:spPr>
        <p:txBody>
          <a:bodyPr/>
          <a:lstStyle/>
          <a:p>
            <a:endParaRPr lang="en-ZA"/>
          </a:p>
        </p:txBody>
      </p:sp>
      <p:sp>
        <p:nvSpPr>
          <p:cNvPr id="7325" name="Freeform 458"/>
          <p:cNvSpPr>
            <a:spLocks/>
          </p:cNvSpPr>
          <p:nvPr/>
        </p:nvSpPr>
        <p:spPr bwMode="auto">
          <a:xfrm>
            <a:off x="8766175" y="2690814"/>
            <a:ext cx="149225" cy="104775"/>
          </a:xfrm>
          <a:custGeom>
            <a:avLst/>
            <a:gdLst>
              <a:gd name="T0" fmla="*/ 0 w 282"/>
              <a:gd name="T1" fmla="*/ 2147483646 h 153"/>
              <a:gd name="T2" fmla="*/ 2147483646 w 282"/>
              <a:gd name="T3" fmla="*/ 2147483646 h 153"/>
              <a:gd name="T4" fmla="*/ 2147483646 w 282"/>
              <a:gd name="T5" fmla="*/ 2147483646 h 153"/>
              <a:gd name="T6" fmla="*/ 2147483646 w 282"/>
              <a:gd name="T7" fmla="*/ 2147483646 h 153"/>
              <a:gd name="T8" fmla="*/ 2147483646 w 282"/>
              <a:gd name="T9" fmla="*/ 2147483646 h 153"/>
              <a:gd name="T10" fmla="*/ 2147483646 w 282"/>
              <a:gd name="T11" fmla="*/ 2147483646 h 153"/>
              <a:gd name="T12" fmla="*/ 2147483646 w 282"/>
              <a:gd name="T13" fmla="*/ 2147483646 h 153"/>
              <a:gd name="T14" fmla="*/ 2147483646 w 282"/>
              <a:gd name="T15" fmla="*/ 2147483646 h 153"/>
              <a:gd name="T16" fmla="*/ 2147483646 w 282"/>
              <a:gd name="T17" fmla="*/ 2147483646 h 153"/>
              <a:gd name="T18" fmla="*/ 2147483646 w 282"/>
              <a:gd name="T19" fmla="*/ 2147483646 h 153"/>
              <a:gd name="T20" fmla="*/ 2147483646 w 282"/>
              <a:gd name="T21" fmla="*/ 0 h 153"/>
              <a:gd name="T22" fmla="*/ 2147483646 w 282"/>
              <a:gd name="T23" fmla="*/ 2147483646 h 153"/>
              <a:gd name="T24" fmla="*/ 2147483646 w 282"/>
              <a:gd name="T25" fmla="*/ 2147483646 h 153"/>
              <a:gd name="T26" fmla="*/ 0 w 282"/>
              <a:gd name="T27" fmla="*/ 2147483646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153"/>
              <a:gd name="T44" fmla="*/ 282 w 28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153">
                <a:moveTo>
                  <a:pt x="0" y="74"/>
                </a:moveTo>
                <a:lnTo>
                  <a:pt x="32" y="110"/>
                </a:lnTo>
                <a:lnTo>
                  <a:pt x="57" y="104"/>
                </a:lnTo>
                <a:lnTo>
                  <a:pt x="89" y="123"/>
                </a:lnTo>
                <a:lnTo>
                  <a:pt x="112" y="110"/>
                </a:lnTo>
                <a:lnTo>
                  <a:pt x="105" y="153"/>
                </a:lnTo>
                <a:lnTo>
                  <a:pt x="282" y="153"/>
                </a:lnTo>
                <a:lnTo>
                  <a:pt x="209" y="128"/>
                </a:lnTo>
                <a:lnTo>
                  <a:pt x="185" y="80"/>
                </a:lnTo>
                <a:lnTo>
                  <a:pt x="185" y="31"/>
                </a:lnTo>
                <a:lnTo>
                  <a:pt x="225" y="0"/>
                </a:lnTo>
                <a:lnTo>
                  <a:pt x="80" y="7"/>
                </a:lnTo>
                <a:lnTo>
                  <a:pt x="49" y="74"/>
                </a:lnTo>
                <a:lnTo>
                  <a:pt x="0" y="74"/>
                </a:lnTo>
              </a:path>
            </a:pathLst>
          </a:custGeom>
          <a:solidFill>
            <a:schemeClr val="accent1"/>
          </a:solidFill>
          <a:ln w="7938">
            <a:solidFill>
              <a:schemeClr val="bg1"/>
            </a:solidFill>
            <a:round/>
            <a:headEnd/>
            <a:tailEnd/>
          </a:ln>
        </p:spPr>
        <p:txBody>
          <a:bodyPr/>
          <a:lstStyle/>
          <a:p>
            <a:endParaRPr lang="en-ZA"/>
          </a:p>
        </p:txBody>
      </p:sp>
      <p:sp>
        <p:nvSpPr>
          <p:cNvPr id="7326" name="Freeform 459"/>
          <p:cNvSpPr>
            <a:spLocks/>
          </p:cNvSpPr>
          <p:nvPr/>
        </p:nvSpPr>
        <p:spPr bwMode="auto">
          <a:xfrm>
            <a:off x="8821737" y="2516189"/>
            <a:ext cx="365125" cy="174625"/>
          </a:xfrm>
          <a:custGeom>
            <a:avLst/>
            <a:gdLst>
              <a:gd name="T0" fmla="*/ 0 w 692"/>
              <a:gd name="T1" fmla="*/ 2147483646 h 255"/>
              <a:gd name="T2" fmla="*/ 2147483646 w 692"/>
              <a:gd name="T3" fmla="*/ 2147483646 h 255"/>
              <a:gd name="T4" fmla="*/ 2147483646 w 692"/>
              <a:gd name="T5" fmla="*/ 2147483646 h 255"/>
              <a:gd name="T6" fmla="*/ 2147483646 w 692"/>
              <a:gd name="T7" fmla="*/ 2147483646 h 255"/>
              <a:gd name="T8" fmla="*/ 2147483646 w 692"/>
              <a:gd name="T9" fmla="*/ 2147483646 h 255"/>
              <a:gd name="T10" fmla="*/ 2147483646 w 692"/>
              <a:gd name="T11" fmla="*/ 2147483646 h 255"/>
              <a:gd name="T12" fmla="*/ 2147483646 w 692"/>
              <a:gd name="T13" fmla="*/ 2147483646 h 255"/>
              <a:gd name="T14" fmla="*/ 2147483646 w 692"/>
              <a:gd name="T15" fmla="*/ 2147483646 h 255"/>
              <a:gd name="T16" fmla="*/ 2147483646 w 692"/>
              <a:gd name="T17" fmla="*/ 2147483646 h 255"/>
              <a:gd name="T18" fmla="*/ 2147483646 w 692"/>
              <a:gd name="T19" fmla="*/ 2147483646 h 255"/>
              <a:gd name="T20" fmla="*/ 2147483646 w 692"/>
              <a:gd name="T21" fmla="*/ 2147483646 h 255"/>
              <a:gd name="T22" fmla="*/ 2147483646 w 692"/>
              <a:gd name="T23" fmla="*/ 2147483646 h 255"/>
              <a:gd name="T24" fmla="*/ 2147483646 w 692"/>
              <a:gd name="T25" fmla="*/ 2147483646 h 255"/>
              <a:gd name="T26" fmla="*/ 2147483646 w 692"/>
              <a:gd name="T27" fmla="*/ 2147483646 h 255"/>
              <a:gd name="T28" fmla="*/ 2147483646 w 692"/>
              <a:gd name="T29" fmla="*/ 2147483646 h 255"/>
              <a:gd name="T30" fmla="*/ 2147483646 w 692"/>
              <a:gd name="T31" fmla="*/ 2147483646 h 255"/>
              <a:gd name="T32" fmla="*/ 2147483646 w 692"/>
              <a:gd name="T33" fmla="*/ 2147483646 h 255"/>
              <a:gd name="T34" fmla="*/ 2147483646 w 692"/>
              <a:gd name="T35" fmla="*/ 2147483646 h 255"/>
              <a:gd name="T36" fmla="*/ 2147483646 w 692"/>
              <a:gd name="T37" fmla="*/ 0 h 255"/>
              <a:gd name="T38" fmla="*/ 2147483646 w 692"/>
              <a:gd name="T39" fmla="*/ 2147483646 h 255"/>
              <a:gd name="T40" fmla="*/ 2147483646 w 692"/>
              <a:gd name="T41" fmla="*/ 2147483646 h 255"/>
              <a:gd name="T42" fmla="*/ 2147483646 w 692"/>
              <a:gd name="T43" fmla="*/ 2147483646 h 255"/>
              <a:gd name="T44" fmla="*/ 2147483646 w 692"/>
              <a:gd name="T45" fmla="*/ 2147483646 h 255"/>
              <a:gd name="T46" fmla="*/ 2147483646 w 692"/>
              <a:gd name="T47" fmla="*/ 2147483646 h 255"/>
              <a:gd name="T48" fmla="*/ 2147483646 w 692"/>
              <a:gd name="T49" fmla="*/ 2147483646 h 255"/>
              <a:gd name="T50" fmla="*/ 2147483646 w 692"/>
              <a:gd name="T51" fmla="*/ 2147483646 h 255"/>
              <a:gd name="T52" fmla="*/ 2147483646 w 692"/>
              <a:gd name="T53" fmla="*/ 2147483646 h 255"/>
              <a:gd name="T54" fmla="*/ 2147483646 w 692"/>
              <a:gd name="T55" fmla="*/ 2147483646 h 255"/>
              <a:gd name="T56" fmla="*/ 2147483646 w 692"/>
              <a:gd name="T57" fmla="*/ 2147483646 h 255"/>
              <a:gd name="T58" fmla="*/ 0 w 692"/>
              <a:gd name="T59" fmla="*/ 2147483646 h 2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2"/>
              <a:gd name="T91" fmla="*/ 0 h 255"/>
              <a:gd name="T92" fmla="*/ 692 w 692"/>
              <a:gd name="T93" fmla="*/ 255 h 2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2" h="255">
                <a:moveTo>
                  <a:pt x="0" y="219"/>
                </a:moveTo>
                <a:lnTo>
                  <a:pt x="64" y="219"/>
                </a:lnTo>
                <a:lnTo>
                  <a:pt x="15" y="243"/>
                </a:lnTo>
                <a:lnTo>
                  <a:pt x="137" y="255"/>
                </a:lnTo>
                <a:lnTo>
                  <a:pt x="137" y="225"/>
                </a:lnTo>
                <a:lnTo>
                  <a:pt x="177" y="225"/>
                </a:lnTo>
                <a:lnTo>
                  <a:pt x="137" y="213"/>
                </a:lnTo>
                <a:lnTo>
                  <a:pt x="185" y="219"/>
                </a:lnTo>
                <a:lnTo>
                  <a:pt x="177" y="189"/>
                </a:lnTo>
                <a:lnTo>
                  <a:pt x="200" y="201"/>
                </a:lnTo>
                <a:lnTo>
                  <a:pt x="225" y="189"/>
                </a:lnTo>
                <a:lnTo>
                  <a:pt x="209" y="170"/>
                </a:lnTo>
                <a:lnTo>
                  <a:pt x="280" y="170"/>
                </a:lnTo>
                <a:lnTo>
                  <a:pt x="257" y="152"/>
                </a:lnTo>
                <a:lnTo>
                  <a:pt x="297" y="152"/>
                </a:lnTo>
                <a:lnTo>
                  <a:pt x="305" y="128"/>
                </a:lnTo>
                <a:lnTo>
                  <a:pt x="658" y="49"/>
                </a:lnTo>
                <a:lnTo>
                  <a:pt x="692" y="18"/>
                </a:lnTo>
                <a:lnTo>
                  <a:pt x="618" y="0"/>
                </a:lnTo>
                <a:lnTo>
                  <a:pt x="474" y="42"/>
                </a:lnTo>
                <a:lnTo>
                  <a:pt x="329" y="42"/>
                </a:lnTo>
                <a:lnTo>
                  <a:pt x="177" y="115"/>
                </a:lnTo>
                <a:lnTo>
                  <a:pt x="88" y="122"/>
                </a:lnTo>
                <a:lnTo>
                  <a:pt x="88" y="152"/>
                </a:lnTo>
                <a:lnTo>
                  <a:pt x="129" y="152"/>
                </a:lnTo>
                <a:lnTo>
                  <a:pt x="80" y="165"/>
                </a:lnTo>
                <a:lnTo>
                  <a:pt x="104" y="176"/>
                </a:lnTo>
                <a:lnTo>
                  <a:pt x="64" y="189"/>
                </a:lnTo>
                <a:lnTo>
                  <a:pt x="104" y="201"/>
                </a:lnTo>
                <a:lnTo>
                  <a:pt x="0" y="219"/>
                </a:lnTo>
              </a:path>
            </a:pathLst>
          </a:custGeom>
          <a:solidFill>
            <a:schemeClr val="accent1"/>
          </a:solidFill>
          <a:ln w="7938">
            <a:solidFill>
              <a:schemeClr val="bg1"/>
            </a:solidFill>
            <a:round/>
            <a:headEnd/>
            <a:tailEnd/>
          </a:ln>
        </p:spPr>
        <p:txBody>
          <a:bodyPr/>
          <a:lstStyle/>
          <a:p>
            <a:endParaRPr lang="en-ZA"/>
          </a:p>
        </p:txBody>
      </p:sp>
      <p:sp>
        <p:nvSpPr>
          <p:cNvPr id="7327" name="Freeform 460"/>
          <p:cNvSpPr>
            <a:spLocks/>
          </p:cNvSpPr>
          <p:nvPr/>
        </p:nvSpPr>
        <p:spPr bwMode="auto">
          <a:xfrm>
            <a:off x="9034461" y="2281238"/>
            <a:ext cx="71438" cy="38100"/>
          </a:xfrm>
          <a:custGeom>
            <a:avLst/>
            <a:gdLst>
              <a:gd name="T0" fmla="*/ 0 w 136"/>
              <a:gd name="T1" fmla="*/ 2147483646 h 54"/>
              <a:gd name="T2" fmla="*/ 2147483646 w 136"/>
              <a:gd name="T3" fmla="*/ 2147483646 h 54"/>
              <a:gd name="T4" fmla="*/ 2147483646 w 136"/>
              <a:gd name="T5" fmla="*/ 2147483646 h 54"/>
              <a:gd name="T6" fmla="*/ 2147483646 w 136"/>
              <a:gd name="T7" fmla="*/ 0 h 54"/>
              <a:gd name="T8" fmla="*/ 0 w 136"/>
              <a:gd name="T9" fmla="*/ 2147483646 h 54"/>
              <a:gd name="T10" fmla="*/ 0 60000 65536"/>
              <a:gd name="T11" fmla="*/ 0 60000 65536"/>
              <a:gd name="T12" fmla="*/ 0 60000 65536"/>
              <a:gd name="T13" fmla="*/ 0 60000 65536"/>
              <a:gd name="T14" fmla="*/ 0 60000 65536"/>
              <a:gd name="T15" fmla="*/ 0 w 136"/>
              <a:gd name="T16" fmla="*/ 0 h 54"/>
              <a:gd name="T17" fmla="*/ 136 w 136"/>
              <a:gd name="T18" fmla="*/ 54 h 54"/>
            </a:gdLst>
            <a:ahLst/>
            <a:cxnLst>
              <a:cxn ang="T10">
                <a:pos x="T0" y="T1"/>
              </a:cxn>
              <a:cxn ang="T11">
                <a:pos x="T2" y="T3"/>
              </a:cxn>
              <a:cxn ang="T12">
                <a:pos x="T4" y="T5"/>
              </a:cxn>
              <a:cxn ang="T13">
                <a:pos x="T6" y="T7"/>
              </a:cxn>
              <a:cxn ang="T14">
                <a:pos x="T8" y="T9"/>
              </a:cxn>
            </a:cxnLst>
            <a:rect l="T15" t="T16" r="T17" b="T18"/>
            <a:pathLst>
              <a:path w="136" h="54">
                <a:moveTo>
                  <a:pt x="0" y="37"/>
                </a:moveTo>
                <a:lnTo>
                  <a:pt x="31" y="54"/>
                </a:lnTo>
                <a:lnTo>
                  <a:pt x="136" y="30"/>
                </a:lnTo>
                <a:lnTo>
                  <a:pt x="72" y="0"/>
                </a:lnTo>
                <a:lnTo>
                  <a:pt x="0" y="37"/>
                </a:lnTo>
              </a:path>
            </a:pathLst>
          </a:custGeom>
          <a:solidFill>
            <a:schemeClr val="accent1"/>
          </a:solidFill>
          <a:ln w="0">
            <a:solidFill>
              <a:schemeClr val="bg1"/>
            </a:solidFill>
            <a:round/>
            <a:headEnd/>
            <a:tailEnd/>
          </a:ln>
        </p:spPr>
        <p:txBody>
          <a:bodyPr/>
          <a:lstStyle/>
          <a:p>
            <a:endParaRPr lang="en-ZA"/>
          </a:p>
        </p:txBody>
      </p:sp>
      <p:sp>
        <p:nvSpPr>
          <p:cNvPr id="7328" name="Freeform 461"/>
          <p:cNvSpPr>
            <a:spLocks/>
          </p:cNvSpPr>
          <p:nvPr/>
        </p:nvSpPr>
        <p:spPr bwMode="auto">
          <a:xfrm>
            <a:off x="9710736" y="2352675"/>
            <a:ext cx="63500" cy="25400"/>
          </a:xfrm>
          <a:custGeom>
            <a:avLst/>
            <a:gdLst>
              <a:gd name="T0" fmla="*/ 0 w 120"/>
              <a:gd name="T1" fmla="*/ 0 h 36"/>
              <a:gd name="T2" fmla="*/ 2147483646 w 120"/>
              <a:gd name="T3" fmla="*/ 2147483646 h 36"/>
              <a:gd name="T4" fmla="*/ 2147483646 w 120"/>
              <a:gd name="T5" fmla="*/ 2147483646 h 36"/>
              <a:gd name="T6" fmla="*/ 2147483646 w 120"/>
              <a:gd name="T7" fmla="*/ 2147483646 h 36"/>
              <a:gd name="T8" fmla="*/ 2147483646 w 120"/>
              <a:gd name="T9" fmla="*/ 2147483646 h 36"/>
              <a:gd name="T10" fmla="*/ 0 w 120"/>
              <a:gd name="T11" fmla="*/ 0 h 36"/>
              <a:gd name="T12" fmla="*/ 0 60000 65536"/>
              <a:gd name="T13" fmla="*/ 0 60000 65536"/>
              <a:gd name="T14" fmla="*/ 0 60000 65536"/>
              <a:gd name="T15" fmla="*/ 0 60000 65536"/>
              <a:gd name="T16" fmla="*/ 0 60000 65536"/>
              <a:gd name="T17" fmla="*/ 0 60000 65536"/>
              <a:gd name="T18" fmla="*/ 0 w 120"/>
              <a:gd name="T19" fmla="*/ 0 h 36"/>
              <a:gd name="T20" fmla="*/ 120 w 12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0" h="36">
                <a:moveTo>
                  <a:pt x="0" y="0"/>
                </a:moveTo>
                <a:lnTo>
                  <a:pt x="63" y="24"/>
                </a:lnTo>
                <a:lnTo>
                  <a:pt x="40" y="36"/>
                </a:lnTo>
                <a:lnTo>
                  <a:pt x="88" y="24"/>
                </a:lnTo>
                <a:lnTo>
                  <a:pt x="120" y="12"/>
                </a:lnTo>
                <a:lnTo>
                  <a:pt x="0" y="0"/>
                </a:lnTo>
              </a:path>
            </a:pathLst>
          </a:custGeom>
          <a:solidFill>
            <a:schemeClr val="accent1"/>
          </a:solidFill>
          <a:ln w="0">
            <a:solidFill>
              <a:schemeClr val="bg1"/>
            </a:solidFill>
            <a:round/>
            <a:headEnd/>
            <a:tailEnd/>
          </a:ln>
        </p:spPr>
        <p:txBody>
          <a:bodyPr/>
          <a:lstStyle/>
          <a:p>
            <a:endParaRPr lang="en-ZA"/>
          </a:p>
        </p:txBody>
      </p:sp>
      <p:sp>
        <p:nvSpPr>
          <p:cNvPr id="7329" name="Freeform 462"/>
          <p:cNvSpPr>
            <a:spLocks/>
          </p:cNvSpPr>
          <p:nvPr/>
        </p:nvSpPr>
        <p:spPr bwMode="auto">
          <a:xfrm>
            <a:off x="9718675" y="2290764"/>
            <a:ext cx="153987" cy="65087"/>
          </a:xfrm>
          <a:custGeom>
            <a:avLst/>
            <a:gdLst>
              <a:gd name="T0" fmla="*/ 0 w 290"/>
              <a:gd name="T1" fmla="*/ 2147483646 h 97"/>
              <a:gd name="T2" fmla="*/ 2147483646 w 290"/>
              <a:gd name="T3" fmla="*/ 2147483646 h 97"/>
              <a:gd name="T4" fmla="*/ 2147483646 w 290"/>
              <a:gd name="T5" fmla="*/ 0 h 97"/>
              <a:gd name="T6" fmla="*/ 2147483646 w 290"/>
              <a:gd name="T7" fmla="*/ 2147483646 h 97"/>
              <a:gd name="T8" fmla="*/ 2147483646 w 290"/>
              <a:gd name="T9" fmla="*/ 2147483646 h 97"/>
              <a:gd name="T10" fmla="*/ 2147483646 w 290"/>
              <a:gd name="T11" fmla="*/ 2147483646 h 97"/>
              <a:gd name="T12" fmla="*/ 2147483646 w 290"/>
              <a:gd name="T13" fmla="*/ 2147483646 h 97"/>
              <a:gd name="T14" fmla="*/ 0 w 290"/>
              <a:gd name="T15" fmla="*/ 2147483646 h 97"/>
              <a:gd name="T16" fmla="*/ 0 60000 65536"/>
              <a:gd name="T17" fmla="*/ 0 60000 65536"/>
              <a:gd name="T18" fmla="*/ 0 60000 65536"/>
              <a:gd name="T19" fmla="*/ 0 60000 65536"/>
              <a:gd name="T20" fmla="*/ 0 60000 65536"/>
              <a:gd name="T21" fmla="*/ 0 60000 65536"/>
              <a:gd name="T22" fmla="*/ 0 60000 65536"/>
              <a:gd name="T23" fmla="*/ 0 60000 65536"/>
              <a:gd name="T24" fmla="*/ 0 w 290"/>
              <a:gd name="T25" fmla="*/ 0 h 97"/>
              <a:gd name="T26" fmla="*/ 290 w 290"/>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0" h="97">
                <a:moveTo>
                  <a:pt x="0" y="78"/>
                </a:moveTo>
                <a:lnTo>
                  <a:pt x="80" y="24"/>
                </a:lnTo>
                <a:lnTo>
                  <a:pt x="193" y="0"/>
                </a:lnTo>
                <a:lnTo>
                  <a:pt x="290" y="48"/>
                </a:lnTo>
                <a:lnTo>
                  <a:pt x="266" y="54"/>
                </a:lnTo>
                <a:lnTo>
                  <a:pt x="273" y="78"/>
                </a:lnTo>
                <a:lnTo>
                  <a:pt x="122" y="97"/>
                </a:lnTo>
                <a:lnTo>
                  <a:pt x="0" y="78"/>
                </a:lnTo>
              </a:path>
            </a:pathLst>
          </a:custGeom>
          <a:solidFill>
            <a:schemeClr val="accent1"/>
          </a:solidFill>
          <a:ln w="7938">
            <a:solidFill>
              <a:schemeClr val="bg1"/>
            </a:solidFill>
            <a:round/>
            <a:headEnd/>
            <a:tailEnd/>
          </a:ln>
        </p:spPr>
        <p:txBody>
          <a:bodyPr/>
          <a:lstStyle/>
          <a:p>
            <a:endParaRPr lang="en-ZA"/>
          </a:p>
        </p:txBody>
      </p:sp>
      <p:sp>
        <p:nvSpPr>
          <p:cNvPr id="7330" name="Freeform 463"/>
          <p:cNvSpPr>
            <a:spLocks/>
          </p:cNvSpPr>
          <p:nvPr/>
        </p:nvSpPr>
        <p:spPr bwMode="auto">
          <a:xfrm>
            <a:off x="9756774" y="2347913"/>
            <a:ext cx="171450" cy="76200"/>
          </a:xfrm>
          <a:custGeom>
            <a:avLst/>
            <a:gdLst>
              <a:gd name="T0" fmla="*/ 0 w 322"/>
              <a:gd name="T1" fmla="*/ 2147483646 h 110"/>
              <a:gd name="T2" fmla="*/ 2147483646 w 322"/>
              <a:gd name="T3" fmla="*/ 2147483646 h 110"/>
              <a:gd name="T4" fmla="*/ 2147483646 w 322"/>
              <a:gd name="T5" fmla="*/ 2147483646 h 110"/>
              <a:gd name="T6" fmla="*/ 2147483646 w 322"/>
              <a:gd name="T7" fmla="*/ 2147483646 h 110"/>
              <a:gd name="T8" fmla="*/ 2147483646 w 322"/>
              <a:gd name="T9" fmla="*/ 2147483646 h 110"/>
              <a:gd name="T10" fmla="*/ 2147483646 w 322"/>
              <a:gd name="T11" fmla="*/ 2147483646 h 110"/>
              <a:gd name="T12" fmla="*/ 2147483646 w 322"/>
              <a:gd name="T13" fmla="*/ 2147483646 h 110"/>
              <a:gd name="T14" fmla="*/ 2147483646 w 322"/>
              <a:gd name="T15" fmla="*/ 2147483646 h 110"/>
              <a:gd name="T16" fmla="*/ 2147483646 w 322"/>
              <a:gd name="T17" fmla="*/ 2147483646 h 110"/>
              <a:gd name="T18" fmla="*/ 2147483646 w 322"/>
              <a:gd name="T19" fmla="*/ 2147483646 h 110"/>
              <a:gd name="T20" fmla="*/ 2147483646 w 322"/>
              <a:gd name="T21" fmla="*/ 2147483646 h 110"/>
              <a:gd name="T22" fmla="*/ 2147483646 w 322"/>
              <a:gd name="T23" fmla="*/ 2147483646 h 110"/>
              <a:gd name="T24" fmla="*/ 2147483646 w 322"/>
              <a:gd name="T25" fmla="*/ 0 h 110"/>
              <a:gd name="T26" fmla="*/ 2147483646 w 322"/>
              <a:gd name="T27" fmla="*/ 2147483646 h 110"/>
              <a:gd name="T28" fmla="*/ 0 w 322"/>
              <a:gd name="T29" fmla="*/ 2147483646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2"/>
              <a:gd name="T46" fmla="*/ 0 h 110"/>
              <a:gd name="T47" fmla="*/ 322 w 322"/>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2" h="110">
                <a:moveTo>
                  <a:pt x="0" y="49"/>
                </a:moveTo>
                <a:lnTo>
                  <a:pt x="49" y="56"/>
                </a:lnTo>
                <a:lnTo>
                  <a:pt x="97" y="92"/>
                </a:lnTo>
                <a:lnTo>
                  <a:pt x="129" y="80"/>
                </a:lnTo>
                <a:lnTo>
                  <a:pt x="265" y="110"/>
                </a:lnTo>
                <a:lnTo>
                  <a:pt x="297" y="97"/>
                </a:lnTo>
                <a:lnTo>
                  <a:pt x="274" y="67"/>
                </a:lnTo>
                <a:lnTo>
                  <a:pt x="297" y="73"/>
                </a:lnTo>
                <a:lnTo>
                  <a:pt x="322" y="24"/>
                </a:lnTo>
                <a:lnTo>
                  <a:pt x="249" y="7"/>
                </a:lnTo>
                <a:lnTo>
                  <a:pt x="177" y="31"/>
                </a:lnTo>
                <a:lnTo>
                  <a:pt x="233" y="19"/>
                </a:lnTo>
                <a:lnTo>
                  <a:pt x="209" y="0"/>
                </a:lnTo>
                <a:lnTo>
                  <a:pt x="97" y="7"/>
                </a:lnTo>
                <a:lnTo>
                  <a:pt x="0" y="49"/>
                </a:lnTo>
              </a:path>
            </a:pathLst>
          </a:custGeom>
          <a:solidFill>
            <a:schemeClr val="accent1"/>
          </a:solidFill>
          <a:ln w="7938">
            <a:solidFill>
              <a:schemeClr val="bg1"/>
            </a:solidFill>
            <a:round/>
            <a:headEnd/>
            <a:tailEnd/>
          </a:ln>
        </p:spPr>
        <p:txBody>
          <a:bodyPr/>
          <a:lstStyle/>
          <a:p>
            <a:endParaRPr lang="en-ZA"/>
          </a:p>
        </p:txBody>
      </p:sp>
      <p:sp>
        <p:nvSpPr>
          <p:cNvPr id="7331" name="Freeform 464"/>
          <p:cNvSpPr>
            <a:spLocks/>
          </p:cNvSpPr>
          <p:nvPr/>
        </p:nvSpPr>
        <p:spPr bwMode="auto">
          <a:xfrm>
            <a:off x="9910762" y="2389188"/>
            <a:ext cx="144463" cy="76200"/>
          </a:xfrm>
          <a:custGeom>
            <a:avLst/>
            <a:gdLst>
              <a:gd name="T0" fmla="*/ 0 w 274"/>
              <a:gd name="T1" fmla="*/ 2147483646 h 109"/>
              <a:gd name="T2" fmla="*/ 2147483646 w 274"/>
              <a:gd name="T3" fmla="*/ 2147483646 h 109"/>
              <a:gd name="T4" fmla="*/ 2147483646 w 274"/>
              <a:gd name="T5" fmla="*/ 2147483646 h 109"/>
              <a:gd name="T6" fmla="*/ 2147483646 w 274"/>
              <a:gd name="T7" fmla="*/ 2147483646 h 109"/>
              <a:gd name="T8" fmla="*/ 2147483646 w 274"/>
              <a:gd name="T9" fmla="*/ 2147483646 h 109"/>
              <a:gd name="T10" fmla="*/ 2147483646 w 274"/>
              <a:gd name="T11" fmla="*/ 2147483646 h 109"/>
              <a:gd name="T12" fmla="*/ 2147483646 w 274"/>
              <a:gd name="T13" fmla="*/ 2147483646 h 109"/>
              <a:gd name="T14" fmla="*/ 2147483646 w 274"/>
              <a:gd name="T15" fmla="*/ 0 h 109"/>
              <a:gd name="T16" fmla="*/ 2147483646 w 274"/>
              <a:gd name="T17" fmla="*/ 2147483646 h 109"/>
              <a:gd name="T18" fmla="*/ 0 w 274"/>
              <a:gd name="T19" fmla="*/ 2147483646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
              <a:gd name="T31" fmla="*/ 0 h 109"/>
              <a:gd name="T32" fmla="*/ 274 w 274"/>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 h="109">
                <a:moveTo>
                  <a:pt x="0" y="92"/>
                </a:moveTo>
                <a:lnTo>
                  <a:pt x="33" y="109"/>
                </a:lnTo>
                <a:lnTo>
                  <a:pt x="249" y="85"/>
                </a:lnTo>
                <a:lnTo>
                  <a:pt x="274" y="49"/>
                </a:lnTo>
                <a:lnTo>
                  <a:pt x="209" y="19"/>
                </a:lnTo>
                <a:lnTo>
                  <a:pt x="161" y="31"/>
                </a:lnTo>
                <a:lnTo>
                  <a:pt x="169" y="6"/>
                </a:lnTo>
                <a:lnTo>
                  <a:pt x="129" y="0"/>
                </a:lnTo>
                <a:lnTo>
                  <a:pt x="33" y="79"/>
                </a:lnTo>
                <a:lnTo>
                  <a:pt x="0" y="92"/>
                </a:lnTo>
              </a:path>
            </a:pathLst>
          </a:custGeom>
          <a:solidFill>
            <a:schemeClr val="accent1"/>
          </a:solidFill>
          <a:ln w="7938">
            <a:solidFill>
              <a:schemeClr val="bg1"/>
            </a:solidFill>
            <a:round/>
            <a:headEnd/>
            <a:tailEnd/>
          </a:ln>
        </p:spPr>
        <p:txBody>
          <a:bodyPr/>
          <a:lstStyle/>
          <a:p>
            <a:endParaRPr lang="en-ZA"/>
          </a:p>
        </p:txBody>
      </p:sp>
      <p:sp>
        <p:nvSpPr>
          <p:cNvPr id="7332" name="Freeform 465"/>
          <p:cNvSpPr>
            <a:spLocks/>
          </p:cNvSpPr>
          <p:nvPr/>
        </p:nvSpPr>
        <p:spPr bwMode="auto">
          <a:xfrm>
            <a:off x="10799762" y="2547939"/>
            <a:ext cx="161925" cy="71437"/>
          </a:xfrm>
          <a:custGeom>
            <a:avLst/>
            <a:gdLst>
              <a:gd name="T0" fmla="*/ 0 w 307"/>
              <a:gd name="T1" fmla="*/ 2147483646 h 103"/>
              <a:gd name="T2" fmla="*/ 2147483646 w 307"/>
              <a:gd name="T3" fmla="*/ 2147483646 h 103"/>
              <a:gd name="T4" fmla="*/ 2147483646 w 307"/>
              <a:gd name="T5" fmla="*/ 0 h 103"/>
              <a:gd name="T6" fmla="*/ 2147483646 w 307"/>
              <a:gd name="T7" fmla="*/ 2147483646 h 103"/>
              <a:gd name="T8" fmla="*/ 2147483646 w 307"/>
              <a:gd name="T9" fmla="*/ 2147483646 h 103"/>
              <a:gd name="T10" fmla="*/ 2147483646 w 307"/>
              <a:gd name="T11" fmla="*/ 2147483646 h 103"/>
              <a:gd name="T12" fmla="*/ 2147483646 w 307"/>
              <a:gd name="T13" fmla="*/ 2147483646 h 103"/>
              <a:gd name="T14" fmla="*/ 2147483646 w 307"/>
              <a:gd name="T15" fmla="*/ 2147483646 h 103"/>
              <a:gd name="T16" fmla="*/ 2147483646 w 307"/>
              <a:gd name="T17" fmla="*/ 2147483646 h 103"/>
              <a:gd name="T18" fmla="*/ 2147483646 w 307"/>
              <a:gd name="T19" fmla="*/ 2147483646 h 103"/>
              <a:gd name="T20" fmla="*/ 2147483646 w 307"/>
              <a:gd name="T21" fmla="*/ 2147483646 h 103"/>
              <a:gd name="T22" fmla="*/ 0 w 307"/>
              <a:gd name="T23" fmla="*/ 2147483646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03"/>
              <a:gd name="T38" fmla="*/ 307 w 307"/>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03">
                <a:moveTo>
                  <a:pt x="0" y="60"/>
                </a:moveTo>
                <a:lnTo>
                  <a:pt x="65" y="6"/>
                </a:lnTo>
                <a:lnTo>
                  <a:pt x="105" y="0"/>
                </a:lnTo>
                <a:lnTo>
                  <a:pt x="178" y="42"/>
                </a:lnTo>
                <a:lnTo>
                  <a:pt x="187" y="12"/>
                </a:lnTo>
                <a:lnTo>
                  <a:pt x="267" y="36"/>
                </a:lnTo>
                <a:lnTo>
                  <a:pt x="250" y="73"/>
                </a:lnTo>
                <a:lnTo>
                  <a:pt x="307" y="84"/>
                </a:lnTo>
                <a:lnTo>
                  <a:pt x="154" y="97"/>
                </a:lnTo>
                <a:lnTo>
                  <a:pt x="130" y="79"/>
                </a:lnTo>
                <a:lnTo>
                  <a:pt x="105" y="103"/>
                </a:lnTo>
                <a:lnTo>
                  <a:pt x="0" y="60"/>
                </a:lnTo>
              </a:path>
            </a:pathLst>
          </a:custGeom>
          <a:solidFill>
            <a:schemeClr val="accent1"/>
          </a:solidFill>
          <a:ln w="7938">
            <a:solidFill>
              <a:schemeClr val="bg1"/>
            </a:solidFill>
            <a:round/>
            <a:headEnd/>
            <a:tailEnd/>
          </a:ln>
        </p:spPr>
        <p:txBody>
          <a:bodyPr/>
          <a:lstStyle/>
          <a:p>
            <a:endParaRPr lang="en-ZA"/>
          </a:p>
        </p:txBody>
      </p:sp>
      <p:sp>
        <p:nvSpPr>
          <p:cNvPr id="7333" name="Freeform 466"/>
          <p:cNvSpPr>
            <a:spLocks/>
          </p:cNvSpPr>
          <p:nvPr/>
        </p:nvSpPr>
        <p:spPr bwMode="auto">
          <a:xfrm>
            <a:off x="10918825" y="2552700"/>
            <a:ext cx="103187" cy="50800"/>
          </a:xfrm>
          <a:custGeom>
            <a:avLst/>
            <a:gdLst>
              <a:gd name="T0" fmla="*/ 0 w 193"/>
              <a:gd name="T1" fmla="*/ 0 h 73"/>
              <a:gd name="T2" fmla="*/ 2147483646 w 193"/>
              <a:gd name="T3" fmla="*/ 2147483646 h 73"/>
              <a:gd name="T4" fmla="*/ 2147483646 w 193"/>
              <a:gd name="T5" fmla="*/ 2147483646 h 73"/>
              <a:gd name="T6" fmla="*/ 2147483646 w 193"/>
              <a:gd name="T7" fmla="*/ 2147483646 h 73"/>
              <a:gd name="T8" fmla="*/ 2147483646 w 193"/>
              <a:gd name="T9" fmla="*/ 2147483646 h 73"/>
              <a:gd name="T10" fmla="*/ 2147483646 w 193"/>
              <a:gd name="T11" fmla="*/ 2147483646 h 73"/>
              <a:gd name="T12" fmla="*/ 0 w 193"/>
              <a:gd name="T13" fmla="*/ 0 h 73"/>
              <a:gd name="T14" fmla="*/ 0 60000 65536"/>
              <a:gd name="T15" fmla="*/ 0 60000 65536"/>
              <a:gd name="T16" fmla="*/ 0 60000 65536"/>
              <a:gd name="T17" fmla="*/ 0 60000 65536"/>
              <a:gd name="T18" fmla="*/ 0 60000 65536"/>
              <a:gd name="T19" fmla="*/ 0 60000 65536"/>
              <a:gd name="T20" fmla="*/ 0 60000 65536"/>
              <a:gd name="T21" fmla="*/ 0 w 193"/>
              <a:gd name="T22" fmla="*/ 0 h 73"/>
              <a:gd name="T23" fmla="*/ 193 w 1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73">
                <a:moveTo>
                  <a:pt x="0" y="0"/>
                </a:moveTo>
                <a:lnTo>
                  <a:pt x="63" y="24"/>
                </a:lnTo>
                <a:lnTo>
                  <a:pt x="40" y="48"/>
                </a:lnTo>
                <a:lnTo>
                  <a:pt x="80" y="73"/>
                </a:lnTo>
                <a:lnTo>
                  <a:pt x="136" y="73"/>
                </a:lnTo>
                <a:lnTo>
                  <a:pt x="193" y="42"/>
                </a:lnTo>
                <a:lnTo>
                  <a:pt x="0" y="0"/>
                </a:lnTo>
              </a:path>
            </a:pathLst>
          </a:custGeom>
          <a:solidFill>
            <a:schemeClr val="accent1"/>
          </a:solidFill>
          <a:ln w="7938">
            <a:solidFill>
              <a:schemeClr val="bg1"/>
            </a:solidFill>
            <a:round/>
            <a:headEnd/>
            <a:tailEnd/>
          </a:ln>
        </p:spPr>
        <p:txBody>
          <a:bodyPr/>
          <a:lstStyle/>
          <a:p>
            <a:endParaRPr lang="en-ZA"/>
          </a:p>
        </p:txBody>
      </p:sp>
      <p:sp>
        <p:nvSpPr>
          <p:cNvPr id="7334" name="Freeform 467"/>
          <p:cNvSpPr>
            <a:spLocks/>
          </p:cNvSpPr>
          <p:nvPr/>
        </p:nvSpPr>
        <p:spPr bwMode="auto">
          <a:xfrm>
            <a:off x="10918825" y="3402013"/>
            <a:ext cx="73025" cy="254000"/>
          </a:xfrm>
          <a:custGeom>
            <a:avLst/>
            <a:gdLst>
              <a:gd name="T0" fmla="*/ 0 w 136"/>
              <a:gd name="T1" fmla="*/ 2147483646 h 371"/>
              <a:gd name="T2" fmla="*/ 2147483646 w 136"/>
              <a:gd name="T3" fmla="*/ 2147483646 h 371"/>
              <a:gd name="T4" fmla="*/ 2147483646 w 136"/>
              <a:gd name="T5" fmla="*/ 2147483646 h 371"/>
              <a:gd name="T6" fmla="*/ 2147483646 w 136"/>
              <a:gd name="T7" fmla="*/ 2147483646 h 371"/>
              <a:gd name="T8" fmla="*/ 2147483646 w 136"/>
              <a:gd name="T9" fmla="*/ 2147483646 h 371"/>
              <a:gd name="T10" fmla="*/ 2147483646 w 136"/>
              <a:gd name="T11" fmla="*/ 2147483646 h 371"/>
              <a:gd name="T12" fmla="*/ 2147483646 w 136"/>
              <a:gd name="T13" fmla="*/ 2147483646 h 371"/>
              <a:gd name="T14" fmla="*/ 2147483646 w 136"/>
              <a:gd name="T15" fmla="*/ 2147483646 h 371"/>
              <a:gd name="T16" fmla="*/ 2147483646 w 136"/>
              <a:gd name="T17" fmla="*/ 2147483646 h 371"/>
              <a:gd name="T18" fmla="*/ 2147483646 w 136"/>
              <a:gd name="T19" fmla="*/ 0 h 371"/>
              <a:gd name="T20" fmla="*/ 0 w 136"/>
              <a:gd name="T21" fmla="*/ 2147483646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71"/>
              <a:gd name="T35" fmla="*/ 136 w 136"/>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71">
                <a:moveTo>
                  <a:pt x="0" y="91"/>
                </a:moveTo>
                <a:lnTo>
                  <a:pt x="23" y="140"/>
                </a:lnTo>
                <a:lnTo>
                  <a:pt x="23" y="371"/>
                </a:lnTo>
                <a:lnTo>
                  <a:pt x="48" y="341"/>
                </a:lnTo>
                <a:lnTo>
                  <a:pt x="88" y="365"/>
                </a:lnTo>
                <a:lnTo>
                  <a:pt x="48" y="298"/>
                </a:lnTo>
                <a:lnTo>
                  <a:pt x="72" y="237"/>
                </a:lnTo>
                <a:lnTo>
                  <a:pt x="136" y="256"/>
                </a:lnTo>
                <a:lnTo>
                  <a:pt x="72" y="128"/>
                </a:lnTo>
                <a:lnTo>
                  <a:pt x="48" y="0"/>
                </a:lnTo>
                <a:lnTo>
                  <a:pt x="0" y="91"/>
                </a:lnTo>
              </a:path>
            </a:pathLst>
          </a:custGeom>
          <a:solidFill>
            <a:schemeClr val="accent1"/>
          </a:solidFill>
          <a:ln w="7938">
            <a:solidFill>
              <a:schemeClr val="bg1"/>
            </a:solidFill>
            <a:round/>
            <a:headEnd/>
            <a:tailEnd/>
          </a:ln>
        </p:spPr>
        <p:txBody>
          <a:bodyPr/>
          <a:lstStyle/>
          <a:p>
            <a:endParaRPr lang="en-ZA"/>
          </a:p>
        </p:txBody>
      </p:sp>
      <p:sp>
        <p:nvSpPr>
          <p:cNvPr id="7335" name="Freeform 468"/>
          <p:cNvSpPr>
            <a:spLocks/>
          </p:cNvSpPr>
          <p:nvPr/>
        </p:nvSpPr>
        <p:spPr bwMode="auto">
          <a:xfrm>
            <a:off x="11042650" y="2581276"/>
            <a:ext cx="109537" cy="34925"/>
          </a:xfrm>
          <a:custGeom>
            <a:avLst/>
            <a:gdLst>
              <a:gd name="T0" fmla="*/ 0 w 208"/>
              <a:gd name="T1" fmla="*/ 0 h 49"/>
              <a:gd name="T2" fmla="*/ 2147483646 w 208"/>
              <a:gd name="T3" fmla="*/ 2147483646 h 49"/>
              <a:gd name="T4" fmla="*/ 2147483646 w 208"/>
              <a:gd name="T5" fmla="*/ 2147483646 h 49"/>
              <a:gd name="T6" fmla="*/ 2147483646 w 208"/>
              <a:gd name="T7" fmla="*/ 2147483646 h 49"/>
              <a:gd name="T8" fmla="*/ 0 w 208"/>
              <a:gd name="T9" fmla="*/ 0 h 49"/>
              <a:gd name="T10" fmla="*/ 0 60000 65536"/>
              <a:gd name="T11" fmla="*/ 0 60000 65536"/>
              <a:gd name="T12" fmla="*/ 0 60000 65536"/>
              <a:gd name="T13" fmla="*/ 0 60000 65536"/>
              <a:gd name="T14" fmla="*/ 0 60000 65536"/>
              <a:gd name="T15" fmla="*/ 0 w 208"/>
              <a:gd name="T16" fmla="*/ 0 h 49"/>
              <a:gd name="T17" fmla="*/ 208 w 208"/>
              <a:gd name="T18" fmla="*/ 49 h 49"/>
            </a:gdLst>
            <a:ahLst/>
            <a:cxnLst>
              <a:cxn ang="T10">
                <a:pos x="T0" y="T1"/>
              </a:cxn>
              <a:cxn ang="T11">
                <a:pos x="T2" y="T3"/>
              </a:cxn>
              <a:cxn ang="T12">
                <a:pos x="T4" y="T5"/>
              </a:cxn>
              <a:cxn ang="T13">
                <a:pos x="T6" y="T7"/>
              </a:cxn>
              <a:cxn ang="T14">
                <a:pos x="T8" y="T9"/>
              </a:cxn>
            </a:cxnLst>
            <a:rect l="T15" t="T16" r="T17" b="T18"/>
            <a:pathLst>
              <a:path w="208" h="49">
                <a:moveTo>
                  <a:pt x="0" y="0"/>
                </a:moveTo>
                <a:lnTo>
                  <a:pt x="32" y="31"/>
                </a:lnTo>
                <a:lnTo>
                  <a:pt x="128" y="49"/>
                </a:lnTo>
                <a:lnTo>
                  <a:pt x="208" y="36"/>
                </a:lnTo>
                <a:lnTo>
                  <a:pt x="0" y="0"/>
                </a:lnTo>
              </a:path>
            </a:pathLst>
          </a:custGeom>
          <a:solidFill>
            <a:schemeClr val="accent1"/>
          </a:solidFill>
          <a:ln w="0">
            <a:solidFill>
              <a:schemeClr val="bg1"/>
            </a:solidFill>
            <a:round/>
            <a:headEnd/>
            <a:tailEnd/>
          </a:ln>
        </p:spPr>
        <p:txBody>
          <a:bodyPr/>
          <a:lstStyle/>
          <a:p>
            <a:endParaRPr lang="en-ZA"/>
          </a:p>
        </p:txBody>
      </p:sp>
      <p:sp>
        <p:nvSpPr>
          <p:cNvPr id="7336" name="Freeform 469"/>
          <p:cNvSpPr>
            <a:spLocks/>
          </p:cNvSpPr>
          <p:nvPr/>
        </p:nvSpPr>
        <p:spPr bwMode="auto">
          <a:xfrm>
            <a:off x="7323136" y="3724276"/>
            <a:ext cx="293688" cy="207963"/>
          </a:xfrm>
          <a:custGeom>
            <a:avLst/>
            <a:gdLst>
              <a:gd name="T0" fmla="*/ 0 w 554"/>
              <a:gd name="T1" fmla="*/ 2147483646 h 304"/>
              <a:gd name="T2" fmla="*/ 2147483646 w 554"/>
              <a:gd name="T3" fmla="*/ 2147483646 h 304"/>
              <a:gd name="T4" fmla="*/ 2147483646 w 554"/>
              <a:gd name="T5" fmla="*/ 2147483646 h 304"/>
              <a:gd name="T6" fmla="*/ 2147483646 w 554"/>
              <a:gd name="T7" fmla="*/ 2147483646 h 304"/>
              <a:gd name="T8" fmla="*/ 2147483646 w 554"/>
              <a:gd name="T9" fmla="*/ 2147483646 h 304"/>
              <a:gd name="T10" fmla="*/ 2147483646 w 554"/>
              <a:gd name="T11" fmla="*/ 2147483646 h 304"/>
              <a:gd name="T12" fmla="*/ 2147483646 w 554"/>
              <a:gd name="T13" fmla="*/ 2147483646 h 304"/>
              <a:gd name="T14" fmla="*/ 2147483646 w 554"/>
              <a:gd name="T15" fmla="*/ 2147483646 h 304"/>
              <a:gd name="T16" fmla="*/ 2147483646 w 554"/>
              <a:gd name="T17" fmla="*/ 2147483646 h 304"/>
              <a:gd name="T18" fmla="*/ 2147483646 w 554"/>
              <a:gd name="T19" fmla="*/ 2147483646 h 304"/>
              <a:gd name="T20" fmla="*/ 2147483646 w 554"/>
              <a:gd name="T21" fmla="*/ 2147483646 h 304"/>
              <a:gd name="T22" fmla="*/ 2147483646 w 554"/>
              <a:gd name="T23" fmla="*/ 2147483646 h 304"/>
              <a:gd name="T24" fmla="*/ 2147483646 w 554"/>
              <a:gd name="T25" fmla="*/ 2147483646 h 304"/>
              <a:gd name="T26" fmla="*/ 2147483646 w 554"/>
              <a:gd name="T27" fmla="*/ 2147483646 h 304"/>
              <a:gd name="T28" fmla="*/ 2147483646 w 554"/>
              <a:gd name="T29" fmla="*/ 2147483646 h 304"/>
              <a:gd name="T30" fmla="*/ 2147483646 w 554"/>
              <a:gd name="T31" fmla="*/ 0 h 304"/>
              <a:gd name="T32" fmla="*/ 0 w 554"/>
              <a:gd name="T33" fmla="*/ 2147483646 h 3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4"/>
              <a:gd name="T52" fmla="*/ 0 h 304"/>
              <a:gd name="T53" fmla="*/ 554 w 554"/>
              <a:gd name="T54" fmla="*/ 304 h 3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4" h="304">
                <a:moveTo>
                  <a:pt x="0" y="24"/>
                </a:moveTo>
                <a:lnTo>
                  <a:pt x="24" y="78"/>
                </a:lnTo>
                <a:lnTo>
                  <a:pt x="136" y="85"/>
                </a:lnTo>
                <a:lnTo>
                  <a:pt x="80" y="170"/>
                </a:lnTo>
                <a:lnTo>
                  <a:pt x="80" y="261"/>
                </a:lnTo>
                <a:lnTo>
                  <a:pt x="168" y="304"/>
                </a:lnTo>
                <a:lnTo>
                  <a:pt x="321" y="280"/>
                </a:lnTo>
                <a:lnTo>
                  <a:pt x="418" y="201"/>
                </a:lnTo>
                <a:lnTo>
                  <a:pt x="401" y="177"/>
                </a:lnTo>
                <a:lnTo>
                  <a:pt x="449" y="115"/>
                </a:lnTo>
                <a:lnTo>
                  <a:pt x="554" y="78"/>
                </a:lnTo>
                <a:lnTo>
                  <a:pt x="554" y="54"/>
                </a:lnTo>
                <a:lnTo>
                  <a:pt x="491" y="54"/>
                </a:lnTo>
                <a:lnTo>
                  <a:pt x="474" y="48"/>
                </a:lnTo>
                <a:lnTo>
                  <a:pt x="329" y="12"/>
                </a:lnTo>
                <a:lnTo>
                  <a:pt x="48" y="0"/>
                </a:lnTo>
                <a:lnTo>
                  <a:pt x="0" y="24"/>
                </a:lnTo>
              </a:path>
            </a:pathLst>
          </a:custGeom>
          <a:solidFill>
            <a:schemeClr val="accent1"/>
          </a:solidFill>
          <a:ln w="7938">
            <a:solidFill>
              <a:schemeClr val="bg1"/>
            </a:solidFill>
            <a:round/>
            <a:headEnd/>
            <a:tailEnd/>
          </a:ln>
        </p:spPr>
        <p:txBody>
          <a:bodyPr/>
          <a:lstStyle/>
          <a:p>
            <a:endParaRPr lang="en-ZA"/>
          </a:p>
        </p:txBody>
      </p:sp>
      <p:sp>
        <p:nvSpPr>
          <p:cNvPr id="7337" name="Freeform 470"/>
          <p:cNvSpPr>
            <a:spLocks/>
          </p:cNvSpPr>
          <p:nvPr/>
        </p:nvSpPr>
        <p:spPr bwMode="auto">
          <a:xfrm>
            <a:off x="6151562" y="4681539"/>
            <a:ext cx="98425" cy="92075"/>
          </a:xfrm>
          <a:custGeom>
            <a:avLst/>
            <a:gdLst>
              <a:gd name="T0" fmla="*/ 0 w 185"/>
              <a:gd name="T1" fmla="*/ 2147483646 h 134"/>
              <a:gd name="T2" fmla="*/ 2147483646 w 185"/>
              <a:gd name="T3" fmla="*/ 0 h 134"/>
              <a:gd name="T4" fmla="*/ 2147483646 w 185"/>
              <a:gd name="T5" fmla="*/ 2147483646 h 134"/>
              <a:gd name="T6" fmla="*/ 2147483646 w 185"/>
              <a:gd name="T7" fmla="*/ 2147483646 h 134"/>
              <a:gd name="T8" fmla="*/ 2147483646 w 185"/>
              <a:gd name="T9" fmla="*/ 2147483646 h 134"/>
              <a:gd name="T10" fmla="*/ 0 w 185"/>
              <a:gd name="T11" fmla="*/ 2147483646 h 134"/>
              <a:gd name="T12" fmla="*/ 0 60000 65536"/>
              <a:gd name="T13" fmla="*/ 0 60000 65536"/>
              <a:gd name="T14" fmla="*/ 0 60000 65536"/>
              <a:gd name="T15" fmla="*/ 0 60000 65536"/>
              <a:gd name="T16" fmla="*/ 0 60000 65536"/>
              <a:gd name="T17" fmla="*/ 0 60000 65536"/>
              <a:gd name="T18" fmla="*/ 0 w 185"/>
              <a:gd name="T19" fmla="*/ 0 h 134"/>
              <a:gd name="T20" fmla="*/ 185 w 185"/>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85" h="134">
                <a:moveTo>
                  <a:pt x="0" y="61"/>
                </a:moveTo>
                <a:lnTo>
                  <a:pt x="57" y="0"/>
                </a:lnTo>
                <a:lnTo>
                  <a:pt x="185" y="6"/>
                </a:lnTo>
                <a:lnTo>
                  <a:pt x="170" y="122"/>
                </a:lnTo>
                <a:lnTo>
                  <a:pt x="82" y="134"/>
                </a:lnTo>
                <a:lnTo>
                  <a:pt x="0" y="61"/>
                </a:lnTo>
              </a:path>
            </a:pathLst>
          </a:custGeom>
          <a:solidFill>
            <a:srgbClr val="99FF66"/>
          </a:solidFill>
          <a:ln w="7938">
            <a:solidFill>
              <a:schemeClr val="bg1"/>
            </a:solidFill>
            <a:round/>
            <a:headEnd/>
            <a:tailEnd/>
          </a:ln>
        </p:spPr>
        <p:txBody>
          <a:bodyPr/>
          <a:lstStyle/>
          <a:p>
            <a:endParaRPr lang="en-ZA"/>
          </a:p>
        </p:txBody>
      </p:sp>
      <p:sp>
        <p:nvSpPr>
          <p:cNvPr id="7338" name="Freeform 471"/>
          <p:cNvSpPr>
            <a:spLocks/>
          </p:cNvSpPr>
          <p:nvPr/>
        </p:nvSpPr>
        <p:spPr bwMode="auto">
          <a:xfrm>
            <a:off x="8381999" y="3903664"/>
            <a:ext cx="169862" cy="130175"/>
          </a:xfrm>
          <a:custGeom>
            <a:avLst/>
            <a:gdLst>
              <a:gd name="T0" fmla="*/ 0 w 321"/>
              <a:gd name="T1" fmla="*/ 2147483646 h 189"/>
              <a:gd name="T2" fmla="*/ 2147483646 w 321"/>
              <a:gd name="T3" fmla="*/ 2147483646 h 189"/>
              <a:gd name="T4" fmla="*/ 2147483646 w 321"/>
              <a:gd name="T5" fmla="*/ 2147483646 h 189"/>
              <a:gd name="T6" fmla="*/ 2147483646 w 321"/>
              <a:gd name="T7" fmla="*/ 2147483646 h 189"/>
              <a:gd name="T8" fmla="*/ 2147483646 w 321"/>
              <a:gd name="T9" fmla="*/ 2147483646 h 189"/>
              <a:gd name="T10" fmla="*/ 2147483646 w 321"/>
              <a:gd name="T11" fmla="*/ 2147483646 h 189"/>
              <a:gd name="T12" fmla="*/ 2147483646 w 321"/>
              <a:gd name="T13" fmla="*/ 0 h 189"/>
              <a:gd name="T14" fmla="*/ 2147483646 w 321"/>
              <a:gd name="T15" fmla="*/ 2147483646 h 189"/>
              <a:gd name="T16" fmla="*/ 2147483646 w 321"/>
              <a:gd name="T17" fmla="*/ 2147483646 h 189"/>
              <a:gd name="T18" fmla="*/ 2147483646 w 321"/>
              <a:gd name="T19" fmla="*/ 2147483646 h 189"/>
              <a:gd name="T20" fmla="*/ 2147483646 w 321"/>
              <a:gd name="T21" fmla="*/ 2147483646 h 189"/>
              <a:gd name="T22" fmla="*/ 0 w 321"/>
              <a:gd name="T23" fmla="*/ 2147483646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1"/>
              <a:gd name="T37" fmla="*/ 0 h 189"/>
              <a:gd name="T38" fmla="*/ 321 w 321"/>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1" h="189">
                <a:moveTo>
                  <a:pt x="0" y="177"/>
                </a:moveTo>
                <a:lnTo>
                  <a:pt x="8" y="159"/>
                </a:lnTo>
                <a:lnTo>
                  <a:pt x="65" y="116"/>
                </a:lnTo>
                <a:lnTo>
                  <a:pt x="33" y="97"/>
                </a:lnTo>
                <a:lnTo>
                  <a:pt x="33" y="43"/>
                </a:lnTo>
                <a:lnTo>
                  <a:pt x="65" y="13"/>
                </a:lnTo>
                <a:lnTo>
                  <a:pt x="321" y="0"/>
                </a:lnTo>
                <a:lnTo>
                  <a:pt x="273" y="24"/>
                </a:lnTo>
                <a:lnTo>
                  <a:pt x="266" y="103"/>
                </a:lnTo>
                <a:lnTo>
                  <a:pt x="153" y="153"/>
                </a:lnTo>
                <a:lnTo>
                  <a:pt x="56" y="189"/>
                </a:lnTo>
                <a:lnTo>
                  <a:pt x="0" y="177"/>
                </a:lnTo>
              </a:path>
            </a:pathLst>
          </a:custGeom>
          <a:solidFill>
            <a:srgbClr val="99FF66"/>
          </a:solidFill>
          <a:ln w="7938">
            <a:solidFill>
              <a:schemeClr val="bg1"/>
            </a:solidFill>
            <a:round/>
            <a:headEnd/>
            <a:tailEnd/>
          </a:ln>
        </p:spPr>
        <p:txBody>
          <a:bodyPr/>
          <a:lstStyle/>
          <a:p>
            <a:endParaRPr lang="en-ZA"/>
          </a:p>
        </p:txBody>
      </p:sp>
      <p:sp>
        <p:nvSpPr>
          <p:cNvPr id="7339" name="Freeform 472"/>
          <p:cNvSpPr>
            <a:spLocks/>
          </p:cNvSpPr>
          <p:nvPr/>
        </p:nvSpPr>
        <p:spPr bwMode="auto">
          <a:xfrm>
            <a:off x="8756650" y="4195764"/>
            <a:ext cx="123825" cy="79375"/>
          </a:xfrm>
          <a:custGeom>
            <a:avLst/>
            <a:gdLst>
              <a:gd name="T0" fmla="*/ 0 w 233"/>
              <a:gd name="T1" fmla="*/ 2147483646 h 116"/>
              <a:gd name="T2" fmla="*/ 2147483646 w 233"/>
              <a:gd name="T3" fmla="*/ 2147483646 h 116"/>
              <a:gd name="T4" fmla="*/ 2147483646 w 233"/>
              <a:gd name="T5" fmla="*/ 2147483646 h 116"/>
              <a:gd name="T6" fmla="*/ 2147483646 w 233"/>
              <a:gd name="T7" fmla="*/ 2147483646 h 116"/>
              <a:gd name="T8" fmla="*/ 2147483646 w 233"/>
              <a:gd name="T9" fmla="*/ 0 h 116"/>
              <a:gd name="T10" fmla="*/ 2147483646 w 233"/>
              <a:gd name="T11" fmla="*/ 2147483646 h 116"/>
              <a:gd name="T12" fmla="*/ 2147483646 w 233"/>
              <a:gd name="T13" fmla="*/ 2147483646 h 116"/>
              <a:gd name="T14" fmla="*/ 2147483646 w 233"/>
              <a:gd name="T15" fmla="*/ 2147483646 h 116"/>
              <a:gd name="T16" fmla="*/ 2147483646 w 233"/>
              <a:gd name="T17" fmla="*/ 2147483646 h 116"/>
              <a:gd name="T18" fmla="*/ 2147483646 w 233"/>
              <a:gd name="T19" fmla="*/ 2147483646 h 116"/>
              <a:gd name="T20" fmla="*/ 0 w 233"/>
              <a:gd name="T21" fmla="*/ 2147483646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16"/>
              <a:gd name="T35" fmla="*/ 233 w 233"/>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16">
                <a:moveTo>
                  <a:pt x="0" y="49"/>
                </a:moveTo>
                <a:lnTo>
                  <a:pt x="16" y="43"/>
                </a:lnTo>
                <a:lnTo>
                  <a:pt x="40" y="67"/>
                </a:lnTo>
                <a:lnTo>
                  <a:pt x="128" y="67"/>
                </a:lnTo>
                <a:lnTo>
                  <a:pt x="225" y="0"/>
                </a:lnTo>
                <a:lnTo>
                  <a:pt x="233" y="37"/>
                </a:lnTo>
                <a:lnTo>
                  <a:pt x="209" y="37"/>
                </a:lnTo>
                <a:lnTo>
                  <a:pt x="225" y="67"/>
                </a:lnTo>
                <a:lnTo>
                  <a:pt x="193" y="116"/>
                </a:lnTo>
                <a:lnTo>
                  <a:pt x="48" y="110"/>
                </a:lnTo>
                <a:lnTo>
                  <a:pt x="0" y="49"/>
                </a:lnTo>
              </a:path>
            </a:pathLst>
          </a:custGeom>
          <a:solidFill>
            <a:srgbClr val="99FF66"/>
          </a:solidFill>
          <a:ln w="7938">
            <a:solidFill>
              <a:schemeClr val="bg1"/>
            </a:solidFill>
            <a:round/>
            <a:headEnd/>
            <a:tailEnd/>
          </a:ln>
        </p:spPr>
        <p:txBody>
          <a:bodyPr/>
          <a:lstStyle/>
          <a:p>
            <a:endParaRPr lang="en-ZA"/>
          </a:p>
        </p:txBody>
      </p:sp>
      <p:sp>
        <p:nvSpPr>
          <p:cNvPr id="7340" name="Freeform 473"/>
          <p:cNvSpPr>
            <a:spLocks/>
          </p:cNvSpPr>
          <p:nvPr/>
        </p:nvSpPr>
        <p:spPr bwMode="auto">
          <a:xfrm>
            <a:off x="7713662" y="3906839"/>
            <a:ext cx="93663" cy="180975"/>
          </a:xfrm>
          <a:custGeom>
            <a:avLst/>
            <a:gdLst>
              <a:gd name="T0" fmla="*/ 0 w 177"/>
              <a:gd name="T1" fmla="*/ 2147483646 h 262"/>
              <a:gd name="T2" fmla="*/ 2147483646 w 177"/>
              <a:gd name="T3" fmla="*/ 2147483646 h 262"/>
              <a:gd name="T4" fmla="*/ 2147483646 w 177"/>
              <a:gd name="T5" fmla="*/ 2147483646 h 262"/>
              <a:gd name="T6" fmla="*/ 2147483646 w 177"/>
              <a:gd name="T7" fmla="*/ 0 h 262"/>
              <a:gd name="T8" fmla="*/ 2147483646 w 177"/>
              <a:gd name="T9" fmla="*/ 2147483646 h 262"/>
              <a:gd name="T10" fmla="*/ 2147483646 w 177"/>
              <a:gd name="T11" fmla="*/ 2147483646 h 262"/>
              <a:gd name="T12" fmla="*/ 2147483646 w 177"/>
              <a:gd name="T13" fmla="*/ 2147483646 h 262"/>
              <a:gd name="T14" fmla="*/ 2147483646 w 177"/>
              <a:gd name="T15" fmla="*/ 2147483646 h 262"/>
              <a:gd name="T16" fmla="*/ 2147483646 w 177"/>
              <a:gd name="T17" fmla="*/ 2147483646 h 262"/>
              <a:gd name="T18" fmla="*/ 2147483646 w 177"/>
              <a:gd name="T19" fmla="*/ 2147483646 h 262"/>
              <a:gd name="T20" fmla="*/ 0 w 177"/>
              <a:gd name="T21" fmla="*/ 2147483646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262"/>
              <a:gd name="T35" fmla="*/ 177 w 177"/>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262">
                <a:moveTo>
                  <a:pt x="0" y="116"/>
                </a:moveTo>
                <a:lnTo>
                  <a:pt x="40" y="97"/>
                </a:lnTo>
                <a:lnTo>
                  <a:pt x="65" y="7"/>
                </a:lnTo>
                <a:lnTo>
                  <a:pt x="170" y="0"/>
                </a:lnTo>
                <a:lnTo>
                  <a:pt x="145" y="31"/>
                </a:lnTo>
                <a:lnTo>
                  <a:pt x="170" y="73"/>
                </a:lnTo>
                <a:lnTo>
                  <a:pt x="122" y="116"/>
                </a:lnTo>
                <a:lnTo>
                  <a:pt x="177" y="153"/>
                </a:lnTo>
                <a:lnTo>
                  <a:pt x="97" y="262"/>
                </a:lnTo>
                <a:lnTo>
                  <a:pt x="82" y="189"/>
                </a:lnTo>
                <a:lnTo>
                  <a:pt x="0" y="116"/>
                </a:lnTo>
              </a:path>
            </a:pathLst>
          </a:custGeom>
          <a:solidFill>
            <a:srgbClr val="99FF66"/>
          </a:solidFill>
          <a:ln w="7938">
            <a:solidFill>
              <a:schemeClr val="bg1"/>
            </a:solidFill>
            <a:round/>
            <a:headEnd/>
            <a:tailEnd/>
          </a:ln>
        </p:spPr>
        <p:txBody>
          <a:bodyPr/>
          <a:lstStyle/>
          <a:p>
            <a:endParaRPr lang="en-ZA"/>
          </a:p>
        </p:txBody>
      </p:sp>
      <p:sp>
        <p:nvSpPr>
          <p:cNvPr id="7341" name="Freeform 474"/>
          <p:cNvSpPr>
            <a:spLocks/>
          </p:cNvSpPr>
          <p:nvPr/>
        </p:nvSpPr>
        <p:spPr bwMode="auto">
          <a:xfrm>
            <a:off x="8161337" y="3773488"/>
            <a:ext cx="68263" cy="50800"/>
          </a:xfrm>
          <a:custGeom>
            <a:avLst/>
            <a:gdLst>
              <a:gd name="T0" fmla="*/ 0 w 128"/>
              <a:gd name="T1" fmla="*/ 2147483646 h 73"/>
              <a:gd name="T2" fmla="*/ 2147483646 w 128"/>
              <a:gd name="T3" fmla="*/ 2147483646 h 73"/>
              <a:gd name="T4" fmla="*/ 2147483646 w 128"/>
              <a:gd name="T5" fmla="*/ 0 h 73"/>
              <a:gd name="T6" fmla="*/ 2147483646 w 128"/>
              <a:gd name="T7" fmla="*/ 2147483646 h 73"/>
              <a:gd name="T8" fmla="*/ 2147483646 w 128"/>
              <a:gd name="T9" fmla="*/ 2147483646 h 73"/>
              <a:gd name="T10" fmla="*/ 2147483646 w 128"/>
              <a:gd name="T11" fmla="*/ 2147483646 h 73"/>
              <a:gd name="T12" fmla="*/ 2147483646 w 128"/>
              <a:gd name="T13" fmla="*/ 2147483646 h 73"/>
              <a:gd name="T14" fmla="*/ 0 w 128"/>
              <a:gd name="T15" fmla="*/ 2147483646 h 73"/>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73"/>
              <a:gd name="T26" fmla="*/ 128 w 128"/>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73">
                <a:moveTo>
                  <a:pt x="0" y="49"/>
                </a:moveTo>
                <a:lnTo>
                  <a:pt x="16" y="6"/>
                </a:lnTo>
                <a:lnTo>
                  <a:pt x="88" y="0"/>
                </a:lnTo>
                <a:lnTo>
                  <a:pt x="128" y="37"/>
                </a:lnTo>
                <a:lnTo>
                  <a:pt x="65" y="37"/>
                </a:lnTo>
                <a:lnTo>
                  <a:pt x="8" y="73"/>
                </a:lnTo>
                <a:lnTo>
                  <a:pt x="31" y="49"/>
                </a:lnTo>
                <a:lnTo>
                  <a:pt x="0" y="49"/>
                </a:lnTo>
              </a:path>
            </a:pathLst>
          </a:custGeom>
          <a:solidFill>
            <a:schemeClr val="accent1"/>
          </a:solidFill>
          <a:ln w="7938">
            <a:solidFill>
              <a:schemeClr val="bg1"/>
            </a:solidFill>
            <a:round/>
            <a:headEnd/>
            <a:tailEnd/>
          </a:ln>
        </p:spPr>
        <p:txBody>
          <a:bodyPr/>
          <a:lstStyle/>
          <a:p>
            <a:endParaRPr lang="en-ZA"/>
          </a:p>
        </p:txBody>
      </p:sp>
      <p:sp>
        <p:nvSpPr>
          <p:cNvPr id="7342" name="Freeform 475"/>
          <p:cNvSpPr>
            <a:spLocks/>
          </p:cNvSpPr>
          <p:nvPr/>
        </p:nvSpPr>
        <p:spPr bwMode="auto">
          <a:xfrm>
            <a:off x="8166100" y="3770314"/>
            <a:ext cx="441325" cy="161925"/>
          </a:xfrm>
          <a:custGeom>
            <a:avLst/>
            <a:gdLst>
              <a:gd name="T0" fmla="*/ 0 w 836"/>
              <a:gd name="T1" fmla="*/ 2147483646 h 237"/>
              <a:gd name="T2" fmla="*/ 2147483646 w 836"/>
              <a:gd name="T3" fmla="*/ 2147483646 h 237"/>
              <a:gd name="T4" fmla="*/ 2147483646 w 836"/>
              <a:gd name="T5" fmla="*/ 2147483646 h 237"/>
              <a:gd name="T6" fmla="*/ 2147483646 w 836"/>
              <a:gd name="T7" fmla="*/ 2147483646 h 237"/>
              <a:gd name="T8" fmla="*/ 2147483646 w 836"/>
              <a:gd name="T9" fmla="*/ 2147483646 h 237"/>
              <a:gd name="T10" fmla="*/ 2147483646 w 836"/>
              <a:gd name="T11" fmla="*/ 2147483646 h 237"/>
              <a:gd name="T12" fmla="*/ 2147483646 w 836"/>
              <a:gd name="T13" fmla="*/ 2147483646 h 237"/>
              <a:gd name="T14" fmla="*/ 2147483646 w 836"/>
              <a:gd name="T15" fmla="*/ 2147483646 h 237"/>
              <a:gd name="T16" fmla="*/ 2147483646 w 836"/>
              <a:gd name="T17" fmla="*/ 2147483646 h 237"/>
              <a:gd name="T18" fmla="*/ 2147483646 w 836"/>
              <a:gd name="T19" fmla="*/ 2147483646 h 237"/>
              <a:gd name="T20" fmla="*/ 2147483646 w 836"/>
              <a:gd name="T21" fmla="*/ 2147483646 h 237"/>
              <a:gd name="T22" fmla="*/ 2147483646 w 836"/>
              <a:gd name="T23" fmla="*/ 2147483646 h 237"/>
              <a:gd name="T24" fmla="*/ 2147483646 w 836"/>
              <a:gd name="T25" fmla="*/ 2147483646 h 237"/>
              <a:gd name="T26" fmla="*/ 2147483646 w 836"/>
              <a:gd name="T27" fmla="*/ 2147483646 h 237"/>
              <a:gd name="T28" fmla="*/ 2147483646 w 836"/>
              <a:gd name="T29" fmla="*/ 2147483646 h 237"/>
              <a:gd name="T30" fmla="*/ 2147483646 w 836"/>
              <a:gd name="T31" fmla="*/ 2147483646 h 237"/>
              <a:gd name="T32" fmla="*/ 2147483646 w 836"/>
              <a:gd name="T33" fmla="*/ 2147483646 h 237"/>
              <a:gd name="T34" fmla="*/ 2147483646 w 836"/>
              <a:gd name="T35" fmla="*/ 2147483646 h 237"/>
              <a:gd name="T36" fmla="*/ 2147483646 w 836"/>
              <a:gd name="T37" fmla="*/ 2147483646 h 237"/>
              <a:gd name="T38" fmla="*/ 2147483646 w 836"/>
              <a:gd name="T39" fmla="*/ 2147483646 h 237"/>
              <a:gd name="T40" fmla="*/ 2147483646 w 836"/>
              <a:gd name="T41" fmla="*/ 2147483646 h 237"/>
              <a:gd name="T42" fmla="*/ 2147483646 w 836"/>
              <a:gd name="T43" fmla="*/ 0 h 237"/>
              <a:gd name="T44" fmla="*/ 2147483646 w 836"/>
              <a:gd name="T45" fmla="*/ 0 h 237"/>
              <a:gd name="T46" fmla="*/ 2147483646 w 836"/>
              <a:gd name="T47" fmla="*/ 2147483646 h 237"/>
              <a:gd name="T48" fmla="*/ 2147483646 w 836"/>
              <a:gd name="T49" fmla="*/ 2147483646 h 237"/>
              <a:gd name="T50" fmla="*/ 2147483646 w 836"/>
              <a:gd name="T51" fmla="*/ 2147483646 h 237"/>
              <a:gd name="T52" fmla="*/ 0 w 836"/>
              <a:gd name="T53" fmla="*/ 2147483646 h 2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6"/>
              <a:gd name="T82" fmla="*/ 0 h 237"/>
              <a:gd name="T83" fmla="*/ 836 w 836"/>
              <a:gd name="T84" fmla="*/ 237 h 2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6" h="237">
                <a:moveTo>
                  <a:pt x="0" y="84"/>
                </a:moveTo>
                <a:lnTo>
                  <a:pt x="40" y="145"/>
                </a:lnTo>
                <a:lnTo>
                  <a:pt x="8" y="145"/>
                </a:lnTo>
                <a:lnTo>
                  <a:pt x="40" y="164"/>
                </a:lnTo>
                <a:lnTo>
                  <a:pt x="57" y="200"/>
                </a:lnTo>
                <a:lnTo>
                  <a:pt x="97" y="200"/>
                </a:lnTo>
                <a:lnTo>
                  <a:pt x="57" y="213"/>
                </a:lnTo>
                <a:lnTo>
                  <a:pt x="113" y="207"/>
                </a:lnTo>
                <a:lnTo>
                  <a:pt x="161" y="231"/>
                </a:lnTo>
                <a:lnTo>
                  <a:pt x="217" y="207"/>
                </a:lnTo>
                <a:lnTo>
                  <a:pt x="298" y="237"/>
                </a:lnTo>
                <a:lnTo>
                  <a:pt x="450" y="207"/>
                </a:lnTo>
                <a:lnTo>
                  <a:pt x="443" y="237"/>
                </a:lnTo>
                <a:lnTo>
                  <a:pt x="475" y="207"/>
                </a:lnTo>
                <a:lnTo>
                  <a:pt x="731" y="194"/>
                </a:lnTo>
                <a:lnTo>
                  <a:pt x="836" y="188"/>
                </a:lnTo>
                <a:lnTo>
                  <a:pt x="813" y="110"/>
                </a:lnTo>
                <a:lnTo>
                  <a:pt x="828" y="91"/>
                </a:lnTo>
                <a:lnTo>
                  <a:pt x="748" y="18"/>
                </a:lnTo>
                <a:lnTo>
                  <a:pt x="691" y="18"/>
                </a:lnTo>
                <a:lnTo>
                  <a:pt x="531" y="42"/>
                </a:lnTo>
                <a:lnTo>
                  <a:pt x="402" y="0"/>
                </a:lnTo>
                <a:lnTo>
                  <a:pt x="330" y="0"/>
                </a:lnTo>
                <a:lnTo>
                  <a:pt x="225" y="42"/>
                </a:lnTo>
                <a:lnTo>
                  <a:pt x="137" y="30"/>
                </a:lnTo>
                <a:lnTo>
                  <a:pt x="161" y="48"/>
                </a:lnTo>
                <a:lnTo>
                  <a:pt x="0" y="84"/>
                </a:lnTo>
              </a:path>
            </a:pathLst>
          </a:custGeom>
          <a:solidFill>
            <a:srgbClr val="99FF66"/>
          </a:solidFill>
          <a:ln w="7938">
            <a:solidFill>
              <a:schemeClr val="bg1"/>
            </a:solidFill>
            <a:round/>
            <a:headEnd/>
            <a:tailEnd/>
          </a:ln>
        </p:spPr>
        <p:txBody>
          <a:bodyPr/>
          <a:lstStyle/>
          <a:p>
            <a:endParaRPr lang="en-ZA"/>
          </a:p>
        </p:txBody>
      </p:sp>
      <p:sp>
        <p:nvSpPr>
          <p:cNvPr id="7343" name="Freeform 476"/>
          <p:cNvSpPr>
            <a:spLocks/>
          </p:cNvSpPr>
          <p:nvPr/>
        </p:nvSpPr>
        <p:spPr bwMode="auto">
          <a:xfrm>
            <a:off x="8123236" y="4049713"/>
            <a:ext cx="273050" cy="246062"/>
          </a:xfrm>
          <a:custGeom>
            <a:avLst/>
            <a:gdLst>
              <a:gd name="T0" fmla="*/ 0 w 515"/>
              <a:gd name="T1" fmla="*/ 2147483646 h 359"/>
              <a:gd name="T2" fmla="*/ 2147483646 w 515"/>
              <a:gd name="T3" fmla="*/ 2147483646 h 359"/>
              <a:gd name="T4" fmla="*/ 2147483646 w 515"/>
              <a:gd name="T5" fmla="*/ 2147483646 h 359"/>
              <a:gd name="T6" fmla="*/ 2147483646 w 515"/>
              <a:gd name="T7" fmla="*/ 2147483646 h 359"/>
              <a:gd name="T8" fmla="*/ 2147483646 w 515"/>
              <a:gd name="T9" fmla="*/ 2147483646 h 359"/>
              <a:gd name="T10" fmla="*/ 2147483646 w 515"/>
              <a:gd name="T11" fmla="*/ 2147483646 h 359"/>
              <a:gd name="T12" fmla="*/ 2147483646 w 515"/>
              <a:gd name="T13" fmla="*/ 2147483646 h 359"/>
              <a:gd name="T14" fmla="*/ 2147483646 w 515"/>
              <a:gd name="T15" fmla="*/ 2147483646 h 359"/>
              <a:gd name="T16" fmla="*/ 2147483646 w 515"/>
              <a:gd name="T17" fmla="*/ 2147483646 h 359"/>
              <a:gd name="T18" fmla="*/ 2147483646 w 515"/>
              <a:gd name="T19" fmla="*/ 2147483646 h 359"/>
              <a:gd name="T20" fmla="*/ 2147483646 w 515"/>
              <a:gd name="T21" fmla="*/ 0 h 359"/>
              <a:gd name="T22" fmla="*/ 2147483646 w 515"/>
              <a:gd name="T23" fmla="*/ 2147483646 h 359"/>
              <a:gd name="T24" fmla="*/ 2147483646 w 515"/>
              <a:gd name="T25" fmla="*/ 2147483646 h 359"/>
              <a:gd name="T26" fmla="*/ 2147483646 w 515"/>
              <a:gd name="T27" fmla="*/ 0 h 359"/>
              <a:gd name="T28" fmla="*/ 0 w 515"/>
              <a:gd name="T29" fmla="*/ 214748364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5"/>
              <a:gd name="T46" fmla="*/ 0 h 359"/>
              <a:gd name="T47" fmla="*/ 515 w 515"/>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5" h="359">
                <a:moveTo>
                  <a:pt x="0" y="61"/>
                </a:moveTo>
                <a:lnTo>
                  <a:pt x="32" y="353"/>
                </a:lnTo>
                <a:lnTo>
                  <a:pt x="433" y="359"/>
                </a:lnTo>
                <a:lnTo>
                  <a:pt x="498" y="316"/>
                </a:lnTo>
                <a:lnTo>
                  <a:pt x="515" y="280"/>
                </a:lnTo>
                <a:lnTo>
                  <a:pt x="353" y="79"/>
                </a:lnTo>
                <a:lnTo>
                  <a:pt x="433" y="146"/>
                </a:lnTo>
                <a:lnTo>
                  <a:pt x="466" y="86"/>
                </a:lnTo>
                <a:lnTo>
                  <a:pt x="433" y="13"/>
                </a:lnTo>
                <a:lnTo>
                  <a:pt x="338" y="30"/>
                </a:lnTo>
                <a:lnTo>
                  <a:pt x="338" y="0"/>
                </a:lnTo>
                <a:lnTo>
                  <a:pt x="281" y="6"/>
                </a:lnTo>
                <a:lnTo>
                  <a:pt x="200" y="37"/>
                </a:lnTo>
                <a:lnTo>
                  <a:pt x="32" y="0"/>
                </a:lnTo>
                <a:lnTo>
                  <a:pt x="0" y="61"/>
                </a:lnTo>
              </a:path>
            </a:pathLst>
          </a:custGeom>
          <a:solidFill>
            <a:schemeClr val="hlink"/>
          </a:solidFill>
          <a:ln w="7938">
            <a:solidFill>
              <a:schemeClr val="bg1"/>
            </a:solidFill>
            <a:round/>
            <a:headEnd/>
            <a:tailEnd/>
          </a:ln>
        </p:spPr>
        <p:txBody>
          <a:bodyPr/>
          <a:lstStyle/>
          <a:p>
            <a:endParaRPr lang="en-ZA"/>
          </a:p>
        </p:txBody>
      </p:sp>
      <p:sp>
        <p:nvSpPr>
          <p:cNvPr id="7344" name="Freeform 477"/>
          <p:cNvSpPr>
            <a:spLocks/>
          </p:cNvSpPr>
          <p:nvPr/>
        </p:nvSpPr>
        <p:spPr bwMode="auto">
          <a:xfrm>
            <a:off x="6234512" y="4529139"/>
            <a:ext cx="323850" cy="268287"/>
          </a:xfrm>
          <a:custGeom>
            <a:avLst/>
            <a:gdLst>
              <a:gd name="T0" fmla="*/ 0 w 612"/>
              <a:gd name="T1" fmla="*/ 2147483646 h 389"/>
              <a:gd name="T2" fmla="*/ 2147483646 w 612"/>
              <a:gd name="T3" fmla="*/ 2147483646 h 389"/>
              <a:gd name="T4" fmla="*/ 2147483646 w 612"/>
              <a:gd name="T5" fmla="*/ 2147483646 h 389"/>
              <a:gd name="T6" fmla="*/ 2147483646 w 612"/>
              <a:gd name="T7" fmla="*/ 2147483646 h 389"/>
              <a:gd name="T8" fmla="*/ 2147483646 w 612"/>
              <a:gd name="T9" fmla="*/ 2147483646 h 389"/>
              <a:gd name="T10" fmla="*/ 2147483646 w 612"/>
              <a:gd name="T11" fmla="*/ 2147483646 h 389"/>
              <a:gd name="T12" fmla="*/ 2147483646 w 612"/>
              <a:gd name="T13" fmla="*/ 2147483646 h 389"/>
              <a:gd name="T14" fmla="*/ 2147483646 w 612"/>
              <a:gd name="T15" fmla="*/ 2147483646 h 389"/>
              <a:gd name="T16" fmla="*/ 2147483646 w 612"/>
              <a:gd name="T17" fmla="*/ 2147483646 h 389"/>
              <a:gd name="T18" fmla="*/ 2147483646 w 612"/>
              <a:gd name="T19" fmla="*/ 2147483646 h 389"/>
              <a:gd name="T20" fmla="*/ 2147483646 w 612"/>
              <a:gd name="T21" fmla="*/ 2147483646 h 389"/>
              <a:gd name="T22" fmla="*/ 2147483646 w 612"/>
              <a:gd name="T23" fmla="*/ 2147483646 h 389"/>
              <a:gd name="T24" fmla="*/ 2147483646 w 612"/>
              <a:gd name="T25" fmla="*/ 2147483646 h 389"/>
              <a:gd name="T26" fmla="*/ 2147483646 w 612"/>
              <a:gd name="T27" fmla="*/ 2147483646 h 389"/>
              <a:gd name="T28" fmla="*/ 2147483646 w 612"/>
              <a:gd name="T29" fmla="*/ 2147483646 h 389"/>
              <a:gd name="T30" fmla="*/ 2147483646 w 612"/>
              <a:gd name="T31" fmla="*/ 2147483646 h 389"/>
              <a:gd name="T32" fmla="*/ 2147483646 w 612"/>
              <a:gd name="T33" fmla="*/ 2147483646 h 389"/>
              <a:gd name="T34" fmla="*/ 2147483646 w 612"/>
              <a:gd name="T35" fmla="*/ 2147483646 h 389"/>
              <a:gd name="T36" fmla="*/ 2147483646 w 612"/>
              <a:gd name="T37" fmla="*/ 2147483646 h 389"/>
              <a:gd name="T38" fmla="*/ 2147483646 w 612"/>
              <a:gd name="T39" fmla="*/ 2147483646 h 389"/>
              <a:gd name="T40" fmla="*/ 2147483646 w 612"/>
              <a:gd name="T41" fmla="*/ 2147483646 h 389"/>
              <a:gd name="T42" fmla="*/ 2147483646 w 612"/>
              <a:gd name="T43" fmla="*/ 2147483646 h 389"/>
              <a:gd name="T44" fmla="*/ 2147483646 w 612"/>
              <a:gd name="T45" fmla="*/ 0 h 389"/>
              <a:gd name="T46" fmla="*/ 2147483646 w 612"/>
              <a:gd name="T47" fmla="*/ 2147483646 h 389"/>
              <a:gd name="T48" fmla="*/ 2147483646 w 612"/>
              <a:gd name="T49" fmla="*/ 2147483646 h 389"/>
              <a:gd name="T50" fmla="*/ 2147483646 w 612"/>
              <a:gd name="T51" fmla="*/ 2147483646 h 389"/>
              <a:gd name="T52" fmla="*/ 2147483646 w 612"/>
              <a:gd name="T53" fmla="*/ 2147483646 h 389"/>
              <a:gd name="T54" fmla="*/ 2147483646 w 612"/>
              <a:gd name="T55" fmla="*/ 2147483646 h 389"/>
              <a:gd name="T56" fmla="*/ 2147483646 w 612"/>
              <a:gd name="T57" fmla="*/ 2147483646 h 389"/>
              <a:gd name="T58" fmla="*/ 0 w 612"/>
              <a:gd name="T59" fmla="*/ 2147483646 h 3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2"/>
              <a:gd name="T91" fmla="*/ 0 h 389"/>
              <a:gd name="T92" fmla="*/ 612 w 612"/>
              <a:gd name="T93" fmla="*/ 389 h 3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2" h="389">
                <a:moveTo>
                  <a:pt x="0" y="103"/>
                </a:moveTo>
                <a:lnTo>
                  <a:pt x="57" y="176"/>
                </a:lnTo>
                <a:lnTo>
                  <a:pt x="145" y="182"/>
                </a:lnTo>
                <a:lnTo>
                  <a:pt x="177" y="206"/>
                </a:lnTo>
                <a:lnTo>
                  <a:pt x="265" y="206"/>
                </a:lnTo>
                <a:lnTo>
                  <a:pt x="250" y="329"/>
                </a:lnTo>
                <a:lnTo>
                  <a:pt x="290" y="371"/>
                </a:lnTo>
                <a:lnTo>
                  <a:pt x="338" y="389"/>
                </a:lnTo>
                <a:lnTo>
                  <a:pt x="443" y="346"/>
                </a:lnTo>
                <a:lnTo>
                  <a:pt x="410" y="341"/>
                </a:lnTo>
                <a:lnTo>
                  <a:pt x="387" y="274"/>
                </a:lnTo>
                <a:lnTo>
                  <a:pt x="459" y="286"/>
                </a:lnTo>
                <a:lnTo>
                  <a:pt x="572" y="243"/>
                </a:lnTo>
                <a:lnTo>
                  <a:pt x="539" y="206"/>
                </a:lnTo>
                <a:lnTo>
                  <a:pt x="580" y="176"/>
                </a:lnTo>
                <a:lnTo>
                  <a:pt x="563" y="158"/>
                </a:lnTo>
                <a:lnTo>
                  <a:pt x="612" y="134"/>
                </a:lnTo>
                <a:lnTo>
                  <a:pt x="555" y="128"/>
                </a:lnTo>
                <a:lnTo>
                  <a:pt x="555" y="98"/>
                </a:lnTo>
                <a:lnTo>
                  <a:pt x="475" y="67"/>
                </a:lnTo>
                <a:lnTo>
                  <a:pt x="507" y="55"/>
                </a:lnTo>
                <a:lnTo>
                  <a:pt x="242" y="61"/>
                </a:lnTo>
                <a:lnTo>
                  <a:pt x="154" y="0"/>
                </a:lnTo>
                <a:lnTo>
                  <a:pt x="162" y="25"/>
                </a:lnTo>
                <a:lnTo>
                  <a:pt x="80" y="43"/>
                </a:lnTo>
                <a:lnTo>
                  <a:pt x="97" y="98"/>
                </a:lnTo>
                <a:lnTo>
                  <a:pt x="80" y="109"/>
                </a:lnTo>
                <a:lnTo>
                  <a:pt x="57" y="73"/>
                </a:lnTo>
                <a:lnTo>
                  <a:pt x="89" y="12"/>
                </a:lnTo>
                <a:lnTo>
                  <a:pt x="0" y="103"/>
                </a:lnTo>
              </a:path>
            </a:pathLst>
          </a:custGeom>
          <a:solidFill>
            <a:srgbClr val="99FF66"/>
          </a:solidFill>
          <a:ln w="7938">
            <a:solidFill>
              <a:schemeClr val="bg1"/>
            </a:solidFill>
            <a:round/>
            <a:headEnd/>
            <a:tailEnd/>
          </a:ln>
        </p:spPr>
        <p:txBody>
          <a:bodyPr/>
          <a:lstStyle/>
          <a:p>
            <a:endParaRPr lang="en-ZA"/>
          </a:p>
        </p:txBody>
      </p:sp>
      <p:sp>
        <p:nvSpPr>
          <p:cNvPr id="7345" name="Freeform 478"/>
          <p:cNvSpPr>
            <a:spLocks/>
          </p:cNvSpPr>
          <p:nvPr/>
        </p:nvSpPr>
        <p:spPr bwMode="auto">
          <a:xfrm>
            <a:off x="8556625" y="4408489"/>
            <a:ext cx="85725" cy="109537"/>
          </a:xfrm>
          <a:custGeom>
            <a:avLst/>
            <a:gdLst>
              <a:gd name="T0" fmla="*/ 0 w 161"/>
              <a:gd name="T1" fmla="*/ 2147483646 h 159"/>
              <a:gd name="T2" fmla="*/ 2147483646 w 161"/>
              <a:gd name="T3" fmla="*/ 2147483646 h 159"/>
              <a:gd name="T4" fmla="*/ 2147483646 w 161"/>
              <a:gd name="T5" fmla="*/ 2147483646 h 159"/>
              <a:gd name="T6" fmla="*/ 2147483646 w 161"/>
              <a:gd name="T7" fmla="*/ 2147483646 h 159"/>
              <a:gd name="T8" fmla="*/ 2147483646 w 161"/>
              <a:gd name="T9" fmla="*/ 2147483646 h 159"/>
              <a:gd name="T10" fmla="*/ 2147483646 w 161"/>
              <a:gd name="T11" fmla="*/ 2147483646 h 159"/>
              <a:gd name="T12" fmla="*/ 2147483646 w 161"/>
              <a:gd name="T13" fmla="*/ 0 h 159"/>
              <a:gd name="T14" fmla="*/ 0 w 161"/>
              <a:gd name="T15" fmla="*/ 2147483646 h 159"/>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59"/>
              <a:gd name="T26" fmla="*/ 161 w 161"/>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59">
                <a:moveTo>
                  <a:pt x="0" y="25"/>
                </a:moveTo>
                <a:lnTo>
                  <a:pt x="31" y="159"/>
                </a:lnTo>
                <a:lnTo>
                  <a:pt x="145" y="110"/>
                </a:lnTo>
                <a:lnTo>
                  <a:pt x="128" y="86"/>
                </a:lnTo>
                <a:lnTo>
                  <a:pt x="161" y="62"/>
                </a:lnTo>
                <a:lnTo>
                  <a:pt x="161" y="19"/>
                </a:lnTo>
                <a:lnTo>
                  <a:pt x="88" y="0"/>
                </a:lnTo>
                <a:lnTo>
                  <a:pt x="0" y="25"/>
                </a:lnTo>
              </a:path>
            </a:pathLst>
          </a:custGeom>
          <a:solidFill>
            <a:schemeClr val="tx2"/>
          </a:solidFill>
          <a:ln w="7938">
            <a:solidFill>
              <a:schemeClr val="bg1"/>
            </a:solidFill>
            <a:round/>
            <a:headEnd/>
            <a:tailEnd/>
          </a:ln>
        </p:spPr>
        <p:txBody>
          <a:bodyPr/>
          <a:lstStyle/>
          <a:p>
            <a:endParaRPr lang="en-ZA"/>
          </a:p>
        </p:txBody>
      </p:sp>
      <p:sp>
        <p:nvSpPr>
          <p:cNvPr id="7346" name="Freeform 479"/>
          <p:cNvSpPr>
            <a:spLocks/>
          </p:cNvSpPr>
          <p:nvPr/>
        </p:nvSpPr>
        <p:spPr bwMode="auto">
          <a:xfrm>
            <a:off x="7862887" y="3630614"/>
            <a:ext cx="225425" cy="173037"/>
          </a:xfrm>
          <a:custGeom>
            <a:avLst/>
            <a:gdLst>
              <a:gd name="T0" fmla="*/ 0 w 426"/>
              <a:gd name="T1" fmla="*/ 2147483646 h 250"/>
              <a:gd name="T2" fmla="*/ 0 w 426"/>
              <a:gd name="T3" fmla="*/ 2147483646 h 250"/>
              <a:gd name="T4" fmla="*/ 2147483646 w 426"/>
              <a:gd name="T5" fmla="*/ 0 h 250"/>
              <a:gd name="T6" fmla="*/ 2147483646 w 426"/>
              <a:gd name="T7" fmla="*/ 2147483646 h 250"/>
              <a:gd name="T8" fmla="*/ 2147483646 w 426"/>
              <a:gd name="T9" fmla="*/ 2147483646 h 250"/>
              <a:gd name="T10" fmla="*/ 2147483646 w 426"/>
              <a:gd name="T11" fmla="*/ 2147483646 h 250"/>
              <a:gd name="T12" fmla="*/ 2147483646 w 426"/>
              <a:gd name="T13" fmla="*/ 2147483646 h 250"/>
              <a:gd name="T14" fmla="*/ 2147483646 w 426"/>
              <a:gd name="T15" fmla="*/ 2147483646 h 250"/>
              <a:gd name="T16" fmla="*/ 2147483646 w 426"/>
              <a:gd name="T17" fmla="*/ 2147483646 h 250"/>
              <a:gd name="T18" fmla="*/ 2147483646 w 426"/>
              <a:gd name="T19" fmla="*/ 2147483646 h 250"/>
              <a:gd name="T20" fmla="*/ 2147483646 w 426"/>
              <a:gd name="T21" fmla="*/ 2147483646 h 250"/>
              <a:gd name="T22" fmla="*/ 2147483646 w 426"/>
              <a:gd name="T23" fmla="*/ 2147483646 h 250"/>
              <a:gd name="T24" fmla="*/ 2147483646 w 426"/>
              <a:gd name="T25" fmla="*/ 2147483646 h 250"/>
              <a:gd name="T26" fmla="*/ 2147483646 w 426"/>
              <a:gd name="T27" fmla="*/ 2147483646 h 250"/>
              <a:gd name="T28" fmla="*/ 0 w 426"/>
              <a:gd name="T29" fmla="*/ 2147483646 h 2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6"/>
              <a:gd name="T46" fmla="*/ 0 h 250"/>
              <a:gd name="T47" fmla="*/ 426 w 426"/>
              <a:gd name="T48" fmla="*/ 250 h 2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6" h="250">
                <a:moveTo>
                  <a:pt x="0" y="56"/>
                </a:moveTo>
                <a:lnTo>
                  <a:pt x="0" y="19"/>
                </a:lnTo>
                <a:lnTo>
                  <a:pt x="113" y="0"/>
                </a:lnTo>
                <a:lnTo>
                  <a:pt x="201" y="43"/>
                </a:lnTo>
                <a:lnTo>
                  <a:pt x="306" y="31"/>
                </a:lnTo>
                <a:lnTo>
                  <a:pt x="418" y="116"/>
                </a:lnTo>
                <a:lnTo>
                  <a:pt x="403" y="196"/>
                </a:lnTo>
                <a:lnTo>
                  <a:pt x="426" y="226"/>
                </a:lnTo>
                <a:lnTo>
                  <a:pt x="338" y="250"/>
                </a:lnTo>
                <a:lnTo>
                  <a:pt x="298" y="183"/>
                </a:lnTo>
                <a:lnTo>
                  <a:pt x="258" y="207"/>
                </a:lnTo>
                <a:lnTo>
                  <a:pt x="113" y="140"/>
                </a:lnTo>
                <a:lnTo>
                  <a:pt x="48" y="67"/>
                </a:lnTo>
                <a:lnTo>
                  <a:pt x="8" y="86"/>
                </a:lnTo>
                <a:lnTo>
                  <a:pt x="0" y="56"/>
                </a:lnTo>
              </a:path>
            </a:pathLst>
          </a:custGeom>
          <a:solidFill>
            <a:schemeClr val="accent1"/>
          </a:solidFill>
          <a:ln w="7938">
            <a:solidFill>
              <a:schemeClr val="bg1"/>
            </a:solidFill>
            <a:round/>
            <a:headEnd/>
            <a:tailEnd/>
          </a:ln>
        </p:spPr>
        <p:txBody>
          <a:bodyPr/>
          <a:lstStyle/>
          <a:p>
            <a:endParaRPr lang="en-ZA"/>
          </a:p>
        </p:txBody>
      </p:sp>
      <p:sp>
        <p:nvSpPr>
          <p:cNvPr id="7347" name="Freeform 480"/>
          <p:cNvSpPr>
            <a:spLocks/>
          </p:cNvSpPr>
          <p:nvPr/>
        </p:nvSpPr>
        <p:spPr bwMode="auto">
          <a:xfrm>
            <a:off x="5748337" y="4337051"/>
            <a:ext cx="73025" cy="47625"/>
          </a:xfrm>
          <a:custGeom>
            <a:avLst/>
            <a:gdLst>
              <a:gd name="T0" fmla="*/ 2147483646 w 137"/>
              <a:gd name="T1" fmla="*/ 2147483646 h 67"/>
              <a:gd name="T2" fmla="*/ 2147483646 w 137"/>
              <a:gd name="T3" fmla="*/ 2147483646 h 67"/>
              <a:gd name="T4" fmla="*/ 2147483646 w 137"/>
              <a:gd name="T5" fmla="*/ 2147483646 h 67"/>
              <a:gd name="T6" fmla="*/ 2147483646 w 137"/>
              <a:gd name="T7" fmla="*/ 2147483646 h 67"/>
              <a:gd name="T8" fmla="*/ 2147483646 w 137"/>
              <a:gd name="T9" fmla="*/ 2147483646 h 67"/>
              <a:gd name="T10" fmla="*/ 0 w 137"/>
              <a:gd name="T11" fmla="*/ 2147483646 h 67"/>
              <a:gd name="T12" fmla="*/ 2147483646 w 137"/>
              <a:gd name="T13" fmla="*/ 2147483646 h 67"/>
              <a:gd name="T14" fmla="*/ 2147483646 w 137"/>
              <a:gd name="T15" fmla="*/ 2147483646 h 67"/>
              <a:gd name="T16" fmla="*/ 2147483646 w 13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67"/>
              <a:gd name="T29" fmla="*/ 137 w 13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67">
                <a:moveTo>
                  <a:pt x="57" y="6"/>
                </a:moveTo>
                <a:lnTo>
                  <a:pt x="80" y="19"/>
                </a:lnTo>
                <a:lnTo>
                  <a:pt x="80" y="25"/>
                </a:lnTo>
                <a:lnTo>
                  <a:pt x="112" y="49"/>
                </a:lnTo>
                <a:lnTo>
                  <a:pt x="9" y="30"/>
                </a:lnTo>
                <a:lnTo>
                  <a:pt x="0" y="61"/>
                </a:lnTo>
                <a:lnTo>
                  <a:pt x="137" y="67"/>
                </a:lnTo>
                <a:lnTo>
                  <a:pt x="137" y="6"/>
                </a:lnTo>
                <a:lnTo>
                  <a:pt x="112" y="0"/>
                </a:lnTo>
              </a:path>
            </a:pathLst>
          </a:custGeom>
          <a:solidFill>
            <a:srgbClr val="99FF66"/>
          </a:solidFill>
          <a:ln w="0">
            <a:solidFill>
              <a:schemeClr val="bg1"/>
            </a:solidFill>
            <a:round/>
            <a:headEnd/>
            <a:tailEnd/>
          </a:ln>
        </p:spPr>
        <p:txBody>
          <a:bodyPr/>
          <a:lstStyle/>
          <a:p>
            <a:endParaRPr lang="en-ZA"/>
          </a:p>
        </p:txBody>
      </p:sp>
      <p:sp>
        <p:nvSpPr>
          <p:cNvPr id="7348" name="Freeform 481"/>
          <p:cNvSpPr>
            <a:spLocks/>
          </p:cNvSpPr>
          <p:nvPr/>
        </p:nvSpPr>
        <p:spPr bwMode="auto">
          <a:xfrm>
            <a:off x="5821361" y="4337050"/>
            <a:ext cx="84138" cy="50800"/>
          </a:xfrm>
          <a:custGeom>
            <a:avLst/>
            <a:gdLst>
              <a:gd name="T0" fmla="*/ 2147483646 w 160"/>
              <a:gd name="T1" fmla="*/ 2147483646 h 73"/>
              <a:gd name="T2" fmla="*/ 2147483646 w 160"/>
              <a:gd name="T3" fmla="*/ 2147483646 h 73"/>
              <a:gd name="T4" fmla="*/ 2147483646 w 160"/>
              <a:gd name="T5" fmla="*/ 2147483646 h 73"/>
              <a:gd name="T6" fmla="*/ 2147483646 w 160"/>
              <a:gd name="T7" fmla="*/ 0 h 73"/>
              <a:gd name="T8" fmla="*/ 0 w 160"/>
              <a:gd name="T9" fmla="*/ 2147483646 h 73"/>
              <a:gd name="T10" fmla="*/ 0 w 160"/>
              <a:gd name="T11" fmla="*/ 2147483646 h 73"/>
              <a:gd name="T12" fmla="*/ 2147483646 w 160"/>
              <a:gd name="T13" fmla="*/ 2147483646 h 73"/>
              <a:gd name="T14" fmla="*/ 2147483646 w 160"/>
              <a:gd name="T15" fmla="*/ 2147483646 h 73"/>
              <a:gd name="T16" fmla="*/ 2147483646 w 160"/>
              <a:gd name="T17" fmla="*/ 2147483646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73"/>
              <a:gd name="T29" fmla="*/ 160 w 16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73">
                <a:moveTo>
                  <a:pt x="160" y="25"/>
                </a:moveTo>
                <a:lnTo>
                  <a:pt x="105" y="25"/>
                </a:lnTo>
                <a:lnTo>
                  <a:pt x="97" y="6"/>
                </a:lnTo>
                <a:lnTo>
                  <a:pt x="15" y="0"/>
                </a:lnTo>
                <a:lnTo>
                  <a:pt x="0" y="6"/>
                </a:lnTo>
                <a:lnTo>
                  <a:pt x="0" y="67"/>
                </a:lnTo>
                <a:lnTo>
                  <a:pt x="8" y="73"/>
                </a:lnTo>
                <a:lnTo>
                  <a:pt x="40" y="49"/>
                </a:lnTo>
                <a:lnTo>
                  <a:pt x="160" y="49"/>
                </a:lnTo>
              </a:path>
            </a:pathLst>
          </a:custGeom>
          <a:solidFill>
            <a:schemeClr val="accent1"/>
          </a:solidFill>
          <a:ln w="0">
            <a:solidFill>
              <a:schemeClr val="bg1"/>
            </a:solidFill>
            <a:round/>
            <a:headEnd/>
            <a:tailEnd/>
          </a:ln>
        </p:spPr>
        <p:txBody>
          <a:bodyPr/>
          <a:lstStyle/>
          <a:p>
            <a:endParaRPr lang="en-ZA"/>
          </a:p>
        </p:txBody>
      </p:sp>
      <p:sp>
        <p:nvSpPr>
          <p:cNvPr id="7349" name="Freeform 482"/>
          <p:cNvSpPr>
            <a:spLocks/>
          </p:cNvSpPr>
          <p:nvPr/>
        </p:nvSpPr>
        <p:spPr bwMode="auto">
          <a:xfrm>
            <a:off x="8062911" y="3397250"/>
            <a:ext cx="438150" cy="304800"/>
          </a:xfrm>
          <a:custGeom>
            <a:avLst/>
            <a:gdLst>
              <a:gd name="T0" fmla="*/ 2147483646 w 828"/>
              <a:gd name="T1" fmla="*/ 2147483646 h 444"/>
              <a:gd name="T2" fmla="*/ 2147483646 w 828"/>
              <a:gd name="T3" fmla="*/ 2147483646 h 444"/>
              <a:gd name="T4" fmla="*/ 2147483646 w 828"/>
              <a:gd name="T5" fmla="*/ 2147483646 h 444"/>
              <a:gd name="T6" fmla="*/ 2147483646 w 828"/>
              <a:gd name="T7" fmla="*/ 2147483646 h 444"/>
              <a:gd name="T8" fmla="*/ 0 w 828"/>
              <a:gd name="T9" fmla="*/ 2147483646 h 444"/>
              <a:gd name="T10" fmla="*/ 2147483646 w 828"/>
              <a:gd name="T11" fmla="*/ 2147483646 h 444"/>
              <a:gd name="T12" fmla="*/ 2147483646 w 828"/>
              <a:gd name="T13" fmla="*/ 2147483646 h 444"/>
              <a:gd name="T14" fmla="*/ 2147483646 w 828"/>
              <a:gd name="T15" fmla="*/ 2147483646 h 444"/>
              <a:gd name="T16" fmla="*/ 2147483646 w 828"/>
              <a:gd name="T17" fmla="*/ 2147483646 h 444"/>
              <a:gd name="T18" fmla="*/ 2147483646 w 828"/>
              <a:gd name="T19" fmla="*/ 2147483646 h 444"/>
              <a:gd name="T20" fmla="*/ 2147483646 w 828"/>
              <a:gd name="T21" fmla="*/ 2147483646 h 444"/>
              <a:gd name="T22" fmla="*/ 2147483646 w 828"/>
              <a:gd name="T23" fmla="*/ 2147483646 h 444"/>
              <a:gd name="T24" fmla="*/ 2147483646 w 828"/>
              <a:gd name="T25" fmla="*/ 2147483646 h 444"/>
              <a:gd name="T26" fmla="*/ 2147483646 w 828"/>
              <a:gd name="T27" fmla="*/ 2147483646 h 444"/>
              <a:gd name="T28" fmla="*/ 2147483646 w 828"/>
              <a:gd name="T29" fmla="*/ 2147483646 h 444"/>
              <a:gd name="T30" fmla="*/ 2147483646 w 828"/>
              <a:gd name="T31" fmla="*/ 2147483646 h 444"/>
              <a:gd name="T32" fmla="*/ 2147483646 w 828"/>
              <a:gd name="T33" fmla="*/ 2147483646 h 444"/>
              <a:gd name="T34" fmla="*/ 2147483646 w 828"/>
              <a:gd name="T35" fmla="*/ 2147483646 h 444"/>
              <a:gd name="T36" fmla="*/ 2147483646 w 828"/>
              <a:gd name="T37" fmla="*/ 2147483646 h 444"/>
              <a:gd name="T38" fmla="*/ 2147483646 w 828"/>
              <a:gd name="T39" fmla="*/ 2147483646 h 444"/>
              <a:gd name="T40" fmla="*/ 2147483646 w 828"/>
              <a:gd name="T41" fmla="*/ 2147483646 h 444"/>
              <a:gd name="T42" fmla="*/ 2147483646 w 828"/>
              <a:gd name="T43" fmla="*/ 2147483646 h 444"/>
              <a:gd name="T44" fmla="*/ 2147483646 w 828"/>
              <a:gd name="T45" fmla="*/ 2147483646 h 444"/>
              <a:gd name="T46" fmla="*/ 2147483646 w 828"/>
              <a:gd name="T47" fmla="*/ 2147483646 h 444"/>
              <a:gd name="T48" fmla="*/ 2147483646 w 828"/>
              <a:gd name="T49" fmla="*/ 2147483646 h 444"/>
              <a:gd name="T50" fmla="*/ 2147483646 w 828"/>
              <a:gd name="T51" fmla="*/ 2147483646 h 444"/>
              <a:gd name="T52" fmla="*/ 2147483646 w 828"/>
              <a:gd name="T53" fmla="*/ 2147483646 h 444"/>
              <a:gd name="T54" fmla="*/ 2147483646 w 828"/>
              <a:gd name="T55" fmla="*/ 2147483646 h 444"/>
              <a:gd name="T56" fmla="*/ 2147483646 w 828"/>
              <a:gd name="T57" fmla="*/ 2147483646 h 444"/>
              <a:gd name="T58" fmla="*/ 2147483646 w 828"/>
              <a:gd name="T59" fmla="*/ 2147483646 h 444"/>
              <a:gd name="T60" fmla="*/ 2147483646 w 828"/>
              <a:gd name="T61" fmla="*/ 2147483646 h 444"/>
              <a:gd name="T62" fmla="*/ 2147483646 w 828"/>
              <a:gd name="T63" fmla="*/ 2147483646 h 444"/>
              <a:gd name="T64" fmla="*/ 2147483646 w 828"/>
              <a:gd name="T65" fmla="*/ 2147483646 h 444"/>
              <a:gd name="T66" fmla="*/ 2147483646 w 828"/>
              <a:gd name="T67" fmla="*/ 2147483646 h 444"/>
              <a:gd name="T68" fmla="*/ 2147483646 w 828"/>
              <a:gd name="T69" fmla="*/ 2147483646 h 444"/>
              <a:gd name="T70" fmla="*/ 2147483646 w 828"/>
              <a:gd name="T71" fmla="*/ 2147483646 h 444"/>
              <a:gd name="T72" fmla="*/ 2147483646 w 828"/>
              <a:gd name="T73" fmla="*/ 2147483646 h 444"/>
              <a:gd name="T74" fmla="*/ 2147483646 w 828"/>
              <a:gd name="T75" fmla="*/ 2147483646 h 444"/>
              <a:gd name="T76" fmla="*/ 2147483646 w 828"/>
              <a:gd name="T77" fmla="*/ 2147483646 h 444"/>
              <a:gd name="T78" fmla="*/ 2147483646 w 828"/>
              <a:gd name="T79" fmla="*/ 0 h 444"/>
              <a:gd name="T80" fmla="*/ 2147483646 w 828"/>
              <a:gd name="T81" fmla="*/ 2147483646 h 444"/>
              <a:gd name="T82" fmla="*/ 2147483646 w 828"/>
              <a:gd name="T83" fmla="*/ 2147483646 h 444"/>
              <a:gd name="T84" fmla="*/ 2147483646 w 828"/>
              <a:gd name="T85" fmla="*/ 2147483646 h 444"/>
              <a:gd name="T86" fmla="*/ 2147483646 w 828"/>
              <a:gd name="T87" fmla="*/ 2147483646 h 444"/>
              <a:gd name="T88" fmla="*/ 2147483646 w 828"/>
              <a:gd name="T89" fmla="*/ 2147483646 h 444"/>
              <a:gd name="T90" fmla="*/ 2147483646 w 828"/>
              <a:gd name="T91" fmla="*/ 2147483646 h 444"/>
              <a:gd name="T92" fmla="*/ 2147483646 w 828"/>
              <a:gd name="T93" fmla="*/ 2147483646 h 444"/>
              <a:gd name="T94" fmla="*/ 2147483646 w 828"/>
              <a:gd name="T95" fmla="*/ 2147483646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8"/>
              <a:gd name="T145" fmla="*/ 0 h 444"/>
              <a:gd name="T146" fmla="*/ 828 w 828"/>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8" h="444">
                <a:moveTo>
                  <a:pt x="88" y="79"/>
                </a:moveTo>
                <a:lnTo>
                  <a:pt x="56" y="97"/>
                </a:lnTo>
                <a:lnTo>
                  <a:pt x="96" y="176"/>
                </a:lnTo>
                <a:lnTo>
                  <a:pt x="25" y="243"/>
                </a:lnTo>
                <a:lnTo>
                  <a:pt x="0" y="274"/>
                </a:lnTo>
                <a:lnTo>
                  <a:pt x="40" y="292"/>
                </a:lnTo>
                <a:lnTo>
                  <a:pt x="216" y="280"/>
                </a:lnTo>
                <a:lnTo>
                  <a:pt x="225" y="256"/>
                </a:lnTo>
                <a:lnTo>
                  <a:pt x="298" y="267"/>
                </a:lnTo>
                <a:lnTo>
                  <a:pt x="346" y="274"/>
                </a:lnTo>
                <a:lnTo>
                  <a:pt x="346" y="304"/>
                </a:lnTo>
                <a:lnTo>
                  <a:pt x="378" y="347"/>
                </a:lnTo>
                <a:lnTo>
                  <a:pt x="321" y="340"/>
                </a:lnTo>
                <a:lnTo>
                  <a:pt x="306" y="396"/>
                </a:lnTo>
                <a:lnTo>
                  <a:pt x="346" y="402"/>
                </a:lnTo>
                <a:lnTo>
                  <a:pt x="370" y="359"/>
                </a:lnTo>
                <a:lnTo>
                  <a:pt x="451" y="347"/>
                </a:lnTo>
                <a:lnTo>
                  <a:pt x="451" y="365"/>
                </a:lnTo>
                <a:lnTo>
                  <a:pt x="531" y="371"/>
                </a:lnTo>
                <a:lnTo>
                  <a:pt x="474" y="402"/>
                </a:lnTo>
                <a:lnTo>
                  <a:pt x="546" y="444"/>
                </a:lnTo>
                <a:lnTo>
                  <a:pt x="668" y="396"/>
                </a:lnTo>
                <a:lnTo>
                  <a:pt x="595" y="402"/>
                </a:lnTo>
                <a:lnTo>
                  <a:pt x="546" y="371"/>
                </a:lnTo>
                <a:lnTo>
                  <a:pt x="588" y="383"/>
                </a:lnTo>
                <a:lnTo>
                  <a:pt x="595" y="359"/>
                </a:lnTo>
                <a:lnTo>
                  <a:pt x="684" y="340"/>
                </a:lnTo>
                <a:lnTo>
                  <a:pt x="691" y="304"/>
                </a:lnTo>
                <a:lnTo>
                  <a:pt x="731" y="274"/>
                </a:lnTo>
                <a:lnTo>
                  <a:pt x="773" y="280"/>
                </a:lnTo>
                <a:lnTo>
                  <a:pt x="804" y="243"/>
                </a:lnTo>
                <a:lnTo>
                  <a:pt x="796" y="219"/>
                </a:lnTo>
                <a:lnTo>
                  <a:pt x="828" y="164"/>
                </a:lnTo>
                <a:lnTo>
                  <a:pt x="779" y="121"/>
                </a:lnTo>
                <a:lnTo>
                  <a:pt x="739" y="91"/>
                </a:lnTo>
                <a:lnTo>
                  <a:pt x="676" y="79"/>
                </a:lnTo>
                <a:lnTo>
                  <a:pt x="603" y="97"/>
                </a:lnTo>
                <a:lnTo>
                  <a:pt x="595" y="43"/>
                </a:lnTo>
                <a:lnTo>
                  <a:pt x="546" y="43"/>
                </a:lnTo>
                <a:lnTo>
                  <a:pt x="523" y="0"/>
                </a:lnTo>
                <a:lnTo>
                  <a:pt x="394" y="24"/>
                </a:lnTo>
                <a:lnTo>
                  <a:pt x="410" y="61"/>
                </a:lnTo>
                <a:lnTo>
                  <a:pt x="386" y="86"/>
                </a:lnTo>
                <a:lnTo>
                  <a:pt x="378" y="54"/>
                </a:lnTo>
                <a:lnTo>
                  <a:pt x="265" y="86"/>
                </a:lnTo>
                <a:lnTo>
                  <a:pt x="241" y="61"/>
                </a:lnTo>
                <a:lnTo>
                  <a:pt x="201" y="67"/>
                </a:lnTo>
                <a:lnTo>
                  <a:pt x="161" y="54"/>
                </a:lnTo>
              </a:path>
            </a:pathLst>
          </a:custGeom>
          <a:solidFill>
            <a:schemeClr val="accent1"/>
          </a:solidFill>
          <a:ln w="7938">
            <a:solidFill>
              <a:schemeClr val="bg1"/>
            </a:solidFill>
            <a:round/>
            <a:headEnd/>
            <a:tailEnd/>
          </a:ln>
        </p:spPr>
        <p:txBody>
          <a:bodyPr/>
          <a:lstStyle/>
          <a:p>
            <a:endParaRPr lang="en-ZA"/>
          </a:p>
        </p:txBody>
      </p:sp>
      <p:sp>
        <p:nvSpPr>
          <p:cNvPr id="7350" name="Freeform 483"/>
          <p:cNvSpPr>
            <a:spLocks/>
          </p:cNvSpPr>
          <p:nvPr/>
        </p:nvSpPr>
        <p:spPr bwMode="auto">
          <a:xfrm>
            <a:off x="8102599" y="3276600"/>
            <a:ext cx="220662" cy="179388"/>
          </a:xfrm>
          <a:custGeom>
            <a:avLst/>
            <a:gdLst>
              <a:gd name="T0" fmla="*/ 2147483646 w 418"/>
              <a:gd name="T1" fmla="*/ 2147483646 h 263"/>
              <a:gd name="T2" fmla="*/ 2147483646 w 418"/>
              <a:gd name="T3" fmla="*/ 2147483646 h 263"/>
              <a:gd name="T4" fmla="*/ 2147483646 w 418"/>
              <a:gd name="T5" fmla="*/ 2147483646 h 263"/>
              <a:gd name="T6" fmla="*/ 2147483646 w 418"/>
              <a:gd name="T7" fmla="*/ 2147483646 h 263"/>
              <a:gd name="T8" fmla="*/ 2147483646 w 418"/>
              <a:gd name="T9" fmla="*/ 0 h 263"/>
              <a:gd name="T10" fmla="*/ 2147483646 w 418"/>
              <a:gd name="T11" fmla="*/ 2147483646 h 263"/>
              <a:gd name="T12" fmla="*/ 2147483646 w 418"/>
              <a:gd name="T13" fmla="*/ 2147483646 h 263"/>
              <a:gd name="T14" fmla="*/ 2147483646 w 418"/>
              <a:gd name="T15" fmla="*/ 2147483646 h 263"/>
              <a:gd name="T16" fmla="*/ 2147483646 w 418"/>
              <a:gd name="T17" fmla="*/ 2147483646 h 263"/>
              <a:gd name="T18" fmla="*/ 2147483646 w 418"/>
              <a:gd name="T19" fmla="*/ 2147483646 h 263"/>
              <a:gd name="T20" fmla="*/ 2147483646 w 418"/>
              <a:gd name="T21" fmla="*/ 2147483646 h 263"/>
              <a:gd name="T22" fmla="*/ 0 w 418"/>
              <a:gd name="T23" fmla="*/ 2147483646 h 263"/>
              <a:gd name="T24" fmla="*/ 2147483646 w 418"/>
              <a:gd name="T25" fmla="*/ 2147483646 h 263"/>
              <a:gd name="T26" fmla="*/ 2147483646 w 418"/>
              <a:gd name="T27" fmla="*/ 2147483646 h 263"/>
              <a:gd name="T28" fmla="*/ 2147483646 w 418"/>
              <a:gd name="T29" fmla="*/ 2147483646 h 263"/>
              <a:gd name="T30" fmla="*/ 2147483646 w 418"/>
              <a:gd name="T31" fmla="*/ 2147483646 h 263"/>
              <a:gd name="T32" fmla="*/ 2147483646 w 418"/>
              <a:gd name="T33" fmla="*/ 2147483646 h 263"/>
              <a:gd name="T34" fmla="*/ 2147483646 w 418"/>
              <a:gd name="T35" fmla="*/ 2147483646 h 263"/>
              <a:gd name="T36" fmla="*/ 2147483646 w 418"/>
              <a:gd name="T37" fmla="*/ 2147483646 h 263"/>
              <a:gd name="T38" fmla="*/ 2147483646 w 418"/>
              <a:gd name="T39" fmla="*/ 2147483646 h 263"/>
              <a:gd name="T40" fmla="*/ 2147483646 w 418"/>
              <a:gd name="T41" fmla="*/ 2147483646 h 263"/>
              <a:gd name="T42" fmla="*/ 2147483646 w 418"/>
              <a:gd name="T43" fmla="*/ 2147483646 h 263"/>
              <a:gd name="T44" fmla="*/ 2147483646 w 418"/>
              <a:gd name="T45" fmla="*/ 2147483646 h 263"/>
              <a:gd name="T46" fmla="*/ 2147483646 w 418"/>
              <a:gd name="T47" fmla="*/ 2147483646 h 2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8"/>
              <a:gd name="T73" fmla="*/ 0 h 263"/>
              <a:gd name="T74" fmla="*/ 418 w 418"/>
              <a:gd name="T75" fmla="*/ 263 h 2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8" h="263">
                <a:moveTo>
                  <a:pt x="418" y="116"/>
                </a:moveTo>
                <a:lnTo>
                  <a:pt x="361" y="110"/>
                </a:lnTo>
                <a:lnTo>
                  <a:pt x="345" y="43"/>
                </a:lnTo>
                <a:lnTo>
                  <a:pt x="305" y="7"/>
                </a:lnTo>
                <a:lnTo>
                  <a:pt x="240" y="0"/>
                </a:lnTo>
                <a:lnTo>
                  <a:pt x="192" y="7"/>
                </a:lnTo>
                <a:lnTo>
                  <a:pt x="160" y="31"/>
                </a:lnTo>
                <a:lnTo>
                  <a:pt x="168" y="61"/>
                </a:lnTo>
                <a:lnTo>
                  <a:pt x="120" y="80"/>
                </a:lnTo>
                <a:lnTo>
                  <a:pt x="112" y="128"/>
                </a:lnTo>
                <a:lnTo>
                  <a:pt x="63" y="164"/>
                </a:lnTo>
                <a:lnTo>
                  <a:pt x="0" y="195"/>
                </a:lnTo>
                <a:lnTo>
                  <a:pt x="15" y="256"/>
                </a:lnTo>
                <a:lnTo>
                  <a:pt x="88" y="231"/>
                </a:lnTo>
                <a:lnTo>
                  <a:pt x="128" y="244"/>
                </a:lnTo>
                <a:lnTo>
                  <a:pt x="168" y="238"/>
                </a:lnTo>
                <a:lnTo>
                  <a:pt x="192" y="263"/>
                </a:lnTo>
                <a:lnTo>
                  <a:pt x="305" y="231"/>
                </a:lnTo>
                <a:lnTo>
                  <a:pt x="313" y="263"/>
                </a:lnTo>
                <a:lnTo>
                  <a:pt x="337" y="238"/>
                </a:lnTo>
                <a:lnTo>
                  <a:pt x="321" y="201"/>
                </a:lnTo>
                <a:lnTo>
                  <a:pt x="378" y="189"/>
                </a:lnTo>
                <a:lnTo>
                  <a:pt x="370" y="140"/>
                </a:lnTo>
                <a:lnTo>
                  <a:pt x="401" y="147"/>
                </a:lnTo>
              </a:path>
            </a:pathLst>
          </a:custGeom>
          <a:solidFill>
            <a:schemeClr val="accent1"/>
          </a:solidFill>
          <a:ln w="7938">
            <a:solidFill>
              <a:schemeClr val="bg1"/>
            </a:solidFill>
            <a:round/>
            <a:headEnd/>
            <a:tailEnd/>
          </a:ln>
        </p:spPr>
        <p:txBody>
          <a:bodyPr/>
          <a:lstStyle/>
          <a:p>
            <a:endParaRPr lang="en-ZA"/>
          </a:p>
        </p:txBody>
      </p:sp>
      <p:sp>
        <p:nvSpPr>
          <p:cNvPr id="7351" name="Freeform 484"/>
          <p:cNvSpPr>
            <a:spLocks/>
          </p:cNvSpPr>
          <p:nvPr/>
        </p:nvSpPr>
        <p:spPr bwMode="auto">
          <a:xfrm>
            <a:off x="8042274" y="3322638"/>
            <a:ext cx="119062" cy="87312"/>
          </a:xfrm>
          <a:custGeom>
            <a:avLst/>
            <a:gdLst>
              <a:gd name="T0" fmla="*/ 0 w 225"/>
              <a:gd name="T1" fmla="*/ 0 h 128"/>
              <a:gd name="T2" fmla="*/ 2147483646 w 225"/>
              <a:gd name="T3" fmla="*/ 2147483646 h 128"/>
              <a:gd name="T4" fmla="*/ 2147483646 w 225"/>
              <a:gd name="T5" fmla="*/ 2147483646 h 128"/>
              <a:gd name="T6" fmla="*/ 2147483646 w 225"/>
              <a:gd name="T7" fmla="*/ 2147483646 h 128"/>
              <a:gd name="T8" fmla="*/ 2147483646 w 225"/>
              <a:gd name="T9" fmla="*/ 2147483646 h 128"/>
              <a:gd name="T10" fmla="*/ 2147483646 w 225"/>
              <a:gd name="T11" fmla="*/ 2147483646 h 128"/>
              <a:gd name="T12" fmla="*/ 2147483646 w 225"/>
              <a:gd name="T13" fmla="*/ 2147483646 h 128"/>
              <a:gd name="T14" fmla="*/ 0 60000 65536"/>
              <a:gd name="T15" fmla="*/ 0 60000 65536"/>
              <a:gd name="T16" fmla="*/ 0 60000 65536"/>
              <a:gd name="T17" fmla="*/ 0 60000 65536"/>
              <a:gd name="T18" fmla="*/ 0 60000 65536"/>
              <a:gd name="T19" fmla="*/ 0 60000 65536"/>
              <a:gd name="T20" fmla="*/ 0 60000 65536"/>
              <a:gd name="T21" fmla="*/ 0 w 225"/>
              <a:gd name="T22" fmla="*/ 0 h 128"/>
              <a:gd name="T23" fmla="*/ 225 w 225"/>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128">
                <a:moveTo>
                  <a:pt x="0" y="0"/>
                </a:moveTo>
                <a:lnTo>
                  <a:pt x="8" y="61"/>
                </a:lnTo>
                <a:lnTo>
                  <a:pt x="96" y="80"/>
                </a:lnTo>
                <a:lnTo>
                  <a:pt x="113" y="128"/>
                </a:lnTo>
                <a:lnTo>
                  <a:pt x="176" y="97"/>
                </a:lnTo>
                <a:lnTo>
                  <a:pt x="225" y="61"/>
                </a:lnTo>
                <a:lnTo>
                  <a:pt x="136" y="24"/>
                </a:lnTo>
              </a:path>
            </a:pathLst>
          </a:custGeom>
          <a:solidFill>
            <a:schemeClr val="accent1"/>
          </a:solidFill>
          <a:ln w="7938">
            <a:solidFill>
              <a:schemeClr val="bg1"/>
            </a:solidFill>
            <a:round/>
            <a:headEnd/>
            <a:tailEnd/>
          </a:ln>
        </p:spPr>
        <p:txBody>
          <a:bodyPr/>
          <a:lstStyle/>
          <a:p>
            <a:endParaRPr lang="en-ZA"/>
          </a:p>
        </p:txBody>
      </p:sp>
      <p:sp>
        <p:nvSpPr>
          <p:cNvPr id="7352" name="Freeform 485"/>
          <p:cNvSpPr>
            <a:spLocks/>
          </p:cNvSpPr>
          <p:nvPr/>
        </p:nvSpPr>
        <p:spPr bwMode="auto">
          <a:xfrm>
            <a:off x="8042275" y="3267075"/>
            <a:ext cx="149225" cy="96838"/>
          </a:xfrm>
          <a:custGeom>
            <a:avLst/>
            <a:gdLst>
              <a:gd name="T0" fmla="*/ 2147483646 w 281"/>
              <a:gd name="T1" fmla="*/ 0 h 140"/>
              <a:gd name="T2" fmla="*/ 2147483646 w 281"/>
              <a:gd name="T3" fmla="*/ 2147483646 h 140"/>
              <a:gd name="T4" fmla="*/ 2147483646 w 281"/>
              <a:gd name="T5" fmla="*/ 2147483646 h 140"/>
              <a:gd name="T6" fmla="*/ 2147483646 w 281"/>
              <a:gd name="T7" fmla="*/ 2147483646 h 140"/>
              <a:gd name="T8" fmla="*/ 0 w 281"/>
              <a:gd name="T9" fmla="*/ 2147483646 h 140"/>
              <a:gd name="T10" fmla="*/ 2147483646 w 281"/>
              <a:gd name="T11" fmla="*/ 2147483646 h 140"/>
              <a:gd name="T12" fmla="*/ 2147483646 w 281"/>
              <a:gd name="T13" fmla="*/ 2147483646 h 140"/>
              <a:gd name="T14" fmla="*/ 2147483646 w 281"/>
              <a:gd name="T15" fmla="*/ 2147483646 h 140"/>
              <a:gd name="T16" fmla="*/ 2147483646 w 281"/>
              <a:gd name="T17" fmla="*/ 2147483646 h 140"/>
              <a:gd name="T18" fmla="*/ 2147483646 w 281"/>
              <a:gd name="T19" fmla="*/ 2147483646 h 140"/>
              <a:gd name="T20" fmla="*/ 2147483646 w 281"/>
              <a:gd name="T21" fmla="*/ 2147483646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
              <a:gd name="T34" fmla="*/ 0 h 140"/>
              <a:gd name="T35" fmla="*/ 281 w 281"/>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 h="140">
                <a:moveTo>
                  <a:pt x="153" y="0"/>
                </a:moveTo>
                <a:lnTo>
                  <a:pt x="136" y="62"/>
                </a:lnTo>
                <a:lnTo>
                  <a:pt x="65" y="30"/>
                </a:lnTo>
                <a:lnTo>
                  <a:pt x="23" y="36"/>
                </a:lnTo>
                <a:lnTo>
                  <a:pt x="0" y="79"/>
                </a:lnTo>
                <a:lnTo>
                  <a:pt x="136" y="103"/>
                </a:lnTo>
                <a:lnTo>
                  <a:pt x="225" y="140"/>
                </a:lnTo>
                <a:lnTo>
                  <a:pt x="233" y="92"/>
                </a:lnTo>
                <a:lnTo>
                  <a:pt x="281" y="73"/>
                </a:lnTo>
                <a:lnTo>
                  <a:pt x="273" y="43"/>
                </a:lnTo>
                <a:lnTo>
                  <a:pt x="233" y="6"/>
                </a:lnTo>
              </a:path>
            </a:pathLst>
          </a:custGeom>
          <a:solidFill>
            <a:schemeClr val="accent1"/>
          </a:solidFill>
          <a:ln w="7938">
            <a:solidFill>
              <a:schemeClr val="bg1"/>
            </a:solidFill>
            <a:round/>
            <a:headEnd/>
            <a:tailEnd/>
          </a:ln>
        </p:spPr>
        <p:txBody>
          <a:bodyPr/>
          <a:lstStyle/>
          <a:p>
            <a:endParaRPr lang="en-ZA"/>
          </a:p>
        </p:txBody>
      </p:sp>
      <p:sp>
        <p:nvSpPr>
          <p:cNvPr id="7353" name="Freeform 486"/>
          <p:cNvSpPr>
            <a:spLocks/>
          </p:cNvSpPr>
          <p:nvPr/>
        </p:nvSpPr>
        <p:spPr bwMode="auto">
          <a:xfrm>
            <a:off x="8004175" y="3363914"/>
            <a:ext cx="98425" cy="46037"/>
          </a:xfrm>
          <a:custGeom>
            <a:avLst/>
            <a:gdLst>
              <a:gd name="T0" fmla="*/ 0 w 185"/>
              <a:gd name="T1" fmla="*/ 2147483646 h 67"/>
              <a:gd name="T2" fmla="*/ 2147483646 w 185"/>
              <a:gd name="T3" fmla="*/ 2147483646 h 67"/>
              <a:gd name="T4" fmla="*/ 2147483646 w 185"/>
              <a:gd name="T5" fmla="*/ 2147483646 h 67"/>
              <a:gd name="T6" fmla="*/ 2147483646 w 185"/>
              <a:gd name="T7" fmla="*/ 0 h 67"/>
              <a:gd name="T8" fmla="*/ 2147483646 w 185"/>
              <a:gd name="T9" fmla="*/ 2147483646 h 67"/>
              <a:gd name="T10" fmla="*/ 2147483646 w 185"/>
              <a:gd name="T11" fmla="*/ 2147483646 h 67"/>
              <a:gd name="T12" fmla="*/ 2147483646 w 185"/>
              <a:gd name="T13" fmla="*/ 0 h 67"/>
              <a:gd name="T14" fmla="*/ 0 60000 65536"/>
              <a:gd name="T15" fmla="*/ 0 60000 65536"/>
              <a:gd name="T16" fmla="*/ 0 60000 65536"/>
              <a:gd name="T17" fmla="*/ 0 60000 65536"/>
              <a:gd name="T18" fmla="*/ 0 60000 65536"/>
              <a:gd name="T19" fmla="*/ 0 60000 65536"/>
              <a:gd name="T20" fmla="*/ 0 60000 65536"/>
              <a:gd name="T21" fmla="*/ 0 w 185"/>
              <a:gd name="T22" fmla="*/ 0 h 67"/>
              <a:gd name="T23" fmla="*/ 185 w 185"/>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67">
                <a:moveTo>
                  <a:pt x="0" y="49"/>
                </a:moveTo>
                <a:lnTo>
                  <a:pt x="185" y="67"/>
                </a:lnTo>
                <a:lnTo>
                  <a:pt x="168" y="19"/>
                </a:lnTo>
                <a:lnTo>
                  <a:pt x="80" y="0"/>
                </a:lnTo>
                <a:lnTo>
                  <a:pt x="80" y="25"/>
                </a:lnTo>
                <a:lnTo>
                  <a:pt x="55" y="25"/>
                </a:lnTo>
                <a:lnTo>
                  <a:pt x="72" y="0"/>
                </a:lnTo>
              </a:path>
            </a:pathLst>
          </a:custGeom>
          <a:solidFill>
            <a:schemeClr val="accent1"/>
          </a:solidFill>
          <a:ln w="7938">
            <a:solidFill>
              <a:schemeClr val="bg1"/>
            </a:solidFill>
            <a:round/>
            <a:headEnd/>
            <a:tailEnd/>
          </a:ln>
        </p:spPr>
        <p:txBody>
          <a:bodyPr/>
          <a:lstStyle/>
          <a:p>
            <a:endParaRPr lang="en-ZA"/>
          </a:p>
        </p:txBody>
      </p:sp>
      <p:sp>
        <p:nvSpPr>
          <p:cNvPr id="7354" name="Freeform 487"/>
          <p:cNvSpPr>
            <a:spLocks/>
          </p:cNvSpPr>
          <p:nvPr/>
        </p:nvSpPr>
        <p:spPr bwMode="auto">
          <a:xfrm>
            <a:off x="8102599" y="3221038"/>
            <a:ext cx="101600" cy="76200"/>
          </a:xfrm>
          <a:custGeom>
            <a:avLst/>
            <a:gdLst>
              <a:gd name="T0" fmla="*/ 0 w 192"/>
              <a:gd name="T1" fmla="*/ 2147483646 h 110"/>
              <a:gd name="T2" fmla="*/ 2147483646 w 192"/>
              <a:gd name="T3" fmla="*/ 2147483646 h 110"/>
              <a:gd name="T4" fmla="*/ 2147483646 w 192"/>
              <a:gd name="T5" fmla="*/ 2147483646 h 110"/>
              <a:gd name="T6" fmla="*/ 2147483646 w 192"/>
              <a:gd name="T7" fmla="*/ 2147483646 h 110"/>
              <a:gd name="T8" fmla="*/ 2147483646 w 192"/>
              <a:gd name="T9" fmla="*/ 2147483646 h 110"/>
              <a:gd name="T10" fmla="*/ 2147483646 w 192"/>
              <a:gd name="T11" fmla="*/ 2147483646 h 110"/>
              <a:gd name="T12" fmla="*/ 2147483646 w 192"/>
              <a:gd name="T13" fmla="*/ 0 h 110"/>
              <a:gd name="T14" fmla="*/ 0 60000 65536"/>
              <a:gd name="T15" fmla="*/ 0 60000 65536"/>
              <a:gd name="T16" fmla="*/ 0 60000 65536"/>
              <a:gd name="T17" fmla="*/ 0 60000 65536"/>
              <a:gd name="T18" fmla="*/ 0 60000 65536"/>
              <a:gd name="T19" fmla="*/ 0 60000 65536"/>
              <a:gd name="T20" fmla="*/ 0 60000 65536"/>
              <a:gd name="T21" fmla="*/ 0 w 192"/>
              <a:gd name="T22" fmla="*/ 0 h 110"/>
              <a:gd name="T23" fmla="*/ 192 w 19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10">
                <a:moveTo>
                  <a:pt x="0" y="19"/>
                </a:moveTo>
                <a:lnTo>
                  <a:pt x="7" y="67"/>
                </a:lnTo>
                <a:lnTo>
                  <a:pt x="40" y="67"/>
                </a:lnTo>
                <a:lnTo>
                  <a:pt x="120" y="73"/>
                </a:lnTo>
                <a:lnTo>
                  <a:pt x="160" y="110"/>
                </a:lnTo>
                <a:lnTo>
                  <a:pt x="192" y="86"/>
                </a:lnTo>
                <a:lnTo>
                  <a:pt x="185" y="0"/>
                </a:lnTo>
              </a:path>
            </a:pathLst>
          </a:custGeom>
          <a:solidFill>
            <a:schemeClr val="accent1"/>
          </a:solidFill>
          <a:ln w="7938">
            <a:solidFill>
              <a:schemeClr val="bg1"/>
            </a:solidFill>
            <a:round/>
            <a:headEnd/>
            <a:tailEnd/>
          </a:ln>
        </p:spPr>
        <p:txBody>
          <a:bodyPr/>
          <a:lstStyle/>
          <a:p>
            <a:endParaRPr lang="en-ZA"/>
          </a:p>
        </p:txBody>
      </p:sp>
      <p:sp>
        <p:nvSpPr>
          <p:cNvPr id="7355" name="Freeform 488"/>
          <p:cNvSpPr>
            <a:spLocks/>
          </p:cNvSpPr>
          <p:nvPr/>
        </p:nvSpPr>
        <p:spPr bwMode="auto">
          <a:xfrm>
            <a:off x="7821611" y="4953000"/>
            <a:ext cx="292100" cy="292100"/>
          </a:xfrm>
          <a:custGeom>
            <a:avLst/>
            <a:gdLst>
              <a:gd name="T0" fmla="*/ 0 w 554"/>
              <a:gd name="T1" fmla="*/ 2147483646 h 426"/>
              <a:gd name="T2" fmla="*/ 2147483646 w 554"/>
              <a:gd name="T3" fmla="*/ 2147483646 h 426"/>
              <a:gd name="T4" fmla="*/ 2147483646 w 554"/>
              <a:gd name="T5" fmla="*/ 2147483646 h 426"/>
              <a:gd name="T6" fmla="*/ 2147483646 w 554"/>
              <a:gd name="T7" fmla="*/ 2147483646 h 426"/>
              <a:gd name="T8" fmla="*/ 2147483646 w 554"/>
              <a:gd name="T9" fmla="*/ 2147483646 h 426"/>
              <a:gd name="T10" fmla="*/ 2147483646 w 554"/>
              <a:gd name="T11" fmla="*/ 2147483646 h 426"/>
              <a:gd name="T12" fmla="*/ 2147483646 w 554"/>
              <a:gd name="T13" fmla="*/ 2147483646 h 426"/>
              <a:gd name="T14" fmla="*/ 2147483646 w 554"/>
              <a:gd name="T15" fmla="*/ 2147483646 h 426"/>
              <a:gd name="T16" fmla="*/ 2147483646 w 554"/>
              <a:gd name="T17" fmla="*/ 2147483646 h 426"/>
              <a:gd name="T18" fmla="*/ 2147483646 w 554"/>
              <a:gd name="T19" fmla="*/ 2147483646 h 426"/>
              <a:gd name="T20" fmla="*/ 2147483646 w 554"/>
              <a:gd name="T21" fmla="*/ 2147483646 h 426"/>
              <a:gd name="T22" fmla="*/ 2147483646 w 554"/>
              <a:gd name="T23" fmla="*/ 2147483646 h 426"/>
              <a:gd name="T24" fmla="*/ 2147483646 w 554"/>
              <a:gd name="T25" fmla="*/ 2147483646 h 426"/>
              <a:gd name="T26" fmla="*/ 2147483646 w 554"/>
              <a:gd name="T27" fmla="*/ 2147483646 h 426"/>
              <a:gd name="T28" fmla="*/ 2147483646 w 554"/>
              <a:gd name="T29" fmla="*/ 0 h 426"/>
              <a:gd name="T30" fmla="*/ 2147483646 w 554"/>
              <a:gd name="T31" fmla="*/ 2147483646 h 426"/>
              <a:gd name="T32" fmla="*/ 2147483646 w 554"/>
              <a:gd name="T33" fmla="*/ 2147483646 h 426"/>
              <a:gd name="T34" fmla="*/ 0 w 554"/>
              <a:gd name="T35" fmla="*/ 2147483646 h 4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4"/>
              <a:gd name="T55" fmla="*/ 0 h 426"/>
              <a:gd name="T56" fmla="*/ 554 w 554"/>
              <a:gd name="T57" fmla="*/ 426 h 4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4" h="426">
                <a:moveTo>
                  <a:pt x="0" y="402"/>
                </a:moveTo>
                <a:lnTo>
                  <a:pt x="56" y="383"/>
                </a:lnTo>
                <a:lnTo>
                  <a:pt x="434" y="426"/>
                </a:lnTo>
                <a:lnTo>
                  <a:pt x="514" y="407"/>
                </a:lnTo>
                <a:lnTo>
                  <a:pt x="458" y="377"/>
                </a:lnTo>
                <a:lnTo>
                  <a:pt x="458" y="243"/>
                </a:lnTo>
                <a:lnTo>
                  <a:pt x="554" y="243"/>
                </a:lnTo>
                <a:lnTo>
                  <a:pt x="554" y="176"/>
                </a:lnTo>
                <a:lnTo>
                  <a:pt x="458" y="182"/>
                </a:lnTo>
                <a:lnTo>
                  <a:pt x="450" y="54"/>
                </a:lnTo>
                <a:lnTo>
                  <a:pt x="409" y="36"/>
                </a:lnTo>
                <a:lnTo>
                  <a:pt x="346" y="43"/>
                </a:lnTo>
                <a:lnTo>
                  <a:pt x="338" y="79"/>
                </a:lnTo>
                <a:lnTo>
                  <a:pt x="273" y="85"/>
                </a:lnTo>
                <a:lnTo>
                  <a:pt x="201" y="0"/>
                </a:lnTo>
                <a:lnTo>
                  <a:pt x="23" y="17"/>
                </a:lnTo>
                <a:lnTo>
                  <a:pt x="88" y="176"/>
                </a:lnTo>
                <a:lnTo>
                  <a:pt x="0" y="402"/>
                </a:lnTo>
              </a:path>
            </a:pathLst>
          </a:custGeom>
          <a:solidFill>
            <a:schemeClr val="accent1"/>
          </a:solidFill>
          <a:ln w="7938">
            <a:solidFill>
              <a:schemeClr val="bg1"/>
            </a:solidFill>
            <a:round/>
            <a:headEnd/>
            <a:tailEnd/>
          </a:ln>
        </p:spPr>
        <p:txBody>
          <a:bodyPr/>
          <a:lstStyle/>
          <a:p>
            <a:endParaRPr lang="en-ZA"/>
          </a:p>
        </p:txBody>
      </p:sp>
      <p:sp>
        <p:nvSpPr>
          <p:cNvPr id="7356" name="Freeform 489"/>
          <p:cNvSpPr>
            <a:spLocks/>
          </p:cNvSpPr>
          <p:nvPr/>
        </p:nvSpPr>
        <p:spPr bwMode="auto">
          <a:xfrm>
            <a:off x="7829550" y="4927601"/>
            <a:ext cx="20637" cy="28575"/>
          </a:xfrm>
          <a:custGeom>
            <a:avLst/>
            <a:gdLst>
              <a:gd name="T0" fmla="*/ 0 w 40"/>
              <a:gd name="T1" fmla="*/ 2147483646 h 43"/>
              <a:gd name="T2" fmla="*/ 2147483646 w 40"/>
              <a:gd name="T3" fmla="*/ 2147483646 h 43"/>
              <a:gd name="T4" fmla="*/ 2147483646 w 40"/>
              <a:gd name="T5" fmla="*/ 0 h 43"/>
              <a:gd name="T6" fmla="*/ 0 w 40"/>
              <a:gd name="T7" fmla="*/ 2147483646 h 43"/>
              <a:gd name="T8" fmla="*/ 0 60000 65536"/>
              <a:gd name="T9" fmla="*/ 0 60000 65536"/>
              <a:gd name="T10" fmla="*/ 0 60000 65536"/>
              <a:gd name="T11" fmla="*/ 0 60000 65536"/>
              <a:gd name="T12" fmla="*/ 0 w 40"/>
              <a:gd name="T13" fmla="*/ 0 h 43"/>
              <a:gd name="T14" fmla="*/ 40 w 40"/>
              <a:gd name="T15" fmla="*/ 43 h 43"/>
            </a:gdLst>
            <a:ahLst/>
            <a:cxnLst>
              <a:cxn ang="T8">
                <a:pos x="T0" y="T1"/>
              </a:cxn>
              <a:cxn ang="T9">
                <a:pos x="T2" y="T3"/>
              </a:cxn>
              <a:cxn ang="T10">
                <a:pos x="T4" y="T5"/>
              </a:cxn>
              <a:cxn ang="T11">
                <a:pos x="T6" y="T7"/>
              </a:cxn>
            </a:cxnLst>
            <a:rect l="T12" t="T13" r="T14" b="T15"/>
            <a:pathLst>
              <a:path w="40" h="43">
                <a:moveTo>
                  <a:pt x="0" y="6"/>
                </a:moveTo>
                <a:lnTo>
                  <a:pt x="7" y="43"/>
                </a:lnTo>
                <a:lnTo>
                  <a:pt x="40" y="0"/>
                </a:lnTo>
                <a:lnTo>
                  <a:pt x="0" y="6"/>
                </a:lnTo>
              </a:path>
            </a:pathLst>
          </a:custGeom>
          <a:solidFill>
            <a:srgbClr val="99FF66"/>
          </a:solidFill>
          <a:ln w="7938">
            <a:solidFill>
              <a:schemeClr val="bg1"/>
            </a:solidFill>
            <a:round/>
            <a:headEnd/>
            <a:tailEnd/>
          </a:ln>
        </p:spPr>
        <p:txBody>
          <a:bodyPr/>
          <a:lstStyle/>
          <a:p>
            <a:endParaRPr lang="en-ZA"/>
          </a:p>
        </p:txBody>
      </p:sp>
      <p:sp>
        <p:nvSpPr>
          <p:cNvPr id="7357" name="Freeform 490"/>
          <p:cNvSpPr>
            <a:spLocks/>
          </p:cNvSpPr>
          <p:nvPr/>
        </p:nvSpPr>
        <p:spPr bwMode="auto">
          <a:xfrm>
            <a:off x="8016874" y="5237163"/>
            <a:ext cx="220662" cy="220662"/>
          </a:xfrm>
          <a:custGeom>
            <a:avLst/>
            <a:gdLst>
              <a:gd name="T0" fmla="*/ 0 w 419"/>
              <a:gd name="T1" fmla="*/ 2147483646 h 323"/>
              <a:gd name="T2" fmla="*/ 0 w 419"/>
              <a:gd name="T3" fmla="*/ 2147483646 h 323"/>
              <a:gd name="T4" fmla="*/ 2147483646 w 419"/>
              <a:gd name="T5" fmla="*/ 2147483646 h 323"/>
              <a:gd name="T6" fmla="*/ 2147483646 w 419"/>
              <a:gd name="T7" fmla="*/ 2147483646 h 323"/>
              <a:gd name="T8" fmla="*/ 2147483646 w 419"/>
              <a:gd name="T9" fmla="*/ 2147483646 h 323"/>
              <a:gd name="T10" fmla="*/ 2147483646 w 419"/>
              <a:gd name="T11" fmla="*/ 2147483646 h 323"/>
              <a:gd name="T12" fmla="*/ 2147483646 w 419"/>
              <a:gd name="T13" fmla="*/ 0 h 323"/>
              <a:gd name="T14" fmla="*/ 2147483646 w 419"/>
              <a:gd name="T15" fmla="*/ 2147483646 h 323"/>
              <a:gd name="T16" fmla="*/ 2147483646 w 419"/>
              <a:gd name="T17" fmla="*/ 2147483646 h 323"/>
              <a:gd name="T18" fmla="*/ 2147483646 w 419"/>
              <a:gd name="T19" fmla="*/ 2147483646 h 323"/>
              <a:gd name="T20" fmla="*/ 2147483646 w 419"/>
              <a:gd name="T21" fmla="*/ 2147483646 h 323"/>
              <a:gd name="T22" fmla="*/ 2147483646 w 419"/>
              <a:gd name="T23" fmla="*/ 2147483646 h 323"/>
              <a:gd name="T24" fmla="*/ 2147483646 w 419"/>
              <a:gd name="T25" fmla="*/ 2147483646 h 323"/>
              <a:gd name="T26" fmla="*/ 2147483646 w 419"/>
              <a:gd name="T27" fmla="*/ 2147483646 h 323"/>
              <a:gd name="T28" fmla="*/ 0 w 419"/>
              <a:gd name="T29" fmla="*/ 2147483646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9"/>
              <a:gd name="T46" fmla="*/ 0 h 323"/>
              <a:gd name="T47" fmla="*/ 419 w 419"/>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9" h="323">
                <a:moveTo>
                  <a:pt x="0" y="250"/>
                </a:moveTo>
                <a:lnTo>
                  <a:pt x="0" y="153"/>
                </a:lnTo>
                <a:lnTo>
                  <a:pt x="40" y="153"/>
                </a:lnTo>
                <a:lnTo>
                  <a:pt x="40" y="31"/>
                </a:lnTo>
                <a:lnTo>
                  <a:pt x="129" y="13"/>
                </a:lnTo>
                <a:lnTo>
                  <a:pt x="162" y="37"/>
                </a:lnTo>
                <a:lnTo>
                  <a:pt x="234" y="0"/>
                </a:lnTo>
                <a:lnTo>
                  <a:pt x="362" y="134"/>
                </a:lnTo>
                <a:lnTo>
                  <a:pt x="419" y="159"/>
                </a:lnTo>
                <a:lnTo>
                  <a:pt x="250" y="274"/>
                </a:lnTo>
                <a:lnTo>
                  <a:pt x="154" y="274"/>
                </a:lnTo>
                <a:lnTo>
                  <a:pt x="97" y="323"/>
                </a:lnTo>
                <a:lnTo>
                  <a:pt x="32" y="323"/>
                </a:lnTo>
                <a:lnTo>
                  <a:pt x="32" y="280"/>
                </a:lnTo>
                <a:lnTo>
                  <a:pt x="0" y="250"/>
                </a:lnTo>
              </a:path>
            </a:pathLst>
          </a:custGeom>
          <a:solidFill>
            <a:schemeClr val="accent1"/>
          </a:solidFill>
          <a:ln w="7938">
            <a:solidFill>
              <a:schemeClr val="bg1"/>
            </a:solidFill>
            <a:round/>
            <a:headEnd/>
            <a:tailEnd/>
          </a:ln>
        </p:spPr>
        <p:txBody>
          <a:bodyPr/>
          <a:lstStyle/>
          <a:p>
            <a:endParaRPr lang="en-ZA"/>
          </a:p>
        </p:txBody>
      </p:sp>
      <p:sp>
        <p:nvSpPr>
          <p:cNvPr id="7358" name="Freeform 491"/>
          <p:cNvSpPr>
            <a:spLocks/>
          </p:cNvSpPr>
          <p:nvPr/>
        </p:nvSpPr>
        <p:spPr bwMode="auto">
          <a:xfrm>
            <a:off x="10258424" y="4702175"/>
            <a:ext cx="30162" cy="20638"/>
          </a:xfrm>
          <a:custGeom>
            <a:avLst/>
            <a:gdLst>
              <a:gd name="T0" fmla="*/ 0 w 57"/>
              <a:gd name="T1" fmla="*/ 2147483646 h 31"/>
              <a:gd name="T2" fmla="*/ 2147483646 w 57"/>
              <a:gd name="T3" fmla="*/ 2147483646 h 31"/>
              <a:gd name="T4" fmla="*/ 2147483646 w 57"/>
              <a:gd name="T5" fmla="*/ 0 h 31"/>
              <a:gd name="T6" fmla="*/ 0 w 57"/>
              <a:gd name="T7" fmla="*/ 2147483646 h 31"/>
              <a:gd name="T8" fmla="*/ 0 60000 65536"/>
              <a:gd name="T9" fmla="*/ 0 60000 65536"/>
              <a:gd name="T10" fmla="*/ 0 60000 65536"/>
              <a:gd name="T11" fmla="*/ 0 60000 65536"/>
              <a:gd name="T12" fmla="*/ 0 w 57"/>
              <a:gd name="T13" fmla="*/ 0 h 31"/>
              <a:gd name="T14" fmla="*/ 57 w 57"/>
              <a:gd name="T15" fmla="*/ 31 h 31"/>
            </a:gdLst>
            <a:ahLst/>
            <a:cxnLst>
              <a:cxn ang="T8">
                <a:pos x="T0" y="T1"/>
              </a:cxn>
              <a:cxn ang="T9">
                <a:pos x="T2" y="T3"/>
              </a:cxn>
              <a:cxn ang="T10">
                <a:pos x="T4" y="T5"/>
              </a:cxn>
              <a:cxn ang="T11">
                <a:pos x="T6" y="T7"/>
              </a:cxn>
            </a:cxnLst>
            <a:rect l="T12" t="T13" r="T14" b="T15"/>
            <a:pathLst>
              <a:path w="57" h="31">
                <a:moveTo>
                  <a:pt x="0" y="13"/>
                </a:moveTo>
                <a:lnTo>
                  <a:pt x="33" y="31"/>
                </a:lnTo>
                <a:lnTo>
                  <a:pt x="57" y="0"/>
                </a:lnTo>
                <a:lnTo>
                  <a:pt x="0" y="13"/>
                </a:lnTo>
              </a:path>
            </a:pathLst>
          </a:custGeom>
          <a:solidFill>
            <a:schemeClr val="accent1"/>
          </a:solidFill>
          <a:ln w="7938">
            <a:solidFill>
              <a:schemeClr val="bg1"/>
            </a:solidFill>
            <a:round/>
            <a:headEnd/>
            <a:tailEnd/>
          </a:ln>
        </p:spPr>
        <p:txBody>
          <a:bodyPr/>
          <a:lstStyle/>
          <a:p>
            <a:endParaRPr lang="en-ZA"/>
          </a:p>
        </p:txBody>
      </p:sp>
      <p:sp>
        <p:nvSpPr>
          <p:cNvPr id="7359" name="Freeform 493"/>
          <p:cNvSpPr>
            <a:spLocks/>
          </p:cNvSpPr>
          <p:nvPr/>
        </p:nvSpPr>
        <p:spPr bwMode="auto">
          <a:xfrm>
            <a:off x="9744074" y="4140200"/>
            <a:ext cx="209550" cy="439738"/>
          </a:xfrm>
          <a:custGeom>
            <a:avLst/>
            <a:gdLst>
              <a:gd name="T0" fmla="*/ 0 w 395"/>
              <a:gd name="T1" fmla="*/ 2147483646 h 639"/>
              <a:gd name="T2" fmla="*/ 2147483646 w 395"/>
              <a:gd name="T3" fmla="*/ 2147483646 h 639"/>
              <a:gd name="T4" fmla="*/ 2147483646 w 395"/>
              <a:gd name="T5" fmla="*/ 2147483646 h 639"/>
              <a:gd name="T6" fmla="*/ 2147483646 w 395"/>
              <a:gd name="T7" fmla="*/ 2147483646 h 639"/>
              <a:gd name="T8" fmla="*/ 2147483646 w 395"/>
              <a:gd name="T9" fmla="*/ 0 h 639"/>
              <a:gd name="T10" fmla="*/ 2147483646 w 395"/>
              <a:gd name="T11" fmla="*/ 2147483646 h 639"/>
              <a:gd name="T12" fmla="*/ 2147483646 w 395"/>
              <a:gd name="T13" fmla="*/ 2147483646 h 639"/>
              <a:gd name="T14" fmla="*/ 2147483646 w 395"/>
              <a:gd name="T15" fmla="*/ 2147483646 h 639"/>
              <a:gd name="T16" fmla="*/ 2147483646 w 395"/>
              <a:gd name="T17" fmla="*/ 2147483646 h 639"/>
              <a:gd name="T18" fmla="*/ 2147483646 w 395"/>
              <a:gd name="T19" fmla="*/ 2147483646 h 639"/>
              <a:gd name="T20" fmla="*/ 2147483646 w 395"/>
              <a:gd name="T21" fmla="*/ 2147483646 h 639"/>
              <a:gd name="T22" fmla="*/ 2147483646 w 395"/>
              <a:gd name="T23" fmla="*/ 2147483646 h 639"/>
              <a:gd name="T24" fmla="*/ 2147483646 w 395"/>
              <a:gd name="T25" fmla="*/ 2147483646 h 639"/>
              <a:gd name="T26" fmla="*/ 2147483646 w 395"/>
              <a:gd name="T27" fmla="*/ 2147483646 h 639"/>
              <a:gd name="T28" fmla="*/ 2147483646 w 395"/>
              <a:gd name="T29" fmla="*/ 2147483646 h 639"/>
              <a:gd name="T30" fmla="*/ 2147483646 w 395"/>
              <a:gd name="T31" fmla="*/ 2147483646 h 639"/>
              <a:gd name="T32" fmla="*/ 2147483646 w 395"/>
              <a:gd name="T33" fmla="*/ 2147483646 h 639"/>
              <a:gd name="T34" fmla="*/ 2147483646 w 395"/>
              <a:gd name="T35" fmla="*/ 2147483646 h 639"/>
              <a:gd name="T36" fmla="*/ 2147483646 w 395"/>
              <a:gd name="T37" fmla="*/ 2147483646 h 639"/>
              <a:gd name="T38" fmla="*/ 2147483646 w 395"/>
              <a:gd name="T39" fmla="*/ 2147483646 h 639"/>
              <a:gd name="T40" fmla="*/ 2147483646 w 395"/>
              <a:gd name="T41" fmla="*/ 2147483646 h 639"/>
              <a:gd name="T42" fmla="*/ 2147483646 w 395"/>
              <a:gd name="T43" fmla="*/ 2147483646 h 639"/>
              <a:gd name="T44" fmla="*/ 2147483646 w 395"/>
              <a:gd name="T45" fmla="*/ 2147483646 h 639"/>
              <a:gd name="T46" fmla="*/ 0 w 395"/>
              <a:gd name="T47" fmla="*/ 2147483646 h 6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5"/>
              <a:gd name="T73" fmla="*/ 0 h 639"/>
              <a:gd name="T74" fmla="*/ 395 w 395"/>
              <a:gd name="T75" fmla="*/ 639 h 6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5" h="639">
                <a:moveTo>
                  <a:pt x="0" y="262"/>
                </a:moveTo>
                <a:lnTo>
                  <a:pt x="9" y="225"/>
                </a:lnTo>
                <a:lnTo>
                  <a:pt x="129" y="55"/>
                </a:lnTo>
                <a:lnTo>
                  <a:pt x="202" y="30"/>
                </a:lnTo>
                <a:lnTo>
                  <a:pt x="234" y="0"/>
                </a:lnTo>
                <a:lnTo>
                  <a:pt x="282" y="19"/>
                </a:lnTo>
                <a:lnTo>
                  <a:pt x="282" y="49"/>
                </a:lnTo>
                <a:lnTo>
                  <a:pt x="242" y="152"/>
                </a:lnTo>
                <a:lnTo>
                  <a:pt x="290" y="146"/>
                </a:lnTo>
                <a:lnTo>
                  <a:pt x="314" y="213"/>
                </a:lnTo>
                <a:lnTo>
                  <a:pt x="395" y="232"/>
                </a:lnTo>
                <a:lnTo>
                  <a:pt x="355" y="268"/>
                </a:lnTo>
                <a:lnTo>
                  <a:pt x="258" y="305"/>
                </a:lnTo>
                <a:lnTo>
                  <a:pt x="242" y="353"/>
                </a:lnTo>
                <a:lnTo>
                  <a:pt x="290" y="426"/>
                </a:lnTo>
                <a:lnTo>
                  <a:pt x="265" y="475"/>
                </a:lnTo>
                <a:lnTo>
                  <a:pt x="322" y="578"/>
                </a:lnTo>
                <a:lnTo>
                  <a:pt x="282" y="639"/>
                </a:lnTo>
                <a:lnTo>
                  <a:pt x="242" y="414"/>
                </a:lnTo>
                <a:lnTo>
                  <a:pt x="194" y="383"/>
                </a:lnTo>
                <a:lnTo>
                  <a:pt x="137" y="445"/>
                </a:lnTo>
                <a:lnTo>
                  <a:pt x="80" y="426"/>
                </a:lnTo>
                <a:lnTo>
                  <a:pt x="97" y="353"/>
                </a:lnTo>
                <a:lnTo>
                  <a:pt x="0" y="262"/>
                </a:lnTo>
              </a:path>
            </a:pathLst>
          </a:custGeom>
          <a:solidFill>
            <a:schemeClr val="accent1"/>
          </a:solidFill>
          <a:ln w="7938">
            <a:solidFill>
              <a:schemeClr val="bg1"/>
            </a:solidFill>
            <a:round/>
            <a:headEnd/>
            <a:tailEnd/>
          </a:ln>
        </p:spPr>
        <p:txBody>
          <a:bodyPr/>
          <a:lstStyle/>
          <a:p>
            <a:endParaRPr lang="en-ZA"/>
          </a:p>
        </p:txBody>
      </p:sp>
      <p:sp>
        <p:nvSpPr>
          <p:cNvPr id="7360" name="Freeform 494"/>
          <p:cNvSpPr>
            <a:spLocks/>
          </p:cNvSpPr>
          <p:nvPr/>
        </p:nvSpPr>
        <p:spPr bwMode="auto">
          <a:xfrm>
            <a:off x="8232774" y="4873625"/>
            <a:ext cx="44450" cy="44450"/>
          </a:xfrm>
          <a:custGeom>
            <a:avLst/>
            <a:gdLst>
              <a:gd name="T0" fmla="*/ 0 w 82"/>
              <a:gd name="T1" fmla="*/ 2147483646 h 67"/>
              <a:gd name="T2" fmla="*/ 2147483646 w 82"/>
              <a:gd name="T3" fmla="*/ 2147483646 h 67"/>
              <a:gd name="T4" fmla="*/ 2147483646 w 82"/>
              <a:gd name="T5" fmla="*/ 2147483646 h 67"/>
              <a:gd name="T6" fmla="*/ 2147483646 w 82"/>
              <a:gd name="T7" fmla="*/ 2147483646 h 67"/>
              <a:gd name="T8" fmla="*/ 2147483646 w 82"/>
              <a:gd name="T9" fmla="*/ 0 h 67"/>
              <a:gd name="T10" fmla="*/ 0 w 82"/>
              <a:gd name="T11" fmla="*/ 2147483646 h 67"/>
              <a:gd name="T12" fmla="*/ 0 60000 65536"/>
              <a:gd name="T13" fmla="*/ 0 60000 65536"/>
              <a:gd name="T14" fmla="*/ 0 60000 65536"/>
              <a:gd name="T15" fmla="*/ 0 60000 65536"/>
              <a:gd name="T16" fmla="*/ 0 60000 65536"/>
              <a:gd name="T17" fmla="*/ 0 60000 65536"/>
              <a:gd name="T18" fmla="*/ 0 w 82"/>
              <a:gd name="T19" fmla="*/ 0 h 67"/>
              <a:gd name="T20" fmla="*/ 82 w 82"/>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82" h="67">
                <a:moveTo>
                  <a:pt x="0" y="12"/>
                </a:moveTo>
                <a:lnTo>
                  <a:pt x="17" y="36"/>
                </a:lnTo>
                <a:lnTo>
                  <a:pt x="25" y="67"/>
                </a:lnTo>
                <a:lnTo>
                  <a:pt x="82" y="30"/>
                </a:lnTo>
                <a:lnTo>
                  <a:pt x="73" y="0"/>
                </a:lnTo>
                <a:lnTo>
                  <a:pt x="0" y="12"/>
                </a:lnTo>
              </a:path>
            </a:pathLst>
          </a:custGeom>
          <a:solidFill>
            <a:srgbClr val="99FF66"/>
          </a:solidFill>
          <a:ln w="7938">
            <a:solidFill>
              <a:schemeClr val="bg1"/>
            </a:solidFill>
            <a:round/>
            <a:headEnd/>
            <a:tailEnd/>
          </a:ln>
        </p:spPr>
        <p:txBody>
          <a:bodyPr/>
          <a:lstStyle/>
          <a:p>
            <a:endParaRPr lang="en-ZA"/>
          </a:p>
        </p:txBody>
      </p:sp>
      <p:sp>
        <p:nvSpPr>
          <p:cNvPr id="7361" name="Freeform 495"/>
          <p:cNvSpPr>
            <a:spLocks/>
          </p:cNvSpPr>
          <p:nvPr/>
        </p:nvSpPr>
        <p:spPr bwMode="auto">
          <a:xfrm>
            <a:off x="9991725" y="4471988"/>
            <a:ext cx="111125" cy="100012"/>
          </a:xfrm>
          <a:custGeom>
            <a:avLst/>
            <a:gdLst>
              <a:gd name="T0" fmla="*/ 0 w 210"/>
              <a:gd name="T1" fmla="*/ 2147483646 h 146"/>
              <a:gd name="T2" fmla="*/ 2147483646 w 210"/>
              <a:gd name="T3" fmla="*/ 2147483646 h 146"/>
              <a:gd name="T4" fmla="*/ 2147483646 w 210"/>
              <a:gd name="T5" fmla="*/ 2147483646 h 146"/>
              <a:gd name="T6" fmla="*/ 2147483646 w 210"/>
              <a:gd name="T7" fmla="*/ 2147483646 h 146"/>
              <a:gd name="T8" fmla="*/ 2147483646 w 210"/>
              <a:gd name="T9" fmla="*/ 2147483646 h 146"/>
              <a:gd name="T10" fmla="*/ 2147483646 w 210"/>
              <a:gd name="T11" fmla="*/ 0 h 146"/>
              <a:gd name="T12" fmla="*/ 2147483646 w 210"/>
              <a:gd name="T13" fmla="*/ 2147483646 h 146"/>
              <a:gd name="T14" fmla="*/ 2147483646 w 210"/>
              <a:gd name="T15" fmla="*/ 2147483646 h 146"/>
              <a:gd name="T16" fmla="*/ 0 w 210"/>
              <a:gd name="T17" fmla="*/ 2147483646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
              <a:gd name="T28" fmla="*/ 0 h 146"/>
              <a:gd name="T29" fmla="*/ 210 w 210"/>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 h="146">
                <a:moveTo>
                  <a:pt x="0" y="24"/>
                </a:moveTo>
                <a:lnTo>
                  <a:pt x="8" y="104"/>
                </a:lnTo>
                <a:lnTo>
                  <a:pt x="40" y="146"/>
                </a:lnTo>
                <a:lnTo>
                  <a:pt x="80" y="146"/>
                </a:lnTo>
                <a:lnTo>
                  <a:pt x="210" y="78"/>
                </a:lnTo>
                <a:lnTo>
                  <a:pt x="210" y="0"/>
                </a:lnTo>
                <a:lnTo>
                  <a:pt x="113" y="12"/>
                </a:lnTo>
                <a:lnTo>
                  <a:pt x="25" y="6"/>
                </a:lnTo>
                <a:lnTo>
                  <a:pt x="0" y="24"/>
                </a:lnTo>
              </a:path>
            </a:pathLst>
          </a:custGeom>
          <a:solidFill>
            <a:schemeClr val="accent1"/>
          </a:solidFill>
          <a:ln w="7938">
            <a:solidFill>
              <a:schemeClr val="bg1"/>
            </a:solidFill>
            <a:round/>
            <a:headEnd/>
            <a:tailEnd/>
          </a:ln>
        </p:spPr>
        <p:txBody>
          <a:bodyPr/>
          <a:lstStyle/>
          <a:p>
            <a:endParaRPr lang="en-ZA"/>
          </a:p>
        </p:txBody>
      </p:sp>
      <p:sp>
        <p:nvSpPr>
          <p:cNvPr id="7362" name="Freeform 496"/>
          <p:cNvSpPr>
            <a:spLocks/>
          </p:cNvSpPr>
          <p:nvPr/>
        </p:nvSpPr>
        <p:spPr bwMode="auto">
          <a:xfrm>
            <a:off x="7739061" y="4518026"/>
            <a:ext cx="184150" cy="263525"/>
          </a:xfrm>
          <a:custGeom>
            <a:avLst/>
            <a:gdLst>
              <a:gd name="T0" fmla="*/ 0 w 347"/>
              <a:gd name="T1" fmla="*/ 2147483646 h 383"/>
              <a:gd name="T2" fmla="*/ 2147483646 w 347"/>
              <a:gd name="T3" fmla="*/ 2147483646 h 383"/>
              <a:gd name="T4" fmla="*/ 2147483646 w 347"/>
              <a:gd name="T5" fmla="*/ 2147483646 h 383"/>
              <a:gd name="T6" fmla="*/ 2147483646 w 347"/>
              <a:gd name="T7" fmla="*/ 2147483646 h 383"/>
              <a:gd name="T8" fmla="*/ 2147483646 w 347"/>
              <a:gd name="T9" fmla="*/ 2147483646 h 383"/>
              <a:gd name="T10" fmla="*/ 2147483646 w 347"/>
              <a:gd name="T11" fmla="*/ 2147483646 h 383"/>
              <a:gd name="T12" fmla="*/ 2147483646 w 347"/>
              <a:gd name="T13" fmla="*/ 0 h 383"/>
              <a:gd name="T14" fmla="*/ 2147483646 w 347"/>
              <a:gd name="T15" fmla="*/ 2147483646 h 383"/>
              <a:gd name="T16" fmla="*/ 2147483646 w 347"/>
              <a:gd name="T17" fmla="*/ 2147483646 h 383"/>
              <a:gd name="T18" fmla="*/ 2147483646 w 347"/>
              <a:gd name="T19" fmla="*/ 2147483646 h 383"/>
              <a:gd name="T20" fmla="*/ 2147483646 w 347"/>
              <a:gd name="T21" fmla="*/ 2147483646 h 383"/>
              <a:gd name="T22" fmla="*/ 2147483646 w 347"/>
              <a:gd name="T23" fmla="*/ 2147483646 h 383"/>
              <a:gd name="T24" fmla="*/ 2147483646 w 347"/>
              <a:gd name="T25" fmla="*/ 2147483646 h 383"/>
              <a:gd name="T26" fmla="*/ 2147483646 w 347"/>
              <a:gd name="T27" fmla="*/ 2147483646 h 383"/>
              <a:gd name="T28" fmla="*/ 2147483646 w 347"/>
              <a:gd name="T29" fmla="*/ 2147483646 h 383"/>
              <a:gd name="T30" fmla="*/ 2147483646 w 347"/>
              <a:gd name="T31" fmla="*/ 2147483646 h 383"/>
              <a:gd name="T32" fmla="*/ 2147483646 w 347"/>
              <a:gd name="T33" fmla="*/ 2147483646 h 383"/>
              <a:gd name="T34" fmla="*/ 0 w 347"/>
              <a:gd name="T35" fmla="*/ 2147483646 h 3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7"/>
              <a:gd name="T55" fmla="*/ 0 h 383"/>
              <a:gd name="T56" fmla="*/ 347 w 347"/>
              <a:gd name="T57" fmla="*/ 383 h 3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7" h="383">
                <a:moveTo>
                  <a:pt x="0" y="274"/>
                </a:moveTo>
                <a:lnTo>
                  <a:pt x="57" y="200"/>
                </a:lnTo>
                <a:lnTo>
                  <a:pt x="129" y="213"/>
                </a:lnTo>
                <a:lnTo>
                  <a:pt x="225" y="54"/>
                </a:lnTo>
                <a:lnTo>
                  <a:pt x="274" y="37"/>
                </a:lnTo>
                <a:lnTo>
                  <a:pt x="250" y="6"/>
                </a:lnTo>
                <a:lnTo>
                  <a:pt x="282" y="0"/>
                </a:lnTo>
                <a:lnTo>
                  <a:pt x="315" y="91"/>
                </a:lnTo>
                <a:lnTo>
                  <a:pt x="250" y="110"/>
                </a:lnTo>
                <a:lnTo>
                  <a:pt x="315" y="183"/>
                </a:lnTo>
                <a:lnTo>
                  <a:pt x="282" y="274"/>
                </a:lnTo>
                <a:lnTo>
                  <a:pt x="347" y="334"/>
                </a:lnTo>
                <a:lnTo>
                  <a:pt x="339" y="383"/>
                </a:lnTo>
                <a:lnTo>
                  <a:pt x="219" y="364"/>
                </a:lnTo>
                <a:lnTo>
                  <a:pt x="129" y="359"/>
                </a:lnTo>
                <a:lnTo>
                  <a:pt x="65" y="364"/>
                </a:lnTo>
                <a:lnTo>
                  <a:pt x="57" y="298"/>
                </a:lnTo>
                <a:lnTo>
                  <a:pt x="0" y="274"/>
                </a:lnTo>
              </a:path>
            </a:pathLst>
          </a:custGeom>
          <a:solidFill>
            <a:schemeClr val="hlink"/>
          </a:solidFill>
          <a:ln w="7938">
            <a:solidFill>
              <a:schemeClr val="bg1"/>
            </a:solidFill>
            <a:round/>
            <a:headEnd/>
            <a:tailEnd/>
          </a:ln>
        </p:spPr>
        <p:txBody>
          <a:bodyPr/>
          <a:lstStyle/>
          <a:p>
            <a:endParaRPr lang="en-ZA"/>
          </a:p>
        </p:txBody>
      </p:sp>
      <p:sp>
        <p:nvSpPr>
          <p:cNvPr id="7363" name="Freeform 497"/>
          <p:cNvSpPr>
            <a:spLocks/>
          </p:cNvSpPr>
          <p:nvPr/>
        </p:nvSpPr>
        <p:spPr bwMode="auto">
          <a:xfrm>
            <a:off x="4978800" y="2628900"/>
            <a:ext cx="250825" cy="153988"/>
          </a:xfrm>
          <a:custGeom>
            <a:avLst/>
            <a:gdLst>
              <a:gd name="T0" fmla="*/ 0 w 475"/>
              <a:gd name="T1" fmla="*/ 2147483646 h 224"/>
              <a:gd name="T2" fmla="*/ 2147483646 w 475"/>
              <a:gd name="T3" fmla="*/ 2147483646 h 224"/>
              <a:gd name="T4" fmla="*/ 2147483646 w 475"/>
              <a:gd name="T5" fmla="*/ 2147483646 h 224"/>
              <a:gd name="T6" fmla="*/ 2147483646 w 475"/>
              <a:gd name="T7" fmla="*/ 2147483646 h 224"/>
              <a:gd name="T8" fmla="*/ 2147483646 w 475"/>
              <a:gd name="T9" fmla="*/ 0 h 224"/>
              <a:gd name="T10" fmla="*/ 2147483646 w 475"/>
              <a:gd name="T11" fmla="*/ 2147483646 h 224"/>
              <a:gd name="T12" fmla="*/ 2147483646 w 475"/>
              <a:gd name="T13" fmla="*/ 2147483646 h 224"/>
              <a:gd name="T14" fmla="*/ 2147483646 w 475"/>
              <a:gd name="T15" fmla="*/ 2147483646 h 224"/>
              <a:gd name="T16" fmla="*/ 2147483646 w 475"/>
              <a:gd name="T17" fmla="*/ 2147483646 h 224"/>
              <a:gd name="T18" fmla="*/ 2147483646 w 475"/>
              <a:gd name="T19" fmla="*/ 2147483646 h 224"/>
              <a:gd name="T20" fmla="*/ 2147483646 w 475"/>
              <a:gd name="T21" fmla="*/ 2147483646 h 224"/>
              <a:gd name="T22" fmla="*/ 2147483646 w 475"/>
              <a:gd name="T23" fmla="*/ 2147483646 h 224"/>
              <a:gd name="T24" fmla="*/ 0 w 475"/>
              <a:gd name="T25" fmla="*/ 2147483646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5"/>
              <a:gd name="T40" fmla="*/ 0 h 224"/>
              <a:gd name="T41" fmla="*/ 475 w 475"/>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5" h="224">
                <a:moveTo>
                  <a:pt x="0" y="164"/>
                </a:moveTo>
                <a:lnTo>
                  <a:pt x="15" y="139"/>
                </a:lnTo>
                <a:lnTo>
                  <a:pt x="97" y="48"/>
                </a:lnTo>
                <a:lnTo>
                  <a:pt x="57" y="11"/>
                </a:lnTo>
                <a:lnTo>
                  <a:pt x="200" y="0"/>
                </a:lnTo>
                <a:lnTo>
                  <a:pt x="297" y="36"/>
                </a:lnTo>
                <a:lnTo>
                  <a:pt x="370" y="17"/>
                </a:lnTo>
                <a:lnTo>
                  <a:pt x="475" y="60"/>
                </a:lnTo>
                <a:lnTo>
                  <a:pt x="257" y="145"/>
                </a:lnTo>
                <a:lnTo>
                  <a:pt x="242" y="194"/>
                </a:lnTo>
                <a:lnTo>
                  <a:pt x="129" y="224"/>
                </a:lnTo>
                <a:lnTo>
                  <a:pt x="80" y="188"/>
                </a:lnTo>
                <a:lnTo>
                  <a:pt x="0" y="164"/>
                </a:lnTo>
              </a:path>
            </a:pathLst>
          </a:custGeom>
          <a:solidFill>
            <a:srgbClr val="99FF66"/>
          </a:solidFill>
          <a:ln w="7938">
            <a:solidFill>
              <a:schemeClr val="bg1"/>
            </a:solidFill>
            <a:round/>
            <a:headEnd/>
            <a:tailEnd/>
          </a:ln>
        </p:spPr>
        <p:txBody>
          <a:bodyPr/>
          <a:lstStyle/>
          <a:p>
            <a:endParaRPr lang="en-ZA"/>
          </a:p>
        </p:txBody>
      </p:sp>
      <p:sp>
        <p:nvSpPr>
          <p:cNvPr id="7364" name="Freeform 498"/>
          <p:cNvSpPr>
            <a:spLocks/>
          </p:cNvSpPr>
          <p:nvPr/>
        </p:nvSpPr>
        <p:spPr bwMode="auto">
          <a:xfrm>
            <a:off x="4697411" y="2681289"/>
            <a:ext cx="433388" cy="211137"/>
          </a:xfrm>
          <a:custGeom>
            <a:avLst/>
            <a:gdLst>
              <a:gd name="T0" fmla="*/ 0 w 821"/>
              <a:gd name="T1" fmla="*/ 2147483646 h 305"/>
              <a:gd name="T2" fmla="*/ 2147483646 w 821"/>
              <a:gd name="T3" fmla="*/ 2147483646 h 305"/>
              <a:gd name="T4" fmla="*/ 2147483646 w 821"/>
              <a:gd name="T5" fmla="*/ 2147483646 h 305"/>
              <a:gd name="T6" fmla="*/ 2147483646 w 821"/>
              <a:gd name="T7" fmla="*/ 2147483646 h 305"/>
              <a:gd name="T8" fmla="*/ 2147483646 w 821"/>
              <a:gd name="T9" fmla="*/ 0 h 305"/>
              <a:gd name="T10" fmla="*/ 2147483646 w 821"/>
              <a:gd name="T11" fmla="*/ 2147483646 h 305"/>
              <a:gd name="T12" fmla="*/ 2147483646 w 821"/>
              <a:gd name="T13" fmla="*/ 2147483646 h 305"/>
              <a:gd name="T14" fmla="*/ 2147483646 w 821"/>
              <a:gd name="T15" fmla="*/ 2147483646 h 305"/>
              <a:gd name="T16" fmla="*/ 2147483646 w 821"/>
              <a:gd name="T17" fmla="*/ 2147483646 h 305"/>
              <a:gd name="T18" fmla="*/ 2147483646 w 821"/>
              <a:gd name="T19" fmla="*/ 2147483646 h 305"/>
              <a:gd name="T20" fmla="*/ 2147483646 w 821"/>
              <a:gd name="T21" fmla="*/ 2147483646 h 305"/>
              <a:gd name="T22" fmla="*/ 2147483646 w 821"/>
              <a:gd name="T23" fmla="*/ 2147483646 h 305"/>
              <a:gd name="T24" fmla="*/ 2147483646 w 821"/>
              <a:gd name="T25" fmla="*/ 2147483646 h 305"/>
              <a:gd name="T26" fmla="*/ 2147483646 w 821"/>
              <a:gd name="T27" fmla="*/ 2147483646 h 305"/>
              <a:gd name="T28" fmla="*/ 2147483646 w 821"/>
              <a:gd name="T29" fmla="*/ 2147483646 h 305"/>
              <a:gd name="T30" fmla="*/ 2147483646 w 821"/>
              <a:gd name="T31" fmla="*/ 0 h 305"/>
              <a:gd name="T32" fmla="*/ 2147483646 w 821"/>
              <a:gd name="T33" fmla="*/ 0 h 305"/>
              <a:gd name="T34" fmla="*/ 2147483646 w 821"/>
              <a:gd name="T35" fmla="*/ 2147483646 h 305"/>
              <a:gd name="T36" fmla="*/ 2147483646 w 821"/>
              <a:gd name="T37" fmla="*/ 2147483646 h 305"/>
              <a:gd name="T38" fmla="*/ 2147483646 w 821"/>
              <a:gd name="T39" fmla="*/ 2147483646 h 305"/>
              <a:gd name="T40" fmla="*/ 2147483646 w 821"/>
              <a:gd name="T41" fmla="*/ 2147483646 h 305"/>
              <a:gd name="T42" fmla="*/ 2147483646 w 821"/>
              <a:gd name="T43" fmla="*/ 2147483646 h 305"/>
              <a:gd name="T44" fmla="*/ 2147483646 w 821"/>
              <a:gd name="T45" fmla="*/ 2147483646 h 305"/>
              <a:gd name="T46" fmla="*/ 2147483646 w 821"/>
              <a:gd name="T47" fmla="*/ 2147483646 h 305"/>
              <a:gd name="T48" fmla="*/ 2147483646 w 821"/>
              <a:gd name="T49" fmla="*/ 2147483646 h 305"/>
              <a:gd name="T50" fmla="*/ 2147483646 w 821"/>
              <a:gd name="T51" fmla="*/ 2147483646 h 305"/>
              <a:gd name="T52" fmla="*/ 2147483646 w 821"/>
              <a:gd name="T53" fmla="*/ 2147483646 h 305"/>
              <a:gd name="T54" fmla="*/ 2147483646 w 821"/>
              <a:gd name="T55" fmla="*/ 2147483646 h 305"/>
              <a:gd name="T56" fmla="*/ 2147483646 w 821"/>
              <a:gd name="T57" fmla="*/ 2147483646 h 305"/>
              <a:gd name="T58" fmla="*/ 2147483646 w 821"/>
              <a:gd name="T59" fmla="*/ 2147483646 h 305"/>
              <a:gd name="T60" fmla="*/ 2147483646 w 821"/>
              <a:gd name="T61" fmla="*/ 2147483646 h 305"/>
              <a:gd name="T62" fmla="*/ 2147483646 w 821"/>
              <a:gd name="T63" fmla="*/ 2147483646 h 305"/>
              <a:gd name="T64" fmla="*/ 2147483646 w 821"/>
              <a:gd name="T65" fmla="*/ 2147483646 h 305"/>
              <a:gd name="T66" fmla="*/ 2147483646 w 821"/>
              <a:gd name="T67" fmla="*/ 2147483646 h 305"/>
              <a:gd name="T68" fmla="*/ 2147483646 w 821"/>
              <a:gd name="T69" fmla="*/ 2147483646 h 305"/>
              <a:gd name="T70" fmla="*/ 2147483646 w 821"/>
              <a:gd name="T71" fmla="*/ 2147483646 h 305"/>
              <a:gd name="T72" fmla="*/ 2147483646 w 821"/>
              <a:gd name="T73" fmla="*/ 2147483646 h 305"/>
              <a:gd name="T74" fmla="*/ 2147483646 w 821"/>
              <a:gd name="T75" fmla="*/ 2147483646 h 305"/>
              <a:gd name="T76" fmla="*/ 0 w 821"/>
              <a:gd name="T77" fmla="*/ 2147483646 h 3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1"/>
              <a:gd name="T118" fmla="*/ 0 h 305"/>
              <a:gd name="T119" fmla="*/ 821 w 821"/>
              <a:gd name="T120" fmla="*/ 305 h 3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1" h="305">
                <a:moveTo>
                  <a:pt x="0" y="92"/>
                </a:moveTo>
                <a:lnTo>
                  <a:pt x="49" y="73"/>
                </a:lnTo>
                <a:lnTo>
                  <a:pt x="33" y="55"/>
                </a:lnTo>
                <a:lnTo>
                  <a:pt x="122" y="19"/>
                </a:lnTo>
                <a:lnTo>
                  <a:pt x="202" y="0"/>
                </a:lnTo>
                <a:lnTo>
                  <a:pt x="225" y="31"/>
                </a:lnTo>
                <a:lnTo>
                  <a:pt x="202" y="49"/>
                </a:lnTo>
                <a:lnTo>
                  <a:pt x="273" y="25"/>
                </a:lnTo>
                <a:lnTo>
                  <a:pt x="347" y="43"/>
                </a:lnTo>
                <a:lnTo>
                  <a:pt x="322" y="67"/>
                </a:lnTo>
                <a:lnTo>
                  <a:pt x="410" y="49"/>
                </a:lnTo>
                <a:lnTo>
                  <a:pt x="395" y="25"/>
                </a:lnTo>
                <a:lnTo>
                  <a:pt x="427" y="31"/>
                </a:lnTo>
                <a:lnTo>
                  <a:pt x="507" y="110"/>
                </a:lnTo>
                <a:lnTo>
                  <a:pt x="532" y="92"/>
                </a:lnTo>
                <a:lnTo>
                  <a:pt x="500" y="0"/>
                </a:lnTo>
                <a:lnTo>
                  <a:pt x="555" y="0"/>
                </a:lnTo>
                <a:lnTo>
                  <a:pt x="620" y="36"/>
                </a:lnTo>
                <a:lnTo>
                  <a:pt x="660" y="146"/>
                </a:lnTo>
                <a:lnTo>
                  <a:pt x="821" y="208"/>
                </a:lnTo>
                <a:lnTo>
                  <a:pt x="821" y="232"/>
                </a:lnTo>
                <a:lnTo>
                  <a:pt x="773" y="219"/>
                </a:lnTo>
                <a:lnTo>
                  <a:pt x="716" y="238"/>
                </a:lnTo>
                <a:lnTo>
                  <a:pt x="796" y="262"/>
                </a:lnTo>
                <a:lnTo>
                  <a:pt x="733" y="286"/>
                </a:lnTo>
                <a:lnTo>
                  <a:pt x="628" y="275"/>
                </a:lnTo>
                <a:lnTo>
                  <a:pt x="563" y="243"/>
                </a:lnTo>
                <a:lnTo>
                  <a:pt x="435" y="299"/>
                </a:lnTo>
                <a:lnTo>
                  <a:pt x="267" y="305"/>
                </a:lnTo>
                <a:lnTo>
                  <a:pt x="225" y="256"/>
                </a:lnTo>
                <a:lnTo>
                  <a:pt x="145" y="249"/>
                </a:lnTo>
                <a:lnTo>
                  <a:pt x="82" y="213"/>
                </a:lnTo>
                <a:lnTo>
                  <a:pt x="315" y="183"/>
                </a:lnTo>
                <a:lnTo>
                  <a:pt x="73" y="171"/>
                </a:lnTo>
                <a:lnTo>
                  <a:pt x="40" y="146"/>
                </a:lnTo>
                <a:lnTo>
                  <a:pt x="162" y="116"/>
                </a:lnTo>
                <a:lnTo>
                  <a:pt x="49" y="128"/>
                </a:lnTo>
                <a:lnTo>
                  <a:pt x="57" y="110"/>
                </a:lnTo>
                <a:lnTo>
                  <a:pt x="0" y="92"/>
                </a:lnTo>
              </a:path>
            </a:pathLst>
          </a:custGeom>
          <a:solidFill>
            <a:srgbClr val="99FF66"/>
          </a:solidFill>
          <a:ln w="7938">
            <a:solidFill>
              <a:schemeClr val="bg1"/>
            </a:solidFill>
            <a:round/>
            <a:headEnd/>
            <a:tailEnd/>
          </a:ln>
        </p:spPr>
        <p:txBody>
          <a:bodyPr/>
          <a:lstStyle/>
          <a:p>
            <a:endParaRPr lang="en-ZA"/>
          </a:p>
        </p:txBody>
      </p:sp>
      <p:sp>
        <p:nvSpPr>
          <p:cNvPr id="7365" name="Freeform 499"/>
          <p:cNvSpPr>
            <a:spLocks/>
          </p:cNvSpPr>
          <p:nvPr/>
        </p:nvSpPr>
        <p:spPr bwMode="auto">
          <a:xfrm>
            <a:off x="5224461" y="2506663"/>
            <a:ext cx="412750" cy="125412"/>
          </a:xfrm>
          <a:custGeom>
            <a:avLst/>
            <a:gdLst>
              <a:gd name="T0" fmla="*/ 0 w 780"/>
              <a:gd name="T1" fmla="*/ 2147483646 h 182"/>
              <a:gd name="T2" fmla="*/ 2147483646 w 780"/>
              <a:gd name="T3" fmla="*/ 0 h 182"/>
              <a:gd name="T4" fmla="*/ 2147483646 w 780"/>
              <a:gd name="T5" fmla="*/ 2147483646 h 182"/>
              <a:gd name="T6" fmla="*/ 2147483646 w 780"/>
              <a:gd name="T7" fmla="*/ 2147483646 h 182"/>
              <a:gd name="T8" fmla="*/ 2147483646 w 780"/>
              <a:gd name="T9" fmla="*/ 2147483646 h 182"/>
              <a:gd name="T10" fmla="*/ 2147483646 w 780"/>
              <a:gd name="T11" fmla="*/ 2147483646 h 182"/>
              <a:gd name="T12" fmla="*/ 2147483646 w 780"/>
              <a:gd name="T13" fmla="*/ 2147483646 h 182"/>
              <a:gd name="T14" fmla="*/ 2147483646 w 780"/>
              <a:gd name="T15" fmla="*/ 2147483646 h 182"/>
              <a:gd name="T16" fmla="*/ 2147483646 w 780"/>
              <a:gd name="T17" fmla="*/ 2147483646 h 182"/>
              <a:gd name="T18" fmla="*/ 2147483646 w 780"/>
              <a:gd name="T19" fmla="*/ 2147483646 h 182"/>
              <a:gd name="T20" fmla="*/ 2147483646 w 780"/>
              <a:gd name="T21" fmla="*/ 2147483646 h 182"/>
              <a:gd name="T22" fmla="*/ 2147483646 w 780"/>
              <a:gd name="T23" fmla="*/ 2147483646 h 182"/>
              <a:gd name="T24" fmla="*/ 2147483646 w 780"/>
              <a:gd name="T25" fmla="*/ 2147483646 h 182"/>
              <a:gd name="T26" fmla="*/ 2147483646 w 780"/>
              <a:gd name="T27" fmla="*/ 2147483646 h 182"/>
              <a:gd name="T28" fmla="*/ 2147483646 w 780"/>
              <a:gd name="T29" fmla="*/ 2147483646 h 182"/>
              <a:gd name="T30" fmla="*/ 2147483646 w 780"/>
              <a:gd name="T31" fmla="*/ 2147483646 h 182"/>
              <a:gd name="T32" fmla="*/ 2147483646 w 780"/>
              <a:gd name="T33" fmla="*/ 2147483646 h 182"/>
              <a:gd name="T34" fmla="*/ 2147483646 w 780"/>
              <a:gd name="T35" fmla="*/ 2147483646 h 182"/>
              <a:gd name="T36" fmla="*/ 2147483646 w 780"/>
              <a:gd name="T37" fmla="*/ 2147483646 h 182"/>
              <a:gd name="T38" fmla="*/ 2147483646 w 780"/>
              <a:gd name="T39" fmla="*/ 2147483646 h 182"/>
              <a:gd name="T40" fmla="*/ 2147483646 w 780"/>
              <a:gd name="T41" fmla="*/ 2147483646 h 182"/>
              <a:gd name="T42" fmla="*/ 2147483646 w 780"/>
              <a:gd name="T43" fmla="*/ 2147483646 h 182"/>
              <a:gd name="T44" fmla="*/ 2147483646 w 780"/>
              <a:gd name="T45" fmla="*/ 2147483646 h 182"/>
              <a:gd name="T46" fmla="*/ 2147483646 w 780"/>
              <a:gd name="T47" fmla="*/ 2147483646 h 182"/>
              <a:gd name="T48" fmla="*/ 2147483646 w 780"/>
              <a:gd name="T49" fmla="*/ 2147483646 h 182"/>
              <a:gd name="T50" fmla="*/ 2147483646 w 780"/>
              <a:gd name="T51" fmla="*/ 2147483646 h 182"/>
              <a:gd name="T52" fmla="*/ 2147483646 w 780"/>
              <a:gd name="T53" fmla="*/ 2147483646 h 182"/>
              <a:gd name="T54" fmla="*/ 2147483646 w 780"/>
              <a:gd name="T55" fmla="*/ 2147483646 h 182"/>
              <a:gd name="T56" fmla="*/ 2147483646 w 780"/>
              <a:gd name="T57" fmla="*/ 2147483646 h 182"/>
              <a:gd name="T58" fmla="*/ 2147483646 w 780"/>
              <a:gd name="T59" fmla="*/ 2147483646 h 182"/>
              <a:gd name="T60" fmla="*/ 2147483646 w 780"/>
              <a:gd name="T61" fmla="*/ 2147483646 h 182"/>
              <a:gd name="T62" fmla="*/ 0 w 780"/>
              <a:gd name="T63" fmla="*/ 214748364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0"/>
              <a:gd name="T97" fmla="*/ 0 h 182"/>
              <a:gd name="T98" fmla="*/ 780 w 78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0" h="182">
                <a:moveTo>
                  <a:pt x="0" y="24"/>
                </a:moveTo>
                <a:lnTo>
                  <a:pt x="48" y="0"/>
                </a:lnTo>
                <a:lnTo>
                  <a:pt x="120" y="12"/>
                </a:lnTo>
                <a:lnTo>
                  <a:pt x="160" y="24"/>
                </a:lnTo>
                <a:lnTo>
                  <a:pt x="153" y="48"/>
                </a:lnTo>
                <a:lnTo>
                  <a:pt x="241" y="24"/>
                </a:lnTo>
                <a:lnTo>
                  <a:pt x="290" y="42"/>
                </a:lnTo>
                <a:lnTo>
                  <a:pt x="250" y="42"/>
                </a:lnTo>
                <a:lnTo>
                  <a:pt x="353" y="61"/>
                </a:lnTo>
                <a:lnTo>
                  <a:pt x="241" y="67"/>
                </a:lnTo>
                <a:lnTo>
                  <a:pt x="290" y="73"/>
                </a:lnTo>
                <a:lnTo>
                  <a:pt x="257" y="97"/>
                </a:lnTo>
                <a:lnTo>
                  <a:pt x="305" y="85"/>
                </a:lnTo>
                <a:lnTo>
                  <a:pt x="361" y="121"/>
                </a:lnTo>
                <a:lnTo>
                  <a:pt x="370" y="103"/>
                </a:lnTo>
                <a:lnTo>
                  <a:pt x="506" y="121"/>
                </a:lnTo>
                <a:lnTo>
                  <a:pt x="660" y="91"/>
                </a:lnTo>
                <a:lnTo>
                  <a:pt x="780" y="127"/>
                </a:lnTo>
                <a:lnTo>
                  <a:pt x="740" y="140"/>
                </a:lnTo>
                <a:lnTo>
                  <a:pt x="756" y="177"/>
                </a:lnTo>
                <a:lnTo>
                  <a:pt x="675" y="182"/>
                </a:lnTo>
                <a:lnTo>
                  <a:pt x="603" y="152"/>
                </a:lnTo>
                <a:lnTo>
                  <a:pt x="603" y="177"/>
                </a:lnTo>
                <a:lnTo>
                  <a:pt x="563" y="182"/>
                </a:lnTo>
                <a:lnTo>
                  <a:pt x="386" y="182"/>
                </a:lnTo>
                <a:lnTo>
                  <a:pt x="370" y="158"/>
                </a:lnTo>
                <a:lnTo>
                  <a:pt x="321" y="182"/>
                </a:lnTo>
                <a:lnTo>
                  <a:pt x="273" y="158"/>
                </a:lnTo>
                <a:lnTo>
                  <a:pt x="241" y="177"/>
                </a:lnTo>
                <a:lnTo>
                  <a:pt x="168" y="54"/>
                </a:lnTo>
                <a:lnTo>
                  <a:pt x="97" y="61"/>
                </a:lnTo>
                <a:lnTo>
                  <a:pt x="0" y="24"/>
                </a:lnTo>
              </a:path>
            </a:pathLst>
          </a:custGeom>
          <a:solidFill>
            <a:srgbClr val="99FF66"/>
          </a:solidFill>
          <a:ln w="7938">
            <a:solidFill>
              <a:schemeClr val="bg1"/>
            </a:solidFill>
            <a:round/>
            <a:headEnd/>
            <a:tailEnd/>
          </a:ln>
        </p:spPr>
        <p:txBody>
          <a:bodyPr/>
          <a:lstStyle/>
          <a:p>
            <a:endParaRPr lang="en-ZA"/>
          </a:p>
        </p:txBody>
      </p:sp>
      <p:sp>
        <p:nvSpPr>
          <p:cNvPr id="7366" name="Freeform 500"/>
          <p:cNvSpPr>
            <a:spLocks/>
          </p:cNvSpPr>
          <p:nvPr/>
        </p:nvSpPr>
        <p:spPr bwMode="auto">
          <a:xfrm>
            <a:off x="5834463" y="2660651"/>
            <a:ext cx="681037" cy="481013"/>
          </a:xfrm>
          <a:custGeom>
            <a:avLst/>
            <a:gdLst>
              <a:gd name="T0" fmla="*/ 2147483646 w 1288"/>
              <a:gd name="T1" fmla="*/ 2147483646 h 699"/>
              <a:gd name="T2" fmla="*/ 2147483646 w 1288"/>
              <a:gd name="T3" fmla="*/ 0 h 699"/>
              <a:gd name="T4" fmla="*/ 2147483646 w 1288"/>
              <a:gd name="T5" fmla="*/ 2147483646 h 699"/>
              <a:gd name="T6" fmla="*/ 2147483646 w 1288"/>
              <a:gd name="T7" fmla="*/ 2147483646 h 699"/>
              <a:gd name="T8" fmla="*/ 2147483646 w 1288"/>
              <a:gd name="T9" fmla="*/ 2147483646 h 699"/>
              <a:gd name="T10" fmla="*/ 2147483646 w 1288"/>
              <a:gd name="T11" fmla="*/ 2147483646 h 699"/>
              <a:gd name="T12" fmla="*/ 2147483646 w 1288"/>
              <a:gd name="T13" fmla="*/ 2147483646 h 699"/>
              <a:gd name="T14" fmla="*/ 2147483646 w 1288"/>
              <a:gd name="T15" fmla="*/ 2147483646 h 699"/>
              <a:gd name="T16" fmla="*/ 2147483646 w 1288"/>
              <a:gd name="T17" fmla="*/ 2147483646 h 699"/>
              <a:gd name="T18" fmla="*/ 2147483646 w 1288"/>
              <a:gd name="T19" fmla="*/ 2147483646 h 699"/>
              <a:gd name="T20" fmla="*/ 2147483646 w 1288"/>
              <a:gd name="T21" fmla="*/ 2147483646 h 699"/>
              <a:gd name="T22" fmla="*/ 2147483646 w 1288"/>
              <a:gd name="T23" fmla="*/ 2147483646 h 699"/>
              <a:gd name="T24" fmla="*/ 2147483646 w 1288"/>
              <a:gd name="T25" fmla="*/ 2147483646 h 699"/>
              <a:gd name="T26" fmla="*/ 2147483646 w 1288"/>
              <a:gd name="T27" fmla="*/ 2147483646 h 699"/>
              <a:gd name="T28" fmla="*/ 2147483646 w 1288"/>
              <a:gd name="T29" fmla="*/ 2147483646 h 699"/>
              <a:gd name="T30" fmla="*/ 2147483646 w 1288"/>
              <a:gd name="T31" fmla="*/ 2147483646 h 699"/>
              <a:gd name="T32" fmla="*/ 2147483646 w 1288"/>
              <a:gd name="T33" fmla="*/ 2147483646 h 699"/>
              <a:gd name="T34" fmla="*/ 2147483646 w 1288"/>
              <a:gd name="T35" fmla="*/ 2147483646 h 699"/>
              <a:gd name="T36" fmla="*/ 2147483646 w 1288"/>
              <a:gd name="T37" fmla="*/ 2147483646 h 699"/>
              <a:gd name="T38" fmla="*/ 2147483646 w 1288"/>
              <a:gd name="T39" fmla="*/ 2147483646 h 699"/>
              <a:gd name="T40" fmla="*/ 2147483646 w 1288"/>
              <a:gd name="T41" fmla="*/ 2147483646 h 699"/>
              <a:gd name="T42" fmla="*/ 2147483646 w 1288"/>
              <a:gd name="T43" fmla="*/ 2147483646 h 699"/>
              <a:gd name="T44" fmla="*/ 2147483646 w 1288"/>
              <a:gd name="T45" fmla="*/ 2147483646 h 699"/>
              <a:gd name="T46" fmla="*/ 2147483646 w 1288"/>
              <a:gd name="T47" fmla="*/ 2147483646 h 699"/>
              <a:gd name="T48" fmla="*/ 2147483646 w 1288"/>
              <a:gd name="T49" fmla="*/ 2147483646 h 699"/>
              <a:gd name="T50" fmla="*/ 2147483646 w 1288"/>
              <a:gd name="T51" fmla="*/ 2147483646 h 699"/>
              <a:gd name="T52" fmla="*/ 2147483646 w 1288"/>
              <a:gd name="T53" fmla="*/ 2147483646 h 699"/>
              <a:gd name="T54" fmla="*/ 2147483646 w 1288"/>
              <a:gd name="T55" fmla="*/ 2147483646 h 699"/>
              <a:gd name="T56" fmla="*/ 2147483646 w 1288"/>
              <a:gd name="T57" fmla="*/ 2147483646 h 699"/>
              <a:gd name="T58" fmla="*/ 2147483646 w 1288"/>
              <a:gd name="T59" fmla="*/ 2147483646 h 699"/>
              <a:gd name="T60" fmla="*/ 2147483646 w 1288"/>
              <a:gd name="T61" fmla="*/ 2147483646 h 699"/>
              <a:gd name="T62" fmla="*/ 2147483646 w 1288"/>
              <a:gd name="T63" fmla="*/ 2147483646 h 699"/>
              <a:gd name="T64" fmla="*/ 2147483646 w 1288"/>
              <a:gd name="T65" fmla="*/ 2147483646 h 699"/>
              <a:gd name="T66" fmla="*/ 2147483646 w 1288"/>
              <a:gd name="T67" fmla="*/ 2147483646 h 699"/>
              <a:gd name="T68" fmla="*/ 2147483646 w 1288"/>
              <a:gd name="T69" fmla="*/ 2147483646 h 699"/>
              <a:gd name="T70" fmla="*/ 2147483646 w 1288"/>
              <a:gd name="T71" fmla="*/ 2147483646 h 699"/>
              <a:gd name="T72" fmla="*/ 2147483646 w 1288"/>
              <a:gd name="T73" fmla="*/ 2147483646 h 699"/>
              <a:gd name="T74" fmla="*/ 2147483646 w 1288"/>
              <a:gd name="T75" fmla="*/ 2147483646 h 699"/>
              <a:gd name="T76" fmla="*/ 2147483646 w 1288"/>
              <a:gd name="T77" fmla="*/ 2147483646 h 699"/>
              <a:gd name="T78" fmla="*/ 2147483646 w 1288"/>
              <a:gd name="T79" fmla="*/ 2147483646 h 699"/>
              <a:gd name="T80" fmla="*/ 2147483646 w 1288"/>
              <a:gd name="T81" fmla="*/ 2147483646 h 699"/>
              <a:gd name="T82" fmla="*/ 2147483646 w 1288"/>
              <a:gd name="T83" fmla="*/ 2147483646 h 699"/>
              <a:gd name="T84" fmla="*/ 2147483646 w 1288"/>
              <a:gd name="T85" fmla="*/ 2147483646 h 699"/>
              <a:gd name="T86" fmla="*/ 2147483646 w 1288"/>
              <a:gd name="T87" fmla="*/ 2147483646 h 699"/>
              <a:gd name="T88" fmla="*/ 2147483646 w 1288"/>
              <a:gd name="T89" fmla="*/ 2147483646 h 699"/>
              <a:gd name="T90" fmla="*/ 2147483646 w 1288"/>
              <a:gd name="T91" fmla="*/ 2147483646 h 699"/>
              <a:gd name="T92" fmla="*/ 2147483646 w 1288"/>
              <a:gd name="T93" fmla="*/ 2147483646 h 699"/>
              <a:gd name="T94" fmla="*/ 2147483646 w 1288"/>
              <a:gd name="T95" fmla="*/ 2147483646 h 699"/>
              <a:gd name="T96" fmla="*/ 2147483646 w 1288"/>
              <a:gd name="T97" fmla="*/ 2147483646 h 699"/>
              <a:gd name="T98" fmla="*/ 2147483646 w 1288"/>
              <a:gd name="T99" fmla="*/ 2147483646 h 699"/>
              <a:gd name="T100" fmla="*/ 2147483646 w 1288"/>
              <a:gd name="T101" fmla="*/ 2147483646 h 699"/>
              <a:gd name="T102" fmla="*/ 2147483646 w 1288"/>
              <a:gd name="T103" fmla="*/ 2147483646 h 699"/>
              <a:gd name="T104" fmla="*/ 0 w 1288"/>
              <a:gd name="T105" fmla="*/ 2147483646 h 6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8"/>
              <a:gd name="T160" fmla="*/ 0 h 699"/>
              <a:gd name="T161" fmla="*/ 1288 w 1288"/>
              <a:gd name="T162" fmla="*/ 699 h 6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8" h="699">
                <a:moveTo>
                  <a:pt x="0" y="158"/>
                </a:moveTo>
                <a:lnTo>
                  <a:pt x="8" y="79"/>
                </a:lnTo>
                <a:lnTo>
                  <a:pt x="65" y="25"/>
                </a:lnTo>
                <a:lnTo>
                  <a:pt x="153" y="0"/>
                </a:lnTo>
                <a:lnTo>
                  <a:pt x="225" y="6"/>
                </a:lnTo>
                <a:lnTo>
                  <a:pt x="153" y="79"/>
                </a:lnTo>
                <a:lnTo>
                  <a:pt x="170" y="122"/>
                </a:lnTo>
                <a:lnTo>
                  <a:pt x="225" y="165"/>
                </a:lnTo>
                <a:lnTo>
                  <a:pt x="153" y="182"/>
                </a:lnTo>
                <a:lnTo>
                  <a:pt x="233" y="176"/>
                </a:lnTo>
                <a:lnTo>
                  <a:pt x="233" y="146"/>
                </a:lnTo>
                <a:lnTo>
                  <a:pt x="185" y="116"/>
                </a:lnTo>
                <a:lnTo>
                  <a:pt x="233" y="91"/>
                </a:lnTo>
                <a:lnTo>
                  <a:pt x="193" y="61"/>
                </a:lnTo>
                <a:lnTo>
                  <a:pt x="273" y="73"/>
                </a:lnTo>
                <a:lnTo>
                  <a:pt x="202" y="55"/>
                </a:lnTo>
                <a:lnTo>
                  <a:pt x="282" y="55"/>
                </a:lnTo>
                <a:lnTo>
                  <a:pt x="225" y="30"/>
                </a:lnTo>
                <a:lnTo>
                  <a:pt x="290" y="30"/>
                </a:lnTo>
                <a:lnTo>
                  <a:pt x="330" y="6"/>
                </a:lnTo>
                <a:lnTo>
                  <a:pt x="387" y="6"/>
                </a:lnTo>
                <a:lnTo>
                  <a:pt x="387" y="42"/>
                </a:lnTo>
                <a:lnTo>
                  <a:pt x="427" y="55"/>
                </a:lnTo>
                <a:lnTo>
                  <a:pt x="410" y="122"/>
                </a:lnTo>
                <a:lnTo>
                  <a:pt x="458" y="85"/>
                </a:lnTo>
                <a:lnTo>
                  <a:pt x="491" y="103"/>
                </a:lnTo>
                <a:lnTo>
                  <a:pt x="555" y="73"/>
                </a:lnTo>
                <a:lnTo>
                  <a:pt x="668" y="85"/>
                </a:lnTo>
                <a:lnTo>
                  <a:pt x="708" y="122"/>
                </a:lnTo>
                <a:lnTo>
                  <a:pt x="676" y="140"/>
                </a:lnTo>
                <a:lnTo>
                  <a:pt x="748" y="133"/>
                </a:lnTo>
                <a:lnTo>
                  <a:pt x="716" y="152"/>
                </a:lnTo>
                <a:lnTo>
                  <a:pt x="765" y="165"/>
                </a:lnTo>
                <a:lnTo>
                  <a:pt x="796" y="140"/>
                </a:lnTo>
                <a:lnTo>
                  <a:pt x="836" y="152"/>
                </a:lnTo>
                <a:lnTo>
                  <a:pt x="845" y="170"/>
                </a:lnTo>
                <a:lnTo>
                  <a:pt x="813" y="176"/>
                </a:lnTo>
                <a:lnTo>
                  <a:pt x="876" y="176"/>
                </a:lnTo>
                <a:lnTo>
                  <a:pt x="870" y="201"/>
                </a:lnTo>
                <a:lnTo>
                  <a:pt x="910" y="189"/>
                </a:lnTo>
                <a:lnTo>
                  <a:pt x="885" y="206"/>
                </a:lnTo>
                <a:lnTo>
                  <a:pt x="973" y="206"/>
                </a:lnTo>
                <a:lnTo>
                  <a:pt x="925" y="238"/>
                </a:lnTo>
                <a:lnTo>
                  <a:pt x="966" y="238"/>
                </a:lnTo>
                <a:lnTo>
                  <a:pt x="950" y="249"/>
                </a:lnTo>
                <a:lnTo>
                  <a:pt x="990" y="231"/>
                </a:lnTo>
                <a:lnTo>
                  <a:pt x="1030" y="249"/>
                </a:lnTo>
                <a:lnTo>
                  <a:pt x="958" y="268"/>
                </a:lnTo>
                <a:lnTo>
                  <a:pt x="1061" y="286"/>
                </a:lnTo>
                <a:lnTo>
                  <a:pt x="966" y="292"/>
                </a:lnTo>
                <a:lnTo>
                  <a:pt x="1014" y="305"/>
                </a:lnTo>
                <a:lnTo>
                  <a:pt x="973" y="329"/>
                </a:lnTo>
                <a:lnTo>
                  <a:pt x="1086" y="365"/>
                </a:lnTo>
                <a:lnTo>
                  <a:pt x="1134" y="359"/>
                </a:lnTo>
                <a:lnTo>
                  <a:pt x="1166" y="414"/>
                </a:lnTo>
                <a:lnTo>
                  <a:pt x="1215" y="408"/>
                </a:lnTo>
                <a:lnTo>
                  <a:pt x="1206" y="426"/>
                </a:lnTo>
                <a:lnTo>
                  <a:pt x="1288" y="438"/>
                </a:lnTo>
                <a:lnTo>
                  <a:pt x="1279" y="462"/>
                </a:lnTo>
                <a:lnTo>
                  <a:pt x="1239" y="456"/>
                </a:lnTo>
                <a:lnTo>
                  <a:pt x="1263" y="475"/>
                </a:lnTo>
                <a:lnTo>
                  <a:pt x="1239" y="505"/>
                </a:lnTo>
                <a:lnTo>
                  <a:pt x="1199" y="486"/>
                </a:lnTo>
                <a:lnTo>
                  <a:pt x="1191" y="535"/>
                </a:lnTo>
                <a:lnTo>
                  <a:pt x="1046" y="450"/>
                </a:lnTo>
                <a:lnTo>
                  <a:pt x="990" y="456"/>
                </a:lnTo>
                <a:lnTo>
                  <a:pt x="1038" y="481"/>
                </a:lnTo>
                <a:lnTo>
                  <a:pt x="1006" y="505"/>
                </a:lnTo>
                <a:lnTo>
                  <a:pt x="1030" y="499"/>
                </a:lnTo>
                <a:lnTo>
                  <a:pt x="1054" y="542"/>
                </a:lnTo>
                <a:lnTo>
                  <a:pt x="1134" y="554"/>
                </a:lnTo>
                <a:lnTo>
                  <a:pt x="1126" y="578"/>
                </a:lnTo>
                <a:lnTo>
                  <a:pt x="1158" y="608"/>
                </a:lnTo>
                <a:lnTo>
                  <a:pt x="1143" y="663"/>
                </a:lnTo>
                <a:lnTo>
                  <a:pt x="950" y="602"/>
                </a:lnTo>
                <a:lnTo>
                  <a:pt x="1086" y="699"/>
                </a:lnTo>
                <a:lnTo>
                  <a:pt x="845" y="639"/>
                </a:lnTo>
                <a:lnTo>
                  <a:pt x="813" y="615"/>
                </a:lnTo>
                <a:lnTo>
                  <a:pt x="845" y="608"/>
                </a:lnTo>
                <a:lnTo>
                  <a:pt x="773" y="591"/>
                </a:lnTo>
                <a:lnTo>
                  <a:pt x="748" y="554"/>
                </a:lnTo>
                <a:lnTo>
                  <a:pt x="692" y="542"/>
                </a:lnTo>
                <a:lnTo>
                  <a:pt x="692" y="566"/>
                </a:lnTo>
                <a:lnTo>
                  <a:pt x="652" y="554"/>
                </a:lnTo>
                <a:lnTo>
                  <a:pt x="595" y="572"/>
                </a:lnTo>
                <a:lnTo>
                  <a:pt x="540" y="554"/>
                </a:lnTo>
                <a:lnTo>
                  <a:pt x="571" y="511"/>
                </a:lnTo>
                <a:lnTo>
                  <a:pt x="748" y="511"/>
                </a:lnTo>
                <a:lnTo>
                  <a:pt x="700" y="468"/>
                </a:lnTo>
                <a:lnTo>
                  <a:pt x="796" y="408"/>
                </a:lnTo>
                <a:lnTo>
                  <a:pt x="725" y="322"/>
                </a:lnTo>
                <a:lnTo>
                  <a:pt x="685" y="316"/>
                </a:lnTo>
                <a:lnTo>
                  <a:pt x="708" y="298"/>
                </a:lnTo>
                <a:lnTo>
                  <a:pt x="603" y="329"/>
                </a:lnTo>
                <a:lnTo>
                  <a:pt x="595" y="298"/>
                </a:lnTo>
                <a:lnTo>
                  <a:pt x="643" y="286"/>
                </a:lnTo>
                <a:lnTo>
                  <a:pt x="563" y="255"/>
                </a:lnTo>
                <a:lnTo>
                  <a:pt x="555" y="231"/>
                </a:lnTo>
                <a:lnTo>
                  <a:pt x="483" y="213"/>
                </a:lnTo>
                <a:lnTo>
                  <a:pt x="507" y="249"/>
                </a:lnTo>
                <a:lnTo>
                  <a:pt x="370" y="238"/>
                </a:lnTo>
                <a:lnTo>
                  <a:pt x="410" y="262"/>
                </a:lnTo>
                <a:lnTo>
                  <a:pt x="80" y="225"/>
                </a:lnTo>
                <a:lnTo>
                  <a:pt x="25" y="176"/>
                </a:lnTo>
                <a:lnTo>
                  <a:pt x="129" y="182"/>
                </a:lnTo>
                <a:lnTo>
                  <a:pt x="0" y="158"/>
                </a:lnTo>
              </a:path>
            </a:pathLst>
          </a:custGeom>
          <a:solidFill>
            <a:srgbClr val="99FF66"/>
          </a:solidFill>
          <a:ln w="7938">
            <a:solidFill>
              <a:schemeClr val="bg1"/>
            </a:solidFill>
            <a:round/>
            <a:headEnd/>
            <a:tailEnd/>
          </a:ln>
        </p:spPr>
        <p:txBody>
          <a:bodyPr/>
          <a:lstStyle/>
          <a:p>
            <a:endParaRPr lang="en-ZA"/>
          </a:p>
        </p:txBody>
      </p:sp>
      <p:sp>
        <p:nvSpPr>
          <p:cNvPr id="7367" name="Freeform 501"/>
          <p:cNvSpPr>
            <a:spLocks/>
          </p:cNvSpPr>
          <p:nvPr/>
        </p:nvSpPr>
        <p:spPr bwMode="auto">
          <a:xfrm>
            <a:off x="7888287" y="4556125"/>
            <a:ext cx="307975" cy="192088"/>
          </a:xfrm>
          <a:custGeom>
            <a:avLst/>
            <a:gdLst>
              <a:gd name="T0" fmla="*/ 0 w 580"/>
              <a:gd name="T1" fmla="*/ 2147483646 h 280"/>
              <a:gd name="T2" fmla="*/ 2147483646 w 580"/>
              <a:gd name="T3" fmla="*/ 2147483646 h 280"/>
              <a:gd name="T4" fmla="*/ 2147483646 w 580"/>
              <a:gd name="T5" fmla="*/ 2147483646 h 280"/>
              <a:gd name="T6" fmla="*/ 2147483646 w 580"/>
              <a:gd name="T7" fmla="*/ 2147483646 h 280"/>
              <a:gd name="T8" fmla="*/ 2147483646 w 580"/>
              <a:gd name="T9" fmla="*/ 2147483646 h 280"/>
              <a:gd name="T10" fmla="*/ 2147483646 w 580"/>
              <a:gd name="T11" fmla="*/ 0 h 280"/>
              <a:gd name="T12" fmla="*/ 2147483646 w 580"/>
              <a:gd name="T13" fmla="*/ 2147483646 h 280"/>
              <a:gd name="T14" fmla="*/ 2147483646 w 580"/>
              <a:gd name="T15" fmla="*/ 2147483646 h 280"/>
              <a:gd name="T16" fmla="*/ 2147483646 w 580"/>
              <a:gd name="T17" fmla="*/ 2147483646 h 280"/>
              <a:gd name="T18" fmla="*/ 2147483646 w 580"/>
              <a:gd name="T19" fmla="*/ 2147483646 h 280"/>
              <a:gd name="T20" fmla="*/ 2147483646 w 580"/>
              <a:gd name="T21" fmla="*/ 2147483646 h 280"/>
              <a:gd name="T22" fmla="*/ 2147483646 w 580"/>
              <a:gd name="T23" fmla="*/ 2147483646 h 280"/>
              <a:gd name="T24" fmla="*/ 2147483646 w 580"/>
              <a:gd name="T25" fmla="*/ 2147483646 h 280"/>
              <a:gd name="T26" fmla="*/ 2147483646 w 580"/>
              <a:gd name="T27" fmla="*/ 2147483646 h 280"/>
              <a:gd name="T28" fmla="*/ 0 w 580"/>
              <a:gd name="T29" fmla="*/ 2147483646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0"/>
              <a:gd name="T46" fmla="*/ 0 h 280"/>
              <a:gd name="T47" fmla="*/ 580 w 580"/>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0" h="280">
                <a:moveTo>
                  <a:pt x="0" y="220"/>
                </a:moveTo>
                <a:lnTo>
                  <a:pt x="33" y="129"/>
                </a:lnTo>
                <a:lnTo>
                  <a:pt x="177" y="110"/>
                </a:lnTo>
                <a:lnTo>
                  <a:pt x="193" y="73"/>
                </a:lnTo>
                <a:lnTo>
                  <a:pt x="266" y="67"/>
                </a:lnTo>
                <a:lnTo>
                  <a:pt x="370" y="0"/>
                </a:lnTo>
                <a:lnTo>
                  <a:pt x="403" y="73"/>
                </a:lnTo>
                <a:lnTo>
                  <a:pt x="483" y="110"/>
                </a:lnTo>
                <a:lnTo>
                  <a:pt x="580" y="207"/>
                </a:lnTo>
                <a:lnTo>
                  <a:pt x="313" y="232"/>
                </a:lnTo>
                <a:lnTo>
                  <a:pt x="218" y="207"/>
                </a:lnTo>
                <a:lnTo>
                  <a:pt x="177" y="256"/>
                </a:lnTo>
                <a:lnTo>
                  <a:pt x="113" y="256"/>
                </a:lnTo>
                <a:lnTo>
                  <a:pt x="65" y="280"/>
                </a:lnTo>
                <a:lnTo>
                  <a:pt x="0" y="220"/>
                </a:lnTo>
              </a:path>
            </a:pathLst>
          </a:custGeom>
          <a:solidFill>
            <a:schemeClr val="hlink"/>
          </a:solidFill>
          <a:ln w="7938">
            <a:solidFill>
              <a:schemeClr val="bg1"/>
            </a:solidFill>
            <a:round/>
            <a:headEnd/>
            <a:tailEnd/>
          </a:ln>
        </p:spPr>
        <p:txBody>
          <a:bodyPr/>
          <a:lstStyle/>
          <a:p>
            <a:endParaRPr lang="en-ZA"/>
          </a:p>
        </p:txBody>
      </p:sp>
      <p:sp>
        <p:nvSpPr>
          <p:cNvPr id="7368" name="Freeform 502"/>
          <p:cNvSpPr>
            <a:spLocks/>
          </p:cNvSpPr>
          <p:nvPr/>
        </p:nvSpPr>
        <p:spPr bwMode="auto">
          <a:xfrm>
            <a:off x="7858125" y="4262438"/>
            <a:ext cx="255587" cy="381000"/>
          </a:xfrm>
          <a:custGeom>
            <a:avLst/>
            <a:gdLst>
              <a:gd name="T0" fmla="*/ 0 w 483"/>
              <a:gd name="T1" fmla="*/ 2147483646 h 555"/>
              <a:gd name="T2" fmla="*/ 2147483646 w 483"/>
              <a:gd name="T3" fmla="*/ 2147483646 h 555"/>
              <a:gd name="T4" fmla="*/ 2147483646 w 483"/>
              <a:gd name="T5" fmla="*/ 2147483646 h 555"/>
              <a:gd name="T6" fmla="*/ 2147483646 w 483"/>
              <a:gd name="T7" fmla="*/ 2147483646 h 555"/>
              <a:gd name="T8" fmla="*/ 2147483646 w 483"/>
              <a:gd name="T9" fmla="*/ 2147483646 h 555"/>
              <a:gd name="T10" fmla="*/ 2147483646 w 483"/>
              <a:gd name="T11" fmla="*/ 2147483646 h 555"/>
              <a:gd name="T12" fmla="*/ 2147483646 w 483"/>
              <a:gd name="T13" fmla="*/ 2147483646 h 555"/>
              <a:gd name="T14" fmla="*/ 2147483646 w 483"/>
              <a:gd name="T15" fmla="*/ 2147483646 h 555"/>
              <a:gd name="T16" fmla="*/ 2147483646 w 483"/>
              <a:gd name="T17" fmla="*/ 2147483646 h 555"/>
              <a:gd name="T18" fmla="*/ 2147483646 w 483"/>
              <a:gd name="T19" fmla="*/ 2147483646 h 555"/>
              <a:gd name="T20" fmla="*/ 2147483646 w 483"/>
              <a:gd name="T21" fmla="*/ 2147483646 h 555"/>
              <a:gd name="T22" fmla="*/ 2147483646 w 483"/>
              <a:gd name="T23" fmla="*/ 2147483646 h 555"/>
              <a:gd name="T24" fmla="*/ 2147483646 w 483"/>
              <a:gd name="T25" fmla="*/ 2147483646 h 555"/>
              <a:gd name="T26" fmla="*/ 2147483646 w 483"/>
              <a:gd name="T27" fmla="*/ 2147483646 h 555"/>
              <a:gd name="T28" fmla="*/ 2147483646 w 483"/>
              <a:gd name="T29" fmla="*/ 0 h 555"/>
              <a:gd name="T30" fmla="*/ 2147483646 w 483"/>
              <a:gd name="T31" fmla="*/ 2147483646 h 555"/>
              <a:gd name="T32" fmla="*/ 2147483646 w 483"/>
              <a:gd name="T33" fmla="*/ 2147483646 h 555"/>
              <a:gd name="T34" fmla="*/ 2147483646 w 483"/>
              <a:gd name="T35" fmla="*/ 2147483646 h 555"/>
              <a:gd name="T36" fmla="*/ 2147483646 w 483"/>
              <a:gd name="T37" fmla="*/ 2147483646 h 555"/>
              <a:gd name="T38" fmla="*/ 0 w 483"/>
              <a:gd name="T39" fmla="*/ 2147483646 h 5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555"/>
              <a:gd name="T62" fmla="*/ 483 w 483"/>
              <a:gd name="T63" fmla="*/ 555 h 5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555">
                <a:moveTo>
                  <a:pt x="0" y="317"/>
                </a:moveTo>
                <a:lnTo>
                  <a:pt x="74" y="342"/>
                </a:lnTo>
                <a:lnTo>
                  <a:pt x="57" y="372"/>
                </a:lnTo>
                <a:lnTo>
                  <a:pt x="90" y="463"/>
                </a:lnTo>
                <a:lnTo>
                  <a:pt x="25" y="482"/>
                </a:lnTo>
                <a:lnTo>
                  <a:pt x="90" y="555"/>
                </a:lnTo>
                <a:lnTo>
                  <a:pt x="234" y="536"/>
                </a:lnTo>
                <a:lnTo>
                  <a:pt x="250" y="499"/>
                </a:lnTo>
                <a:lnTo>
                  <a:pt x="323" y="493"/>
                </a:lnTo>
                <a:lnTo>
                  <a:pt x="427" y="426"/>
                </a:lnTo>
                <a:lnTo>
                  <a:pt x="387" y="366"/>
                </a:lnTo>
                <a:lnTo>
                  <a:pt x="435" y="269"/>
                </a:lnTo>
                <a:lnTo>
                  <a:pt x="483" y="269"/>
                </a:lnTo>
                <a:lnTo>
                  <a:pt x="483" y="135"/>
                </a:lnTo>
                <a:lnTo>
                  <a:pt x="122" y="0"/>
                </a:lnTo>
                <a:lnTo>
                  <a:pt x="74" y="6"/>
                </a:lnTo>
                <a:lnTo>
                  <a:pt x="74" y="62"/>
                </a:lnTo>
                <a:lnTo>
                  <a:pt x="122" y="104"/>
                </a:lnTo>
                <a:lnTo>
                  <a:pt x="90" y="226"/>
                </a:lnTo>
                <a:lnTo>
                  <a:pt x="0" y="317"/>
                </a:lnTo>
              </a:path>
            </a:pathLst>
          </a:custGeom>
          <a:solidFill>
            <a:schemeClr val="tx2"/>
          </a:solidFill>
          <a:ln w="7938">
            <a:solidFill>
              <a:schemeClr val="bg1"/>
            </a:solidFill>
            <a:round/>
            <a:headEnd/>
            <a:tailEnd/>
          </a:ln>
        </p:spPr>
        <p:txBody>
          <a:bodyPr/>
          <a:lstStyle/>
          <a:p>
            <a:endParaRPr lang="en-ZA"/>
          </a:p>
        </p:txBody>
      </p:sp>
      <p:sp>
        <p:nvSpPr>
          <p:cNvPr id="7369" name="Freeform 503"/>
          <p:cNvSpPr>
            <a:spLocks/>
          </p:cNvSpPr>
          <p:nvPr/>
        </p:nvSpPr>
        <p:spPr bwMode="auto">
          <a:xfrm>
            <a:off x="9297987" y="3425826"/>
            <a:ext cx="1458913" cy="911225"/>
          </a:xfrm>
          <a:custGeom>
            <a:avLst/>
            <a:gdLst>
              <a:gd name="T0" fmla="*/ 2147483646 w 2758"/>
              <a:gd name="T1" fmla="*/ 2147483646 h 1326"/>
              <a:gd name="T2" fmla="*/ 2147483646 w 2758"/>
              <a:gd name="T3" fmla="*/ 2147483646 h 1326"/>
              <a:gd name="T4" fmla="*/ 2147483646 w 2758"/>
              <a:gd name="T5" fmla="*/ 2147483646 h 1326"/>
              <a:gd name="T6" fmla="*/ 2147483646 w 2758"/>
              <a:gd name="T7" fmla="*/ 2147483646 h 1326"/>
              <a:gd name="T8" fmla="*/ 2147483646 w 2758"/>
              <a:gd name="T9" fmla="*/ 2147483646 h 1326"/>
              <a:gd name="T10" fmla="*/ 2147483646 w 2758"/>
              <a:gd name="T11" fmla="*/ 2147483646 h 1326"/>
              <a:gd name="T12" fmla="*/ 2147483646 w 2758"/>
              <a:gd name="T13" fmla="*/ 2147483646 h 1326"/>
              <a:gd name="T14" fmla="*/ 2147483646 w 2758"/>
              <a:gd name="T15" fmla="*/ 2147483646 h 1326"/>
              <a:gd name="T16" fmla="*/ 2147483646 w 2758"/>
              <a:gd name="T17" fmla="*/ 2147483646 h 1326"/>
              <a:gd name="T18" fmla="*/ 2147483646 w 2758"/>
              <a:gd name="T19" fmla="*/ 2147483646 h 1326"/>
              <a:gd name="T20" fmla="*/ 2147483646 w 2758"/>
              <a:gd name="T21" fmla="*/ 2147483646 h 1326"/>
              <a:gd name="T22" fmla="*/ 2147483646 w 2758"/>
              <a:gd name="T23" fmla="*/ 2147483646 h 1326"/>
              <a:gd name="T24" fmla="*/ 2147483646 w 2758"/>
              <a:gd name="T25" fmla="*/ 2147483646 h 1326"/>
              <a:gd name="T26" fmla="*/ 2147483646 w 2758"/>
              <a:gd name="T27" fmla="*/ 2147483646 h 1326"/>
              <a:gd name="T28" fmla="*/ 2147483646 w 2758"/>
              <a:gd name="T29" fmla="*/ 2147483646 h 1326"/>
              <a:gd name="T30" fmla="*/ 2147483646 w 2758"/>
              <a:gd name="T31" fmla="*/ 2147483646 h 1326"/>
              <a:gd name="T32" fmla="*/ 2147483646 w 2758"/>
              <a:gd name="T33" fmla="*/ 2147483646 h 1326"/>
              <a:gd name="T34" fmla="*/ 2147483646 w 2758"/>
              <a:gd name="T35" fmla="*/ 2147483646 h 1326"/>
              <a:gd name="T36" fmla="*/ 2147483646 w 2758"/>
              <a:gd name="T37" fmla="*/ 2147483646 h 1326"/>
              <a:gd name="T38" fmla="*/ 2147483646 w 2758"/>
              <a:gd name="T39" fmla="*/ 2147483646 h 1326"/>
              <a:gd name="T40" fmla="*/ 2147483646 w 2758"/>
              <a:gd name="T41" fmla="*/ 2147483646 h 1326"/>
              <a:gd name="T42" fmla="*/ 2147483646 w 2758"/>
              <a:gd name="T43" fmla="*/ 2147483646 h 1326"/>
              <a:gd name="T44" fmla="*/ 2147483646 w 2758"/>
              <a:gd name="T45" fmla="*/ 2147483646 h 1326"/>
              <a:gd name="T46" fmla="*/ 2147483646 w 2758"/>
              <a:gd name="T47" fmla="*/ 2147483646 h 1326"/>
              <a:gd name="T48" fmla="*/ 2147483646 w 2758"/>
              <a:gd name="T49" fmla="*/ 2147483646 h 1326"/>
              <a:gd name="T50" fmla="*/ 2147483646 w 2758"/>
              <a:gd name="T51" fmla="*/ 2147483646 h 1326"/>
              <a:gd name="T52" fmla="*/ 2147483646 w 2758"/>
              <a:gd name="T53" fmla="*/ 2147483646 h 1326"/>
              <a:gd name="T54" fmla="*/ 2147483646 w 2758"/>
              <a:gd name="T55" fmla="*/ 2147483646 h 1326"/>
              <a:gd name="T56" fmla="*/ 2147483646 w 2758"/>
              <a:gd name="T57" fmla="*/ 2147483646 h 1326"/>
              <a:gd name="T58" fmla="*/ 2147483646 w 2758"/>
              <a:gd name="T59" fmla="*/ 2147483646 h 1326"/>
              <a:gd name="T60" fmla="*/ 2147483646 w 2758"/>
              <a:gd name="T61" fmla="*/ 2147483646 h 1326"/>
              <a:gd name="T62" fmla="*/ 2147483646 w 2758"/>
              <a:gd name="T63" fmla="*/ 2147483646 h 1326"/>
              <a:gd name="T64" fmla="*/ 2147483646 w 2758"/>
              <a:gd name="T65" fmla="*/ 2147483646 h 1326"/>
              <a:gd name="T66" fmla="*/ 2147483646 w 2758"/>
              <a:gd name="T67" fmla="*/ 2147483646 h 1326"/>
              <a:gd name="T68" fmla="*/ 2147483646 w 2758"/>
              <a:gd name="T69" fmla="*/ 2147483646 h 1326"/>
              <a:gd name="T70" fmla="*/ 2147483646 w 2758"/>
              <a:gd name="T71" fmla="*/ 2147483646 h 1326"/>
              <a:gd name="T72" fmla="*/ 2147483646 w 2758"/>
              <a:gd name="T73" fmla="*/ 2147483646 h 1326"/>
              <a:gd name="T74" fmla="*/ 2147483646 w 2758"/>
              <a:gd name="T75" fmla="*/ 2147483646 h 1326"/>
              <a:gd name="T76" fmla="*/ 2147483646 w 2758"/>
              <a:gd name="T77" fmla="*/ 2147483646 h 1326"/>
              <a:gd name="T78" fmla="*/ 2147483646 w 2758"/>
              <a:gd name="T79" fmla="*/ 2147483646 h 1326"/>
              <a:gd name="T80" fmla="*/ 2147483646 w 2758"/>
              <a:gd name="T81" fmla="*/ 2147483646 h 1326"/>
              <a:gd name="T82" fmla="*/ 2147483646 w 2758"/>
              <a:gd name="T83" fmla="*/ 2147483646 h 1326"/>
              <a:gd name="T84" fmla="*/ 2147483646 w 2758"/>
              <a:gd name="T85" fmla="*/ 2147483646 h 1326"/>
              <a:gd name="T86" fmla="*/ 2147483646 w 2758"/>
              <a:gd name="T87" fmla="*/ 2147483646 h 1326"/>
              <a:gd name="T88" fmla="*/ 2147483646 w 2758"/>
              <a:gd name="T89" fmla="*/ 2147483646 h 1326"/>
              <a:gd name="T90" fmla="*/ 2147483646 w 2758"/>
              <a:gd name="T91" fmla="*/ 2147483646 h 1326"/>
              <a:gd name="T92" fmla="*/ 2147483646 w 2758"/>
              <a:gd name="T93" fmla="*/ 2147483646 h 1326"/>
              <a:gd name="T94" fmla="*/ 2147483646 w 2758"/>
              <a:gd name="T95" fmla="*/ 2147483646 h 1326"/>
              <a:gd name="T96" fmla="*/ 2147483646 w 2758"/>
              <a:gd name="T97" fmla="*/ 2147483646 h 1326"/>
              <a:gd name="T98" fmla="*/ 2147483646 w 2758"/>
              <a:gd name="T99" fmla="*/ 2147483646 h 1326"/>
              <a:gd name="T100" fmla="*/ 2147483646 w 2758"/>
              <a:gd name="T101" fmla="*/ 2147483646 h 1326"/>
              <a:gd name="T102" fmla="*/ 0 w 2758"/>
              <a:gd name="T103" fmla="*/ 2147483646 h 1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58"/>
              <a:gd name="T157" fmla="*/ 0 h 1326"/>
              <a:gd name="T158" fmla="*/ 2758 w 2758"/>
              <a:gd name="T159" fmla="*/ 1326 h 13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58" h="1326">
                <a:moveTo>
                  <a:pt x="0" y="626"/>
                </a:moveTo>
                <a:lnTo>
                  <a:pt x="16" y="583"/>
                </a:lnTo>
                <a:lnTo>
                  <a:pt x="121" y="572"/>
                </a:lnTo>
                <a:lnTo>
                  <a:pt x="290" y="499"/>
                </a:lnTo>
                <a:lnTo>
                  <a:pt x="315" y="444"/>
                </a:lnTo>
                <a:lnTo>
                  <a:pt x="281" y="383"/>
                </a:lnTo>
                <a:lnTo>
                  <a:pt x="395" y="364"/>
                </a:lnTo>
                <a:lnTo>
                  <a:pt x="418" y="280"/>
                </a:lnTo>
                <a:lnTo>
                  <a:pt x="539" y="291"/>
                </a:lnTo>
                <a:lnTo>
                  <a:pt x="548" y="231"/>
                </a:lnTo>
                <a:lnTo>
                  <a:pt x="636" y="206"/>
                </a:lnTo>
                <a:lnTo>
                  <a:pt x="676" y="249"/>
                </a:lnTo>
                <a:lnTo>
                  <a:pt x="748" y="267"/>
                </a:lnTo>
                <a:lnTo>
                  <a:pt x="773" y="364"/>
                </a:lnTo>
                <a:lnTo>
                  <a:pt x="973" y="407"/>
                </a:lnTo>
                <a:lnTo>
                  <a:pt x="1062" y="474"/>
                </a:lnTo>
                <a:lnTo>
                  <a:pt x="1223" y="462"/>
                </a:lnTo>
                <a:lnTo>
                  <a:pt x="1399" y="517"/>
                </a:lnTo>
                <a:lnTo>
                  <a:pt x="1649" y="474"/>
                </a:lnTo>
                <a:lnTo>
                  <a:pt x="1721" y="426"/>
                </a:lnTo>
                <a:lnTo>
                  <a:pt x="1729" y="383"/>
                </a:lnTo>
                <a:lnTo>
                  <a:pt x="1802" y="389"/>
                </a:lnTo>
                <a:lnTo>
                  <a:pt x="1947" y="310"/>
                </a:lnTo>
                <a:lnTo>
                  <a:pt x="2067" y="304"/>
                </a:lnTo>
                <a:lnTo>
                  <a:pt x="2002" y="243"/>
                </a:lnTo>
                <a:lnTo>
                  <a:pt x="1890" y="261"/>
                </a:lnTo>
                <a:lnTo>
                  <a:pt x="1890" y="200"/>
                </a:lnTo>
                <a:lnTo>
                  <a:pt x="1930" y="157"/>
                </a:lnTo>
                <a:lnTo>
                  <a:pt x="1987" y="176"/>
                </a:lnTo>
                <a:lnTo>
                  <a:pt x="2059" y="157"/>
                </a:lnTo>
                <a:lnTo>
                  <a:pt x="2115" y="73"/>
                </a:lnTo>
                <a:lnTo>
                  <a:pt x="2091" y="43"/>
                </a:lnTo>
                <a:lnTo>
                  <a:pt x="2244" y="0"/>
                </a:lnTo>
                <a:lnTo>
                  <a:pt x="2340" y="30"/>
                </a:lnTo>
                <a:lnTo>
                  <a:pt x="2429" y="176"/>
                </a:lnTo>
                <a:lnTo>
                  <a:pt x="2565" y="213"/>
                </a:lnTo>
                <a:lnTo>
                  <a:pt x="2590" y="261"/>
                </a:lnTo>
                <a:lnTo>
                  <a:pt x="2758" y="231"/>
                </a:lnTo>
                <a:lnTo>
                  <a:pt x="2678" y="370"/>
                </a:lnTo>
                <a:lnTo>
                  <a:pt x="2582" y="395"/>
                </a:lnTo>
                <a:lnTo>
                  <a:pt x="2598" y="444"/>
                </a:lnTo>
                <a:lnTo>
                  <a:pt x="2565" y="480"/>
                </a:lnTo>
                <a:lnTo>
                  <a:pt x="2550" y="462"/>
                </a:lnTo>
                <a:lnTo>
                  <a:pt x="2462" y="504"/>
                </a:lnTo>
                <a:lnTo>
                  <a:pt x="2462" y="523"/>
                </a:lnTo>
                <a:lnTo>
                  <a:pt x="2405" y="523"/>
                </a:lnTo>
                <a:lnTo>
                  <a:pt x="2292" y="590"/>
                </a:lnTo>
                <a:lnTo>
                  <a:pt x="2147" y="633"/>
                </a:lnTo>
                <a:lnTo>
                  <a:pt x="2195" y="566"/>
                </a:lnTo>
                <a:lnTo>
                  <a:pt x="2172" y="541"/>
                </a:lnTo>
                <a:lnTo>
                  <a:pt x="1987" y="620"/>
                </a:lnTo>
                <a:lnTo>
                  <a:pt x="1979" y="644"/>
                </a:lnTo>
                <a:lnTo>
                  <a:pt x="2051" y="693"/>
                </a:lnTo>
                <a:lnTo>
                  <a:pt x="2124" y="675"/>
                </a:lnTo>
                <a:lnTo>
                  <a:pt x="2204" y="687"/>
                </a:lnTo>
                <a:lnTo>
                  <a:pt x="2099" y="730"/>
                </a:lnTo>
                <a:lnTo>
                  <a:pt x="2059" y="785"/>
                </a:lnTo>
                <a:lnTo>
                  <a:pt x="2180" y="906"/>
                </a:lnTo>
                <a:lnTo>
                  <a:pt x="2099" y="894"/>
                </a:lnTo>
                <a:lnTo>
                  <a:pt x="2180" y="936"/>
                </a:lnTo>
                <a:lnTo>
                  <a:pt x="2099" y="967"/>
                </a:lnTo>
                <a:lnTo>
                  <a:pt x="2180" y="973"/>
                </a:lnTo>
                <a:lnTo>
                  <a:pt x="2035" y="1162"/>
                </a:lnTo>
                <a:lnTo>
                  <a:pt x="1930" y="1229"/>
                </a:lnTo>
                <a:lnTo>
                  <a:pt x="1826" y="1241"/>
                </a:lnTo>
                <a:lnTo>
                  <a:pt x="1817" y="1241"/>
                </a:lnTo>
                <a:lnTo>
                  <a:pt x="1802" y="1235"/>
                </a:lnTo>
                <a:lnTo>
                  <a:pt x="1769" y="1259"/>
                </a:lnTo>
                <a:lnTo>
                  <a:pt x="1649" y="1283"/>
                </a:lnTo>
                <a:lnTo>
                  <a:pt x="1641" y="1326"/>
                </a:lnTo>
                <a:lnTo>
                  <a:pt x="1624" y="1272"/>
                </a:lnTo>
                <a:lnTo>
                  <a:pt x="1552" y="1278"/>
                </a:lnTo>
                <a:lnTo>
                  <a:pt x="1424" y="1222"/>
                </a:lnTo>
                <a:lnTo>
                  <a:pt x="1279" y="1247"/>
                </a:lnTo>
                <a:lnTo>
                  <a:pt x="1263" y="1247"/>
                </a:lnTo>
                <a:lnTo>
                  <a:pt x="1263" y="1283"/>
                </a:lnTo>
                <a:lnTo>
                  <a:pt x="1239" y="1272"/>
                </a:lnTo>
                <a:lnTo>
                  <a:pt x="1158" y="1253"/>
                </a:lnTo>
                <a:lnTo>
                  <a:pt x="1134" y="1186"/>
                </a:lnTo>
                <a:lnTo>
                  <a:pt x="1086" y="1192"/>
                </a:lnTo>
                <a:lnTo>
                  <a:pt x="1126" y="1089"/>
                </a:lnTo>
                <a:lnTo>
                  <a:pt x="1126" y="1059"/>
                </a:lnTo>
                <a:lnTo>
                  <a:pt x="1078" y="1040"/>
                </a:lnTo>
                <a:lnTo>
                  <a:pt x="1021" y="1028"/>
                </a:lnTo>
                <a:lnTo>
                  <a:pt x="1006" y="985"/>
                </a:lnTo>
                <a:lnTo>
                  <a:pt x="821" y="1052"/>
                </a:lnTo>
                <a:lnTo>
                  <a:pt x="733" y="1033"/>
                </a:lnTo>
                <a:lnTo>
                  <a:pt x="684" y="1070"/>
                </a:lnTo>
                <a:lnTo>
                  <a:pt x="676" y="1040"/>
                </a:lnTo>
                <a:lnTo>
                  <a:pt x="651" y="1052"/>
                </a:lnTo>
                <a:lnTo>
                  <a:pt x="548" y="1052"/>
                </a:lnTo>
                <a:lnTo>
                  <a:pt x="475" y="998"/>
                </a:lnTo>
                <a:lnTo>
                  <a:pt x="338" y="961"/>
                </a:lnTo>
                <a:lnTo>
                  <a:pt x="241" y="936"/>
                </a:lnTo>
                <a:lnTo>
                  <a:pt x="218" y="876"/>
                </a:lnTo>
                <a:lnTo>
                  <a:pt x="266" y="870"/>
                </a:lnTo>
                <a:lnTo>
                  <a:pt x="241" y="815"/>
                </a:lnTo>
                <a:lnTo>
                  <a:pt x="298" y="760"/>
                </a:lnTo>
                <a:lnTo>
                  <a:pt x="258" y="736"/>
                </a:lnTo>
                <a:lnTo>
                  <a:pt x="177" y="766"/>
                </a:lnTo>
                <a:lnTo>
                  <a:pt x="40" y="699"/>
                </a:lnTo>
                <a:lnTo>
                  <a:pt x="48" y="693"/>
                </a:lnTo>
                <a:lnTo>
                  <a:pt x="48" y="644"/>
                </a:lnTo>
                <a:lnTo>
                  <a:pt x="0" y="626"/>
                </a:lnTo>
              </a:path>
            </a:pathLst>
          </a:custGeom>
          <a:solidFill>
            <a:schemeClr val="tx2"/>
          </a:solidFill>
          <a:ln w="7938">
            <a:solidFill>
              <a:schemeClr val="bg1"/>
            </a:solidFill>
            <a:round/>
            <a:headEnd/>
            <a:tailEnd/>
          </a:ln>
        </p:spPr>
        <p:txBody>
          <a:bodyPr/>
          <a:lstStyle/>
          <a:p>
            <a:endParaRPr lang="en-ZA"/>
          </a:p>
        </p:txBody>
      </p:sp>
      <p:sp>
        <p:nvSpPr>
          <p:cNvPr id="7370" name="Freeform 504"/>
          <p:cNvSpPr>
            <a:spLocks/>
          </p:cNvSpPr>
          <p:nvPr/>
        </p:nvSpPr>
        <p:spPr bwMode="auto">
          <a:xfrm>
            <a:off x="10136186" y="4343400"/>
            <a:ext cx="50800" cy="44450"/>
          </a:xfrm>
          <a:custGeom>
            <a:avLst/>
            <a:gdLst>
              <a:gd name="T0" fmla="*/ 0 w 97"/>
              <a:gd name="T1" fmla="*/ 2147483646 h 67"/>
              <a:gd name="T2" fmla="*/ 2147483646 w 97"/>
              <a:gd name="T3" fmla="*/ 0 h 67"/>
              <a:gd name="T4" fmla="*/ 2147483646 w 97"/>
              <a:gd name="T5" fmla="*/ 2147483646 h 67"/>
              <a:gd name="T6" fmla="*/ 2147483646 w 97"/>
              <a:gd name="T7" fmla="*/ 2147483646 h 67"/>
              <a:gd name="T8" fmla="*/ 0 w 97"/>
              <a:gd name="T9" fmla="*/ 2147483646 h 67"/>
              <a:gd name="T10" fmla="*/ 0 60000 65536"/>
              <a:gd name="T11" fmla="*/ 0 60000 65536"/>
              <a:gd name="T12" fmla="*/ 0 60000 65536"/>
              <a:gd name="T13" fmla="*/ 0 60000 65536"/>
              <a:gd name="T14" fmla="*/ 0 60000 65536"/>
              <a:gd name="T15" fmla="*/ 0 w 97"/>
              <a:gd name="T16" fmla="*/ 0 h 67"/>
              <a:gd name="T17" fmla="*/ 97 w 97"/>
              <a:gd name="T18" fmla="*/ 67 h 67"/>
            </a:gdLst>
            <a:ahLst/>
            <a:cxnLst>
              <a:cxn ang="T10">
                <a:pos x="T0" y="T1"/>
              </a:cxn>
              <a:cxn ang="T11">
                <a:pos x="T2" y="T3"/>
              </a:cxn>
              <a:cxn ang="T12">
                <a:pos x="T4" y="T5"/>
              </a:cxn>
              <a:cxn ang="T13">
                <a:pos x="T6" y="T7"/>
              </a:cxn>
              <a:cxn ang="T14">
                <a:pos x="T8" y="T9"/>
              </a:cxn>
            </a:cxnLst>
            <a:rect l="T15" t="T16" r="T17" b="T18"/>
            <a:pathLst>
              <a:path w="97" h="67">
                <a:moveTo>
                  <a:pt x="0" y="43"/>
                </a:moveTo>
                <a:lnTo>
                  <a:pt x="33" y="0"/>
                </a:lnTo>
                <a:lnTo>
                  <a:pt x="97" y="13"/>
                </a:lnTo>
                <a:lnTo>
                  <a:pt x="40" y="67"/>
                </a:lnTo>
                <a:lnTo>
                  <a:pt x="0" y="43"/>
                </a:lnTo>
              </a:path>
            </a:pathLst>
          </a:custGeom>
          <a:solidFill>
            <a:schemeClr val="accent1"/>
          </a:solidFill>
          <a:ln w="0">
            <a:solidFill>
              <a:schemeClr val="bg1"/>
            </a:solidFill>
            <a:round/>
            <a:headEnd/>
            <a:tailEnd/>
          </a:ln>
        </p:spPr>
        <p:txBody>
          <a:bodyPr/>
          <a:lstStyle/>
          <a:p>
            <a:endParaRPr lang="en-ZA"/>
          </a:p>
        </p:txBody>
      </p:sp>
      <p:sp>
        <p:nvSpPr>
          <p:cNvPr id="7371" name="Freeform 505"/>
          <p:cNvSpPr>
            <a:spLocks/>
          </p:cNvSpPr>
          <p:nvPr/>
        </p:nvSpPr>
        <p:spPr bwMode="auto">
          <a:xfrm>
            <a:off x="10404474" y="4216400"/>
            <a:ext cx="42862" cy="76200"/>
          </a:xfrm>
          <a:custGeom>
            <a:avLst/>
            <a:gdLst>
              <a:gd name="T0" fmla="*/ 0 w 81"/>
              <a:gd name="T1" fmla="*/ 2147483646 h 110"/>
              <a:gd name="T2" fmla="*/ 2147483646 w 81"/>
              <a:gd name="T3" fmla="*/ 2147483646 h 110"/>
              <a:gd name="T4" fmla="*/ 2147483646 w 81"/>
              <a:gd name="T5" fmla="*/ 0 h 110"/>
              <a:gd name="T6" fmla="*/ 2147483646 w 81"/>
              <a:gd name="T7" fmla="*/ 2147483646 h 110"/>
              <a:gd name="T8" fmla="*/ 0 w 81"/>
              <a:gd name="T9" fmla="*/ 2147483646 h 110"/>
              <a:gd name="T10" fmla="*/ 0 60000 65536"/>
              <a:gd name="T11" fmla="*/ 0 60000 65536"/>
              <a:gd name="T12" fmla="*/ 0 60000 65536"/>
              <a:gd name="T13" fmla="*/ 0 60000 65536"/>
              <a:gd name="T14" fmla="*/ 0 60000 65536"/>
              <a:gd name="T15" fmla="*/ 0 w 81"/>
              <a:gd name="T16" fmla="*/ 0 h 110"/>
              <a:gd name="T17" fmla="*/ 81 w 81"/>
              <a:gd name="T18" fmla="*/ 110 h 110"/>
            </a:gdLst>
            <a:ahLst/>
            <a:cxnLst>
              <a:cxn ang="T10">
                <a:pos x="T0" y="T1"/>
              </a:cxn>
              <a:cxn ang="T11">
                <a:pos x="T2" y="T3"/>
              </a:cxn>
              <a:cxn ang="T12">
                <a:pos x="T4" y="T5"/>
              </a:cxn>
              <a:cxn ang="T13">
                <a:pos x="T6" y="T7"/>
              </a:cxn>
              <a:cxn ang="T14">
                <a:pos x="T8" y="T9"/>
              </a:cxn>
            </a:cxnLst>
            <a:rect l="T15" t="T16" r="T17" b="T18"/>
            <a:pathLst>
              <a:path w="81" h="110">
                <a:moveTo>
                  <a:pt x="0" y="43"/>
                </a:moveTo>
                <a:lnTo>
                  <a:pt x="33" y="110"/>
                </a:lnTo>
                <a:lnTo>
                  <a:pt x="81" y="0"/>
                </a:lnTo>
                <a:lnTo>
                  <a:pt x="41" y="7"/>
                </a:lnTo>
                <a:lnTo>
                  <a:pt x="0" y="43"/>
                </a:lnTo>
              </a:path>
            </a:pathLst>
          </a:custGeom>
          <a:solidFill>
            <a:schemeClr val="accent1"/>
          </a:solidFill>
          <a:ln w="0">
            <a:solidFill>
              <a:schemeClr val="bg1"/>
            </a:solidFill>
            <a:round/>
            <a:headEnd/>
            <a:tailEnd/>
          </a:ln>
        </p:spPr>
        <p:txBody>
          <a:bodyPr/>
          <a:lstStyle/>
          <a:p>
            <a:endParaRPr lang="en-ZA"/>
          </a:p>
        </p:txBody>
      </p:sp>
      <p:sp>
        <p:nvSpPr>
          <p:cNvPr id="7372" name="Freeform 506"/>
          <p:cNvSpPr>
            <a:spLocks/>
          </p:cNvSpPr>
          <p:nvPr/>
        </p:nvSpPr>
        <p:spPr bwMode="auto">
          <a:xfrm>
            <a:off x="7804149" y="4732339"/>
            <a:ext cx="177800" cy="200025"/>
          </a:xfrm>
          <a:custGeom>
            <a:avLst/>
            <a:gdLst>
              <a:gd name="T0" fmla="*/ 0 w 337"/>
              <a:gd name="T1" fmla="*/ 2147483646 h 292"/>
              <a:gd name="T2" fmla="*/ 2147483646 w 337"/>
              <a:gd name="T3" fmla="*/ 2147483646 h 292"/>
              <a:gd name="T4" fmla="*/ 2147483646 w 337"/>
              <a:gd name="T5" fmla="*/ 2147483646 h 292"/>
              <a:gd name="T6" fmla="*/ 2147483646 w 337"/>
              <a:gd name="T7" fmla="*/ 2147483646 h 292"/>
              <a:gd name="T8" fmla="*/ 2147483646 w 337"/>
              <a:gd name="T9" fmla="*/ 2147483646 h 292"/>
              <a:gd name="T10" fmla="*/ 2147483646 w 337"/>
              <a:gd name="T11" fmla="*/ 2147483646 h 292"/>
              <a:gd name="T12" fmla="*/ 2147483646 w 337"/>
              <a:gd name="T13" fmla="*/ 2147483646 h 292"/>
              <a:gd name="T14" fmla="*/ 2147483646 w 337"/>
              <a:gd name="T15" fmla="*/ 0 h 292"/>
              <a:gd name="T16" fmla="*/ 2147483646 w 337"/>
              <a:gd name="T17" fmla="*/ 0 h 292"/>
              <a:gd name="T18" fmla="*/ 2147483646 w 337"/>
              <a:gd name="T19" fmla="*/ 2147483646 h 292"/>
              <a:gd name="T20" fmla="*/ 2147483646 w 337"/>
              <a:gd name="T21" fmla="*/ 2147483646 h 292"/>
              <a:gd name="T22" fmla="*/ 2147483646 w 337"/>
              <a:gd name="T23" fmla="*/ 2147483646 h 292"/>
              <a:gd name="T24" fmla="*/ 2147483646 w 337"/>
              <a:gd name="T25" fmla="*/ 2147483646 h 292"/>
              <a:gd name="T26" fmla="*/ 2147483646 w 337"/>
              <a:gd name="T27" fmla="*/ 2147483646 h 292"/>
              <a:gd name="T28" fmla="*/ 2147483646 w 337"/>
              <a:gd name="T29" fmla="*/ 2147483646 h 292"/>
              <a:gd name="T30" fmla="*/ 2147483646 w 337"/>
              <a:gd name="T31" fmla="*/ 2147483646 h 292"/>
              <a:gd name="T32" fmla="*/ 0 w 337"/>
              <a:gd name="T33" fmla="*/ 2147483646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7"/>
              <a:gd name="T52" fmla="*/ 0 h 292"/>
              <a:gd name="T53" fmla="*/ 337 w 337"/>
              <a:gd name="T54" fmla="*/ 292 h 2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7" h="292">
                <a:moveTo>
                  <a:pt x="0" y="262"/>
                </a:moveTo>
                <a:lnTo>
                  <a:pt x="48" y="292"/>
                </a:lnTo>
                <a:lnTo>
                  <a:pt x="88" y="286"/>
                </a:lnTo>
                <a:lnTo>
                  <a:pt x="160" y="286"/>
                </a:lnTo>
                <a:lnTo>
                  <a:pt x="217" y="256"/>
                </a:lnTo>
                <a:lnTo>
                  <a:pt x="233" y="195"/>
                </a:lnTo>
                <a:lnTo>
                  <a:pt x="297" y="153"/>
                </a:lnTo>
                <a:lnTo>
                  <a:pt x="337" y="0"/>
                </a:lnTo>
                <a:lnTo>
                  <a:pt x="273" y="0"/>
                </a:lnTo>
                <a:lnTo>
                  <a:pt x="225" y="24"/>
                </a:lnTo>
                <a:lnTo>
                  <a:pt x="217" y="73"/>
                </a:lnTo>
                <a:lnTo>
                  <a:pt x="97" y="54"/>
                </a:lnTo>
                <a:lnTo>
                  <a:pt x="88" y="86"/>
                </a:lnTo>
                <a:lnTo>
                  <a:pt x="152" y="86"/>
                </a:lnTo>
                <a:lnTo>
                  <a:pt x="128" y="201"/>
                </a:lnTo>
                <a:lnTo>
                  <a:pt x="72" y="189"/>
                </a:lnTo>
                <a:lnTo>
                  <a:pt x="0" y="262"/>
                </a:lnTo>
              </a:path>
            </a:pathLst>
          </a:custGeom>
          <a:solidFill>
            <a:schemeClr val="hlink"/>
          </a:solidFill>
          <a:ln w="7938">
            <a:solidFill>
              <a:schemeClr val="bg1"/>
            </a:solidFill>
            <a:round/>
            <a:headEnd/>
            <a:tailEnd/>
          </a:ln>
        </p:spPr>
        <p:txBody>
          <a:bodyPr/>
          <a:lstStyle/>
          <a:p>
            <a:endParaRPr lang="en-ZA"/>
          </a:p>
        </p:txBody>
      </p:sp>
      <p:sp>
        <p:nvSpPr>
          <p:cNvPr id="7373" name="Freeform 507"/>
          <p:cNvSpPr>
            <a:spLocks/>
          </p:cNvSpPr>
          <p:nvPr/>
        </p:nvSpPr>
        <p:spPr bwMode="auto">
          <a:xfrm>
            <a:off x="7832724" y="4697414"/>
            <a:ext cx="455612" cy="434975"/>
          </a:xfrm>
          <a:custGeom>
            <a:avLst/>
            <a:gdLst>
              <a:gd name="T0" fmla="*/ 0 w 861"/>
              <a:gd name="T1" fmla="*/ 2147483646 h 634"/>
              <a:gd name="T2" fmla="*/ 0 w 861"/>
              <a:gd name="T3" fmla="*/ 2147483646 h 634"/>
              <a:gd name="T4" fmla="*/ 2147483646 w 861"/>
              <a:gd name="T5" fmla="*/ 2147483646 h 634"/>
              <a:gd name="T6" fmla="*/ 2147483646 w 861"/>
              <a:gd name="T7" fmla="*/ 2147483646 h 634"/>
              <a:gd name="T8" fmla="*/ 2147483646 w 861"/>
              <a:gd name="T9" fmla="*/ 2147483646 h 634"/>
              <a:gd name="T10" fmla="*/ 2147483646 w 861"/>
              <a:gd name="T11" fmla="*/ 2147483646 h 634"/>
              <a:gd name="T12" fmla="*/ 2147483646 w 861"/>
              <a:gd name="T13" fmla="*/ 2147483646 h 634"/>
              <a:gd name="T14" fmla="*/ 2147483646 w 861"/>
              <a:gd name="T15" fmla="*/ 2147483646 h 634"/>
              <a:gd name="T16" fmla="*/ 2147483646 w 861"/>
              <a:gd name="T17" fmla="*/ 2147483646 h 634"/>
              <a:gd name="T18" fmla="*/ 2147483646 w 861"/>
              <a:gd name="T19" fmla="*/ 2147483646 h 634"/>
              <a:gd name="T20" fmla="*/ 2147483646 w 861"/>
              <a:gd name="T21" fmla="*/ 2147483646 h 634"/>
              <a:gd name="T22" fmla="*/ 2147483646 w 861"/>
              <a:gd name="T23" fmla="*/ 2147483646 h 634"/>
              <a:gd name="T24" fmla="*/ 2147483646 w 861"/>
              <a:gd name="T25" fmla="*/ 2147483646 h 634"/>
              <a:gd name="T26" fmla="*/ 2147483646 w 861"/>
              <a:gd name="T27" fmla="*/ 2147483646 h 634"/>
              <a:gd name="T28" fmla="*/ 2147483646 w 861"/>
              <a:gd name="T29" fmla="*/ 2147483646 h 634"/>
              <a:gd name="T30" fmla="*/ 2147483646 w 861"/>
              <a:gd name="T31" fmla="*/ 2147483646 h 634"/>
              <a:gd name="T32" fmla="*/ 2147483646 w 861"/>
              <a:gd name="T33" fmla="*/ 2147483646 h 634"/>
              <a:gd name="T34" fmla="*/ 2147483646 w 861"/>
              <a:gd name="T35" fmla="*/ 2147483646 h 634"/>
              <a:gd name="T36" fmla="*/ 2147483646 w 861"/>
              <a:gd name="T37" fmla="*/ 2147483646 h 634"/>
              <a:gd name="T38" fmla="*/ 2147483646 w 861"/>
              <a:gd name="T39" fmla="*/ 2147483646 h 634"/>
              <a:gd name="T40" fmla="*/ 2147483646 w 861"/>
              <a:gd name="T41" fmla="*/ 2147483646 h 634"/>
              <a:gd name="T42" fmla="*/ 2147483646 w 861"/>
              <a:gd name="T43" fmla="*/ 2147483646 h 634"/>
              <a:gd name="T44" fmla="*/ 2147483646 w 861"/>
              <a:gd name="T45" fmla="*/ 0 h 634"/>
              <a:gd name="T46" fmla="*/ 2147483646 w 861"/>
              <a:gd name="T47" fmla="*/ 2147483646 h 634"/>
              <a:gd name="T48" fmla="*/ 2147483646 w 861"/>
              <a:gd name="T49" fmla="*/ 0 h 634"/>
              <a:gd name="T50" fmla="*/ 2147483646 w 861"/>
              <a:gd name="T51" fmla="*/ 2147483646 h 634"/>
              <a:gd name="T52" fmla="*/ 2147483646 w 861"/>
              <a:gd name="T53" fmla="*/ 2147483646 h 634"/>
              <a:gd name="T54" fmla="*/ 2147483646 w 861"/>
              <a:gd name="T55" fmla="*/ 2147483646 h 634"/>
              <a:gd name="T56" fmla="*/ 2147483646 w 861"/>
              <a:gd name="T57" fmla="*/ 2147483646 h 634"/>
              <a:gd name="T58" fmla="*/ 2147483646 w 861"/>
              <a:gd name="T59" fmla="*/ 2147483646 h 634"/>
              <a:gd name="T60" fmla="*/ 2147483646 w 861"/>
              <a:gd name="T61" fmla="*/ 2147483646 h 634"/>
              <a:gd name="T62" fmla="*/ 0 w 861"/>
              <a:gd name="T63" fmla="*/ 2147483646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1"/>
              <a:gd name="T97" fmla="*/ 0 h 634"/>
              <a:gd name="T98" fmla="*/ 861 w 861"/>
              <a:gd name="T99" fmla="*/ 634 h 6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1" h="634">
                <a:moveTo>
                  <a:pt x="0" y="378"/>
                </a:moveTo>
                <a:lnTo>
                  <a:pt x="0" y="389"/>
                </a:lnTo>
                <a:lnTo>
                  <a:pt x="178" y="372"/>
                </a:lnTo>
                <a:lnTo>
                  <a:pt x="250" y="457"/>
                </a:lnTo>
                <a:lnTo>
                  <a:pt x="315" y="451"/>
                </a:lnTo>
                <a:lnTo>
                  <a:pt x="323" y="415"/>
                </a:lnTo>
                <a:lnTo>
                  <a:pt x="386" y="408"/>
                </a:lnTo>
                <a:lnTo>
                  <a:pt x="427" y="426"/>
                </a:lnTo>
                <a:lnTo>
                  <a:pt x="435" y="554"/>
                </a:lnTo>
                <a:lnTo>
                  <a:pt x="531" y="548"/>
                </a:lnTo>
                <a:lnTo>
                  <a:pt x="781" y="634"/>
                </a:lnTo>
                <a:lnTo>
                  <a:pt x="781" y="591"/>
                </a:lnTo>
                <a:lnTo>
                  <a:pt x="733" y="578"/>
                </a:lnTo>
                <a:lnTo>
                  <a:pt x="741" y="488"/>
                </a:lnTo>
                <a:lnTo>
                  <a:pt x="829" y="457"/>
                </a:lnTo>
                <a:lnTo>
                  <a:pt x="773" y="396"/>
                </a:lnTo>
                <a:lnTo>
                  <a:pt x="773" y="292"/>
                </a:lnTo>
                <a:lnTo>
                  <a:pt x="756" y="268"/>
                </a:lnTo>
                <a:lnTo>
                  <a:pt x="789" y="219"/>
                </a:lnTo>
                <a:lnTo>
                  <a:pt x="829" y="135"/>
                </a:lnTo>
                <a:lnTo>
                  <a:pt x="861" y="98"/>
                </a:lnTo>
                <a:lnTo>
                  <a:pt x="845" y="49"/>
                </a:lnTo>
                <a:lnTo>
                  <a:pt x="685" y="0"/>
                </a:lnTo>
                <a:lnTo>
                  <a:pt x="418" y="25"/>
                </a:lnTo>
                <a:lnTo>
                  <a:pt x="323" y="0"/>
                </a:lnTo>
                <a:lnTo>
                  <a:pt x="282" y="49"/>
                </a:lnTo>
                <a:lnTo>
                  <a:pt x="242" y="202"/>
                </a:lnTo>
                <a:lnTo>
                  <a:pt x="178" y="244"/>
                </a:lnTo>
                <a:lnTo>
                  <a:pt x="162" y="305"/>
                </a:lnTo>
                <a:lnTo>
                  <a:pt x="105" y="335"/>
                </a:lnTo>
                <a:lnTo>
                  <a:pt x="33" y="335"/>
                </a:lnTo>
                <a:lnTo>
                  <a:pt x="0" y="378"/>
                </a:lnTo>
              </a:path>
            </a:pathLst>
          </a:custGeom>
          <a:solidFill>
            <a:schemeClr val="tx2"/>
          </a:solidFill>
          <a:ln w="7938">
            <a:solidFill>
              <a:schemeClr val="bg1"/>
            </a:solidFill>
            <a:round/>
            <a:headEnd/>
            <a:tailEnd/>
          </a:ln>
        </p:spPr>
        <p:txBody>
          <a:bodyPr/>
          <a:lstStyle/>
          <a:p>
            <a:endParaRPr lang="en-ZA"/>
          </a:p>
        </p:txBody>
      </p:sp>
      <p:sp>
        <p:nvSpPr>
          <p:cNvPr id="7374" name="Freeform 508"/>
          <p:cNvSpPr>
            <a:spLocks/>
          </p:cNvSpPr>
          <p:nvPr/>
        </p:nvSpPr>
        <p:spPr bwMode="auto">
          <a:xfrm>
            <a:off x="7561261" y="4525964"/>
            <a:ext cx="63500" cy="142875"/>
          </a:xfrm>
          <a:custGeom>
            <a:avLst/>
            <a:gdLst>
              <a:gd name="T0" fmla="*/ 0 w 122"/>
              <a:gd name="T1" fmla="*/ 2147483646 h 208"/>
              <a:gd name="T2" fmla="*/ 2147483646 w 122"/>
              <a:gd name="T3" fmla="*/ 2147483646 h 208"/>
              <a:gd name="T4" fmla="*/ 2147483646 w 122"/>
              <a:gd name="T5" fmla="*/ 2147483646 h 208"/>
              <a:gd name="T6" fmla="*/ 2147483646 w 122"/>
              <a:gd name="T7" fmla="*/ 2147483646 h 208"/>
              <a:gd name="T8" fmla="*/ 2147483646 w 122"/>
              <a:gd name="T9" fmla="*/ 0 h 208"/>
              <a:gd name="T10" fmla="*/ 2147483646 w 122"/>
              <a:gd name="T11" fmla="*/ 2147483646 h 208"/>
              <a:gd name="T12" fmla="*/ 0 w 122"/>
              <a:gd name="T13" fmla="*/ 2147483646 h 208"/>
              <a:gd name="T14" fmla="*/ 0 60000 65536"/>
              <a:gd name="T15" fmla="*/ 0 60000 65536"/>
              <a:gd name="T16" fmla="*/ 0 60000 65536"/>
              <a:gd name="T17" fmla="*/ 0 60000 65536"/>
              <a:gd name="T18" fmla="*/ 0 60000 65536"/>
              <a:gd name="T19" fmla="*/ 0 60000 65536"/>
              <a:gd name="T20" fmla="*/ 0 60000 65536"/>
              <a:gd name="T21" fmla="*/ 0 w 122"/>
              <a:gd name="T22" fmla="*/ 0 h 208"/>
              <a:gd name="T23" fmla="*/ 122 w 122"/>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08">
                <a:moveTo>
                  <a:pt x="0" y="43"/>
                </a:moveTo>
                <a:lnTo>
                  <a:pt x="49" y="208"/>
                </a:lnTo>
                <a:lnTo>
                  <a:pt x="82" y="208"/>
                </a:lnTo>
                <a:lnTo>
                  <a:pt x="122" y="19"/>
                </a:lnTo>
                <a:lnTo>
                  <a:pt x="90" y="0"/>
                </a:lnTo>
                <a:lnTo>
                  <a:pt x="65" y="13"/>
                </a:lnTo>
                <a:lnTo>
                  <a:pt x="0" y="43"/>
                </a:lnTo>
              </a:path>
            </a:pathLst>
          </a:custGeom>
          <a:solidFill>
            <a:schemeClr val="tx2"/>
          </a:solidFill>
          <a:ln w="7938">
            <a:solidFill>
              <a:schemeClr val="bg1"/>
            </a:solidFill>
            <a:round/>
            <a:headEnd/>
            <a:tailEnd/>
          </a:ln>
        </p:spPr>
        <p:txBody>
          <a:bodyPr/>
          <a:lstStyle/>
          <a:p>
            <a:endParaRPr lang="en-ZA"/>
          </a:p>
        </p:txBody>
      </p:sp>
      <p:sp>
        <p:nvSpPr>
          <p:cNvPr id="7375" name="Freeform 509"/>
          <p:cNvSpPr>
            <a:spLocks/>
          </p:cNvSpPr>
          <p:nvPr/>
        </p:nvSpPr>
        <p:spPr bwMode="auto">
          <a:xfrm>
            <a:off x="7769224" y="4764088"/>
            <a:ext cx="38100" cy="30162"/>
          </a:xfrm>
          <a:custGeom>
            <a:avLst/>
            <a:gdLst>
              <a:gd name="T0" fmla="*/ 0 w 72"/>
              <a:gd name="T1" fmla="*/ 2147483646 h 42"/>
              <a:gd name="T2" fmla="*/ 2147483646 w 72"/>
              <a:gd name="T3" fmla="*/ 2147483646 h 42"/>
              <a:gd name="T4" fmla="*/ 2147483646 w 72"/>
              <a:gd name="T5" fmla="*/ 0 h 42"/>
              <a:gd name="T6" fmla="*/ 2147483646 w 72"/>
              <a:gd name="T7" fmla="*/ 2147483646 h 42"/>
              <a:gd name="T8" fmla="*/ 0 w 72"/>
              <a:gd name="T9" fmla="*/ 2147483646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0" y="42"/>
                </a:moveTo>
                <a:lnTo>
                  <a:pt x="8" y="5"/>
                </a:lnTo>
                <a:lnTo>
                  <a:pt x="72" y="0"/>
                </a:lnTo>
                <a:lnTo>
                  <a:pt x="72" y="37"/>
                </a:lnTo>
                <a:lnTo>
                  <a:pt x="0" y="42"/>
                </a:lnTo>
              </a:path>
            </a:pathLst>
          </a:custGeom>
          <a:solidFill>
            <a:schemeClr val="hlink"/>
          </a:solidFill>
          <a:ln w="7938">
            <a:solidFill>
              <a:schemeClr val="bg1"/>
            </a:solidFill>
            <a:round/>
            <a:headEnd/>
            <a:tailEnd/>
          </a:ln>
        </p:spPr>
        <p:txBody>
          <a:bodyPr/>
          <a:lstStyle/>
          <a:p>
            <a:endParaRPr lang="en-ZA"/>
          </a:p>
        </p:txBody>
      </p:sp>
      <p:sp>
        <p:nvSpPr>
          <p:cNvPr id="7376" name="Freeform 510"/>
          <p:cNvSpPr>
            <a:spLocks/>
          </p:cNvSpPr>
          <p:nvPr/>
        </p:nvSpPr>
        <p:spPr bwMode="auto">
          <a:xfrm>
            <a:off x="8323261" y="4392613"/>
            <a:ext cx="361950" cy="342900"/>
          </a:xfrm>
          <a:custGeom>
            <a:avLst/>
            <a:gdLst>
              <a:gd name="T0" fmla="*/ 0 w 683"/>
              <a:gd name="T1" fmla="*/ 2147483646 h 499"/>
              <a:gd name="T2" fmla="*/ 2147483646 w 683"/>
              <a:gd name="T3" fmla="*/ 2147483646 h 499"/>
              <a:gd name="T4" fmla="*/ 2147483646 w 683"/>
              <a:gd name="T5" fmla="*/ 2147483646 h 499"/>
              <a:gd name="T6" fmla="*/ 2147483646 w 683"/>
              <a:gd name="T7" fmla="*/ 2147483646 h 499"/>
              <a:gd name="T8" fmla="*/ 2147483646 w 683"/>
              <a:gd name="T9" fmla="*/ 2147483646 h 499"/>
              <a:gd name="T10" fmla="*/ 2147483646 w 683"/>
              <a:gd name="T11" fmla="*/ 0 h 499"/>
              <a:gd name="T12" fmla="*/ 2147483646 w 683"/>
              <a:gd name="T13" fmla="*/ 2147483646 h 499"/>
              <a:gd name="T14" fmla="*/ 2147483646 w 683"/>
              <a:gd name="T15" fmla="*/ 2147483646 h 499"/>
              <a:gd name="T16" fmla="*/ 2147483646 w 683"/>
              <a:gd name="T17" fmla="*/ 2147483646 h 499"/>
              <a:gd name="T18" fmla="*/ 2147483646 w 683"/>
              <a:gd name="T19" fmla="*/ 2147483646 h 499"/>
              <a:gd name="T20" fmla="*/ 2147483646 w 683"/>
              <a:gd name="T21" fmla="*/ 2147483646 h 499"/>
              <a:gd name="T22" fmla="*/ 2147483646 w 683"/>
              <a:gd name="T23" fmla="*/ 2147483646 h 499"/>
              <a:gd name="T24" fmla="*/ 2147483646 w 683"/>
              <a:gd name="T25" fmla="*/ 2147483646 h 499"/>
              <a:gd name="T26" fmla="*/ 2147483646 w 683"/>
              <a:gd name="T27" fmla="*/ 2147483646 h 499"/>
              <a:gd name="T28" fmla="*/ 2147483646 w 683"/>
              <a:gd name="T29" fmla="*/ 2147483646 h 499"/>
              <a:gd name="T30" fmla="*/ 2147483646 w 683"/>
              <a:gd name="T31" fmla="*/ 2147483646 h 499"/>
              <a:gd name="T32" fmla="*/ 2147483646 w 683"/>
              <a:gd name="T33" fmla="*/ 2147483646 h 499"/>
              <a:gd name="T34" fmla="*/ 0 w 683"/>
              <a:gd name="T35" fmla="*/ 2147483646 h 4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3"/>
              <a:gd name="T55" fmla="*/ 0 h 499"/>
              <a:gd name="T56" fmla="*/ 683 w 683"/>
              <a:gd name="T57" fmla="*/ 499 h 4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3" h="499">
                <a:moveTo>
                  <a:pt x="0" y="353"/>
                </a:moveTo>
                <a:lnTo>
                  <a:pt x="64" y="323"/>
                </a:lnTo>
                <a:lnTo>
                  <a:pt x="64" y="262"/>
                </a:lnTo>
                <a:lnTo>
                  <a:pt x="152" y="177"/>
                </a:lnTo>
                <a:lnTo>
                  <a:pt x="193" y="31"/>
                </a:lnTo>
                <a:lnTo>
                  <a:pt x="257" y="0"/>
                </a:lnTo>
                <a:lnTo>
                  <a:pt x="313" y="97"/>
                </a:lnTo>
                <a:lnTo>
                  <a:pt x="458" y="183"/>
                </a:lnTo>
                <a:lnTo>
                  <a:pt x="410" y="231"/>
                </a:lnTo>
                <a:lnTo>
                  <a:pt x="450" y="244"/>
                </a:lnTo>
                <a:lnTo>
                  <a:pt x="506" y="304"/>
                </a:lnTo>
                <a:lnTo>
                  <a:pt x="683" y="347"/>
                </a:lnTo>
                <a:lnTo>
                  <a:pt x="555" y="450"/>
                </a:lnTo>
                <a:lnTo>
                  <a:pt x="410" y="487"/>
                </a:lnTo>
                <a:lnTo>
                  <a:pt x="282" y="499"/>
                </a:lnTo>
                <a:lnTo>
                  <a:pt x="145" y="463"/>
                </a:lnTo>
                <a:lnTo>
                  <a:pt x="88" y="390"/>
                </a:lnTo>
                <a:lnTo>
                  <a:pt x="0" y="353"/>
                </a:lnTo>
              </a:path>
            </a:pathLst>
          </a:custGeom>
          <a:solidFill>
            <a:schemeClr val="accent1"/>
          </a:solidFill>
          <a:ln w="7938">
            <a:solidFill>
              <a:schemeClr val="bg1"/>
            </a:solidFill>
            <a:round/>
            <a:headEnd/>
            <a:tailEnd/>
          </a:ln>
        </p:spPr>
        <p:txBody>
          <a:bodyPr/>
          <a:lstStyle/>
          <a:p>
            <a:endParaRPr lang="en-ZA"/>
          </a:p>
        </p:txBody>
      </p:sp>
      <p:sp>
        <p:nvSpPr>
          <p:cNvPr id="7377" name="Freeform 511"/>
          <p:cNvSpPr>
            <a:spLocks/>
          </p:cNvSpPr>
          <p:nvPr/>
        </p:nvSpPr>
        <p:spPr bwMode="auto">
          <a:xfrm>
            <a:off x="7748587" y="4764089"/>
            <a:ext cx="136525" cy="147637"/>
          </a:xfrm>
          <a:custGeom>
            <a:avLst/>
            <a:gdLst>
              <a:gd name="T0" fmla="*/ 0 w 257"/>
              <a:gd name="T1" fmla="*/ 2147483646 h 213"/>
              <a:gd name="T2" fmla="*/ 2147483646 w 257"/>
              <a:gd name="T3" fmla="*/ 2147483646 h 213"/>
              <a:gd name="T4" fmla="*/ 2147483646 w 257"/>
              <a:gd name="T5" fmla="*/ 2147483646 h 213"/>
              <a:gd name="T6" fmla="*/ 2147483646 w 257"/>
              <a:gd name="T7" fmla="*/ 2147483646 h 213"/>
              <a:gd name="T8" fmla="*/ 2147483646 w 257"/>
              <a:gd name="T9" fmla="*/ 2147483646 h 213"/>
              <a:gd name="T10" fmla="*/ 2147483646 w 257"/>
              <a:gd name="T11" fmla="*/ 0 h 213"/>
              <a:gd name="T12" fmla="*/ 2147483646 w 257"/>
              <a:gd name="T13" fmla="*/ 2147483646 h 213"/>
              <a:gd name="T14" fmla="*/ 2147483646 w 257"/>
              <a:gd name="T15" fmla="*/ 2147483646 h 213"/>
              <a:gd name="T16" fmla="*/ 2147483646 w 257"/>
              <a:gd name="T17" fmla="*/ 2147483646 h 213"/>
              <a:gd name="T18" fmla="*/ 2147483646 w 257"/>
              <a:gd name="T19" fmla="*/ 2147483646 h 213"/>
              <a:gd name="T20" fmla="*/ 2147483646 w 257"/>
              <a:gd name="T21" fmla="*/ 2147483646 h 213"/>
              <a:gd name="T22" fmla="*/ 2147483646 w 257"/>
              <a:gd name="T23" fmla="*/ 2147483646 h 213"/>
              <a:gd name="T24" fmla="*/ 0 w 257"/>
              <a:gd name="T25" fmla="*/ 2147483646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7"/>
              <a:gd name="T40" fmla="*/ 0 h 213"/>
              <a:gd name="T41" fmla="*/ 257 w 257"/>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7" h="213">
                <a:moveTo>
                  <a:pt x="0" y="104"/>
                </a:moveTo>
                <a:lnTo>
                  <a:pt x="23" y="67"/>
                </a:lnTo>
                <a:lnTo>
                  <a:pt x="48" y="67"/>
                </a:lnTo>
                <a:lnTo>
                  <a:pt x="40" y="42"/>
                </a:lnTo>
                <a:lnTo>
                  <a:pt x="112" y="37"/>
                </a:lnTo>
                <a:lnTo>
                  <a:pt x="112" y="0"/>
                </a:lnTo>
                <a:lnTo>
                  <a:pt x="202" y="5"/>
                </a:lnTo>
                <a:lnTo>
                  <a:pt x="193" y="37"/>
                </a:lnTo>
                <a:lnTo>
                  <a:pt x="257" y="37"/>
                </a:lnTo>
                <a:lnTo>
                  <a:pt x="233" y="152"/>
                </a:lnTo>
                <a:lnTo>
                  <a:pt x="177" y="140"/>
                </a:lnTo>
                <a:lnTo>
                  <a:pt x="105" y="213"/>
                </a:lnTo>
                <a:lnTo>
                  <a:pt x="0" y="104"/>
                </a:lnTo>
              </a:path>
            </a:pathLst>
          </a:custGeom>
          <a:solidFill>
            <a:schemeClr val="hlink"/>
          </a:solidFill>
          <a:ln w="7938">
            <a:solidFill>
              <a:schemeClr val="bg1"/>
            </a:solidFill>
            <a:round/>
            <a:headEnd/>
            <a:tailEnd/>
          </a:ln>
        </p:spPr>
        <p:txBody>
          <a:bodyPr/>
          <a:lstStyle/>
          <a:p>
            <a:endParaRPr lang="en-ZA"/>
          </a:p>
        </p:txBody>
      </p:sp>
      <p:sp>
        <p:nvSpPr>
          <p:cNvPr id="7378" name="Freeform 512"/>
          <p:cNvSpPr>
            <a:spLocks/>
          </p:cNvSpPr>
          <p:nvPr/>
        </p:nvSpPr>
        <p:spPr bwMode="auto">
          <a:xfrm>
            <a:off x="7138987" y="4492626"/>
            <a:ext cx="73025" cy="15875"/>
          </a:xfrm>
          <a:custGeom>
            <a:avLst/>
            <a:gdLst>
              <a:gd name="T0" fmla="*/ 0 w 138"/>
              <a:gd name="T1" fmla="*/ 2147483646 h 24"/>
              <a:gd name="T2" fmla="*/ 2147483646 w 138"/>
              <a:gd name="T3" fmla="*/ 0 h 24"/>
              <a:gd name="T4" fmla="*/ 2147483646 w 138"/>
              <a:gd name="T5" fmla="*/ 2147483646 h 24"/>
              <a:gd name="T6" fmla="*/ 0 w 138"/>
              <a:gd name="T7" fmla="*/ 2147483646 h 24"/>
              <a:gd name="T8" fmla="*/ 0 60000 65536"/>
              <a:gd name="T9" fmla="*/ 0 60000 65536"/>
              <a:gd name="T10" fmla="*/ 0 60000 65536"/>
              <a:gd name="T11" fmla="*/ 0 60000 65536"/>
              <a:gd name="T12" fmla="*/ 0 w 138"/>
              <a:gd name="T13" fmla="*/ 0 h 24"/>
              <a:gd name="T14" fmla="*/ 138 w 138"/>
              <a:gd name="T15" fmla="*/ 24 h 24"/>
            </a:gdLst>
            <a:ahLst/>
            <a:cxnLst>
              <a:cxn ang="T8">
                <a:pos x="T0" y="T1"/>
              </a:cxn>
              <a:cxn ang="T9">
                <a:pos x="T2" y="T3"/>
              </a:cxn>
              <a:cxn ang="T10">
                <a:pos x="T4" y="T5"/>
              </a:cxn>
              <a:cxn ang="T11">
                <a:pos x="T6" y="T7"/>
              </a:cxn>
            </a:cxnLst>
            <a:rect l="T12" t="T13" r="T14" b="T15"/>
            <a:pathLst>
              <a:path w="138" h="24">
                <a:moveTo>
                  <a:pt x="0" y="24"/>
                </a:moveTo>
                <a:lnTo>
                  <a:pt x="8" y="0"/>
                </a:lnTo>
                <a:lnTo>
                  <a:pt x="138" y="7"/>
                </a:lnTo>
                <a:lnTo>
                  <a:pt x="0" y="24"/>
                </a:lnTo>
              </a:path>
            </a:pathLst>
          </a:custGeom>
          <a:solidFill>
            <a:schemeClr val="tx2"/>
          </a:solidFill>
          <a:ln w="7938">
            <a:solidFill>
              <a:schemeClr val="bg1"/>
            </a:solidFill>
            <a:round/>
            <a:headEnd/>
            <a:tailEnd/>
          </a:ln>
        </p:spPr>
        <p:txBody>
          <a:bodyPr/>
          <a:lstStyle/>
          <a:p>
            <a:endParaRPr lang="en-ZA"/>
          </a:p>
        </p:txBody>
      </p:sp>
      <p:sp>
        <p:nvSpPr>
          <p:cNvPr id="7379" name="Freeform 513"/>
          <p:cNvSpPr>
            <a:spLocks/>
          </p:cNvSpPr>
          <p:nvPr/>
        </p:nvSpPr>
        <p:spPr bwMode="auto">
          <a:xfrm>
            <a:off x="7467599" y="4549775"/>
            <a:ext cx="106362" cy="160338"/>
          </a:xfrm>
          <a:custGeom>
            <a:avLst/>
            <a:gdLst>
              <a:gd name="T0" fmla="*/ 0 w 201"/>
              <a:gd name="T1" fmla="*/ 2147483646 h 232"/>
              <a:gd name="T2" fmla="*/ 2147483646 w 201"/>
              <a:gd name="T3" fmla="*/ 2147483646 h 232"/>
              <a:gd name="T4" fmla="*/ 2147483646 w 201"/>
              <a:gd name="T5" fmla="*/ 2147483646 h 232"/>
              <a:gd name="T6" fmla="*/ 2147483646 w 201"/>
              <a:gd name="T7" fmla="*/ 0 h 232"/>
              <a:gd name="T8" fmla="*/ 2147483646 w 201"/>
              <a:gd name="T9" fmla="*/ 2147483646 h 232"/>
              <a:gd name="T10" fmla="*/ 2147483646 w 201"/>
              <a:gd name="T11" fmla="*/ 2147483646 h 232"/>
              <a:gd name="T12" fmla="*/ 0 w 201"/>
              <a:gd name="T13" fmla="*/ 2147483646 h 232"/>
              <a:gd name="T14" fmla="*/ 0 60000 65536"/>
              <a:gd name="T15" fmla="*/ 0 60000 65536"/>
              <a:gd name="T16" fmla="*/ 0 60000 65536"/>
              <a:gd name="T17" fmla="*/ 0 60000 65536"/>
              <a:gd name="T18" fmla="*/ 0 60000 65536"/>
              <a:gd name="T19" fmla="*/ 0 60000 65536"/>
              <a:gd name="T20" fmla="*/ 0 60000 65536"/>
              <a:gd name="T21" fmla="*/ 0 w 201"/>
              <a:gd name="T22" fmla="*/ 0 h 232"/>
              <a:gd name="T23" fmla="*/ 201 w 201"/>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232">
                <a:moveTo>
                  <a:pt x="0" y="219"/>
                </a:moveTo>
                <a:lnTo>
                  <a:pt x="16" y="62"/>
                </a:lnTo>
                <a:lnTo>
                  <a:pt x="8" y="6"/>
                </a:lnTo>
                <a:lnTo>
                  <a:pt x="128" y="0"/>
                </a:lnTo>
                <a:lnTo>
                  <a:pt x="201" y="176"/>
                </a:lnTo>
                <a:lnTo>
                  <a:pt x="48" y="232"/>
                </a:lnTo>
                <a:lnTo>
                  <a:pt x="0" y="219"/>
                </a:lnTo>
              </a:path>
            </a:pathLst>
          </a:custGeom>
          <a:solidFill>
            <a:schemeClr val="tx2"/>
          </a:solidFill>
          <a:ln w="7938">
            <a:solidFill>
              <a:schemeClr val="bg1"/>
            </a:solidFill>
            <a:round/>
            <a:headEnd/>
            <a:tailEnd/>
          </a:ln>
        </p:spPr>
        <p:txBody>
          <a:bodyPr/>
          <a:lstStyle/>
          <a:p>
            <a:endParaRPr lang="en-ZA"/>
          </a:p>
        </p:txBody>
      </p:sp>
      <p:sp>
        <p:nvSpPr>
          <p:cNvPr id="7380" name="Freeform 514"/>
          <p:cNvSpPr>
            <a:spLocks/>
          </p:cNvSpPr>
          <p:nvPr/>
        </p:nvSpPr>
        <p:spPr bwMode="auto">
          <a:xfrm>
            <a:off x="7178674" y="4518026"/>
            <a:ext cx="177800" cy="125413"/>
          </a:xfrm>
          <a:custGeom>
            <a:avLst/>
            <a:gdLst>
              <a:gd name="T0" fmla="*/ 0 w 338"/>
              <a:gd name="T1" fmla="*/ 2147483646 h 183"/>
              <a:gd name="T2" fmla="*/ 2147483646 w 338"/>
              <a:gd name="T3" fmla="*/ 2147483646 h 183"/>
              <a:gd name="T4" fmla="*/ 2147483646 w 338"/>
              <a:gd name="T5" fmla="*/ 0 h 183"/>
              <a:gd name="T6" fmla="*/ 2147483646 w 338"/>
              <a:gd name="T7" fmla="*/ 2147483646 h 183"/>
              <a:gd name="T8" fmla="*/ 2147483646 w 338"/>
              <a:gd name="T9" fmla="*/ 2147483646 h 183"/>
              <a:gd name="T10" fmla="*/ 2147483646 w 338"/>
              <a:gd name="T11" fmla="*/ 2147483646 h 183"/>
              <a:gd name="T12" fmla="*/ 2147483646 w 338"/>
              <a:gd name="T13" fmla="*/ 2147483646 h 183"/>
              <a:gd name="T14" fmla="*/ 2147483646 w 338"/>
              <a:gd name="T15" fmla="*/ 2147483646 h 183"/>
              <a:gd name="T16" fmla="*/ 2147483646 w 338"/>
              <a:gd name="T17" fmla="*/ 2147483646 h 183"/>
              <a:gd name="T18" fmla="*/ 2147483646 w 338"/>
              <a:gd name="T19" fmla="*/ 2147483646 h 183"/>
              <a:gd name="T20" fmla="*/ 2147483646 w 338"/>
              <a:gd name="T21" fmla="*/ 2147483646 h 183"/>
              <a:gd name="T22" fmla="*/ 2147483646 w 338"/>
              <a:gd name="T23" fmla="*/ 2147483646 h 183"/>
              <a:gd name="T24" fmla="*/ 2147483646 w 338"/>
              <a:gd name="T25" fmla="*/ 2147483646 h 183"/>
              <a:gd name="T26" fmla="*/ 2147483646 w 338"/>
              <a:gd name="T27" fmla="*/ 2147483646 h 183"/>
              <a:gd name="T28" fmla="*/ 2147483646 w 338"/>
              <a:gd name="T29" fmla="*/ 2147483646 h 183"/>
              <a:gd name="T30" fmla="*/ 0 w 338"/>
              <a:gd name="T31" fmla="*/ 2147483646 h 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8"/>
              <a:gd name="T49" fmla="*/ 0 h 183"/>
              <a:gd name="T50" fmla="*/ 338 w 338"/>
              <a:gd name="T51" fmla="*/ 183 h 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8" h="183">
                <a:moveTo>
                  <a:pt x="0" y="54"/>
                </a:moveTo>
                <a:lnTo>
                  <a:pt x="65" y="37"/>
                </a:lnTo>
                <a:lnTo>
                  <a:pt x="65" y="0"/>
                </a:lnTo>
                <a:lnTo>
                  <a:pt x="177" y="11"/>
                </a:lnTo>
                <a:lnTo>
                  <a:pt x="202" y="24"/>
                </a:lnTo>
                <a:lnTo>
                  <a:pt x="282" y="6"/>
                </a:lnTo>
                <a:lnTo>
                  <a:pt x="322" y="85"/>
                </a:lnTo>
                <a:lnTo>
                  <a:pt x="338" y="146"/>
                </a:lnTo>
                <a:lnTo>
                  <a:pt x="314" y="146"/>
                </a:lnTo>
                <a:lnTo>
                  <a:pt x="305" y="183"/>
                </a:lnTo>
                <a:lnTo>
                  <a:pt x="257" y="183"/>
                </a:lnTo>
                <a:lnTo>
                  <a:pt x="257" y="146"/>
                </a:lnTo>
                <a:lnTo>
                  <a:pt x="217" y="146"/>
                </a:lnTo>
                <a:lnTo>
                  <a:pt x="177" y="97"/>
                </a:lnTo>
                <a:lnTo>
                  <a:pt x="89" y="121"/>
                </a:lnTo>
                <a:lnTo>
                  <a:pt x="0" y="54"/>
                </a:lnTo>
              </a:path>
            </a:pathLst>
          </a:custGeom>
          <a:solidFill>
            <a:schemeClr val="tx2"/>
          </a:solidFill>
          <a:ln w="7938">
            <a:solidFill>
              <a:schemeClr val="bg1"/>
            </a:solidFill>
            <a:round/>
            <a:headEnd/>
            <a:tailEnd/>
          </a:ln>
        </p:spPr>
        <p:txBody>
          <a:bodyPr/>
          <a:lstStyle/>
          <a:p>
            <a:endParaRPr lang="en-ZA"/>
          </a:p>
        </p:txBody>
      </p:sp>
      <p:sp>
        <p:nvSpPr>
          <p:cNvPr id="7381" name="Freeform 515"/>
          <p:cNvSpPr>
            <a:spLocks/>
          </p:cNvSpPr>
          <p:nvPr/>
        </p:nvSpPr>
        <p:spPr bwMode="auto">
          <a:xfrm>
            <a:off x="9817100" y="4684713"/>
            <a:ext cx="255587" cy="271462"/>
          </a:xfrm>
          <a:custGeom>
            <a:avLst/>
            <a:gdLst>
              <a:gd name="T0" fmla="*/ 0 w 483"/>
              <a:gd name="T1" fmla="*/ 0 h 396"/>
              <a:gd name="T2" fmla="*/ 2147483646 w 483"/>
              <a:gd name="T3" fmla="*/ 2147483646 h 396"/>
              <a:gd name="T4" fmla="*/ 2147483646 w 483"/>
              <a:gd name="T5" fmla="*/ 2147483646 h 396"/>
              <a:gd name="T6" fmla="*/ 2147483646 w 483"/>
              <a:gd name="T7" fmla="*/ 2147483646 h 396"/>
              <a:gd name="T8" fmla="*/ 2147483646 w 483"/>
              <a:gd name="T9" fmla="*/ 2147483646 h 396"/>
              <a:gd name="T10" fmla="*/ 2147483646 w 483"/>
              <a:gd name="T11" fmla="*/ 2147483646 h 396"/>
              <a:gd name="T12" fmla="*/ 2147483646 w 483"/>
              <a:gd name="T13" fmla="*/ 2147483646 h 396"/>
              <a:gd name="T14" fmla="*/ 2147483646 w 483"/>
              <a:gd name="T15" fmla="*/ 2147483646 h 396"/>
              <a:gd name="T16" fmla="*/ 2147483646 w 483"/>
              <a:gd name="T17" fmla="*/ 2147483646 h 396"/>
              <a:gd name="T18" fmla="*/ 2147483646 w 483"/>
              <a:gd name="T19" fmla="*/ 2147483646 h 396"/>
              <a:gd name="T20" fmla="*/ 2147483646 w 483"/>
              <a:gd name="T21" fmla="*/ 2147483646 h 396"/>
              <a:gd name="T22" fmla="*/ 2147483646 w 483"/>
              <a:gd name="T23" fmla="*/ 2147483646 h 396"/>
              <a:gd name="T24" fmla="*/ 0 w 483"/>
              <a:gd name="T25" fmla="*/ 0 h 3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3"/>
              <a:gd name="T40" fmla="*/ 0 h 396"/>
              <a:gd name="T41" fmla="*/ 483 w 483"/>
              <a:gd name="T42" fmla="*/ 396 h 3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3" h="396">
                <a:moveTo>
                  <a:pt x="0" y="0"/>
                </a:moveTo>
                <a:lnTo>
                  <a:pt x="105" y="18"/>
                </a:lnTo>
                <a:lnTo>
                  <a:pt x="242" y="121"/>
                </a:lnTo>
                <a:lnTo>
                  <a:pt x="355" y="158"/>
                </a:lnTo>
                <a:lnTo>
                  <a:pt x="338" y="183"/>
                </a:lnTo>
                <a:lnTo>
                  <a:pt x="378" y="177"/>
                </a:lnTo>
                <a:lnTo>
                  <a:pt x="370" y="220"/>
                </a:lnTo>
                <a:lnTo>
                  <a:pt x="483" y="299"/>
                </a:lnTo>
                <a:lnTo>
                  <a:pt x="475" y="390"/>
                </a:lnTo>
                <a:lnTo>
                  <a:pt x="418" y="396"/>
                </a:lnTo>
                <a:lnTo>
                  <a:pt x="330" y="334"/>
                </a:lnTo>
                <a:lnTo>
                  <a:pt x="153" y="134"/>
                </a:lnTo>
                <a:lnTo>
                  <a:pt x="0" y="0"/>
                </a:lnTo>
              </a:path>
            </a:pathLst>
          </a:custGeom>
          <a:solidFill>
            <a:schemeClr val="accent1"/>
          </a:solidFill>
          <a:ln w="7938">
            <a:solidFill>
              <a:schemeClr val="bg1"/>
            </a:solidFill>
            <a:round/>
            <a:headEnd/>
            <a:tailEnd/>
          </a:ln>
        </p:spPr>
        <p:txBody>
          <a:bodyPr/>
          <a:lstStyle/>
          <a:p>
            <a:endParaRPr lang="en-ZA"/>
          </a:p>
        </p:txBody>
      </p:sp>
      <p:sp>
        <p:nvSpPr>
          <p:cNvPr id="7382" name="Freeform 516"/>
          <p:cNvSpPr>
            <a:spLocks/>
          </p:cNvSpPr>
          <p:nvPr/>
        </p:nvSpPr>
        <p:spPr bwMode="auto">
          <a:xfrm>
            <a:off x="10058399" y="4956176"/>
            <a:ext cx="214312" cy="68263"/>
          </a:xfrm>
          <a:custGeom>
            <a:avLst/>
            <a:gdLst>
              <a:gd name="T0" fmla="*/ 0 w 403"/>
              <a:gd name="T1" fmla="*/ 2147483646 h 97"/>
              <a:gd name="T2" fmla="*/ 2147483646 w 403"/>
              <a:gd name="T3" fmla="*/ 0 h 97"/>
              <a:gd name="T4" fmla="*/ 2147483646 w 403"/>
              <a:gd name="T5" fmla="*/ 2147483646 h 97"/>
              <a:gd name="T6" fmla="*/ 2147483646 w 403"/>
              <a:gd name="T7" fmla="*/ 2147483646 h 97"/>
              <a:gd name="T8" fmla="*/ 2147483646 w 403"/>
              <a:gd name="T9" fmla="*/ 2147483646 h 97"/>
              <a:gd name="T10" fmla="*/ 2147483646 w 403"/>
              <a:gd name="T11" fmla="*/ 2147483646 h 97"/>
              <a:gd name="T12" fmla="*/ 2147483646 w 403"/>
              <a:gd name="T13" fmla="*/ 2147483646 h 97"/>
              <a:gd name="T14" fmla="*/ 0 w 403"/>
              <a:gd name="T15" fmla="*/ 2147483646 h 97"/>
              <a:gd name="T16" fmla="*/ 0 60000 65536"/>
              <a:gd name="T17" fmla="*/ 0 60000 65536"/>
              <a:gd name="T18" fmla="*/ 0 60000 65536"/>
              <a:gd name="T19" fmla="*/ 0 60000 65536"/>
              <a:gd name="T20" fmla="*/ 0 60000 65536"/>
              <a:gd name="T21" fmla="*/ 0 60000 65536"/>
              <a:gd name="T22" fmla="*/ 0 60000 65536"/>
              <a:gd name="T23" fmla="*/ 0 60000 65536"/>
              <a:gd name="T24" fmla="*/ 0 w 403"/>
              <a:gd name="T25" fmla="*/ 0 h 97"/>
              <a:gd name="T26" fmla="*/ 403 w 403"/>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 h="97">
                <a:moveTo>
                  <a:pt x="0" y="24"/>
                </a:moveTo>
                <a:lnTo>
                  <a:pt x="25" y="0"/>
                </a:lnTo>
                <a:lnTo>
                  <a:pt x="307" y="30"/>
                </a:lnTo>
                <a:lnTo>
                  <a:pt x="330" y="54"/>
                </a:lnTo>
                <a:lnTo>
                  <a:pt x="403" y="67"/>
                </a:lnTo>
                <a:lnTo>
                  <a:pt x="403" y="97"/>
                </a:lnTo>
                <a:lnTo>
                  <a:pt x="65" y="48"/>
                </a:lnTo>
                <a:lnTo>
                  <a:pt x="0" y="24"/>
                </a:lnTo>
              </a:path>
            </a:pathLst>
          </a:custGeom>
          <a:solidFill>
            <a:schemeClr val="accent1"/>
          </a:solidFill>
          <a:ln w="7938">
            <a:solidFill>
              <a:schemeClr val="bg1"/>
            </a:solidFill>
            <a:round/>
            <a:headEnd/>
            <a:tailEnd/>
          </a:ln>
        </p:spPr>
        <p:txBody>
          <a:bodyPr/>
          <a:lstStyle/>
          <a:p>
            <a:endParaRPr lang="en-ZA"/>
          </a:p>
        </p:txBody>
      </p:sp>
      <p:sp>
        <p:nvSpPr>
          <p:cNvPr id="7383" name="Freeform 517"/>
          <p:cNvSpPr>
            <a:spLocks/>
          </p:cNvSpPr>
          <p:nvPr/>
        </p:nvSpPr>
        <p:spPr bwMode="auto">
          <a:xfrm>
            <a:off x="10139362" y="4714876"/>
            <a:ext cx="239713" cy="200025"/>
          </a:xfrm>
          <a:custGeom>
            <a:avLst/>
            <a:gdLst>
              <a:gd name="T0" fmla="*/ 0 w 452"/>
              <a:gd name="T1" fmla="*/ 2147483646 h 291"/>
              <a:gd name="T2" fmla="*/ 2147483646 w 452"/>
              <a:gd name="T3" fmla="*/ 2147483646 h 291"/>
              <a:gd name="T4" fmla="*/ 2147483646 w 452"/>
              <a:gd name="T5" fmla="*/ 2147483646 h 291"/>
              <a:gd name="T6" fmla="*/ 2147483646 w 452"/>
              <a:gd name="T7" fmla="*/ 2147483646 h 291"/>
              <a:gd name="T8" fmla="*/ 2147483646 w 452"/>
              <a:gd name="T9" fmla="*/ 2147483646 h 291"/>
              <a:gd name="T10" fmla="*/ 2147483646 w 452"/>
              <a:gd name="T11" fmla="*/ 0 h 291"/>
              <a:gd name="T12" fmla="*/ 2147483646 w 452"/>
              <a:gd name="T13" fmla="*/ 2147483646 h 291"/>
              <a:gd name="T14" fmla="*/ 2147483646 w 452"/>
              <a:gd name="T15" fmla="*/ 2147483646 h 291"/>
              <a:gd name="T16" fmla="*/ 2147483646 w 452"/>
              <a:gd name="T17" fmla="*/ 2147483646 h 291"/>
              <a:gd name="T18" fmla="*/ 2147483646 w 452"/>
              <a:gd name="T19" fmla="*/ 2147483646 h 291"/>
              <a:gd name="T20" fmla="*/ 2147483646 w 452"/>
              <a:gd name="T21" fmla="*/ 2147483646 h 291"/>
              <a:gd name="T22" fmla="*/ 2147483646 w 452"/>
              <a:gd name="T23" fmla="*/ 2147483646 h 291"/>
              <a:gd name="T24" fmla="*/ 2147483646 w 452"/>
              <a:gd name="T25" fmla="*/ 2147483646 h 291"/>
              <a:gd name="T26" fmla="*/ 2147483646 w 452"/>
              <a:gd name="T27" fmla="*/ 2147483646 h 291"/>
              <a:gd name="T28" fmla="*/ 2147483646 w 452"/>
              <a:gd name="T29" fmla="*/ 2147483646 h 291"/>
              <a:gd name="T30" fmla="*/ 2147483646 w 452"/>
              <a:gd name="T31" fmla="*/ 2147483646 h 291"/>
              <a:gd name="T32" fmla="*/ 2147483646 w 452"/>
              <a:gd name="T33" fmla="*/ 2147483646 h 291"/>
              <a:gd name="T34" fmla="*/ 0 w 452"/>
              <a:gd name="T35" fmla="*/ 2147483646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2"/>
              <a:gd name="T55" fmla="*/ 0 h 291"/>
              <a:gd name="T56" fmla="*/ 452 w 45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2" h="291">
                <a:moveTo>
                  <a:pt x="0" y="134"/>
                </a:moveTo>
                <a:lnTo>
                  <a:pt x="32" y="91"/>
                </a:lnTo>
                <a:lnTo>
                  <a:pt x="74" y="115"/>
                </a:lnTo>
                <a:lnTo>
                  <a:pt x="210" y="110"/>
                </a:lnTo>
                <a:lnTo>
                  <a:pt x="250" y="97"/>
                </a:lnTo>
                <a:lnTo>
                  <a:pt x="314" y="0"/>
                </a:lnTo>
                <a:lnTo>
                  <a:pt x="387" y="6"/>
                </a:lnTo>
                <a:lnTo>
                  <a:pt x="370" y="30"/>
                </a:lnTo>
                <a:lnTo>
                  <a:pt x="452" y="115"/>
                </a:lnTo>
                <a:lnTo>
                  <a:pt x="410" y="110"/>
                </a:lnTo>
                <a:lnTo>
                  <a:pt x="330" y="207"/>
                </a:lnTo>
                <a:lnTo>
                  <a:pt x="322" y="274"/>
                </a:lnTo>
                <a:lnTo>
                  <a:pt x="265" y="291"/>
                </a:lnTo>
                <a:lnTo>
                  <a:pt x="177" y="256"/>
                </a:lnTo>
                <a:lnTo>
                  <a:pt x="129" y="267"/>
                </a:lnTo>
                <a:lnTo>
                  <a:pt x="129" y="250"/>
                </a:lnTo>
                <a:lnTo>
                  <a:pt x="57" y="250"/>
                </a:lnTo>
                <a:lnTo>
                  <a:pt x="0" y="134"/>
                </a:lnTo>
              </a:path>
            </a:pathLst>
          </a:custGeom>
          <a:solidFill>
            <a:schemeClr val="accent1"/>
          </a:solidFill>
          <a:ln w="7938">
            <a:solidFill>
              <a:schemeClr val="bg1"/>
            </a:solidFill>
            <a:round/>
            <a:headEnd/>
            <a:tailEnd/>
          </a:ln>
        </p:spPr>
        <p:txBody>
          <a:bodyPr/>
          <a:lstStyle/>
          <a:p>
            <a:endParaRPr lang="en-ZA"/>
          </a:p>
        </p:txBody>
      </p:sp>
      <p:sp>
        <p:nvSpPr>
          <p:cNvPr id="7384" name="Freeform 518"/>
          <p:cNvSpPr>
            <a:spLocks/>
          </p:cNvSpPr>
          <p:nvPr/>
        </p:nvSpPr>
        <p:spPr bwMode="auto">
          <a:xfrm>
            <a:off x="10379074" y="4776788"/>
            <a:ext cx="144462" cy="171450"/>
          </a:xfrm>
          <a:custGeom>
            <a:avLst/>
            <a:gdLst>
              <a:gd name="T0" fmla="*/ 0 w 273"/>
              <a:gd name="T1" fmla="*/ 2147483646 h 249"/>
              <a:gd name="T2" fmla="*/ 2147483646 w 273"/>
              <a:gd name="T3" fmla="*/ 2147483646 h 249"/>
              <a:gd name="T4" fmla="*/ 2147483646 w 273"/>
              <a:gd name="T5" fmla="*/ 2147483646 h 249"/>
              <a:gd name="T6" fmla="*/ 2147483646 w 273"/>
              <a:gd name="T7" fmla="*/ 2147483646 h 249"/>
              <a:gd name="T8" fmla="*/ 2147483646 w 273"/>
              <a:gd name="T9" fmla="*/ 2147483646 h 249"/>
              <a:gd name="T10" fmla="*/ 2147483646 w 273"/>
              <a:gd name="T11" fmla="*/ 2147483646 h 249"/>
              <a:gd name="T12" fmla="*/ 2147483646 w 273"/>
              <a:gd name="T13" fmla="*/ 2147483646 h 249"/>
              <a:gd name="T14" fmla="*/ 2147483646 w 273"/>
              <a:gd name="T15" fmla="*/ 2147483646 h 249"/>
              <a:gd name="T16" fmla="*/ 2147483646 w 273"/>
              <a:gd name="T17" fmla="*/ 2147483646 h 249"/>
              <a:gd name="T18" fmla="*/ 2147483646 w 273"/>
              <a:gd name="T19" fmla="*/ 2147483646 h 249"/>
              <a:gd name="T20" fmla="*/ 2147483646 w 273"/>
              <a:gd name="T21" fmla="*/ 2147483646 h 249"/>
              <a:gd name="T22" fmla="*/ 2147483646 w 273"/>
              <a:gd name="T23" fmla="*/ 2147483646 h 249"/>
              <a:gd name="T24" fmla="*/ 2147483646 w 273"/>
              <a:gd name="T25" fmla="*/ 2147483646 h 249"/>
              <a:gd name="T26" fmla="*/ 2147483646 w 273"/>
              <a:gd name="T27" fmla="*/ 2147483646 h 249"/>
              <a:gd name="T28" fmla="*/ 2147483646 w 273"/>
              <a:gd name="T29" fmla="*/ 0 h 249"/>
              <a:gd name="T30" fmla="*/ 2147483646 w 273"/>
              <a:gd name="T31" fmla="*/ 2147483646 h 249"/>
              <a:gd name="T32" fmla="*/ 2147483646 w 273"/>
              <a:gd name="T33" fmla="*/ 2147483646 h 249"/>
              <a:gd name="T34" fmla="*/ 2147483646 w 273"/>
              <a:gd name="T35" fmla="*/ 2147483646 h 249"/>
              <a:gd name="T36" fmla="*/ 0 w 273"/>
              <a:gd name="T37" fmla="*/ 2147483646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249"/>
              <a:gd name="T59" fmla="*/ 273 w 273"/>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249">
                <a:moveTo>
                  <a:pt x="0" y="152"/>
                </a:moveTo>
                <a:lnTo>
                  <a:pt x="31" y="195"/>
                </a:lnTo>
                <a:lnTo>
                  <a:pt x="23" y="243"/>
                </a:lnTo>
                <a:lnTo>
                  <a:pt x="63" y="249"/>
                </a:lnTo>
                <a:lnTo>
                  <a:pt x="63" y="159"/>
                </a:lnTo>
                <a:lnTo>
                  <a:pt x="88" y="152"/>
                </a:lnTo>
                <a:lnTo>
                  <a:pt x="88" y="183"/>
                </a:lnTo>
                <a:lnTo>
                  <a:pt x="120" y="219"/>
                </a:lnTo>
                <a:lnTo>
                  <a:pt x="176" y="207"/>
                </a:lnTo>
                <a:lnTo>
                  <a:pt x="111" y="122"/>
                </a:lnTo>
                <a:lnTo>
                  <a:pt x="200" y="86"/>
                </a:lnTo>
                <a:lnTo>
                  <a:pt x="71" y="103"/>
                </a:lnTo>
                <a:lnTo>
                  <a:pt x="55" y="49"/>
                </a:lnTo>
                <a:lnTo>
                  <a:pt x="240" y="43"/>
                </a:lnTo>
                <a:lnTo>
                  <a:pt x="273" y="0"/>
                </a:lnTo>
                <a:lnTo>
                  <a:pt x="225" y="24"/>
                </a:lnTo>
                <a:lnTo>
                  <a:pt x="88" y="12"/>
                </a:lnTo>
                <a:lnTo>
                  <a:pt x="47" y="30"/>
                </a:lnTo>
                <a:lnTo>
                  <a:pt x="0" y="152"/>
                </a:lnTo>
              </a:path>
            </a:pathLst>
          </a:custGeom>
          <a:solidFill>
            <a:schemeClr val="accent1"/>
          </a:solidFill>
          <a:ln w="7938">
            <a:solidFill>
              <a:schemeClr val="bg1"/>
            </a:solidFill>
            <a:round/>
            <a:headEnd/>
            <a:tailEnd/>
          </a:ln>
        </p:spPr>
        <p:txBody>
          <a:bodyPr/>
          <a:lstStyle/>
          <a:p>
            <a:endParaRPr lang="en-ZA"/>
          </a:p>
        </p:txBody>
      </p:sp>
      <p:sp>
        <p:nvSpPr>
          <p:cNvPr id="7385" name="Freeform 519"/>
          <p:cNvSpPr>
            <a:spLocks/>
          </p:cNvSpPr>
          <p:nvPr/>
        </p:nvSpPr>
        <p:spPr bwMode="auto">
          <a:xfrm>
            <a:off x="10663236" y="4826001"/>
            <a:ext cx="247650" cy="206375"/>
          </a:xfrm>
          <a:custGeom>
            <a:avLst/>
            <a:gdLst>
              <a:gd name="T0" fmla="*/ 0 w 466"/>
              <a:gd name="T1" fmla="*/ 2147483646 h 299"/>
              <a:gd name="T2" fmla="*/ 2147483646 w 466"/>
              <a:gd name="T3" fmla="*/ 2147483646 h 299"/>
              <a:gd name="T4" fmla="*/ 2147483646 w 466"/>
              <a:gd name="T5" fmla="*/ 2147483646 h 299"/>
              <a:gd name="T6" fmla="*/ 2147483646 w 466"/>
              <a:gd name="T7" fmla="*/ 2147483646 h 299"/>
              <a:gd name="T8" fmla="*/ 2147483646 w 466"/>
              <a:gd name="T9" fmla="*/ 2147483646 h 299"/>
              <a:gd name="T10" fmla="*/ 2147483646 w 466"/>
              <a:gd name="T11" fmla="*/ 2147483646 h 299"/>
              <a:gd name="T12" fmla="*/ 2147483646 w 466"/>
              <a:gd name="T13" fmla="*/ 2147483646 h 299"/>
              <a:gd name="T14" fmla="*/ 2147483646 w 466"/>
              <a:gd name="T15" fmla="*/ 2147483646 h 299"/>
              <a:gd name="T16" fmla="*/ 2147483646 w 466"/>
              <a:gd name="T17" fmla="*/ 2147483646 h 299"/>
              <a:gd name="T18" fmla="*/ 2147483646 w 466"/>
              <a:gd name="T19" fmla="*/ 2147483646 h 299"/>
              <a:gd name="T20" fmla="*/ 2147483646 w 466"/>
              <a:gd name="T21" fmla="*/ 2147483646 h 299"/>
              <a:gd name="T22" fmla="*/ 2147483646 w 466"/>
              <a:gd name="T23" fmla="*/ 2147483646 h 299"/>
              <a:gd name="T24" fmla="*/ 2147483646 w 466"/>
              <a:gd name="T25" fmla="*/ 2147483646 h 299"/>
              <a:gd name="T26" fmla="*/ 2147483646 w 466"/>
              <a:gd name="T27" fmla="*/ 2147483646 h 299"/>
              <a:gd name="T28" fmla="*/ 2147483646 w 466"/>
              <a:gd name="T29" fmla="*/ 2147483646 h 299"/>
              <a:gd name="T30" fmla="*/ 2147483646 w 466"/>
              <a:gd name="T31" fmla="*/ 2147483646 h 299"/>
              <a:gd name="T32" fmla="*/ 2147483646 w 466"/>
              <a:gd name="T33" fmla="*/ 2147483646 h 299"/>
              <a:gd name="T34" fmla="*/ 2147483646 w 466"/>
              <a:gd name="T35" fmla="*/ 2147483646 h 299"/>
              <a:gd name="T36" fmla="*/ 2147483646 w 466"/>
              <a:gd name="T37" fmla="*/ 0 h 299"/>
              <a:gd name="T38" fmla="*/ 0 w 466"/>
              <a:gd name="T39" fmla="*/ 2147483646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6"/>
              <a:gd name="T61" fmla="*/ 0 h 299"/>
              <a:gd name="T62" fmla="*/ 466 w 466"/>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6" h="299">
                <a:moveTo>
                  <a:pt x="0" y="37"/>
                </a:moveTo>
                <a:lnTo>
                  <a:pt x="65" y="61"/>
                </a:lnTo>
                <a:lnTo>
                  <a:pt x="128" y="55"/>
                </a:lnTo>
                <a:lnTo>
                  <a:pt x="48" y="86"/>
                </a:lnTo>
                <a:lnTo>
                  <a:pt x="88" y="122"/>
                </a:lnTo>
                <a:lnTo>
                  <a:pt x="128" y="92"/>
                </a:lnTo>
                <a:lnTo>
                  <a:pt x="161" y="122"/>
                </a:lnTo>
                <a:lnTo>
                  <a:pt x="330" y="176"/>
                </a:lnTo>
                <a:lnTo>
                  <a:pt x="361" y="243"/>
                </a:lnTo>
                <a:lnTo>
                  <a:pt x="338" y="237"/>
                </a:lnTo>
                <a:lnTo>
                  <a:pt x="313" y="274"/>
                </a:lnTo>
                <a:lnTo>
                  <a:pt x="410" y="262"/>
                </a:lnTo>
                <a:lnTo>
                  <a:pt x="466" y="299"/>
                </a:lnTo>
                <a:lnTo>
                  <a:pt x="458" y="79"/>
                </a:lnTo>
                <a:lnTo>
                  <a:pt x="313" y="37"/>
                </a:lnTo>
                <a:lnTo>
                  <a:pt x="193" y="103"/>
                </a:lnTo>
                <a:lnTo>
                  <a:pt x="145" y="67"/>
                </a:lnTo>
                <a:lnTo>
                  <a:pt x="136" y="13"/>
                </a:lnTo>
                <a:lnTo>
                  <a:pt x="72" y="0"/>
                </a:lnTo>
                <a:lnTo>
                  <a:pt x="0" y="37"/>
                </a:lnTo>
              </a:path>
            </a:pathLst>
          </a:custGeom>
          <a:solidFill>
            <a:schemeClr val="accent1"/>
          </a:solidFill>
          <a:ln w="7938">
            <a:solidFill>
              <a:schemeClr val="bg1"/>
            </a:solidFill>
            <a:round/>
            <a:headEnd/>
            <a:tailEnd/>
          </a:ln>
        </p:spPr>
        <p:txBody>
          <a:bodyPr/>
          <a:lstStyle/>
          <a:p>
            <a:endParaRPr lang="en-ZA"/>
          </a:p>
        </p:txBody>
      </p:sp>
      <p:sp>
        <p:nvSpPr>
          <p:cNvPr id="7386" name="Freeform 520"/>
          <p:cNvSpPr>
            <a:spLocks/>
          </p:cNvSpPr>
          <p:nvPr/>
        </p:nvSpPr>
        <p:spPr bwMode="auto">
          <a:xfrm>
            <a:off x="8607425" y="4111625"/>
            <a:ext cx="47625" cy="19050"/>
          </a:xfrm>
          <a:custGeom>
            <a:avLst/>
            <a:gdLst>
              <a:gd name="T0" fmla="*/ 0 w 89"/>
              <a:gd name="T1" fmla="*/ 0 h 24"/>
              <a:gd name="T2" fmla="*/ 2147483646 w 89"/>
              <a:gd name="T3" fmla="*/ 2147483646 h 24"/>
              <a:gd name="T4" fmla="*/ 2147483646 w 89"/>
              <a:gd name="T5" fmla="*/ 0 h 24"/>
              <a:gd name="T6" fmla="*/ 0 w 89"/>
              <a:gd name="T7" fmla="*/ 0 h 24"/>
              <a:gd name="T8" fmla="*/ 0 60000 65536"/>
              <a:gd name="T9" fmla="*/ 0 60000 65536"/>
              <a:gd name="T10" fmla="*/ 0 60000 65536"/>
              <a:gd name="T11" fmla="*/ 0 60000 65536"/>
              <a:gd name="T12" fmla="*/ 0 w 89"/>
              <a:gd name="T13" fmla="*/ 0 h 24"/>
              <a:gd name="T14" fmla="*/ 89 w 89"/>
              <a:gd name="T15" fmla="*/ 24 h 24"/>
            </a:gdLst>
            <a:ahLst/>
            <a:cxnLst>
              <a:cxn ang="T8">
                <a:pos x="T0" y="T1"/>
              </a:cxn>
              <a:cxn ang="T9">
                <a:pos x="T2" y="T3"/>
              </a:cxn>
              <a:cxn ang="T10">
                <a:pos x="T4" y="T5"/>
              </a:cxn>
              <a:cxn ang="T11">
                <a:pos x="T6" y="T7"/>
              </a:cxn>
            </a:cxnLst>
            <a:rect l="T12" t="T13" r="T14" b="T15"/>
            <a:pathLst>
              <a:path w="89" h="24">
                <a:moveTo>
                  <a:pt x="0" y="0"/>
                </a:moveTo>
                <a:lnTo>
                  <a:pt x="40" y="24"/>
                </a:lnTo>
                <a:lnTo>
                  <a:pt x="89" y="0"/>
                </a:lnTo>
                <a:lnTo>
                  <a:pt x="0" y="0"/>
                </a:lnTo>
              </a:path>
            </a:pathLst>
          </a:custGeom>
          <a:solidFill>
            <a:srgbClr val="99FF66"/>
          </a:solidFill>
          <a:ln w="7938">
            <a:solidFill>
              <a:schemeClr val="bg1"/>
            </a:solidFill>
            <a:round/>
            <a:headEnd/>
            <a:tailEnd/>
          </a:ln>
        </p:spPr>
        <p:txBody>
          <a:bodyPr/>
          <a:lstStyle/>
          <a:p>
            <a:endParaRPr lang="en-ZA"/>
          </a:p>
        </p:txBody>
      </p:sp>
      <p:sp>
        <p:nvSpPr>
          <p:cNvPr id="7387" name="Freeform 521"/>
          <p:cNvSpPr>
            <a:spLocks/>
          </p:cNvSpPr>
          <p:nvPr/>
        </p:nvSpPr>
        <p:spPr bwMode="auto">
          <a:xfrm>
            <a:off x="7335836" y="4568825"/>
            <a:ext cx="139700" cy="146050"/>
          </a:xfrm>
          <a:custGeom>
            <a:avLst/>
            <a:gdLst>
              <a:gd name="T0" fmla="*/ 0 w 265"/>
              <a:gd name="T1" fmla="*/ 2147483646 h 213"/>
              <a:gd name="T2" fmla="*/ 2147483646 w 265"/>
              <a:gd name="T3" fmla="*/ 2147483646 h 213"/>
              <a:gd name="T4" fmla="*/ 2147483646 w 265"/>
              <a:gd name="T5" fmla="*/ 2147483646 h 213"/>
              <a:gd name="T6" fmla="*/ 2147483646 w 265"/>
              <a:gd name="T7" fmla="*/ 2147483646 h 213"/>
              <a:gd name="T8" fmla="*/ 2147483646 w 265"/>
              <a:gd name="T9" fmla="*/ 2147483646 h 213"/>
              <a:gd name="T10" fmla="*/ 2147483646 w 265"/>
              <a:gd name="T11" fmla="*/ 0 h 213"/>
              <a:gd name="T12" fmla="*/ 2147483646 w 265"/>
              <a:gd name="T13" fmla="*/ 2147483646 h 213"/>
              <a:gd name="T14" fmla="*/ 2147483646 w 265"/>
              <a:gd name="T15" fmla="*/ 2147483646 h 213"/>
              <a:gd name="T16" fmla="*/ 2147483646 w 265"/>
              <a:gd name="T17" fmla="*/ 2147483646 h 213"/>
              <a:gd name="T18" fmla="*/ 2147483646 w 265"/>
              <a:gd name="T19" fmla="*/ 2147483646 h 213"/>
              <a:gd name="T20" fmla="*/ 2147483646 w 265"/>
              <a:gd name="T21" fmla="*/ 2147483646 h 213"/>
              <a:gd name="T22" fmla="*/ 2147483646 w 265"/>
              <a:gd name="T23" fmla="*/ 2147483646 h 213"/>
              <a:gd name="T24" fmla="*/ 0 w 265"/>
              <a:gd name="T25" fmla="*/ 2147483646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213"/>
              <a:gd name="T41" fmla="*/ 265 w 26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213">
                <a:moveTo>
                  <a:pt x="0" y="140"/>
                </a:moveTo>
                <a:lnTo>
                  <a:pt x="7" y="110"/>
                </a:lnTo>
                <a:lnTo>
                  <a:pt x="16" y="73"/>
                </a:lnTo>
                <a:lnTo>
                  <a:pt x="40" y="73"/>
                </a:lnTo>
                <a:lnTo>
                  <a:pt x="24" y="12"/>
                </a:lnTo>
                <a:lnTo>
                  <a:pt x="104" y="0"/>
                </a:lnTo>
                <a:lnTo>
                  <a:pt x="152" y="12"/>
                </a:lnTo>
                <a:lnTo>
                  <a:pt x="169" y="30"/>
                </a:lnTo>
                <a:lnTo>
                  <a:pt x="265" y="37"/>
                </a:lnTo>
                <a:lnTo>
                  <a:pt x="249" y="194"/>
                </a:lnTo>
                <a:lnTo>
                  <a:pt x="49" y="213"/>
                </a:lnTo>
                <a:lnTo>
                  <a:pt x="49" y="158"/>
                </a:lnTo>
                <a:lnTo>
                  <a:pt x="0" y="140"/>
                </a:lnTo>
              </a:path>
            </a:pathLst>
          </a:custGeom>
          <a:solidFill>
            <a:schemeClr val="tx2"/>
          </a:solidFill>
          <a:ln w="7938">
            <a:solidFill>
              <a:schemeClr val="bg1"/>
            </a:solidFill>
            <a:round/>
            <a:headEnd/>
            <a:tailEnd/>
          </a:ln>
        </p:spPr>
        <p:txBody>
          <a:bodyPr/>
          <a:lstStyle/>
          <a:p>
            <a:endParaRPr lang="en-ZA"/>
          </a:p>
        </p:txBody>
      </p:sp>
      <p:sp>
        <p:nvSpPr>
          <p:cNvPr id="7388" name="Freeform 522"/>
          <p:cNvSpPr>
            <a:spLocks/>
          </p:cNvSpPr>
          <p:nvPr/>
        </p:nvSpPr>
        <p:spPr bwMode="auto">
          <a:xfrm>
            <a:off x="8369299" y="4006851"/>
            <a:ext cx="106362" cy="104775"/>
          </a:xfrm>
          <a:custGeom>
            <a:avLst/>
            <a:gdLst>
              <a:gd name="T0" fmla="*/ 0 w 200"/>
              <a:gd name="T1" fmla="*/ 2147483646 h 152"/>
              <a:gd name="T2" fmla="*/ 0 w 200"/>
              <a:gd name="T3" fmla="*/ 2147483646 h 152"/>
              <a:gd name="T4" fmla="*/ 2147483646 w 200"/>
              <a:gd name="T5" fmla="*/ 2147483646 h 152"/>
              <a:gd name="T6" fmla="*/ 2147483646 w 200"/>
              <a:gd name="T7" fmla="*/ 2147483646 h 152"/>
              <a:gd name="T8" fmla="*/ 2147483646 w 200"/>
              <a:gd name="T9" fmla="*/ 0 h 152"/>
              <a:gd name="T10" fmla="*/ 2147483646 w 200"/>
              <a:gd name="T11" fmla="*/ 2147483646 h 152"/>
              <a:gd name="T12" fmla="*/ 2147483646 w 200"/>
              <a:gd name="T13" fmla="*/ 2147483646 h 152"/>
              <a:gd name="T14" fmla="*/ 2147483646 w 200"/>
              <a:gd name="T15" fmla="*/ 2147483646 h 152"/>
              <a:gd name="T16" fmla="*/ 2147483646 w 200"/>
              <a:gd name="T17" fmla="*/ 2147483646 h 152"/>
              <a:gd name="T18" fmla="*/ 2147483646 w 200"/>
              <a:gd name="T19" fmla="*/ 2147483646 h 152"/>
              <a:gd name="T20" fmla="*/ 2147483646 w 200"/>
              <a:gd name="T21" fmla="*/ 2147483646 h 152"/>
              <a:gd name="T22" fmla="*/ 2147483646 w 200"/>
              <a:gd name="T23" fmla="*/ 2147483646 h 152"/>
              <a:gd name="T24" fmla="*/ 0 w 200"/>
              <a:gd name="T25" fmla="*/ 2147483646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152"/>
              <a:gd name="T41" fmla="*/ 200 w 200"/>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152">
                <a:moveTo>
                  <a:pt x="0" y="66"/>
                </a:moveTo>
                <a:lnTo>
                  <a:pt x="0" y="36"/>
                </a:lnTo>
                <a:lnTo>
                  <a:pt x="24" y="24"/>
                </a:lnTo>
                <a:lnTo>
                  <a:pt x="80" y="36"/>
                </a:lnTo>
                <a:lnTo>
                  <a:pt x="177" y="0"/>
                </a:lnTo>
                <a:lnTo>
                  <a:pt x="200" y="42"/>
                </a:lnTo>
                <a:lnTo>
                  <a:pt x="97" y="60"/>
                </a:lnTo>
                <a:lnTo>
                  <a:pt x="145" y="103"/>
                </a:lnTo>
                <a:lnTo>
                  <a:pt x="120" y="121"/>
                </a:lnTo>
                <a:lnTo>
                  <a:pt x="64" y="152"/>
                </a:lnTo>
                <a:lnTo>
                  <a:pt x="9" y="146"/>
                </a:lnTo>
                <a:lnTo>
                  <a:pt x="24" y="66"/>
                </a:lnTo>
                <a:lnTo>
                  <a:pt x="0" y="66"/>
                </a:lnTo>
              </a:path>
            </a:pathLst>
          </a:custGeom>
          <a:solidFill>
            <a:srgbClr val="99FF66"/>
          </a:solidFill>
          <a:ln w="7938">
            <a:solidFill>
              <a:schemeClr val="bg1"/>
            </a:solidFill>
            <a:round/>
            <a:headEnd/>
            <a:tailEnd/>
          </a:ln>
        </p:spPr>
        <p:txBody>
          <a:bodyPr/>
          <a:lstStyle/>
          <a:p>
            <a:endParaRPr lang="en-ZA"/>
          </a:p>
        </p:txBody>
      </p:sp>
      <p:sp>
        <p:nvSpPr>
          <p:cNvPr id="7389" name="Freeform 523"/>
          <p:cNvSpPr>
            <a:spLocks/>
          </p:cNvSpPr>
          <p:nvPr/>
        </p:nvSpPr>
        <p:spPr bwMode="auto">
          <a:xfrm>
            <a:off x="8351837" y="4710114"/>
            <a:ext cx="188913" cy="212725"/>
          </a:xfrm>
          <a:custGeom>
            <a:avLst/>
            <a:gdLst>
              <a:gd name="T0" fmla="*/ 0 w 355"/>
              <a:gd name="T1" fmla="*/ 2147483646 h 310"/>
              <a:gd name="T2" fmla="*/ 2147483646 w 355"/>
              <a:gd name="T3" fmla="*/ 2147483646 h 310"/>
              <a:gd name="T4" fmla="*/ 0 w 355"/>
              <a:gd name="T5" fmla="*/ 2147483646 h 310"/>
              <a:gd name="T6" fmla="*/ 2147483646 w 355"/>
              <a:gd name="T7" fmla="*/ 2147483646 h 310"/>
              <a:gd name="T8" fmla="*/ 2147483646 w 355"/>
              <a:gd name="T9" fmla="*/ 2147483646 h 310"/>
              <a:gd name="T10" fmla="*/ 2147483646 w 355"/>
              <a:gd name="T11" fmla="*/ 2147483646 h 310"/>
              <a:gd name="T12" fmla="*/ 2147483646 w 355"/>
              <a:gd name="T13" fmla="*/ 2147483646 h 310"/>
              <a:gd name="T14" fmla="*/ 2147483646 w 355"/>
              <a:gd name="T15" fmla="*/ 2147483646 h 310"/>
              <a:gd name="T16" fmla="*/ 2147483646 w 355"/>
              <a:gd name="T17" fmla="*/ 2147483646 h 310"/>
              <a:gd name="T18" fmla="*/ 2147483646 w 355"/>
              <a:gd name="T19" fmla="*/ 2147483646 h 310"/>
              <a:gd name="T20" fmla="*/ 2147483646 w 355"/>
              <a:gd name="T21" fmla="*/ 2147483646 h 310"/>
              <a:gd name="T22" fmla="*/ 2147483646 w 355"/>
              <a:gd name="T23" fmla="*/ 0 h 310"/>
              <a:gd name="T24" fmla="*/ 0 w 355"/>
              <a:gd name="T25" fmla="*/ 2147483646 h 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5"/>
              <a:gd name="T40" fmla="*/ 0 h 310"/>
              <a:gd name="T41" fmla="*/ 355 w 355"/>
              <a:gd name="T42" fmla="*/ 310 h 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5" h="310">
                <a:moveTo>
                  <a:pt x="0" y="18"/>
                </a:moveTo>
                <a:lnTo>
                  <a:pt x="42" y="84"/>
                </a:lnTo>
                <a:lnTo>
                  <a:pt x="0" y="146"/>
                </a:lnTo>
                <a:lnTo>
                  <a:pt x="33" y="164"/>
                </a:lnTo>
                <a:lnTo>
                  <a:pt x="9" y="189"/>
                </a:lnTo>
                <a:lnTo>
                  <a:pt x="242" y="310"/>
                </a:lnTo>
                <a:lnTo>
                  <a:pt x="338" y="213"/>
                </a:lnTo>
                <a:lnTo>
                  <a:pt x="323" y="189"/>
                </a:lnTo>
                <a:lnTo>
                  <a:pt x="323" y="54"/>
                </a:lnTo>
                <a:lnTo>
                  <a:pt x="355" y="24"/>
                </a:lnTo>
                <a:lnTo>
                  <a:pt x="227" y="36"/>
                </a:lnTo>
                <a:lnTo>
                  <a:pt x="90" y="0"/>
                </a:lnTo>
                <a:lnTo>
                  <a:pt x="0" y="18"/>
                </a:lnTo>
              </a:path>
            </a:pathLst>
          </a:custGeom>
          <a:solidFill>
            <a:schemeClr val="accent1"/>
          </a:solidFill>
          <a:ln w="7938">
            <a:solidFill>
              <a:schemeClr val="bg1"/>
            </a:solidFill>
            <a:round/>
            <a:headEnd/>
            <a:tailEnd/>
          </a:ln>
        </p:spPr>
        <p:txBody>
          <a:bodyPr/>
          <a:lstStyle/>
          <a:p>
            <a:endParaRPr lang="en-ZA"/>
          </a:p>
        </p:txBody>
      </p:sp>
      <p:sp>
        <p:nvSpPr>
          <p:cNvPr id="7390" name="Freeform 524"/>
          <p:cNvSpPr>
            <a:spLocks/>
          </p:cNvSpPr>
          <p:nvPr/>
        </p:nvSpPr>
        <p:spPr bwMode="auto">
          <a:xfrm>
            <a:off x="10510837" y="3744913"/>
            <a:ext cx="149225" cy="146050"/>
          </a:xfrm>
          <a:custGeom>
            <a:avLst/>
            <a:gdLst>
              <a:gd name="T0" fmla="*/ 0 w 282"/>
              <a:gd name="T1" fmla="*/ 2147483646 h 213"/>
              <a:gd name="T2" fmla="*/ 2147483646 w 282"/>
              <a:gd name="T3" fmla="*/ 2147483646 h 213"/>
              <a:gd name="T4" fmla="*/ 2147483646 w 282"/>
              <a:gd name="T5" fmla="*/ 2147483646 h 213"/>
              <a:gd name="T6" fmla="*/ 2147483646 w 282"/>
              <a:gd name="T7" fmla="*/ 2147483646 h 213"/>
              <a:gd name="T8" fmla="*/ 2147483646 w 282"/>
              <a:gd name="T9" fmla="*/ 2147483646 h 213"/>
              <a:gd name="T10" fmla="*/ 2147483646 w 282"/>
              <a:gd name="T11" fmla="*/ 2147483646 h 213"/>
              <a:gd name="T12" fmla="*/ 2147483646 w 282"/>
              <a:gd name="T13" fmla="*/ 2147483646 h 213"/>
              <a:gd name="T14" fmla="*/ 2147483646 w 282"/>
              <a:gd name="T15" fmla="*/ 2147483646 h 213"/>
              <a:gd name="T16" fmla="*/ 2147483646 w 282"/>
              <a:gd name="T17" fmla="*/ 2147483646 h 213"/>
              <a:gd name="T18" fmla="*/ 2147483646 w 282"/>
              <a:gd name="T19" fmla="*/ 0 h 213"/>
              <a:gd name="T20" fmla="*/ 2147483646 w 282"/>
              <a:gd name="T21" fmla="*/ 2147483646 h 213"/>
              <a:gd name="T22" fmla="*/ 2147483646 w 282"/>
              <a:gd name="T23" fmla="*/ 2147483646 h 213"/>
              <a:gd name="T24" fmla="*/ 2147483646 w 282"/>
              <a:gd name="T25" fmla="*/ 2147483646 h 213"/>
              <a:gd name="T26" fmla="*/ 0 w 282"/>
              <a:gd name="T27" fmla="*/ 2147483646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213"/>
              <a:gd name="T44" fmla="*/ 282 w 282"/>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213">
                <a:moveTo>
                  <a:pt x="0" y="128"/>
                </a:moveTo>
                <a:lnTo>
                  <a:pt x="48" y="140"/>
                </a:lnTo>
                <a:lnTo>
                  <a:pt x="17" y="201"/>
                </a:lnTo>
                <a:lnTo>
                  <a:pt x="97" y="213"/>
                </a:lnTo>
                <a:lnTo>
                  <a:pt x="177" y="177"/>
                </a:lnTo>
                <a:lnTo>
                  <a:pt x="137" y="128"/>
                </a:lnTo>
                <a:lnTo>
                  <a:pt x="241" y="85"/>
                </a:lnTo>
                <a:lnTo>
                  <a:pt x="282" y="24"/>
                </a:lnTo>
                <a:lnTo>
                  <a:pt x="273" y="18"/>
                </a:lnTo>
                <a:lnTo>
                  <a:pt x="258" y="0"/>
                </a:lnTo>
                <a:lnTo>
                  <a:pt x="170" y="42"/>
                </a:lnTo>
                <a:lnTo>
                  <a:pt x="170" y="61"/>
                </a:lnTo>
                <a:lnTo>
                  <a:pt x="113" y="61"/>
                </a:lnTo>
                <a:lnTo>
                  <a:pt x="0" y="128"/>
                </a:lnTo>
              </a:path>
            </a:pathLst>
          </a:custGeom>
          <a:solidFill>
            <a:schemeClr val="accent1"/>
          </a:solidFill>
          <a:ln w="7938">
            <a:solidFill>
              <a:schemeClr val="bg1"/>
            </a:solidFill>
            <a:round/>
            <a:headEnd/>
            <a:tailEnd/>
          </a:ln>
        </p:spPr>
        <p:txBody>
          <a:bodyPr/>
          <a:lstStyle/>
          <a:p>
            <a:endParaRPr lang="en-ZA"/>
          </a:p>
        </p:txBody>
      </p:sp>
      <p:sp>
        <p:nvSpPr>
          <p:cNvPr id="7391" name="Freeform 525"/>
          <p:cNvSpPr>
            <a:spLocks/>
          </p:cNvSpPr>
          <p:nvPr/>
        </p:nvSpPr>
        <p:spPr bwMode="auto">
          <a:xfrm>
            <a:off x="10548936" y="3865563"/>
            <a:ext cx="84138" cy="112712"/>
          </a:xfrm>
          <a:custGeom>
            <a:avLst/>
            <a:gdLst>
              <a:gd name="T0" fmla="*/ 0 w 160"/>
              <a:gd name="T1" fmla="*/ 2147483646 h 164"/>
              <a:gd name="T2" fmla="*/ 2147483646 w 160"/>
              <a:gd name="T3" fmla="*/ 2147483646 h 164"/>
              <a:gd name="T4" fmla="*/ 2147483646 w 160"/>
              <a:gd name="T5" fmla="*/ 0 h 164"/>
              <a:gd name="T6" fmla="*/ 2147483646 w 160"/>
              <a:gd name="T7" fmla="*/ 2147483646 h 164"/>
              <a:gd name="T8" fmla="*/ 2147483646 w 160"/>
              <a:gd name="T9" fmla="*/ 2147483646 h 164"/>
              <a:gd name="T10" fmla="*/ 0 w 160"/>
              <a:gd name="T11" fmla="*/ 2147483646 h 164"/>
              <a:gd name="T12" fmla="*/ 0 60000 65536"/>
              <a:gd name="T13" fmla="*/ 0 60000 65536"/>
              <a:gd name="T14" fmla="*/ 0 60000 65536"/>
              <a:gd name="T15" fmla="*/ 0 60000 65536"/>
              <a:gd name="T16" fmla="*/ 0 60000 65536"/>
              <a:gd name="T17" fmla="*/ 0 60000 65536"/>
              <a:gd name="T18" fmla="*/ 0 w 160"/>
              <a:gd name="T19" fmla="*/ 0 h 164"/>
              <a:gd name="T20" fmla="*/ 160 w 160"/>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160" h="164">
                <a:moveTo>
                  <a:pt x="0" y="164"/>
                </a:moveTo>
                <a:lnTo>
                  <a:pt x="24" y="36"/>
                </a:lnTo>
                <a:lnTo>
                  <a:pt x="104" y="0"/>
                </a:lnTo>
                <a:lnTo>
                  <a:pt x="160" y="97"/>
                </a:lnTo>
                <a:lnTo>
                  <a:pt x="97" y="146"/>
                </a:lnTo>
                <a:lnTo>
                  <a:pt x="0" y="164"/>
                </a:lnTo>
              </a:path>
            </a:pathLst>
          </a:custGeom>
          <a:solidFill>
            <a:srgbClr val="99FF66"/>
          </a:solidFill>
          <a:ln w="7938">
            <a:solidFill>
              <a:schemeClr val="bg1"/>
            </a:solidFill>
            <a:round/>
            <a:headEnd/>
            <a:tailEnd/>
          </a:ln>
        </p:spPr>
        <p:txBody>
          <a:bodyPr/>
          <a:lstStyle/>
          <a:p>
            <a:endParaRPr lang="en-ZA"/>
          </a:p>
        </p:txBody>
      </p:sp>
      <p:sp>
        <p:nvSpPr>
          <p:cNvPr id="7392" name="Freeform 526"/>
          <p:cNvSpPr>
            <a:spLocks/>
          </p:cNvSpPr>
          <p:nvPr/>
        </p:nvSpPr>
        <p:spPr bwMode="auto">
          <a:xfrm>
            <a:off x="8655049" y="4090988"/>
            <a:ext cx="38100" cy="42862"/>
          </a:xfrm>
          <a:custGeom>
            <a:avLst/>
            <a:gdLst>
              <a:gd name="T0" fmla="*/ 0 w 73"/>
              <a:gd name="T1" fmla="*/ 2147483646 h 61"/>
              <a:gd name="T2" fmla="*/ 2147483646 w 73"/>
              <a:gd name="T3" fmla="*/ 0 h 61"/>
              <a:gd name="T4" fmla="*/ 2147483646 w 73"/>
              <a:gd name="T5" fmla="*/ 2147483646 h 61"/>
              <a:gd name="T6" fmla="*/ 0 w 73"/>
              <a:gd name="T7" fmla="*/ 2147483646 h 61"/>
              <a:gd name="T8" fmla="*/ 0 60000 65536"/>
              <a:gd name="T9" fmla="*/ 0 60000 65536"/>
              <a:gd name="T10" fmla="*/ 0 60000 65536"/>
              <a:gd name="T11" fmla="*/ 0 60000 65536"/>
              <a:gd name="T12" fmla="*/ 0 w 73"/>
              <a:gd name="T13" fmla="*/ 0 h 61"/>
              <a:gd name="T14" fmla="*/ 73 w 73"/>
              <a:gd name="T15" fmla="*/ 61 h 61"/>
            </a:gdLst>
            <a:ahLst/>
            <a:cxnLst>
              <a:cxn ang="T8">
                <a:pos x="T0" y="T1"/>
              </a:cxn>
              <a:cxn ang="T9">
                <a:pos x="T2" y="T3"/>
              </a:cxn>
              <a:cxn ang="T10">
                <a:pos x="T4" y="T5"/>
              </a:cxn>
              <a:cxn ang="T11">
                <a:pos x="T6" y="T7"/>
              </a:cxn>
            </a:cxnLst>
            <a:rect l="T12" t="T13" r="T14" b="T15"/>
            <a:pathLst>
              <a:path w="73" h="61">
                <a:moveTo>
                  <a:pt x="0" y="31"/>
                </a:moveTo>
                <a:lnTo>
                  <a:pt x="56" y="0"/>
                </a:lnTo>
                <a:lnTo>
                  <a:pt x="73" y="61"/>
                </a:lnTo>
                <a:lnTo>
                  <a:pt x="0" y="31"/>
                </a:lnTo>
              </a:path>
            </a:pathLst>
          </a:custGeom>
          <a:solidFill>
            <a:srgbClr val="99FF66"/>
          </a:solidFill>
          <a:ln w="7938">
            <a:solidFill>
              <a:schemeClr val="bg1"/>
            </a:solidFill>
            <a:round/>
            <a:headEnd/>
            <a:tailEnd/>
          </a:ln>
        </p:spPr>
        <p:txBody>
          <a:bodyPr/>
          <a:lstStyle/>
          <a:p>
            <a:endParaRPr lang="en-ZA"/>
          </a:p>
        </p:txBody>
      </p:sp>
      <p:sp>
        <p:nvSpPr>
          <p:cNvPr id="7393" name="Freeform 527"/>
          <p:cNvSpPr>
            <a:spLocks/>
          </p:cNvSpPr>
          <p:nvPr/>
        </p:nvSpPr>
        <p:spPr bwMode="auto">
          <a:xfrm>
            <a:off x="9931399" y="4283075"/>
            <a:ext cx="171450" cy="196850"/>
          </a:xfrm>
          <a:custGeom>
            <a:avLst/>
            <a:gdLst>
              <a:gd name="T0" fmla="*/ 0 w 322"/>
              <a:gd name="T1" fmla="*/ 2147483646 h 286"/>
              <a:gd name="T2" fmla="*/ 2147483646 w 322"/>
              <a:gd name="T3" fmla="*/ 2147483646 h 286"/>
              <a:gd name="T4" fmla="*/ 2147483646 w 322"/>
              <a:gd name="T5" fmla="*/ 2147483646 h 286"/>
              <a:gd name="T6" fmla="*/ 2147483646 w 322"/>
              <a:gd name="T7" fmla="*/ 2147483646 h 286"/>
              <a:gd name="T8" fmla="*/ 2147483646 w 322"/>
              <a:gd name="T9" fmla="*/ 2147483646 h 286"/>
              <a:gd name="T10" fmla="*/ 2147483646 w 322"/>
              <a:gd name="T11" fmla="*/ 2147483646 h 286"/>
              <a:gd name="T12" fmla="*/ 2147483646 w 322"/>
              <a:gd name="T13" fmla="*/ 2147483646 h 286"/>
              <a:gd name="T14" fmla="*/ 2147483646 w 322"/>
              <a:gd name="T15" fmla="*/ 2147483646 h 286"/>
              <a:gd name="T16" fmla="*/ 2147483646 w 322"/>
              <a:gd name="T17" fmla="*/ 2147483646 h 286"/>
              <a:gd name="T18" fmla="*/ 2147483646 w 322"/>
              <a:gd name="T19" fmla="*/ 2147483646 h 286"/>
              <a:gd name="T20" fmla="*/ 2147483646 w 322"/>
              <a:gd name="T21" fmla="*/ 2147483646 h 286"/>
              <a:gd name="T22" fmla="*/ 2147483646 w 322"/>
              <a:gd name="T23" fmla="*/ 2147483646 h 286"/>
              <a:gd name="T24" fmla="*/ 2147483646 w 322"/>
              <a:gd name="T25" fmla="*/ 0 h 286"/>
              <a:gd name="T26" fmla="*/ 2147483646 w 322"/>
              <a:gd name="T27" fmla="*/ 0 h 286"/>
              <a:gd name="T28" fmla="*/ 2147483646 w 322"/>
              <a:gd name="T29" fmla="*/ 2147483646 h 286"/>
              <a:gd name="T30" fmla="*/ 2147483646 w 322"/>
              <a:gd name="T31" fmla="*/ 2147483646 h 286"/>
              <a:gd name="T32" fmla="*/ 0 w 322"/>
              <a:gd name="T33" fmla="*/ 2147483646 h 2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
              <a:gd name="T52" fmla="*/ 0 h 286"/>
              <a:gd name="T53" fmla="*/ 322 w 322"/>
              <a:gd name="T54" fmla="*/ 286 h 2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 h="286">
                <a:moveTo>
                  <a:pt x="0" y="61"/>
                </a:moveTo>
                <a:lnTo>
                  <a:pt x="40" y="98"/>
                </a:lnTo>
                <a:lnTo>
                  <a:pt x="32" y="171"/>
                </a:lnTo>
                <a:lnTo>
                  <a:pt x="144" y="146"/>
                </a:lnTo>
                <a:lnTo>
                  <a:pt x="192" y="171"/>
                </a:lnTo>
                <a:lnTo>
                  <a:pt x="240" y="244"/>
                </a:lnTo>
                <a:lnTo>
                  <a:pt x="225" y="286"/>
                </a:lnTo>
                <a:lnTo>
                  <a:pt x="322" y="274"/>
                </a:lnTo>
                <a:lnTo>
                  <a:pt x="273" y="182"/>
                </a:lnTo>
                <a:lnTo>
                  <a:pt x="168" y="109"/>
                </a:lnTo>
                <a:lnTo>
                  <a:pt x="192" y="73"/>
                </a:lnTo>
                <a:lnTo>
                  <a:pt x="137" y="55"/>
                </a:lnTo>
                <a:lnTo>
                  <a:pt x="80" y="0"/>
                </a:lnTo>
                <a:lnTo>
                  <a:pt x="64" y="0"/>
                </a:lnTo>
                <a:lnTo>
                  <a:pt x="64" y="36"/>
                </a:lnTo>
                <a:lnTo>
                  <a:pt x="40" y="25"/>
                </a:lnTo>
                <a:lnTo>
                  <a:pt x="0" y="61"/>
                </a:lnTo>
              </a:path>
            </a:pathLst>
          </a:custGeom>
          <a:solidFill>
            <a:schemeClr val="accent1"/>
          </a:solidFill>
          <a:ln w="7938">
            <a:solidFill>
              <a:schemeClr val="bg1"/>
            </a:solidFill>
            <a:round/>
            <a:headEnd/>
            <a:tailEnd/>
          </a:ln>
        </p:spPr>
        <p:txBody>
          <a:bodyPr/>
          <a:lstStyle/>
          <a:p>
            <a:endParaRPr lang="en-ZA"/>
          </a:p>
        </p:txBody>
      </p:sp>
      <p:sp>
        <p:nvSpPr>
          <p:cNvPr id="7394" name="Freeform 528"/>
          <p:cNvSpPr>
            <a:spLocks/>
          </p:cNvSpPr>
          <p:nvPr/>
        </p:nvSpPr>
        <p:spPr bwMode="auto">
          <a:xfrm>
            <a:off x="7267574" y="4619625"/>
            <a:ext cx="93662" cy="95250"/>
          </a:xfrm>
          <a:custGeom>
            <a:avLst/>
            <a:gdLst>
              <a:gd name="T0" fmla="*/ 0 w 178"/>
              <a:gd name="T1" fmla="*/ 2147483646 h 140"/>
              <a:gd name="T2" fmla="*/ 2147483646 w 178"/>
              <a:gd name="T3" fmla="*/ 0 h 140"/>
              <a:gd name="T4" fmla="*/ 2147483646 w 178"/>
              <a:gd name="T5" fmla="*/ 0 h 140"/>
              <a:gd name="T6" fmla="*/ 2147483646 w 178"/>
              <a:gd name="T7" fmla="*/ 2147483646 h 140"/>
              <a:gd name="T8" fmla="*/ 2147483646 w 178"/>
              <a:gd name="T9" fmla="*/ 2147483646 h 140"/>
              <a:gd name="T10" fmla="*/ 2147483646 w 178"/>
              <a:gd name="T11" fmla="*/ 2147483646 h 140"/>
              <a:gd name="T12" fmla="*/ 2147483646 w 178"/>
              <a:gd name="T13" fmla="*/ 2147483646 h 140"/>
              <a:gd name="T14" fmla="*/ 2147483646 w 178"/>
              <a:gd name="T15" fmla="*/ 2147483646 h 140"/>
              <a:gd name="T16" fmla="*/ 0 w 178"/>
              <a:gd name="T17" fmla="*/ 2147483646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140"/>
              <a:gd name="T29" fmla="*/ 178 w 178"/>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140">
                <a:moveTo>
                  <a:pt x="0" y="48"/>
                </a:moveTo>
                <a:lnTo>
                  <a:pt x="48" y="0"/>
                </a:lnTo>
                <a:lnTo>
                  <a:pt x="88" y="0"/>
                </a:lnTo>
                <a:lnTo>
                  <a:pt x="88" y="37"/>
                </a:lnTo>
                <a:lnTo>
                  <a:pt x="136" y="37"/>
                </a:lnTo>
                <a:lnTo>
                  <a:pt x="129" y="67"/>
                </a:lnTo>
                <a:lnTo>
                  <a:pt x="178" y="85"/>
                </a:lnTo>
                <a:lnTo>
                  <a:pt x="178" y="140"/>
                </a:lnTo>
                <a:lnTo>
                  <a:pt x="0" y="48"/>
                </a:lnTo>
              </a:path>
            </a:pathLst>
          </a:custGeom>
          <a:solidFill>
            <a:schemeClr val="tx2"/>
          </a:solidFill>
          <a:ln w="7938">
            <a:solidFill>
              <a:schemeClr val="bg1"/>
            </a:solidFill>
            <a:round/>
            <a:headEnd/>
            <a:tailEnd/>
          </a:ln>
        </p:spPr>
        <p:txBody>
          <a:bodyPr/>
          <a:lstStyle/>
          <a:p>
            <a:endParaRPr lang="en-ZA"/>
          </a:p>
        </p:txBody>
      </p:sp>
      <p:sp>
        <p:nvSpPr>
          <p:cNvPr id="7395" name="Freeform 529"/>
          <p:cNvSpPr>
            <a:spLocks/>
          </p:cNvSpPr>
          <p:nvPr/>
        </p:nvSpPr>
        <p:spPr bwMode="auto">
          <a:xfrm>
            <a:off x="8566150" y="5103814"/>
            <a:ext cx="174625" cy="325437"/>
          </a:xfrm>
          <a:custGeom>
            <a:avLst/>
            <a:gdLst>
              <a:gd name="T0" fmla="*/ 0 w 330"/>
              <a:gd name="T1" fmla="*/ 2147483646 h 474"/>
              <a:gd name="T2" fmla="*/ 2147483646 w 330"/>
              <a:gd name="T3" fmla="*/ 2147483646 h 474"/>
              <a:gd name="T4" fmla="*/ 2147483646 w 330"/>
              <a:gd name="T5" fmla="*/ 2147483646 h 474"/>
              <a:gd name="T6" fmla="*/ 2147483646 w 330"/>
              <a:gd name="T7" fmla="*/ 2147483646 h 474"/>
              <a:gd name="T8" fmla="*/ 2147483646 w 330"/>
              <a:gd name="T9" fmla="*/ 2147483646 h 474"/>
              <a:gd name="T10" fmla="*/ 2147483646 w 330"/>
              <a:gd name="T11" fmla="*/ 2147483646 h 474"/>
              <a:gd name="T12" fmla="*/ 2147483646 w 330"/>
              <a:gd name="T13" fmla="*/ 0 h 474"/>
              <a:gd name="T14" fmla="*/ 2147483646 w 330"/>
              <a:gd name="T15" fmla="*/ 2147483646 h 474"/>
              <a:gd name="T16" fmla="*/ 2147483646 w 330"/>
              <a:gd name="T17" fmla="*/ 2147483646 h 474"/>
              <a:gd name="T18" fmla="*/ 2147483646 w 330"/>
              <a:gd name="T19" fmla="*/ 2147483646 h 474"/>
              <a:gd name="T20" fmla="*/ 2147483646 w 330"/>
              <a:gd name="T21" fmla="*/ 2147483646 h 474"/>
              <a:gd name="T22" fmla="*/ 2147483646 w 330"/>
              <a:gd name="T23" fmla="*/ 2147483646 h 474"/>
              <a:gd name="T24" fmla="*/ 2147483646 w 330"/>
              <a:gd name="T25" fmla="*/ 2147483646 h 474"/>
              <a:gd name="T26" fmla="*/ 0 w 330"/>
              <a:gd name="T27" fmla="*/ 2147483646 h 4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0"/>
              <a:gd name="T43" fmla="*/ 0 h 474"/>
              <a:gd name="T44" fmla="*/ 330 w 330"/>
              <a:gd name="T45" fmla="*/ 474 h 4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0" h="474">
                <a:moveTo>
                  <a:pt x="0" y="340"/>
                </a:moveTo>
                <a:lnTo>
                  <a:pt x="40" y="438"/>
                </a:lnTo>
                <a:lnTo>
                  <a:pt x="97" y="474"/>
                </a:lnTo>
                <a:lnTo>
                  <a:pt x="193" y="438"/>
                </a:lnTo>
                <a:lnTo>
                  <a:pt x="305" y="115"/>
                </a:lnTo>
                <a:lnTo>
                  <a:pt x="330" y="127"/>
                </a:lnTo>
                <a:lnTo>
                  <a:pt x="265" y="0"/>
                </a:lnTo>
                <a:lnTo>
                  <a:pt x="217" y="54"/>
                </a:lnTo>
                <a:lnTo>
                  <a:pt x="217" y="85"/>
                </a:lnTo>
                <a:lnTo>
                  <a:pt x="145" y="127"/>
                </a:lnTo>
                <a:lnTo>
                  <a:pt x="64" y="146"/>
                </a:lnTo>
                <a:lnTo>
                  <a:pt x="40" y="188"/>
                </a:lnTo>
                <a:lnTo>
                  <a:pt x="64" y="267"/>
                </a:lnTo>
                <a:lnTo>
                  <a:pt x="0" y="340"/>
                </a:lnTo>
              </a:path>
            </a:pathLst>
          </a:custGeom>
          <a:solidFill>
            <a:schemeClr val="accent1"/>
          </a:solidFill>
          <a:ln w="7938">
            <a:solidFill>
              <a:schemeClr val="bg1"/>
            </a:solidFill>
            <a:round/>
            <a:headEnd/>
            <a:tailEnd/>
          </a:ln>
        </p:spPr>
        <p:txBody>
          <a:bodyPr/>
          <a:lstStyle/>
          <a:p>
            <a:endParaRPr lang="en-ZA"/>
          </a:p>
        </p:txBody>
      </p:sp>
      <p:sp>
        <p:nvSpPr>
          <p:cNvPr id="7396" name="Freeform 530"/>
          <p:cNvSpPr>
            <a:spLocks/>
          </p:cNvSpPr>
          <p:nvPr/>
        </p:nvSpPr>
        <p:spPr bwMode="auto">
          <a:xfrm>
            <a:off x="8318499" y="5035550"/>
            <a:ext cx="80962" cy="185738"/>
          </a:xfrm>
          <a:custGeom>
            <a:avLst/>
            <a:gdLst>
              <a:gd name="T0" fmla="*/ 0 w 153"/>
              <a:gd name="T1" fmla="*/ 2147483646 h 268"/>
              <a:gd name="T2" fmla="*/ 2147483646 w 153"/>
              <a:gd name="T3" fmla="*/ 2147483646 h 268"/>
              <a:gd name="T4" fmla="*/ 2147483646 w 153"/>
              <a:gd name="T5" fmla="*/ 2147483646 h 268"/>
              <a:gd name="T6" fmla="*/ 2147483646 w 153"/>
              <a:gd name="T7" fmla="*/ 2147483646 h 268"/>
              <a:gd name="T8" fmla="*/ 2147483646 w 153"/>
              <a:gd name="T9" fmla="*/ 2147483646 h 268"/>
              <a:gd name="T10" fmla="*/ 2147483646 w 153"/>
              <a:gd name="T11" fmla="*/ 2147483646 h 268"/>
              <a:gd name="T12" fmla="*/ 2147483646 w 153"/>
              <a:gd name="T13" fmla="*/ 2147483646 h 268"/>
              <a:gd name="T14" fmla="*/ 2147483646 w 153"/>
              <a:gd name="T15" fmla="*/ 2147483646 h 268"/>
              <a:gd name="T16" fmla="*/ 2147483646 w 153"/>
              <a:gd name="T17" fmla="*/ 2147483646 h 268"/>
              <a:gd name="T18" fmla="*/ 2147483646 w 153"/>
              <a:gd name="T19" fmla="*/ 2147483646 h 268"/>
              <a:gd name="T20" fmla="*/ 2147483646 w 153"/>
              <a:gd name="T21" fmla="*/ 2147483646 h 268"/>
              <a:gd name="T22" fmla="*/ 2147483646 w 153"/>
              <a:gd name="T23" fmla="*/ 0 h 268"/>
              <a:gd name="T24" fmla="*/ 2147483646 w 153"/>
              <a:gd name="T25" fmla="*/ 2147483646 h 268"/>
              <a:gd name="T26" fmla="*/ 0 w 153"/>
              <a:gd name="T27" fmla="*/ 2147483646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268"/>
              <a:gd name="T44" fmla="*/ 153 w 153"/>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268">
                <a:moveTo>
                  <a:pt x="0" y="152"/>
                </a:moveTo>
                <a:lnTo>
                  <a:pt x="23" y="165"/>
                </a:lnTo>
                <a:lnTo>
                  <a:pt x="80" y="183"/>
                </a:lnTo>
                <a:lnTo>
                  <a:pt x="72" y="232"/>
                </a:lnTo>
                <a:lnTo>
                  <a:pt x="120" y="268"/>
                </a:lnTo>
                <a:lnTo>
                  <a:pt x="153" y="195"/>
                </a:lnTo>
                <a:lnTo>
                  <a:pt x="96" y="146"/>
                </a:lnTo>
                <a:lnTo>
                  <a:pt x="112" y="176"/>
                </a:lnTo>
                <a:lnTo>
                  <a:pt x="88" y="171"/>
                </a:lnTo>
                <a:lnTo>
                  <a:pt x="63" y="104"/>
                </a:lnTo>
                <a:lnTo>
                  <a:pt x="63" y="12"/>
                </a:lnTo>
                <a:lnTo>
                  <a:pt x="8" y="0"/>
                </a:lnTo>
                <a:lnTo>
                  <a:pt x="48" y="49"/>
                </a:lnTo>
                <a:lnTo>
                  <a:pt x="0" y="152"/>
                </a:lnTo>
              </a:path>
            </a:pathLst>
          </a:custGeom>
          <a:solidFill>
            <a:schemeClr val="accent1"/>
          </a:solidFill>
          <a:ln w="7938">
            <a:solidFill>
              <a:schemeClr val="bg1"/>
            </a:solidFill>
            <a:round/>
            <a:headEnd/>
            <a:tailEnd/>
          </a:ln>
        </p:spPr>
        <p:txBody>
          <a:bodyPr/>
          <a:lstStyle/>
          <a:p>
            <a:endParaRPr lang="en-ZA"/>
          </a:p>
        </p:txBody>
      </p:sp>
      <p:sp>
        <p:nvSpPr>
          <p:cNvPr id="7397" name="Freeform 531"/>
          <p:cNvSpPr>
            <a:spLocks/>
          </p:cNvSpPr>
          <p:nvPr/>
        </p:nvSpPr>
        <p:spPr bwMode="auto">
          <a:xfrm>
            <a:off x="9936161" y="4664076"/>
            <a:ext cx="84138" cy="117475"/>
          </a:xfrm>
          <a:custGeom>
            <a:avLst/>
            <a:gdLst>
              <a:gd name="T0" fmla="*/ 0 w 161"/>
              <a:gd name="T1" fmla="*/ 0 h 170"/>
              <a:gd name="T2" fmla="*/ 2147483646 w 161"/>
              <a:gd name="T3" fmla="*/ 0 h 170"/>
              <a:gd name="T4" fmla="*/ 2147483646 w 161"/>
              <a:gd name="T5" fmla="*/ 2147483646 h 170"/>
              <a:gd name="T6" fmla="*/ 2147483646 w 161"/>
              <a:gd name="T7" fmla="*/ 2147483646 h 170"/>
              <a:gd name="T8" fmla="*/ 2147483646 w 161"/>
              <a:gd name="T9" fmla="*/ 2147483646 h 170"/>
              <a:gd name="T10" fmla="*/ 2147483646 w 161"/>
              <a:gd name="T11" fmla="*/ 2147483646 h 170"/>
              <a:gd name="T12" fmla="*/ 2147483646 w 161"/>
              <a:gd name="T13" fmla="*/ 2147483646 h 170"/>
              <a:gd name="T14" fmla="*/ 0 w 161"/>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70"/>
              <a:gd name="T26" fmla="*/ 161 w 161"/>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70">
                <a:moveTo>
                  <a:pt x="0" y="0"/>
                </a:moveTo>
                <a:lnTo>
                  <a:pt x="25" y="0"/>
                </a:lnTo>
                <a:lnTo>
                  <a:pt x="41" y="24"/>
                </a:lnTo>
                <a:lnTo>
                  <a:pt x="81" y="11"/>
                </a:lnTo>
                <a:lnTo>
                  <a:pt x="137" y="54"/>
                </a:lnTo>
                <a:lnTo>
                  <a:pt x="161" y="170"/>
                </a:lnTo>
                <a:lnTo>
                  <a:pt x="48" y="121"/>
                </a:lnTo>
                <a:lnTo>
                  <a:pt x="0" y="0"/>
                </a:lnTo>
              </a:path>
            </a:pathLst>
          </a:custGeom>
          <a:solidFill>
            <a:schemeClr val="accent1"/>
          </a:solidFill>
          <a:ln w="7938">
            <a:solidFill>
              <a:schemeClr val="bg1"/>
            </a:solidFill>
            <a:round/>
            <a:headEnd/>
            <a:tailEnd/>
          </a:ln>
        </p:spPr>
        <p:txBody>
          <a:bodyPr/>
          <a:lstStyle/>
          <a:p>
            <a:endParaRPr lang="en-ZA"/>
          </a:p>
        </p:txBody>
      </p:sp>
      <p:sp>
        <p:nvSpPr>
          <p:cNvPr id="7398" name="Freeform 532"/>
          <p:cNvSpPr>
            <a:spLocks/>
          </p:cNvSpPr>
          <p:nvPr/>
        </p:nvSpPr>
        <p:spPr bwMode="auto">
          <a:xfrm>
            <a:off x="10156825" y="4656138"/>
            <a:ext cx="230187" cy="138112"/>
          </a:xfrm>
          <a:custGeom>
            <a:avLst/>
            <a:gdLst>
              <a:gd name="T0" fmla="*/ 0 w 435"/>
              <a:gd name="T1" fmla="*/ 2147483646 h 201"/>
              <a:gd name="T2" fmla="*/ 2147483646 w 435"/>
              <a:gd name="T3" fmla="*/ 2147483646 h 201"/>
              <a:gd name="T4" fmla="*/ 2147483646 w 435"/>
              <a:gd name="T5" fmla="*/ 2147483646 h 201"/>
              <a:gd name="T6" fmla="*/ 2147483646 w 435"/>
              <a:gd name="T7" fmla="*/ 2147483646 h 201"/>
              <a:gd name="T8" fmla="*/ 2147483646 w 435"/>
              <a:gd name="T9" fmla="*/ 2147483646 h 201"/>
              <a:gd name="T10" fmla="*/ 2147483646 w 435"/>
              <a:gd name="T11" fmla="*/ 2147483646 h 201"/>
              <a:gd name="T12" fmla="*/ 2147483646 w 435"/>
              <a:gd name="T13" fmla="*/ 2147483646 h 201"/>
              <a:gd name="T14" fmla="*/ 2147483646 w 435"/>
              <a:gd name="T15" fmla="*/ 2147483646 h 201"/>
              <a:gd name="T16" fmla="*/ 2147483646 w 435"/>
              <a:gd name="T17" fmla="*/ 0 h 201"/>
              <a:gd name="T18" fmla="*/ 2147483646 w 435"/>
              <a:gd name="T19" fmla="*/ 2147483646 h 201"/>
              <a:gd name="T20" fmla="*/ 2147483646 w 435"/>
              <a:gd name="T21" fmla="*/ 2147483646 h 201"/>
              <a:gd name="T22" fmla="*/ 2147483646 w 435"/>
              <a:gd name="T23" fmla="*/ 2147483646 h 201"/>
              <a:gd name="T24" fmla="*/ 2147483646 w 435"/>
              <a:gd name="T25" fmla="*/ 2147483646 h 201"/>
              <a:gd name="T26" fmla="*/ 2147483646 w 435"/>
              <a:gd name="T27" fmla="*/ 2147483646 h 201"/>
              <a:gd name="T28" fmla="*/ 2147483646 w 435"/>
              <a:gd name="T29" fmla="*/ 2147483646 h 201"/>
              <a:gd name="T30" fmla="*/ 0 w 435"/>
              <a:gd name="T31" fmla="*/ 2147483646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5"/>
              <a:gd name="T49" fmla="*/ 0 h 201"/>
              <a:gd name="T50" fmla="*/ 435 w 435"/>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5" h="201">
                <a:moveTo>
                  <a:pt x="0" y="177"/>
                </a:moveTo>
                <a:lnTo>
                  <a:pt x="42" y="201"/>
                </a:lnTo>
                <a:lnTo>
                  <a:pt x="178" y="196"/>
                </a:lnTo>
                <a:lnTo>
                  <a:pt x="218" y="183"/>
                </a:lnTo>
                <a:lnTo>
                  <a:pt x="282" y="86"/>
                </a:lnTo>
                <a:lnTo>
                  <a:pt x="355" y="92"/>
                </a:lnTo>
                <a:lnTo>
                  <a:pt x="435" y="61"/>
                </a:lnTo>
                <a:lnTo>
                  <a:pt x="355" y="31"/>
                </a:lnTo>
                <a:lnTo>
                  <a:pt x="338" y="0"/>
                </a:lnTo>
                <a:lnTo>
                  <a:pt x="250" y="67"/>
                </a:lnTo>
                <a:lnTo>
                  <a:pt x="226" y="98"/>
                </a:lnTo>
                <a:lnTo>
                  <a:pt x="193" y="80"/>
                </a:lnTo>
                <a:lnTo>
                  <a:pt x="138" y="129"/>
                </a:lnTo>
                <a:lnTo>
                  <a:pt x="90" y="134"/>
                </a:lnTo>
                <a:lnTo>
                  <a:pt x="65" y="183"/>
                </a:lnTo>
                <a:lnTo>
                  <a:pt x="0" y="177"/>
                </a:lnTo>
              </a:path>
            </a:pathLst>
          </a:custGeom>
          <a:solidFill>
            <a:schemeClr val="accent1"/>
          </a:solidFill>
          <a:ln w="7938">
            <a:solidFill>
              <a:schemeClr val="bg1"/>
            </a:solidFill>
            <a:round/>
            <a:headEnd/>
            <a:tailEnd/>
          </a:ln>
        </p:spPr>
        <p:txBody>
          <a:bodyPr/>
          <a:lstStyle/>
          <a:p>
            <a:endParaRPr lang="en-ZA"/>
          </a:p>
        </p:txBody>
      </p:sp>
      <p:sp>
        <p:nvSpPr>
          <p:cNvPr id="7399" name="Freeform 533"/>
          <p:cNvSpPr>
            <a:spLocks/>
          </p:cNvSpPr>
          <p:nvPr/>
        </p:nvSpPr>
        <p:spPr bwMode="auto">
          <a:xfrm>
            <a:off x="7250112" y="4221163"/>
            <a:ext cx="392113" cy="355600"/>
          </a:xfrm>
          <a:custGeom>
            <a:avLst/>
            <a:gdLst>
              <a:gd name="T0" fmla="*/ 0 w 740"/>
              <a:gd name="T1" fmla="*/ 2147483646 h 517"/>
              <a:gd name="T2" fmla="*/ 2147483646 w 740"/>
              <a:gd name="T3" fmla="*/ 2147483646 h 517"/>
              <a:gd name="T4" fmla="*/ 2147483646 w 740"/>
              <a:gd name="T5" fmla="*/ 2147483646 h 517"/>
              <a:gd name="T6" fmla="*/ 2147483646 w 740"/>
              <a:gd name="T7" fmla="*/ 2147483646 h 517"/>
              <a:gd name="T8" fmla="*/ 2147483646 w 740"/>
              <a:gd name="T9" fmla="*/ 0 h 517"/>
              <a:gd name="T10" fmla="*/ 2147483646 w 740"/>
              <a:gd name="T11" fmla="*/ 0 h 517"/>
              <a:gd name="T12" fmla="*/ 2147483646 w 740"/>
              <a:gd name="T13" fmla="*/ 2147483646 h 517"/>
              <a:gd name="T14" fmla="*/ 2147483646 w 740"/>
              <a:gd name="T15" fmla="*/ 2147483646 h 517"/>
              <a:gd name="T16" fmla="*/ 2147483646 w 740"/>
              <a:gd name="T17" fmla="*/ 2147483646 h 517"/>
              <a:gd name="T18" fmla="*/ 2147483646 w 740"/>
              <a:gd name="T19" fmla="*/ 2147483646 h 517"/>
              <a:gd name="T20" fmla="*/ 2147483646 w 740"/>
              <a:gd name="T21" fmla="*/ 2147483646 h 517"/>
              <a:gd name="T22" fmla="*/ 2147483646 w 740"/>
              <a:gd name="T23" fmla="*/ 2147483646 h 517"/>
              <a:gd name="T24" fmla="*/ 2147483646 w 740"/>
              <a:gd name="T25" fmla="*/ 2147483646 h 517"/>
              <a:gd name="T26" fmla="*/ 2147483646 w 740"/>
              <a:gd name="T27" fmla="*/ 2147483646 h 517"/>
              <a:gd name="T28" fmla="*/ 2147483646 w 740"/>
              <a:gd name="T29" fmla="*/ 2147483646 h 517"/>
              <a:gd name="T30" fmla="*/ 2147483646 w 740"/>
              <a:gd name="T31" fmla="*/ 2147483646 h 517"/>
              <a:gd name="T32" fmla="*/ 2147483646 w 740"/>
              <a:gd name="T33" fmla="*/ 2147483646 h 517"/>
              <a:gd name="T34" fmla="*/ 2147483646 w 740"/>
              <a:gd name="T35" fmla="*/ 2147483646 h 517"/>
              <a:gd name="T36" fmla="*/ 2147483646 w 740"/>
              <a:gd name="T37" fmla="*/ 2147483646 h 517"/>
              <a:gd name="T38" fmla="*/ 0 w 740"/>
              <a:gd name="T39" fmla="*/ 2147483646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0"/>
              <a:gd name="T61" fmla="*/ 0 h 517"/>
              <a:gd name="T62" fmla="*/ 740 w 740"/>
              <a:gd name="T63" fmla="*/ 517 h 5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0" h="517">
                <a:moveTo>
                  <a:pt x="0" y="359"/>
                </a:moveTo>
                <a:lnTo>
                  <a:pt x="32" y="322"/>
                </a:lnTo>
                <a:lnTo>
                  <a:pt x="72" y="346"/>
                </a:lnTo>
                <a:lnTo>
                  <a:pt x="298" y="335"/>
                </a:lnTo>
                <a:lnTo>
                  <a:pt x="250" y="0"/>
                </a:lnTo>
                <a:lnTo>
                  <a:pt x="321" y="0"/>
                </a:lnTo>
                <a:lnTo>
                  <a:pt x="691" y="182"/>
                </a:lnTo>
                <a:lnTo>
                  <a:pt x="691" y="213"/>
                </a:lnTo>
                <a:lnTo>
                  <a:pt x="740" y="200"/>
                </a:lnTo>
                <a:lnTo>
                  <a:pt x="740" y="310"/>
                </a:lnTo>
                <a:lnTo>
                  <a:pt x="700" y="340"/>
                </a:lnTo>
                <a:lnTo>
                  <a:pt x="555" y="353"/>
                </a:lnTo>
                <a:lnTo>
                  <a:pt x="378" y="419"/>
                </a:lnTo>
                <a:lnTo>
                  <a:pt x="313" y="517"/>
                </a:lnTo>
                <a:lnTo>
                  <a:pt x="265" y="505"/>
                </a:lnTo>
                <a:lnTo>
                  <a:pt x="185" y="517"/>
                </a:lnTo>
                <a:lnTo>
                  <a:pt x="145" y="438"/>
                </a:lnTo>
                <a:lnTo>
                  <a:pt x="65" y="456"/>
                </a:lnTo>
                <a:lnTo>
                  <a:pt x="40" y="443"/>
                </a:lnTo>
                <a:lnTo>
                  <a:pt x="0" y="359"/>
                </a:lnTo>
              </a:path>
            </a:pathLst>
          </a:custGeom>
          <a:solidFill>
            <a:schemeClr val="tx2"/>
          </a:solidFill>
          <a:ln w="7938">
            <a:solidFill>
              <a:schemeClr val="bg1"/>
            </a:solidFill>
            <a:round/>
            <a:headEnd/>
            <a:tailEnd/>
          </a:ln>
        </p:spPr>
        <p:txBody>
          <a:bodyPr/>
          <a:lstStyle/>
          <a:p>
            <a:endParaRPr lang="en-ZA"/>
          </a:p>
        </p:txBody>
      </p:sp>
      <p:sp>
        <p:nvSpPr>
          <p:cNvPr id="7400" name="Freeform 534"/>
          <p:cNvSpPr>
            <a:spLocks/>
          </p:cNvSpPr>
          <p:nvPr/>
        </p:nvSpPr>
        <p:spPr bwMode="auto">
          <a:xfrm>
            <a:off x="7135812" y="4162425"/>
            <a:ext cx="284163" cy="304800"/>
          </a:xfrm>
          <a:custGeom>
            <a:avLst/>
            <a:gdLst>
              <a:gd name="T0" fmla="*/ 0 w 538"/>
              <a:gd name="T1" fmla="*/ 2147483646 h 445"/>
              <a:gd name="T2" fmla="*/ 2147483646 w 538"/>
              <a:gd name="T3" fmla="*/ 2147483646 h 445"/>
              <a:gd name="T4" fmla="*/ 2147483646 w 538"/>
              <a:gd name="T5" fmla="*/ 2147483646 h 445"/>
              <a:gd name="T6" fmla="*/ 2147483646 w 538"/>
              <a:gd name="T7" fmla="*/ 2147483646 h 445"/>
              <a:gd name="T8" fmla="*/ 2147483646 w 538"/>
              <a:gd name="T9" fmla="*/ 2147483646 h 445"/>
              <a:gd name="T10" fmla="*/ 2147483646 w 538"/>
              <a:gd name="T11" fmla="*/ 2147483646 h 445"/>
              <a:gd name="T12" fmla="*/ 2147483646 w 538"/>
              <a:gd name="T13" fmla="*/ 2147483646 h 445"/>
              <a:gd name="T14" fmla="*/ 2147483646 w 538"/>
              <a:gd name="T15" fmla="*/ 2147483646 h 445"/>
              <a:gd name="T16" fmla="*/ 2147483646 w 538"/>
              <a:gd name="T17" fmla="*/ 2147483646 h 445"/>
              <a:gd name="T18" fmla="*/ 2147483646 w 538"/>
              <a:gd name="T19" fmla="*/ 2147483646 h 445"/>
              <a:gd name="T20" fmla="*/ 2147483646 w 538"/>
              <a:gd name="T21" fmla="*/ 2147483646 h 445"/>
              <a:gd name="T22" fmla="*/ 2147483646 w 538"/>
              <a:gd name="T23" fmla="*/ 0 h 445"/>
              <a:gd name="T24" fmla="*/ 2147483646 w 538"/>
              <a:gd name="T25" fmla="*/ 2147483646 h 445"/>
              <a:gd name="T26" fmla="*/ 2147483646 w 538"/>
              <a:gd name="T27" fmla="*/ 2147483646 h 445"/>
              <a:gd name="T28" fmla="*/ 2147483646 w 538"/>
              <a:gd name="T29" fmla="*/ 2147483646 h 445"/>
              <a:gd name="T30" fmla="*/ 2147483646 w 538"/>
              <a:gd name="T31" fmla="*/ 2147483646 h 445"/>
              <a:gd name="T32" fmla="*/ 2147483646 w 538"/>
              <a:gd name="T33" fmla="*/ 2147483646 h 445"/>
              <a:gd name="T34" fmla="*/ 0 w 538"/>
              <a:gd name="T35" fmla="*/ 2147483646 h 4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8"/>
              <a:gd name="T55" fmla="*/ 0 h 445"/>
              <a:gd name="T56" fmla="*/ 538 w 538"/>
              <a:gd name="T57" fmla="*/ 445 h 4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8" h="445">
                <a:moveTo>
                  <a:pt x="0" y="226"/>
                </a:moveTo>
                <a:lnTo>
                  <a:pt x="32" y="250"/>
                </a:lnTo>
                <a:lnTo>
                  <a:pt x="40" y="317"/>
                </a:lnTo>
                <a:lnTo>
                  <a:pt x="15" y="396"/>
                </a:lnTo>
                <a:lnTo>
                  <a:pt x="120" y="378"/>
                </a:lnTo>
                <a:lnTo>
                  <a:pt x="217" y="445"/>
                </a:lnTo>
                <a:lnTo>
                  <a:pt x="249" y="408"/>
                </a:lnTo>
                <a:lnTo>
                  <a:pt x="289" y="432"/>
                </a:lnTo>
                <a:lnTo>
                  <a:pt x="515" y="421"/>
                </a:lnTo>
                <a:lnTo>
                  <a:pt x="467" y="86"/>
                </a:lnTo>
                <a:lnTo>
                  <a:pt x="538" y="86"/>
                </a:lnTo>
                <a:lnTo>
                  <a:pt x="378" y="0"/>
                </a:lnTo>
                <a:lnTo>
                  <a:pt x="378" y="49"/>
                </a:lnTo>
                <a:lnTo>
                  <a:pt x="233" y="49"/>
                </a:lnTo>
                <a:lnTo>
                  <a:pt x="233" y="140"/>
                </a:lnTo>
                <a:lnTo>
                  <a:pt x="177" y="159"/>
                </a:lnTo>
                <a:lnTo>
                  <a:pt x="177" y="208"/>
                </a:lnTo>
                <a:lnTo>
                  <a:pt x="0" y="226"/>
                </a:lnTo>
              </a:path>
            </a:pathLst>
          </a:custGeom>
          <a:solidFill>
            <a:schemeClr val="tx2"/>
          </a:solidFill>
          <a:ln w="7938">
            <a:solidFill>
              <a:schemeClr val="bg1"/>
            </a:solidFill>
            <a:round/>
            <a:headEnd/>
            <a:tailEnd/>
          </a:ln>
        </p:spPr>
        <p:txBody>
          <a:bodyPr/>
          <a:lstStyle/>
          <a:p>
            <a:endParaRPr lang="en-ZA"/>
          </a:p>
        </p:txBody>
      </p:sp>
      <p:sp>
        <p:nvSpPr>
          <p:cNvPr id="7401" name="Freeform 535"/>
          <p:cNvSpPr>
            <a:spLocks/>
          </p:cNvSpPr>
          <p:nvPr/>
        </p:nvSpPr>
        <p:spPr bwMode="auto">
          <a:xfrm>
            <a:off x="9634536" y="3468689"/>
            <a:ext cx="757238" cy="314325"/>
          </a:xfrm>
          <a:custGeom>
            <a:avLst/>
            <a:gdLst>
              <a:gd name="T0" fmla="*/ 0 w 1431"/>
              <a:gd name="T1" fmla="*/ 2147483646 h 457"/>
              <a:gd name="T2" fmla="*/ 2147483646 w 1431"/>
              <a:gd name="T3" fmla="*/ 2147483646 h 457"/>
              <a:gd name="T4" fmla="*/ 2147483646 w 1431"/>
              <a:gd name="T5" fmla="*/ 2147483646 h 457"/>
              <a:gd name="T6" fmla="*/ 2147483646 w 1431"/>
              <a:gd name="T7" fmla="*/ 2147483646 h 457"/>
              <a:gd name="T8" fmla="*/ 2147483646 w 1431"/>
              <a:gd name="T9" fmla="*/ 2147483646 h 457"/>
              <a:gd name="T10" fmla="*/ 2147483646 w 1431"/>
              <a:gd name="T11" fmla="*/ 2147483646 h 457"/>
              <a:gd name="T12" fmla="*/ 2147483646 w 1431"/>
              <a:gd name="T13" fmla="*/ 2147483646 h 457"/>
              <a:gd name="T14" fmla="*/ 2147483646 w 1431"/>
              <a:gd name="T15" fmla="*/ 2147483646 h 457"/>
              <a:gd name="T16" fmla="*/ 2147483646 w 1431"/>
              <a:gd name="T17" fmla="*/ 2147483646 h 457"/>
              <a:gd name="T18" fmla="*/ 2147483646 w 1431"/>
              <a:gd name="T19" fmla="*/ 2147483646 h 457"/>
              <a:gd name="T20" fmla="*/ 2147483646 w 1431"/>
              <a:gd name="T21" fmla="*/ 2147483646 h 457"/>
              <a:gd name="T22" fmla="*/ 2147483646 w 1431"/>
              <a:gd name="T23" fmla="*/ 2147483646 h 457"/>
              <a:gd name="T24" fmla="*/ 2147483646 w 1431"/>
              <a:gd name="T25" fmla="*/ 2147483646 h 457"/>
              <a:gd name="T26" fmla="*/ 2147483646 w 1431"/>
              <a:gd name="T27" fmla="*/ 2147483646 h 457"/>
              <a:gd name="T28" fmla="*/ 2147483646 w 1431"/>
              <a:gd name="T29" fmla="*/ 2147483646 h 457"/>
              <a:gd name="T30" fmla="*/ 2147483646 w 1431"/>
              <a:gd name="T31" fmla="*/ 2147483646 h 457"/>
              <a:gd name="T32" fmla="*/ 2147483646 w 1431"/>
              <a:gd name="T33" fmla="*/ 2147483646 h 457"/>
              <a:gd name="T34" fmla="*/ 2147483646 w 1431"/>
              <a:gd name="T35" fmla="*/ 2147483646 h 457"/>
              <a:gd name="T36" fmla="*/ 2147483646 w 1431"/>
              <a:gd name="T37" fmla="*/ 2147483646 h 457"/>
              <a:gd name="T38" fmla="*/ 2147483646 w 1431"/>
              <a:gd name="T39" fmla="*/ 2147483646 h 457"/>
              <a:gd name="T40" fmla="*/ 2147483646 w 1431"/>
              <a:gd name="T41" fmla="*/ 2147483646 h 457"/>
              <a:gd name="T42" fmla="*/ 2147483646 w 1431"/>
              <a:gd name="T43" fmla="*/ 2147483646 h 457"/>
              <a:gd name="T44" fmla="*/ 2147483646 w 1431"/>
              <a:gd name="T45" fmla="*/ 2147483646 h 457"/>
              <a:gd name="T46" fmla="*/ 2147483646 w 1431"/>
              <a:gd name="T47" fmla="*/ 0 h 457"/>
              <a:gd name="T48" fmla="*/ 2147483646 w 1431"/>
              <a:gd name="T49" fmla="*/ 2147483646 h 457"/>
              <a:gd name="T50" fmla="*/ 2147483646 w 1431"/>
              <a:gd name="T51" fmla="*/ 2147483646 h 457"/>
              <a:gd name="T52" fmla="*/ 2147483646 w 1431"/>
              <a:gd name="T53" fmla="*/ 2147483646 h 457"/>
              <a:gd name="T54" fmla="*/ 0 w 1431"/>
              <a:gd name="T55" fmla="*/ 2147483646 h 4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31"/>
              <a:gd name="T85" fmla="*/ 0 h 457"/>
              <a:gd name="T86" fmla="*/ 1431 w 1431"/>
              <a:gd name="T87" fmla="*/ 457 h 4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31" h="457">
                <a:moveTo>
                  <a:pt x="0" y="146"/>
                </a:moveTo>
                <a:lnTo>
                  <a:pt x="40" y="189"/>
                </a:lnTo>
                <a:lnTo>
                  <a:pt x="112" y="207"/>
                </a:lnTo>
                <a:lnTo>
                  <a:pt x="137" y="304"/>
                </a:lnTo>
                <a:lnTo>
                  <a:pt x="337" y="347"/>
                </a:lnTo>
                <a:lnTo>
                  <a:pt x="426" y="414"/>
                </a:lnTo>
                <a:lnTo>
                  <a:pt x="587" y="402"/>
                </a:lnTo>
                <a:lnTo>
                  <a:pt x="763" y="457"/>
                </a:lnTo>
                <a:lnTo>
                  <a:pt x="1013" y="414"/>
                </a:lnTo>
                <a:lnTo>
                  <a:pt x="1085" y="366"/>
                </a:lnTo>
                <a:lnTo>
                  <a:pt x="1093" y="323"/>
                </a:lnTo>
                <a:lnTo>
                  <a:pt x="1166" y="329"/>
                </a:lnTo>
                <a:lnTo>
                  <a:pt x="1311" y="250"/>
                </a:lnTo>
                <a:lnTo>
                  <a:pt x="1431" y="244"/>
                </a:lnTo>
                <a:lnTo>
                  <a:pt x="1366" y="183"/>
                </a:lnTo>
                <a:lnTo>
                  <a:pt x="1254" y="201"/>
                </a:lnTo>
                <a:lnTo>
                  <a:pt x="1254" y="140"/>
                </a:lnTo>
                <a:lnTo>
                  <a:pt x="1294" y="97"/>
                </a:lnTo>
                <a:lnTo>
                  <a:pt x="1206" y="91"/>
                </a:lnTo>
                <a:lnTo>
                  <a:pt x="988" y="128"/>
                </a:lnTo>
                <a:lnTo>
                  <a:pt x="803" y="73"/>
                </a:lnTo>
                <a:lnTo>
                  <a:pt x="683" y="86"/>
                </a:lnTo>
                <a:lnTo>
                  <a:pt x="635" y="31"/>
                </a:lnTo>
                <a:lnTo>
                  <a:pt x="515" y="0"/>
                </a:lnTo>
                <a:lnTo>
                  <a:pt x="458" y="31"/>
                </a:lnTo>
                <a:lnTo>
                  <a:pt x="450" y="97"/>
                </a:lnTo>
                <a:lnTo>
                  <a:pt x="185" y="73"/>
                </a:lnTo>
                <a:lnTo>
                  <a:pt x="0" y="146"/>
                </a:lnTo>
              </a:path>
            </a:pathLst>
          </a:custGeom>
          <a:solidFill>
            <a:schemeClr val="hlink"/>
          </a:solidFill>
          <a:ln w="7938">
            <a:solidFill>
              <a:schemeClr val="bg1"/>
            </a:solidFill>
            <a:round/>
            <a:headEnd/>
            <a:tailEnd/>
          </a:ln>
        </p:spPr>
        <p:txBody>
          <a:bodyPr/>
          <a:lstStyle/>
          <a:p>
            <a:endParaRPr lang="en-ZA"/>
          </a:p>
        </p:txBody>
      </p:sp>
      <p:sp>
        <p:nvSpPr>
          <p:cNvPr id="7402" name="Freeform 536"/>
          <p:cNvSpPr>
            <a:spLocks/>
          </p:cNvSpPr>
          <p:nvPr/>
        </p:nvSpPr>
        <p:spPr bwMode="auto">
          <a:xfrm>
            <a:off x="8255000" y="5065713"/>
            <a:ext cx="250825" cy="392112"/>
          </a:xfrm>
          <a:custGeom>
            <a:avLst/>
            <a:gdLst>
              <a:gd name="T0" fmla="*/ 0 w 475"/>
              <a:gd name="T1" fmla="*/ 2147483646 h 572"/>
              <a:gd name="T2" fmla="*/ 2147483646 w 475"/>
              <a:gd name="T3" fmla="*/ 2147483646 h 572"/>
              <a:gd name="T4" fmla="*/ 2147483646 w 475"/>
              <a:gd name="T5" fmla="*/ 2147483646 h 572"/>
              <a:gd name="T6" fmla="*/ 2147483646 w 475"/>
              <a:gd name="T7" fmla="*/ 2147483646 h 572"/>
              <a:gd name="T8" fmla="*/ 2147483646 w 475"/>
              <a:gd name="T9" fmla="*/ 2147483646 h 572"/>
              <a:gd name="T10" fmla="*/ 2147483646 w 475"/>
              <a:gd name="T11" fmla="*/ 2147483646 h 572"/>
              <a:gd name="T12" fmla="*/ 2147483646 w 475"/>
              <a:gd name="T13" fmla="*/ 2147483646 h 572"/>
              <a:gd name="T14" fmla="*/ 2147483646 w 475"/>
              <a:gd name="T15" fmla="*/ 2147483646 h 572"/>
              <a:gd name="T16" fmla="*/ 2147483646 w 475"/>
              <a:gd name="T17" fmla="*/ 2147483646 h 572"/>
              <a:gd name="T18" fmla="*/ 2147483646 w 475"/>
              <a:gd name="T19" fmla="*/ 2147483646 h 572"/>
              <a:gd name="T20" fmla="*/ 2147483646 w 475"/>
              <a:gd name="T21" fmla="*/ 2147483646 h 572"/>
              <a:gd name="T22" fmla="*/ 2147483646 w 475"/>
              <a:gd name="T23" fmla="*/ 2147483646 h 572"/>
              <a:gd name="T24" fmla="*/ 2147483646 w 475"/>
              <a:gd name="T25" fmla="*/ 2147483646 h 572"/>
              <a:gd name="T26" fmla="*/ 2147483646 w 475"/>
              <a:gd name="T27" fmla="*/ 0 h 572"/>
              <a:gd name="T28" fmla="*/ 2147483646 w 475"/>
              <a:gd name="T29" fmla="*/ 2147483646 h 572"/>
              <a:gd name="T30" fmla="*/ 2147483646 w 475"/>
              <a:gd name="T31" fmla="*/ 2147483646 h 572"/>
              <a:gd name="T32" fmla="*/ 2147483646 w 475"/>
              <a:gd name="T33" fmla="*/ 2147483646 h 572"/>
              <a:gd name="T34" fmla="*/ 2147483646 w 475"/>
              <a:gd name="T35" fmla="*/ 2147483646 h 572"/>
              <a:gd name="T36" fmla="*/ 2147483646 w 475"/>
              <a:gd name="T37" fmla="*/ 2147483646 h 572"/>
              <a:gd name="T38" fmla="*/ 2147483646 w 475"/>
              <a:gd name="T39" fmla="*/ 2147483646 h 572"/>
              <a:gd name="T40" fmla="*/ 2147483646 w 475"/>
              <a:gd name="T41" fmla="*/ 2147483646 h 572"/>
              <a:gd name="T42" fmla="*/ 2147483646 w 475"/>
              <a:gd name="T43" fmla="*/ 2147483646 h 572"/>
              <a:gd name="T44" fmla="*/ 0 w 475"/>
              <a:gd name="T45" fmla="*/ 2147483646 h 5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5"/>
              <a:gd name="T70" fmla="*/ 0 h 572"/>
              <a:gd name="T71" fmla="*/ 475 w 475"/>
              <a:gd name="T72" fmla="*/ 572 h 5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5" h="572">
                <a:moveTo>
                  <a:pt x="0" y="152"/>
                </a:moveTo>
                <a:lnTo>
                  <a:pt x="9" y="170"/>
                </a:lnTo>
                <a:lnTo>
                  <a:pt x="122" y="206"/>
                </a:lnTo>
                <a:lnTo>
                  <a:pt x="130" y="238"/>
                </a:lnTo>
                <a:lnTo>
                  <a:pt x="130" y="329"/>
                </a:lnTo>
                <a:lnTo>
                  <a:pt x="73" y="419"/>
                </a:lnTo>
                <a:lnTo>
                  <a:pt x="90" y="535"/>
                </a:lnTo>
                <a:lnTo>
                  <a:pt x="90" y="572"/>
                </a:lnTo>
                <a:lnTo>
                  <a:pt x="122" y="572"/>
                </a:lnTo>
                <a:lnTo>
                  <a:pt x="122" y="529"/>
                </a:lnTo>
                <a:lnTo>
                  <a:pt x="242" y="481"/>
                </a:lnTo>
                <a:lnTo>
                  <a:pt x="210" y="329"/>
                </a:lnTo>
                <a:lnTo>
                  <a:pt x="467" y="170"/>
                </a:lnTo>
                <a:lnTo>
                  <a:pt x="475" y="0"/>
                </a:lnTo>
                <a:lnTo>
                  <a:pt x="412" y="30"/>
                </a:lnTo>
                <a:lnTo>
                  <a:pt x="227" y="36"/>
                </a:lnTo>
                <a:lnTo>
                  <a:pt x="218" y="103"/>
                </a:lnTo>
                <a:lnTo>
                  <a:pt x="275" y="152"/>
                </a:lnTo>
                <a:lnTo>
                  <a:pt x="242" y="225"/>
                </a:lnTo>
                <a:lnTo>
                  <a:pt x="194" y="189"/>
                </a:lnTo>
                <a:lnTo>
                  <a:pt x="202" y="140"/>
                </a:lnTo>
                <a:lnTo>
                  <a:pt x="145" y="122"/>
                </a:lnTo>
                <a:lnTo>
                  <a:pt x="0" y="152"/>
                </a:lnTo>
              </a:path>
            </a:pathLst>
          </a:custGeom>
          <a:solidFill>
            <a:schemeClr val="accent1"/>
          </a:solidFill>
          <a:ln w="7938">
            <a:solidFill>
              <a:schemeClr val="bg1"/>
            </a:solidFill>
            <a:round/>
            <a:headEnd/>
            <a:tailEnd/>
          </a:ln>
        </p:spPr>
        <p:txBody>
          <a:bodyPr/>
          <a:lstStyle/>
          <a:p>
            <a:endParaRPr lang="en-ZA"/>
          </a:p>
        </p:txBody>
      </p:sp>
      <p:sp>
        <p:nvSpPr>
          <p:cNvPr id="7403" name="Freeform 537"/>
          <p:cNvSpPr>
            <a:spLocks/>
          </p:cNvSpPr>
          <p:nvPr/>
        </p:nvSpPr>
        <p:spPr bwMode="auto">
          <a:xfrm>
            <a:off x="7543799" y="4257675"/>
            <a:ext cx="379412" cy="280988"/>
          </a:xfrm>
          <a:custGeom>
            <a:avLst/>
            <a:gdLst>
              <a:gd name="T0" fmla="*/ 0 w 716"/>
              <a:gd name="T1" fmla="*/ 2147483646 h 408"/>
              <a:gd name="T2" fmla="*/ 2147483646 w 716"/>
              <a:gd name="T3" fmla="*/ 2147483646 h 408"/>
              <a:gd name="T4" fmla="*/ 2147483646 w 716"/>
              <a:gd name="T5" fmla="*/ 2147483646 h 408"/>
              <a:gd name="T6" fmla="*/ 2147483646 w 716"/>
              <a:gd name="T7" fmla="*/ 2147483646 h 408"/>
              <a:gd name="T8" fmla="*/ 2147483646 w 716"/>
              <a:gd name="T9" fmla="*/ 2147483646 h 408"/>
              <a:gd name="T10" fmla="*/ 2147483646 w 716"/>
              <a:gd name="T11" fmla="*/ 2147483646 h 408"/>
              <a:gd name="T12" fmla="*/ 2147483646 w 716"/>
              <a:gd name="T13" fmla="*/ 2147483646 h 408"/>
              <a:gd name="T14" fmla="*/ 2147483646 w 716"/>
              <a:gd name="T15" fmla="*/ 2147483646 h 408"/>
              <a:gd name="T16" fmla="*/ 2147483646 w 716"/>
              <a:gd name="T17" fmla="*/ 2147483646 h 408"/>
              <a:gd name="T18" fmla="*/ 2147483646 w 716"/>
              <a:gd name="T19" fmla="*/ 2147483646 h 408"/>
              <a:gd name="T20" fmla="*/ 2147483646 w 716"/>
              <a:gd name="T21" fmla="*/ 2147483646 h 408"/>
              <a:gd name="T22" fmla="*/ 2147483646 w 716"/>
              <a:gd name="T23" fmla="*/ 2147483646 h 408"/>
              <a:gd name="T24" fmla="*/ 2147483646 w 716"/>
              <a:gd name="T25" fmla="*/ 2147483646 h 408"/>
              <a:gd name="T26" fmla="*/ 2147483646 w 716"/>
              <a:gd name="T27" fmla="*/ 0 h 408"/>
              <a:gd name="T28" fmla="*/ 2147483646 w 716"/>
              <a:gd name="T29" fmla="*/ 2147483646 h 408"/>
              <a:gd name="T30" fmla="*/ 2147483646 w 716"/>
              <a:gd name="T31" fmla="*/ 2147483646 h 408"/>
              <a:gd name="T32" fmla="*/ 2147483646 w 716"/>
              <a:gd name="T33" fmla="*/ 2147483646 h 408"/>
              <a:gd name="T34" fmla="*/ 2147483646 w 716"/>
              <a:gd name="T35" fmla="*/ 2147483646 h 408"/>
              <a:gd name="T36" fmla="*/ 0 w 716"/>
              <a:gd name="T37" fmla="*/ 2147483646 h 4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6"/>
              <a:gd name="T58" fmla="*/ 0 h 408"/>
              <a:gd name="T59" fmla="*/ 716 w 716"/>
              <a:gd name="T60" fmla="*/ 408 h 4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6" h="408">
                <a:moveTo>
                  <a:pt x="0" y="299"/>
                </a:moveTo>
                <a:lnTo>
                  <a:pt x="8" y="329"/>
                </a:lnTo>
                <a:lnTo>
                  <a:pt x="96" y="402"/>
                </a:lnTo>
                <a:lnTo>
                  <a:pt x="121" y="389"/>
                </a:lnTo>
                <a:lnTo>
                  <a:pt x="153" y="408"/>
                </a:lnTo>
                <a:lnTo>
                  <a:pt x="209" y="341"/>
                </a:lnTo>
                <a:lnTo>
                  <a:pt x="418" y="378"/>
                </a:lnTo>
                <a:lnTo>
                  <a:pt x="588" y="335"/>
                </a:lnTo>
                <a:lnTo>
                  <a:pt x="594" y="323"/>
                </a:lnTo>
                <a:lnTo>
                  <a:pt x="684" y="232"/>
                </a:lnTo>
                <a:lnTo>
                  <a:pt x="716" y="110"/>
                </a:lnTo>
                <a:lnTo>
                  <a:pt x="668" y="68"/>
                </a:lnTo>
                <a:lnTo>
                  <a:pt x="668" y="12"/>
                </a:lnTo>
                <a:lnTo>
                  <a:pt x="523" y="0"/>
                </a:lnTo>
                <a:lnTo>
                  <a:pt x="241" y="141"/>
                </a:lnTo>
                <a:lnTo>
                  <a:pt x="185" y="146"/>
                </a:lnTo>
                <a:lnTo>
                  <a:pt x="185" y="256"/>
                </a:lnTo>
                <a:lnTo>
                  <a:pt x="145" y="286"/>
                </a:lnTo>
                <a:lnTo>
                  <a:pt x="0" y="299"/>
                </a:lnTo>
              </a:path>
            </a:pathLst>
          </a:custGeom>
          <a:solidFill>
            <a:schemeClr val="tx2"/>
          </a:solidFill>
          <a:ln w="7938">
            <a:solidFill>
              <a:schemeClr val="bg1"/>
            </a:solidFill>
            <a:round/>
            <a:headEnd/>
            <a:tailEnd/>
          </a:ln>
        </p:spPr>
        <p:txBody>
          <a:bodyPr/>
          <a:lstStyle/>
          <a:p>
            <a:endParaRPr lang="en-ZA"/>
          </a:p>
        </p:txBody>
      </p:sp>
      <p:sp>
        <p:nvSpPr>
          <p:cNvPr id="7404" name="Freeform 538"/>
          <p:cNvSpPr>
            <a:spLocks/>
          </p:cNvSpPr>
          <p:nvPr/>
        </p:nvSpPr>
        <p:spPr bwMode="auto">
          <a:xfrm>
            <a:off x="7604125" y="4487864"/>
            <a:ext cx="280987" cy="231775"/>
          </a:xfrm>
          <a:custGeom>
            <a:avLst/>
            <a:gdLst>
              <a:gd name="T0" fmla="*/ 0 w 530"/>
              <a:gd name="T1" fmla="*/ 2147483646 h 335"/>
              <a:gd name="T2" fmla="*/ 2147483646 w 530"/>
              <a:gd name="T3" fmla="*/ 2147483646 h 335"/>
              <a:gd name="T4" fmla="*/ 2147483646 w 530"/>
              <a:gd name="T5" fmla="*/ 2147483646 h 335"/>
              <a:gd name="T6" fmla="*/ 2147483646 w 530"/>
              <a:gd name="T7" fmla="*/ 2147483646 h 335"/>
              <a:gd name="T8" fmla="*/ 2147483646 w 530"/>
              <a:gd name="T9" fmla="*/ 0 h 335"/>
              <a:gd name="T10" fmla="*/ 2147483646 w 530"/>
              <a:gd name="T11" fmla="*/ 2147483646 h 335"/>
              <a:gd name="T12" fmla="*/ 2147483646 w 530"/>
              <a:gd name="T13" fmla="*/ 2147483646 h 335"/>
              <a:gd name="T14" fmla="*/ 2147483646 w 530"/>
              <a:gd name="T15" fmla="*/ 2147483646 h 335"/>
              <a:gd name="T16" fmla="*/ 2147483646 w 530"/>
              <a:gd name="T17" fmla="*/ 2147483646 h 335"/>
              <a:gd name="T18" fmla="*/ 2147483646 w 530"/>
              <a:gd name="T19" fmla="*/ 2147483646 h 335"/>
              <a:gd name="T20" fmla="*/ 2147483646 w 530"/>
              <a:gd name="T21" fmla="*/ 2147483646 h 335"/>
              <a:gd name="T22" fmla="*/ 2147483646 w 530"/>
              <a:gd name="T23" fmla="*/ 2147483646 h 335"/>
              <a:gd name="T24" fmla="*/ 2147483646 w 530"/>
              <a:gd name="T25" fmla="*/ 2147483646 h 335"/>
              <a:gd name="T26" fmla="*/ 0 w 530"/>
              <a:gd name="T27" fmla="*/ 2147483646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0"/>
              <a:gd name="T43" fmla="*/ 0 h 335"/>
              <a:gd name="T44" fmla="*/ 530 w 530"/>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0" h="335">
                <a:moveTo>
                  <a:pt x="0" y="262"/>
                </a:moveTo>
                <a:lnTo>
                  <a:pt x="40" y="73"/>
                </a:lnTo>
                <a:lnTo>
                  <a:pt x="96" y="6"/>
                </a:lnTo>
                <a:lnTo>
                  <a:pt x="305" y="43"/>
                </a:lnTo>
                <a:lnTo>
                  <a:pt x="475" y="0"/>
                </a:lnTo>
                <a:lnTo>
                  <a:pt x="506" y="49"/>
                </a:lnTo>
                <a:lnTo>
                  <a:pt x="530" y="80"/>
                </a:lnTo>
                <a:lnTo>
                  <a:pt x="481" y="97"/>
                </a:lnTo>
                <a:lnTo>
                  <a:pt x="385" y="256"/>
                </a:lnTo>
                <a:lnTo>
                  <a:pt x="313" y="243"/>
                </a:lnTo>
                <a:lnTo>
                  <a:pt x="256" y="317"/>
                </a:lnTo>
                <a:lnTo>
                  <a:pt x="152" y="335"/>
                </a:lnTo>
                <a:lnTo>
                  <a:pt x="96" y="267"/>
                </a:lnTo>
                <a:lnTo>
                  <a:pt x="0" y="262"/>
                </a:lnTo>
              </a:path>
            </a:pathLst>
          </a:custGeom>
          <a:solidFill>
            <a:schemeClr val="tx2"/>
          </a:solidFill>
          <a:ln w="7938">
            <a:solidFill>
              <a:schemeClr val="bg1"/>
            </a:solidFill>
            <a:round/>
            <a:headEnd/>
            <a:tailEnd/>
          </a:ln>
        </p:spPr>
        <p:txBody>
          <a:bodyPr/>
          <a:lstStyle/>
          <a:p>
            <a:endParaRPr lang="en-ZA"/>
          </a:p>
        </p:txBody>
      </p:sp>
      <p:sp>
        <p:nvSpPr>
          <p:cNvPr id="7405" name="Freeform 539"/>
          <p:cNvSpPr>
            <a:spLocks/>
          </p:cNvSpPr>
          <p:nvPr/>
        </p:nvSpPr>
        <p:spPr bwMode="auto">
          <a:xfrm>
            <a:off x="10906125" y="4881563"/>
            <a:ext cx="238125" cy="176212"/>
          </a:xfrm>
          <a:custGeom>
            <a:avLst/>
            <a:gdLst>
              <a:gd name="T0" fmla="*/ 0 w 451"/>
              <a:gd name="T1" fmla="*/ 0 h 256"/>
              <a:gd name="T2" fmla="*/ 2147483646 w 451"/>
              <a:gd name="T3" fmla="*/ 2147483646 h 256"/>
              <a:gd name="T4" fmla="*/ 2147483646 w 451"/>
              <a:gd name="T5" fmla="*/ 2147483646 h 256"/>
              <a:gd name="T6" fmla="*/ 2147483646 w 451"/>
              <a:gd name="T7" fmla="*/ 2147483646 h 256"/>
              <a:gd name="T8" fmla="*/ 2147483646 w 451"/>
              <a:gd name="T9" fmla="*/ 2147483646 h 256"/>
              <a:gd name="T10" fmla="*/ 2147483646 w 451"/>
              <a:gd name="T11" fmla="*/ 2147483646 h 256"/>
              <a:gd name="T12" fmla="*/ 2147483646 w 451"/>
              <a:gd name="T13" fmla="*/ 2147483646 h 256"/>
              <a:gd name="T14" fmla="*/ 2147483646 w 451"/>
              <a:gd name="T15" fmla="*/ 2147483646 h 256"/>
              <a:gd name="T16" fmla="*/ 2147483646 w 451"/>
              <a:gd name="T17" fmla="*/ 2147483646 h 256"/>
              <a:gd name="T18" fmla="*/ 2147483646 w 451"/>
              <a:gd name="T19" fmla="*/ 2147483646 h 256"/>
              <a:gd name="T20" fmla="*/ 2147483646 w 451"/>
              <a:gd name="T21" fmla="*/ 2147483646 h 256"/>
              <a:gd name="T22" fmla="*/ 0 w 451"/>
              <a:gd name="T23" fmla="*/ 0 h 2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1"/>
              <a:gd name="T37" fmla="*/ 0 h 256"/>
              <a:gd name="T38" fmla="*/ 451 w 451"/>
              <a:gd name="T39" fmla="*/ 256 h 2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1" h="256">
                <a:moveTo>
                  <a:pt x="0" y="0"/>
                </a:moveTo>
                <a:lnTo>
                  <a:pt x="8" y="220"/>
                </a:lnTo>
                <a:lnTo>
                  <a:pt x="80" y="225"/>
                </a:lnTo>
                <a:lnTo>
                  <a:pt x="153" y="158"/>
                </a:lnTo>
                <a:lnTo>
                  <a:pt x="241" y="189"/>
                </a:lnTo>
                <a:lnTo>
                  <a:pt x="306" y="250"/>
                </a:lnTo>
                <a:lnTo>
                  <a:pt x="451" y="256"/>
                </a:lnTo>
                <a:lnTo>
                  <a:pt x="281" y="158"/>
                </a:lnTo>
                <a:lnTo>
                  <a:pt x="306" y="116"/>
                </a:lnTo>
                <a:lnTo>
                  <a:pt x="225" y="97"/>
                </a:lnTo>
                <a:lnTo>
                  <a:pt x="153" y="37"/>
                </a:lnTo>
                <a:lnTo>
                  <a:pt x="0" y="0"/>
                </a:lnTo>
              </a:path>
            </a:pathLst>
          </a:custGeom>
          <a:solidFill>
            <a:schemeClr val="accent1"/>
          </a:solidFill>
          <a:ln w="7938">
            <a:solidFill>
              <a:schemeClr val="bg1"/>
            </a:solidFill>
            <a:round/>
            <a:headEnd/>
            <a:tailEnd/>
          </a:ln>
        </p:spPr>
        <p:txBody>
          <a:bodyPr/>
          <a:lstStyle/>
          <a:p>
            <a:endParaRPr lang="en-ZA"/>
          </a:p>
        </p:txBody>
      </p:sp>
      <p:sp>
        <p:nvSpPr>
          <p:cNvPr id="7406" name="Freeform 540"/>
          <p:cNvSpPr>
            <a:spLocks/>
          </p:cNvSpPr>
          <p:nvPr/>
        </p:nvSpPr>
        <p:spPr bwMode="auto">
          <a:xfrm>
            <a:off x="6047188" y="4822826"/>
            <a:ext cx="293687" cy="422275"/>
          </a:xfrm>
          <a:custGeom>
            <a:avLst/>
            <a:gdLst>
              <a:gd name="T0" fmla="*/ 0 w 555"/>
              <a:gd name="T1" fmla="*/ 2147483646 h 615"/>
              <a:gd name="T2" fmla="*/ 2147483646 w 555"/>
              <a:gd name="T3" fmla="*/ 2147483646 h 615"/>
              <a:gd name="T4" fmla="*/ 2147483646 w 555"/>
              <a:gd name="T5" fmla="*/ 2147483646 h 615"/>
              <a:gd name="T6" fmla="*/ 2147483646 w 555"/>
              <a:gd name="T7" fmla="*/ 2147483646 h 615"/>
              <a:gd name="T8" fmla="*/ 2147483646 w 555"/>
              <a:gd name="T9" fmla="*/ 2147483646 h 615"/>
              <a:gd name="T10" fmla="*/ 2147483646 w 555"/>
              <a:gd name="T11" fmla="*/ 2147483646 h 615"/>
              <a:gd name="T12" fmla="*/ 2147483646 w 555"/>
              <a:gd name="T13" fmla="*/ 2147483646 h 615"/>
              <a:gd name="T14" fmla="*/ 2147483646 w 555"/>
              <a:gd name="T15" fmla="*/ 2147483646 h 615"/>
              <a:gd name="T16" fmla="*/ 2147483646 w 555"/>
              <a:gd name="T17" fmla="*/ 2147483646 h 615"/>
              <a:gd name="T18" fmla="*/ 2147483646 w 555"/>
              <a:gd name="T19" fmla="*/ 2147483646 h 615"/>
              <a:gd name="T20" fmla="*/ 2147483646 w 555"/>
              <a:gd name="T21" fmla="*/ 2147483646 h 615"/>
              <a:gd name="T22" fmla="*/ 2147483646 w 555"/>
              <a:gd name="T23" fmla="*/ 2147483646 h 615"/>
              <a:gd name="T24" fmla="*/ 2147483646 w 555"/>
              <a:gd name="T25" fmla="*/ 2147483646 h 615"/>
              <a:gd name="T26" fmla="*/ 2147483646 w 555"/>
              <a:gd name="T27" fmla="*/ 2147483646 h 615"/>
              <a:gd name="T28" fmla="*/ 2147483646 w 555"/>
              <a:gd name="T29" fmla="*/ 2147483646 h 615"/>
              <a:gd name="T30" fmla="*/ 2147483646 w 555"/>
              <a:gd name="T31" fmla="*/ 2147483646 h 615"/>
              <a:gd name="T32" fmla="*/ 2147483646 w 555"/>
              <a:gd name="T33" fmla="*/ 2147483646 h 615"/>
              <a:gd name="T34" fmla="*/ 2147483646 w 555"/>
              <a:gd name="T35" fmla="*/ 2147483646 h 615"/>
              <a:gd name="T36" fmla="*/ 2147483646 w 555"/>
              <a:gd name="T37" fmla="*/ 2147483646 h 615"/>
              <a:gd name="T38" fmla="*/ 2147483646 w 555"/>
              <a:gd name="T39" fmla="*/ 2147483646 h 615"/>
              <a:gd name="T40" fmla="*/ 2147483646 w 555"/>
              <a:gd name="T41" fmla="*/ 2147483646 h 615"/>
              <a:gd name="T42" fmla="*/ 2147483646 w 555"/>
              <a:gd name="T43" fmla="*/ 0 h 615"/>
              <a:gd name="T44" fmla="*/ 2147483646 w 555"/>
              <a:gd name="T45" fmla="*/ 2147483646 h 615"/>
              <a:gd name="T46" fmla="*/ 2147483646 w 555"/>
              <a:gd name="T47" fmla="*/ 2147483646 h 615"/>
              <a:gd name="T48" fmla="*/ 2147483646 w 555"/>
              <a:gd name="T49" fmla="*/ 2147483646 h 615"/>
              <a:gd name="T50" fmla="*/ 2147483646 w 555"/>
              <a:gd name="T51" fmla="*/ 2147483646 h 615"/>
              <a:gd name="T52" fmla="*/ 2147483646 w 555"/>
              <a:gd name="T53" fmla="*/ 2147483646 h 615"/>
              <a:gd name="T54" fmla="*/ 0 w 555"/>
              <a:gd name="T55" fmla="*/ 2147483646 h 6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5"/>
              <a:gd name="T85" fmla="*/ 0 h 615"/>
              <a:gd name="T86" fmla="*/ 555 w 555"/>
              <a:gd name="T87" fmla="*/ 615 h 6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5" h="615">
                <a:moveTo>
                  <a:pt x="0" y="140"/>
                </a:moveTo>
                <a:lnTo>
                  <a:pt x="7" y="195"/>
                </a:lnTo>
                <a:lnTo>
                  <a:pt x="104" y="280"/>
                </a:lnTo>
                <a:lnTo>
                  <a:pt x="225" y="481"/>
                </a:lnTo>
                <a:lnTo>
                  <a:pt x="482" y="615"/>
                </a:lnTo>
                <a:lnTo>
                  <a:pt x="522" y="596"/>
                </a:lnTo>
                <a:lnTo>
                  <a:pt x="538" y="548"/>
                </a:lnTo>
                <a:lnTo>
                  <a:pt x="507" y="535"/>
                </a:lnTo>
                <a:lnTo>
                  <a:pt x="530" y="523"/>
                </a:lnTo>
                <a:lnTo>
                  <a:pt x="555" y="414"/>
                </a:lnTo>
                <a:lnTo>
                  <a:pt x="515" y="365"/>
                </a:lnTo>
                <a:lnTo>
                  <a:pt x="482" y="365"/>
                </a:lnTo>
                <a:lnTo>
                  <a:pt x="482" y="310"/>
                </a:lnTo>
                <a:lnTo>
                  <a:pt x="425" y="335"/>
                </a:lnTo>
                <a:lnTo>
                  <a:pt x="370" y="310"/>
                </a:lnTo>
                <a:lnTo>
                  <a:pt x="330" y="249"/>
                </a:lnTo>
                <a:lnTo>
                  <a:pt x="393" y="170"/>
                </a:lnTo>
                <a:lnTo>
                  <a:pt x="507" y="133"/>
                </a:lnTo>
                <a:lnTo>
                  <a:pt x="482" y="122"/>
                </a:lnTo>
                <a:lnTo>
                  <a:pt x="490" y="85"/>
                </a:lnTo>
                <a:lnTo>
                  <a:pt x="370" y="73"/>
                </a:lnTo>
                <a:lnTo>
                  <a:pt x="265" y="0"/>
                </a:lnTo>
                <a:lnTo>
                  <a:pt x="249" y="49"/>
                </a:lnTo>
                <a:lnTo>
                  <a:pt x="145" y="103"/>
                </a:lnTo>
                <a:lnTo>
                  <a:pt x="88" y="158"/>
                </a:lnTo>
                <a:lnTo>
                  <a:pt x="32" y="146"/>
                </a:lnTo>
                <a:lnTo>
                  <a:pt x="32" y="109"/>
                </a:lnTo>
                <a:lnTo>
                  <a:pt x="0" y="140"/>
                </a:lnTo>
              </a:path>
            </a:pathLst>
          </a:custGeom>
          <a:solidFill>
            <a:srgbClr val="99FF66"/>
          </a:solidFill>
          <a:ln w="7938">
            <a:solidFill>
              <a:schemeClr val="bg1"/>
            </a:solidFill>
            <a:round/>
            <a:headEnd/>
            <a:tailEnd/>
          </a:ln>
        </p:spPr>
        <p:txBody>
          <a:bodyPr/>
          <a:lstStyle/>
          <a:p>
            <a:endParaRPr lang="en-ZA"/>
          </a:p>
        </p:txBody>
      </p:sp>
      <p:sp>
        <p:nvSpPr>
          <p:cNvPr id="7407" name="Freeform 541"/>
          <p:cNvSpPr>
            <a:spLocks/>
          </p:cNvSpPr>
          <p:nvPr/>
        </p:nvSpPr>
        <p:spPr bwMode="auto">
          <a:xfrm>
            <a:off x="10404475" y="4379914"/>
            <a:ext cx="98425" cy="142875"/>
          </a:xfrm>
          <a:custGeom>
            <a:avLst/>
            <a:gdLst>
              <a:gd name="T0" fmla="*/ 0 w 186"/>
              <a:gd name="T1" fmla="*/ 2147483646 h 207"/>
              <a:gd name="T2" fmla="*/ 2147483646 w 186"/>
              <a:gd name="T3" fmla="*/ 0 h 207"/>
              <a:gd name="T4" fmla="*/ 2147483646 w 186"/>
              <a:gd name="T5" fmla="*/ 0 h 207"/>
              <a:gd name="T6" fmla="*/ 2147483646 w 186"/>
              <a:gd name="T7" fmla="*/ 2147483646 h 207"/>
              <a:gd name="T8" fmla="*/ 2147483646 w 186"/>
              <a:gd name="T9" fmla="*/ 2147483646 h 207"/>
              <a:gd name="T10" fmla="*/ 2147483646 w 186"/>
              <a:gd name="T11" fmla="*/ 2147483646 h 207"/>
              <a:gd name="T12" fmla="*/ 2147483646 w 186"/>
              <a:gd name="T13" fmla="*/ 2147483646 h 207"/>
              <a:gd name="T14" fmla="*/ 2147483646 w 186"/>
              <a:gd name="T15" fmla="*/ 2147483646 h 207"/>
              <a:gd name="T16" fmla="*/ 2147483646 w 186"/>
              <a:gd name="T17" fmla="*/ 2147483646 h 207"/>
              <a:gd name="T18" fmla="*/ 2147483646 w 186"/>
              <a:gd name="T19" fmla="*/ 2147483646 h 207"/>
              <a:gd name="T20" fmla="*/ 2147483646 w 186"/>
              <a:gd name="T21" fmla="*/ 2147483646 h 207"/>
              <a:gd name="T22" fmla="*/ 0 w 186"/>
              <a:gd name="T23" fmla="*/ 2147483646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207"/>
              <a:gd name="T38" fmla="*/ 186 w 186"/>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207">
                <a:moveTo>
                  <a:pt x="0" y="79"/>
                </a:moveTo>
                <a:lnTo>
                  <a:pt x="24" y="0"/>
                </a:lnTo>
                <a:lnTo>
                  <a:pt x="96" y="0"/>
                </a:lnTo>
                <a:lnTo>
                  <a:pt x="113" y="55"/>
                </a:lnTo>
                <a:lnTo>
                  <a:pt x="64" y="115"/>
                </a:lnTo>
                <a:lnTo>
                  <a:pt x="73" y="140"/>
                </a:lnTo>
                <a:lnTo>
                  <a:pt x="178" y="158"/>
                </a:lnTo>
                <a:lnTo>
                  <a:pt x="186" y="207"/>
                </a:lnTo>
                <a:lnTo>
                  <a:pt x="121" y="158"/>
                </a:lnTo>
                <a:lnTo>
                  <a:pt x="121" y="188"/>
                </a:lnTo>
                <a:lnTo>
                  <a:pt x="24" y="158"/>
                </a:lnTo>
                <a:lnTo>
                  <a:pt x="0" y="79"/>
                </a:lnTo>
              </a:path>
            </a:pathLst>
          </a:custGeom>
          <a:solidFill>
            <a:schemeClr val="accent1"/>
          </a:solidFill>
          <a:ln w="7938">
            <a:solidFill>
              <a:schemeClr val="bg1"/>
            </a:solidFill>
            <a:round/>
            <a:headEnd/>
            <a:tailEnd/>
          </a:ln>
        </p:spPr>
        <p:txBody>
          <a:bodyPr/>
          <a:lstStyle/>
          <a:p>
            <a:endParaRPr lang="en-ZA"/>
          </a:p>
        </p:txBody>
      </p:sp>
      <p:sp>
        <p:nvSpPr>
          <p:cNvPr id="7408" name="Freeform 542"/>
          <p:cNvSpPr>
            <a:spLocks/>
          </p:cNvSpPr>
          <p:nvPr/>
        </p:nvSpPr>
        <p:spPr bwMode="auto">
          <a:xfrm>
            <a:off x="10450512" y="4589463"/>
            <a:ext cx="106363" cy="95250"/>
          </a:xfrm>
          <a:custGeom>
            <a:avLst/>
            <a:gdLst>
              <a:gd name="T0" fmla="*/ 0 w 200"/>
              <a:gd name="T1" fmla="*/ 2147483646 h 140"/>
              <a:gd name="T2" fmla="*/ 2147483646 w 200"/>
              <a:gd name="T3" fmla="*/ 2147483646 h 140"/>
              <a:gd name="T4" fmla="*/ 2147483646 w 200"/>
              <a:gd name="T5" fmla="*/ 2147483646 h 140"/>
              <a:gd name="T6" fmla="*/ 2147483646 w 200"/>
              <a:gd name="T7" fmla="*/ 0 h 140"/>
              <a:gd name="T8" fmla="*/ 2147483646 w 200"/>
              <a:gd name="T9" fmla="*/ 2147483646 h 140"/>
              <a:gd name="T10" fmla="*/ 2147483646 w 200"/>
              <a:gd name="T11" fmla="*/ 2147483646 h 140"/>
              <a:gd name="T12" fmla="*/ 2147483646 w 200"/>
              <a:gd name="T13" fmla="*/ 2147483646 h 140"/>
              <a:gd name="T14" fmla="*/ 2147483646 w 200"/>
              <a:gd name="T15" fmla="*/ 2147483646 h 140"/>
              <a:gd name="T16" fmla="*/ 2147483646 w 200"/>
              <a:gd name="T17" fmla="*/ 2147483646 h 140"/>
              <a:gd name="T18" fmla="*/ 2147483646 w 200"/>
              <a:gd name="T19" fmla="*/ 2147483646 h 140"/>
              <a:gd name="T20" fmla="*/ 0 w 200"/>
              <a:gd name="T21" fmla="*/ 2147483646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140"/>
              <a:gd name="T35" fmla="*/ 200 w 20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140">
                <a:moveTo>
                  <a:pt x="0" y="97"/>
                </a:moveTo>
                <a:lnTo>
                  <a:pt x="40" y="43"/>
                </a:lnTo>
                <a:lnTo>
                  <a:pt x="97" y="49"/>
                </a:lnTo>
                <a:lnTo>
                  <a:pt x="160" y="0"/>
                </a:lnTo>
                <a:lnTo>
                  <a:pt x="200" y="31"/>
                </a:lnTo>
                <a:lnTo>
                  <a:pt x="185" y="116"/>
                </a:lnTo>
                <a:lnTo>
                  <a:pt x="169" y="80"/>
                </a:lnTo>
                <a:lnTo>
                  <a:pt x="152" y="140"/>
                </a:lnTo>
                <a:lnTo>
                  <a:pt x="104" y="121"/>
                </a:lnTo>
                <a:lnTo>
                  <a:pt x="72" y="67"/>
                </a:lnTo>
                <a:lnTo>
                  <a:pt x="0" y="97"/>
                </a:lnTo>
              </a:path>
            </a:pathLst>
          </a:custGeom>
          <a:solidFill>
            <a:schemeClr val="accent1"/>
          </a:solidFill>
          <a:ln w="7938">
            <a:solidFill>
              <a:schemeClr val="bg1"/>
            </a:solidFill>
            <a:round/>
            <a:headEnd/>
            <a:tailEnd/>
          </a:ln>
        </p:spPr>
        <p:txBody>
          <a:bodyPr/>
          <a:lstStyle/>
          <a:p>
            <a:endParaRPr lang="en-ZA"/>
          </a:p>
        </p:txBody>
      </p:sp>
      <p:sp>
        <p:nvSpPr>
          <p:cNvPr id="7409" name="Freeform 543"/>
          <p:cNvSpPr>
            <a:spLocks/>
          </p:cNvSpPr>
          <p:nvPr/>
        </p:nvSpPr>
        <p:spPr bwMode="auto">
          <a:xfrm>
            <a:off x="7138987" y="4518025"/>
            <a:ext cx="73025" cy="38100"/>
          </a:xfrm>
          <a:custGeom>
            <a:avLst/>
            <a:gdLst>
              <a:gd name="T0" fmla="*/ 0 w 138"/>
              <a:gd name="T1" fmla="*/ 2147483646 h 54"/>
              <a:gd name="T2" fmla="*/ 2147483646 w 138"/>
              <a:gd name="T3" fmla="*/ 2147483646 h 54"/>
              <a:gd name="T4" fmla="*/ 2147483646 w 138"/>
              <a:gd name="T5" fmla="*/ 2147483646 h 54"/>
              <a:gd name="T6" fmla="*/ 2147483646 w 138"/>
              <a:gd name="T7" fmla="*/ 2147483646 h 54"/>
              <a:gd name="T8" fmla="*/ 2147483646 w 138"/>
              <a:gd name="T9" fmla="*/ 2147483646 h 54"/>
              <a:gd name="T10" fmla="*/ 2147483646 w 138"/>
              <a:gd name="T11" fmla="*/ 2147483646 h 54"/>
              <a:gd name="T12" fmla="*/ 2147483646 w 138"/>
              <a:gd name="T13" fmla="*/ 0 h 54"/>
              <a:gd name="T14" fmla="*/ 0 w 138"/>
              <a:gd name="T15" fmla="*/ 2147483646 h 54"/>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54"/>
              <a:gd name="T26" fmla="*/ 138 w 138"/>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54">
                <a:moveTo>
                  <a:pt x="0" y="11"/>
                </a:moveTo>
                <a:lnTo>
                  <a:pt x="42" y="37"/>
                </a:lnTo>
                <a:lnTo>
                  <a:pt x="90" y="24"/>
                </a:lnTo>
                <a:lnTo>
                  <a:pt x="57" y="37"/>
                </a:lnTo>
                <a:lnTo>
                  <a:pt x="73" y="54"/>
                </a:lnTo>
                <a:lnTo>
                  <a:pt x="138" y="37"/>
                </a:lnTo>
                <a:lnTo>
                  <a:pt x="138" y="0"/>
                </a:lnTo>
                <a:lnTo>
                  <a:pt x="0" y="11"/>
                </a:lnTo>
              </a:path>
            </a:pathLst>
          </a:custGeom>
          <a:solidFill>
            <a:schemeClr val="tx2"/>
          </a:solidFill>
          <a:ln w="7938">
            <a:solidFill>
              <a:schemeClr val="bg1"/>
            </a:solidFill>
            <a:round/>
            <a:headEnd/>
            <a:tailEnd/>
          </a:ln>
        </p:spPr>
        <p:txBody>
          <a:bodyPr/>
          <a:lstStyle/>
          <a:p>
            <a:endParaRPr lang="en-ZA"/>
          </a:p>
        </p:txBody>
      </p:sp>
      <p:sp>
        <p:nvSpPr>
          <p:cNvPr id="7410" name="Freeform 544"/>
          <p:cNvSpPr>
            <a:spLocks/>
          </p:cNvSpPr>
          <p:nvPr/>
        </p:nvSpPr>
        <p:spPr bwMode="auto">
          <a:xfrm>
            <a:off x="8232775" y="4840289"/>
            <a:ext cx="39687" cy="41275"/>
          </a:xfrm>
          <a:custGeom>
            <a:avLst/>
            <a:gdLst>
              <a:gd name="T0" fmla="*/ 0 w 73"/>
              <a:gd name="T1" fmla="*/ 2147483646 h 60"/>
              <a:gd name="T2" fmla="*/ 2147483646 w 73"/>
              <a:gd name="T3" fmla="*/ 2147483646 h 60"/>
              <a:gd name="T4" fmla="*/ 2147483646 w 73"/>
              <a:gd name="T5" fmla="*/ 0 h 60"/>
              <a:gd name="T6" fmla="*/ 2147483646 w 73"/>
              <a:gd name="T7" fmla="*/ 2147483646 h 60"/>
              <a:gd name="T8" fmla="*/ 0 w 73"/>
              <a:gd name="T9" fmla="*/ 2147483646 h 60"/>
              <a:gd name="T10" fmla="*/ 0 60000 65536"/>
              <a:gd name="T11" fmla="*/ 0 60000 65536"/>
              <a:gd name="T12" fmla="*/ 0 60000 65536"/>
              <a:gd name="T13" fmla="*/ 0 60000 65536"/>
              <a:gd name="T14" fmla="*/ 0 60000 65536"/>
              <a:gd name="T15" fmla="*/ 0 w 73"/>
              <a:gd name="T16" fmla="*/ 0 h 60"/>
              <a:gd name="T17" fmla="*/ 73 w 73"/>
              <a:gd name="T18" fmla="*/ 60 h 60"/>
            </a:gdLst>
            <a:ahLst/>
            <a:cxnLst>
              <a:cxn ang="T10">
                <a:pos x="T0" y="T1"/>
              </a:cxn>
              <a:cxn ang="T11">
                <a:pos x="T2" y="T3"/>
              </a:cxn>
              <a:cxn ang="T12">
                <a:pos x="T4" y="T5"/>
              </a:cxn>
              <a:cxn ang="T13">
                <a:pos x="T6" y="T7"/>
              </a:cxn>
              <a:cxn ang="T14">
                <a:pos x="T8" y="T9"/>
              </a:cxn>
            </a:cxnLst>
            <a:rect l="T15" t="T16" r="T17" b="T18"/>
            <a:pathLst>
              <a:path w="73" h="60">
                <a:moveTo>
                  <a:pt x="0" y="60"/>
                </a:moveTo>
                <a:lnTo>
                  <a:pt x="33" y="11"/>
                </a:lnTo>
                <a:lnTo>
                  <a:pt x="65" y="0"/>
                </a:lnTo>
                <a:lnTo>
                  <a:pt x="73" y="48"/>
                </a:lnTo>
                <a:lnTo>
                  <a:pt x="0" y="60"/>
                </a:lnTo>
              </a:path>
            </a:pathLst>
          </a:custGeom>
          <a:solidFill>
            <a:srgbClr val="99FF66"/>
          </a:solidFill>
          <a:ln w="7938">
            <a:solidFill>
              <a:schemeClr val="bg1"/>
            </a:solidFill>
            <a:round/>
            <a:headEnd/>
            <a:tailEnd/>
          </a:ln>
        </p:spPr>
        <p:txBody>
          <a:bodyPr/>
          <a:lstStyle/>
          <a:p>
            <a:endParaRPr lang="en-ZA"/>
          </a:p>
        </p:txBody>
      </p:sp>
      <p:sp>
        <p:nvSpPr>
          <p:cNvPr id="7411" name="Freeform 545"/>
          <p:cNvSpPr>
            <a:spLocks/>
          </p:cNvSpPr>
          <p:nvPr/>
        </p:nvSpPr>
        <p:spPr bwMode="auto">
          <a:xfrm>
            <a:off x="8366124" y="4038600"/>
            <a:ext cx="501650" cy="412750"/>
          </a:xfrm>
          <a:custGeom>
            <a:avLst/>
            <a:gdLst>
              <a:gd name="T0" fmla="*/ 0 w 949"/>
              <a:gd name="T1" fmla="*/ 2147483646 h 603"/>
              <a:gd name="T2" fmla="*/ 2147483646 w 949"/>
              <a:gd name="T3" fmla="*/ 2147483646 h 603"/>
              <a:gd name="T4" fmla="*/ 2147483646 w 949"/>
              <a:gd name="T5" fmla="*/ 2147483646 h 603"/>
              <a:gd name="T6" fmla="*/ 2147483646 w 949"/>
              <a:gd name="T7" fmla="*/ 2147483646 h 603"/>
              <a:gd name="T8" fmla="*/ 2147483646 w 949"/>
              <a:gd name="T9" fmla="*/ 2147483646 h 603"/>
              <a:gd name="T10" fmla="*/ 2147483646 w 949"/>
              <a:gd name="T11" fmla="*/ 2147483646 h 603"/>
              <a:gd name="T12" fmla="*/ 2147483646 w 949"/>
              <a:gd name="T13" fmla="*/ 0 h 603"/>
              <a:gd name="T14" fmla="*/ 2147483646 w 949"/>
              <a:gd name="T15" fmla="*/ 2147483646 h 603"/>
              <a:gd name="T16" fmla="*/ 2147483646 w 949"/>
              <a:gd name="T17" fmla="*/ 2147483646 h 603"/>
              <a:gd name="T18" fmla="*/ 2147483646 w 949"/>
              <a:gd name="T19" fmla="*/ 2147483646 h 603"/>
              <a:gd name="T20" fmla="*/ 2147483646 w 949"/>
              <a:gd name="T21" fmla="*/ 2147483646 h 603"/>
              <a:gd name="T22" fmla="*/ 2147483646 w 949"/>
              <a:gd name="T23" fmla="*/ 2147483646 h 603"/>
              <a:gd name="T24" fmla="*/ 2147483646 w 949"/>
              <a:gd name="T25" fmla="*/ 2147483646 h 603"/>
              <a:gd name="T26" fmla="*/ 2147483646 w 949"/>
              <a:gd name="T27" fmla="*/ 2147483646 h 603"/>
              <a:gd name="T28" fmla="*/ 2147483646 w 949"/>
              <a:gd name="T29" fmla="*/ 2147483646 h 603"/>
              <a:gd name="T30" fmla="*/ 2147483646 w 949"/>
              <a:gd name="T31" fmla="*/ 2147483646 h 603"/>
              <a:gd name="T32" fmla="*/ 2147483646 w 949"/>
              <a:gd name="T33" fmla="*/ 2147483646 h 603"/>
              <a:gd name="T34" fmla="*/ 2147483646 w 949"/>
              <a:gd name="T35" fmla="*/ 2147483646 h 603"/>
              <a:gd name="T36" fmla="*/ 2147483646 w 949"/>
              <a:gd name="T37" fmla="*/ 2147483646 h 603"/>
              <a:gd name="T38" fmla="*/ 2147483646 w 949"/>
              <a:gd name="T39" fmla="*/ 2147483646 h 603"/>
              <a:gd name="T40" fmla="*/ 2147483646 w 949"/>
              <a:gd name="T41" fmla="*/ 2147483646 h 603"/>
              <a:gd name="T42" fmla="*/ 2147483646 w 949"/>
              <a:gd name="T43" fmla="*/ 2147483646 h 603"/>
              <a:gd name="T44" fmla="*/ 2147483646 w 949"/>
              <a:gd name="T45" fmla="*/ 2147483646 h 603"/>
              <a:gd name="T46" fmla="*/ 2147483646 w 949"/>
              <a:gd name="T47" fmla="*/ 2147483646 h 603"/>
              <a:gd name="T48" fmla="*/ 2147483646 w 949"/>
              <a:gd name="T49" fmla="*/ 2147483646 h 603"/>
              <a:gd name="T50" fmla="*/ 2147483646 w 949"/>
              <a:gd name="T51" fmla="*/ 2147483646 h 603"/>
              <a:gd name="T52" fmla="*/ 2147483646 w 949"/>
              <a:gd name="T53" fmla="*/ 2147483646 h 603"/>
              <a:gd name="T54" fmla="*/ 2147483646 w 949"/>
              <a:gd name="T55" fmla="*/ 2147483646 h 603"/>
              <a:gd name="T56" fmla="*/ 0 w 949"/>
              <a:gd name="T57" fmla="*/ 2147483646 h 6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9"/>
              <a:gd name="T88" fmla="*/ 0 h 603"/>
              <a:gd name="T89" fmla="*/ 949 w 949"/>
              <a:gd name="T90" fmla="*/ 603 h 6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9" h="603">
                <a:moveTo>
                  <a:pt x="0" y="152"/>
                </a:moveTo>
                <a:lnTo>
                  <a:pt x="17" y="104"/>
                </a:lnTo>
                <a:lnTo>
                  <a:pt x="72" y="110"/>
                </a:lnTo>
                <a:lnTo>
                  <a:pt x="128" y="79"/>
                </a:lnTo>
                <a:lnTo>
                  <a:pt x="153" y="61"/>
                </a:lnTo>
                <a:lnTo>
                  <a:pt x="105" y="18"/>
                </a:lnTo>
                <a:lnTo>
                  <a:pt x="208" y="0"/>
                </a:lnTo>
                <a:lnTo>
                  <a:pt x="402" y="67"/>
                </a:lnTo>
                <a:lnTo>
                  <a:pt x="402" y="91"/>
                </a:lnTo>
                <a:lnTo>
                  <a:pt x="458" y="110"/>
                </a:lnTo>
                <a:lnTo>
                  <a:pt x="498" y="134"/>
                </a:lnTo>
                <a:lnTo>
                  <a:pt x="547" y="110"/>
                </a:lnTo>
                <a:lnTo>
                  <a:pt x="620" y="140"/>
                </a:lnTo>
                <a:lnTo>
                  <a:pt x="723" y="274"/>
                </a:lnTo>
                <a:lnTo>
                  <a:pt x="740" y="280"/>
                </a:lnTo>
                <a:lnTo>
                  <a:pt x="788" y="341"/>
                </a:lnTo>
                <a:lnTo>
                  <a:pt x="933" y="347"/>
                </a:lnTo>
                <a:lnTo>
                  <a:pt x="949" y="371"/>
                </a:lnTo>
                <a:lnTo>
                  <a:pt x="925" y="444"/>
                </a:lnTo>
                <a:lnTo>
                  <a:pt x="788" y="481"/>
                </a:lnTo>
                <a:lnTo>
                  <a:pt x="635" y="505"/>
                </a:lnTo>
                <a:lnTo>
                  <a:pt x="523" y="603"/>
                </a:lnTo>
                <a:lnTo>
                  <a:pt x="523" y="560"/>
                </a:lnTo>
                <a:lnTo>
                  <a:pt x="450" y="541"/>
                </a:lnTo>
                <a:lnTo>
                  <a:pt x="362" y="566"/>
                </a:lnTo>
                <a:lnTo>
                  <a:pt x="282" y="463"/>
                </a:lnTo>
                <a:lnTo>
                  <a:pt x="217" y="420"/>
                </a:lnTo>
                <a:lnTo>
                  <a:pt x="177" y="304"/>
                </a:lnTo>
                <a:lnTo>
                  <a:pt x="0" y="152"/>
                </a:lnTo>
              </a:path>
            </a:pathLst>
          </a:custGeom>
          <a:solidFill>
            <a:srgbClr val="99FF66"/>
          </a:solidFill>
          <a:ln w="7938">
            <a:solidFill>
              <a:schemeClr val="bg1"/>
            </a:solidFill>
            <a:round/>
            <a:headEnd/>
            <a:tailEnd/>
          </a:ln>
        </p:spPr>
        <p:txBody>
          <a:bodyPr/>
          <a:lstStyle/>
          <a:p>
            <a:endParaRPr lang="en-ZA"/>
          </a:p>
        </p:txBody>
      </p:sp>
      <p:sp>
        <p:nvSpPr>
          <p:cNvPr id="7412" name="Freeform 546"/>
          <p:cNvSpPr>
            <a:spLocks/>
          </p:cNvSpPr>
          <p:nvPr/>
        </p:nvSpPr>
        <p:spPr bwMode="auto">
          <a:xfrm>
            <a:off x="7123112" y="4422775"/>
            <a:ext cx="149225" cy="103188"/>
          </a:xfrm>
          <a:custGeom>
            <a:avLst/>
            <a:gdLst>
              <a:gd name="T0" fmla="*/ 0 w 282"/>
              <a:gd name="T1" fmla="*/ 2147483646 h 151"/>
              <a:gd name="T2" fmla="*/ 2147483646 w 282"/>
              <a:gd name="T3" fmla="*/ 2147483646 h 151"/>
              <a:gd name="T4" fmla="*/ 2147483646 w 282"/>
              <a:gd name="T5" fmla="*/ 2147483646 h 151"/>
              <a:gd name="T6" fmla="*/ 2147483646 w 282"/>
              <a:gd name="T7" fmla="*/ 2147483646 h 151"/>
              <a:gd name="T8" fmla="*/ 2147483646 w 282"/>
              <a:gd name="T9" fmla="*/ 2147483646 h 151"/>
              <a:gd name="T10" fmla="*/ 2147483646 w 282"/>
              <a:gd name="T11" fmla="*/ 2147483646 h 151"/>
              <a:gd name="T12" fmla="*/ 2147483646 w 282"/>
              <a:gd name="T13" fmla="*/ 2147483646 h 151"/>
              <a:gd name="T14" fmla="*/ 2147483646 w 282"/>
              <a:gd name="T15" fmla="*/ 2147483646 h 151"/>
              <a:gd name="T16" fmla="*/ 2147483646 w 282"/>
              <a:gd name="T17" fmla="*/ 0 h 151"/>
              <a:gd name="T18" fmla="*/ 2147483646 w 282"/>
              <a:gd name="T19" fmla="*/ 2147483646 h 151"/>
              <a:gd name="T20" fmla="*/ 0 w 282"/>
              <a:gd name="T21" fmla="*/ 2147483646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2"/>
              <a:gd name="T34" fmla="*/ 0 h 151"/>
              <a:gd name="T35" fmla="*/ 282 w 282"/>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2" h="151">
                <a:moveTo>
                  <a:pt x="0" y="67"/>
                </a:moveTo>
                <a:lnTo>
                  <a:pt x="40" y="103"/>
                </a:lnTo>
                <a:lnTo>
                  <a:pt x="170" y="110"/>
                </a:lnTo>
                <a:lnTo>
                  <a:pt x="32" y="127"/>
                </a:lnTo>
                <a:lnTo>
                  <a:pt x="32" y="151"/>
                </a:lnTo>
                <a:lnTo>
                  <a:pt x="170" y="140"/>
                </a:lnTo>
                <a:lnTo>
                  <a:pt x="282" y="151"/>
                </a:lnTo>
                <a:lnTo>
                  <a:pt x="242" y="67"/>
                </a:lnTo>
                <a:lnTo>
                  <a:pt x="145" y="0"/>
                </a:lnTo>
                <a:lnTo>
                  <a:pt x="40" y="18"/>
                </a:lnTo>
                <a:lnTo>
                  <a:pt x="0" y="67"/>
                </a:lnTo>
              </a:path>
            </a:pathLst>
          </a:custGeom>
          <a:solidFill>
            <a:schemeClr val="tx2"/>
          </a:solidFill>
          <a:ln w="7938">
            <a:solidFill>
              <a:schemeClr val="bg1"/>
            </a:solidFill>
            <a:round/>
            <a:headEnd/>
            <a:tailEnd/>
          </a:ln>
        </p:spPr>
        <p:txBody>
          <a:bodyPr/>
          <a:lstStyle/>
          <a:p>
            <a:endParaRPr lang="en-ZA"/>
          </a:p>
        </p:txBody>
      </p:sp>
      <p:sp>
        <p:nvSpPr>
          <p:cNvPr id="7413" name="Freeform 547"/>
          <p:cNvSpPr>
            <a:spLocks/>
          </p:cNvSpPr>
          <p:nvPr/>
        </p:nvSpPr>
        <p:spPr bwMode="auto">
          <a:xfrm>
            <a:off x="7224712" y="4584701"/>
            <a:ext cx="68263" cy="66675"/>
          </a:xfrm>
          <a:custGeom>
            <a:avLst/>
            <a:gdLst>
              <a:gd name="T0" fmla="*/ 0 w 128"/>
              <a:gd name="T1" fmla="*/ 2147483646 h 97"/>
              <a:gd name="T2" fmla="*/ 2147483646 w 128"/>
              <a:gd name="T3" fmla="*/ 2147483646 h 97"/>
              <a:gd name="T4" fmla="*/ 2147483646 w 128"/>
              <a:gd name="T5" fmla="*/ 2147483646 h 97"/>
              <a:gd name="T6" fmla="*/ 2147483646 w 128"/>
              <a:gd name="T7" fmla="*/ 2147483646 h 97"/>
              <a:gd name="T8" fmla="*/ 2147483646 w 128"/>
              <a:gd name="T9" fmla="*/ 0 h 97"/>
              <a:gd name="T10" fmla="*/ 0 w 128"/>
              <a:gd name="T11" fmla="*/ 2147483646 h 97"/>
              <a:gd name="T12" fmla="*/ 0 60000 65536"/>
              <a:gd name="T13" fmla="*/ 0 60000 65536"/>
              <a:gd name="T14" fmla="*/ 0 60000 65536"/>
              <a:gd name="T15" fmla="*/ 0 60000 65536"/>
              <a:gd name="T16" fmla="*/ 0 60000 65536"/>
              <a:gd name="T17" fmla="*/ 0 60000 65536"/>
              <a:gd name="T18" fmla="*/ 0 w 128"/>
              <a:gd name="T19" fmla="*/ 0 h 97"/>
              <a:gd name="T20" fmla="*/ 128 w 128"/>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28" h="97">
                <a:moveTo>
                  <a:pt x="0" y="24"/>
                </a:moveTo>
                <a:lnTo>
                  <a:pt x="8" y="73"/>
                </a:lnTo>
                <a:lnTo>
                  <a:pt x="80" y="97"/>
                </a:lnTo>
                <a:lnTo>
                  <a:pt x="128" y="49"/>
                </a:lnTo>
                <a:lnTo>
                  <a:pt x="88" y="0"/>
                </a:lnTo>
                <a:lnTo>
                  <a:pt x="0" y="24"/>
                </a:lnTo>
              </a:path>
            </a:pathLst>
          </a:custGeom>
          <a:solidFill>
            <a:schemeClr val="tx2"/>
          </a:solidFill>
          <a:ln w="7938">
            <a:solidFill>
              <a:schemeClr val="bg1"/>
            </a:solidFill>
            <a:round/>
            <a:headEnd/>
            <a:tailEnd/>
          </a:ln>
        </p:spPr>
        <p:txBody>
          <a:bodyPr/>
          <a:lstStyle/>
          <a:p>
            <a:endParaRPr lang="en-ZA"/>
          </a:p>
        </p:txBody>
      </p:sp>
      <p:sp>
        <p:nvSpPr>
          <p:cNvPr id="7414" name="Freeform 548"/>
          <p:cNvSpPr>
            <a:spLocks/>
          </p:cNvSpPr>
          <p:nvPr/>
        </p:nvSpPr>
        <p:spPr bwMode="auto">
          <a:xfrm>
            <a:off x="8523287" y="4538663"/>
            <a:ext cx="238125" cy="317500"/>
          </a:xfrm>
          <a:custGeom>
            <a:avLst/>
            <a:gdLst>
              <a:gd name="T0" fmla="*/ 0 w 450"/>
              <a:gd name="T1" fmla="*/ 2147483646 h 463"/>
              <a:gd name="T2" fmla="*/ 0 w 450"/>
              <a:gd name="T3" fmla="*/ 2147483646 h 463"/>
              <a:gd name="T4" fmla="*/ 2147483646 w 450"/>
              <a:gd name="T5" fmla="*/ 2147483646 h 463"/>
              <a:gd name="T6" fmla="*/ 2147483646 w 450"/>
              <a:gd name="T7" fmla="*/ 2147483646 h 463"/>
              <a:gd name="T8" fmla="*/ 2147483646 w 450"/>
              <a:gd name="T9" fmla="*/ 2147483646 h 463"/>
              <a:gd name="T10" fmla="*/ 2147483646 w 450"/>
              <a:gd name="T11" fmla="*/ 2147483646 h 463"/>
              <a:gd name="T12" fmla="*/ 2147483646 w 450"/>
              <a:gd name="T13" fmla="*/ 2147483646 h 463"/>
              <a:gd name="T14" fmla="*/ 2147483646 w 450"/>
              <a:gd name="T15" fmla="*/ 2147483646 h 463"/>
              <a:gd name="T16" fmla="*/ 2147483646 w 450"/>
              <a:gd name="T17" fmla="*/ 2147483646 h 463"/>
              <a:gd name="T18" fmla="*/ 2147483646 w 450"/>
              <a:gd name="T19" fmla="*/ 0 h 463"/>
              <a:gd name="T20" fmla="*/ 2147483646 w 450"/>
              <a:gd name="T21" fmla="*/ 2147483646 h 463"/>
              <a:gd name="T22" fmla="*/ 2147483646 w 450"/>
              <a:gd name="T23" fmla="*/ 2147483646 h 463"/>
              <a:gd name="T24" fmla="*/ 2147483646 w 450"/>
              <a:gd name="T25" fmla="*/ 2147483646 h 463"/>
              <a:gd name="T26" fmla="*/ 0 w 450"/>
              <a:gd name="T27" fmla="*/ 2147483646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0"/>
              <a:gd name="T43" fmla="*/ 0 h 463"/>
              <a:gd name="T44" fmla="*/ 450 w 450"/>
              <a:gd name="T45" fmla="*/ 463 h 4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0" h="463">
                <a:moveTo>
                  <a:pt x="0" y="439"/>
                </a:moveTo>
                <a:lnTo>
                  <a:pt x="0" y="304"/>
                </a:lnTo>
                <a:lnTo>
                  <a:pt x="32" y="274"/>
                </a:lnTo>
                <a:lnTo>
                  <a:pt x="177" y="237"/>
                </a:lnTo>
                <a:lnTo>
                  <a:pt x="305" y="134"/>
                </a:lnTo>
                <a:lnTo>
                  <a:pt x="128" y="91"/>
                </a:lnTo>
                <a:lnTo>
                  <a:pt x="72" y="31"/>
                </a:lnTo>
                <a:lnTo>
                  <a:pt x="88" y="13"/>
                </a:lnTo>
                <a:lnTo>
                  <a:pt x="169" y="55"/>
                </a:lnTo>
                <a:lnTo>
                  <a:pt x="433" y="0"/>
                </a:lnTo>
                <a:lnTo>
                  <a:pt x="450" y="55"/>
                </a:lnTo>
                <a:lnTo>
                  <a:pt x="289" y="268"/>
                </a:lnTo>
                <a:lnTo>
                  <a:pt x="15" y="463"/>
                </a:lnTo>
                <a:lnTo>
                  <a:pt x="0" y="439"/>
                </a:lnTo>
              </a:path>
            </a:pathLst>
          </a:custGeom>
          <a:solidFill>
            <a:schemeClr val="accent1"/>
          </a:solidFill>
          <a:ln w="7938">
            <a:solidFill>
              <a:schemeClr val="bg1"/>
            </a:solidFill>
            <a:round/>
            <a:headEnd/>
            <a:tailEnd/>
          </a:ln>
        </p:spPr>
        <p:txBody>
          <a:bodyPr/>
          <a:lstStyle/>
          <a:p>
            <a:endParaRPr lang="en-ZA"/>
          </a:p>
        </p:txBody>
      </p:sp>
      <p:sp>
        <p:nvSpPr>
          <p:cNvPr id="7415" name="Freeform 549"/>
          <p:cNvSpPr>
            <a:spLocks/>
          </p:cNvSpPr>
          <p:nvPr/>
        </p:nvSpPr>
        <p:spPr bwMode="auto">
          <a:xfrm>
            <a:off x="8140699" y="5181600"/>
            <a:ext cx="182562" cy="173038"/>
          </a:xfrm>
          <a:custGeom>
            <a:avLst/>
            <a:gdLst>
              <a:gd name="T0" fmla="*/ 0 w 346"/>
              <a:gd name="T1" fmla="*/ 2147483646 h 249"/>
              <a:gd name="T2" fmla="*/ 2147483646 w 346"/>
              <a:gd name="T3" fmla="*/ 2147483646 h 249"/>
              <a:gd name="T4" fmla="*/ 2147483646 w 346"/>
              <a:gd name="T5" fmla="*/ 2147483646 h 249"/>
              <a:gd name="T6" fmla="*/ 2147483646 w 346"/>
              <a:gd name="T7" fmla="*/ 2147483646 h 249"/>
              <a:gd name="T8" fmla="*/ 2147483646 w 346"/>
              <a:gd name="T9" fmla="*/ 0 h 249"/>
              <a:gd name="T10" fmla="*/ 2147483646 w 346"/>
              <a:gd name="T11" fmla="*/ 2147483646 h 249"/>
              <a:gd name="T12" fmla="*/ 2147483646 w 346"/>
              <a:gd name="T13" fmla="*/ 2147483646 h 249"/>
              <a:gd name="T14" fmla="*/ 2147483646 w 346"/>
              <a:gd name="T15" fmla="*/ 2147483646 h 249"/>
              <a:gd name="T16" fmla="*/ 2147483646 w 346"/>
              <a:gd name="T17" fmla="*/ 2147483646 h 249"/>
              <a:gd name="T18" fmla="*/ 2147483646 w 346"/>
              <a:gd name="T19" fmla="*/ 2147483646 h 249"/>
              <a:gd name="T20" fmla="*/ 2147483646 w 346"/>
              <a:gd name="T21" fmla="*/ 2147483646 h 249"/>
              <a:gd name="T22" fmla="*/ 0 w 346"/>
              <a:gd name="T23" fmla="*/ 2147483646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6"/>
              <a:gd name="T37" fmla="*/ 0 h 249"/>
              <a:gd name="T38" fmla="*/ 346 w 346"/>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6" h="249">
                <a:moveTo>
                  <a:pt x="0" y="79"/>
                </a:moveTo>
                <a:lnTo>
                  <a:pt x="80" y="79"/>
                </a:lnTo>
                <a:lnTo>
                  <a:pt x="161" y="36"/>
                </a:lnTo>
                <a:lnTo>
                  <a:pt x="161" y="19"/>
                </a:lnTo>
                <a:lnTo>
                  <a:pt x="225" y="0"/>
                </a:lnTo>
                <a:lnTo>
                  <a:pt x="338" y="36"/>
                </a:lnTo>
                <a:lnTo>
                  <a:pt x="346" y="68"/>
                </a:lnTo>
                <a:lnTo>
                  <a:pt x="346" y="159"/>
                </a:lnTo>
                <a:lnTo>
                  <a:pt x="289" y="249"/>
                </a:lnTo>
                <a:lnTo>
                  <a:pt x="185" y="238"/>
                </a:lnTo>
                <a:lnTo>
                  <a:pt x="128" y="213"/>
                </a:lnTo>
                <a:lnTo>
                  <a:pt x="0" y="79"/>
                </a:lnTo>
              </a:path>
            </a:pathLst>
          </a:custGeom>
          <a:solidFill>
            <a:schemeClr val="accent1"/>
          </a:solidFill>
          <a:ln w="7938">
            <a:solidFill>
              <a:schemeClr val="bg1"/>
            </a:solidFill>
            <a:round/>
            <a:headEnd/>
            <a:tailEnd/>
          </a:ln>
        </p:spPr>
        <p:txBody>
          <a:bodyPr/>
          <a:lstStyle/>
          <a:p>
            <a:endParaRPr lang="en-ZA"/>
          </a:p>
        </p:txBody>
      </p:sp>
      <p:sp>
        <p:nvSpPr>
          <p:cNvPr id="7416" name="Freeform 550"/>
          <p:cNvSpPr>
            <a:spLocks/>
          </p:cNvSpPr>
          <p:nvPr/>
        </p:nvSpPr>
        <p:spPr bwMode="auto">
          <a:xfrm>
            <a:off x="7821611" y="5214938"/>
            <a:ext cx="319088" cy="303212"/>
          </a:xfrm>
          <a:custGeom>
            <a:avLst/>
            <a:gdLst>
              <a:gd name="T0" fmla="*/ 0 w 603"/>
              <a:gd name="T1" fmla="*/ 2147483646 h 439"/>
              <a:gd name="T2" fmla="*/ 2147483646 w 603"/>
              <a:gd name="T3" fmla="*/ 0 h 439"/>
              <a:gd name="T4" fmla="*/ 2147483646 w 603"/>
              <a:gd name="T5" fmla="*/ 2147483646 h 439"/>
              <a:gd name="T6" fmla="*/ 2147483646 w 603"/>
              <a:gd name="T7" fmla="*/ 2147483646 h 439"/>
              <a:gd name="T8" fmla="*/ 2147483646 w 603"/>
              <a:gd name="T9" fmla="*/ 2147483646 h 439"/>
              <a:gd name="T10" fmla="*/ 2147483646 w 603"/>
              <a:gd name="T11" fmla="*/ 2147483646 h 439"/>
              <a:gd name="T12" fmla="*/ 2147483646 w 603"/>
              <a:gd name="T13" fmla="*/ 2147483646 h 439"/>
              <a:gd name="T14" fmla="*/ 2147483646 w 603"/>
              <a:gd name="T15" fmla="*/ 2147483646 h 439"/>
              <a:gd name="T16" fmla="*/ 2147483646 w 603"/>
              <a:gd name="T17" fmla="*/ 2147483646 h 439"/>
              <a:gd name="T18" fmla="*/ 2147483646 w 603"/>
              <a:gd name="T19" fmla="*/ 2147483646 h 439"/>
              <a:gd name="T20" fmla="*/ 2147483646 w 603"/>
              <a:gd name="T21" fmla="*/ 2147483646 h 439"/>
              <a:gd name="T22" fmla="*/ 2147483646 w 603"/>
              <a:gd name="T23" fmla="*/ 2147483646 h 439"/>
              <a:gd name="T24" fmla="*/ 2147483646 w 603"/>
              <a:gd name="T25" fmla="*/ 2147483646 h 439"/>
              <a:gd name="T26" fmla="*/ 2147483646 w 603"/>
              <a:gd name="T27" fmla="*/ 2147483646 h 439"/>
              <a:gd name="T28" fmla="*/ 2147483646 w 603"/>
              <a:gd name="T29" fmla="*/ 2147483646 h 439"/>
              <a:gd name="T30" fmla="*/ 2147483646 w 603"/>
              <a:gd name="T31" fmla="*/ 2147483646 h 439"/>
              <a:gd name="T32" fmla="*/ 2147483646 w 603"/>
              <a:gd name="T33" fmla="*/ 2147483646 h 439"/>
              <a:gd name="T34" fmla="*/ 2147483646 w 603"/>
              <a:gd name="T35" fmla="*/ 2147483646 h 439"/>
              <a:gd name="T36" fmla="*/ 2147483646 w 603"/>
              <a:gd name="T37" fmla="*/ 2147483646 h 439"/>
              <a:gd name="T38" fmla="*/ 0 w 603"/>
              <a:gd name="T39" fmla="*/ 2147483646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3"/>
              <a:gd name="T61" fmla="*/ 0 h 439"/>
              <a:gd name="T62" fmla="*/ 603 w 603"/>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3" h="439">
                <a:moveTo>
                  <a:pt x="0" y="19"/>
                </a:moveTo>
                <a:lnTo>
                  <a:pt x="56" y="0"/>
                </a:lnTo>
                <a:lnTo>
                  <a:pt x="434" y="43"/>
                </a:lnTo>
                <a:lnTo>
                  <a:pt x="514" y="24"/>
                </a:lnTo>
                <a:lnTo>
                  <a:pt x="603" y="30"/>
                </a:lnTo>
                <a:lnTo>
                  <a:pt x="531" y="67"/>
                </a:lnTo>
                <a:lnTo>
                  <a:pt x="498" y="43"/>
                </a:lnTo>
                <a:lnTo>
                  <a:pt x="409" y="61"/>
                </a:lnTo>
                <a:lnTo>
                  <a:pt x="409" y="183"/>
                </a:lnTo>
                <a:lnTo>
                  <a:pt x="369" y="183"/>
                </a:lnTo>
                <a:lnTo>
                  <a:pt x="369" y="280"/>
                </a:lnTo>
                <a:lnTo>
                  <a:pt x="369" y="420"/>
                </a:lnTo>
                <a:lnTo>
                  <a:pt x="321" y="439"/>
                </a:lnTo>
                <a:lnTo>
                  <a:pt x="265" y="439"/>
                </a:lnTo>
                <a:lnTo>
                  <a:pt x="241" y="408"/>
                </a:lnTo>
                <a:lnTo>
                  <a:pt x="208" y="426"/>
                </a:lnTo>
                <a:lnTo>
                  <a:pt x="153" y="377"/>
                </a:lnTo>
                <a:lnTo>
                  <a:pt x="120" y="225"/>
                </a:lnTo>
                <a:lnTo>
                  <a:pt x="120" y="207"/>
                </a:lnTo>
                <a:lnTo>
                  <a:pt x="0" y="19"/>
                </a:lnTo>
              </a:path>
            </a:pathLst>
          </a:custGeom>
          <a:solidFill>
            <a:schemeClr val="accent1"/>
          </a:solidFill>
          <a:ln w="7938">
            <a:solidFill>
              <a:schemeClr val="bg1"/>
            </a:solidFill>
            <a:round/>
            <a:headEnd/>
            <a:tailEnd/>
          </a:ln>
        </p:spPr>
        <p:txBody>
          <a:bodyPr/>
          <a:lstStyle/>
          <a:p>
            <a:endParaRPr lang="en-ZA"/>
          </a:p>
        </p:txBody>
      </p:sp>
      <p:sp>
        <p:nvSpPr>
          <p:cNvPr id="7417" name="Freeform 551"/>
          <p:cNvSpPr>
            <a:spLocks/>
          </p:cNvSpPr>
          <p:nvPr/>
        </p:nvSpPr>
        <p:spPr bwMode="auto">
          <a:xfrm>
            <a:off x="7135812" y="4149725"/>
            <a:ext cx="200025" cy="166688"/>
          </a:xfrm>
          <a:custGeom>
            <a:avLst/>
            <a:gdLst>
              <a:gd name="T0" fmla="*/ 0 w 378"/>
              <a:gd name="T1" fmla="*/ 2147483646 h 244"/>
              <a:gd name="T2" fmla="*/ 2147483646 w 378"/>
              <a:gd name="T3" fmla="*/ 0 h 244"/>
              <a:gd name="T4" fmla="*/ 2147483646 w 378"/>
              <a:gd name="T5" fmla="*/ 0 h 244"/>
              <a:gd name="T6" fmla="*/ 2147483646 w 378"/>
              <a:gd name="T7" fmla="*/ 2147483646 h 244"/>
              <a:gd name="T8" fmla="*/ 2147483646 w 378"/>
              <a:gd name="T9" fmla="*/ 2147483646 h 244"/>
              <a:gd name="T10" fmla="*/ 2147483646 w 378"/>
              <a:gd name="T11" fmla="*/ 2147483646 h 244"/>
              <a:gd name="T12" fmla="*/ 2147483646 w 378"/>
              <a:gd name="T13" fmla="*/ 2147483646 h 244"/>
              <a:gd name="T14" fmla="*/ 2147483646 w 378"/>
              <a:gd name="T15" fmla="*/ 2147483646 h 244"/>
              <a:gd name="T16" fmla="*/ 2147483646 w 378"/>
              <a:gd name="T17" fmla="*/ 2147483646 h 244"/>
              <a:gd name="T18" fmla="*/ 0 w 378"/>
              <a:gd name="T19" fmla="*/ 2147483646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244"/>
              <a:gd name="T32" fmla="*/ 378 w 378"/>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244">
                <a:moveTo>
                  <a:pt x="0" y="244"/>
                </a:moveTo>
                <a:lnTo>
                  <a:pt x="177" y="0"/>
                </a:lnTo>
                <a:lnTo>
                  <a:pt x="378" y="0"/>
                </a:lnTo>
                <a:lnTo>
                  <a:pt x="378" y="18"/>
                </a:lnTo>
                <a:lnTo>
                  <a:pt x="378" y="67"/>
                </a:lnTo>
                <a:lnTo>
                  <a:pt x="233" y="67"/>
                </a:lnTo>
                <a:lnTo>
                  <a:pt x="233" y="158"/>
                </a:lnTo>
                <a:lnTo>
                  <a:pt x="177" y="177"/>
                </a:lnTo>
                <a:lnTo>
                  <a:pt x="177" y="226"/>
                </a:lnTo>
                <a:lnTo>
                  <a:pt x="0" y="244"/>
                </a:lnTo>
              </a:path>
            </a:pathLst>
          </a:custGeom>
          <a:solidFill>
            <a:schemeClr val="tx2"/>
          </a:solidFill>
          <a:ln w="7938">
            <a:solidFill>
              <a:schemeClr val="bg1"/>
            </a:solidFill>
            <a:round/>
            <a:headEnd/>
            <a:tailEnd/>
          </a:ln>
        </p:spPr>
        <p:txBody>
          <a:bodyPr/>
          <a:lstStyle/>
          <a:p>
            <a:endParaRPr lang="en-ZA"/>
          </a:p>
        </p:txBody>
      </p:sp>
      <p:sp>
        <p:nvSpPr>
          <p:cNvPr id="7418" name="Freeform 552"/>
          <p:cNvSpPr>
            <a:spLocks/>
          </p:cNvSpPr>
          <p:nvPr/>
        </p:nvSpPr>
        <p:spPr bwMode="auto">
          <a:xfrm>
            <a:off x="8062912" y="4267200"/>
            <a:ext cx="396875" cy="465138"/>
          </a:xfrm>
          <a:custGeom>
            <a:avLst/>
            <a:gdLst>
              <a:gd name="T0" fmla="*/ 0 w 748"/>
              <a:gd name="T1" fmla="*/ 2147483646 h 676"/>
              <a:gd name="T2" fmla="*/ 2147483646 w 748"/>
              <a:gd name="T3" fmla="*/ 2147483646 h 676"/>
              <a:gd name="T4" fmla="*/ 2147483646 w 748"/>
              <a:gd name="T5" fmla="*/ 2147483646 h 676"/>
              <a:gd name="T6" fmla="*/ 2147483646 w 748"/>
              <a:gd name="T7" fmla="*/ 2147483646 h 676"/>
              <a:gd name="T8" fmla="*/ 2147483646 w 748"/>
              <a:gd name="T9" fmla="*/ 2147483646 h 676"/>
              <a:gd name="T10" fmla="*/ 2147483646 w 748"/>
              <a:gd name="T11" fmla="*/ 2147483646 h 676"/>
              <a:gd name="T12" fmla="*/ 2147483646 w 748"/>
              <a:gd name="T13" fmla="*/ 2147483646 h 676"/>
              <a:gd name="T14" fmla="*/ 2147483646 w 748"/>
              <a:gd name="T15" fmla="*/ 2147483646 h 676"/>
              <a:gd name="T16" fmla="*/ 2147483646 w 748"/>
              <a:gd name="T17" fmla="*/ 2147483646 h 676"/>
              <a:gd name="T18" fmla="*/ 2147483646 w 748"/>
              <a:gd name="T19" fmla="*/ 2147483646 h 676"/>
              <a:gd name="T20" fmla="*/ 2147483646 w 748"/>
              <a:gd name="T21" fmla="*/ 2147483646 h 676"/>
              <a:gd name="T22" fmla="*/ 2147483646 w 748"/>
              <a:gd name="T23" fmla="*/ 2147483646 h 676"/>
              <a:gd name="T24" fmla="*/ 2147483646 w 748"/>
              <a:gd name="T25" fmla="*/ 2147483646 h 676"/>
              <a:gd name="T26" fmla="*/ 2147483646 w 748"/>
              <a:gd name="T27" fmla="*/ 2147483646 h 676"/>
              <a:gd name="T28" fmla="*/ 2147483646 w 748"/>
              <a:gd name="T29" fmla="*/ 2147483646 h 676"/>
              <a:gd name="T30" fmla="*/ 2147483646 w 748"/>
              <a:gd name="T31" fmla="*/ 2147483646 h 676"/>
              <a:gd name="T32" fmla="*/ 2147483646 w 748"/>
              <a:gd name="T33" fmla="*/ 2147483646 h 676"/>
              <a:gd name="T34" fmla="*/ 2147483646 w 748"/>
              <a:gd name="T35" fmla="*/ 0 h 676"/>
              <a:gd name="T36" fmla="*/ 2147483646 w 748"/>
              <a:gd name="T37" fmla="*/ 2147483646 h 676"/>
              <a:gd name="T38" fmla="*/ 2147483646 w 748"/>
              <a:gd name="T39" fmla="*/ 2147483646 h 676"/>
              <a:gd name="T40" fmla="*/ 2147483646 w 748"/>
              <a:gd name="T41" fmla="*/ 2147483646 h 676"/>
              <a:gd name="T42" fmla="*/ 2147483646 w 748"/>
              <a:gd name="T43" fmla="*/ 2147483646 h 676"/>
              <a:gd name="T44" fmla="*/ 2147483646 w 748"/>
              <a:gd name="T45" fmla="*/ 2147483646 h 676"/>
              <a:gd name="T46" fmla="*/ 2147483646 w 748"/>
              <a:gd name="T47" fmla="*/ 2147483646 h 676"/>
              <a:gd name="T48" fmla="*/ 2147483646 w 748"/>
              <a:gd name="T49" fmla="*/ 2147483646 h 676"/>
              <a:gd name="T50" fmla="*/ 0 w 748"/>
              <a:gd name="T51" fmla="*/ 2147483646 h 6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8"/>
              <a:gd name="T79" fmla="*/ 0 h 676"/>
              <a:gd name="T80" fmla="*/ 748 w 748"/>
              <a:gd name="T81" fmla="*/ 676 h 6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8" h="676">
                <a:moveTo>
                  <a:pt x="0" y="360"/>
                </a:moveTo>
                <a:lnTo>
                  <a:pt x="40" y="420"/>
                </a:lnTo>
                <a:lnTo>
                  <a:pt x="73" y="493"/>
                </a:lnTo>
                <a:lnTo>
                  <a:pt x="153" y="530"/>
                </a:lnTo>
                <a:lnTo>
                  <a:pt x="250" y="627"/>
                </a:lnTo>
                <a:lnTo>
                  <a:pt x="410" y="676"/>
                </a:lnTo>
                <a:lnTo>
                  <a:pt x="546" y="664"/>
                </a:lnTo>
                <a:lnTo>
                  <a:pt x="636" y="646"/>
                </a:lnTo>
                <a:lnTo>
                  <a:pt x="579" y="573"/>
                </a:lnTo>
                <a:lnTo>
                  <a:pt x="491" y="536"/>
                </a:lnTo>
                <a:lnTo>
                  <a:pt x="555" y="506"/>
                </a:lnTo>
                <a:lnTo>
                  <a:pt x="555" y="445"/>
                </a:lnTo>
                <a:lnTo>
                  <a:pt x="643" y="360"/>
                </a:lnTo>
                <a:lnTo>
                  <a:pt x="684" y="214"/>
                </a:lnTo>
                <a:lnTo>
                  <a:pt x="748" y="183"/>
                </a:lnTo>
                <a:lnTo>
                  <a:pt x="691" y="147"/>
                </a:lnTo>
                <a:lnTo>
                  <a:pt x="676" y="37"/>
                </a:lnTo>
                <a:lnTo>
                  <a:pt x="611" y="0"/>
                </a:lnTo>
                <a:lnTo>
                  <a:pt x="546" y="43"/>
                </a:lnTo>
                <a:lnTo>
                  <a:pt x="145" y="37"/>
                </a:lnTo>
                <a:lnTo>
                  <a:pt x="145" y="104"/>
                </a:lnTo>
                <a:lnTo>
                  <a:pt x="96" y="110"/>
                </a:lnTo>
                <a:lnTo>
                  <a:pt x="96" y="129"/>
                </a:lnTo>
                <a:lnTo>
                  <a:pt x="96" y="263"/>
                </a:lnTo>
                <a:lnTo>
                  <a:pt x="48" y="263"/>
                </a:lnTo>
                <a:lnTo>
                  <a:pt x="0" y="360"/>
                </a:lnTo>
              </a:path>
            </a:pathLst>
          </a:custGeom>
          <a:solidFill>
            <a:schemeClr val="tx2"/>
          </a:solidFill>
          <a:ln w="7938">
            <a:solidFill>
              <a:schemeClr val="bg1"/>
            </a:solidFill>
            <a:round/>
            <a:headEnd/>
            <a:tailEnd/>
          </a:ln>
        </p:spPr>
        <p:txBody>
          <a:bodyPr/>
          <a:lstStyle/>
          <a:p>
            <a:endParaRPr lang="en-ZA"/>
          </a:p>
        </p:txBody>
      </p:sp>
      <p:sp>
        <p:nvSpPr>
          <p:cNvPr id="7419" name="Freeform 553"/>
          <p:cNvSpPr>
            <a:spLocks/>
          </p:cNvSpPr>
          <p:nvPr/>
        </p:nvSpPr>
        <p:spPr bwMode="auto">
          <a:xfrm>
            <a:off x="8277224" y="5434013"/>
            <a:ext cx="25400" cy="36512"/>
          </a:xfrm>
          <a:custGeom>
            <a:avLst/>
            <a:gdLst>
              <a:gd name="T0" fmla="*/ 0 w 48"/>
              <a:gd name="T1" fmla="*/ 2147483646 h 56"/>
              <a:gd name="T2" fmla="*/ 2147483646 w 48"/>
              <a:gd name="T3" fmla="*/ 2147483646 h 56"/>
              <a:gd name="T4" fmla="*/ 2147483646 w 48"/>
              <a:gd name="T5" fmla="*/ 2147483646 h 56"/>
              <a:gd name="T6" fmla="*/ 2147483646 w 48"/>
              <a:gd name="T7" fmla="*/ 0 h 56"/>
              <a:gd name="T8" fmla="*/ 0 w 48"/>
              <a:gd name="T9" fmla="*/ 2147483646 h 56"/>
              <a:gd name="T10" fmla="*/ 0 60000 65536"/>
              <a:gd name="T11" fmla="*/ 0 60000 65536"/>
              <a:gd name="T12" fmla="*/ 0 60000 65536"/>
              <a:gd name="T13" fmla="*/ 0 60000 65536"/>
              <a:gd name="T14" fmla="*/ 0 60000 65536"/>
              <a:gd name="T15" fmla="*/ 0 w 48"/>
              <a:gd name="T16" fmla="*/ 0 h 56"/>
              <a:gd name="T17" fmla="*/ 48 w 48"/>
              <a:gd name="T18" fmla="*/ 56 h 56"/>
            </a:gdLst>
            <a:ahLst/>
            <a:cxnLst>
              <a:cxn ang="T10">
                <a:pos x="T0" y="T1"/>
              </a:cxn>
              <a:cxn ang="T11">
                <a:pos x="T2" y="T3"/>
              </a:cxn>
              <a:cxn ang="T12">
                <a:pos x="T4" y="T5"/>
              </a:cxn>
              <a:cxn ang="T13">
                <a:pos x="T6" y="T7"/>
              </a:cxn>
              <a:cxn ang="T14">
                <a:pos x="T8" y="T9"/>
              </a:cxn>
            </a:cxnLst>
            <a:rect l="T15" t="T16" r="T17" b="T18"/>
            <a:pathLst>
              <a:path w="48" h="56">
                <a:moveTo>
                  <a:pt x="0" y="31"/>
                </a:moveTo>
                <a:lnTo>
                  <a:pt x="31" y="56"/>
                </a:lnTo>
                <a:lnTo>
                  <a:pt x="48" y="37"/>
                </a:lnTo>
                <a:lnTo>
                  <a:pt x="48" y="0"/>
                </a:lnTo>
                <a:lnTo>
                  <a:pt x="0" y="31"/>
                </a:lnTo>
              </a:path>
            </a:pathLst>
          </a:custGeom>
          <a:solidFill>
            <a:schemeClr val="accent1"/>
          </a:solidFill>
          <a:ln w="7938">
            <a:solidFill>
              <a:schemeClr val="bg1"/>
            </a:solidFill>
            <a:round/>
            <a:headEnd/>
            <a:tailEnd/>
          </a:ln>
        </p:spPr>
        <p:txBody>
          <a:bodyPr/>
          <a:lstStyle/>
          <a:p>
            <a:endParaRPr lang="en-ZA"/>
          </a:p>
        </p:txBody>
      </p:sp>
      <p:sp>
        <p:nvSpPr>
          <p:cNvPr id="7420" name="Freeform 554"/>
          <p:cNvSpPr>
            <a:spLocks/>
          </p:cNvSpPr>
          <p:nvPr/>
        </p:nvSpPr>
        <p:spPr bwMode="auto">
          <a:xfrm>
            <a:off x="8247062" y="4840289"/>
            <a:ext cx="258763" cy="249237"/>
          </a:xfrm>
          <a:custGeom>
            <a:avLst/>
            <a:gdLst>
              <a:gd name="T0" fmla="*/ 0 w 490"/>
              <a:gd name="T1" fmla="*/ 2147483646 h 364"/>
              <a:gd name="T2" fmla="*/ 2147483646 w 490"/>
              <a:gd name="T3" fmla="*/ 2147483646 h 364"/>
              <a:gd name="T4" fmla="*/ 2147483646 w 490"/>
              <a:gd name="T5" fmla="*/ 2147483646 h 364"/>
              <a:gd name="T6" fmla="*/ 2147483646 w 490"/>
              <a:gd name="T7" fmla="*/ 2147483646 h 364"/>
              <a:gd name="T8" fmla="*/ 2147483646 w 490"/>
              <a:gd name="T9" fmla="*/ 2147483646 h 364"/>
              <a:gd name="T10" fmla="*/ 2147483646 w 490"/>
              <a:gd name="T11" fmla="*/ 2147483646 h 364"/>
              <a:gd name="T12" fmla="*/ 2147483646 w 490"/>
              <a:gd name="T13" fmla="*/ 2147483646 h 364"/>
              <a:gd name="T14" fmla="*/ 2147483646 w 490"/>
              <a:gd name="T15" fmla="*/ 2147483646 h 364"/>
              <a:gd name="T16" fmla="*/ 2147483646 w 490"/>
              <a:gd name="T17" fmla="*/ 2147483646 h 364"/>
              <a:gd name="T18" fmla="*/ 2147483646 w 490"/>
              <a:gd name="T19" fmla="*/ 2147483646 h 364"/>
              <a:gd name="T20" fmla="*/ 2147483646 w 490"/>
              <a:gd name="T21" fmla="*/ 0 h 364"/>
              <a:gd name="T22" fmla="*/ 2147483646 w 490"/>
              <a:gd name="T23" fmla="*/ 2147483646 h 364"/>
              <a:gd name="T24" fmla="*/ 2147483646 w 490"/>
              <a:gd name="T25" fmla="*/ 2147483646 h 364"/>
              <a:gd name="T26" fmla="*/ 2147483646 w 490"/>
              <a:gd name="T27" fmla="*/ 2147483646 h 364"/>
              <a:gd name="T28" fmla="*/ 2147483646 w 490"/>
              <a:gd name="T29" fmla="*/ 0 h 364"/>
              <a:gd name="T30" fmla="*/ 2147483646 w 490"/>
              <a:gd name="T31" fmla="*/ 0 h 364"/>
              <a:gd name="T32" fmla="*/ 2147483646 w 490"/>
              <a:gd name="T33" fmla="*/ 2147483646 h 364"/>
              <a:gd name="T34" fmla="*/ 2147483646 w 490"/>
              <a:gd name="T35" fmla="*/ 2147483646 h 364"/>
              <a:gd name="T36" fmla="*/ 0 w 490"/>
              <a:gd name="T37" fmla="*/ 2147483646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0"/>
              <a:gd name="T58" fmla="*/ 0 h 364"/>
              <a:gd name="T59" fmla="*/ 490 w 490"/>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0" h="364">
                <a:moveTo>
                  <a:pt x="0" y="115"/>
                </a:moveTo>
                <a:lnTo>
                  <a:pt x="8" y="188"/>
                </a:lnTo>
                <a:lnTo>
                  <a:pt x="72" y="261"/>
                </a:lnTo>
                <a:lnTo>
                  <a:pt x="145" y="285"/>
                </a:lnTo>
                <a:lnTo>
                  <a:pt x="200" y="297"/>
                </a:lnTo>
                <a:lnTo>
                  <a:pt x="242" y="364"/>
                </a:lnTo>
                <a:lnTo>
                  <a:pt x="427" y="358"/>
                </a:lnTo>
                <a:lnTo>
                  <a:pt x="490" y="328"/>
                </a:lnTo>
                <a:lnTo>
                  <a:pt x="418" y="181"/>
                </a:lnTo>
                <a:lnTo>
                  <a:pt x="442" y="121"/>
                </a:lnTo>
                <a:lnTo>
                  <a:pt x="209" y="0"/>
                </a:lnTo>
                <a:lnTo>
                  <a:pt x="145" y="67"/>
                </a:lnTo>
                <a:lnTo>
                  <a:pt x="120" y="42"/>
                </a:lnTo>
                <a:lnTo>
                  <a:pt x="105" y="67"/>
                </a:lnTo>
                <a:lnTo>
                  <a:pt x="105" y="0"/>
                </a:lnTo>
                <a:lnTo>
                  <a:pt x="40" y="0"/>
                </a:lnTo>
                <a:lnTo>
                  <a:pt x="48" y="48"/>
                </a:lnTo>
                <a:lnTo>
                  <a:pt x="57" y="78"/>
                </a:lnTo>
                <a:lnTo>
                  <a:pt x="0" y="115"/>
                </a:lnTo>
              </a:path>
            </a:pathLst>
          </a:custGeom>
          <a:solidFill>
            <a:schemeClr val="tx2"/>
          </a:solidFill>
          <a:ln w="7938">
            <a:solidFill>
              <a:schemeClr val="bg1"/>
            </a:solidFill>
            <a:round/>
            <a:headEnd/>
            <a:tailEnd/>
          </a:ln>
        </p:spPr>
        <p:txBody>
          <a:bodyPr/>
          <a:lstStyle/>
          <a:p>
            <a:endParaRPr lang="en-ZA"/>
          </a:p>
        </p:txBody>
      </p:sp>
      <p:sp>
        <p:nvSpPr>
          <p:cNvPr id="7421" name="Freeform 555"/>
          <p:cNvSpPr>
            <a:spLocks/>
          </p:cNvSpPr>
          <p:nvPr/>
        </p:nvSpPr>
        <p:spPr bwMode="auto">
          <a:xfrm>
            <a:off x="9872661" y="4325938"/>
            <a:ext cx="185738" cy="355600"/>
          </a:xfrm>
          <a:custGeom>
            <a:avLst/>
            <a:gdLst>
              <a:gd name="T0" fmla="*/ 0 w 353"/>
              <a:gd name="T1" fmla="*/ 2147483646 h 517"/>
              <a:gd name="T2" fmla="*/ 2147483646 w 353"/>
              <a:gd name="T3" fmla="*/ 2147483646 h 517"/>
              <a:gd name="T4" fmla="*/ 2147483646 w 353"/>
              <a:gd name="T5" fmla="*/ 0 h 517"/>
              <a:gd name="T6" fmla="*/ 2147483646 w 353"/>
              <a:gd name="T7" fmla="*/ 2147483646 h 517"/>
              <a:gd name="T8" fmla="*/ 2147483646 w 353"/>
              <a:gd name="T9" fmla="*/ 2147483646 h 517"/>
              <a:gd name="T10" fmla="*/ 2147483646 w 353"/>
              <a:gd name="T11" fmla="*/ 2147483646 h 517"/>
              <a:gd name="T12" fmla="*/ 2147483646 w 353"/>
              <a:gd name="T13" fmla="*/ 2147483646 h 517"/>
              <a:gd name="T14" fmla="*/ 2147483646 w 353"/>
              <a:gd name="T15" fmla="*/ 2147483646 h 517"/>
              <a:gd name="T16" fmla="*/ 2147483646 w 353"/>
              <a:gd name="T17" fmla="*/ 2147483646 h 517"/>
              <a:gd name="T18" fmla="*/ 2147483646 w 353"/>
              <a:gd name="T19" fmla="*/ 2147483646 h 517"/>
              <a:gd name="T20" fmla="*/ 2147483646 w 353"/>
              <a:gd name="T21" fmla="*/ 2147483646 h 517"/>
              <a:gd name="T22" fmla="*/ 2147483646 w 353"/>
              <a:gd name="T23" fmla="*/ 2147483646 h 517"/>
              <a:gd name="T24" fmla="*/ 2147483646 w 353"/>
              <a:gd name="T25" fmla="*/ 2147483646 h 517"/>
              <a:gd name="T26" fmla="*/ 2147483646 w 353"/>
              <a:gd name="T27" fmla="*/ 2147483646 h 517"/>
              <a:gd name="T28" fmla="*/ 2147483646 w 353"/>
              <a:gd name="T29" fmla="*/ 2147483646 h 517"/>
              <a:gd name="T30" fmla="*/ 2147483646 w 353"/>
              <a:gd name="T31" fmla="*/ 2147483646 h 517"/>
              <a:gd name="T32" fmla="*/ 2147483646 w 353"/>
              <a:gd name="T33" fmla="*/ 2147483646 h 517"/>
              <a:gd name="T34" fmla="*/ 2147483646 w 353"/>
              <a:gd name="T35" fmla="*/ 2147483646 h 517"/>
              <a:gd name="T36" fmla="*/ 2147483646 w 353"/>
              <a:gd name="T37" fmla="*/ 2147483646 h 517"/>
              <a:gd name="T38" fmla="*/ 2147483646 w 353"/>
              <a:gd name="T39" fmla="*/ 2147483646 h 517"/>
              <a:gd name="T40" fmla="*/ 2147483646 w 353"/>
              <a:gd name="T41" fmla="*/ 2147483646 h 517"/>
              <a:gd name="T42" fmla="*/ 2147483646 w 353"/>
              <a:gd name="T43" fmla="*/ 2147483646 h 517"/>
              <a:gd name="T44" fmla="*/ 2147483646 w 353"/>
              <a:gd name="T45" fmla="*/ 2147483646 h 517"/>
              <a:gd name="T46" fmla="*/ 2147483646 w 353"/>
              <a:gd name="T47" fmla="*/ 2147483646 h 517"/>
              <a:gd name="T48" fmla="*/ 0 w 353"/>
              <a:gd name="T49" fmla="*/ 2147483646 h 5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3"/>
              <a:gd name="T76" fmla="*/ 0 h 517"/>
              <a:gd name="T77" fmla="*/ 353 w 353"/>
              <a:gd name="T78" fmla="*/ 517 h 5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3" h="517">
                <a:moveTo>
                  <a:pt x="0" y="85"/>
                </a:moveTo>
                <a:lnTo>
                  <a:pt x="16" y="37"/>
                </a:lnTo>
                <a:lnTo>
                  <a:pt x="113" y="0"/>
                </a:lnTo>
                <a:lnTo>
                  <a:pt x="153" y="37"/>
                </a:lnTo>
                <a:lnTo>
                  <a:pt x="145" y="110"/>
                </a:lnTo>
                <a:lnTo>
                  <a:pt x="257" y="85"/>
                </a:lnTo>
                <a:lnTo>
                  <a:pt x="305" y="110"/>
                </a:lnTo>
                <a:lnTo>
                  <a:pt x="353" y="183"/>
                </a:lnTo>
                <a:lnTo>
                  <a:pt x="338" y="225"/>
                </a:lnTo>
                <a:lnTo>
                  <a:pt x="250" y="219"/>
                </a:lnTo>
                <a:lnTo>
                  <a:pt x="225" y="237"/>
                </a:lnTo>
                <a:lnTo>
                  <a:pt x="233" y="317"/>
                </a:lnTo>
                <a:lnTo>
                  <a:pt x="113" y="250"/>
                </a:lnTo>
                <a:lnTo>
                  <a:pt x="65" y="365"/>
                </a:lnTo>
                <a:lnTo>
                  <a:pt x="128" y="468"/>
                </a:lnTo>
                <a:lnTo>
                  <a:pt x="201" y="504"/>
                </a:lnTo>
                <a:lnTo>
                  <a:pt x="161" y="517"/>
                </a:lnTo>
                <a:lnTo>
                  <a:pt x="145" y="493"/>
                </a:lnTo>
                <a:lnTo>
                  <a:pt x="120" y="493"/>
                </a:lnTo>
                <a:lnTo>
                  <a:pt x="32" y="432"/>
                </a:lnTo>
                <a:lnTo>
                  <a:pt x="40" y="371"/>
                </a:lnTo>
                <a:lnTo>
                  <a:pt x="80" y="310"/>
                </a:lnTo>
                <a:lnTo>
                  <a:pt x="23" y="207"/>
                </a:lnTo>
                <a:lnTo>
                  <a:pt x="48" y="158"/>
                </a:lnTo>
                <a:lnTo>
                  <a:pt x="0" y="85"/>
                </a:lnTo>
              </a:path>
            </a:pathLst>
          </a:custGeom>
          <a:solidFill>
            <a:schemeClr val="accent1"/>
          </a:solidFill>
          <a:ln w="7938">
            <a:solidFill>
              <a:schemeClr val="bg1"/>
            </a:solidFill>
            <a:round/>
            <a:headEnd/>
            <a:tailEnd/>
          </a:ln>
        </p:spPr>
        <p:txBody>
          <a:bodyPr/>
          <a:lstStyle/>
          <a:p>
            <a:endParaRPr lang="en-ZA"/>
          </a:p>
        </p:txBody>
      </p:sp>
      <p:sp>
        <p:nvSpPr>
          <p:cNvPr id="7422" name="Freeform 556"/>
          <p:cNvSpPr>
            <a:spLocks/>
          </p:cNvSpPr>
          <p:nvPr/>
        </p:nvSpPr>
        <p:spPr bwMode="auto">
          <a:xfrm>
            <a:off x="7535861" y="4549775"/>
            <a:ext cx="50800" cy="122238"/>
          </a:xfrm>
          <a:custGeom>
            <a:avLst/>
            <a:gdLst>
              <a:gd name="T0" fmla="*/ 0 w 97"/>
              <a:gd name="T1" fmla="*/ 0 h 176"/>
              <a:gd name="T2" fmla="*/ 2147483646 w 97"/>
              <a:gd name="T3" fmla="*/ 2147483646 h 176"/>
              <a:gd name="T4" fmla="*/ 2147483646 w 97"/>
              <a:gd name="T5" fmla="*/ 2147483646 h 176"/>
              <a:gd name="T6" fmla="*/ 2147483646 w 97"/>
              <a:gd name="T7" fmla="*/ 2147483646 h 176"/>
              <a:gd name="T8" fmla="*/ 0 w 97"/>
              <a:gd name="T9" fmla="*/ 0 h 176"/>
              <a:gd name="T10" fmla="*/ 0 60000 65536"/>
              <a:gd name="T11" fmla="*/ 0 60000 65536"/>
              <a:gd name="T12" fmla="*/ 0 60000 65536"/>
              <a:gd name="T13" fmla="*/ 0 60000 65536"/>
              <a:gd name="T14" fmla="*/ 0 60000 65536"/>
              <a:gd name="T15" fmla="*/ 0 w 97"/>
              <a:gd name="T16" fmla="*/ 0 h 176"/>
              <a:gd name="T17" fmla="*/ 97 w 97"/>
              <a:gd name="T18" fmla="*/ 176 h 176"/>
            </a:gdLst>
            <a:ahLst/>
            <a:cxnLst>
              <a:cxn ang="T10">
                <a:pos x="T0" y="T1"/>
              </a:cxn>
              <a:cxn ang="T11">
                <a:pos x="T2" y="T3"/>
              </a:cxn>
              <a:cxn ang="T12">
                <a:pos x="T4" y="T5"/>
              </a:cxn>
              <a:cxn ang="T13">
                <a:pos x="T6" y="T7"/>
              </a:cxn>
              <a:cxn ang="T14">
                <a:pos x="T8" y="T9"/>
              </a:cxn>
            </a:cxnLst>
            <a:rect l="T15" t="T16" r="T17" b="T18"/>
            <a:pathLst>
              <a:path w="97" h="176">
                <a:moveTo>
                  <a:pt x="0" y="0"/>
                </a:moveTo>
                <a:lnTo>
                  <a:pt x="48" y="6"/>
                </a:lnTo>
                <a:lnTo>
                  <a:pt x="97" y="171"/>
                </a:lnTo>
                <a:lnTo>
                  <a:pt x="73" y="176"/>
                </a:lnTo>
                <a:lnTo>
                  <a:pt x="0" y="0"/>
                </a:lnTo>
              </a:path>
            </a:pathLst>
          </a:custGeom>
          <a:solidFill>
            <a:schemeClr val="tx2"/>
          </a:solidFill>
          <a:ln w="7938">
            <a:solidFill>
              <a:schemeClr val="bg1"/>
            </a:solidFill>
            <a:round/>
            <a:headEnd/>
            <a:tailEnd/>
          </a:ln>
        </p:spPr>
        <p:txBody>
          <a:bodyPr/>
          <a:lstStyle/>
          <a:p>
            <a:endParaRPr lang="en-ZA"/>
          </a:p>
        </p:txBody>
      </p:sp>
      <p:sp>
        <p:nvSpPr>
          <p:cNvPr id="7423" name="Freeform 557"/>
          <p:cNvSpPr>
            <a:spLocks/>
          </p:cNvSpPr>
          <p:nvPr/>
        </p:nvSpPr>
        <p:spPr bwMode="auto">
          <a:xfrm>
            <a:off x="8250237" y="4722813"/>
            <a:ext cx="123825" cy="125412"/>
          </a:xfrm>
          <a:custGeom>
            <a:avLst/>
            <a:gdLst>
              <a:gd name="T0" fmla="*/ 0 w 234"/>
              <a:gd name="T1" fmla="*/ 2147483646 h 182"/>
              <a:gd name="T2" fmla="*/ 2147483646 w 234"/>
              <a:gd name="T3" fmla="*/ 2147483646 h 182"/>
              <a:gd name="T4" fmla="*/ 2147483646 w 234"/>
              <a:gd name="T5" fmla="*/ 2147483646 h 182"/>
              <a:gd name="T6" fmla="*/ 2147483646 w 234"/>
              <a:gd name="T7" fmla="*/ 2147483646 h 182"/>
              <a:gd name="T8" fmla="*/ 2147483646 w 234"/>
              <a:gd name="T9" fmla="*/ 2147483646 h 182"/>
              <a:gd name="T10" fmla="*/ 2147483646 w 234"/>
              <a:gd name="T11" fmla="*/ 2147483646 h 182"/>
              <a:gd name="T12" fmla="*/ 2147483646 w 234"/>
              <a:gd name="T13" fmla="*/ 0 h 182"/>
              <a:gd name="T14" fmla="*/ 2147483646 w 234"/>
              <a:gd name="T15" fmla="*/ 2147483646 h 182"/>
              <a:gd name="T16" fmla="*/ 2147483646 w 234"/>
              <a:gd name="T17" fmla="*/ 2147483646 h 182"/>
              <a:gd name="T18" fmla="*/ 2147483646 w 234"/>
              <a:gd name="T19" fmla="*/ 2147483646 h 182"/>
              <a:gd name="T20" fmla="*/ 0 w 234"/>
              <a:gd name="T21" fmla="*/ 2147483646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182"/>
              <a:gd name="T35" fmla="*/ 234 w 234"/>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182">
                <a:moveTo>
                  <a:pt x="0" y="182"/>
                </a:moveTo>
                <a:lnTo>
                  <a:pt x="32" y="171"/>
                </a:lnTo>
                <a:lnTo>
                  <a:pt x="97" y="171"/>
                </a:lnTo>
                <a:lnTo>
                  <a:pt x="97" y="146"/>
                </a:lnTo>
                <a:lnTo>
                  <a:pt x="192" y="128"/>
                </a:lnTo>
                <a:lnTo>
                  <a:pt x="234" y="66"/>
                </a:lnTo>
                <a:lnTo>
                  <a:pt x="192" y="0"/>
                </a:lnTo>
                <a:lnTo>
                  <a:pt x="56" y="12"/>
                </a:lnTo>
                <a:lnTo>
                  <a:pt x="72" y="61"/>
                </a:lnTo>
                <a:lnTo>
                  <a:pt x="40" y="98"/>
                </a:lnTo>
                <a:lnTo>
                  <a:pt x="0" y="182"/>
                </a:lnTo>
              </a:path>
            </a:pathLst>
          </a:custGeom>
          <a:solidFill>
            <a:srgbClr val="99FF66"/>
          </a:solidFill>
          <a:ln w="7938">
            <a:solidFill>
              <a:schemeClr val="bg1"/>
            </a:solidFill>
            <a:round/>
            <a:headEnd/>
            <a:tailEnd/>
          </a:ln>
        </p:spPr>
        <p:txBody>
          <a:bodyPr/>
          <a:lstStyle/>
          <a:p>
            <a:endParaRPr lang="en-ZA"/>
          </a:p>
        </p:txBody>
      </p:sp>
      <p:sp>
        <p:nvSpPr>
          <p:cNvPr id="7424" name="Freeform 558"/>
          <p:cNvSpPr>
            <a:spLocks/>
          </p:cNvSpPr>
          <p:nvPr/>
        </p:nvSpPr>
        <p:spPr bwMode="auto">
          <a:xfrm>
            <a:off x="3970738" y="2771776"/>
            <a:ext cx="714375" cy="612775"/>
          </a:xfrm>
          <a:custGeom>
            <a:avLst/>
            <a:gdLst>
              <a:gd name="T0" fmla="*/ 2147483646 w 1351"/>
              <a:gd name="T1" fmla="*/ 2147483646 h 894"/>
              <a:gd name="T2" fmla="*/ 2147483646 w 1351"/>
              <a:gd name="T3" fmla="*/ 2147483646 h 894"/>
              <a:gd name="T4" fmla="*/ 2147483646 w 1351"/>
              <a:gd name="T5" fmla="*/ 2147483646 h 894"/>
              <a:gd name="T6" fmla="*/ 2147483646 w 1351"/>
              <a:gd name="T7" fmla="*/ 2147483646 h 894"/>
              <a:gd name="T8" fmla="*/ 2147483646 w 1351"/>
              <a:gd name="T9" fmla="*/ 2147483646 h 894"/>
              <a:gd name="T10" fmla="*/ 2147483646 w 1351"/>
              <a:gd name="T11" fmla="*/ 2147483646 h 894"/>
              <a:gd name="T12" fmla="*/ 2147483646 w 1351"/>
              <a:gd name="T13" fmla="*/ 2147483646 h 894"/>
              <a:gd name="T14" fmla="*/ 2147483646 w 1351"/>
              <a:gd name="T15" fmla="*/ 2147483646 h 894"/>
              <a:gd name="T16" fmla="*/ 2147483646 w 1351"/>
              <a:gd name="T17" fmla="*/ 2147483646 h 894"/>
              <a:gd name="T18" fmla="*/ 2147483646 w 1351"/>
              <a:gd name="T19" fmla="*/ 2147483646 h 894"/>
              <a:gd name="T20" fmla="*/ 2147483646 w 1351"/>
              <a:gd name="T21" fmla="*/ 2147483646 h 894"/>
              <a:gd name="T22" fmla="*/ 2147483646 w 1351"/>
              <a:gd name="T23" fmla="*/ 2147483646 h 894"/>
              <a:gd name="T24" fmla="*/ 2147483646 w 1351"/>
              <a:gd name="T25" fmla="*/ 2147483646 h 894"/>
              <a:gd name="T26" fmla="*/ 2147483646 w 1351"/>
              <a:gd name="T27" fmla="*/ 2147483646 h 894"/>
              <a:gd name="T28" fmla="*/ 2147483646 w 1351"/>
              <a:gd name="T29" fmla="*/ 2147483646 h 894"/>
              <a:gd name="T30" fmla="*/ 2147483646 w 1351"/>
              <a:gd name="T31" fmla="*/ 2147483646 h 894"/>
              <a:gd name="T32" fmla="*/ 2147483646 w 1351"/>
              <a:gd name="T33" fmla="*/ 2147483646 h 894"/>
              <a:gd name="T34" fmla="*/ 2147483646 w 1351"/>
              <a:gd name="T35" fmla="*/ 2147483646 h 894"/>
              <a:gd name="T36" fmla="*/ 2147483646 w 1351"/>
              <a:gd name="T37" fmla="*/ 2147483646 h 894"/>
              <a:gd name="T38" fmla="*/ 2147483646 w 1351"/>
              <a:gd name="T39" fmla="*/ 2147483646 h 894"/>
              <a:gd name="T40" fmla="*/ 2147483646 w 1351"/>
              <a:gd name="T41" fmla="*/ 2147483646 h 894"/>
              <a:gd name="T42" fmla="*/ 2147483646 w 1351"/>
              <a:gd name="T43" fmla="*/ 2147483646 h 894"/>
              <a:gd name="T44" fmla="*/ 2147483646 w 1351"/>
              <a:gd name="T45" fmla="*/ 2147483646 h 894"/>
              <a:gd name="T46" fmla="*/ 2147483646 w 1351"/>
              <a:gd name="T47" fmla="*/ 2147483646 h 894"/>
              <a:gd name="T48" fmla="*/ 2147483646 w 1351"/>
              <a:gd name="T49" fmla="*/ 2147483646 h 894"/>
              <a:gd name="T50" fmla="*/ 2147483646 w 1351"/>
              <a:gd name="T51" fmla="*/ 2147483646 h 894"/>
              <a:gd name="T52" fmla="*/ 2147483646 w 1351"/>
              <a:gd name="T53" fmla="*/ 2147483646 h 894"/>
              <a:gd name="T54" fmla="*/ 2147483646 w 1351"/>
              <a:gd name="T55" fmla="*/ 2147483646 h 894"/>
              <a:gd name="T56" fmla="*/ 2147483646 w 1351"/>
              <a:gd name="T57" fmla="*/ 2147483646 h 894"/>
              <a:gd name="T58" fmla="*/ 2147483646 w 1351"/>
              <a:gd name="T59" fmla="*/ 2147483646 h 894"/>
              <a:gd name="T60" fmla="*/ 2147483646 w 1351"/>
              <a:gd name="T61" fmla="*/ 2147483646 h 894"/>
              <a:gd name="T62" fmla="*/ 2147483646 w 1351"/>
              <a:gd name="T63" fmla="*/ 2147483646 h 894"/>
              <a:gd name="T64" fmla="*/ 2147483646 w 1351"/>
              <a:gd name="T65" fmla="*/ 2147483646 h 894"/>
              <a:gd name="T66" fmla="*/ 2147483646 w 1351"/>
              <a:gd name="T67" fmla="*/ 2147483646 h 894"/>
              <a:gd name="T68" fmla="*/ 2147483646 w 1351"/>
              <a:gd name="T69" fmla="*/ 2147483646 h 894"/>
              <a:gd name="T70" fmla="*/ 2147483646 w 1351"/>
              <a:gd name="T71" fmla="*/ 2147483646 h 894"/>
              <a:gd name="T72" fmla="*/ 2147483646 w 1351"/>
              <a:gd name="T73" fmla="*/ 0 h 894"/>
              <a:gd name="T74" fmla="*/ 2147483646 w 1351"/>
              <a:gd name="T75" fmla="*/ 2147483646 h 894"/>
              <a:gd name="T76" fmla="*/ 2147483646 w 1351"/>
              <a:gd name="T77" fmla="*/ 2147483646 h 894"/>
              <a:gd name="T78" fmla="*/ 2147483646 w 1351"/>
              <a:gd name="T79" fmla="*/ 2147483646 h 894"/>
              <a:gd name="T80" fmla="*/ 2147483646 w 1351"/>
              <a:gd name="T81" fmla="*/ 2147483646 h 894"/>
              <a:gd name="T82" fmla="*/ 2147483646 w 1351"/>
              <a:gd name="T83" fmla="*/ 2147483646 h 894"/>
              <a:gd name="T84" fmla="*/ 2147483646 w 1351"/>
              <a:gd name="T85" fmla="*/ 2147483646 h 894"/>
              <a:gd name="T86" fmla="*/ 2147483646 w 1351"/>
              <a:gd name="T87" fmla="*/ 2147483646 h 894"/>
              <a:gd name="T88" fmla="*/ 2147483646 w 1351"/>
              <a:gd name="T89" fmla="*/ 2147483646 h 894"/>
              <a:gd name="T90" fmla="*/ 2147483646 w 1351"/>
              <a:gd name="T91" fmla="*/ 2147483646 h 894"/>
              <a:gd name="T92" fmla="*/ 2147483646 w 1351"/>
              <a:gd name="T93" fmla="*/ 2147483646 h 8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1"/>
              <a:gd name="T142" fmla="*/ 0 h 894"/>
              <a:gd name="T143" fmla="*/ 1351 w 1351"/>
              <a:gd name="T144" fmla="*/ 894 h 8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1" h="894">
                <a:moveTo>
                  <a:pt x="0" y="341"/>
                </a:moveTo>
                <a:lnTo>
                  <a:pt x="88" y="360"/>
                </a:lnTo>
                <a:lnTo>
                  <a:pt x="63" y="365"/>
                </a:lnTo>
                <a:lnTo>
                  <a:pt x="96" y="396"/>
                </a:lnTo>
                <a:lnTo>
                  <a:pt x="233" y="396"/>
                </a:lnTo>
                <a:lnTo>
                  <a:pt x="248" y="414"/>
                </a:lnTo>
                <a:lnTo>
                  <a:pt x="336" y="390"/>
                </a:lnTo>
                <a:lnTo>
                  <a:pt x="305" y="401"/>
                </a:lnTo>
                <a:lnTo>
                  <a:pt x="321" y="457"/>
                </a:lnTo>
                <a:lnTo>
                  <a:pt x="136" y="505"/>
                </a:lnTo>
                <a:lnTo>
                  <a:pt x="88" y="560"/>
                </a:lnTo>
                <a:lnTo>
                  <a:pt x="128" y="554"/>
                </a:lnTo>
                <a:lnTo>
                  <a:pt x="103" y="566"/>
                </a:lnTo>
                <a:lnTo>
                  <a:pt x="128" y="584"/>
                </a:lnTo>
                <a:lnTo>
                  <a:pt x="200" y="597"/>
                </a:lnTo>
                <a:lnTo>
                  <a:pt x="160" y="627"/>
                </a:lnTo>
                <a:lnTo>
                  <a:pt x="200" y="651"/>
                </a:lnTo>
                <a:lnTo>
                  <a:pt x="233" y="657"/>
                </a:lnTo>
                <a:lnTo>
                  <a:pt x="305" y="597"/>
                </a:lnTo>
                <a:lnTo>
                  <a:pt x="256" y="627"/>
                </a:lnTo>
                <a:lnTo>
                  <a:pt x="296" y="681"/>
                </a:lnTo>
                <a:lnTo>
                  <a:pt x="273" y="712"/>
                </a:lnTo>
                <a:lnTo>
                  <a:pt x="353" y="676"/>
                </a:lnTo>
                <a:lnTo>
                  <a:pt x="418" y="718"/>
                </a:lnTo>
                <a:lnTo>
                  <a:pt x="433" y="687"/>
                </a:lnTo>
                <a:lnTo>
                  <a:pt x="458" y="712"/>
                </a:lnTo>
                <a:lnTo>
                  <a:pt x="514" y="681"/>
                </a:lnTo>
                <a:lnTo>
                  <a:pt x="425" y="803"/>
                </a:lnTo>
                <a:lnTo>
                  <a:pt x="361" y="822"/>
                </a:lnTo>
                <a:lnTo>
                  <a:pt x="353" y="846"/>
                </a:lnTo>
                <a:lnTo>
                  <a:pt x="273" y="846"/>
                </a:lnTo>
                <a:lnTo>
                  <a:pt x="216" y="894"/>
                </a:lnTo>
                <a:lnTo>
                  <a:pt x="296" y="852"/>
                </a:lnTo>
                <a:lnTo>
                  <a:pt x="376" y="858"/>
                </a:lnTo>
                <a:lnTo>
                  <a:pt x="425" y="834"/>
                </a:lnTo>
                <a:lnTo>
                  <a:pt x="401" y="816"/>
                </a:lnTo>
                <a:lnTo>
                  <a:pt x="458" y="816"/>
                </a:lnTo>
                <a:lnTo>
                  <a:pt x="626" y="730"/>
                </a:lnTo>
                <a:lnTo>
                  <a:pt x="666" y="694"/>
                </a:lnTo>
                <a:lnTo>
                  <a:pt x="626" y="670"/>
                </a:lnTo>
                <a:lnTo>
                  <a:pt x="787" y="573"/>
                </a:lnTo>
                <a:lnTo>
                  <a:pt x="803" y="523"/>
                </a:lnTo>
                <a:lnTo>
                  <a:pt x="796" y="573"/>
                </a:lnTo>
                <a:lnTo>
                  <a:pt x="844" y="560"/>
                </a:lnTo>
                <a:lnTo>
                  <a:pt x="819" y="584"/>
                </a:lnTo>
                <a:lnTo>
                  <a:pt x="859" y="590"/>
                </a:lnTo>
                <a:lnTo>
                  <a:pt x="754" y="597"/>
                </a:lnTo>
                <a:lnTo>
                  <a:pt x="731" y="651"/>
                </a:lnTo>
                <a:lnTo>
                  <a:pt x="779" y="651"/>
                </a:lnTo>
                <a:lnTo>
                  <a:pt x="739" y="681"/>
                </a:lnTo>
                <a:lnTo>
                  <a:pt x="876" y="639"/>
                </a:lnTo>
                <a:lnTo>
                  <a:pt x="908" y="614"/>
                </a:lnTo>
                <a:lnTo>
                  <a:pt x="876" y="597"/>
                </a:lnTo>
                <a:lnTo>
                  <a:pt x="916" y="573"/>
                </a:lnTo>
                <a:lnTo>
                  <a:pt x="908" y="590"/>
                </a:lnTo>
                <a:lnTo>
                  <a:pt x="981" y="578"/>
                </a:lnTo>
                <a:lnTo>
                  <a:pt x="964" y="603"/>
                </a:lnTo>
                <a:lnTo>
                  <a:pt x="1084" y="639"/>
                </a:lnTo>
                <a:lnTo>
                  <a:pt x="1262" y="651"/>
                </a:lnTo>
                <a:lnTo>
                  <a:pt x="1294" y="639"/>
                </a:lnTo>
                <a:lnTo>
                  <a:pt x="1310" y="646"/>
                </a:lnTo>
                <a:lnTo>
                  <a:pt x="1286" y="663"/>
                </a:lnTo>
                <a:lnTo>
                  <a:pt x="1326" y="681"/>
                </a:lnTo>
                <a:lnTo>
                  <a:pt x="1351" y="670"/>
                </a:lnTo>
                <a:lnTo>
                  <a:pt x="1310" y="627"/>
                </a:lnTo>
                <a:lnTo>
                  <a:pt x="1221" y="627"/>
                </a:lnTo>
                <a:lnTo>
                  <a:pt x="1221" y="104"/>
                </a:lnTo>
                <a:lnTo>
                  <a:pt x="739" y="55"/>
                </a:lnTo>
                <a:lnTo>
                  <a:pt x="723" y="31"/>
                </a:lnTo>
                <a:lnTo>
                  <a:pt x="594" y="18"/>
                </a:lnTo>
                <a:lnTo>
                  <a:pt x="578" y="37"/>
                </a:lnTo>
                <a:lnTo>
                  <a:pt x="538" y="31"/>
                </a:lnTo>
                <a:lnTo>
                  <a:pt x="569" y="12"/>
                </a:lnTo>
                <a:lnTo>
                  <a:pt x="514" y="0"/>
                </a:lnTo>
                <a:lnTo>
                  <a:pt x="466" y="31"/>
                </a:lnTo>
                <a:lnTo>
                  <a:pt x="376" y="37"/>
                </a:lnTo>
                <a:lnTo>
                  <a:pt x="369" y="73"/>
                </a:lnTo>
                <a:lnTo>
                  <a:pt x="361" y="48"/>
                </a:lnTo>
                <a:lnTo>
                  <a:pt x="281" y="67"/>
                </a:lnTo>
                <a:lnTo>
                  <a:pt x="296" y="91"/>
                </a:lnTo>
                <a:lnTo>
                  <a:pt x="256" y="85"/>
                </a:lnTo>
                <a:lnTo>
                  <a:pt x="208" y="134"/>
                </a:lnTo>
                <a:lnTo>
                  <a:pt x="88" y="147"/>
                </a:lnTo>
                <a:lnTo>
                  <a:pt x="96" y="177"/>
                </a:lnTo>
                <a:lnTo>
                  <a:pt x="63" y="183"/>
                </a:lnTo>
                <a:lnTo>
                  <a:pt x="208" y="256"/>
                </a:lnTo>
                <a:lnTo>
                  <a:pt x="393" y="292"/>
                </a:lnTo>
                <a:lnTo>
                  <a:pt x="273" y="280"/>
                </a:lnTo>
                <a:lnTo>
                  <a:pt x="281" y="298"/>
                </a:lnTo>
                <a:lnTo>
                  <a:pt x="329" y="304"/>
                </a:lnTo>
                <a:lnTo>
                  <a:pt x="281" y="317"/>
                </a:lnTo>
                <a:lnTo>
                  <a:pt x="208" y="310"/>
                </a:lnTo>
                <a:lnTo>
                  <a:pt x="208" y="286"/>
                </a:lnTo>
                <a:lnTo>
                  <a:pt x="151" y="286"/>
                </a:lnTo>
                <a:lnTo>
                  <a:pt x="0" y="341"/>
                </a:lnTo>
              </a:path>
            </a:pathLst>
          </a:custGeom>
          <a:solidFill>
            <a:schemeClr val="accent1"/>
          </a:solidFill>
          <a:ln w="7938">
            <a:solidFill>
              <a:schemeClr val="bg1"/>
            </a:solidFill>
            <a:round/>
            <a:headEnd/>
            <a:tailEnd/>
          </a:ln>
        </p:spPr>
        <p:txBody>
          <a:bodyPr/>
          <a:lstStyle/>
          <a:p>
            <a:endParaRPr lang="en-ZA"/>
          </a:p>
        </p:txBody>
      </p:sp>
      <p:sp>
        <p:nvSpPr>
          <p:cNvPr id="7425" name="Freeform 559"/>
          <p:cNvSpPr>
            <a:spLocks/>
          </p:cNvSpPr>
          <p:nvPr/>
        </p:nvSpPr>
        <p:spPr bwMode="auto">
          <a:xfrm>
            <a:off x="4241799" y="3217863"/>
            <a:ext cx="195262" cy="171450"/>
          </a:xfrm>
          <a:custGeom>
            <a:avLst/>
            <a:gdLst>
              <a:gd name="T0" fmla="*/ 0 w 369"/>
              <a:gd name="T1" fmla="*/ 2147483646 h 249"/>
              <a:gd name="T2" fmla="*/ 2147483646 w 369"/>
              <a:gd name="T3" fmla="*/ 2147483646 h 249"/>
              <a:gd name="T4" fmla="*/ 2147483646 w 369"/>
              <a:gd name="T5" fmla="*/ 2147483646 h 249"/>
              <a:gd name="T6" fmla="*/ 2147483646 w 369"/>
              <a:gd name="T7" fmla="*/ 2147483646 h 249"/>
              <a:gd name="T8" fmla="*/ 2147483646 w 369"/>
              <a:gd name="T9" fmla="*/ 2147483646 h 249"/>
              <a:gd name="T10" fmla="*/ 2147483646 w 369"/>
              <a:gd name="T11" fmla="*/ 2147483646 h 249"/>
              <a:gd name="T12" fmla="*/ 2147483646 w 369"/>
              <a:gd name="T13" fmla="*/ 2147483646 h 249"/>
              <a:gd name="T14" fmla="*/ 2147483646 w 369"/>
              <a:gd name="T15" fmla="*/ 2147483646 h 249"/>
              <a:gd name="T16" fmla="*/ 2147483646 w 369"/>
              <a:gd name="T17" fmla="*/ 2147483646 h 249"/>
              <a:gd name="T18" fmla="*/ 2147483646 w 369"/>
              <a:gd name="T19" fmla="*/ 2147483646 h 249"/>
              <a:gd name="T20" fmla="*/ 2147483646 w 369"/>
              <a:gd name="T21" fmla="*/ 2147483646 h 249"/>
              <a:gd name="T22" fmla="*/ 2147483646 w 369"/>
              <a:gd name="T23" fmla="*/ 2147483646 h 249"/>
              <a:gd name="T24" fmla="*/ 2147483646 w 369"/>
              <a:gd name="T25" fmla="*/ 2147483646 h 249"/>
              <a:gd name="T26" fmla="*/ 2147483646 w 369"/>
              <a:gd name="T27" fmla="*/ 2147483646 h 249"/>
              <a:gd name="T28" fmla="*/ 2147483646 w 369"/>
              <a:gd name="T29" fmla="*/ 2147483646 h 249"/>
              <a:gd name="T30" fmla="*/ 2147483646 w 369"/>
              <a:gd name="T31" fmla="*/ 2147483646 h 249"/>
              <a:gd name="T32" fmla="*/ 2147483646 w 369"/>
              <a:gd name="T33" fmla="*/ 2147483646 h 249"/>
              <a:gd name="T34" fmla="*/ 2147483646 w 369"/>
              <a:gd name="T35" fmla="*/ 2147483646 h 249"/>
              <a:gd name="T36" fmla="*/ 2147483646 w 369"/>
              <a:gd name="T37" fmla="*/ 0 h 249"/>
              <a:gd name="T38" fmla="*/ 2147483646 w 369"/>
              <a:gd name="T39" fmla="*/ 2147483646 h 249"/>
              <a:gd name="T40" fmla="*/ 0 w 369"/>
              <a:gd name="T41" fmla="*/ 2147483646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9"/>
              <a:gd name="T64" fmla="*/ 0 h 249"/>
              <a:gd name="T65" fmla="*/ 369 w 369"/>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9" h="249">
                <a:moveTo>
                  <a:pt x="0" y="19"/>
                </a:moveTo>
                <a:lnTo>
                  <a:pt x="31" y="61"/>
                </a:lnTo>
                <a:lnTo>
                  <a:pt x="71" y="79"/>
                </a:lnTo>
                <a:lnTo>
                  <a:pt x="88" y="67"/>
                </a:lnTo>
                <a:lnTo>
                  <a:pt x="55" y="43"/>
                </a:lnTo>
                <a:lnTo>
                  <a:pt x="88" y="43"/>
                </a:lnTo>
                <a:lnTo>
                  <a:pt x="128" y="79"/>
                </a:lnTo>
                <a:lnTo>
                  <a:pt x="120" y="19"/>
                </a:lnTo>
                <a:lnTo>
                  <a:pt x="151" y="73"/>
                </a:lnTo>
                <a:lnTo>
                  <a:pt x="224" y="92"/>
                </a:lnTo>
                <a:lnTo>
                  <a:pt x="208" y="128"/>
                </a:lnTo>
                <a:lnTo>
                  <a:pt x="296" y="176"/>
                </a:lnTo>
                <a:lnTo>
                  <a:pt x="281" y="207"/>
                </a:lnTo>
                <a:lnTo>
                  <a:pt x="321" y="183"/>
                </a:lnTo>
                <a:lnTo>
                  <a:pt x="329" y="249"/>
                </a:lnTo>
                <a:lnTo>
                  <a:pt x="361" y="238"/>
                </a:lnTo>
                <a:lnTo>
                  <a:pt x="369" y="189"/>
                </a:lnTo>
                <a:lnTo>
                  <a:pt x="288" y="159"/>
                </a:lnTo>
                <a:lnTo>
                  <a:pt x="120" y="0"/>
                </a:lnTo>
                <a:lnTo>
                  <a:pt x="31" y="43"/>
                </a:lnTo>
                <a:lnTo>
                  <a:pt x="0" y="19"/>
                </a:lnTo>
              </a:path>
            </a:pathLst>
          </a:custGeom>
          <a:solidFill>
            <a:srgbClr val="99FF66"/>
          </a:solidFill>
          <a:ln w="0">
            <a:solidFill>
              <a:schemeClr val="bg1"/>
            </a:solidFill>
            <a:round/>
            <a:headEnd/>
            <a:tailEnd/>
          </a:ln>
        </p:spPr>
        <p:txBody>
          <a:bodyPr/>
          <a:lstStyle/>
          <a:p>
            <a:endParaRPr lang="en-ZA"/>
          </a:p>
        </p:txBody>
      </p:sp>
      <p:sp>
        <p:nvSpPr>
          <p:cNvPr id="7426" name="Freeform 560"/>
          <p:cNvSpPr>
            <a:spLocks/>
          </p:cNvSpPr>
          <p:nvPr/>
        </p:nvSpPr>
        <p:spPr bwMode="auto">
          <a:xfrm>
            <a:off x="7416799" y="4464050"/>
            <a:ext cx="177800" cy="128588"/>
          </a:xfrm>
          <a:custGeom>
            <a:avLst/>
            <a:gdLst>
              <a:gd name="T0" fmla="*/ 0 w 338"/>
              <a:gd name="T1" fmla="*/ 2147483646 h 189"/>
              <a:gd name="T2" fmla="*/ 2147483646 w 338"/>
              <a:gd name="T3" fmla="*/ 2147483646 h 189"/>
              <a:gd name="T4" fmla="*/ 2147483646 w 338"/>
              <a:gd name="T5" fmla="*/ 2147483646 h 189"/>
              <a:gd name="T6" fmla="*/ 2147483646 w 338"/>
              <a:gd name="T7" fmla="*/ 2147483646 h 189"/>
              <a:gd name="T8" fmla="*/ 2147483646 w 338"/>
              <a:gd name="T9" fmla="*/ 2147483646 h 189"/>
              <a:gd name="T10" fmla="*/ 2147483646 w 338"/>
              <a:gd name="T11" fmla="*/ 2147483646 h 189"/>
              <a:gd name="T12" fmla="*/ 2147483646 w 338"/>
              <a:gd name="T13" fmla="*/ 2147483646 h 189"/>
              <a:gd name="T14" fmla="*/ 2147483646 w 338"/>
              <a:gd name="T15" fmla="*/ 2147483646 h 189"/>
              <a:gd name="T16" fmla="*/ 2147483646 w 338"/>
              <a:gd name="T17" fmla="*/ 0 h 189"/>
              <a:gd name="T18" fmla="*/ 2147483646 w 338"/>
              <a:gd name="T19" fmla="*/ 2147483646 h 189"/>
              <a:gd name="T20" fmla="*/ 0 w 338"/>
              <a:gd name="T21" fmla="*/ 2147483646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189"/>
              <a:gd name="T35" fmla="*/ 338 w 338"/>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189">
                <a:moveTo>
                  <a:pt x="0" y="164"/>
                </a:moveTo>
                <a:lnTo>
                  <a:pt x="17" y="182"/>
                </a:lnTo>
                <a:lnTo>
                  <a:pt x="113" y="189"/>
                </a:lnTo>
                <a:lnTo>
                  <a:pt x="105" y="133"/>
                </a:lnTo>
                <a:lnTo>
                  <a:pt x="225" y="127"/>
                </a:lnTo>
                <a:lnTo>
                  <a:pt x="273" y="133"/>
                </a:lnTo>
                <a:lnTo>
                  <a:pt x="338" y="103"/>
                </a:lnTo>
                <a:lnTo>
                  <a:pt x="250" y="30"/>
                </a:lnTo>
                <a:lnTo>
                  <a:pt x="242" y="0"/>
                </a:lnTo>
                <a:lnTo>
                  <a:pt x="65" y="66"/>
                </a:lnTo>
                <a:lnTo>
                  <a:pt x="0" y="164"/>
                </a:lnTo>
              </a:path>
            </a:pathLst>
          </a:custGeom>
          <a:solidFill>
            <a:schemeClr val="tx2"/>
          </a:solidFill>
          <a:ln w="7938">
            <a:solidFill>
              <a:schemeClr val="bg1"/>
            </a:solidFill>
            <a:round/>
            <a:headEnd/>
            <a:tailEnd/>
          </a:ln>
        </p:spPr>
        <p:txBody>
          <a:bodyPr/>
          <a:lstStyle/>
          <a:p>
            <a:endParaRPr lang="en-ZA"/>
          </a:p>
        </p:txBody>
      </p:sp>
      <p:sp>
        <p:nvSpPr>
          <p:cNvPr id="7427" name="Freeform 561"/>
          <p:cNvSpPr>
            <a:spLocks/>
          </p:cNvSpPr>
          <p:nvPr/>
        </p:nvSpPr>
        <p:spPr bwMode="auto">
          <a:xfrm>
            <a:off x="9974262" y="4267201"/>
            <a:ext cx="169863" cy="346075"/>
          </a:xfrm>
          <a:custGeom>
            <a:avLst/>
            <a:gdLst>
              <a:gd name="T0" fmla="*/ 0 w 322"/>
              <a:gd name="T1" fmla="*/ 2147483646 h 506"/>
              <a:gd name="T2" fmla="*/ 2147483646 w 322"/>
              <a:gd name="T3" fmla="*/ 2147483646 h 506"/>
              <a:gd name="T4" fmla="*/ 2147483646 w 322"/>
              <a:gd name="T5" fmla="*/ 2147483646 h 506"/>
              <a:gd name="T6" fmla="*/ 2147483646 w 322"/>
              <a:gd name="T7" fmla="*/ 2147483646 h 506"/>
              <a:gd name="T8" fmla="*/ 2147483646 w 322"/>
              <a:gd name="T9" fmla="*/ 2147483646 h 506"/>
              <a:gd name="T10" fmla="*/ 2147483646 w 322"/>
              <a:gd name="T11" fmla="*/ 2147483646 h 506"/>
              <a:gd name="T12" fmla="*/ 2147483646 w 322"/>
              <a:gd name="T13" fmla="*/ 2147483646 h 506"/>
              <a:gd name="T14" fmla="*/ 2147483646 w 322"/>
              <a:gd name="T15" fmla="*/ 2147483646 h 506"/>
              <a:gd name="T16" fmla="*/ 2147483646 w 322"/>
              <a:gd name="T17" fmla="*/ 2147483646 h 506"/>
              <a:gd name="T18" fmla="*/ 2147483646 w 322"/>
              <a:gd name="T19" fmla="*/ 2147483646 h 506"/>
              <a:gd name="T20" fmla="*/ 2147483646 w 322"/>
              <a:gd name="T21" fmla="*/ 2147483646 h 506"/>
              <a:gd name="T22" fmla="*/ 2147483646 w 322"/>
              <a:gd name="T23" fmla="*/ 2147483646 h 506"/>
              <a:gd name="T24" fmla="*/ 2147483646 w 322"/>
              <a:gd name="T25" fmla="*/ 2147483646 h 506"/>
              <a:gd name="T26" fmla="*/ 2147483646 w 322"/>
              <a:gd name="T27" fmla="*/ 2147483646 h 506"/>
              <a:gd name="T28" fmla="*/ 2147483646 w 322"/>
              <a:gd name="T29" fmla="*/ 2147483646 h 506"/>
              <a:gd name="T30" fmla="*/ 2147483646 w 322"/>
              <a:gd name="T31" fmla="*/ 2147483646 h 506"/>
              <a:gd name="T32" fmla="*/ 2147483646 w 322"/>
              <a:gd name="T33" fmla="*/ 2147483646 h 506"/>
              <a:gd name="T34" fmla="*/ 2147483646 w 322"/>
              <a:gd name="T35" fmla="*/ 0 h 506"/>
              <a:gd name="T36" fmla="*/ 0 w 322"/>
              <a:gd name="T37" fmla="*/ 2147483646 h 5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506"/>
              <a:gd name="T59" fmla="*/ 322 w 322"/>
              <a:gd name="T60" fmla="*/ 506 h 5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506">
                <a:moveTo>
                  <a:pt x="0" y="25"/>
                </a:moveTo>
                <a:lnTo>
                  <a:pt x="57" y="80"/>
                </a:lnTo>
                <a:lnTo>
                  <a:pt x="112" y="98"/>
                </a:lnTo>
                <a:lnTo>
                  <a:pt x="88" y="134"/>
                </a:lnTo>
                <a:lnTo>
                  <a:pt x="193" y="207"/>
                </a:lnTo>
                <a:lnTo>
                  <a:pt x="242" y="299"/>
                </a:lnTo>
                <a:lnTo>
                  <a:pt x="242" y="377"/>
                </a:lnTo>
                <a:lnTo>
                  <a:pt x="112" y="445"/>
                </a:lnTo>
                <a:lnTo>
                  <a:pt x="145" y="506"/>
                </a:lnTo>
                <a:lnTo>
                  <a:pt x="185" y="463"/>
                </a:lnTo>
                <a:lnTo>
                  <a:pt x="202" y="476"/>
                </a:lnTo>
                <a:lnTo>
                  <a:pt x="217" y="451"/>
                </a:lnTo>
                <a:lnTo>
                  <a:pt x="322" y="403"/>
                </a:lnTo>
                <a:lnTo>
                  <a:pt x="305" y="274"/>
                </a:lnTo>
                <a:lnTo>
                  <a:pt x="160" y="153"/>
                </a:lnTo>
                <a:lnTo>
                  <a:pt x="177" y="116"/>
                </a:lnTo>
                <a:lnTo>
                  <a:pt x="273" y="56"/>
                </a:lnTo>
                <a:lnTo>
                  <a:pt x="145" y="0"/>
                </a:lnTo>
                <a:lnTo>
                  <a:pt x="0" y="25"/>
                </a:lnTo>
              </a:path>
            </a:pathLst>
          </a:custGeom>
          <a:solidFill>
            <a:schemeClr val="accent1"/>
          </a:solidFill>
          <a:ln w="7938">
            <a:solidFill>
              <a:schemeClr val="bg1"/>
            </a:solidFill>
            <a:round/>
            <a:headEnd/>
            <a:tailEnd/>
          </a:ln>
        </p:spPr>
        <p:txBody>
          <a:bodyPr/>
          <a:lstStyle/>
          <a:p>
            <a:endParaRPr lang="en-ZA"/>
          </a:p>
        </p:txBody>
      </p:sp>
      <p:sp>
        <p:nvSpPr>
          <p:cNvPr id="7428" name="Freeform 562"/>
          <p:cNvSpPr>
            <a:spLocks/>
          </p:cNvSpPr>
          <p:nvPr/>
        </p:nvSpPr>
        <p:spPr bwMode="auto">
          <a:xfrm>
            <a:off x="8062911" y="5011739"/>
            <a:ext cx="280988" cy="225425"/>
          </a:xfrm>
          <a:custGeom>
            <a:avLst/>
            <a:gdLst>
              <a:gd name="T0" fmla="*/ 0 w 531"/>
              <a:gd name="T1" fmla="*/ 2147483646 h 328"/>
              <a:gd name="T2" fmla="*/ 0 w 531"/>
              <a:gd name="T3" fmla="*/ 2147483646 h 328"/>
              <a:gd name="T4" fmla="*/ 2147483646 w 531"/>
              <a:gd name="T5" fmla="*/ 2147483646 h 328"/>
              <a:gd name="T6" fmla="*/ 2147483646 w 531"/>
              <a:gd name="T7" fmla="*/ 2147483646 h 328"/>
              <a:gd name="T8" fmla="*/ 2147483646 w 531"/>
              <a:gd name="T9" fmla="*/ 2147483646 h 328"/>
              <a:gd name="T10" fmla="*/ 2147483646 w 531"/>
              <a:gd name="T11" fmla="*/ 2147483646 h 328"/>
              <a:gd name="T12" fmla="*/ 2147483646 w 531"/>
              <a:gd name="T13" fmla="*/ 2147483646 h 328"/>
              <a:gd name="T14" fmla="*/ 2147483646 w 531"/>
              <a:gd name="T15" fmla="*/ 2147483646 h 328"/>
              <a:gd name="T16" fmla="*/ 2147483646 w 531"/>
              <a:gd name="T17" fmla="*/ 2147483646 h 328"/>
              <a:gd name="T18" fmla="*/ 2147483646 w 531"/>
              <a:gd name="T19" fmla="*/ 2147483646 h 328"/>
              <a:gd name="T20" fmla="*/ 2147483646 w 531"/>
              <a:gd name="T21" fmla="*/ 2147483646 h 328"/>
              <a:gd name="T22" fmla="*/ 2147483646 w 531"/>
              <a:gd name="T23" fmla="*/ 2147483646 h 328"/>
              <a:gd name="T24" fmla="*/ 2147483646 w 531"/>
              <a:gd name="T25" fmla="*/ 2147483646 h 328"/>
              <a:gd name="T26" fmla="*/ 2147483646 w 531"/>
              <a:gd name="T27" fmla="*/ 2147483646 h 328"/>
              <a:gd name="T28" fmla="*/ 2147483646 w 531"/>
              <a:gd name="T29" fmla="*/ 0 h 328"/>
              <a:gd name="T30" fmla="*/ 2147483646 w 531"/>
              <a:gd name="T31" fmla="*/ 2147483646 h 328"/>
              <a:gd name="T32" fmla="*/ 2147483646 w 531"/>
              <a:gd name="T33" fmla="*/ 2147483646 h 328"/>
              <a:gd name="T34" fmla="*/ 2147483646 w 531"/>
              <a:gd name="T35" fmla="*/ 2147483646 h 328"/>
              <a:gd name="T36" fmla="*/ 2147483646 w 531"/>
              <a:gd name="T37" fmla="*/ 2147483646 h 328"/>
              <a:gd name="T38" fmla="*/ 2147483646 w 531"/>
              <a:gd name="T39" fmla="*/ 2147483646 h 328"/>
              <a:gd name="T40" fmla="*/ 2147483646 w 531"/>
              <a:gd name="T41" fmla="*/ 2147483646 h 328"/>
              <a:gd name="T42" fmla="*/ 0 w 531"/>
              <a:gd name="T43" fmla="*/ 2147483646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1"/>
              <a:gd name="T67" fmla="*/ 0 h 328"/>
              <a:gd name="T68" fmla="*/ 531 w 531"/>
              <a:gd name="T69" fmla="*/ 328 h 3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1" h="328">
                <a:moveTo>
                  <a:pt x="0" y="158"/>
                </a:moveTo>
                <a:lnTo>
                  <a:pt x="0" y="292"/>
                </a:lnTo>
                <a:lnTo>
                  <a:pt x="56" y="322"/>
                </a:lnTo>
                <a:lnTo>
                  <a:pt x="145" y="328"/>
                </a:lnTo>
                <a:lnTo>
                  <a:pt x="225" y="328"/>
                </a:lnTo>
                <a:lnTo>
                  <a:pt x="306" y="285"/>
                </a:lnTo>
                <a:lnTo>
                  <a:pt x="306" y="268"/>
                </a:lnTo>
                <a:lnTo>
                  <a:pt x="370" y="249"/>
                </a:lnTo>
                <a:lnTo>
                  <a:pt x="361" y="231"/>
                </a:lnTo>
                <a:lnTo>
                  <a:pt x="506" y="201"/>
                </a:lnTo>
                <a:lnTo>
                  <a:pt x="483" y="188"/>
                </a:lnTo>
                <a:lnTo>
                  <a:pt x="531" y="85"/>
                </a:lnTo>
                <a:lnTo>
                  <a:pt x="491" y="36"/>
                </a:lnTo>
                <a:lnTo>
                  <a:pt x="418" y="12"/>
                </a:lnTo>
                <a:lnTo>
                  <a:pt x="394" y="0"/>
                </a:lnTo>
                <a:lnTo>
                  <a:pt x="306" y="31"/>
                </a:lnTo>
                <a:lnTo>
                  <a:pt x="298" y="121"/>
                </a:lnTo>
                <a:lnTo>
                  <a:pt x="346" y="134"/>
                </a:lnTo>
                <a:lnTo>
                  <a:pt x="346" y="177"/>
                </a:lnTo>
                <a:lnTo>
                  <a:pt x="96" y="91"/>
                </a:lnTo>
                <a:lnTo>
                  <a:pt x="96" y="158"/>
                </a:lnTo>
                <a:lnTo>
                  <a:pt x="0" y="158"/>
                </a:lnTo>
              </a:path>
            </a:pathLst>
          </a:custGeom>
          <a:solidFill>
            <a:schemeClr val="accent1"/>
          </a:solidFill>
          <a:ln w="7938">
            <a:solidFill>
              <a:schemeClr val="bg1"/>
            </a:solidFill>
            <a:round/>
            <a:headEnd/>
            <a:tailEnd/>
          </a:ln>
        </p:spPr>
        <p:txBody>
          <a:bodyPr/>
          <a:lstStyle/>
          <a:p>
            <a:endParaRPr lang="en-ZA"/>
          </a:p>
        </p:txBody>
      </p:sp>
      <p:sp>
        <p:nvSpPr>
          <p:cNvPr id="7429" name="Freeform 563"/>
          <p:cNvSpPr>
            <a:spLocks/>
          </p:cNvSpPr>
          <p:nvPr/>
        </p:nvSpPr>
        <p:spPr bwMode="auto">
          <a:xfrm>
            <a:off x="7931149" y="5345114"/>
            <a:ext cx="387350" cy="314325"/>
          </a:xfrm>
          <a:custGeom>
            <a:avLst/>
            <a:gdLst>
              <a:gd name="T0" fmla="*/ 0 w 733"/>
              <a:gd name="T1" fmla="*/ 2147483646 h 456"/>
              <a:gd name="T2" fmla="*/ 2147483646 w 733"/>
              <a:gd name="T3" fmla="*/ 2147483646 h 456"/>
              <a:gd name="T4" fmla="*/ 2147483646 w 733"/>
              <a:gd name="T5" fmla="*/ 2147483646 h 456"/>
              <a:gd name="T6" fmla="*/ 2147483646 w 733"/>
              <a:gd name="T7" fmla="*/ 2147483646 h 456"/>
              <a:gd name="T8" fmla="*/ 2147483646 w 733"/>
              <a:gd name="T9" fmla="*/ 2147483646 h 456"/>
              <a:gd name="T10" fmla="*/ 2147483646 w 733"/>
              <a:gd name="T11" fmla="*/ 2147483646 h 456"/>
              <a:gd name="T12" fmla="*/ 2147483646 w 733"/>
              <a:gd name="T13" fmla="*/ 2147483646 h 456"/>
              <a:gd name="T14" fmla="*/ 2147483646 w 733"/>
              <a:gd name="T15" fmla="*/ 2147483646 h 456"/>
              <a:gd name="T16" fmla="*/ 2147483646 w 733"/>
              <a:gd name="T17" fmla="*/ 2147483646 h 456"/>
              <a:gd name="T18" fmla="*/ 2147483646 w 733"/>
              <a:gd name="T19" fmla="*/ 2147483646 h 456"/>
              <a:gd name="T20" fmla="*/ 2147483646 w 733"/>
              <a:gd name="T21" fmla="*/ 2147483646 h 456"/>
              <a:gd name="T22" fmla="*/ 2147483646 w 733"/>
              <a:gd name="T23" fmla="*/ 0 h 456"/>
              <a:gd name="T24" fmla="*/ 2147483646 w 733"/>
              <a:gd name="T25" fmla="*/ 2147483646 h 456"/>
              <a:gd name="T26" fmla="*/ 2147483646 w 733"/>
              <a:gd name="T27" fmla="*/ 2147483646 h 456"/>
              <a:gd name="T28" fmla="*/ 2147483646 w 733"/>
              <a:gd name="T29" fmla="*/ 2147483646 h 456"/>
              <a:gd name="T30" fmla="*/ 2147483646 w 733"/>
              <a:gd name="T31" fmla="*/ 2147483646 h 456"/>
              <a:gd name="T32" fmla="*/ 2147483646 w 733"/>
              <a:gd name="T33" fmla="*/ 2147483646 h 456"/>
              <a:gd name="T34" fmla="*/ 2147483646 w 733"/>
              <a:gd name="T35" fmla="*/ 2147483646 h 456"/>
              <a:gd name="T36" fmla="*/ 2147483646 w 733"/>
              <a:gd name="T37" fmla="*/ 2147483646 h 456"/>
              <a:gd name="T38" fmla="*/ 2147483646 w 733"/>
              <a:gd name="T39" fmla="*/ 2147483646 h 456"/>
              <a:gd name="T40" fmla="*/ 2147483646 w 733"/>
              <a:gd name="T41" fmla="*/ 2147483646 h 456"/>
              <a:gd name="T42" fmla="*/ 2147483646 w 733"/>
              <a:gd name="T43" fmla="*/ 2147483646 h 456"/>
              <a:gd name="T44" fmla="*/ 2147483646 w 733"/>
              <a:gd name="T45" fmla="*/ 2147483646 h 456"/>
              <a:gd name="T46" fmla="*/ 2147483646 w 733"/>
              <a:gd name="T47" fmla="*/ 2147483646 h 456"/>
              <a:gd name="T48" fmla="*/ 2147483646 w 733"/>
              <a:gd name="T49" fmla="*/ 2147483646 h 456"/>
              <a:gd name="T50" fmla="*/ 0 w 733"/>
              <a:gd name="T51" fmla="*/ 2147483646 h 4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3"/>
              <a:gd name="T79" fmla="*/ 0 h 456"/>
              <a:gd name="T80" fmla="*/ 733 w 733"/>
              <a:gd name="T81" fmla="*/ 456 h 4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3" h="456">
                <a:moveTo>
                  <a:pt x="0" y="237"/>
                </a:moveTo>
                <a:lnTo>
                  <a:pt x="33" y="219"/>
                </a:lnTo>
                <a:lnTo>
                  <a:pt x="57" y="250"/>
                </a:lnTo>
                <a:lnTo>
                  <a:pt x="113" y="250"/>
                </a:lnTo>
                <a:lnTo>
                  <a:pt x="161" y="231"/>
                </a:lnTo>
                <a:lnTo>
                  <a:pt x="161" y="91"/>
                </a:lnTo>
                <a:lnTo>
                  <a:pt x="193" y="121"/>
                </a:lnTo>
                <a:lnTo>
                  <a:pt x="193" y="164"/>
                </a:lnTo>
                <a:lnTo>
                  <a:pt x="258" y="164"/>
                </a:lnTo>
                <a:lnTo>
                  <a:pt x="315" y="115"/>
                </a:lnTo>
                <a:lnTo>
                  <a:pt x="411" y="115"/>
                </a:lnTo>
                <a:lnTo>
                  <a:pt x="580" y="0"/>
                </a:lnTo>
                <a:lnTo>
                  <a:pt x="684" y="11"/>
                </a:lnTo>
                <a:lnTo>
                  <a:pt x="701" y="127"/>
                </a:lnTo>
                <a:lnTo>
                  <a:pt x="653" y="158"/>
                </a:lnTo>
                <a:lnTo>
                  <a:pt x="684" y="183"/>
                </a:lnTo>
                <a:lnTo>
                  <a:pt x="701" y="164"/>
                </a:lnTo>
                <a:lnTo>
                  <a:pt x="733" y="164"/>
                </a:lnTo>
                <a:lnTo>
                  <a:pt x="716" y="231"/>
                </a:lnTo>
                <a:lnTo>
                  <a:pt x="611" y="334"/>
                </a:lnTo>
                <a:lnTo>
                  <a:pt x="483" y="420"/>
                </a:lnTo>
                <a:lnTo>
                  <a:pt x="378" y="444"/>
                </a:lnTo>
                <a:lnTo>
                  <a:pt x="90" y="456"/>
                </a:lnTo>
                <a:lnTo>
                  <a:pt x="65" y="396"/>
                </a:lnTo>
                <a:lnTo>
                  <a:pt x="81" y="359"/>
                </a:lnTo>
                <a:lnTo>
                  <a:pt x="0" y="237"/>
                </a:lnTo>
              </a:path>
            </a:pathLst>
          </a:custGeom>
          <a:solidFill>
            <a:schemeClr val="accent1"/>
          </a:solidFill>
          <a:ln w="7938">
            <a:solidFill>
              <a:schemeClr val="bg1"/>
            </a:solidFill>
            <a:round/>
            <a:headEnd/>
            <a:tailEnd/>
          </a:ln>
        </p:spPr>
        <p:txBody>
          <a:bodyPr/>
          <a:lstStyle/>
          <a:p>
            <a:endParaRPr lang="en-ZA"/>
          </a:p>
        </p:txBody>
      </p:sp>
      <p:sp>
        <p:nvSpPr>
          <p:cNvPr id="7430" name="Freeform 564"/>
          <p:cNvSpPr>
            <a:spLocks/>
          </p:cNvSpPr>
          <p:nvPr/>
        </p:nvSpPr>
        <p:spPr bwMode="auto">
          <a:xfrm>
            <a:off x="8186737" y="5513389"/>
            <a:ext cx="55563" cy="53975"/>
          </a:xfrm>
          <a:custGeom>
            <a:avLst/>
            <a:gdLst>
              <a:gd name="T0" fmla="*/ 0 w 105"/>
              <a:gd name="T1" fmla="*/ 2147483646 h 80"/>
              <a:gd name="T2" fmla="*/ 2147483646 w 105"/>
              <a:gd name="T3" fmla="*/ 2147483646 h 80"/>
              <a:gd name="T4" fmla="*/ 2147483646 w 105"/>
              <a:gd name="T5" fmla="*/ 2147483646 h 80"/>
              <a:gd name="T6" fmla="*/ 2147483646 w 105"/>
              <a:gd name="T7" fmla="*/ 0 h 80"/>
              <a:gd name="T8" fmla="*/ 0 w 105"/>
              <a:gd name="T9" fmla="*/ 2147483646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37"/>
                </a:moveTo>
                <a:lnTo>
                  <a:pt x="40" y="80"/>
                </a:lnTo>
                <a:lnTo>
                  <a:pt x="105" y="37"/>
                </a:lnTo>
                <a:lnTo>
                  <a:pt x="73" y="0"/>
                </a:lnTo>
                <a:lnTo>
                  <a:pt x="0" y="37"/>
                </a:lnTo>
              </a:path>
            </a:pathLst>
          </a:custGeom>
          <a:solidFill>
            <a:schemeClr val="accent1"/>
          </a:solidFill>
          <a:ln w="7938">
            <a:solidFill>
              <a:schemeClr val="bg1"/>
            </a:solidFill>
            <a:round/>
            <a:headEnd/>
            <a:tailEnd/>
          </a:ln>
        </p:spPr>
        <p:txBody>
          <a:bodyPr/>
          <a:lstStyle/>
          <a:p>
            <a:endParaRPr lang="en-ZA"/>
          </a:p>
        </p:txBody>
      </p:sp>
      <p:sp>
        <p:nvSpPr>
          <p:cNvPr id="7431" name="Freeform 565"/>
          <p:cNvSpPr>
            <a:spLocks/>
          </p:cNvSpPr>
          <p:nvPr/>
        </p:nvSpPr>
        <p:spPr bwMode="auto">
          <a:xfrm>
            <a:off x="5735636" y="2900364"/>
            <a:ext cx="20638" cy="46037"/>
          </a:xfrm>
          <a:custGeom>
            <a:avLst/>
            <a:gdLst>
              <a:gd name="T0" fmla="*/ 2147483646 w 40"/>
              <a:gd name="T1" fmla="*/ 2147483646 h 68"/>
              <a:gd name="T2" fmla="*/ 0 w 40"/>
              <a:gd name="T3" fmla="*/ 2147483646 h 68"/>
              <a:gd name="T4" fmla="*/ 0 w 40"/>
              <a:gd name="T5" fmla="*/ 2147483646 h 68"/>
              <a:gd name="T6" fmla="*/ 2147483646 w 40"/>
              <a:gd name="T7" fmla="*/ 0 h 68"/>
              <a:gd name="T8" fmla="*/ 2147483646 w 40"/>
              <a:gd name="T9" fmla="*/ 2147483646 h 68"/>
              <a:gd name="T10" fmla="*/ 0 60000 65536"/>
              <a:gd name="T11" fmla="*/ 0 60000 65536"/>
              <a:gd name="T12" fmla="*/ 0 60000 65536"/>
              <a:gd name="T13" fmla="*/ 0 60000 65536"/>
              <a:gd name="T14" fmla="*/ 0 60000 65536"/>
              <a:gd name="T15" fmla="*/ 0 w 40"/>
              <a:gd name="T16" fmla="*/ 0 h 68"/>
              <a:gd name="T17" fmla="*/ 40 w 40"/>
              <a:gd name="T18" fmla="*/ 68 h 68"/>
            </a:gdLst>
            <a:ahLst/>
            <a:cxnLst>
              <a:cxn ang="T10">
                <a:pos x="T0" y="T1"/>
              </a:cxn>
              <a:cxn ang="T11">
                <a:pos x="T2" y="T3"/>
              </a:cxn>
              <a:cxn ang="T12">
                <a:pos x="T4" y="T5"/>
              </a:cxn>
              <a:cxn ang="T13">
                <a:pos x="T6" y="T7"/>
              </a:cxn>
              <a:cxn ang="T14">
                <a:pos x="T8" y="T9"/>
              </a:cxn>
            </a:cxnLst>
            <a:rect l="T15" t="T16" r="T17" b="T18"/>
            <a:pathLst>
              <a:path w="40" h="68">
                <a:moveTo>
                  <a:pt x="40" y="68"/>
                </a:moveTo>
                <a:lnTo>
                  <a:pt x="0" y="56"/>
                </a:lnTo>
                <a:lnTo>
                  <a:pt x="0" y="13"/>
                </a:lnTo>
                <a:lnTo>
                  <a:pt x="40" y="0"/>
                </a:lnTo>
                <a:lnTo>
                  <a:pt x="40" y="68"/>
                </a:lnTo>
              </a:path>
            </a:pathLst>
          </a:custGeom>
          <a:solidFill>
            <a:srgbClr val="99FF66"/>
          </a:solidFill>
          <a:ln w="0">
            <a:solidFill>
              <a:schemeClr val="bg1"/>
            </a:solidFill>
            <a:round/>
            <a:headEnd/>
            <a:tailEnd/>
          </a:ln>
        </p:spPr>
        <p:txBody>
          <a:bodyPr/>
          <a:lstStyle/>
          <a:p>
            <a:endParaRPr lang="en-ZA"/>
          </a:p>
        </p:txBody>
      </p:sp>
      <p:sp>
        <p:nvSpPr>
          <p:cNvPr id="7432" name="Freeform 566"/>
          <p:cNvSpPr>
            <a:spLocks/>
          </p:cNvSpPr>
          <p:nvPr/>
        </p:nvSpPr>
        <p:spPr bwMode="auto">
          <a:xfrm>
            <a:off x="5160962" y="2816226"/>
            <a:ext cx="80963" cy="68263"/>
          </a:xfrm>
          <a:custGeom>
            <a:avLst/>
            <a:gdLst>
              <a:gd name="T0" fmla="*/ 2147483646 w 154"/>
              <a:gd name="T1" fmla="*/ 2147483646 h 97"/>
              <a:gd name="T2" fmla="*/ 2147483646 w 154"/>
              <a:gd name="T3" fmla="*/ 2147483646 h 97"/>
              <a:gd name="T4" fmla="*/ 2147483646 w 154"/>
              <a:gd name="T5" fmla="*/ 2147483646 h 97"/>
              <a:gd name="T6" fmla="*/ 2147483646 w 154"/>
              <a:gd name="T7" fmla="*/ 2147483646 h 97"/>
              <a:gd name="T8" fmla="*/ 2147483646 w 154"/>
              <a:gd name="T9" fmla="*/ 2147483646 h 97"/>
              <a:gd name="T10" fmla="*/ 2147483646 w 154"/>
              <a:gd name="T11" fmla="*/ 2147483646 h 97"/>
              <a:gd name="T12" fmla="*/ 2147483646 w 154"/>
              <a:gd name="T13" fmla="*/ 2147483646 h 97"/>
              <a:gd name="T14" fmla="*/ 2147483646 w 154"/>
              <a:gd name="T15" fmla="*/ 2147483646 h 97"/>
              <a:gd name="T16" fmla="*/ 2147483646 w 154"/>
              <a:gd name="T17" fmla="*/ 2147483646 h 97"/>
              <a:gd name="T18" fmla="*/ 2147483646 w 154"/>
              <a:gd name="T19" fmla="*/ 2147483646 h 97"/>
              <a:gd name="T20" fmla="*/ 2147483646 w 154"/>
              <a:gd name="T21" fmla="*/ 2147483646 h 97"/>
              <a:gd name="T22" fmla="*/ 2147483646 w 154"/>
              <a:gd name="T23" fmla="*/ 2147483646 h 97"/>
              <a:gd name="T24" fmla="*/ 0 w 154"/>
              <a:gd name="T25" fmla="*/ 2147483646 h 97"/>
              <a:gd name="T26" fmla="*/ 2147483646 w 154"/>
              <a:gd name="T27" fmla="*/ 0 h 97"/>
              <a:gd name="T28" fmla="*/ 2147483646 w 154"/>
              <a:gd name="T29" fmla="*/ 2147483646 h 97"/>
              <a:gd name="T30" fmla="*/ 2147483646 w 154"/>
              <a:gd name="T31" fmla="*/ 2147483646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97"/>
              <a:gd name="T50" fmla="*/ 154 w 154"/>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97">
                <a:moveTo>
                  <a:pt x="154" y="48"/>
                </a:moveTo>
                <a:lnTo>
                  <a:pt x="145" y="61"/>
                </a:lnTo>
                <a:lnTo>
                  <a:pt x="90" y="54"/>
                </a:lnTo>
                <a:lnTo>
                  <a:pt x="97" y="67"/>
                </a:lnTo>
                <a:lnTo>
                  <a:pt x="90" y="67"/>
                </a:lnTo>
                <a:lnTo>
                  <a:pt x="122" y="80"/>
                </a:lnTo>
                <a:lnTo>
                  <a:pt x="105" y="80"/>
                </a:lnTo>
                <a:lnTo>
                  <a:pt x="122" y="85"/>
                </a:lnTo>
                <a:lnTo>
                  <a:pt x="25" y="97"/>
                </a:lnTo>
                <a:lnTo>
                  <a:pt x="17" y="80"/>
                </a:lnTo>
                <a:lnTo>
                  <a:pt x="49" y="61"/>
                </a:lnTo>
                <a:lnTo>
                  <a:pt x="9" y="54"/>
                </a:lnTo>
                <a:lnTo>
                  <a:pt x="0" y="18"/>
                </a:lnTo>
                <a:lnTo>
                  <a:pt x="65" y="0"/>
                </a:lnTo>
                <a:lnTo>
                  <a:pt x="90" y="30"/>
                </a:lnTo>
                <a:lnTo>
                  <a:pt x="154" y="48"/>
                </a:lnTo>
              </a:path>
            </a:pathLst>
          </a:custGeom>
          <a:solidFill>
            <a:srgbClr val="99FF66"/>
          </a:solidFill>
          <a:ln w="7938">
            <a:solidFill>
              <a:schemeClr val="bg1"/>
            </a:solidFill>
            <a:round/>
            <a:headEnd/>
            <a:tailEnd/>
          </a:ln>
        </p:spPr>
        <p:txBody>
          <a:bodyPr/>
          <a:lstStyle/>
          <a:p>
            <a:endParaRPr lang="en-ZA"/>
          </a:p>
        </p:txBody>
      </p:sp>
      <p:sp>
        <p:nvSpPr>
          <p:cNvPr id="7433" name="Freeform 567"/>
          <p:cNvSpPr>
            <a:spLocks/>
          </p:cNvSpPr>
          <p:nvPr/>
        </p:nvSpPr>
        <p:spPr bwMode="auto">
          <a:xfrm>
            <a:off x="6221411" y="2816225"/>
            <a:ext cx="76200" cy="46038"/>
          </a:xfrm>
          <a:custGeom>
            <a:avLst/>
            <a:gdLst>
              <a:gd name="T0" fmla="*/ 2147483646 w 145"/>
              <a:gd name="T1" fmla="*/ 2147483646 h 67"/>
              <a:gd name="T2" fmla="*/ 0 w 145"/>
              <a:gd name="T3" fmla="*/ 2147483646 h 67"/>
              <a:gd name="T4" fmla="*/ 0 w 145"/>
              <a:gd name="T5" fmla="*/ 2147483646 h 67"/>
              <a:gd name="T6" fmla="*/ 2147483646 w 145"/>
              <a:gd name="T7" fmla="*/ 0 h 67"/>
              <a:gd name="T8" fmla="*/ 2147483646 w 145"/>
              <a:gd name="T9" fmla="*/ 2147483646 h 67"/>
              <a:gd name="T10" fmla="*/ 2147483646 w 145"/>
              <a:gd name="T11" fmla="*/ 2147483646 h 67"/>
              <a:gd name="T12" fmla="*/ 2147483646 w 145"/>
              <a:gd name="T13" fmla="*/ 2147483646 h 67"/>
              <a:gd name="T14" fmla="*/ 2147483646 w 145"/>
              <a:gd name="T15" fmla="*/ 2147483646 h 67"/>
              <a:gd name="T16" fmla="*/ 2147483646 w 145"/>
              <a:gd name="T17" fmla="*/ 2147483646 h 67"/>
              <a:gd name="T18" fmla="*/ 2147483646 w 145"/>
              <a:gd name="T19" fmla="*/ 2147483646 h 67"/>
              <a:gd name="T20" fmla="*/ 2147483646 w 145"/>
              <a:gd name="T21" fmla="*/ 2147483646 h 67"/>
              <a:gd name="T22" fmla="*/ 2147483646 w 145"/>
              <a:gd name="T23" fmla="*/ 2147483646 h 67"/>
              <a:gd name="T24" fmla="*/ 2147483646 w 145"/>
              <a:gd name="T25" fmla="*/ 2147483646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67"/>
              <a:gd name="T41" fmla="*/ 145 w 14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67">
                <a:moveTo>
                  <a:pt x="15" y="43"/>
                </a:moveTo>
                <a:lnTo>
                  <a:pt x="0" y="18"/>
                </a:lnTo>
                <a:lnTo>
                  <a:pt x="0" y="6"/>
                </a:lnTo>
                <a:lnTo>
                  <a:pt x="24" y="0"/>
                </a:lnTo>
                <a:lnTo>
                  <a:pt x="120" y="37"/>
                </a:lnTo>
                <a:lnTo>
                  <a:pt x="145" y="67"/>
                </a:lnTo>
                <a:lnTo>
                  <a:pt x="120" y="67"/>
                </a:lnTo>
                <a:lnTo>
                  <a:pt x="120" y="61"/>
                </a:lnTo>
                <a:lnTo>
                  <a:pt x="97" y="61"/>
                </a:lnTo>
                <a:lnTo>
                  <a:pt x="72" y="67"/>
                </a:lnTo>
                <a:lnTo>
                  <a:pt x="55" y="67"/>
                </a:lnTo>
                <a:lnTo>
                  <a:pt x="48" y="48"/>
                </a:lnTo>
                <a:lnTo>
                  <a:pt x="15" y="43"/>
                </a:lnTo>
              </a:path>
            </a:pathLst>
          </a:custGeom>
          <a:solidFill>
            <a:srgbClr val="99FF66"/>
          </a:solidFill>
          <a:ln w="7938">
            <a:solidFill>
              <a:schemeClr val="bg1"/>
            </a:solidFill>
            <a:round/>
            <a:headEnd/>
            <a:tailEnd/>
          </a:ln>
        </p:spPr>
        <p:txBody>
          <a:bodyPr/>
          <a:lstStyle/>
          <a:p>
            <a:endParaRPr lang="en-ZA"/>
          </a:p>
        </p:txBody>
      </p:sp>
      <p:sp>
        <p:nvSpPr>
          <p:cNvPr id="7434" name="Freeform 568"/>
          <p:cNvSpPr>
            <a:spLocks/>
          </p:cNvSpPr>
          <p:nvPr/>
        </p:nvSpPr>
        <p:spPr bwMode="auto">
          <a:xfrm>
            <a:off x="8796337" y="3744914"/>
            <a:ext cx="339725" cy="212725"/>
          </a:xfrm>
          <a:custGeom>
            <a:avLst/>
            <a:gdLst>
              <a:gd name="T0" fmla="*/ 0 w 643"/>
              <a:gd name="T1" fmla="*/ 2147483646 h 310"/>
              <a:gd name="T2" fmla="*/ 2147483646 w 643"/>
              <a:gd name="T3" fmla="*/ 2147483646 h 310"/>
              <a:gd name="T4" fmla="*/ 2147483646 w 643"/>
              <a:gd name="T5" fmla="*/ 2147483646 h 310"/>
              <a:gd name="T6" fmla="*/ 2147483646 w 643"/>
              <a:gd name="T7" fmla="*/ 2147483646 h 310"/>
              <a:gd name="T8" fmla="*/ 2147483646 w 643"/>
              <a:gd name="T9" fmla="*/ 2147483646 h 310"/>
              <a:gd name="T10" fmla="*/ 2147483646 w 643"/>
              <a:gd name="T11" fmla="*/ 2147483646 h 310"/>
              <a:gd name="T12" fmla="*/ 2147483646 w 643"/>
              <a:gd name="T13" fmla="*/ 2147483646 h 310"/>
              <a:gd name="T14" fmla="*/ 2147483646 w 643"/>
              <a:gd name="T15" fmla="*/ 2147483646 h 310"/>
              <a:gd name="T16" fmla="*/ 2147483646 w 643"/>
              <a:gd name="T17" fmla="*/ 2147483646 h 310"/>
              <a:gd name="T18" fmla="*/ 2147483646 w 643"/>
              <a:gd name="T19" fmla="*/ 2147483646 h 310"/>
              <a:gd name="T20" fmla="*/ 2147483646 w 643"/>
              <a:gd name="T21" fmla="*/ 2147483646 h 310"/>
              <a:gd name="T22" fmla="*/ 2147483646 w 643"/>
              <a:gd name="T23" fmla="*/ 2147483646 h 310"/>
              <a:gd name="T24" fmla="*/ 2147483646 w 643"/>
              <a:gd name="T25" fmla="*/ 2147483646 h 310"/>
              <a:gd name="T26" fmla="*/ 2147483646 w 643"/>
              <a:gd name="T27" fmla="*/ 2147483646 h 310"/>
              <a:gd name="T28" fmla="*/ 2147483646 w 643"/>
              <a:gd name="T29" fmla="*/ 2147483646 h 310"/>
              <a:gd name="T30" fmla="*/ 2147483646 w 643"/>
              <a:gd name="T31" fmla="*/ 2147483646 h 310"/>
              <a:gd name="T32" fmla="*/ 2147483646 w 643"/>
              <a:gd name="T33" fmla="*/ 2147483646 h 310"/>
              <a:gd name="T34" fmla="*/ 2147483646 w 643"/>
              <a:gd name="T35" fmla="*/ 2147483646 h 310"/>
              <a:gd name="T36" fmla="*/ 2147483646 w 643"/>
              <a:gd name="T37" fmla="*/ 2147483646 h 310"/>
              <a:gd name="T38" fmla="*/ 2147483646 w 643"/>
              <a:gd name="T39" fmla="*/ 2147483646 h 310"/>
              <a:gd name="T40" fmla="*/ 2147483646 w 643"/>
              <a:gd name="T41" fmla="*/ 2147483646 h 310"/>
              <a:gd name="T42" fmla="*/ 2147483646 w 643"/>
              <a:gd name="T43" fmla="*/ 2147483646 h 310"/>
              <a:gd name="T44" fmla="*/ 2147483646 w 643"/>
              <a:gd name="T45" fmla="*/ 2147483646 h 310"/>
              <a:gd name="T46" fmla="*/ 2147483646 w 643"/>
              <a:gd name="T47" fmla="*/ 2147483646 h 310"/>
              <a:gd name="T48" fmla="*/ 2147483646 w 643"/>
              <a:gd name="T49" fmla="*/ 0 h 310"/>
              <a:gd name="T50" fmla="*/ 2147483646 w 643"/>
              <a:gd name="T51" fmla="*/ 2147483646 h 310"/>
              <a:gd name="T52" fmla="*/ 2147483646 w 643"/>
              <a:gd name="T53" fmla="*/ 2147483646 h 310"/>
              <a:gd name="T54" fmla="*/ 2147483646 w 643"/>
              <a:gd name="T55" fmla="*/ 2147483646 h 310"/>
              <a:gd name="T56" fmla="*/ 2147483646 w 643"/>
              <a:gd name="T57" fmla="*/ 2147483646 h 310"/>
              <a:gd name="T58" fmla="*/ 2147483646 w 643"/>
              <a:gd name="T59" fmla="*/ 2147483646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3"/>
              <a:gd name="T91" fmla="*/ 0 h 310"/>
              <a:gd name="T92" fmla="*/ 643 w 643"/>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3" h="310">
                <a:moveTo>
                  <a:pt x="0" y="31"/>
                </a:moveTo>
                <a:lnTo>
                  <a:pt x="7" y="67"/>
                </a:lnTo>
                <a:lnTo>
                  <a:pt x="40" y="37"/>
                </a:lnTo>
                <a:lnTo>
                  <a:pt x="95" y="73"/>
                </a:lnTo>
                <a:lnTo>
                  <a:pt x="72" y="91"/>
                </a:lnTo>
                <a:lnTo>
                  <a:pt x="15" y="73"/>
                </a:lnTo>
                <a:lnTo>
                  <a:pt x="7" y="121"/>
                </a:lnTo>
                <a:lnTo>
                  <a:pt x="55" y="128"/>
                </a:lnTo>
                <a:lnTo>
                  <a:pt x="32" y="147"/>
                </a:lnTo>
                <a:lnTo>
                  <a:pt x="63" y="158"/>
                </a:lnTo>
                <a:lnTo>
                  <a:pt x="55" y="219"/>
                </a:lnTo>
                <a:lnTo>
                  <a:pt x="192" y="182"/>
                </a:lnTo>
                <a:lnTo>
                  <a:pt x="385" y="250"/>
                </a:lnTo>
                <a:lnTo>
                  <a:pt x="393" y="286"/>
                </a:lnTo>
                <a:lnTo>
                  <a:pt x="458" y="310"/>
                </a:lnTo>
                <a:lnTo>
                  <a:pt x="555" y="231"/>
                </a:lnTo>
                <a:lnTo>
                  <a:pt x="643" y="231"/>
                </a:lnTo>
                <a:lnTo>
                  <a:pt x="643" y="207"/>
                </a:lnTo>
                <a:lnTo>
                  <a:pt x="562" y="188"/>
                </a:lnTo>
                <a:lnTo>
                  <a:pt x="458" y="140"/>
                </a:lnTo>
                <a:lnTo>
                  <a:pt x="410" y="61"/>
                </a:lnTo>
                <a:lnTo>
                  <a:pt x="377" y="55"/>
                </a:lnTo>
                <a:lnTo>
                  <a:pt x="328" y="73"/>
                </a:lnTo>
                <a:lnTo>
                  <a:pt x="321" y="24"/>
                </a:lnTo>
                <a:lnTo>
                  <a:pt x="273" y="0"/>
                </a:lnTo>
                <a:lnTo>
                  <a:pt x="200" y="31"/>
                </a:lnTo>
                <a:lnTo>
                  <a:pt x="200" y="48"/>
                </a:lnTo>
                <a:lnTo>
                  <a:pt x="168" y="55"/>
                </a:lnTo>
                <a:lnTo>
                  <a:pt x="143" y="48"/>
                </a:lnTo>
                <a:lnTo>
                  <a:pt x="95" y="12"/>
                </a:lnTo>
              </a:path>
            </a:pathLst>
          </a:custGeom>
          <a:solidFill>
            <a:schemeClr val="tx2"/>
          </a:solidFill>
          <a:ln w="7938">
            <a:solidFill>
              <a:schemeClr val="bg1"/>
            </a:solidFill>
            <a:round/>
            <a:headEnd/>
            <a:tailEnd/>
          </a:ln>
        </p:spPr>
        <p:txBody>
          <a:bodyPr/>
          <a:lstStyle/>
          <a:p>
            <a:endParaRPr lang="en-ZA"/>
          </a:p>
        </p:txBody>
      </p:sp>
      <p:sp>
        <p:nvSpPr>
          <p:cNvPr id="7435" name="Freeform 569"/>
          <p:cNvSpPr>
            <a:spLocks/>
          </p:cNvSpPr>
          <p:nvPr/>
        </p:nvSpPr>
        <p:spPr bwMode="auto">
          <a:xfrm>
            <a:off x="9144000" y="3790951"/>
            <a:ext cx="179387" cy="123825"/>
          </a:xfrm>
          <a:custGeom>
            <a:avLst/>
            <a:gdLst>
              <a:gd name="T0" fmla="*/ 0 w 338"/>
              <a:gd name="T1" fmla="*/ 2147483646 h 183"/>
              <a:gd name="T2" fmla="*/ 2147483646 w 338"/>
              <a:gd name="T3" fmla="*/ 2147483646 h 183"/>
              <a:gd name="T4" fmla="*/ 2147483646 w 338"/>
              <a:gd name="T5" fmla="*/ 2147483646 h 183"/>
              <a:gd name="T6" fmla="*/ 2147483646 w 338"/>
              <a:gd name="T7" fmla="*/ 2147483646 h 183"/>
              <a:gd name="T8" fmla="*/ 2147483646 w 338"/>
              <a:gd name="T9" fmla="*/ 2147483646 h 183"/>
              <a:gd name="T10" fmla="*/ 2147483646 w 338"/>
              <a:gd name="T11" fmla="*/ 2147483646 h 183"/>
              <a:gd name="T12" fmla="*/ 2147483646 w 338"/>
              <a:gd name="T13" fmla="*/ 2147483646 h 183"/>
              <a:gd name="T14" fmla="*/ 2147483646 w 338"/>
              <a:gd name="T15" fmla="*/ 2147483646 h 183"/>
              <a:gd name="T16" fmla="*/ 2147483646 w 338"/>
              <a:gd name="T17" fmla="*/ 2147483646 h 183"/>
              <a:gd name="T18" fmla="*/ 2147483646 w 338"/>
              <a:gd name="T19" fmla="*/ 2147483646 h 183"/>
              <a:gd name="T20" fmla="*/ 2147483646 w 338"/>
              <a:gd name="T21" fmla="*/ 2147483646 h 183"/>
              <a:gd name="T22" fmla="*/ 2147483646 w 338"/>
              <a:gd name="T23" fmla="*/ 2147483646 h 183"/>
              <a:gd name="T24" fmla="*/ 2147483646 w 338"/>
              <a:gd name="T25" fmla="*/ 2147483646 h 183"/>
              <a:gd name="T26" fmla="*/ 2147483646 w 338"/>
              <a:gd name="T27" fmla="*/ 2147483646 h 183"/>
              <a:gd name="T28" fmla="*/ 2147483646 w 338"/>
              <a:gd name="T29" fmla="*/ 2147483646 h 183"/>
              <a:gd name="T30" fmla="*/ 2147483646 w 338"/>
              <a:gd name="T31" fmla="*/ 2147483646 h 183"/>
              <a:gd name="T32" fmla="*/ 2147483646 w 338"/>
              <a:gd name="T33" fmla="*/ 2147483646 h 183"/>
              <a:gd name="T34" fmla="*/ 2147483646 w 338"/>
              <a:gd name="T35" fmla="*/ 2147483646 h 183"/>
              <a:gd name="T36" fmla="*/ 2147483646 w 338"/>
              <a:gd name="T37" fmla="*/ 2147483646 h 183"/>
              <a:gd name="T38" fmla="*/ 2147483646 w 338"/>
              <a:gd name="T39" fmla="*/ 2147483646 h 183"/>
              <a:gd name="T40" fmla="*/ 2147483646 w 338"/>
              <a:gd name="T41" fmla="*/ 2147483646 h 183"/>
              <a:gd name="T42" fmla="*/ 2147483646 w 338"/>
              <a:gd name="T43" fmla="*/ 2147483646 h 183"/>
              <a:gd name="T44" fmla="*/ 2147483646 w 338"/>
              <a:gd name="T45" fmla="*/ 2147483646 h 183"/>
              <a:gd name="T46" fmla="*/ 2147483646 w 338"/>
              <a:gd name="T47" fmla="*/ 0 h 183"/>
              <a:gd name="T48" fmla="*/ 2147483646 w 338"/>
              <a:gd name="T49" fmla="*/ 2147483646 h 183"/>
              <a:gd name="T50" fmla="*/ 2147483646 w 338"/>
              <a:gd name="T51" fmla="*/ 2147483646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183"/>
              <a:gd name="T80" fmla="*/ 338 w 338"/>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183">
                <a:moveTo>
                  <a:pt x="0" y="30"/>
                </a:moveTo>
                <a:lnTo>
                  <a:pt x="8" y="73"/>
                </a:lnTo>
                <a:lnTo>
                  <a:pt x="42" y="67"/>
                </a:lnTo>
                <a:lnTo>
                  <a:pt x="57" y="97"/>
                </a:lnTo>
                <a:lnTo>
                  <a:pt x="42" y="164"/>
                </a:lnTo>
                <a:lnTo>
                  <a:pt x="97" y="164"/>
                </a:lnTo>
                <a:lnTo>
                  <a:pt x="170" y="110"/>
                </a:lnTo>
                <a:lnTo>
                  <a:pt x="202" y="183"/>
                </a:lnTo>
                <a:lnTo>
                  <a:pt x="282" y="152"/>
                </a:lnTo>
                <a:lnTo>
                  <a:pt x="338" y="164"/>
                </a:lnTo>
                <a:lnTo>
                  <a:pt x="338" y="115"/>
                </a:lnTo>
                <a:lnTo>
                  <a:pt x="290" y="97"/>
                </a:lnTo>
                <a:lnTo>
                  <a:pt x="306" y="54"/>
                </a:lnTo>
                <a:lnTo>
                  <a:pt x="258" y="91"/>
                </a:lnTo>
                <a:lnTo>
                  <a:pt x="233" y="61"/>
                </a:lnTo>
                <a:lnTo>
                  <a:pt x="202" y="61"/>
                </a:lnTo>
                <a:lnTo>
                  <a:pt x="162" y="80"/>
                </a:lnTo>
                <a:lnTo>
                  <a:pt x="122" y="67"/>
                </a:lnTo>
                <a:lnTo>
                  <a:pt x="105" y="48"/>
                </a:lnTo>
                <a:lnTo>
                  <a:pt x="130" y="43"/>
                </a:lnTo>
                <a:lnTo>
                  <a:pt x="185" y="43"/>
                </a:lnTo>
                <a:lnTo>
                  <a:pt x="210" y="18"/>
                </a:lnTo>
                <a:lnTo>
                  <a:pt x="193" y="6"/>
                </a:lnTo>
                <a:lnTo>
                  <a:pt x="122" y="0"/>
                </a:lnTo>
                <a:lnTo>
                  <a:pt x="65" y="48"/>
                </a:lnTo>
                <a:lnTo>
                  <a:pt x="42" y="48"/>
                </a:lnTo>
              </a:path>
            </a:pathLst>
          </a:custGeom>
          <a:solidFill>
            <a:schemeClr val="tx2"/>
          </a:solidFill>
          <a:ln w="7938">
            <a:solidFill>
              <a:schemeClr val="bg1"/>
            </a:solidFill>
            <a:round/>
            <a:headEnd/>
            <a:tailEnd/>
          </a:ln>
        </p:spPr>
        <p:txBody>
          <a:bodyPr/>
          <a:lstStyle/>
          <a:p>
            <a:endParaRPr lang="en-ZA"/>
          </a:p>
        </p:txBody>
      </p:sp>
      <p:sp>
        <p:nvSpPr>
          <p:cNvPr id="7436" name="Freeform 570"/>
          <p:cNvSpPr>
            <a:spLocks/>
          </p:cNvSpPr>
          <p:nvPr/>
        </p:nvSpPr>
        <p:spPr bwMode="auto">
          <a:xfrm>
            <a:off x="9199562" y="3735389"/>
            <a:ext cx="250825" cy="117475"/>
          </a:xfrm>
          <a:custGeom>
            <a:avLst/>
            <a:gdLst>
              <a:gd name="T0" fmla="*/ 2147483646 w 475"/>
              <a:gd name="T1" fmla="*/ 2147483646 h 170"/>
              <a:gd name="T2" fmla="*/ 2147483646 w 475"/>
              <a:gd name="T3" fmla="*/ 2147483646 h 170"/>
              <a:gd name="T4" fmla="*/ 2147483646 w 475"/>
              <a:gd name="T5" fmla="*/ 0 h 170"/>
              <a:gd name="T6" fmla="*/ 2147483646 w 475"/>
              <a:gd name="T7" fmla="*/ 2147483646 h 170"/>
              <a:gd name="T8" fmla="*/ 2147483646 w 475"/>
              <a:gd name="T9" fmla="*/ 2147483646 h 170"/>
              <a:gd name="T10" fmla="*/ 2147483646 w 475"/>
              <a:gd name="T11" fmla="*/ 2147483646 h 170"/>
              <a:gd name="T12" fmla="*/ 2147483646 w 475"/>
              <a:gd name="T13" fmla="*/ 2147483646 h 170"/>
              <a:gd name="T14" fmla="*/ 2147483646 w 475"/>
              <a:gd name="T15" fmla="*/ 2147483646 h 170"/>
              <a:gd name="T16" fmla="*/ 2147483646 w 475"/>
              <a:gd name="T17" fmla="*/ 2147483646 h 170"/>
              <a:gd name="T18" fmla="*/ 2147483646 w 475"/>
              <a:gd name="T19" fmla="*/ 2147483646 h 170"/>
              <a:gd name="T20" fmla="*/ 2147483646 w 475"/>
              <a:gd name="T21" fmla="*/ 2147483646 h 170"/>
              <a:gd name="T22" fmla="*/ 2147483646 w 475"/>
              <a:gd name="T23" fmla="*/ 2147483646 h 170"/>
              <a:gd name="T24" fmla="*/ 2147483646 w 475"/>
              <a:gd name="T25" fmla="*/ 2147483646 h 170"/>
              <a:gd name="T26" fmla="*/ 2147483646 w 475"/>
              <a:gd name="T27" fmla="*/ 2147483646 h 170"/>
              <a:gd name="T28" fmla="*/ 0 w 475"/>
              <a:gd name="T29" fmla="*/ 2147483646 h 170"/>
              <a:gd name="T30" fmla="*/ 2147483646 w 475"/>
              <a:gd name="T31" fmla="*/ 2147483646 h 170"/>
              <a:gd name="T32" fmla="*/ 2147483646 w 475"/>
              <a:gd name="T33" fmla="*/ 2147483646 h 170"/>
              <a:gd name="T34" fmla="*/ 2147483646 w 475"/>
              <a:gd name="T35" fmla="*/ 2147483646 h 170"/>
              <a:gd name="T36" fmla="*/ 2147483646 w 475"/>
              <a:gd name="T37" fmla="*/ 2147483646 h 170"/>
              <a:gd name="T38" fmla="*/ 2147483646 w 475"/>
              <a:gd name="T39" fmla="*/ 2147483646 h 170"/>
              <a:gd name="T40" fmla="*/ 2147483646 w 475"/>
              <a:gd name="T41" fmla="*/ 2147483646 h 170"/>
              <a:gd name="T42" fmla="*/ 2147483646 w 475"/>
              <a:gd name="T43" fmla="*/ 2147483646 h 1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5"/>
              <a:gd name="T67" fmla="*/ 0 h 170"/>
              <a:gd name="T68" fmla="*/ 475 w 475"/>
              <a:gd name="T69" fmla="*/ 170 h 1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5" h="170">
                <a:moveTo>
                  <a:pt x="475" y="49"/>
                </a:moveTo>
                <a:lnTo>
                  <a:pt x="435" y="6"/>
                </a:lnTo>
                <a:lnTo>
                  <a:pt x="322" y="0"/>
                </a:lnTo>
                <a:lnTo>
                  <a:pt x="201" y="12"/>
                </a:lnTo>
                <a:lnTo>
                  <a:pt x="105" y="12"/>
                </a:lnTo>
                <a:lnTo>
                  <a:pt x="113" y="24"/>
                </a:lnTo>
                <a:lnTo>
                  <a:pt x="73" y="54"/>
                </a:lnTo>
                <a:lnTo>
                  <a:pt x="105" y="73"/>
                </a:lnTo>
                <a:lnTo>
                  <a:pt x="145" y="60"/>
                </a:lnTo>
                <a:lnTo>
                  <a:pt x="193" y="97"/>
                </a:lnTo>
                <a:lnTo>
                  <a:pt x="170" y="109"/>
                </a:lnTo>
                <a:lnTo>
                  <a:pt x="161" y="97"/>
                </a:lnTo>
                <a:lnTo>
                  <a:pt x="80" y="122"/>
                </a:lnTo>
                <a:lnTo>
                  <a:pt x="25" y="122"/>
                </a:lnTo>
                <a:lnTo>
                  <a:pt x="0" y="127"/>
                </a:lnTo>
                <a:lnTo>
                  <a:pt x="17" y="146"/>
                </a:lnTo>
                <a:lnTo>
                  <a:pt x="57" y="159"/>
                </a:lnTo>
                <a:lnTo>
                  <a:pt x="97" y="140"/>
                </a:lnTo>
                <a:lnTo>
                  <a:pt x="128" y="140"/>
                </a:lnTo>
                <a:lnTo>
                  <a:pt x="153" y="170"/>
                </a:lnTo>
                <a:lnTo>
                  <a:pt x="201" y="133"/>
                </a:lnTo>
                <a:lnTo>
                  <a:pt x="306" y="122"/>
                </a:lnTo>
              </a:path>
            </a:pathLst>
          </a:custGeom>
          <a:solidFill>
            <a:schemeClr val="tx2"/>
          </a:solidFill>
          <a:ln w="7938">
            <a:solidFill>
              <a:schemeClr val="bg1"/>
            </a:solidFill>
            <a:round/>
            <a:headEnd/>
            <a:tailEnd/>
          </a:ln>
        </p:spPr>
        <p:txBody>
          <a:bodyPr/>
          <a:lstStyle/>
          <a:p>
            <a:endParaRPr lang="en-ZA"/>
          </a:p>
        </p:txBody>
      </p:sp>
      <p:sp>
        <p:nvSpPr>
          <p:cNvPr id="7437" name="Freeform 571"/>
          <p:cNvSpPr>
            <a:spLocks/>
          </p:cNvSpPr>
          <p:nvPr/>
        </p:nvSpPr>
        <p:spPr bwMode="auto">
          <a:xfrm>
            <a:off x="8680450" y="3389314"/>
            <a:ext cx="954087" cy="396875"/>
          </a:xfrm>
          <a:custGeom>
            <a:avLst/>
            <a:gdLst>
              <a:gd name="T0" fmla="*/ 2147483646 w 1802"/>
              <a:gd name="T1" fmla="*/ 2147483646 h 579"/>
              <a:gd name="T2" fmla="*/ 2147483646 w 1802"/>
              <a:gd name="T3" fmla="*/ 2147483646 h 579"/>
              <a:gd name="T4" fmla="*/ 2147483646 w 1802"/>
              <a:gd name="T5" fmla="*/ 2147483646 h 579"/>
              <a:gd name="T6" fmla="*/ 2147483646 w 1802"/>
              <a:gd name="T7" fmla="*/ 2147483646 h 579"/>
              <a:gd name="T8" fmla="*/ 2147483646 w 1802"/>
              <a:gd name="T9" fmla="*/ 2147483646 h 579"/>
              <a:gd name="T10" fmla="*/ 2147483646 w 1802"/>
              <a:gd name="T11" fmla="*/ 2147483646 h 579"/>
              <a:gd name="T12" fmla="*/ 2147483646 w 1802"/>
              <a:gd name="T13" fmla="*/ 2147483646 h 579"/>
              <a:gd name="T14" fmla="*/ 2147483646 w 1802"/>
              <a:gd name="T15" fmla="*/ 2147483646 h 579"/>
              <a:gd name="T16" fmla="*/ 2147483646 w 1802"/>
              <a:gd name="T17" fmla="*/ 2147483646 h 579"/>
              <a:gd name="T18" fmla="*/ 2147483646 w 1802"/>
              <a:gd name="T19" fmla="*/ 2147483646 h 579"/>
              <a:gd name="T20" fmla="*/ 2147483646 w 1802"/>
              <a:gd name="T21" fmla="*/ 2147483646 h 579"/>
              <a:gd name="T22" fmla="*/ 2147483646 w 1802"/>
              <a:gd name="T23" fmla="*/ 2147483646 h 579"/>
              <a:gd name="T24" fmla="*/ 2147483646 w 1802"/>
              <a:gd name="T25" fmla="*/ 2147483646 h 579"/>
              <a:gd name="T26" fmla="*/ 2147483646 w 1802"/>
              <a:gd name="T27" fmla="*/ 2147483646 h 579"/>
              <a:gd name="T28" fmla="*/ 2147483646 w 1802"/>
              <a:gd name="T29" fmla="*/ 2147483646 h 579"/>
              <a:gd name="T30" fmla="*/ 2147483646 w 1802"/>
              <a:gd name="T31" fmla="*/ 2147483646 h 579"/>
              <a:gd name="T32" fmla="*/ 2147483646 w 1802"/>
              <a:gd name="T33" fmla="*/ 2147483646 h 579"/>
              <a:gd name="T34" fmla="*/ 2147483646 w 1802"/>
              <a:gd name="T35" fmla="*/ 2147483646 h 579"/>
              <a:gd name="T36" fmla="*/ 2147483646 w 1802"/>
              <a:gd name="T37" fmla="*/ 2147483646 h 579"/>
              <a:gd name="T38" fmla="*/ 2147483646 w 1802"/>
              <a:gd name="T39" fmla="*/ 2147483646 h 579"/>
              <a:gd name="T40" fmla="*/ 2147483646 w 1802"/>
              <a:gd name="T41" fmla="*/ 2147483646 h 579"/>
              <a:gd name="T42" fmla="*/ 2147483646 w 1802"/>
              <a:gd name="T43" fmla="*/ 2147483646 h 579"/>
              <a:gd name="T44" fmla="*/ 2147483646 w 1802"/>
              <a:gd name="T45" fmla="*/ 2147483646 h 579"/>
              <a:gd name="T46" fmla="*/ 2147483646 w 1802"/>
              <a:gd name="T47" fmla="*/ 2147483646 h 579"/>
              <a:gd name="T48" fmla="*/ 2147483646 w 1802"/>
              <a:gd name="T49" fmla="*/ 2147483646 h 579"/>
              <a:gd name="T50" fmla="*/ 2147483646 w 1802"/>
              <a:gd name="T51" fmla="*/ 2147483646 h 579"/>
              <a:gd name="T52" fmla="*/ 2147483646 w 1802"/>
              <a:gd name="T53" fmla="*/ 2147483646 h 579"/>
              <a:gd name="T54" fmla="*/ 2147483646 w 1802"/>
              <a:gd name="T55" fmla="*/ 0 h 579"/>
              <a:gd name="T56" fmla="*/ 2147483646 w 1802"/>
              <a:gd name="T57" fmla="*/ 2147483646 h 579"/>
              <a:gd name="T58" fmla="*/ 2147483646 w 1802"/>
              <a:gd name="T59" fmla="*/ 2147483646 h 579"/>
              <a:gd name="T60" fmla="*/ 2147483646 w 1802"/>
              <a:gd name="T61" fmla="*/ 2147483646 h 579"/>
              <a:gd name="T62" fmla="*/ 2147483646 w 1802"/>
              <a:gd name="T63" fmla="*/ 2147483646 h 579"/>
              <a:gd name="T64" fmla="*/ 2147483646 w 1802"/>
              <a:gd name="T65" fmla="*/ 2147483646 h 579"/>
              <a:gd name="T66" fmla="*/ 2147483646 w 1802"/>
              <a:gd name="T67" fmla="*/ 2147483646 h 579"/>
              <a:gd name="T68" fmla="*/ 2147483646 w 1802"/>
              <a:gd name="T69" fmla="*/ 2147483646 h 5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2"/>
              <a:gd name="T106" fmla="*/ 0 h 579"/>
              <a:gd name="T107" fmla="*/ 1802 w 1802"/>
              <a:gd name="T108" fmla="*/ 579 h 5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2" h="579">
                <a:moveTo>
                  <a:pt x="0" y="250"/>
                </a:moveTo>
                <a:lnTo>
                  <a:pt x="56" y="312"/>
                </a:lnTo>
                <a:lnTo>
                  <a:pt x="32" y="366"/>
                </a:lnTo>
                <a:lnTo>
                  <a:pt x="218" y="336"/>
                </a:lnTo>
                <a:lnTo>
                  <a:pt x="313" y="420"/>
                </a:lnTo>
                <a:lnTo>
                  <a:pt x="201" y="415"/>
                </a:lnTo>
                <a:lnTo>
                  <a:pt x="161" y="420"/>
                </a:lnTo>
                <a:lnTo>
                  <a:pt x="161" y="451"/>
                </a:lnTo>
                <a:lnTo>
                  <a:pt x="105" y="451"/>
                </a:lnTo>
                <a:lnTo>
                  <a:pt x="153" y="506"/>
                </a:lnTo>
                <a:lnTo>
                  <a:pt x="218" y="518"/>
                </a:lnTo>
                <a:lnTo>
                  <a:pt x="218" y="549"/>
                </a:lnTo>
                <a:lnTo>
                  <a:pt x="313" y="530"/>
                </a:lnTo>
                <a:lnTo>
                  <a:pt x="361" y="566"/>
                </a:lnTo>
                <a:lnTo>
                  <a:pt x="386" y="573"/>
                </a:lnTo>
                <a:lnTo>
                  <a:pt x="418" y="426"/>
                </a:lnTo>
                <a:lnTo>
                  <a:pt x="499" y="409"/>
                </a:lnTo>
                <a:lnTo>
                  <a:pt x="506" y="390"/>
                </a:lnTo>
                <a:lnTo>
                  <a:pt x="531" y="372"/>
                </a:lnTo>
                <a:lnTo>
                  <a:pt x="563" y="360"/>
                </a:lnTo>
                <a:lnTo>
                  <a:pt x="603" y="353"/>
                </a:lnTo>
                <a:lnTo>
                  <a:pt x="676" y="366"/>
                </a:lnTo>
                <a:lnTo>
                  <a:pt x="628" y="384"/>
                </a:lnTo>
                <a:lnTo>
                  <a:pt x="643" y="433"/>
                </a:lnTo>
                <a:lnTo>
                  <a:pt x="619" y="451"/>
                </a:lnTo>
                <a:lnTo>
                  <a:pt x="659" y="476"/>
                </a:lnTo>
                <a:lnTo>
                  <a:pt x="773" y="457"/>
                </a:lnTo>
                <a:lnTo>
                  <a:pt x="828" y="506"/>
                </a:lnTo>
                <a:lnTo>
                  <a:pt x="853" y="566"/>
                </a:lnTo>
                <a:lnTo>
                  <a:pt x="933" y="579"/>
                </a:lnTo>
                <a:lnTo>
                  <a:pt x="1038" y="524"/>
                </a:lnTo>
                <a:lnTo>
                  <a:pt x="1086" y="518"/>
                </a:lnTo>
                <a:lnTo>
                  <a:pt x="1182" y="518"/>
                </a:lnTo>
                <a:lnTo>
                  <a:pt x="1303" y="506"/>
                </a:lnTo>
                <a:lnTo>
                  <a:pt x="1416" y="512"/>
                </a:lnTo>
                <a:lnTo>
                  <a:pt x="1456" y="555"/>
                </a:lnTo>
                <a:lnTo>
                  <a:pt x="1481" y="500"/>
                </a:lnTo>
                <a:lnTo>
                  <a:pt x="1447" y="439"/>
                </a:lnTo>
                <a:lnTo>
                  <a:pt x="1561" y="420"/>
                </a:lnTo>
                <a:lnTo>
                  <a:pt x="1584" y="336"/>
                </a:lnTo>
                <a:lnTo>
                  <a:pt x="1705" y="347"/>
                </a:lnTo>
                <a:lnTo>
                  <a:pt x="1714" y="287"/>
                </a:lnTo>
                <a:lnTo>
                  <a:pt x="1802" y="262"/>
                </a:lnTo>
                <a:lnTo>
                  <a:pt x="1697" y="213"/>
                </a:lnTo>
                <a:lnTo>
                  <a:pt x="1697" y="183"/>
                </a:lnTo>
                <a:lnTo>
                  <a:pt x="1632" y="207"/>
                </a:lnTo>
                <a:lnTo>
                  <a:pt x="1536" y="159"/>
                </a:lnTo>
                <a:lnTo>
                  <a:pt x="1464" y="171"/>
                </a:lnTo>
                <a:lnTo>
                  <a:pt x="1424" y="140"/>
                </a:lnTo>
                <a:lnTo>
                  <a:pt x="1399" y="165"/>
                </a:lnTo>
                <a:lnTo>
                  <a:pt x="1239" y="56"/>
                </a:lnTo>
                <a:lnTo>
                  <a:pt x="1239" y="37"/>
                </a:lnTo>
                <a:lnTo>
                  <a:pt x="1126" y="92"/>
                </a:lnTo>
                <a:lnTo>
                  <a:pt x="1038" y="74"/>
                </a:lnTo>
                <a:lnTo>
                  <a:pt x="1021" y="13"/>
                </a:lnTo>
                <a:lnTo>
                  <a:pt x="966" y="0"/>
                </a:lnTo>
                <a:lnTo>
                  <a:pt x="924" y="37"/>
                </a:lnTo>
                <a:lnTo>
                  <a:pt x="676" y="56"/>
                </a:lnTo>
                <a:lnTo>
                  <a:pt x="651" y="140"/>
                </a:lnTo>
                <a:lnTo>
                  <a:pt x="603" y="165"/>
                </a:lnTo>
                <a:lnTo>
                  <a:pt x="659" y="189"/>
                </a:lnTo>
                <a:lnTo>
                  <a:pt x="636" y="220"/>
                </a:lnTo>
                <a:lnTo>
                  <a:pt x="499" y="183"/>
                </a:lnTo>
                <a:lnTo>
                  <a:pt x="403" y="213"/>
                </a:lnTo>
                <a:lnTo>
                  <a:pt x="361" y="159"/>
                </a:lnTo>
                <a:lnTo>
                  <a:pt x="201" y="153"/>
                </a:lnTo>
                <a:lnTo>
                  <a:pt x="113" y="213"/>
                </a:lnTo>
                <a:lnTo>
                  <a:pt x="96" y="165"/>
                </a:lnTo>
                <a:lnTo>
                  <a:pt x="65" y="177"/>
                </a:lnTo>
                <a:lnTo>
                  <a:pt x="56" y="226"/>
                </a:lnTo>
                <a:lnTo>
                  <a:pt x="0" y="250"/>
                </a:lnTo>
              </a:path>
            </a:pathLst>
          </a:custGeom>
          <a:solidFill>
            <a:schemeClr val="accent1"/>
          </a:solidFill>
          <a:ln w="7938">
            <a:solidFill>
              <a:schemeClr val="bg1"/>
            </a:solidFill>
            <a:round/>
            <a:headEnd/>
            <a:tailEnd/>
          </a:ln>
        </p:spPr>
        <p:txBody>
          <a:bodyPr/>
          <a:lstStyle/>
          <a:p>
            <a:endParaRPr lang="en-ZA"/>
          </a:p>
        </p:txBody>
      </p:sp>
      <p:sp>
        <p:nvSpPr>
          <p:cNvPr id="7438" name="Freeform 572"/>
          <p:cNvSpPr>
            <a:spLocks/>
          </p:cNvSpPr>
          <p:nvPr/>
        </p:nvSpPr>
        <p:spPr bwMode="auto">
          <a:xfrm>
            <a:off x="8885237" y="3670301"/>
            <a:ext cx="415925" cy="233363"/>
          </a:xfrm>
          <a:custGeom>
            <a:avLst/>
            <a:gdLst>
              <a:gd name="T0" fmla="*/ 0 w 788"/>
              <a:gd name="T1" fmla="*/ 2147483646 h 340"/>
              <a:gd name="T2" fmla="*/ 2147483646 w 788"/>
              <a:gd name="T3" fmla="*/ 2147483646 h 340"/>
              <a:gd name="T4" fmla="*/ 2147483646 w 788"/>
              <a:gd name="T5" fmla="*/ 2147483646 h 340"/>
              <a:gd name="T6" fmla="*/ 2147483646 w 788"/>
              <a:gd name="T7" fmla="*/ 2147483646 h 340"/>
              <a:gd name="T8" fmla="*/ 2147483646 w 788"/>
              <a:gd name="T9" fmla="*/ 2147483646 h 340"/>
              <a:gd name="T10" fmla="*/ 2147483646 w 788"/>
              <a:gd name="T11" fmla="*/ 2147483646 h 340"/>
              <a:gd name="T12" fmla="*/ 2147483646 w 788"/>
              <a:gd name="T13" fmla="*/ 2147483646 h 340"/>
              <a:gd name="T14" fmla="*/ 2147483646 w 788"/>
              <a:gd name="T15" fmla="*/ 2147483646 h 340"/>
              <a:gd name="T16" fmla="*/ 2147483646 w 788"/>
              <a:gd name="T17" fmla="*/ 2147483646 h 340"/>
              <a:gd name="T18" fmla="*/ 2147483646 w 788"/>
              <a:gd name="T19" fmla="*/ 2147483646 h 340"/>
              <a:gd name="T20" fmla="*/ 2147483646 w 788"/>
              <a:gd name="T21" fmla="*/ 2147483646 h 340"/>
              <a:gd name="T22" fmla="*/ 2147483646 w 788"/>
              <a:gd name="T23" fmla="*/ 2147483646 h 340"/>
              <a:gd name="T24" fmla="*/ 2147483646 w 788"/>
              <a:gd name="T25" fmla="*/ 2147483646 h 340"/>
              <a:gd name="T26" fmla="*/ 2147483646 w 788"/>
              <a:gd name="T27" fmla="*/ 2147483646 h 340"/>
              <a:gd name="T28" fmla="*/ 2147483646 w 788"/>
              <a:gd name="T29" fmla="*/ 2147483646 h 340"/>
              <a:gd name="T30" fmla="*/ 2147483646 w 788"/>
              <a:gd name="T31" fmla="*/ 2147483646 h 340"/>
              <a:gd name="T32" fmla="*/ 2147483646 w 788"/>
              <a:gd name="T33" fmla="*/ 2147483646 h 340"/>
              <a:gd name="T34" fmla="*/ 2147483646 w 788"/>
              <a:gd name="T35" fmla="*/ 2147483646 h 340"/>
              <a:gd name="T36" fmla="*/ 2147483646 w 788"/>
              <a:gd name="T37" fmla="*/ 2147483646 h 340"/>
              <a:gd name="T38" fmla="*/ 2147483646 w 788"/>
              <a:gd name="T39" fmla="*/ 2147483646 h 340"/>
              <a:gd name="T40" fmla="*/ 2147483646 w 788"/>
              <a:gd name="T41" fmla="*/ 2147483646 h 340"/>
              <a:gd name="T42" fmla="*/ 2147483646 w 788"/>
              <a:gd name="T43" fmla="*/ 2147483646 h 340"/>
              <a:gd name="T44" fmla="*/ 2147483646 w 788"/>
              <a:gd name="T45" fmla="*/ 2147483646 h 340"/>
              <a:gd name="T46" fmla="*/ 2147483646 w 788"/>
              <a:gd name="T47" fmla="*/ 2147483646 h 340"/>
              <a:gd name="T48" fmla="*/ 2147483646 w 788"/>
              <a:gd name="T49" fmla="*/ 2147483646 h 340"/>
              <a:gd name="T50" fmla="*/ 2147483646 w 788"/>
              <a:gd name="T51" fmla="*/ 2147483646 h 340"/>
              <a:gd name="T52" fmla="*/ 2147483646 w 788"/>
              <a:gd name="T53" fmla="*/ 2147483646 h 340"/>
              <a:gd name="T54" fmla="*/ 2147483646 w 788"/>
              <a:gd name="T55" fmla="*/ 2147483646 h 340"/>
              <a:gd name="T56" fmla="*/ 2147483646 w 788"/>
              <a:gd name="T57" fmla="*/ 2147483646 h 340"/>
              <a:gd name="T58" fmla="*/ 2147483646 w 788"/>
              <a:gd name="T59" fmla="*/ 2147483646 h 340"/>
              <a:gd name="T60" fmla="*/ 2147483646 w 788"/>
              <a:gd name="T61" fmla="*/ 2147483646 h 340"/>
              <a:gd name="T62" fmla="*/ 2147483646 w 788"/>
              <a:gd name="T63" fmla="*/ 2147483646 h 340"/>
              <a:gd name="T64" fmla="*/ 2147483646 w 788"/>
              <a:gd name="T65" fmla="*/ 2147483646 h 340"/>
              <a:gd name="T66" fmla="*/ 2147483646 w 788"/>
              <a:gd name="T67" fmla="*/ 2147483646 h 340"/>
              <a:gd name="T68" fmla="*/ 2147483646 w 788"/>
              <a:gd name="T69" fmla="*/ 2147483646 h 340"/>
              <a:gd name="T70" fmla="*/ 2147483646 w 788"/>
              <a:gd name="T71" fmla="*/ 2147483646 h 340"/>
              <a:gd name="T72" fmla="*/ 2147483646 w 788"/>
              <a:gd name="T73" fmla="*/ 2147483646 h 340"/>
              <a:gd name="T74" fmla="*/ 2147483646 w 788"/>
              <a:gd name="T75" fmla="*/ 2147483646 h 340"/>
              <a:gd name="T76" fmla="*/ 2147483646 w 788"/>
              <a:gd name="T77" fmla="*/ 2147483646 h 340"/>
              <a:gd name="T78" fmla="*/ 2147483646 w 788"/>
              <a:gd name="T79" fmla="*/ 2147483646 h 340"/>
              <a:gd name="T80" fmla="*/ 2147483646 w 788"/>
              <a:gd name="T81" fmla="*/ 2147483646 h 340"/>
              <a:gd name="T82" fmla="*/ 2147483646 w 788"/>
              <a:gd name="T83" fmla="*/ 2147483646 h 340"/>
              <a:gd name="T84" fmla="*/ 2147483646 w 788"/>
              <a:gd name="T85" fmla="*/ 2147483646 h 340"/>
              <a:gd name="T86" fmla="*/ 2147483646 w 788"/>
              <a:gd name="T87" fmla="*/ 2147483646 h 340"/>
              <a:gd name="T88" fmla="*/ 2147483646 w 788"/>
              <a:gd name="T89" fmla="*/ 2147483646 h 340"/>
              <a:gd name="T90" fmla="*/ 2147483646 w 788"/>
              <a:gd name="T91" fmla="*/ 2147483646 h 340"/>
              <a:gd name="T92" fmla="*/ 2147483646 w 788"/>
              <a:gd name="T93" fmla="*/ 0 h 340"/>
              <a:gd name="T94" fmla="*/ 2147483646 w 788"/>
              <a:gd name="T95" fmla="*/ 2147483646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8"/>
              <a:gd name="T145" fmla="*/ 0 h 340"/>
              <a:gd name="T146" fmla="*/ 788 w 78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8" h="340">
                <a:moveTo>
                  <a:pt x="0" y="164"/>
                </a:moveTo>
                <a:lnTo>
                  <a:pt x="32" y="157"/>
                </a:lnTo>
                <a:lnTo>
                  <a:pt x="32" y="140"/>
                </a:lnTo>
                <a:lnTo>
                  <a:pt x="105" y="109"/>
                </a:lnTo>
                <a:lnTo>
                  <a:pt x="153" y="133"/>
                </a:lnTo>
                <a:lnTo>
                  <a:pt x="160" y="182"/>
                </a:lnTo>
                <a:lnTo>
                  <a:pt x="209" y="164"/>
                </a:lnTo>
                <a:lnTo>
                  <a:pt x="242" y="170"/>
                </a:lnTo>
                <a:lnTo>
                  <a:pt x="290" y="249"/>
                </a:lnTo>
                <a:lnTo>
                  <a:pt x="394" y="297"/>
                </a:lnTo>
                <a:lnTo>
                  <a:pt x="475" y="316"/>
                </a:lnTo>
                <a:lnTo>
                  <a:pt x="475" y="340"/>
                </a:lnTo>
                <a:lnTo>
                  <a:pt x="532" y="340"/>
                </a:lnTo>
                <a:lnTo>
                  <a:pt x="547" y="273"/>
                </a:lnTo>
                <a:lnTo>
                  <a:pt x="532" y="243"/>
                </a:lnTo>
                <a:lnTo>
                  <a:pt x="498" y="249"/>
                </a:lnTo>
                <a:lnTo>
                  <a:pt x="490" y="206"/>
                </a:lnTo>
                <a:lnTo>
                  <a:pt x="532" y="224"/>
                </a:lnTo>
                <a:lnTo>
                  <a:pt x="555" y="224"/>
                </a:lnTo>
                <a:lnTo>
                  <a:pt x="612" y="176"/>
                </a:lnTo>
                <a:lnTo>
                  <a:pt x="683" y="182"/>
                </a:lnTo>
                <a:lnTo>
                  <a:pt x="700" y="194"/>
                </a:lnTo>
                <a:lnTo>
                  <a:pt x="675" y="219"/>
                </a:lnTo>
                <a:lnTo>
                  <a:pt x="756" y="194"/>
                </a:lnTo>
                <a:lnTo>
                  <a:pt x="765" y="206"/>
                </a:lnTo>
                <a:lnTo>
                  <a:pt x="788" y="194"/>
                </a:lnTo>
                <a:lnTo>
                  <a:pt x="740" y="157"/>
                </a:lnTo>
                <a:lnTo>
                  <a:pt x="700" y="170"/>
                </a:lnTo>
                <a:lnTo>
                  <a:pt x="668" y="151"/>
                </a:lnTo>
                <a:lnTo>
                  <a:pt x="708" y="121"/>
                </a:lnTo>
                <a:lnTo>
                  <a:pt x="700" y="109"/>
                </a:lnTo>
                <a:lnTo>
                  <a:pt x="652" y="115"/>
                </a:lnTo>
                <a:lnTo>
                  <a:pt x="547" y="170"/>
                </a:lnTo>
                <a:lnTo>
                  <a:pt x="467" y="157"/>
                </a:lnTo>
                <a:lnTo>
                  <a:pt x="442" y="97"/>
                </a:lnTo>
                <a:lnTo>
                  <a:pt x="387" y="48"/>
                </a:lnTo>
                <a:lnTo>
                  <a:pt x="273" y="67"/>
                </a:lnTo>
                <a:lnTo>
                  <a:pt x="233" y="42"/>
                </a:lnTo>
                <a:lnTo>
                  <a:pt x="225" y="54"/>
                </a:lnTo>
                <a:lnTo>
                  <a:pt x="202" y="67"/>
                </a:lnTo>
                <a:lnTo>
                  <a:pt x="177" y="67"/>
                </a:lnTo>
                <a:lnTo>
                  <a:pt x="145" y="54"/>
                </a:lnTo>
                <a:lnTo>
                  <a:pt x="120" y="73"/>
                </a:lnTo>
                <a:lnTo>
                  <a:pt x="120" y="54"/>
                </a:lnTo>
                <a:lnTo>
                  <a:pt x="97" y="48"/>
                </a:lnTo>
                <a:lnTo>
                  <a:pt x="97" y="30"/>
                </a:lnTo>
                <a:lnTo>
                  <a:pt x="113" y="0"/>
                </a:lnTo>
                <a:lnTo>
                  <a:pt x="32" y="17"/>
                </a:lnTo>
              </a:path>
            </a:pathLst>
          </a:custGeom>
          <a:solidFill>
            <a:schemeClr val="tx2"/>
          </a:solidFill>
          <a:ln w="7938">
            <a:solidFill>
              <a:schemeClr val="bg1"/>
            </a:solidFill>
            <a:round/>
            <a:headEnd/>
            <a:tailEnd/>
          </a:ln>
        </p:spPr>
        <p:txBody>
          <a:bodyPr/>
          <a:lstStyle/>
          <a:p>
            <a:endParaRPr lang="en-ZA"/>
          </a:p>
        </p:txBody>
      </p:sp>
      <p:sp>
        <p:nvSpPr>
          <p:cNvPr id="7439" name="Freeform 573"/>
          <p:cNvSpPr>
            <a:spLocks/>
          </p:cNvSpPr>
          <p:nvPr/>
        </p:nvSpPr>
        <p:spPr bwMode="auto">
          <a:xfrm>
            <a:off x="8526462" y="3698875"/>
            <a:ext cx="214313" cy="166688"/>
          </a:xfrm>
          <a:custGeom>
            <a:avLst/>
            <a:gdLst>
              <a:gd name="T0" fmla="*/ 2147483646 w 403"/>
              <a:gd name="T1" fmla="*/ 2147483646 h 244"/>
              <a:gd name="T2" fmla="*/ 2147483646 w 403"/>
              <a:gd name="T3" fmla="*/ 2147483646 h 244"/>
              <a:gd name="T4" fmla="*/ 2147483646 w 403"/>
              <a:gd name="T5" fmla="*/ 2147483646 h 244"/>
              <a:gd name="T6" fmla="*/ 2147483646 w 403"/>
              <a:gd name="T7" fmla="*/ 0 h 244"/>
              <a:gd name="T8" fmla="*/ 2147483646 w 403"/>
              <a:gd name="T9" fmla="*/ 2147483646 h 244"/>
              <a:gd name="T10" fmla="*/ 2147483646 w 403"/>
              <a:gd name="T11" fmla="*/ 2147483646 h 244"/>
              <a:gd name="T12" fmla="*/ 2147483646 w 403"/>
              <a:gd name="T13" fmla="*/ 2147483646 h 244"/>
              <a:gd name="T14" fmla="*/ 2147483646 w 403"/>
              <a:gd name="T15" fmla="*/ 2147483646 h 244"/>
              <a:gd name="T16" fmla="*/ 2147483646 w 403"/>
              <a:gd name="T17" fmla="*/ 2147483646 h 244"/>
              <a:gd name="T18" fmla="*/ 2147483646 w 403"/>
              <a:gd name="T19" fmla="*/ 2147483646 h 244"/>
              <a:gd name="T20" fmla="*/ 0 w 403"/>
              <a:gd name="T21" fmla="*/ 2147483646 h 244"/>
              <a:gd name="T22" fmla="*/ 2147483646 w 403"/>
              <a:gd name="T23" fmla="*/ 2147483646 h 244"/>
              <a:gd name="T24" fmla="*/ 2147483646 w 403"/>
              <a:gd name="T25" fmla="*/ 2147483646 h 244"/>
              <a:gd name="T26" fmla="*/ 2147483646 w 403"/>
              <a:gd name="T27" fmla="*/ 2147483646 h 244"/>
              <a:gd name="T28" fmla="*/ 2147483646 w 403"/>
              <a:gd name="T29" fmla="*/ 2147483646 h 244"/>
              <a:gd name="T30" fmla="*/ 2147483646 w 403"/>
              <a:gd name="T31" fmla="*/ 2147483646 h 244"/>
              <a:gd name="T32" fmla="*/ 2147483646 w 403"/>
              <a:gd name="T33" fmla="*/ 2147483646 h 244"/>
              <a:gd name="T34" fmla="*/ 2147483646 w 403"/>
              <a:gd name="T35" fmla="*/ 2147483646 h 244"/>
              <a:gd name="T36" fmla="*/ 2147483646 w 403"/>
              <a:gd name="T37" fmla="*/ 2147483646 h 244"/>
              <a:gd name="T38" fmla="*/ 2147483646 w 403"/>
              <a:gd name="T39" fmla="*/ 2147483646 h 244"/>
              <a:gd name="T40" fmla="*/ 2147483646 w 403"/>
              <a:gd name="T41" fmla="*/ 2147483646 h 244"/>
              <a:gd name="T42" fmla="*/ 2147483646 w 403"/>
              <a:gd name="T43" fmla="*/ 2147483646 h 2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3"/>
              <a:gd name="T67" fmla="*/ 0 h 244"/>
              <a:gd name="T68" fmla="*/ 403 w 403"/>
              <a:gd name="T69" fmla="*/ 244 h 2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3" h="244">
                <a:moveTo>
                  <a:pt x="242" y="6"/>
                </a:moveTo>
                <a:lnTo>
                  <a:pt x="185" y="42"/>
                </a:lnTo>
                <a:lnTo>
                  <a:pt x="130" y="6"/>
                </a:lnTo>
                <a:lnTo>
                  <a:pt x="88" y="0"/>
                </a:lnTo>
                <a:lnTo>
                  <a:pt x="88" y="18"/>
                </a:lnTo>
                <a:lnTo>
                  <a:pt x="130" y="31"/>
                </a:lnTo>
                <a:lnTo>
                  <a:pt x="153" y="67"/>
                </a:lnTo>
                <a:lnTo>
                  <a:pt x="105" y="61"/>
                </a:lnTo>
                <a:lnTo>
                  <a:pt x="88" y="67"/>
                </a:lnTo>
                <a:lnTo>
                  <a:pt x="17" y="61"/>
                </a:lnTo>
                <a:lnTo>
                  <a:pt x="0" y="67"/>
                </a:lnTo>
                <a:lnTo>
                  <a:pt x="8" y="122"/>
                </a:lnTo>
                <a:lnTo>
                  <a:pt x="65" y="122"/>
                </a:lnTo>
                <a:lnTo>
                  <a:pt x="145" y="195"/>
                </a:lnTo>
                <a:lnTo>
                  <a:pt x="210" y="231"/>
                </a:lnTo>
                <a:lnTo>
                  <a:pt x="290" y="201"/>
                </a:lnTo>
                <a:lnTo>
                  <a:pt x="298" y="231"/>
                </a:lnTo>
                <a:lnTo>
                  <a:pt x="338" y="244"/>
                </a:lnTo>
                <a:lnTo>
                  <a:pt x="370" y="182"/>
                </a:lnTo>
                <a:lnTo>
                  <a:pt x="403" y="177"/>
                </a:lnTo>
                <a:lnTo>
                  <a:pt x="315" y="109"/>
                </a:lnTo>
                <a:lnTo>
                  <a:pt x="282" y="25"/>
                </a:lnTo>
              </a:path>
            </a:pathLst>
          </a:custGeom>
          <a:solidFill>
            <a:schemeClr val="accent1"/>
          </a:solidFill>
          <a:ln w="7938">
            <a:solidFill>
              <a:schemeClr val="bg1"/>
            </a:solidFill>
            <a:round/>
            <a:headEnd/>
            <a:tailEnd/>
          </a:ln>
        </p:spPr>
        <p:txBody>
          <a:bodyPr/>
          <a:lstStyle/>
          <a:p>
            <a:endParaRPr lang="en-ZA"/>
          </a:p>
        </p:txBody>
      </p:sp>
      <p:sp>
        <p:nvSpPr>
          <p:cNvPr id="7440" name="Freeform 574"/>
          <p:cNvSpPr>
            <a:spLocks/>
          </p:cNvSpPr>
          <p:nvPr/>
        </p:nvSpPr>
        <p:spPr bwMode="auto">
          <a:xfrm>
            <a:off x="8526461" y="3741738"/>
            <a:ext cx="146050" cy="106362"/>
          </a:xfrm>
          <a:custGeom>
            <a:avLst/>
            <a:gdLst>
              <a:gd name="T0" fmla="*/ 0 w 275"/>
              <a:gd name="T1" fmla="*/ 2147483646 h 158"/>
              <a:gd name="T2" fmla="*/ 2147483646 w 275"/>
              <a:gd name="T3" fmla="*/ 2147483646 h 158"/>
              <a:gd name="T4" fmla="*/ 2147483646 w 275"/>
              <a:gd name="T5" fmla="*/ 2147483646 h 158"/>
              <a:gd name="T6" fmla="*/ 2147483646 w 275"/>
              <a:gd name="T7" fmla="*/ 2147483646 h 158"/>
              <a:gd name="T8" fmla="*/ 2147483646 w 275"/>
              <a:gd name="T9" fmla="*/ 2147483646 h 158"/>
              <a:gd name="T10" fmla="*/ 2147483646 w 275"/>
              <a:gd name="T11" fmla="*/ 2147483646 h 158"/>
              <a:gd name="T12" fmla="*/ 2147483646 w 275"/>
              <a:gd name="T13" fmla="*/ 2147483646 h 158"/>
              <a:gd name="T14" fmla="*/ 2147483646 w 275"/>
              <a:gd name="T15" fmla="*/ 2147483646 h 158"/>
              <a:gd name="T16" fmla="*/ 2147483646 w 275"/>
              <a:gd name="T17" fmla="*/ 2147483646 h 158"/>
              <a:gd name="T18" fmla="*/ 2147483646 w 275"/>
              <a:gd name="T19" fmla="*/ 2147483646 h 158"/>
              <a:gd name="T20" fmla="*/ 2147483646 w 275"/>
              <a:gd name="T21" fmla="*/ 2147483646 h 158"/>
              <a:gd name="T22" fmla="*/ 2147483646 w 275"/>
              <a:gd name="T23" fmla="*/ 2147483646 h 158"/>
              <a:gd name="T24" fmla="*/ 2147483646 w 275"/>
              <a:gd name="T25" fmla="*/ 2147483646 h 158"/>
              <a:gd name="T26" fmla="*/ 2147483646 w 275"/>
              <a:gd name="T27" fmla="*/ 0 h 158"/>
              <a:gd name="T28" fmla="*/ 2147483646 w 275"/>
              <a:gd name="T29" fmla="*/ 2147483646 h 158"/>
              <a:gd name="T30" fmla="*/ 2147483646 w 275"/>
              <a:gd name="T31" fmla="*/ 0 h 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5"/>
              <a:gd name="T49" fmla="*/ 0 h 158"/>
              <a:gd name="T50" fmla="*/ 275 w 275"/>
              <a:gd name="T51" fmla="*/ 158 h 1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5" h="158">
                <a:moveTo>
                  <a:pt x="0" y="6"/>
                </a:moveTo>
                <a:lnTo>
                  <a:pt x="8" y="61"/>
                </a:lnTo>
                <a:lnTo>
                  <a:pt x="65" y="61"/>
                </a:lnTo>
                <a:lnTo>
                  <a:pt x="121" y="103"/>
                </a:lnTo>
                <a:lnTo>
                  <a:pt x="153" y="103"/>
                </a:lnTo>
                <a:lnTo>
                  <a:pt x="178" y="121"/>
                </a:lnTo>
                <a:lnTo>
                  <a:pt x="210" y="127"/>
                </a:lnTo>
                <a:lnTo>
                  <a:pt x="242" y="158"/>
                </a:lnTo>
                <a:lnTo>
                  <a:pt x="275" y="146"/>
                </a:lnTo>
                <a:lnTo>
                  <a:pt x="242" y="103"/>
                </a:lnTo>
                <a:lnTo>
                  <a:pt x="193" y="85"/>
                </a:lnTo>
                <a:lnTo>
                  <a:pt x="193" y="54"/>
                </a:lnTo>
                <a:lnTo>
                  <a:pt x="162" y="24"/>
                </a:lnTo>
                <a:lnTo>
                  <a:pt x="105" y="0"/>
                </a:lnTo>
                <a:lnTo>
                  <a:pt x="88" y="6"/>
                </a:lnTo>
                <a:lnTo>
                  <a:pt x="17" y="0"/>
                </a:lnTo>
              </a:path>
            </a:pathLst>
          </a:custGeom>
          <a:solidFill>
            <a:schemeClr val="accent1"/>
          </a:solidFill>
          <a:ln w="7938">
            <a:solidFill>
              <a:schemeClr val="bg1"/>
            </a:solidFill>
            <a:round/>
            <a:headEnd/>
            <a:tailEnd/>
          </a:ln>
        </p:spPr>
        <p:txBody>
          <a:bodyPr/>
          <a:lstStyle/>
          <a:p>
            <a:endParaRPr lang="en-ZA"/>
          </a:p>
        </p:txBody>
      </p:sp>
      <p:sp>
        <p:nvSpPr>
          <p:cNvPr id="7441" name="Freeform 575"/>
          <p:cNvSpPr>
            <a:spLocks/>
          </p:cNvSpPr>
          <p:nvPr/>
        </p:nvSpPr>
        <p:spPr bwMode="auto">
          <a:xfrm>
            <a:off x="8450262" y="3678239"/>
            <a:ext cx="157163" cy="66675"/>
          </a:xfrm>
          <a:custGeom>
            <a:avLst/>
            <a:gdLst>
              <a:gd name="T0" fmla="*/ 2147483646 w 298"/>
              <a:gd name="T1" fmla="*/ 2147483646 h 98"/>
              <a:gd name="T2" fmla="*/ 2147483646 w 298"/>
              <a:gd name="T3" fmla="*/ 2147483646 h 98"/>
              <a:gd name="T4" fmla="*/ 2147483646 w 298"/>
              <a:gd name="T5" fmla="*/ 0 h 98"/>
              <a:gd name="T6" fmla="*/ 2147483646 w 298"/>
              <a:gd name="T7" fmla="*/ 2147483646 h 98"/>
              <a:gd name="T8" fmla="*/ 2147483646 w 298"/>
              <a:gd name="T9" fmla="*/ 2147483646 h 98"/>
              <a:gd name="T10" fmla="*/ 2147483646 w 298"/>
              <a:gd name="T11" fmla="*/ 0 h 98"/>
              <a:gd name="T12" fmla="*/ 2147483646 w 298"/>
              <a:gd name="T13" fmla="*/ 2147483646 h 98"/>
              <a:gd name="T14" fmla="*/ 0 w 298"/>
              <a:gd name="T15" fmla="*/ 2147483646 h 98"/>
              <a:gd name="T16" fmla="*/ 2147483646 w 298"/>
              <a:gd name="T17" fmla="*/ 2147483646 h 98"/>
              <a:gd name="T18" fmla="*/ 2147483646 w 298"/>
              <a:gd name="T19" fmla="*/ 2147483646 h 98"/>
              <a:gd name="T20" fmla="*/ 2147483646 w 298"/>
              <a:gd name="T21" fmla="*/ 2147483646 h 98"/>
              <a:gd name="T22" fmla="*/ 2147483646 w 298"/>
              <a:gd name="T23" fmla="*/ 2147483646 h 98"/>
              <a:gd name="T24" fmla="*/ 2147483646 w 298"/>
              <a:gd name="T25" fmla="*/ 2147483646 h 98"/>
              <a:gd name="T26" fmla="*/ 2147483646 w 298"/>
              <a:gd name="T27" fmla="*/ 2147483646 h 98"/>
              <a:gd name="T28" fmla="*/ 2147483646 w 298"/>
              <a:gd name="T29" fmla="*/ 2147483646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
              <a:gd name="T46" fmla="*/ 0 h 98"/>
              <a:gd name="T47" fmla="*/ 298 w 298"/>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 h="98">
                <a:moveTo>
                  <a:pt x="233" y="31"/>
                </a:moveTo>
                <a:lnTo>
                  <a:pt x="193" y="13"/>
                </a:lnTo>
                <a:lnTo>
                  <a:pt x="170" y="0"/>
                </a:lnTo>
                <a:lnTo>
                  <a:pt x="130" y="13"/>
                </a:lnTo>
                <a:lnTo>
                  <a:pt x="105" y="13"/>
                </a:lnTo>
                <a:lnTo>
                  <a:pt x="73" y="0"/>
                </a:lnTo>
                <a:lnTo>
                  <a:pt x="17" y="13"/>
                </a:lnTo>
                <a:lnTo>
                  <a:pt x="0" y="31"/>
                </a:lnTo>
                <a:lnTo>
                  <a:pt x="145" y="98"/>
                </a:lnTo>
                <a:lnTo>
                  <a:pt x="162" y="92"/>
                </a:lnTo>
                <a:lnTo>
                  <a:pt x="233" y="98"/>
                </a:lnTo>
                <a:lnTo>
                  <a:pt x="250" y="92"/>
                </a:lnTo>
                <a:lnTo>
                  <a:pt x="298" y="98"/>
                </a:lnTo>
                <a:lnTo>
                  <a:pt x="275" y="62"/>
                </a:lnTo>
                <a:lnTo>
                  <a:pt x="233" y="49"/>
                </a:lnTo>
              </a:path>
            </a:pathLst>
          </a:custGeom>
          <a:solidFill>
            <a:schemeClr val="accent1"/>
          </a:solidFill>
          <a:ln w="7938">
            <a:solidFill>
              <a:schemeClr val="bg1"/>
            </a:solidFill>
            <a:round/>
            <a:headEnd/>
            <a:tailEnd/>
          </a:ln>
        </p:spPr>
        <p:txBody>
          <a:bodyPr/>
          <a:lstStyle/>
          <a:p>
            <a:endParaRPr lang="en-ZA"/>
          </a:p>
        </p:txBody>
      </p:sp>
      <p:sp>
        <p:nvSpPr>
          <p:cNvPr id="7442" name="Freeform 576"/>
          <p:cNvSpPr>
            <a:spLocks/>
          </p:cNvSpPr>
          <p:nvPr/>
        </p:nvSpPr>
        <p:spPr bwMode="auto">
          <a:xfrm>
            <a:off x="8177212" y="3573464"/>
            <a:ext cx="85725" cy="96837"/>
          </a:xfrm>
          <a:custGeom>
            <a:avLst/>
            <a:gdLst>
              <a:gd name="T0" fmla="*/ 0 w 162"/>
              <a:gd name="T1" fmla="*/ 2147483646 h 140"/>
              <a:gd name="T2" fmla="*/ 2147483646 w 162"/>
              <a:gd name="T3" fmla="*/ 2147483646 h 140"/>
              <a:gd name="T4" fmla="*/ 2147483646 w 162"/>
              <a:gd name="T5" fmla="*/ 2147483646 h 140"/>
              <a:gd name="T6" fmla="*/ 2147483646 w 162"/>
              <a:gd name="T7" fmla="*/ 2147483646 h 140"/>
              <a:gd name="T8" fmla="*/ 2147483646 w 162"/>
              <a:gd name="T9" fmla="*/ 2147483646 h 140"/>
              <a:gd name="T10" fmla="*/ 2147483646 w 162"/>
              <a:gd name="T11" fmla="*/ 2147483646 h 140"/>
              <a:gd name="T12" fmla="*/ 2147483646 w 162"/>
              <a:gd name="T13" fmla="*/ 2147483646 h 140"/>
              <a:gd name="T14" fmla="*/ 2147483646 w 162"/>
              <a:gd name="T15" fmla="*/ 2147483646 h 140"/>
              <a:gd name="T16" fmla="*/ 2147483646 w 162"/>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40"/>
              <a:gd name="T29" fmla="*/ 162 w 162"/>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40">
                <a:moveTo>
                  <a:pt x="0" y="24"/>
                </a:moveTo>
                <a:lnTo>
                  <a:pt x="65" y="84"/>
                </a:lnTo>
                <a:lnTo>
                  <a:pt x="65" y="140"/>
                </a:lnTo>
                <a:lnTo>
                  <a:pt x="90" y="140"/>
                </a:lnTo>
                <a:lnTo>
                  <a:pt x="105" y="84"/>
                </a:lnTo>
                <a:lnTo>
                  <a:pt x="162" y="91"/>
                </a:lnTo>
                <a:lnTo>
                  <a:pt x="130" y="48"/>
                </a:lnTo>
                <a:lnTo>
                  <a:pt x="130" y="18"/>
                </a:lnTo>
                <a:lnTo>
                  <a:pt x="9" y="0"/>
                </a:lnTo>
              </a:path>
            </a:pathLst>
          </a:custGeom>
          <a:solidFill>
            <a:schemeClr val="accent1"/>
          </a:solidFill>
          <a:ln w="7938">
            <a:solidFill>
              <a:schemeClr val="bg1"/>
            </a:solidFill>
            <a:round/>
            <a:headEnd/>
            <a:tailEnd/>
          </a:ln>
        </p:spPr>
        <p:txBody>
          <a:bodyPr/>
          <a:lstStyle/>
          <a:p>
            <a:endParaRPr lang="en-ZA"/>
          </a:p>
        </p:txBody>
      </p:sp>
      <p:sp>
        <p:nvSpPr>
          <p:cNvPr id="7444" name="Freeform 578"/>
          <p:cNvSpPr>
            <a:spLocks/>
          </p:cNvSpPr>
          <p:nvPr/>
        </p:nvSpPr>
        <p:spPr bwMode="auto">
          <a:xfrm>
            <a:off x="5246687" y="2468563"/>
            <a:ext cx="66675" cy="17462"/>
          </a:xfrm>
          <a:custGeom>
            <a:avLst/>
            <a:gdLst>
              <a:gd name="T0" fmla="*/ 0 w 128"/>
              <a:gd name="T1" fmla="*/ 2147483646 h 24"/>
              <a:gd name="T2" fmla="*/ 2147483646 w 128"/>
              <a:gd name="T3" fmla="*/ 2147483646 h 24"/>
              <a:gd name="T4" fmla="*/ 2147483646 w 128"/>
              <a:gd name="T5" fmla="*/ 2147483646 h 24"/>
              <a:gd name="T6" fmla="*/ 2147483646 w 128"/>
              <a:gd name="T7" fmla="*/ 0 h 24"/>
              <a:gd name="T8" fmla="*/ 0 w 128"/>
              <a:gd name="T9" fmla="*/ 2147483646 h 24"/>
              <a:gd name="T10" fmla="*/ 0 60000 65536"/>
              <a:gd name="T11" fmla="*/ 0 60000 65536"/>
              <a:gd name="T12" fmla="*/ 0 60000 65536"/>
              <a:gd name="T13" fmla="*/ 0 60000 65536"/>
              <a:gd name="T14" fmla="*/ 0 60000 65536"/>
              <a:gd name="T15" fmla="*/ 0 w 128"/>
              <a:gd name="T16" fmla="*/ 0 h 24"/>
              <a:gd name="T17" fmla="*/ 128 w 128"/>
              <a:gd name="T18" fmla="*/ 24 h 24"/>
            </a:gdLst>
            <a:ahLst/>
            <a:cxnLst>
              <a:cxn ang="T10">
                <a:pos x="T0" y="T1"/>
              </a:cxn>
              <a:cxn ang="T11">
                <a:pos x="T2" y="T3"/>
              </a:cxn>
              <a:cxn ang="T12">
                <a:pos x="T4" y="T5"/>
              </a:cxn>
              <a:cxn ang="T13">
                <a:pos x="T6" y="T7"/>
              </a:cxn>
              <a:cxn ang="T14">
                <a:pos x="T8" y="T9"/>
              </a:cxn>
            </a:cxnLst>
            <a:rect l="T15" t="T16" r="T17" b="T18"/>
            <a:pathLst>
              <a:path w="128" h="24">
                <a:moveTo>
                  <a:pt x="0" y="12"/>
                </a:moveTo>
                <a:lnTo>
                  <a:pt x="25" y="24"/>
                </a:lnTo>
                <a:lnTo>
                  <a:pt x="128" y="12"/>
                </a:lnTo>
                <a:lnTo>
                  <a:pt x="32" y="0"/>
                </a:lnTo>
                <a:lnTo>
                  <a:pt x="0" y="12"/>
                </a:lnTo>
              </a:path>
            </a:pathLst>
          </a:custGeom>
          <a:solidFill>
            <a:srgbClr val="99FF66"/>
          </a:solidFill>
          <a:ln w="0">
            <a:solidFill>
              <a:schemeClr val="bg1"/>
            </a:solidFill>
            <a:round/>
            <a:headEnd/>
            <a:tailEnd/>
          </a:ln>
        </p:spPr>
        <p:txBody>
          <a:bodyPr/>
          <a:lstStyle/>
          <a:p>
            <a:endParaRPr lang="en-ZA"/>
          </a:p>
        </p:txBody>
      </p:sp>
      <p:sp>
        <p:nvSpPr>
          <p:cNvPr id="7445" name="Freeform 579"/>
          <p:cNvSpPr>
            <a:spLocks/>
          </p:cNvSpPr>
          <p:nvPr/>
        </p:nvSpPr>
        <p:spPr bwMode="auto">
          <a:xfrm>
            <a:off x="5786436" y="6161088"/>
            <a:ext cx="46038" cy="44450"/>
          </a:xfrm>
          <a:custGeom>
            <a:avLst/>
            <a:gdLst>
              <a:gd name="T0" fmla="*/ 0 w 88"/>
              <a:gd name="T1" fmla="*/ 2147483646 h 67"/>
              <a:gd name="T2" fmla="*/ 2147483646 w 88"/>
              <a:gd name="T3" fmla="*/ 0 h 67"/>
              <a:gd name="T4" fmla="*/ 2147483646 w 88"/>
              <a:gd name="T5" fmla="*/ 2147483646 h 67"/>
              <a:gd name="T6" fmla="*/ 2147483646 w 88"/>
              <a:gd name="T7" fmla="*/ 2147483646 h 67"/>
              <a:gd name="T8" fmla="*/ 2147483646 w 88"/>
              <a:gd name="T9" fmla="*/ 2147483646 h 67"/>
              <a:gd name="T10" fmla="*/ 0 w 88"/>
              <a:gd name="T11" fmla="*/ 2147483646 h 67"/>
              <a:gd name="T12" fmla="*/ 0 60000 65536"/>
              <a:gd name="T13" fmla="*/ 0 60000 65536"/>
              <a:gd name="T14" fmla="*/ 0 60000 65536"/>
              <a:gd name="T15" fmla="*/ 0 60000 65536"/>
              <a:gd name="T16" fmla="*/ 0 60000 65536"/>
              <a:gd name="T17" fmla="*/ 0 60000 65536"/>
              <a:gd name="T18" fmla="*/ 0 w 88"/>
              <a:gd name="T19" fmla="*/ 0 h 67"/>
              <a:gd name="T20" fmla="*/ 88 w 8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88" h="67">
                <a:moveTo>
                  <a:pt x="0" y="6"/>
                </a:moveTo>
                <a:lnTo>
                  <a:pt x="33" y="0"/>
                </a:lnTo>
                <a:lnTo>
                  <a:pt x="25" y="25"/>
                </a:lnTo>
                <a:lnTo>
                  <a:pt x="88" y="37"/>
                </a:lnTo>
                <a:lnTo>
                  <a:pt x="48" y="67"/>
                </a:lnTo>
                <a:lnTo>
                  <a:pt x="0" y="6"/>
                </a:lnTo>
              </a:path>
            </a:pathLst>
          </a:custGeom>
          <a:solidFill>
            <a:srgbClr val="99FF66"/>
          </a:solidFill>
          <a:ln w="0">
            <a:solidFill>
              <a:schemeClr val="bg1"/>
            </a:solidFill>
            <a:round/>
            <a:headEnd/>
            <a:tailEnd/>
          </a:ln>
        </p:spPr>
        <p:txBody>
          <a:bodyPr/>
          <a:lstStyle/>
          <a:p>
            <a:endParaRPr lang="en-ZA"/>
          </a:p>
        </p:txBody>
      </p:sp>
      <p:sp>
        <p:nvSpPr>
          <p:cNvPr id="7446" name="Freeform 580"/>
          <p:cNvSpPr>
            <a:spLocks/>
          </p:cNvSpPr>
          <p:nvPr/>
        </p:nvSpPr>
        <p:spPr bwMode="auto">
          <a:xfrm>
            <a:off x="4594224" y="2936876"/>
            <a:ext cx="133350" cy="68263"/>
          </a:xfrm>
          <a:custGeom>
            <a:avLst/>
            <a:gdLst>
              <a:gd name="T0" fmla="*/ 2147483646 w 250"/>
              <a:gd name="T1" fmla="*/ 2147483646 h 97"/>
              <a:gd name="T2" fmla="*/ 2147483646 w 250"/>
              <a:gd name="T3" fmla="*/ 0 h 97"/>
              <a:gd name="T4" fmla="*/ 2147483646 w 250"/>
              <a:gd name="T5" fmla="*/ 2147483646 h 97"/>
              <a:gd name="T6" fmla="*/ 2147483646 w 250"/>
              <a:gd name="T7" fmla="*/ 0 h 97"/>
              <a:gd name="T8" fmla="*/ 0 w 250"/>
              <a:gd name="T9" fmla="*/ 2147483646 h 97"/>
              <a:gd name="T10" fmla="*/ 2147483646 w 250"/>
              <a:gd name="T11" fmla="*/ 2147483646 h 97"/>
              <a:gd name="T12" fmla="*/ 2147483646 w 250"/>
              <a:gd name="T13" fmla="*/ 2147483646 h 97"/>
              <a:gd name="T14" fmla="*/ 2147483646 w 250"/>
              <a:gd name="T15" fmla="*/ 2147483646 h 97"/>
              <a:gd name="T16" fmla="*/ 2147483646 w 250"/>
              <a:gd name="T17" fmla="*/ 2147483646 h 97"/>
              <a:gd name="T18" fmla="*/ 2147483646 w 250"/>
              <a:gd name="T19" fmla="*/ 2147483646 h 97"/>
              <a:gd name="T20" fmla="*/ 2147483646 w 250"/>
              <a:gd name="T21" fmla="*/ 2147483646 h 97"/>
              <a:gd name="T22" fmla="*/ 2147483646 w 250"/>
              <a:gd name="T23" fmla="*/ 2147483646 h 97"/>
              <a:gd name="T24" fmla="*/ 2147483646 w 250"/>
              <a:gd name="T25" fmla="*/ 2147483646 h 97"/>
              <a:gd name="T26" fmla="*/ 2147483646 w 250"/>
              <a:gd name="T27" fmla="*/ 2147483646 h 97"/>
              <a:gd name="T28" fmla="*/ 2147483646 w 250"/>
              <a:gd name="T29" fmla="*/ 2147483646 h 97"/>
              <a:gd name="T30" fmla="*/ 2147483646 w 250"/>
              <a:gd name="T31" fmla="*/ 2147483646 h 97"/>
              <a:gd name="T32" fmla="*/ 2147483646 w 250"/>
              <a:gd name="T33" fmla="*/ 2147483646 h 97"/>
              <a:gd name="T34" fmla="*/ 2147483646 w 250"/>
              <a:gd name="T35" fmla="*/ 2147483646 h 97"/>
              <a:gd name="T36" fmla="*/ 2147483646 w 250"/>
              <a:gd name="T37" fmla="*/ 2147483646 h 97"/>
              <a:gd name="T38" fmla="*/ 2147483646 w 250"/>
              <a:gd name="T39" fmla="*/ 2147483646 h 97"/>
              <a:gd name="T40" fmla="*/ 2147483646 w 250"/>
              <a:gd name="T41" fmla="*/ 2147483646 h 97"/>
              <a:gd name="T42" fmla="*/ 2147483646 w 250"/>
              <a:gd name="T43" fmla="*/ 2147483646 h 97"/>
              <a:gd name="T44" fmla="*/ 2147483646 w 250"/>
              <a:gd name="T45" fmla="*/ 2147483646 h 97"/>
              <a:gd name="T46" fmla="*/ 2147483646 w 250"/>
              <a:gd name="T47" fmla="*/ 2147483646 h 97"/>
              <a:gd name="T48" fmla="*/ 2147483646 w 250"/>
              <a:gd name="T49" fmla="*/ 2147483646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97"/>
              <a:gd name="T77" fmla="*/ 250 w 250"/>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97">
                <a:moveTo>
                  <a:pt x="210" y="30"/>
                </a:moveTo>
                <a:lnTo>
                  <a:pt x="185" y="0"/>
                </a:lnTo>
                <a:lnTo>
                  <a:pt x="97" y="12"/>
                </a:lnTo>
                <a:lnTo>
                  <a:pt x="25" y="0"/>
                </a:lnTo>
                <a:lnTo>
                  <a:pt x="0" y="17"/>
                </a:lnTo>
                <a:lnTo>
                  <a:pt x="113" y="24"/>
                </a:lnTo>
                <a:lnTo>
                  <a:pt x="121" y="42"/>
                </a:lnTo>
                <a:lnTo>
                  <a:pt x="81" y="36"/>
                </a:lnTo>
                <a:lnTo>
                  <a:pt x="81" y="48"/>
                </a:lnTo>
                <a:lnTo>
                  <a:pt x="48" y="60"/>
                </a:lnTo>
                <a:lnTo>
                  <a:pt x="25" y="60"/>
                </a:lnTo>
                <a:lnTo>
                  <a:pt x="65" y="84"/>
                </a:lnTo>
                <a:lnTo>
                  <a:pt x="121" y="66"/>
                </a:lnTo>
                <a:lnTo>
                  <a:pt x="130" y="79"/>
                </a:lnTo>
                <a:lnTo>
                  <a:pt x="73" y="97"/>
                </a:lnTo>
                <a:lnTo>
                  <a:pt x="145" y="84"/>
                </a:lnTo>
                <a:lnTo>
                  <a:pt x="153" y="73"/>
                </a:lnTo>
                <a:lnTo>
                  <a:pt x="170" y="73"/>
                </a:lnTo>
                <a:lnTo>
                  <a:pt x="170" y="79"/>
                </a:lnTo>
                <a:lnTo>
                  <a:pt x="193" y="90"/>
                </a:lnTo>
                <a:lnTo>
                  <a:pt x="242" y="60"/>
                </a:lnTo>
                <a:lnTo>
                  <a:pt x="250" y="48"/>
                </a:lnTo>
                <a:lnTo>
                  <a:pt x="218" y="54"/>
                </a:lnTo>
                <a:lnTo>
                  <a:pt x="161" y="36"/>
                </a:lnTo>
                <a:lnTo>
                  <a:pt x="210" y="30"/>
                </a:lnTo>
              </a:path>
            </a:pathLst>
          </a:custGeom>
          <a:solidFill>
            <a:srgbClr val="99FF66"/>
          </a:solidFill>
          <a:ln w="0">
            <a:solidFill>
              <a:schemeClr val="bg1"/>
            </a:solidFill>
            <a:round/>
            <a:headEnd/>
            <a:tailEnd/>
          </a:ln>
        </p:spPr>
        <p:txBody>
          <a:bodyPr/>
          <a:lstStyle/>
          <a:p>
            <a:endParaRPr lang="en-ZA"/>
          </a:p>
        </p:txBody>
      </p:sp>
      <p:sp>
        <p:nvSpPr>
          <p:cNvPr id="7447" name="Freeform 581"/>
          <p:cNvSpPr>
            <a:spLocks/>
          </p:cNvSpPr>
          <p:nvPr/>
        </p:nvSpPr>
        <p:spPr bwMode="auto">
          <a:xfrm>
            <a:off x="4672012" y="3105150"/>
            <a:ext cx="200025" cy="84138"/>
          </a:xfrm>
          <a:custGeom>
            <a:avLst/>
            <a:gdLst>
              <a:gd name="T0" fmla="*/ 0 w 378"/>
              <a:gd name="T1" fmla="*/ 2147483646 h 122"/>
              <a:gd name="T2" fmla="*/ 2147483646 w 378"/>
              <a:gd name="T3" fmla="*/ 2147483646 h 122"/>
              <a:gd name="T4" fmla="*/ 2147483646 w 378"/>
              <a:gd name="T5" fmla="*/ 2147483646 h 122"/>
              <a:gd name="T6" fmla="*/ 2147483646 w 378"/>
              <a:gd name="T7" fmla="*/ 2147483646 h 122"/>
              <a:gd name="T8" fmla="*/ 2147483646 w 378"/>
              <a:gd name="T9" fmla="*/ 2147483646 h 122"/>
              <a:gd name="T10" fmla="*/ 2147483646 w 378"/>
              <a:gd name="T11" fmla="*/ 2147483646 h 122"/>
              <a:gd name="T12" fmla="*/ 2147483646 w 378"/>
              <a:gd name="T13" fmla="*/ 2147483646 h 122"/>
              <a:gd name="T14" fmla="*/ 2147483646 w 378"/>
              <a:gd name="T15" fmla="*/ 2147483646 h 122"/>
              <a:gd name="T16" fmla="*/ 2147483646 w 378"/>
              <a:gd name="T17" fmla="*/ 2147483646 h 122"/>
              <a:gd name="T18" fmla="*/ 2147483646 w 378"/>
              <a:gd name="T19" fmla="*/ 2147483646 h 122"/>
              <a:gd name="T20" fmla="*/ 2147483646 w 378"/>
              <a:gd name="T21" fmla="*/ 2147483646 h 122"/>
              <a:gd name="T22" fmla="*/ 2147483646 w 378"/>
              <a:gd name="T23" fmla="*/ 0 h 122"/>
              <a:gd name="T24" fmla="*/ 2147483646 w 378"/>
              <a:gd name="T25" fmla="*/ 2147483646 h 122"/>
              <a:gd name="T26" fmla="*/ 2147483646 w 378"/>
              <a:gd name="T27" fmla="*/ 2147483646 h 122"/>
              <a:gd name="T28" fmla="*/ 2147483646 w 378"/>
              <a:gd name="T29" fmla="*/ 2147483646 h 122"/>
              <a:gd name="T30" fmla="*/ 2147483646 w 378"/>
              <a:gd name="T31" fmla="*/ 2147483646 h 122"/>
              <a:gd name="T32" fmla="*/ 2147483646 w 378"/>
              <a:gd name="T33" fmla="*/ 2147483646 h 122"/>
              <a:gd name="T34" fmla="*/ 2147483646 w 378"/>
              <a:gd name="T35" fmla="*/ 2147483646 h 122"/>
              <a:gd name="T36" fmla="*/ 2147483646 w 378"/>
              <a:gd name="T37" fmla="*/ 2147483646 h 122"/>
              <a:gd name="T38" fmla="*/ 0 w 378"/>
              <a:gd name="T39" fmla="*/ 2147483646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8"/>
              <a:gd name="T61" fmla="*/ 0 h 122"/>
              <a:gd name="T62" fmla="*/ 378 w 378"/>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8" h="122">
                <a:moveTo>
                  <a:pt x="0" y="54"/>
                </a:moveTo>
                <a:lnTo>
                  <a:pt x="33" y="91"/>
                </a:lnTo>
                <a:lnTo>
                  <a:pt x="130" y="122"/>
                </a:lnTo>
                <a:lnTo>
                  <a:pt x="330" y="73"/>
                </a:lnTo>
                <a:lnTo>
                  <a:pt x="338" y="49"/>
                </a:lnTo>
                <a:lnTo>
                  <a:pt x="363" y="60"/>
                </a:lnTo>
                <a:lnTo>
                  <a:pt x="378" y="54"/>
                </a:lnTo>
                <a:lnTo>
                  <a:pt x="321" y="36"/>
                </a:lnTo>
                <a:lnTo>
                  <a:pt x="201" y="73"/>
                </a:lnTo>
                <a:lnTo>
                  <a:pt x="177" y="43"/>
                </a:lnTo>
                <a:lnTo>
                  <a:pt x="153" y="30"/>
                </a:lnTo>
                <a:lnTo>
                  <a:pt x="113" y="0"/>
                </a:lnTo>
                <a:lnTo>
                  <a:pt x="105" y="6"/>
                </a:lnTo>
                <a:lnTo>
                  <a:pt x="145" y="43"/>
                </a:lnTo>
                <a:lnTo>
                  <a:pt x="153" y="73"/>
                </a:lnTo>
                <a:lnTo>
                  <a:pt x="121" y="60"/>
                </a:lnTo>
                <a:lnTo>
                  <a:pt x="88" y="91"/>
                </a:lnTo>
                <a:lnTo>
                  <a:pt x="81" y="79"/>
                </a:lnTo>
                <a:lnTo>
                  <a:pt x="40" y="79"/>
                </a:lnTo>
                <a:lnTo>
                  <a:pt x="0" y="54"/>
                </a:lnTo>
              </a:path>
            </a:pathLst>
          </a:custGeom>
          <a:solidFill>
            <a:srgbClr val="99FF66"/>
          </a:solidFill>
          <a:ln w="0">
            <a:solidFill>
              <a:schemeClr val="bg1"/>
            </a:solidFill>
            <a:round/>
            <a:headEnd/>
            <a:tailEnd/>
          </a:ln>
        </p:spPr>
        <p:txBody>
          <a:bodyPr/>
          <a:lstStyle/>
          <a:p>
            <a:endParaRPr lang="en-ZA"/>
          </a:p>
        </p:txBody>
      </p:sp>
      <p:sp>
        <p:nvSpPr>
          <p:cNvPr id="7448" name="Freeform 582"/>
          <p:cNvSpPr>
            <a:spLocks/>
          </p:cNvSpPr>
          <p:nvPr/>
        </p:nvSpPr>
        <p:spPr bwMode="auto">
          <a:xfrm>
            <a:off x="5113336" y="3368676"/>
            <a:ext cx="44450" cy="49213"/>
          </a:xfrm>
          <a:custGeom>
            <a:avLst/>
            <a:gdLst>
              <a:gd name="T0" fmla="*/ 2147483646 w 82"/>
              <a:gd name="T1" fmla="*/ 0 h 73"/>
              <a:gd name="T2" fmla="*/ 0 w 82"/>
              <a:gd name="T3" fmla="*/ 2147483646 h 73"/>
              <a:gd name="T4" fmla="*/ 2147483646 w 82"/>
              <a:gd name="T5" fmla="*/ 2147483646 h 73"/>
              <a:gd name="T6" fmla="*/ 2147483646 w 82"/>
              <a:gd name="T7" fmla="*/ 2147483646 h 73"/>
              <a:gd name="T8" fmla="*/ 2147483646 w 82"/>
              <a:gd name="T9" fmla="*/ 2147483646 h 73"/>
              <a:gd name="T10" fmla="*/ 2147483646 w 82"/>
              <a:gd name="T11" fmla="*/ 2147483646 h 73"/>
              <a:gd name="T12" fmla="*/ 2147483646 w 82"/>
              <a:gd name="T13" fmla="*/ 2147483646 h 73"/>
              <a:gd name="T14" fmla="*/ 2147483646 w 82"/>
              <a:gd name="T15" fmla="*/ 2147483646 h 73"/>
              <a:gd name="T16" fmla="*/ 2147483646 w 82"/>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3"/>
              <a:gd name="T29" fmla="*/ 82 w 8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3">
                <a:moveTo>
                  <a:pt x="8" y="0"/>
                </a:moveTo>
                <a:lnTo>
                  <a:pt x="0" y="37"/>
                </a:lnTo>
                <a:lnTo>
                  <a:pt x="57" y="73"/>
                </a:lnTo>
                <a:lnTo>
                  <a:pt x="82" y="73"/>
                </a:lnTo>
                <a:lnTo>
                  <a:pt x="82" y="61"/>
                </a:lnTo>
                <a:lnTo>
                  <a:pt x="65" y="61"/>
                </a:lnTo>
                <a:lnTo>
                  <a:pt x="42" y="37"/>
                </a:lnTo>
                <a:lnTo>
                  <a:pt x="57" y="6"/>
                </a:lnTo>
                <a:lnTo>
                  <a:pt x="8" y="0"/>
                </a:lnTo>
              </a:path>
            </a:pathLst>
          </a:custGeom>
          <a:solidFill>
            <a:srgbClr val="99FF66"/>
          </a:solidFill>
          <a:ln w="0">
            <a:solidFill>
              <a:schemeClr val="bg1"/>
            </a:solidFill>
            <a:round/>
            <a:headEnd/>
            <a:tailEnd/>
          </a:ln>
        </p:spPr>
        <p:txBody>
          <a:bodyPr/>
          <a:lstStyle/>
          <a:p>
            <a:endParaRPr lang="en-ZA"/>
          </a:p>
        </p:txBody>
      </p:sp>
      <p:sp>
        <p:nvSpPr>
          <p:cNvPr id="7449" name="Freeform 583"/>
          <p:cNvSpPr>
            <a:spLocks/>
          </p:cNvSpPr>
          <p:nvPr/>
        </p:nvSpPr>
        <p:spPr bwMode="auto">
          <a:xfrm>
            <a:off x="5168900" y="3394076"/>
            <a:ext cx="73025" cy="144463"/>
          </a:xfrm>
          <a:custGeom>
            <a:avLst/>
            <a:gdLst>
              <a:gd name="T0" fmla="*/ 2147483646 w 137"/>
              <a:gd name="T1" fmla="*/ 0 h 213"/>
              <a:gd name="T2" fmla="*/ 0 w 137"/>
              <a:gd name="T3" fmla="*/ 2147483646 h 213"/>
              <a:gd name="T4" fmla="*/ 0 w 137"/>
              <a:gd name="T5" fmla="*/ 2147483646 h 213"/>
              <a:gd name="T6" fmla="*/ 2147483646 w 137"/>
              <a:gd name="T7" fmla="*/ 2147483646 h 213"/>
              <a:gd name="T8" fmla="*/ 2147483646 w 137"/>
              <a:gd name="T9" fmla="*/ 2147483646 h 213"/>
              <a:gd name="T10" fmla="*/ 2147483646 w 137"/>
              <a:gd name="T11" fmla="*/ 2147483646 h 213"/>
              <a:gd name="T12" fmla="*/ 2147483646 w 137"/>
              <a:gd name="T13" fmla="*/ 2147483646 h 213"/>
              <a:gd name="T14" fmla="*/ 2147483646 w 137"/>
              <a:gd name="T15" fmla="*/ 2147483646 h 213"/>
              <a:gd name="T16" fmla="*/ 2147483646 w 137"/>
              <a:gd name="T17" fmla="*/ 2147483646 h 213"/>
              <a:gd name="T18" fmla="*/ 2147483646 w 137"/>
              <a:gd name="T19" fmla="*/ 2147483646 h 213"/>
              <a:gd name="T20" fmla="*/ 2147483646 w 137"/>
              <a:gd name="T21" fmla="*/ 2147483646 h 213"/>
              <a:gd name="T22" fmla="*/ 2147483646 w 137"/>
              <a:gd name="T23" fmla="*/ 2147483646 h 213"/>
              <a:gd name="T24" fmla="*/ 2147483646 w 137"/>
              <a:gd name="T25" fmla="*/ 2147483646 h 213"/>
              <a:gd name="T26" fmla="*/ 2147483646 w 137"/>
              <a:gd name="T27" fmla="*/ 0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
              <a:gd name="T43" fmla="*/ 0 h 213"/>
              <a:gd name="T44" fmla="*/ 137 w 137"/>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 h="213">
                <a:moveTo>
                  <a:pt x="25" y="0"/>
                </a:moveTo>
                <a:lnTo>
                  <a:pt x="0" y="12"/>
                </a:lnTo>
                <a:lnTo>
                  <a:pt x="0" y="36"/>
                </a:lnTo>
                <a:lnTo>
                  <a:pt x="48" y="109"/>
                </a:lnTo>
                <a:lnTo>
                  <a:pt x="80" y="97"/>
                </a:lnTo>
                <a:lnTo>
                  <a:pt x="105" y="140"/>
                </a:lnTo>
                <a:lnTo>
                  <a:pt x="97" y="158"/>
                </a:lnTo>
                <a:lnTo>
                  <a:pt x="88" y="176"/>
                </a:lnTo>
                <a:lnTo>
                  <a:pt x="97" y="213"/>
                </a:lnTo>
                <a:lnTo>
                  <a:pt x="137" y="182"/>
                </a:lnTo>
                <a:lnTo>
                  <a:pt x="137" y="146"/>
                </a:lnTo>
                <a:lnTo>
                  <a:pt x="97" y="85"/>
                </a:lnTo>
                <a:lnTo>
                  <a:pt x="57" y="6"/>
                </a:lnTo>
                <a:lnTo>
                  <a:pt x="25" y="0"/>
                </a:lnTo>
              </a:path>
            </a:pathLst>
          </a:custGeom>
          <a:solidFill>
            <a:srgbClr val="99FF66"/>
          </a:solidFill>
          <a:ln w="0">
            <a:solidFill>
              <a:schemeClr val="bg1"/>
            </a:solidFill>
            <a:round/>
            <a:headEnd/>
            <a:tailEnd/>
          </a:ln>
        </p:spPr>
        <p:txBody>
          <a:bodyPr/>
          <a:lstStyle/>
          <a:p>
            <a:endParaRPr lang="en-ZA"/>
          </a:p>
        </p:txBody>
      </p:sp>
      <p:sp>
        <p:nvSpPr>
          <p:cNvPr id="7450" name="Freeform 584"/>
          <p:cNvSpPr>
            <a:spLocks/>
          </p:cNvSpPr>
          <p:nvPr/>
        </p:nvSpPr>
        <p:spPr bwMode="auto">
          <a:xfrm>
            <a:off x="5105399" y="3417888"/>
            <a:ext cx="88900" cy="120650"/>
          </a:xfrm>
          <a:custGeom>
            <a:avLst/>
            <a:gdLst>
              <a:gd name="T0" fmla="*/ 2147483646 w 168"/>
              <a:gd name="T1" fmla="*/ 2147483646 h 177"/>
              <a:gd name="T2" fmla="*/ 2147483646 w 168"/>
              <a:gd name="T3" fmla="*/ 2147483646 h 177"/>
              <a:gd name="T4" fmla="*/ 2147483646 w 168"/>
              <a:gd name="T5" fmla="*/ 2147483646 h 177"/>
              <a:gd name="T6" fmla="*/ 2147483646 w 168"/>
              <a:gd name="T7" fmla="*/ 2147483646 h 177"/>
              <a:gd name="T8" fmla="*/ 2147483646 w 168"/>
              <a:gd name="T9" fmla="*/ 2147483646 h 177"/>
              <a:gd name="T10" fmla="*/ 2147483646 w 168"/>
              <a:gd name="T11" fmla="*/ 2147483646 h 177"/>
              <a:gd name="T12" fmla="*/ 2147483646 w 168"/>
              <a:gd name="T13" fmla="*/ 2147483646 h 177"/>
              <a:gd name="T14" fmla="*/ 2147483646 w 168"/>
              <a:gd name="T15" fmla="*/ 0 h 177"/>
              <a:gd name="T16" fmla="*/ 0 w 168"/>
              <a:gd name="T17" fmla="*/ 0 h 177"/>
              <a:gd name="T18" fmla="*/ 2147483646 w 168"/>
              <a:gd name="T19" fmla="*/ 2147483646 h 177"/>
              <a:gd name="T20" fmla="*/ 2147483646 w 168"/>
              <a:gd name="T21" fmla="*/ 2147483646 h 177"/>
              <a:gd name="T22" fmla="*/ 2147483646 w 168"/>
              <a:gd name="T23" fmla="*/ 2147483646 h 177"/>
              <a:gd name="T24" fmla="*/ 2147483646 w 168"/>
              <a:gd name="T25" fmla="*/ 2147483646 h 177"/>
              <a:gd name="T26" fmla="*/ 2147483646 w 168"/>
              <a:gd name="T27" fmla="*/ 2147483646 h 177"/>
              <a:gd name="T28" fmla="*/ 2147483646 w 168"/>
              <a:gd name="T29" fmla="*/ 2147483646 h 177"/>
              <a:gd name="T30" fmla="*/ 2147483646 w 168"/>
              <a:gd name="T31" fmla="*/ 2147483646 h 177"/>
              <a:gd name="T32" fmla="*/ 2147483646 w 168"/>
              <a:gd name="T33" fmla="*/ 2147483646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77"/>
              <a:gd name="T53" fmla="*/ 168 w 168"/>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77">
                <a:moveTo>
                  <a:pt x="145" y="177"/>
                </a:moveTo>
                <a:lnTo>
                  <a:pt x="168" y="153"/>
                </a:lnTo>
                <a:lnTo>
                  <a:pt x="128" y="122"/>
                </a:lnTo>
                <a:lnTo>
                  <a:pt x="120" y="122"/>
                </a:lnTo>
                <a:lnTo>
                  <a:pt x="112" y="73"/>
                </a:lnTo>
                <a:lnTo>
                  <a:pt x="97" y="67"/>
                </a:lnTo>
                <a:lnTo>
                  <a:pt x="88" y="19"/>
                </a:lnTo>
                <a:lnTo>
                  <a:pt x="48" y="0"/>
                </a:lnTo>
                <a:lnTo>
                  <a:pt x="0" y="0"/>
                </a:lnTo>
                <a:lnTo>
                  <a:pt x="8" y="13"/>
                </a:lnTo>
                <a:lnTo>
                  <a:pt x="57" y="6"/>
                </a:lnTo>
                <a:lnTo>
                  <a:pt x="72" y="31"/>
                </a:lnTo>
                <a:lnTo>
                  <a:pt x="72" y="80"/>
                </a:lnTo>
                <a:lnTo>
                  <a:pt x="103" y="97"/>
                </a:lnTo>
                <a:lnTo>
                  <a:pt x="103" y="122"/>
                </a:lnTo>
                <a:lnTo>
                  <a:pt x="145" y="170"/>
                </a:lnTo>
                <a:lnTo>
                  <a:pt x="145" y="177"/>
                </a:lnTo>
              </a:path>
            </a:pathLst>
          </a:custGeom>
          <a:solidFill>
            <a:srgbClr val="99FF66"/>
          </a:solidFill>
          <a:ln w="0">
            <a:solidFill>
              <a:schemeClr val="bg1"/>
            </a:solidFill>
            <a:round/>
            <a:headEnd/>
            <a:tailEnd/>
          </a:ln>
        </p:spPr>
        <p:txBody>
          <a:bodyPr/>
          <a:lstStyle/>
          <a:p>
            <a:endParaRPr lang="en-ZA"/>
          </a:p>
        </p:txBody>
      </p:sp>
      <p:sp>
        <p:nvSpPr>
          <p:cNvPr id="7451" name="Freeform 585"/>
          <p:cNvSpPr>
            <a:spLocks/>
          </p:cNvSpPr>
          <p:nvPr/>
        </p:nvSpPr>
        <p:spPr bwMode="auto">
          <a:xfrm>
            <a:off x="8267699" y="3138488"/>
            <a:ext cx="50800" cy="74612"/>
          </a:xfrm>
          <a:custGeom>
            <a:avLst/>
            <a:gdLst>
              <a:gd name="T0" fmla="*/ 0 w 97"/>
              <a:gd name="T1" fmla="*/ 2147483646 h 110"/>
              <a:gd name="T2" fmla="*/ 2147483646 w 97"/>
              <a:gd name="T3" fmla="*/ 2147483646 h 110"/>
              <a:gd name="T4" fmla="*/ 2147483646 w 97"/>
              <a:gd name="T5" fmla="*/ 2147483646 h 110"/>
              <a:gd name="T6" fmla="*/ 2147483646 w 97"/>
              <a:gd name="T7" fmla="*/ 2147483646 h 110"/>
              <a:gd name="T8" fmla="*/ 2147483646 w 97"/>
              <a:gd name="T9" fmla="*/ 2147483646 h 110"/>
              <a:gd name="T10" fmla="*/ 2147483646 w 97"/>
              <a:gd name="T11" fmla="*/ 2147483646 h 110"/>
              <a:gd name="T12" fmla="*/ 2147483646 w 97"/>
              <a:gd name="T13" fmla="*/ 2147483646 h 110"/>
              <a:gd name="T14" fmla="*/ 2147483646 w 97"/>
              <a:gd name="T15" fmla="*/ 2147483646 h 110"/>
              <a:gd name="T16" fmla="*/ 2147483646 w 97"/>
              <a:gd name="T17" fmla="*/ 0 h 110"/>
              <a:gd name="T18" fmla="*/ 0 w 97"/>
              <a:gd name="T19" fmla="*/ 2147483646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0"/>
              <a:gd name="T32" fmla="*/ 97 w 97"/>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0">
                <a:moveTo>
                  <a:pt x="0" y="18"/>
                </a:moveTo>
                <a:lnTo>
                  <a:pt x="32" y="42"/>
                </a:lnTo>
                <a:lnTo>
                  <a:pt x="17" y="67"/>
                </a:lnTo>
                <a:lnTo>
                  <a:pt x="17" y="110"/>
                </a:lnTo>
                <a:lnTo>
                  <a:pt x="48" y="85"/>
                </a:lnTo>
                <a:lnTo>
                  <a:pt x="72" y="110"/>
                </a:lnTo>
                <a:lnTo>
                  <a:pt x="97" y="67"/>
                </a:lnTo>
                <a:lnTo>
                  <a:pt x="72" y="11"/>
                </a:lnTo>
                <a:lnTo>
                  <a:pt x="32" y="0"/>
                </a:lnTo>
                <a:lnTo>
                  <a:pt x="0" y="18"/>
                </a:lnTo>
              </a:path>
            </a:pathLst>
          </a:custGeom>
          <a:solidFill>
            <a:schemeClr val="accent1"/>
          </a:solidFill>
          <a:ln w="0">
            <a:solidFill>
              <a:schemeClr val="bg1"/>
            </a:solidFill>
            <a:round/>
            <a:headEnd/>
            <a:tailEnd/>
          </a:ln>
        </p:spPr>
        <p:txBody>
          <a:bodyPr/>
          <a:lstStyle/>
          <a:p>
            <a:endParaRPr lang="en-ZA"/>
          </a:p>
        </p:txBody>
      </p:sp>
      <p:sp>
        <p:nvSpPr>
          <p:cNvPr id="7452" name="Freeform 586"/>
          <p:cNvSpPr>
            <a:spLocks/>
          </p:cNvSpPr>
          <p:nvPr/>
        </p:nvSpPr>
        <p:spPr bwMode="auto">
          <a:xfrm>
            <a:off x="9318625" y="3594101"/>
            <a:ext cx="123825" cy="55563"/>
          </a:xfrm>
          <a:custGeom>
            <a:avLst/>
            <a:gdLst>
              <a:gd name="T0" fmla="*/ 2147483646 w 233"/>
              <a:gd name="T1" fmla="*/ 2147483646 h 79"/>
              <a:gd name="T2" fmla="*/ 2147483646 w 233"/>
              <a:gd name="T3" fmla="*/ 2147483646 h 79"/>
              <a:gd name="T4" fmla="*/ 2147483646 w 233"/>
              <a:gd name="T5" fmla="*/ 0 h 79"/>
              <a:gd name="T6" fmla="*/ 2147483646 w 233"/>
              <a:gd name="T7" fmla="*/ 0 h 79"/>
              <a:gd name="T8" fmla="*/ 2147483646 w 233"/>
              <a:gd name="T9" fmla="*/ 2147483646 h 79"/>
              <a:gd name="T10" fmla="*/ 0 w 233"/>
              <a:gd name="T11" fmla="*/ 2147483646 h 79"/>
              <a:gd name="T12" fmla="*/ 2147483646 w 233"/>
              <a:gd name="T13" fmla="*/ 2147483646 h 79"/>
              <a:gd name="T14" fmla="*/ 2147483646 w 233"/>
              <a:gd name="T15" fmla="*/ 2147483646 h 79"/>
              <a:gd name="T16" fmla="*/ 2147483646 w 233"/>
              <a:gd name="T17" fmla="*/ 2147483646 h 79"/>
              <a:gd name="T18" fmla="*/ 2147483646 w 233"/>
              <a:gd name="T19" fmla="*/ 2147483646 h 79"/>
              <a:gd name="T20" fmla="*/ 2147483646 w 233"/>
              <a:gd name="T21" fmla="*/ 2147483646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79"/>
              <a:gd name="T35" fmla="*/ 233 w 23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79">
                <a:moveTo>
                  <a:pt x="233" y="30"/>
                </a:moveTo>
                <a:lnTo>
                  <a:pt x="210" y="30"/>
                </a:lnTo>
                <a:lnTo>
                  <a:pt x="121" y="0"/>
                </a:lnTo>
                <a:lnTo>
                  <a:pt x="73" y="0"/>
                </a:lnTo>
                <a:lnTo>
                  <a:pt x="41" y="13"/>
                </a:lnTo>
                <a:lnTo>
                  <a:pt x="0" y="37"/>
                </a:lnTo>
                <a:lnTo>
                  <a:pt x="25" y="79"/>
                </a:lnTo>
                <a:lnTo>
                  <a:pt x="65" y="24"/>
                </a:lnTo>
                <a:lnTo>
                  <a:pt x="105" y="18"/>
                </a:lnTo>
                <a:lnTo>
                  <a:pt x="210" y="43"/>
                </a:lnTo>
                <a:lnTo>
                  <a:pt x="233" y="30"/>
                </a:lnTo>
              </a:path>
            </a:pathLst>
          </a:custGeom>
          <a:solidFill>
            <a:schemeClr val="accent1"/>
          </a:solidFill>
          <a:ln w="0">
            <a:solidFill>
              <a:schemeClr val="bg1"/>
            </a:solidFill>
            <a:round/>
            <a:headEnd/>
            <a:tailEnd/>
          </a:ln>
        </p:spPr>
        <p:txBody>
          <a:bodyPr/>
          <a:lstStyle/>
          <a:p>
            <a:endParaRPr lang="en-ZA"/>
          </a:p>
        </p:txBody>
      </p:sp>
      <p:sp>
        <p:nvSpPr>
          <p:cNvPr id="7453" name="Freeform 587"/>
          <p:cNvSpPr>
            <a:spLocks/>
          </p:cNvSpPr>
          <p:nvPr/>
        </p:nvSpPr>
        <p:spPr bwMode="auto">
          <a:xfrm>
            <a:off x="9536111" y="3556000"/>
            <a:ext cx="33338" cy="38100"/>
          </a:xfrm>
          <a:custGeom>
            <a:avLst/>
            <a:gdLst>
              <a:gd name="T0" fmla="*/ 2147483646 w 64"/>
              <a:gd name="T1" fmla="*/ 0 h 55"/>
              <a:gd name="T2" fmla="*/ 0 w 64"/>
              <a:gd name="T3" fmla="*/ 2147483646 h 55"/>
              <a:gd name="T4" fmla="*/ 0 w 64"/>
              <a:gd name="T5" fmla="*/ 2147483646 h 55"/>
              <a:gd name="T6" fmla="*/ 2147483646 w 64"/>
              <a:gd name="T7" fmla="*/ 2147483646 h 55"/>
              <a:gd name="T8" fmla="*/ 2147483646 w 64"/>
              <a:gd name="T9" fmla="*/ 2147483646 h 55"/>
              <a:gd name="T10" fmla="*/ 2147483646 w 64"/>
              <a:gd name="T11" fmla="*/ 2147483646 h 55"/>
              <a:gd name="T12" fmla="*/ 2147483646 w 64"/>
              <a:gd name="T13" fmla="*/ 2147483646 h 55"/>
              <a:gd name="T14" fmla="*/ 2147483646 w 64"/>
              <a:gd name="T15" fmla="*/ 2147483646 h 55"/>
              <a:gd name="T16" fmla="*/ 2147483646 w 6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5"/>
              <a:gd name="T29" fmla="*/ 64 w 6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5">
                <a:moveTo>
                  <a:pt x="24" y="0"/>
                </a:moveTo>
                <a:lnTo>
                  <a:pt x="0" y="12"/>
                </a:lnTo>
                <a:lnTo>
                  <a:pt x="0" y="55"/>
                </a:lnTo>
                <a:lnTo>
                  <a:pt x="55" y="55"/>
                </a:lnTo>
                <a:lnTo>
                  <a:pt x="64" y="43"/>
                </a:lnTo>
                <a:lnTo>
                  <a:pt x="24" y="43"/>
                </a:lnTo>
                <a:lnTo>
                  <a:pt x="7" y="12"/>
                </a:lnTo>
                <a:lnTo>
                  <a:pt x="40" y="6"/>
                </a:lnTo>
                <a:lnTo>
                  <a:pt x="24" y="0"/>
                </a:lnTo>
              </a:path>
            </a:pathLst>
          </a:custGeom>
          <a:solidFill>
            <a:schemeClr val="accent1"/>
          </a:solidFill>
          <a:ln w="0">
            <a:solidFill>
              <a:schemeClr val="bg1"/>
            </a:solidFill>
            <a:round/>
            <a:headEnd/>
            <a:tailEnd/>
          </a:ln>
        </p:spPr>
        <p:txBody>
          <a:bodyPr/>
          <a:lstStyle/>
          <a:p>
            <a:endParaRPr lang="en-ZA"/>
          </a:p>
        </p:txBody>
      </p:sp>
      <p:sp>
        <p:nvSpPr>
          <p:cNvPr id="7454" name="Freeform 588"/>
          <p:cNvSpPr>
            <a:spLocks/>
          </p:cNvSpPr>
          <p:nvPr/>
        </p:nvSpPr>
        <p:spPr bwMode="auto">
          <a:xfrm>
            <a:off x="10020300" y="3359150"/>
            <a:ext cx="115887" cy="122238"/>
          </a:xfrm>
          <a:custGeom>
            <a:avLst/>
            <a:gdLst>
              <a:gd name="T0" fmla="*/ 2147483646 w 217"/>
              <a:gd name="T1" fmla="*/ 0 h 176"/>
              <a:gd name="T2" fmla="*/ 2147483646 w 217"/>
              <a:gd name="T3" fmla="*/ 2147483646 h 176"/>
              <a:gd name="T4" fmla="*/ 2147483646 w 217"/>
              <a:gd name="T5" fmla="*/ 2147483646 h 176"/>
              <a:gd name="T6" fmla="*/ 2147483646 w 217"/>
              <a:gd name="T7" fmla="*/ 2147483646 h 176"/>
              <a:gd name="T8" fmla="*/ 2147483646 w 217"/>
              <a:gd name="T9" fmla="*/ 2147483646 h 176"/>
              <a:gd name="T10" fmla="*/ 2147483646 w 217"/>
              <a:gd name="T11" fmla="*/ 2147483646 h 176"/>
              <a:gd name="T12" fmla="*/ 0 w 217"/>
              <a:gd name="T13" fmla="*/ 2147483646 h 176"/>
              <a:gd name="T14" fmla="*/ 2147483646 w 217"/>
              <a:gd name="T15" fmla="*/ 2147483646 h 176"/>
              <a:gd name="T16" fmla="*/ 2147483646 w 217"/>
              <a:gd name="T17" fmla="*/ 2147483646 h 176"/>
              <a:gd name="T18" fmla="*/ 2147483646 w 217"/>
              <a:gd name="T19" fmla="*/ 2147483646 h 176"/>
              <a:gd name="T20" fmla="*/ 2147483646 w 217"/>
              <a:gd name="T21" fmla="*/ 2147483646 h 176"/>
              <a:gd name="T22" fmla="*/ 2147483646 w 217"/>
              <a:gd name="T23" fmla="*/ 2147483646 h 176"/>
              <a:gd name="T24" fmla="*/ 2147483646 w 217"/>
              <a:gd name="T25" fmla="*/ 2147483646 h 176"/>
              <a:gd name="T26" fmla="*/ 2147483646 w 217"/>
              <a:gd name="T27" fmla="*/ 2147483646 h 176"/>
              <a:gd name="T28" fmla="*/ 2147483646 w 217"/>
              <a:gd name="T29" fmla="*/ 2147483646 h 176"/>
              <a:gd name="T30" fmla="*/ 2147483646 w 217"/>
              <a:gd name="T31" fmla="*/ 2147483646 h 176"/>
              <a:gd name="T32" fmla="*/ 2147483646 w 217"/>
              <a:gd name="T33" fmla="*/ 0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176"/>
              <a:gd name="T53" fmla="*/ 217 w 217"/>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176">
                <a:moveTo>
                  <a:pt x="202" y="0"/>
                </a:moveTo>
                <a:lnTo>
                  <a:pt x="169" y="25"/>
                </a:lnTo>
                <a:lnTo>
                  <a:pt x="169" y="61"/>
                </a:lnTo>
                <a:lnTo>
                  <a:pt x="145" y="85"/>
                </a:lnTo>
                <a:lnTo>
                  <a:pt x="105" y="109"/>
                </a:lnTo>
                <a:lnTo>
                  <a:pt x="65" y="141"/>
                </a:lnTo>
                <a:lnTo>
                  <a:pt x="0" y="158"/>
                </a:lnTo>
                <a:lnTo>
                  <a:pt x="17" y="176"/>
                </a:lnTo>
                <a:lnTo>
                  <a:pt x="57" y="171"/>
                </a:lnTo>
                <a:lnTo>
                  <a:pt x="80" y="158"/>
                </a:lnTo>
                <a:lnTo>
                  <a:pt x="89" y="146"/>
                </a:lnTo>
                <a:lnTo>
                  <a:pt x="114" y="141"/>
                </a:lnTo>
                <a:lnTo>
                  <a:pt x="120" y="128"/>
                </a:lnTo>
                <a:lnTo>
                  <a:pt x="154" y="122"/>
                </a:lnTo>
                <a:lnTo>
                  <a:pt x="185" y="79"/>
                </a:lnTo>
                <a:lnTo>
                  <a:pt x="210" y="67"/>
                </a:lnTo>
                <a:lnTo>
                  <a:pt x="217" y="0"/>
                </a:lnTo>
              </a:path>
            </a:pathLst>
          </a:custGeom>
          <a:solidFill>
            <a:schemeClr val="accent1"/>
          </a:solidFill>
          <a:ln w="0">
            <a:solidFill>
              <a:schemeClr val="bg1"/>
            </a:solidFill>
            <a:round/>
            <a:headEnd/>
            <a:tailEnd/>
          </a:ln>
        </p:spPr>
        <p:txBody>
          <a:bodyPr/>
          <a:lstStyle/>
          <a:p>
            <a:endParaRPr lang="en-ZA"/>
          </a:p>
        </p:txBody>
      </p:sp>
      <p:sp>
        <p:nvSpPr>
          <p:cNvPr id="7455" name="Freeform 589"/>
          <p:cNvSpPr>
            <a:spLocks/>
          </p:cNvSpPr>
          <p:nvPr/>
        </p:nvSpPr>
        <p:spPr bwMode="auto">
          <a:xfrm>
            <a:off x="9906000" y="2586039"/>
            <a:ext cx="73025" cy="46037"/>
          </a:xfrm>
          <a:custGeom>
            <a:avLst/>
            <a:gdLst>
              <a:gd name="T0" fmla="*/ 2147483646 w 136"/>
              <a:gd name="T1" fmla="*/ 0 h 67"/>
              <a:gd name="T2" fmla="*/ 0 w 136"/>
              <a:gd name="T3" fmla="*/ 2147483646 h 67"/>
              <a:gd name="T4" fmla="*/ 2147483646 w 136"/>
              <a:gd name="T5" fmla="*/ 2147483646 h 67"/>
              <a:gd name="T6" fmla="*/ 2147483646 w 136"/>
              <a:gd name="T7" fmla="*/ 0 h 67"/>
              <a:gd name="T8" fmla="*/ 2147483646 w 136"/>
              <a:gd name="T9" fmla="*/ 2147483646 h 67"/>
              <a:gd name="T10" fmla="*/ 2147483646 w 136"/>
              <a:gd name="T11" fmla="*/ 2147483646 h 67"/>
              <a:gd name="T12" fmla="*/ 2147483646 w 136"/>
              <a:gd name="T13" fmla="*/ 0 h 67"/>
              <a:gd name="T14" fmla="*/ 0 60000 65536"/>
              <a:gd name="T15" fmla="*/ 0 60000 65536"/>
              <a:gd name="T16" fmla="*/ 0 60000 65536"/>
              <a:gd name="T17" fmla="*/ 0 60000 65536"/>
              <a:gd name="T18" fmla="*/ 0 60000 65536"/>
              <a:gd name="T19" fmla="*/ 0 60000 65536"/>
              <a:gd name="T20" fmla="*/ 0 60000 65536"/>
              <a:gd name="T21" fmla="*/ 0 w 136"/>
              <a:gd name="T22" fmla="*/ 0 h 67"/>
              <a:gd name="T23" fmla="*/ 136 w 13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67">
                <a:moveTo>
                  <a:pt x="7" y="0"/>
                </a:moveTo>
                <a:lnTo>
                  <a:pt x="0" y="67"/>
                </a:lnTo>
                <a:lnTo>
                  <a:pt x="136" y="37"/>
                </a:lnTo>
                <a:lnTo>
                  <a:pt x="96" y="0"/>
                </a:lnTo>
                <a:lnTo>
                  <a:pt x="88" y="25"/>
                </a:lnTo>
                <a:lnTo>
                  <a:pt x="40" y="37"/>
                </a:lnTo>
                <a:lnTo>
                  <a:pt x="7" y="0"/>
                </a:lnTo>
              </a:path>
            </a:pathLst>
          </a:custGeom>
          <a:solidFill>
            <a:schemeClr val="accent1"/>
          </a:solidFill>
          <a:ln w="0">
            <a:solidFill>
              <a:schemeClr val="bg1"/>
            </a:solidFill>
            <a:round/>
            <a:headEnd/>
            <a:tailEnd/>
          </a:ln>
        </p:spPr>
        <p:txBody>
          <a:bodyPr/>
          <a:lstStyle/>
          <a:p>
            <a:endParaRPr lang="en-ZA"/>
          </a:p>
        </p:txBody>
      </p:sp>
      <p:sp>
        <p:nvSpPr>
          <p:cNvPr id="7456" name="Freeform 590"/>
          <p:cNvSpPr>
            <a:spLocks/>
          </p:cNvSpPr>
          <p:nvPr/>
        </p:nvSpPr>
        <p:spPr bwMode="auto">
          <a:xfrm>
            <a:off x="9979024" y="4267201"/>
            <a:ext cx="139700" cy="104775"/>
          </a:xfrm>
          <a:custGeom>
            <a:avLst/>
            <a:gdLst>
              <a:gd name="T0" fmla="*/ 2147483646 w 265"/>
              <a:gd name="T1" fmla="*/ 2147483646 h 153"/>
              <a:gd name="T2" fmla="*/ 2147483646 w 265"/>
              <a:gd name="T3" fmla="*/ 0 h 153"/>
              <a:gd name="T4" fmla="*/ 0 w 265"/>
              <a:gd name="T5" fmla="*/ 2147483646 h 153"/>
              <a:gd name="T6" fmla="*/ 2147483646 w 265"/>
              <a:gd name="T7" fmla="*/ 2147483646 h 153"/>
              <a:gd name="T8" fmla="*/ 2147483646 w 265"/>
              <a:gd name="T9" fmla="*/ 2147483646 h 153"/>
              <a:gd name="T10" fmla="*/ 2147483646 w 265"/>
              <a:gd name="T11" fmla="*/ 2147483646 h 153"/>
              <a:gd name="T12" fmla="*/ 2147483646 w 265"/>
              <a:gd name="T13" fmla="*/ 2147483646 h 153"/>
              <a:gd name="T14" fmla="*/ 2147483646 w 265"/>
              <a:gd name="T15" fmla="*/ 2147483646 h 153"/>
              <a:gd name="T16" fmla="*/ 0 60000 65536"/>
              <a:gd name="T17" fmla="*/ 0 60000 65536"/>
              <a:gd name="T18" fmla="*/ 0 60000 65536"/>
              <a:gd name="T19" fmla="*/ 0 60000 65536"/>
              <a:gd name="T20" fmla="*/ 0 60000 65536"/>
              <a:gd name="T21" fmla="*/ 0 60000 65536"/>
              <a:gd name="T22" fmla="*/ 0 60000 65536"/>
              <a:gd name="T23" fmla="*/ 0 60000 65536"/>
              <a:gd name="T24" fmla="*/ 0 w 265"/>
              <a:gd name="T25" fmla="*/ 0 h 153"/>
              <a:gd name="T26" fmla="*/ 265 w 265"/>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 h="153">
                <a:moveTo>
                  <a:pt x="265" y="56"/>
                </a:moveTo>
                <a:lnTo>
                  <a:pt x="137" y="0"/>
                </a:lnTo>
                <a:lnTo>
                  <a:pt x="0" y="25"/>
                </a:lnTo>
                <a:lnTo>
                  <a:pt x="49" y="80"/>
                </a:lnTo>
                <a:lnTo>
                  <a:pt x="112" y="98"/>
                </a:lnTo>
                <a:lnTo>
                  <a:pt x="89" y="134"/>
                </a:lnTo>
                <a:lnTo>
                  <a:pt x="160" y="153"/>
                </a:lnTo>
                <a:lnTo>
                  <a:pt x="177" y="116"/>
                </a:lnTo>
              </a:path>
            </a:pathLst>
          </a:custGeom>
          <a:solidFill>
            <a:schemeClr val="accent1"/>
          </a:solidFill>
          <a:ln w="7938">
            <a:solidFill>
              <a:schemeClr val="bg1"/>
            </a:solidFill>
            <a:round/>
            <a:headEnd/>
            <a:tailEnd/>
          </a:ln>
        </p:spPr>
        <p:txBody>
          <a:bodyPr/>
          <a:lstStyle/>
          <a:p>
            <a:endParaRPr lang="en-ZA"/>
          </a:p>
        </p:txBody>
      </p:sp>
      <p:sp>
        <p:nvSpPr>
          <p:cNvPr id="7457" name="Freeform 591"/>
          <p:cNvSpPr>
            <a:spLocks/>
          </p:cNvSpPr>
          <p:nvPr/>
        </p:nvSpPr>
        <p:spPr bwMode="auto">
          <a:xfrm>
            <a:off x="11911012" y="5307014"/>
            <a:ext cx="3175" cy="1587"/>
          </a:xfrm>
          <a:custGeom>
            <a:avLst/>
            <a:gdLst>
              <a:gd name="T0" fmla="*/ 0 w 7"/>
              <a:gd name="T1" fmla="*/ 0 h 1587"/>
              <a:gd name="T2" fmla="*/ 2147483646 w 7"/>
              <a:gd name="T3" fmla="*/ 0 h 1587"/>
              <a:gd name="T4" fmla="*/ 0 w 7"/>
              <a:gd name="T5" fmla="*/ 0 h 1587"/>
              <a:gd name="T6" fmla="*/ 0 60000 65536"/>
              <a:gd name="T7" fmla="*/ 0 60000 65536"/>
              <a:gd name="T8" fmla="*/ 0 60000 65536"/>
              <a:gd name="T9" fmla="*/ 0 w 7"/>
              <a:gd name="T10" fmla="*/ 0 h 1587"/>
              <a:gd name="T11" fmla="*/ 7 w 7"/>
              <a:gd name="T12" fmla="*/ 1587 h 1587"/>
            </a:gdLst>
            <a:ahLst/>
            <a:cxnLst>
              <a:cxn ang="T6">
                <a:pos x="T0" y="T1"/>
              </a:cxn>
              <a:cxn ang="T7">
                <a:pos x="T2" y="T3"/>
              </a:cxn>
              <a:cxn ang="T8">
                <a:pos x="T4" y="T5"/>
              </a:cxn>
            </a:cxnLst>
            <a:rect l="T9" t="T10" r="T11" b="T12"/>
            <a:pathLst>
              <a:path w="7" h="1587">
                <a:moveTo>
                  <a:pt x="0" y="0"/>
                </a:moveTo>
                <a:lnTo>
                  <a:pt x="7" y="0"/>
                </a:lnTo>
                <a:lnTo>
                  <a:pt x="0" y="0"/>
                </a:lnTo>
              </a:path>
            </a:pathLst>
          </a:custGeom>
          <a:solidFill>
            <a:schemeClr val="accent1"/>
          </a:solidFill>
          <a:ln w="0">
            <a:solidFill>
              <a:schemeClr val="bg1"/>
            </a:solidFill>
            <a:round/>
            <a:headEnd/>
            <a:tailEnd/>
          </a:ln>
        </p:spPr>
        <p:txBody>
          <a:bodyPr/>
          <a:lstStyle/>
          <a:p>
            <a:endParaRPr lang="en-ZA"/>
          </a:p>
        </p:txBody>
      </p:sp>
      <p:sp>
        <p:nvSpPr>
          <p:cNvPr id="7458" name="Freeform 592"/>
          <p:cNvSpPr>
            <a:spLocks/>
          </p:cNvSpPr>
          <p:nvPr/>
        </p:nvSpPr>
        <p:spPr bwMode="auto">
          <a:xfrm>
            <a:off x="8936036" y="3630613"/>
            <a:ext cx="101600" cy="88900"/>
          </a:xfrm>
          <a:custGeom>
            <a:avLst/>
            <a:gdLst>
              <a:gd name="T0" fmla="*/ 2147483646 w 193"/>
              <a:gd name="T1" fmla="*/ 2147483646 h 129"/>
              <a:gd name="T2" fmla="*/ 2147483646 w 193"/>
              <a:gd name="T3" fmla="*/ 0 h 129"/>
              <a:gd name="T4" fmla="*/ 2147483646 w 193"/>
              <a:gd name="T5" fmla="*/ 2147483646 h 129"/>
              <a:gd name="T6" fmla="*/ 2147483646 w 193"/>
              <a:gd name="T7" fmla="*/ 2147483646 h 129"/>
              <a:gd name="T8" fmla="*/ 2147483646 w 193"/>
              <a:gd name="T9" fmla="*/ 2147483646 h 129"/>
              <a:gd name="T10" fmla="*/ 2147483646 w 193"/>
              <a:gd name="T11" fmla="*/ 2147483646 h 129"/>
              <a:gd name="T12" fmla="*/ 0 w 193"/>
              <a:gd name="T13" fmla="*/ 2147483646 h 129"/>
              <a:gd name="T14" fmla="*/ 0 w 193"/>
              <a:gd name="T15" fmla="*/ 2147483646 h 129"/>
              <a:gd name="T16" fmla="*/ 2147483646 w 193"/>
              <a:gd name="T17" fmla="*/ 2147483646 h 129"/>
              <a:gd name="T18" fmla="*/ 2147483646 w 193"/>
              <a:gd name="T19" fmla="*/ 2147483646 h 129"/>
              <a:gd name="T20" fmla="*/ 2147483646 w 193"/>
              <a:gd name="T21" fmla="*/ 2147483646 h 129"/>
              <a:gd name="T22" fmla="*/ 2147483646 w 193"/>
              <a:gd name="T23" fmla="*/ 2147483646 h 129"/>
              <a:gd name="T24" fmla="*/ 2147483646 w 193"/>
              <a:gd name="T25" fmla="*/ 2147483646 h 129"/>
              <a:gd name="T26" fmla="*/ 2147483646 w 193"/>
              <a:gd name="T27" fmla="*/ 2147483646 h 129"/>
              <a:gd name="T28" fmla="*/ 2147483646 w 193"/>
              <a:gd name="T29" fmla="*/ 2147483646 h 129"/>
              <a:gd name="T30" fmla="*/ 2147483646 w 193"/>
              <a:gd name="T31" fmla="*/ 2147483646 h 129"/>
              <a:gd name="T32" fmla="*/ 2147483646 w 193"/>
              <a:gd name="T33" fmla="*/ 2147483646 h 129"/>
              <a:gd name="T34" fmla="*/ 2147483646 w 193"/>
              <a:gd name="T35" fmla="*/ 2147483646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129"/>
              <a:gd name="T56" fmla="*/ 193 w 193"/>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129">
                <a:moveTo>
                  <a:pt x="193" y="13"/>
                </a:moveTo>
                <a:lnTo>
                  <a:pt x="120" y="0"/>
                </a:lnTo>
                <a:lnTo>
                  <a:pt x="80" y="7"/>
                </a:lnTo>
                <a:lnTo>
                  <a:pt x="48" y="19"/>
                </a:lnTo>
                <a:lnTo>
                  <a:pt x="23" y="37"/>
                </a:lnTo>
                <a:lnTo>
                  <a:pt x="16" y="56"/>
                </a:lnTo>
                <a:lnTo>
                  <a:pt x="0" y="86"/>
                </a:lnTo>
                <a:lnTo>
                  <a:pt x="0" y="104"/>
                </a:lnTo>
                <a:lnTo>
                  <a:pt x="23" y="110"/>
                </a:lnTo>
                <a:lnTo>
                  <a:pt x="23" y="129"/>
                </a:lnTo>
                <a:lnTo>
                  <a:pt x="48" y="110"/>
                </a:lnTo>
                <a:lnTo>
                  <a:pt x="80" y="123"/>
                </a:lnTo>
                <a:lnTo>
                  <a:pt x="105" y="123"/>
                </a:lnTo>
                <a:lnTo>
                  <a:pt x="128" y="110"/>
                </a:lnTo>
                <a:lnTo>
                  <a:pt x="136" y="98"/>
                </a:lnTo>
                <a:lnTo>
                  <a:pt x="160" y="80"/>
                </a:lnTo>
                <a:lnTo>
                  <a:pt x="145" y="31"/>
                </a:lnTo>
                <a:lnTo>
                  <a:pt x="193" y="13"/>
                </a:lnTo>
                <a:close/>
              </a:path>
            </a:pathLst>
          </a:custGeom>
          <a:solidFill>
            <a:schemeClr val="accent1"/>
          </a:solidFill>
          <a:ln w="9525">
            <a:solidFill>
              <a:schemeClr val="bg1"/>
            </a:solidFill>
            <a:round/>
            <a:headEnd/>
            <a:tailEnd/>
          </a:ln>
        </p:spPr>
        <p:txBody>
          <a:bodyPr/>
          <a:lstStyle/>
          <a:p>
            <a:endParaRPr lang="en-ZA"/>
          </a:p>
        </p:txBody>
      </p:sp>
      <p:sp>
        <p:nvSpPr>
          <p:cNvPr id="7459" name="Freeform 593"/>
          <p:cNvSpPr>
            <a:spLocks/>
          </p:cNvSpPr>
          <p:nvPr/>
        </p:nvSpPr>
        <p:spPr bwMode="auto">
          <a:xfrm>
            <a:off x="8936036" y="3630613"/>
            <a:ext cx="101600" cy="88900"/>
          </a:xfrm>
          <a:custGeom>
            <a:avLst/>
            <a:gdLst>
              <a:gd name="T0" fmla="*/ 2147483646 w 193"/>
              <a:gd name="T1" fmla="*/ 2147483646 h 129"/>
              <a:gd name="T2" fmla="*/ 2147483646 w 193"/>
              <a:gd name="T3" fmla="*/ 0 h 129"/>
              <a:gd name="T4" fmla="*/ 2147483646 w 193"/>
              <a:gd name="T5" fmla="*/ 2147483646 h 129"/>
              <a:gd name="T6" fmla="*/ 2147483646 w 193"/>
              <a:gd name="T7" fmla="*/ 2147483646 h 129"/>
              <a:gd name="T8" fmla="*/ 2147483646 w 193"/>
              <a:gd name="T9" fmla="*/ 2147483646 h 129"/>
              <a:gd name="T10" fmla="*/ 2147483646 w 193"/>
              <a:gd name="T11" fmla="*/ 2147483646 h 129"/>
              <a:gd name="T12" fmla="*/ 0 w 193"/>
              <a:gd name="T13" fmla="*/ 2147483646 h 129"/>
              <a:gd name="T14" fmla="*/ 0 w 193"/>
              <a:gd name="T15" fmla="*/ 2147483646 h 129"/>
              <a:gd name="T16" fmla="*/ 2147483646 w 193"/>
              <a:gd name="T17" fmla="*/ 2147483646 h 129"/>
              <a:gd name="T18" fmla="*/ 2147483646 w 193"/>
              <a:gd name="T19" fmla="*/ 2147483646 h 129"/>
              <a:gd name="T20" fmla="*/ 2147483646 w 193"/>
              <a:gd name="T21" fmla="*/ 2147483646 h 129"/>
              <a:gd name="T22" fmla="*/ 2147483646 w 193"/>
              <a:gd name="T23" fmla="*/ 2147483646 h 129"/>
              <a:gd name="T24" fmla="*/ 2147483646 w 193"/>
              <a:gd name="T25" fmla="*/ 2147483646 h 129"/>
              <a:gd name="T26" fmla="*/ 2147483646 w 193"/>
              <a:gd name="T27" fmla="*/ 2147483646 h 129"/>
              <a:gd name="T28" fmla="*/ 2147483646 w 193"/>
              <a:gd name="T29" fmla="*/ 2147483646 h 129"/>
              <a:gd name="T30" fmla="*/ 2147483646 w 193"/>
              <a:gd name="T31" fmla="*/ 2147483646 h 129"/>
              <a:gd name="T32" fmla="*/ 2147483646 w 19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3"/>
              <a:gd name="T52" fmla="*/ 0 h 129"/>
              <a:gd name="T53" fmla="*/ 193 w 19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3" h="129">
                <a:moveTo>
                  <a:pt x="193" y="13"/>
                </a:moveTo>
                <a:lnTo>
                  <a:pt x="120" y="0"/>
                </a:lnTo>
                <a:lnTo>
                  <a:pt x="80" y="7"/>
                </a:lnTo>
                <a:lnTo>
                  <a:pt x="48" y="19"/>
                </a:lnTo>
                <a:lnTo>
                  <a:pt x="23" y="37"/>
                </a:lnTo>
                <a:lnTo>
                  <a:pt x="16" y="56"/>
                </a:lnTo>
                <a:lnTo>
                  <a:pt x="0" y="86"/>
                </a:lnTo>
                <a:lnTo>
                  <a:pt x="0" y="104"/>
                </a:lnTo>
                <a:lnTo>
                  <a:pt x="23" y="110"/>
                </a:lnTo>
                <a:lnTo>
                  <a:pt x="23" y="129"/>
                </a:lnTo>
                <a:lnTo>
                  <a:pt x="48" y="110"/>
                </a:lnTo>
                <a:lnTo>
                  <a:pt x="80" y="123"/>
                </a:lnTo>
                <a:lnTo>
                  <a:pt x="105" y="123"/>
                </a:lnTo>
                <a:lnTo>
                  <a:pt x="128" y="110"/>
                </a:lnTo>
                <a:lnTo>
                  <a:pt x="136" y="98"/>
                </a:lnTo>
                <a:lnTo>
                  <a:pt x="160" y="80"/>
                </a:lnTo>
                <a:lnTo>
                  <a:pt x="145" y="31"/>
                </a:lnTo>
              </a:path>
            </a:pathLst>
          </a:custGeom>
          <a:solidFill>
            <a:schemeClr val="accent1"/>
          </a:solidFill>
          <a:ln w="7938">
            <a:solidFill>
              <a:schemeClr val="bg1"/>
            </a:solidFill>
            <a:round/>
            <a:headEnd/>
            <a:tailEnd/>
          </a:ln>
        </p:spPr>
        <p:txBody>
          <a:bodyPr/>
          <a:lstStyle/>
          <a:p>
            <a:endParaRPr lang="en-ZA"/>
          </a:p>
        </p:txBody>
      </p:sp>
      <p:sp>
        <p:nvSpPr>
          <p:cNvPr id="7461" name="Rectangle 301"/>
          <p:cNvSpPr>
            <a:spLocks noChangeArrowheads="1"/>
          </p:cNvSpPr>
          <p:nvPr/>
        </p:nvSpPr>
        <p:spPr bwMode="auto">
          <a:xfrm>
            <a:off x="6381750" y="3375025"/>
            <a:ext cx="12525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a:spcBef>
                <a:spcPct val="0"/>
              </a:spcBef>
              <a:buFontTx/>
              <a:buNone/>
            </a:pPr>
            <a:r>
              <a:rPr lang="en-US" altLang="en-US" sz="1200" b="1"/>
              <a:t>Europe</a:t>
            </a:r>
          </a:p>
          <a:p>
            <a:pPr algn="ctr">
              <a:spcBef>
                <a:spcPct val="0"/>
              </a:spcBef>
              <a:buFontTx/>
              <a:buNone/>
            </a:pPr>
            <a:r>
              <a:rPr lang="en-US" altLang="en-US" sz="1200" b="1"/>
              <a:t>8.9 million</a:t>
            </a:r>
          </a:p>
          <a:p>
            <a:pPr algn="ctr">
              <a:spcBef>
                <a:spcPct val="0"/>
              </a:spcBef>
              <a:buFontTx/>
              <a:buNone/>
            </a:pPr>
            <a:r>
              <a:rPr lang="en-US" altLang="en-US" sz="1200" b="1"/>
              <a:t>(1.03%)</a:t>
            </a:r>
          </a:p>
        </p:txBody>
      </p:sp>
      <p:sp>
        <p:nvSpPr>
          <p:cNvPr id="7462" name="Rectangle 297"/>
          <p:cNvSpPr>
            <a:spLocks noChangeArrowheads="1"/>
          </p:cNvSpPr>
          <p:nvPr/>
        </p:nvSpPr>
        <p:spPr bwMode="auto">
          <a:xfrm>
            <a:off x="3975500" y="4314825"/>
            <a:ext cx="133826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a:spcBef>
                <a:spcPct val="0"/>
              </a:spcBef>
              <a:buFontTx/>
              <a:buNone/>
            </a:pPr>
            <a:r>
              <a:rPr lang="en-US" altLang="en-US" sz="1200" b="1"/>
              <a:t> The Americas</a:t>
            </a:r>
          </a:p>
          <a:p>
            <a:pPr algn="ctr">
              <a:spcBef>
                <a:spcPct val="0"/>
              </a:spcBef>
              <a:buFontTx/>
              <a:buNone/>
            </a:pPr>
            <a:r>
              <a:rPr lang="en-US" altLang="en-US" sz="1200" b="1"/>
              <a:t>13.1 million</a:t>
            </a:r>
          </a:p>
          <a:p>
            <a:pPr algn="ctr">
              <a:spcBef>
                <a:spcPct val="0"/>
              </a:spcBef>
              <a:buFontTx/>
              <a:buNone/>
            </a:pPr>
            <a:r>
              <a:rPr lang="en-US" altLang="en-US" sz="1200" b="1"/>
              <a:t>(1.7%)</a:t>
            </a:r>
          </a:p>
        </p:txBody>
      </p:sp>
      <p:sp>
        <p:nvSpPr>
          <p:cNvPr id="7463" name="Rectangle 299"/>
          <p:cNvSpPr>
            <a:spLocks noChangeArrowheads="1"/>
          </p:cNvSpPr>
          <p:nvPr/>
        </p:nvSpPr>
        <p:spPr bwMode="auto">
          <a:xfrm>
            <a:off x="6797674" y="4789489"/>
            <a:ext cx="135413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a:spcBef>
                <a:spcPct val="0"/>
              </a:spcBef>
              <a:buFontTx/>
              <a:buNone/>
            </a:pPr>
            <a:r>
              <a:rPr lang="en-US" altLang="en-US" sz="1200" b="1" dirty="0"/>
              <a:t>Africa</a:t>
            </a:r>
          </a:p>
          <a:p>
            <a:pPr algn="ctr">
              <a:spcBef>
                <a:spcPct val="0"/>
              </a:spcBef>
              <a:buFontTx/>
              <a:buNone/>
            </a:pPr>
            <a:r>
              <a:rPr lang="en-US" altLang="en-US" sz="1200" b="1" dirty="0"/>
              <a:t>31.9 million</a:t>
            </a:r>
          </a:p>
          <a:p>
            <a:pPr algn="ctr">
              <a:spcBef>
                <a:spcPct val="0"/>
              </a:spcBef>
              <a:buFontTx/>
              <a:buNone/>
            </a:pPr>
            <a:r>
              <a:rPr lang="en-US" altLang="en-US" sz="1200" b="1" dirty="0"/>
              <a:t>(5.3%)</a:t>
            </a:r>
          </a:p>
        </p:txBody>
      </p:sp>
      <p:sp>
        <p:nvSpPr>
          <p:cNvPr id="7464" name="Rectangle 300"/>
          <p:cNvSpPr>
            <a:spLocks noChangeArrowheads="1"/>
          </p:cNvSpPr>
          <p:nvPr/>
        </p:nvSpPr>
        <p:spPr bwMode="auto">
          <a:xfrm>
            <a:off x="10234612" y="4313239"/>
            <a:ext cx="15462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a:spcBef>
                <a:spcPct val="0"/>
              </a:spcBef>
              <a:buFontTx/>
              <a:buNone/>
            </a:pPr>
            <a:r>
              <a:rPr lang="en-US" altLang="en-US" sz="1200" b="1"/>
              <a:t>Southeast Asia</a:t>
            </a:r>
          </a:p>
          <a:p>
            <a:pPr algn="ctr">
              <a:spcBef>
                <a:spcPct val="0"/>
              </a:spcBef>
              <a:buFontTx/>
              <a:buNone/>
            </a:pPr>
            <a:r>
              <a:rPr lang="en-US" altLang="en-US" sz="1200" b="1"/>
              <a:t>32.3 million</a:t>
            </a:r>
          </a:p>
          <a:p>
            <a:pPr algn="ctr">
              <a:spcBef>
                <a:spcPct val="0"/>
              </a:spcBef>
              <a:buFontTx/>
              <a:buNone/>
            </a:pPr>
            <a:r>
              <a:rPr lang="en-US" altLang="en-US" sz="1200" b="1"/>
              <a:t>(2.15%)</a:t>
            </a:r>
          </a:p>
        </p:txBody>
      </p:sp>
      <p:sp>
        <p:nvSpPr>
          <p:cNvPr id="7465" name="Rectangle 302"/>
          <p:cNvSpPr>
            <a:spLocks noChangeArrowheads="1"/>
          </p:cNvSpPr>
          <p:nvPr/>
        </p:nvSpPr>
        <p:spPr bwMode="auto">
          <a:xfrm>
            <a:off x="10922000" y="3536951"/>
            <a:ext cx="1487487"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a:spcBef>
                <a:spcPct val="0"/>
              </a:spcBef>
              <a:buFontTx/>
              <a:buNone/>
            </a:pPr>
            <a:r>
              <a:rPr lang="en-US" altLang="en-US" sz="1200" b="1"/>
              <a:t>Western Pacific</a:t>
            </a:r>
          </a:p>
          <a:p>
            <a:pPr algn="ctr">
              <a:spcBef>
                <a:spcPct val="0"/>
              </a:spcBef>
              <a:buFontTx/>
              <a:buNone/>
            </a:pPr>
            <a:r>
              <a:rPr lang="en-US" altLang="en-US" sz="1200" b="1"/>
              <a:t>62.2 million</a:t>
            </a:r>
          </a:p>
          <a:p>
            <a:pPr algn="ctr">
              <a:spcBef>
                <a:spcPct val="0"/>
              </a:spcBef>
              <a:buFontTx/>
              <a:buNone/>
            </a:pPr>
            <a:r>
              <a:rPr lang="en-US" altLang="en-US" sz="1200" b="1"/>
              <a:t>(3.9%)</a:t>
            </a:r>
          </a:p>
        </p:txBody>
      </p:sp>
      <p:sp>
        <p:nvSpPr>
          <p:cNvPr id="7466" name="Rectangle 298"/>
          <p:cNvSpPr>
            <a:spLocks noChangeArrowheads="1"/>
          </p:cNvSpPr>
          <p:nvPr/>
        </p:nvSpPr>
        <p:spPr bwMode="auto">
          <a:xfrm>
            <a:off x="8589962" y="4637088"/>
            <a:ext cx="14890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a:spcBef>
                <a:spcPct val="0"/>
              </a:spcBef>
              <a:buFontTx/>
              <a:buNone/>
            </a:pPr>
            <a:r>
              <a:rPr lang="en-US" altLang="en-US" sz="1200" b="1"/>
              <a:t>Eastern Mediterranean</a:t>
            </a:r>
          </a:p>
          <a:p>
            <a:pPr algn="ctr">
              <a:spcBef>
                <a:spcPct val="0"/>
              </a:spcBef>
              <a:buFontTx/>
              <a:buNone/>
            </a:pPr>
            <a:r>
              <a:rPr lang="en-US" altLang="en-US" sz="1200" b="1"/>
              <a:t>21.3 million</a:t>
            </a:r>
          </a:p>
          <a:p>
            <a:pPr algn="ctr">
              <a:spcBef>
                <a:spcPct val="0"/>
              </a:spcBef>
              <a:buFontTx/>
              <a:buNone/>
            </a:pPr>
            <a:r>
              <a:rPr lang="en-US" altLang="en-US" sz="1200" b="1"/>
              <a:t>(4.6%)</a:t>
            </a:r>
          </a:p>
        </p:txBody>
      </p:sp>
      <p:sp>
        <p:nvSpPr>
          <p:cNvPr id="7467" name="Line 608"/>
          <p:cNvSpPr>
            <a:spLocks noChangeShapeType="1"/>
          </p:cNvSpPr>
          <p:nvPr/>
        </p:nvSpPr>
        <p:spPr bwMode="auto">
          <a:xfrm flipH="1" flipV="1">
            <a:off x="8220074" y="3795714"/>
            <a:ext cx="819150" cy="1074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468" name="Text Box 315"/>
          <p:cNvSpPr txBox="1">
            <a:spLocks noChangeArrowheads="1"/>
          </p:cNvSpPr>
          <p:nvPr/>
        </p:nvSpPr>
        <p:spPr bwMode="auto">
          <a:xfrm>
            <a:off x="43600" y="6357776"/>
            <a:ext cx="3861649" cy="4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eaLnBrk="1" hangingPunct="1">
              <a:lnSpc>
                <a:spcPct val="85000"/>
              </a:lnSpc>
              <a:spcBef>
                <a:spcPct val="0"/>
              </a:spcBef>
              <a:buFontTx/>
              <a:buNone/>
            </a:pPr>
            <a:r>
              <a:rPr lang="en-US" altLang="en-US" sz="1400" dirty="0" err="1">
                <a:solidFill>
                  <a:schemeClr val="bg1"/>
                </a:solidFill>
              </a:rPr>
              <a:t>Farci</a:t>
            </a:r>
            <a:r>
              <a:rPr lang="en-US" altLang="en-US" sz="1400" dirty="0">
                <a:solidFill>
                  <a:schemeClr val="bg1"/>
                </a:solidFill>
              </a:rPr>
              <a:t> P, et al. </a:t>
            </a:r>
            <a:r>
              <a:rPr lang="en-US" altLang="en-US" sz="1400" dirty="0" err="1">
                <a:solidFill>
                  <a:schemeClr val="bg1"/>
                </a:solidFill>
              </a:rPr>
              <a:t>Semin</a:t>
            </a:r>
            <a:r>
              <a:rPr lang="en-US" altLang="en-US" sz="1400" dirty="0">
                <a:solidFill>
                  <a:schemeClr val="bg1"/>
                </a:solidFill>
              </a:rPr>
              <a:t> Liver Dis. 2000;20:103-126. </a:t>
            </a:r>
            <a:r>
              <a:rPr lang="en-US" altLang="en-US" sz="1400" dirty="0" err="1">
                <a:solidFill>
                  <a:schemeClr val="bg1"/>
                </a:solidFill>
              </a:rPr>
              <a:t>Wasley</a:t>
            </a:r>
            <a:r>
              <a:rPr lang="en-US" altLang="en-US" sz="1400" dirty="0">
                <a:solidFill>
                  <a:schemeClr val="bg1"/>
                </a:solidFill>
              </a:rPr>
              <a:t> A, et al. </a:t>
            </a:r>
            <a:r>
              <a:rPr lang="en-US" altLang="en-US" sz="1400" dirty="0" err="1">
                <a:solidFill>
                  <a:schemeClr val="bg1"/>
                </a:solidFill>
              </a:rPr>
              <a:t>Semin</a:t>
            </a:r>
            <a:r>
              <a:rPr lang="en-US" altLang="en-US" sz="1400" dirty="0">
                <a:solidFill>
                  <a:schemeClr val="bg1"/>
                </a:solidFill>
              </a:rPr>
              <a:t> Liver Dis. </a:t>
            </a:r>
            <a:r>
              <a:rPr lang="en-US" altLang="en-US" sz="1400" dirty="0" smtClean="0">
                <a:solidFill>
                  <a:schemeClr val="bg1"/>
                </a:solidFill>
              </a:rPr>
              <a:t>2000.</a:t>
            </a:r>
            <a:endParaRPr lang="en-US" altLang="en-US" sz="1400" dirty="0">
              <a:solidFill>
                <a:schemeClr val="bg1"/>
              </a:solidFill>
            </a:endParaRPr>
          </a:p>
        </p:txBody>
      </p:sp>
    </p:spTree>
    <p:extLst>
      <p:ext uri="{BB962C8B-B14F-4D97-AF65-F5344CB8AC3E}">
        <p14:creationId xmlns:p14="http://schemas.microsoft.com/office/powerpoint/2010/main" val="293311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en-US" altLang="en-US" sz="4000" b="1" dirty="0" err="1" smtClean="0">
                <a:solidFill>
                  <a:schemeClr val="accent1"/>
                </a:solidFill>
              </a:rPr>
              <a:t>Ledipasvir</a:t>
            </a:r>
            <a:r>
              <a:rPr lang="en-US" altLang="en-US" sz="4000" b="1" dirty="0" smtClean="0">
                <a:solidFill>
                  <a:schemeClr val="accent1"/>
                </a:solidFill>
              </a:rPr>
              <a:t>/Sofosbuvir for </a:t>
            </a:r>
            <a:br>
              <a:rPr lang="en-US" altLang="en-US" sz="4000" b="1" dirty="0" smtClean="0">
                <a:solidFill>
                  <a:schemeClr val="accent1"/>
                </a:solidFill>
              </a:rPr>
            </a:br>
            <a:r>
              <a:rPr lang="en-US" altLang="en-US" sz="4000" b="1" dirty="0" smtClean="0">
                <a:solidFill>
                  <a:schemeClr val="accent1"/>
                </a:solidFill>
              </a:rPr>
              <a:t>12 weeks in  GT4 or 5 HCV</a:t>
            </a:r>
          </a:p>
        </p:txBody>
      </p:sp>
      <p:sp>
        <p:nvSpPr>
          <p:cNvPr id="31747" name="Content Placeholder 2"/>
          <p:cNvSpPr>
            <a:spLocks noGrp="1"/>
          </p:cNvSpPr>
          <p:nvPr>
            <p:ph idx="4294967295"/>
          </p:nvPr>
        </p:nvSpPr>
        <p:spPr>
          <a:xfrm>
            <a:off x="1217612" y="1981200"/>
            <a:ext cx="9935163" cy="3887576"/>
          </a:xfrm>
        </p:spPr>
        <p:txBody>
          <a:bodyPr/>
          <a:lstStyle/>
          <a:p>
            <a:pPr>
              <a:defRPr/>
            </a:pPr>
            <a:r>
              <a:rPr lang="en-US" altLang="en-US" sz="2400" dirty="0" smtClean="0"/>
              <a:t>Open-label, single-arm study: 12 wks LDV/SOF 90/400 mg QD</a:t>
            </a:r>
          </a:p>
          <a:p>
            <a:pPr>
              <a:defRPr/>
            </a:pPr>
            <a:r>
              <a:rPr lang="en-US" altLang="en-US" sz="2400" dirty="0" smtClean="0"/>
              <a:t>Treatment-naïve or -experienced with GT4 </a:t>
            </a:r>
            <a:r>
              <a:rPr lang="en-US" altLang="en-US" sz="2400" dirty="0"/>
              <a:t>or 5 </a:t>
            </a:r>
            <a:r>
              <a:rPr lang="en-US" altLang="en-US" sz="2400" dirty="0" smtClean="0"/>
              <a:t>HCV, cirrhosis permitted</a:t>
            </a:r>
          </a:p>
          <a:p>
            <a:pPr>
              <a:defRPr/>
            </a:pPr>
            <a:endParaRPr lang="en-US" altLang="en-US" sz="2400" dirty="0" smtClean="0"/>
          </a:p>
          <a:p>
            <a:pPr>
              <a:defRPr/>
            </a:pPr>
            <a:endParaRPr lang="en-US" altLang="en-US" dirty="0" smtClean="0"/>
          </a:p>
          <a:p>
            <a:pPr>
              <a:defRPr/>
            </a:pPr>
            <a:endParaRPr lang="en-US" altLang="en-US" dirty="0" smtClean="0"/>
          </a:p>
          <a:p>
            <a:pPr marL="0" indent="0">
              <a:buNone/>
              <a:defRPr/>
            </a:pPr>
            <a:endParaRPr lang="en-US" altLang="en-US" dirty="0" smtClean="0"/>
          </a:p>
        </p:txBody>
      </p:sp>
      <p:sp>
        <p:nvSpPr>
          <p:cNvPr id="61444" name="Text Box 11"/>
          <p:cNvSpPr txBox="1">
            <a:spLocks noChangeArrowheads="1"/>
          </p:cNvSpPr>
          <p:nvPr/>
        </p:nvSpPr>
        <p:spPr bwMode="auto">
          <a:xfrm>
            <a:off x="227012" y="6473825"/>
            <a:ext cx="8561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dirty="0">
                <a:solidFill>
                  <a:schemeClr val="bg1"/>
                </a:solidFill>
              </a:rPr>
              <a:t>Abergel A, et al. EASL 2015. Abstract O056. </a:t>
            </a:r>
          </a:p>
        </p:txBody>
      </p:sp>
      <p:graphicFrame>
        <p:nvGraphicFramePr>
          <p:cNvPr id="79" name="Group 32"/>
          <p:cNvGraphicFramePr>
            <a:graphicFrameLocks noGrp="1"/>
          </p:cNvGraphicFramePr>
          <p:nvPr>
            <p:extLst>
              <p:ext uri="{D42A27DB-BD31-4B8C-83A1-F6EECF244321}">
                <p14:modId xmlns:p14="http://schemas.microsoft.com/office/powerpoint/2010/main" val="1881490527"/>
              </p:ext>
            </p:extLst>
          </p:nvPr>
        </p:nvGraphicFramePr>
        <p:xfrm>
          <a:off x="1827212" y="3094020"/>
          <a:ext cx="8462962" cy="2468580"/>
        </p:xfrm>
        <a:graphic>
          <a:graphicData uri="http://schemas.openxmlformats.org/drawingml/2006/table">
            <a:tbl>
              <a:tblPr/>
              <a:tblGrid>
                <a:gridCol w="3558925"/>
                <a:gridCol w="2479113"/>
                <a:gridCol w="2424924"/>
              </a:tblGrid>
              <a:tr h="487588">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mn-lt"/>
                        </a:rPr>
                        <a:t>SVR12, % (n/N)</a:t>
                      </a:r>
                    </a:p>
                  </a:txBody>
                  <a:tcPr marL="91458" marR="91458" marT="45710" marB="4571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0" fontAlgn="base" latinLnBrk="0" hangingPunct="0">
                        <a:lnSpc>
                          <a:spcPct val="100000"/>
                        </a:lnSpc>
                        <a:spcBef>
                          <a:spcPts val="0"/>
                        </a:spcBef>
                        <a:spcAft>
                          <a:spcPct val="0"/>
                        </a:spcAft>
                        <a:buClr>
                          <a:srgbClr val="990000"/>
                        </a:buClr>
                        <a:buSzTx/>
                        <a:buFont typeface="Symbol" pitchFamily="18" charset="2"/>
                        <a:buNone/>
                        <a:tabLst/>
                      </a:pPr>
                      <a:r>
                        <a:rPr kumimoji="0" lang="en-US" sz="2000" b="1" i="0" u="none" strike="noStrike" cap="none" normalizeH="0" baseline="0" dirty="0" smtClean="0">
                          <a:ln>
                            <a:noFill/>
                          </a:ln>
                          <a:solidFill>
                            <a:schemeClr val="tx1"/>
                          </a:solidFill>
                          <a:effectLst/>
                          <a:latin typeface="+mn-lt"/>
                        </a:rPr>
                        <a:t>Genotype 4</a:t>
                      </a:r>
                    </a:p>
                  </a:txBody>
                  <a:tcPr marL="91458" marR="91458" marT="91395" marB="913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ts val="0"/>
                        </a:spcBef>
                        <a:spcAft>
                          <a:spcPct val="0"/>
                        </a:spcAft>
                        <a:buClr>
                          <a:srgbClr val="990000"/>
                        </a:buClr>
                        <a:buSzTx/>
                        <a:buFont typeface="Symbol" pitchFamily="18" charset="2"/>
                        <a:buNone/>
                        <a:tabLst/>
                      </a:pPr>
                      <a:r>
                        <a:rPr kumimoji="0" lang="en-US" sz="2000" b="1" i="0" u="none" strike="noStrike" cap="none" normalizeH="0" baseline="0" dirty="0" smtClean="0">
                          <a:ln>
                            <a:noFill/>
                          </a:ln>
                          <a:solidFill>
                            <a:schemeClr val="tx1"/>
                          </a:solidFill>
                          <a:effectLst/>
                          <a:latin typeface="+mn-lt"/>
                        </a:rPr>
                        <a:t>Genotype 5</a:t>
                      </a:r>
                    </a:p>
                  </a:txBody>
                  <a:tcPr marL="91458" marR="91458" marT="91395" marB="913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60000"/>
                        <a:lumOff val="40000"/>
                      </a:schemeClr>
                    </a:solidFill>
                  </a:tcPr>
                </a:tc>
              </a:tr>
              <a:tr h="39619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solidFill>
                            <a:schemeClr val="bg2">
                              <a:lumMod val="10000"/>
                            </a:schemeClr>
                          </a:solidFill>
                          <a:latin typeface="+mn-lt"/>
                        </a:rPr>
                        <a:t>All</a:t>
                      </a: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algn="ctr"/>
                      <a:r>
                        <a:rPr lang="en-US" sz="2000" baseline="0" dirty="0" smtClean="0">
                          <a:solidFill>
                            <a:schemeClr val="bg2">
                              <a:lumMod val="10000"/>
                            </a:schemeClr>
                          </a:solidFill>
                          <a:latin typeface="+mn-lt"/>
                        </a:rPr>
                        <a:t>93 (41/44)</a:t>
                      </a:r>
                      <a:endParaRPr lang="en-US" sz="2000" baseline="0" dirty="0">
                        <a:solidFill>
                          <a:schemeClr val="bg2">
                            <a:lumMod val="10000"/>
                          </a:schemeClr>
                        </a:solidFill>
                        <a:latin typeface="+mn-lt"/>
                      </a:endParaRP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algn="ctr"/>
                      <a:r>
                        <a:rPr lang="en-US" sz="2000" baseline="0" dirty="0" smtClean="0">
                          <a:solidFill>
                            <a:schemeClr val="bg2">
                              <a:lumMod val="10000"/>
                            </a:schemeClr>
                          </a:solidFill>
                          <a:latin typeface="+mn-lt"/>
                        </a:rPr>
                        <a:t>95 (39/41)</a:t>
                      </a:r>
                      <a:endParaRPr lang="en-US" sz="2000" baseline="0" dirty="0">
                        <a:solidFill>
                          <a:schemeClr val="bg2">
                            <a:lumMod val="10000"/>
                          </a:schemeClr>
                        </a:solidFill>
                        <a:latin typeface="+mn-lt"/>
                      </a:endParaRP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60000"/>
                        <a:lumOff val="40000"/>
                      </a:schemeClr>
                    </a:solidFill>
                  </a:tcPr>
                </a:tc>
              </a:tr>
              <a:tr h="396195">
                <a:tc>
                  <a:txBody>
                    <a:bodyPr/>
                    <a:lstStyle/>
                    <a:p>
                      <a:r>
                        <a:rPr lang="en-US" sz="2000" baseline="0" dirty="0" smtClean="0">
                          <a:solidFill>
                            <a:schemeClr val="bg2">
                              <a:lumMod val="10000"/>
                            </a:schemeClr>
                          </a:solidFill>
                          <a:latin typeface="+mn-lt"/>
                        </a:rPr>
                        <a:t>Treatment-naive </a:t>
                      </a: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algn="ctr"/>
                      <a:r>
                        <a:rPr lang="en-US" sz="2000" baseline="0" dirty="0" smtClean="0">
                          <a:solidFill>
                            <a:schemeClr val="bg2">
                              <a:lumMod val="10000"/>
                            </a:schemeClr>
                          </a:solidFill>
                          <a:latin typeface="+mn-lt"/>
                        </a:rPr>
                        <a:t>96 (21/22)</a:t>
                      </a:r>
                      <a:endParaRPr lang="en-US" sz="2000" baseline="0" dirty="0">
                        <a:solidFill>
                          <a:schemeClr val="bg2">
                            <a:lumMod val="10000"/>
                          </a:schemeClr>
                        </a:solidFill>
                        <a:latin typeface="+mn-lt"/>
                      </a:endParaRP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algn="ctr"/>
                      <a:r>
                        <a:rPr lang="en-US" sz="2000" baseline="0" dirty="0" smtClean="0">
                          <a:solidFill>
                            <a:schemeClr val="bg2">
                              <a:lumMod val="10000"/>
                            </a:schemeClr>
                          </a:solidFill>
                          <a:latin typeface="+mn-lt"/>
                        </a:rPr>
                        <a:t>95 (20/21)</a:t>
                      </a:r>
                      <a:endParaRPr lang="en-US" sz="2000" baseline="0" dirty="0">
                        <a:solidFill>
                          <a:schemeClr val="bg2">
                            <a:lumMod val="10000"/>
                          </a:schemeClr>
                        </a:solidFill>
                        <a:latin typeface="+mn-lt"/>
                      </a:endParaRP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60000"/>
                        <a:lumOff val="40000"/>
                      </a:schemeClr>
                    </a:solidFill>
                  </a:tcPr>
                </a:tc>
              </a:tr>
              <a:tr h="396195">
                <a:tc>
                  <a:txBody>
                    <a:bodyPr/>
                    <a:lstStyle/>
                    <a:p>
                      <a:pPr marL="0" indent="0">
                        <a:buFont typeface="Wingdings" panose="05000000000000000000" pitchFamily="2" charset="2"/>
                        <a:buNone/>
                      </a:pPr>
                      <a:r>
                        <a:rPr lang="en-US" sz="2000" baseline="0" dirty="0" smtClean="0">
                          <a:solidFill>
                            <a:schemeClr val="bg2">
                              <a:lumMod val="10000"/>
                            </a:schemeClr>
                          </a:solidFill>
                          <a:latin typeface="+mn-lt"/>
                        </a:rPr>
                        <a:t>Treatment-experienced</a:t>
                      </a: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algn="ctr"/>
                      <a:r>
                        <a:rPr lang="en-US" sz="2000" baseline="0" dirty="0" smtClean="0">
                          <a:solidFill>
                            <a:schemeClr val="bg2">
                              <a:lumMod val="10000"/>
                            </a:schemeClr>
                          </a:solidFill>
                          <a:latin typeface="+mn-lt"/>
                        </a:rPr>
                        <a:t>91 (20/22)</a:t>
                      </a:r>
                      <a:endParaRPr lang="en-US" sz="2000" baseline="0" dirty="0">
                        <a:solidFill>
                          <a:schemeClr val="bg2">
                            <a:lumMod val="10000"/>
                          </a:schemeClr>
                        </a:solidFill>
                        <a:latin typeface="+mn-lt"/>
                      </a:endParaRP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algn="ctr"/>
                      <a:r>
                        <a:rPr lang="en-US" sz="2000" baseline="0" dirty="0" smtClean="0">
                          <a:solidFill>
                            <a:schemeClr val="bg2">
                              <a:lumMod val="10000"/>
                            </a:schemeClr>
                          </a:solidFill>
                          <a:latin typeface="+mn-lt"/>
                        </a:rPr>
                        <a:t>95 (19/20)</a:t>
                      </a:r>
                      <a:endParaRPr lang="en-US" sz="2000" baseline="0" dirty="0">
                        <a:solidFill>
                          <a:schemeClr val="bg2">
                            <a:lumMod val="10000"/>
                          </a:schemeClr>
                        </a:solidFill>
                        <a:latin typeface="+mn-lt"/>
                      </a:endParaRP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60000"/>
                        <a:lumOff val="40000"/>
                      </a:schemeClr>
                    </a:solidFill>
                  </a:tcPr>
                </a:tc>
              </a:tr>
              <a:tr h="396195">
                <a:tc>
                  <a:txBody>
                    <a:bodyPr/>
                    <a:lstStyle/>
                    <a:p>
                      <a:pPr marL="0" indent="0">
                        <a:buFont typeface="Wingdings" panose="05000000000000000000" pitchFamily="2" charset="2"/>
                        <a:buNone/>
                      </a:pPr>
                      <a:r>
                        <a:rPr lang="en-US" sz="2000" baseline="0" dirty="0" smtClean="0">
                          <a:solidFill>
                            <a:schemeClr val="bg2">
                              <a:lumMod val="10000"/>
                            </a:schemeClr>
                          </a:solidFill>
                          <a:latin typeface="+mn-lt"/>
                        </a:rPr>
                        <a:t>Non-cirrhotic</a:t>
                      </a: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algn="ctr"/>
                      <a:r>
                        <a:rPr lang="en-US" sz="2000" baseline="0" dirty="0" smtClean="0">
                          <a:solidFill>
                            <a:schemeClr val="bg2">
                              <a:lumMod val="10000"/>
                            </a:schemeClr>
                          </a:solidFill>
                          <a:latin typeface="+mn-lt"/>
                        </a:rPr>
                        <a:t>91 (31/34)</a:t>
                      </a:r>
                      <a:endParaRPr lang="en-US" sz="2000" baseline="0" dirty="0">
                        <a:solidFill>
                          <a:schemeClr val="bg2">
                            <a:lumMod val="10000"/>
                          </a:schemeClr>
                        </a:solidFill>
                        <a:latin typeface="+mn-lt"/>
                      </a:endParaRP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algn="ctr"/>
                      <a:r>
                        <a:rPr lang="en-US" sz="2000" baseline="0" dirty="0" smtClean="0">
                          <a:solidFill>
                            <a:schemeClr val="bg2">
                              <a:lumMod val="10000"/>
                            </a:schemeClr>
                          </a:solidFill>
                          <a:latin typeface="+mn-lt"/>
                        </a:rPr>
                        <a:t>97 (31/32)</a:t>
                      </a:r>
                      <a:endParaRPr lang="en-US" sz="2000" baseline="0" dirty="0">
                        <a:solidFill>
                          <a:schemeClr val="bg2">
                            <a:lumMod val="10000"/>
                          </a:schemeClr>
                        </a:solidFill>
                        <a:latin typeface="+mn-lt"/>
                      </a:endParaRP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60000"/>
                        <a:lumOff val="40000"/>
                      </a:schemeClr>
                    </a:solidFill>
                  </a:tcPr>
                </a:tc>
              </a:tr>
              <a:tr h="396195">
                <a:tc>
                  <a:txBody>
                    <a:bodyPr/>
                    <a:lstStyle/>
                    <a:p>
                      <a:pPr marL="0" indent="0">
                        <a:buFont typeface="Wingdings" panose="05000000000000000000" pitchFamily="2" charset="2"/>
                        <a:buNone/>
                      </a:pPr>
                      <a:r>
                        <a:rPr lang="en-US" sz="2000" baseline="0" dirty="0" smtClean="0">
                          <a:solidFill>
                            <a:schemeClr val="bg2">
                              <a:lumMod val="10000"/>
                            </a:schemeClr>
                          </a:solidFill>
                          <a:latin typeface="+mn-lt"/>
                        </a:rPr>
                        <a:t>Cirrhotic</a:t>
                      </a: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algn="ctr"/>
                      <a:r>
                        <a:rPr lang="en-US" sz="2000" baseline="0" dirty="0" smtClean="0">
                          <a:solidFill>
                            <a:schemeClr val="bg2">
                              <a:lumMod val="10000"/>
                            </a:schemeClr>
                          </a:solidFill>
                          <a:latin typeface="+mn-lt"/>
                        </a:rPr>
                        <a:t>100 (10/10)</a:t>
                      </a:r>
                      <a:endParaRPr lang="en-US" sz="2000" baseline="0" dirty="0">
                        <a:solidFill>
                          <a:schemeClr val="bg2">
                            <a:lumMod val="10000"/>
                          </a:schemeClr>
                        </a:solidFill>
                        <a:latin typeface="+mn-lt"/>
                      </a:endParaRP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algn="ctr"/>
                      <a:r>
                        <a:rPr lang="en-US" sz="2000" baseline="0" dirty="0" smtClean="0">
                          <a:solidFill>
                            <a:schemeClr val="bg2">
                              <a:lumMod val="10000"/>
                            </a:schemeClr>
                          </a:solidFill>
                          <a:latin typeface="+mn-lt"/>
                        </a:rPr>
                        <a:t>89 (8/9)</a:t>
                      </a:r>
                      <a:endParaRPr lang="en-US" sz="2000" baseline="0" dirty="0">
                        <a:solidFill>
                          <a:schemeClr val="bg2">
                            <a:lumMod val="10000"/>
                          </a:schemeClr>
                        </a:solidFill>
                        <a:latin typeface="+mn-lt"/>
                      </a:endParaRPr>
                    </a:p>
                  </a:txBody>
                  <a:tcPr marL="91458" marR="91458"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60000"/>
                        <a:lumOff val="40000"/>
                      </a:schemeClr>
                    </a:solidFill>
                  </a:tcPr>
                </a:tc>
              </a:tr>
            </a:tbl>
          </a:graphicData>
        </a:graphic>
      </p:graphicFrame>
    </p:spTree>
    <p:extLst>
      <p:ext uri="{BB962C8B-B14F-4D97-AF65-F5344CB8AC3E}">
        <p14:creationId xmlns:p14="http://schemas.microsoft.com/office/powerpoint/2010/main" val="348140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altLang="en-US" sz="4000" b="1" dirty="0">
                <a:solidFill>
                  <a:schemeClr val="accent1"/>
                </a:solidFill>
              </a:rPr>
              <a:t>Compensated Cirrhosis </a:t>
            </a:r>
            <a:r>
              <a:rPr lang="en-US" altLang="en-US" sz="2800" b="1" dirty="0">
                <a:solidFill>
                  <a:schemeClr val="accent1"/>
                </a:solidFill>
              </a:rPr>
              <a:t/>
            </a:r>
            <a:br>
              <a:rPr lang="en-US" altLang="en-US" sz="2800" b="1" dirty="0">
                <a:solidFill>
                  <a:schemeClr val="accent1"/>
                </a:solidFill>
              </a:rPr>
            </a:br>
            <a:r>
              <a:rPr lang="en-US" altLang="en-US" sz="2400" b="1" dirty="0" smtClean="0">
                <a:solidFill>
                  <a:schemeClr val="accent1"/>
                </a:solidFill>
              </a:rPr>
              <a:t>*Treatment-Naive </a:t>
            </a:r>
            <a:r>
              <a:rPr lang="en-US" altLang="en-US" sz="2400" b="1" dirty="0">
                <a:solidFill>
                  <a:schemeClr val="accent1"/>
                </a:solidFill>
              </a:rPr>
              <a:t>or </a:t>
            </a:r>
            <a:r>
              <a:rPr lang="en-US" altLang="en-US" sz="2400" b="1" dirty="0" smtClean="0">
                <a:solidFill>
                  <a:schemeClr val="accent1"/>
                </a:solidFill>
              </a:rPr>
              <a:t>Peg-IFN/Ribavirin-Experienced Genotype </a:t>
            </a:r>
            <a:r>
              <a:rPr lang="en-US" altLang="en-US" sz="2400" b="1" dirty="0">
                <a:solidFill>
                  <a:schemeClr val="accent1"/>
                </a:solidFill>
              </a:rPr>
              <a:t>1, 4, 5</a:t>
            </a:r>
          </a:p>
        </p:txBody>
      </p:sp>
      <p:sp>
        <p:nvSpPr>
          <p:cNvPr id="19460" name="Rectangle 6"/>
          <p:cNvSpPr>
            <a:spLocks noChangeArrowheads="1"/>
          </p:cNvSpPr>
          <p:nvPr/>
        </p:nvSpPr>
        <p:spPr bwMode="auto">
          <a:xfrm>
            <a:off x="1217612" y="5562600"/>
            <a:ext cx="9935163"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300" dirty="0">
                <a:solidFill>
                  <a:schemeClr val="tx1"/>
                </a:solidFill>
                <a:latin typeface="+mn-lt"/>
              </a:rPr>
              <a:t>DCV, </a:t>
            </a:r>
            <a:r>
              <a:rPr lang="en-US" altLang="en-US" sz="1300" dirty="0" err="1">
                <a:solidFill>
                  <a:schemeClr val="tx1"/>
                </a:solidFill>
                <a:latin typeface="+mn-lt"/>
              </a:rPr>
              <a:t>daclatasvir</a:t>
            </a:r>
            <a:r>
              <a:rPr lang="en-US" altLang="en-US" sz="1300" dirty="0">
                <a:solidFill>
                  <a:schemeClr val="tx1"/>
                </a:solidFill>
                <a:latin typeface="+mn-lt"/>
              </a:rPr>
              <a:t>; DSV, </a:t>
            </a:r>
            <a:r>
              <a:rPr lang="en-US" altLang="en-US" sz="1300" dirty="0" err="1">
                <a:solidFill>
                  <a:schemeClr val="tx1"/>
                </a:solidFill>
                <a:latin typeface="+mn-lt"/>
              </a:rPr>
              <a:t>dasabuvir</a:t>
            </a:r>
            <a:r>
              <a:rPr lang="en-US" altLang="en-US" sz="1300" dirty="0">
                <a:solidFill>
                  <a:schemeClr val="tx1"/>
                </a:solidFill>
                <a:latin typeface="+mn-lt"/>
              </a:rPr>
              <a:t>; LDV, </a:t>
            </a:r>
            <a:r>
              <a:rPr lang="en-US" altLang="en-US" sz="1300" dirty="0" err="1">
                <a:solidFill>
                  <a:schemeClr val="tx1"/>
                </a:solidFill>
                <a:latin typeface="+mn-lt"/>
              </a:rPr>
              <a:t>ledipasvir</a:t>
            </a:r>
            <a:r>
              <a:rPr lang="en-US" altLang="en-US" sz="1300" dirty="0">
                <a:solidFill>
                  <a:schemeClr val="tx1"/>
                </a:solidFill>
                <a:latin typeface="+mn-lt"/>
              </a:rPr>
              <a:t>; OBV, </a:t>
            </a:r>
            <a:r>
              <a:rPr lang="en-US" altLang="en-US" sz="1300" dirty="0" err="1">
                <a:solidFill>
                  <a:schemeClr val="tx1"/>
                </a:solidFill>
                <a:latin typeface="+mn-lt"/>
              </a:rPr>
              <a:t>ombitasvir</a:t>
            </a:r>
            <a:r>
              <a:rPr lang="en-US" altLang="en-US" sz="1300" dirty="0">
                <a:solidFill>
                  <a:schemeClr val="tx1"/>
                </a:solidFill>
                <a:latin typeface="+mn-lt"/>
              </a:rPr>
              <a:t>; PTV, </a:t>
            </a:r>
            <a:r>
              <a:rPr lang="en-US" altLang="en-US" sz="1300" dirty="0" err="1">
                <a:solidFill>
                  <a:schemeClr val="tx1"/>
                </a:solidFill>
                <a:latin typeface="+mn-lt"/>
              </a:rPr>
              <a:t>paritaprevir</a:t>
            </a:r>
            <a:r>
              <a:rPr lang="en-US" altLang="en-US" sz="1300" dirty="0">
                <a:solidFill>
                  <a:schemeClr val="tx1"/>
                </a:solidFill>
                <a:latin typeface="+mn-lt"/>
              </a:rPr>
              <a:t>; RBV, ribavirin; RTV, ritonavir; SMV, </a:t>
            </a:r>
            <a:r>
              <a:rPr lang="en-US" altLang="en-US" sz="1300" dirty="0" err="1">
                <a:solidFill>
                  <a:schemeClr val="tx1"/>
                </a:solidFill>
                <a:latin typeface="+mn-lt"/>
              </a:rPr>
              <a:t>simeprevir</a:t>
            </a:r>
            <a:r>
              <a:rPr lang="en-US" altLang="en-US" sz="1300" dirty="0">
                <a:solidFill>
                  <a:schemeClr val="tx1"/>
                </a:solidFill>
                <a:latin typeface="+mn-lt"/>
              </a:rPr>
              <a:t>; SOF, </a:t>
            </a:r>
            <a:r>
              <a:rPr lang="en-US" altLang="en-US" sz="1300" dirty="0" err="1">
                <a:solidFill>
                  <a:schemeClr val="tx1"/>
                </a:solidFill>
                <a:latin typeface="+mn-lt"/>
              </a:rPr>
              <a:t>sofosbuvir</a:t>
            </a:r>
            <a:r>
              <a:rPr lang="en-US" altLang="en-US" sz="1300" dirty="0">
                <a:solidFill>
                  <a:schemeClr val="tx1"/>
                </a:solidFill>
                <a:latin typeface="+mn-lt"/>
              </a:rPr>
              <a:t>; </a:t>
            </a:r>
          </a:p>
          <a:p>
            <a:pPr>
              <a:lnSpc>
                <a:spcPct val="100000"/>
              </a:lnSpc>
              <a:spcBef>
                <a:spcPct val="0"/>
              </a:spcBef>
              <a:spcAft>
                <a:spcPct val="0"/>
              </a:spcAft>
              <a:buClrTx/>
              <a:buFontTx/>
              <a:buNone/>
            </a:pPr>
            <a:r>
              <a:rPr lang="en-US" altLang="en-US" sz="1300" dirty="0">
                <a:solidFill>
                  <a:schemeClr val="tx1"/>
                </a:solidFill>
                <a:latin typeface="+mn-lt"/>
              </a:rPr>
              <a:t>*Recommendations the same for HCV-</a:t>
            </a:r>
            <a:r>
              <a:rPr lang="en-US" altLang="en-US" sz="1300" dirty="0" err="1">
                <a:solidFill>
                  <a:schemeClr val="tx1"/>
                </a:solidFill>
                <a:latin typeface="+mn-lt"/>
              </a:rPr>
              <a:t>monoinfected</a:t>
            </a:r>
            <a:r>
              <a:rPr lang="en-US" altLang="en-US" sz="1300" dirty="0">
                <a:solidFill>
                  <a:schemeClr val="tx1"/>
                </a:solidFill>
                <a:latin typeface="+mn-lt"/>
              </a:rPr>
              <a:t> and HCV/HIV-</a:t>
            </a:r>
            <a:r>
              <a:rPr lang="en-US" altLang="en-US" sz="1300" dirty="0" err="1">
                <a:solidFill>
                  <a:schemeClr val="tx1"/>
                </a:solidFill>
                <a:latin typeface="+mn-lt"/>
              </a:rPr>
              <a:t>coinfected</a:t>
            </a:r>
            <a:r>
              <a:rPr lang="en-US" altLang="en-US" sz="1300" dirty="0">
                <a:solidFill>
                  <a:schemeClr val="tx1"/>
                </a:solidFill>
                <a:latin typeface="+mn-lt"/>
              </a:rPr>
              <a:t> </a:t>
            </a:r>
            <a:r>
              <a:rPr lang="en-US" altLang="en-US" sz="1300" dirty="0" smtClean="0">
                <a:solidFill>
                  <a:schemeClr val="tx1"/>
                </a:solidFill>
                <a:latin typeface="+mn-lt"/>
              </a:rPr>
              <a:t>patients.</a:t>
            </a:r>
            <a:endParaRPr lang="en-US" altLang="en-US" sz="1300" dirty="0">
              <a:solidFill>
                <a:schemeClr val="tx1"/>
              </a:solidFill>
              <a:latin typeface="+mn-lt"/>
            </a:endParaRPr>
          </a:p>
        </p:txBody>
      </p:sp>
      <p:graphicFrame>
        <p:nvGraphicFramePr>
          <p:cNvPr id="9" name="Group 32"/>
          <p:cNvGraphicFramePr>
            <a:graphicFrameLocks noGrp="1"/>
          </p:cNvGraphicFramePr>
          <p:nvPr>
            <p:extLst>
              <p:ext uri="{D42A27DB-BD31-4B8C-83A1-F6EECF244321}">
                <p14:modId xmlns:p14="http://schemas.microsoft.com/office/powerpoint/2010/main" val="928496758"/>
              </p:ext>
            </p:extLst>
          </p:nvPr>
        </p:nvGraphicFramePr>
        <p:xfrm>
          <a:off x="1217612" y="1910633"/>
          <a:ext cx="9906000" cy="3575767"/>
        </p:xfrm>
        <a:graphic>
          <a:graphicData uri="http://schemas.openxmlformats.org/drawingml/2006/table">
            <a:tbl>
              <a:tblPr/>
              <a:tblGrid>
                <a:gridCol w="1704343"/>
                <a:gridCol w="1144795"/>
                <a:gridCol w="178655"/>
                <a:gridCol w="1357774"/>
                <a:gridCol w="2769150"/>
                <a:gridCol w="2751283"/>
              </a:tblGrid>
              <a:tr h="337827">
                <a:tc row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smtClean="0">
                          <a:ln>
                            <a:noFill/>
                          </a:ln>
                          <a:solidFill>
                            <a:schemeClr val="tx1"/>
                          </a:solidFill>
                          <a:effectLst/>
                          <a:latin typeface="+mn-lt"/>
                        </a:rPr>
                        <a:t>Regimen</a:t>
                      </a:r>
                    </a:p>
                  </a:txBody>
                  <a:tcPr marL="91451" marR="91451" marT="45607" marB="456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gridSpan="5">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mn-lt"/>
                        </a:rPr>
                        <a:t>HCV Genotype</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defRPr/>
                      </a:pPr>
                      <a:endParaRPr kumimoji="0" lang="en-US" sz="1600" b="1" i="0" u="none" strike="noStrike" cap="none" normalizeH="0" baseline="0" dirty="0" smtClean="0">
                        <a:ln>
                          <a:noFill/>
                        </a:ln>
                        <a:solidFill>
                          <a:schemeClr val="tx1"/>
                        </a:solidFill>
                        <a:effectLst/>
                        <a:latin typeface="Arial" charset="0"/>
                      </a:endParaRPr>
                    </a:p>
                  </a:txBody>
                  <a:tcPr marL="91436" marR="91436" marT="45667" marB="4566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r>
              <a:tr h="337827">
                <a:tc v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91436" marR="91436" marT="45667" marB="4566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1272"/>
                        </a:spcBef>
                        <a:spcAft>
                          <a:spcPct val="25000"/>
                        </a:spcAft>
                        <a:buClr>
                          <a:schemeClr val="accent2"/>
                        </a:buClr>
                        <a:buSzTx/>
                        <a:buFont typeface="Wingdings" pitchFamily="2" charset="2"/>
                        <a:buNone/>
                        <a:tabLst/>
                      </a:pPr>
                      <a:r>
                        <a:rPr kumimoji="0" lang="en-US" sz="1400" b="1" i="0" u="none" strike="noStrike" cap="none" normalizeH="0" baseline="0" dirty="0" smtClean="0">
                          <a:ln>
                            <a:noFill/>
                          </a:ln>
                          <a:solidFill>
                            <a:schemeClr val="tx1"/>
                          </a:solidFill>
                          <a:effectLst/>
                          <a:latin typeface="+mn-lt"/>
                        </a:rPr>
                        <a:t>1a</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mn-lt"/>
                        </a:rPr>
                        <a:t>1b</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mn-lt"/>
                        </a:rPr>
                        <a:t>4</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mn-lt"/>
                        </a:rPr>
                        <a:t>5 or 6</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r>
              <a:tr h="811136">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dirty="0" smtClean="0">
                          <a:ln>
                            <a:noFill/>
                          </a:ln>
                          <a:solidFill>
                            <a:schemeClr val="bg2">
                              <a:lumMod val="10000"/>
                            </a:schemeClr>
                          </a:solidFill>
                          <a:effectLst/>
                          <a:latin typeface="+mn-lt"/>
                        </a:rPr>
                        <a:t>LDV/SOF</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gridSpan="3">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 RBV or 24 wks, no RBV or 24 wks + RBV if negative predictors</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mn-lt"/>
                        </a:rPr>
                        <a:t>12 wks + RBV or 24 wks, no RBV or 24 wks + RBV if negative predictors</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mn-lt"/>
                        </a:rPr>
                        <a:t>12 wks + RBV or 24 wks, no RBV or 24 wks + RBV if negative predictors</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r>
              <a:tr h="574481">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dirty="0" smtClean="0">
                          <a:ln>
                            <a:noFill/>
                          </a:ln>
                          <a:solidFill>
                            <a:schemeClr val="bg2">
                              <a:lumMod val="10000"/>
                            </a:schemeClr>
                          </a:solidFill>
                          <a:effectLst/>
                          <a:latin typeface="+mn-lt"/>
                        </a:rPr>
                        <a:t>OBV/PTV/RTV + DSV</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24 wks </a:t>
                      </a:r>
                      <a:br>
                        <a:rPr kumimoji="0" lang="en-US" sz="1400" b="0" i="0" u="none" strike="noStrike" cap="none" normalizeH="0" baseline="0" dirty="0" smtClean="0">
                          <a:ln>
                            <a:noFill/>
                          </a:ln>
                          <a:solidFill>
                            <a:schemeClr val="bg2">
                              <a:lumMod val="10000"/>
                            </a:schemeClr>
                          </a:solidFill>
                          <a:effectLst/>
                          <a:latin typeface="+mn-lt"/>
                        </a:rPr>
                      </a:br>
                      <a:r>
                        <a:rPr kumimoji="0" lang="en-US" sz="1400" b="0" i="0" u="none" strike="noStrike" cap="none" normalizeH="0" baseline="0" dirty="0" smtClean="0">
                          <a:ln>
                            <a:noFill/>
                          </a:ln>
                          <a:solidFill>
                            <a:schemeClr val="bg2">
                              <a:lumMod val="10000"/>
                            </a:schemeClr>
                          </a:solidFill>
                          <a:effectLst/>
                          <a:latin typeface="+mn-lt"/>
                        </a:rPr>
                        <a:t>+ RBV</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a:t>
                      </a:r>
                      <a:br>
                        <a:rPr kumimoji="0" lang="en-US" sz="1400" b="0" i="0" u="none" strike="noStrike" cap="none" normalizeH="0" baseline="0" dirty="0" smtClean="0">
                          <a:ln>
                            <a:noFill/>
                          </a:ln>
                          <a:solidFill>
                            <a:schemeClr val="bg2">
                              <a:lumMod val="10000"/>
                            </a:schemeClr>
                          </a:solidFill>
                          <a:effectLst/>
                          <a:latin typeface="+mn-lt"/>
                        </a:rPr>
                      </a:br>
                      <a:r>
                        <a:rPr kumimoji="0" lang="en-US" sz="1400" b="0" i="0" u="none" strike="noStrike" cap="none" normalizeH="0" baseline="0" dirty="0" smtClean="0">
                          <a:ln>
                            <a:noFill/>
                          </a:ln>
                          <a:solidFill>
                            <a:schemeClr val="bg2">
                              <a:lumMod val="10000"/>
                            </a:schemeClr>
                          </a:solidFill>
                          <a:effectLst/>
                          <a:latin typeface="+mn-lt"/>
                        </a:rPr>
                        <a:t>+ RBV</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0" i="0" u="none" strike="noStrike" cap="none" normalizeH="0" baseline="0" dirty="0" smtClean="0">
                        <a:ln>
                          <a:noFill/>
                        </a:ln>
                        <a:solidFill>
                          <a:schemeClr val="bg2">
                            <a:lumMod val="10000"/>
                          </a:schemeClr>
                        </a:solidFill>
                        <a:effectLst/>
                        <a:latin typeface="Arial" charset="0"/>
                      </a:endParaRPr>
                    </a:p>
                  </a:txBody>
                  <a:tcPr marL="91446" marR="91446" marT="45651" marB="4565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mn-lt"/>
                        </a:rPr>
                        <a:t>Not recommended</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mn-lt"/>
                        </a:rPr>
                        <a:t>Not recommended</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r>
              <a:tr h="337827">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dirty="0" smtClean="0">
                          <a:ln>
                            <a:noFill/>
                          </a:ln>
                          <a:solidFill>
                            <a:schemeClr val="bg2">
                              <a:lumMod val="10000"/>
                            </a:schemeClr>
                          </a:solidFill>
                          <a:effectLst/>
                          <a:latin typeface="+mn-lt"/>
                        </a:rPr>
                        <a:t>OBV/PTV/RTV</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gridSpan="3">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mn-lt"/>
                        </a:rPr>
                        <a:t>Not recommended</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24 wks + RBV</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mn-lt"/>
                        </a:rPr>
                        <a:t>Not recommended</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r>
              <a:tr h="574481">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dirty="0" smtClean="0">
                          <a:ln>
                            <a:noFill/>
                          </a:ln>
                          <a:solidFill>
                            <a:schemeClr val="bg2">
                              <a:lumMod val="10000"/>
                            </a:schemeClr>
                          </a:solidFill>
                          <a:effectLst/>
                          <a:latin typeface="+mn-lt"/>
                        </a:rPr>
                        <a:t>SOF + SMV </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gridSpan="3">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 RBV or 24 wks, no RBV</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 RBV or 24 wks, no RBV</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mn-lt"/>
                        </a:rPr>
                        <a:t>Not recommended</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r>
              <a:tr h="574481">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dirty="0" smtClean="0">
                          <a:ln>
                            <a:noFill/>
                          </a:ln>
                          <a:solidFill>
                            <a:schemeClr val="bg2">
                              <a:lumMod val="10000"/>
                            </a:schemeClr>
                          </a:solidFill>
                          <a:effectLst/>
                          <a:latin typeface="+mn-lt"/>
                        </a:rPr>
                        <a:t>SOF + DCV</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gridSpan="3">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 RBV or 24 wks, no RBV</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 RBV or 24 wks, no RBV</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mn-lt"/>
                        </a:rPr>
                        <a:t>12 wks + RBV or 24 wks, no RBV</a:t>
                      </a:r>
                    </a:p>
                  </a:txBody>
                  <a:tcPr marL="91451" marR="91451" marT="45607" marB="4560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r>
            </a:tbl>
          </a:graphicData>
        </a:graphic>
      </p:graphicFrame>
    </p:spTree>
    <p:extLst>
      <p:ext uri="{BB962C8B-B14F-4D97-AF65-F5344CB8AC3E}">
        <p14:creationId xmlns:p14="http://schemas.microsoft.com/office/powerpoint/2010/main" val="363506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prstGeom prst="rect">
            <a:avLst/>
          </a:prstGeom>
        </p:spPr>
        <p:txBody>
          <a:bodyPr/>
          <a:lstStyle/>
          <a:p>
            <a:pPr algn="l"/>
            <a:r>
              <a:rPr lang="en-US" sz="1400" dirty="0" err="1">
                <a:solidFill>
                  <a:schemeClr val="bg1"/>
                </a:solidFill>
              </a:rPr>
              <a:t>Flamm</a:t>
            </a:r>
            <a:r>
              <a:rPr lang="en-US" sz="1400" dirty="0">
                <a:solidFill>
                  <a:schemeClr val="bg1"/>
                </a:solidFill>
              </a:rPr>
              <a:t>, AASLD, 2014, Oral #</a:t>
            </a:r>
            <a:r>
              <a:rPr lang="en-US" sz="1400" dirty="0" smtClean="0">
                <a:solidFill>
                  <a:schemeClr val="bg1"/>
                </a:solidFill>
              </a:rPr>
              <a:t>239; </a:t>
            </a:r>
            <a:r>
              <a:rPr lang="en-US" sz="1400" dirty="0" err="1">
                <a:solidFill>
                  <a:schemeClr val="bg1"/>
                </a:solidFill>
              </a:rPr>
              <a:t>Manns</a:t>
            </a:r>
            <a:r>
              <a:rPr lang="en-US" sz="1400" dirty="0">
                <a:solidFill>
                  <a:schemeClr val="bg1"/>
                </a:solidFill>
              </a:rPr>
              <a:t>, EASL, 2015, </a:t>
            </a:r>
            <a:r>
              <a:rPr lang="en-US" sz="1400" dirty="0" smtClean="0">
                <a:solidFill>
                  <a:schemeClr val="bg1"/>
                </a:solidFill>
              </a:rPr>
              <a:t>GO2</a:t>
            </a:r>
            <a:endParaRPr lang="en-US" altLang="en-US" sz="1400" dirty="0">
              <a:solidFill>
                <a:schemeClr val="bg1"/>
              </a:solidFill>
            </a:endParaRPr>
          </a:p>
        </p:txBody>
      </p:sp>
      <p:sp>
        <p:nvSpPr>
          <p:cNvPr id="32" name="Textfeld 6"/>
          <p:cNvSpPr txBox="1">
            <a:spLocks noGrp="1" noChangeArrowheads="1"/>
          </p:cNvSpPr>
          <p:nvPr>
            <p:ph type="title" idx="4294967295"/>
          </p:nvPr>
        </p:nvSpPr>
        <p:spPr bwMode="auto">
          <a:xfrm>
            <a:off x="1529176" y="257102"/>
            <a:ext cx="9429750" cy="103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None/>
            </a:pPr>
            <a:r>
              <a:rPr lang="de-DE" altLang="de-DE" sz="3600" b="1" dirty="0">
                <a:solidFill>
                  <a:schemeClr val="accent1"/>
                </a:solidFill>
                <a:latin typeface="Arial" panose="020B0604020202020204" pitchFamily="34" charset="0"/>
                <a:cs typeface="Arial" panose="020B0604020202020204" pitchFamily="34" charset="0"/>
              </a:rPr>
              <a:t>Ledipasvir/Sofosbuvir + RBV in P</a:t>
            </a:r>
            <a:r>
              <a:rPr lang="de-DE" altLang="de-DE" sz="3600" b="1" dirty="0" smtClean="0">
                <a:solidFill>
                  <a:schemeClr val="accent1"/>
                </a:solidFill>
                <a:latin typeface="Arial" panose="020B0604020202020204" pitchFamily="34" charset="0"/>
                <a:cs typeface="Arial" panose="020B0604020202020204" pitchFamily="34" charset="0"/>
              </a:rPr>
              <a:t>atients </a:t>
            </a:r>
            <a:br>
              <a:rPr lang="de-DE" altLang="de-DE" sz="3600" b="1" dirty="0" smtClean="0">
                <a:solidFill>
                  <a:schemeClr val="accent1"/>
                </a:solidFill>
                <a:latin typeface="Arial" panose="020B0604020202020204" pitchFamily="34" charset="0"/>
                <a:cs typeface="Arial" panose="020B0604020202020204" pitchFamily="34" charset="0"/>
              </a:rPr>
            </a:br>
            <a:r>
              <a:rPr lang="de-DE" altLang="de-DE" sz="3600" b="1" dirty="0" smtClean="0">
                <a:solidFill>
                  <a:schemeClr val="accent1"/>
                </a:solidFill>
                <a:latin typeface="Arial" panose="020B0604020202020204" pitchFamily="34" charset="0"/>
                <a:cs typeface="Arial" panose="020B0604020202020204" pitchFamily="34" charset="0"/>
              </a:rPr>
              <a:t>with </a:t>
            </a:r>
            <a:r>
              <a:rPr lang="de-DE" altLang="de-DE" sz="3600" b="1" dirty="0">
                <a:solidFill>
                  <a:schemeClr val="accent1"/>
                </a:solidFill>
                <a:latin typeface="Arial" panose="020B0604020202020204" pitchFamily="34" charset="0"/>
                <a:cs typeface="Arial" panose="020B0604020202020204" pitchFamily="34" charset="0"/>
              </a:rPr>
              <a:t>Child B/C L</a:t>
            </a:r>
            <a:r>
              <a:rPr lang="de-DE" altLang="de-DE" sz="3600" b="1" dirty="0" smtClean="0">
                <a:solidFill>
                  <a:schemeClr val="accent1"/>
                </a:solidFill>
                <a:latin typeface="Arial" panose="020B0604020202020204" pitchFamily="34" charset="0"/>
                <a:cs typeface="Arial" panose="020B0604020202020204" pitchFamily="34" charset="0"/>
              </a:rPr>
              <a:t>iver Cirrhosis</a:t>
            </a:r>
            <a:endParaRPr lang="de-DE" altLang="de-DE" sz="3600" b="1" dirty="0">
              <a:solidFill>
                <a:schemeClr val="accent1"/>
              </a:solidFill>
              <a:latin typeface="Arial" panose="020B0604020202020204" pitchFamily="34" charset="0"/>
              <a:cs typeface="Arial" panose="020B0604020202020204" pitchFamily="34" charset="0"/>
            </a:endParaRPr>
          </a:p>
        </p:txBody>
      </p:sp>
      <p:graphicFrame>
        <p:nvGraphicFramePr>
          <p:cNvPr id="7" name="Object 3"/>
          <p:cNvGraphicFramePr>
            <a:graphicFrameLocks/>
          </p:cNvGraphicFramePr>
          <p:nvPr>
            <p:extLst>
              <p:ext uri="{D42A27DB-BD31-4B8C-83A1-F6EECF244321}">
                <p14:modId xmlns:p14="http://schemas.microsoft.com/office/powerpoint/2010/main" val="677695379"/>
              </p:ext>
            </p:extLst>
          </p:nvPr>
        </p:nvGraphicFramePr>
        <p:xfrm>
          <a:off x="1902260" y="1623022"/>
          <a:ext cx="8885220" cy="367145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rot="16200000">
            <a:off x="1106526" y="3603584"/>
            <a:ext cx="1210588" cy="338554"/>
          </a:xfrm>
          <a:prstGeom prst="rect">
            <a:avLst/>
          </a:prstGeom>
        </p:spPr>
        <p:txBody>
          <a:bodyPr wrap="none">
            <a:spAutoFit/>
          </a:bodyPr>
          <a:lstStyle/>
          <a:p>
            <a:pPr algn="ctr">
              <a:defRPr sz="1800" b="0" i="0" u="none" strike="noStrike" kern="1200" baseline="0">
                <a:solidFill>
                  <a:prstClr val="black"/>
                </a:solidFill>
                <a:latin typeface="Arial" pitchFamily="34" charset="0"/>
                <a:ea typeface="+mn-ea"/>
                <a:cs typeface="Arial" pitchFamily="34" charset="0"/>
              </a:defRPr>
            </a:pPr>
            <a:r>
              <a:rPr lang="en-US" sz="1600" dirty="0">
                <a:solidFill>
                  <a:prstClr val="black"/>
                </a:solidFill>
                <a:latin typeface="Arial" pitchFamily="34" charset="0"/>
                <a:cs typeface="Arial" pitchFamily="34" charset="0"/>
              </a:rPr>
              <a:t>SVR12 (%)</a:t>
            </a:r>
          </a:p>
        </p:txBody>
      </p:sp>
      <p:sp>
        <p:nvSpPr>
          <p:cNvPr id="10" name="TextBox 11"/>
          <p:cNvSpPr txBox="1"/>
          <p:nvPr/>
        </p:nvSpPr>
        <p:spPr>
          <a:xfrm>
            <a:off x="2752706" y="4749914"/>
            <a:ext cx="685800" cy="27699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prstClr val="white"/>
                </a:solidFill>
                <a:cs typeface="Arial" pitchFamily="34" charset="0"/>
              </a:rPr>
              <a:t>26/30</a:t>
            </a:r>
          </a:p>
        </p:txBody>
      </p:sp>
      <p:sp>
        <p:nvSpPr>
          <p:cNvPr id="11" name="TextBox 11"/>
          <p:cNvSpPr txBox="1"/>
          <p:nvPr/>
        </p:nvSpPr>
        <p:spPr>
          <a:xfrm>
            <a:off x="3483706" y="4749914"/>
            <a:ext cx="720090" cy="27699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prstClr val="white"/>
                </a:solidFill>
                <a:cs typeface="Arial" pitchFamily="34" charset="0"/>
              </a:rPr>
              <a:t>22/26</a:t>
            </a:r>
          </a:p>
        </p:txBody>
      </p:sp>
      <p:sp>
        <p:nvSpPr>
          <p:cNvPr id="12" name="Rectangle 13"/>
          <p:cNvSpPr/>
          <p:nvPr/>
        </p:nvSpPr>
        <p:spPr bwMode="auto">
          <a:xfrm>
            <a:off x="5305077" y="1595626"/>
            <a:ext cx="226185" cy="1542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spcAft>
                <a:spcPct val="25000"/>
              </a:spcAft>
              <a:buFontTx/>
              <a:buChar char="•"/>
            </a:pPr>
            <a:endParaRPr lang="en-US" sz="1400" b="1" baseline="-25000">
              <a:solidFill>
                <a:srgbClr val="000000"/>
              </a:solidFill>
              <a:latin typeface="Arial"/>
            </a:endParaRPr>
          </a:p>
        </p:txBody>
      </p:sp>
      <p:sp>
        <p:nvSpPr>
          <p:cNvPr id="13" name="TextBox 14"/>
          <p:cNvSpPr txBox="1"/>
          <p:nvPr/>
        </p:nvSpPr>
        <p:spPr>
          <a:xfrm>
            <a:off x="5544078" y="1533965"/>
            <a:ext cx="1131569" cy="277522"/>
          </a:xfrm>
          <a:prstGeom prst="rect">
            <a:avLst/>
          </a:prstGeom>
          <a:noFill/>
        </p:spPr>
        <p:txBody>
          <a:bodyPr wrap="none" rtlCol="0" anchor="ctr">
            <a:noAutofit/>
          </a:bodyPr>
          <a:lstStyle/>
          <a:p>
            <a:r>
              <a:rPr lang="en-US" sz="1400" dirty="0">
                <a:solidFill>
                  <a:srgbClr val="000000"/>
                </a:solidFill>
                <a:latin typeface="Arial"/>
              </a:rPr>
              <a:t>SOLAR-1</a:t>
            </a:r>
          </a:p>
        </p:txBody>
      </p:sp>
      <p:sp>
        <p:nvSpPr>
          <p:cNvPr id="14" name="Rectangle 15"/>
          <p:cNvSpPr/>
          <p:nvPr/>
        </p:nvSpPr>
        <p:spPr bwMode="auto">
          <a:xfrm>
            <a:off x="6690852" y="1595626"/>
            <a:ext cx="226185" cy="154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Aft>
                <a:spcPct val="25000"/>
              </a:spcAft>
              <a:buFontTx/>
              <a:buChar char="•"/>
            </a:pPr>
            <a:endParaRPr lang="en-US" sz="1400" b="1" baseline="-25000">
              <a:solidFill>
                <a:srgbClr val="000000"/>
              </a:solidFill>
              <a:latin typeface="Arial"/>
            </a:endParaRPr>
          </a:p>
        </p:txBody>
      </p:sp>
      <p:sp>
        <p:nvSpPr>
          <p:cNvPr id="15" name="TextBox 16"/>
          <p:cNvSpPr txBox="1"/>
          <p:nvPr/>
        </p:nvSpPr>
        <p:spPr>
          <a:xfrm>
            <a:off x="6929853" y="1533965"/>
            <a:ext cx="1028699" cy="277522"/>
          </a:xfrm>
          <a:prstGeom prst="rect">
            <a:avLst/>
          </a:prstGeom>
          <a:noFill/>
        </p:spPr>
        <p:txBody>
          <a:bodyPr wrap="none" rtlCol="0" anchor="ctr">
            <a:noAutofit/>
          </a:bodyPr>
          <a:lstStyle/>
          <a:p>
            <a:r>
              <a:rPr lang="en-US" sz="1400" dirty="0">
                <a:solidFill>
                  <a:srgbClr val="000000"/>
                </a:solidFill>
                <a:latin typeface="Arial"/>
              </a:rPr>
              <a:t>SOLAR-2</a:t>
            </a:r>
          </a:p>
        </p:txBody>
      </p:sp>
      <p:sp>
        <p:nvSpPr>
          <p:cNvPr id="16" name="TextBox 11"/>
          <p:cNvSpPr txBox="1"/>
          <p:nvPr/>
        </p:nvSpPr>
        <p:spPr>
          <a:xfrm>
            <a:off x="4746354" y="4749914"/>
            <a:ext cx="685800" cy="27699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rgbClr val="FFFFFF"/>
                </a:solidFill>
                <a:cs typeface="Arial" pitchFamily="34" charset="0"/>
              </a:rPr>
              <a:t>24/27</a:t>
            </a:r>
          </a:p>
        </p:txBody>
      </p:sp>
      <p:sp>
        <p:nvSpPr>
          <p:cNvPr id="17" name="TextBox 11"/>
          <p:cNvSpPr txBox="1"/>
          <p:nvPr/>
        </p:nvSpPr>
        <p:spPr>
          <a:xfrm>
            <a:off x="5590841" y="4749914"/>
            <a:ext cx="720090" cy="27699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prstClr val="white"/>
                </a:solidFill>
                <a:cs typeface="Arial" pitchFamily="34" charset="0"/>
              </a:rPr>
              <a:t>24/25</a:t>
            </a:r>
          </a:p>
        </p:txBody>
      </p:sp>
      <p:sp>
        <p:nvSpPr>
          <p:cNvPr id="18" name="TextBox 11"/>
          <p:cNvSpPr txBox="1"/>
          <p:nvPr/>
        </p:nvSpPr>
        <p:spPr>
          <a:xfrm>
            <a:off x="6767453" y="4749914"/>
            <a:ext cx="685800" cy="27699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prstClr val="white"/>
                </a:solidFill>
                <a:cs typeface="Arial" pitchFamily="34" charset="0"/>
              </a:rPr>
              <a:t>19/22</a:t>
            </a:r>
          </a:p>
        </p:txBody>
      </p:sp>
      <p:sp>
        <p:nvSpPr>
          <p:cNvPr id="19" name="TextBox 11"/>
          <p:cNvSpPr txBox="1"/>
          <p:nvPr/>
        </p:nvSpPr>
        <p:spPr>
          <a:xfrm>
            <a:off x="7544651" y="4749914"/>
            <a:ext cx="720090" cy="27699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prstClr val="white"/>
                </a:solidFill>
                <a:cs typeface="Arial" pitchFamily="34" charset="0"/>
              </a:rPr>
              <a:t>17/21</a:t>
            </a:r>
          </a:p>
        </p:txBody>
      </p:sp>
      <p:sp>
        <p:nvSpPr>
          <p:cNvPr id="20" name="TextBox 11"/>
          <p:cNvSpPr txBox="1"/>
          <p:nvPr/>
        </p:nvSpPr>
        <p:spPr>
          <a:xfrm>
            <a:off x="8822733" y="4749914"/>
            <a:ext cx="685800" cy="27699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prstClr val="white"/>
                </a:solidFill>
                <a:cs typeface="Arial" pitchFamily="34" charset="0"/>
              </a:rPr>
              <a:t>18/20</a:t>
            </a:r>
          </a:p>
        </p:txBody>
      </p:sp>
      <p:sp>
        <p:nvSpPr>
          <p:cNvPr id="21" name="TextBox 11"/>
          <p:cNvSpPr txBox="1"/>
          <p:nvPr/>
        </p:nvSpPr>
        <p:spPr>
          <a:xfrm>
            <a:off x="9645552" y="4749914"/>
            <a:ext cx="720090" cy="27699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prstClr val="white"/>
                </a:solidFill>
                <a:cs typeface="Arial" pitchFamily="34" charset="0"/>
              </a:rPr>
              <a:t>14/20</a:t>
            </a:r>
          </a:p>
        </p:txBody>
      </p:sp>
      <p:sp>
        <p:nvSpPr>
          <p:cNvPr id="22" name="TextBox 31"/>
          <p:cNvSpPr txBox="1"/>
          <p:nvPr/>
        </p:nvSpPr>
        <p:spPr>
          <a:xfrm>
            <a:off x="2563141" y="5135148"/>
            <a:ext cx="1909330" cy="219154"/>
          </a:xfrm>
          <a:prstGeom prst="rect">
            <a:avLst/>
          </a:prstGeom>
          <a:noFill/>
        </p:spPr>
        <p:txBody>
          <a:bodyPr wrap="square" lIns="0" tIns="0" rIns="0" bIns="0" rtlCol="0">
            <a:noAutofit/>
          </a:bodyPr>
          <a:lstStyle/>
          <a:p>
            <a:pPr algn="ctr">
              <a:lnSpc>
                <a:spcPct val="90000"/>
              </a:lnSpc>
            </a:pPr>
            <a:r>
              <a:rPr lang="en-US" sz="1400" dirty="0">
                <a:solidFill>
                  <a:prstClr val="black"/>
                </a:solidFill>
                <a:latin typeface="Arial"/>
              </a:rPr>
              <a:t>LDV/SOF + RBV</a:t>
            </a:r>
          </a:p>
          <a:p>
            <a:pPr algn="ctr">
              <a:lnSpc>
                <a:spcPct val="90000"/>
              </a:lnSpc>
            </a:pPr>
            <a:r>
              <a:rPr lang="en-US" sz="1400" dirty="0">
                <a:solidFill>
                  <a:prstClr val="black"/>
                </a:solidFill>
                <a:latin typeface="Arial"/>
              </a:rPr>
              <a:t>12 </a:t>
            </a:r>
            <a:r>
              <a:rPr lang="en-US" sz="1400" dirty="0" err="1">
                <a:solidFill>
                  <a:prstClr val="black"/>
                </a:solidFill>
                <a:latin typeface="Arial"/>
              </a:rPr>
              <a:t>wks</a:t>
            </a:r>
            <a:endParaRPr lang="en-US" sz="1400" dirty="0">
              <a:solidFill>
                <a:prstClr val="black"/>
              </a:solidFill>
              <a:latin typeface="Arial"/>
            </a:endParaRPr>
          </a:p>
        </p:txBody>
      </p:sp>
      <p:sp>
        <p:nvSpPr>
          <p:cNvPr id="23" name="TextBox 32"/>
          <p:cNvSpPr txBox="1"/>
          <p:nvPr/>
        </p:nvSpPr>
        <p:spPr>
          <a:xfrm>
            <a:off x="4547882" y="5135148"/>
            <a:ext cx="1909330" cy="219154"/>
          </a:xfrm>
          <a:prstGeom prst="rect">
            <a:avLst/>
          </a:prstGeom>
          <a:noFill/>
        </p:spPr>
        <p:txBody>
          <a:bodyPr wrap="square" lIns="0" tIns="0" rIns="0" bIns="0" rtlCol="0">
            <a:noAutofit/>
          </a:bodyPr>
          <a:lstStyle/>
          <a:p>
            <a:pPr algn="ctr">
              <a:lnSpc>
                <a:spcPct val="90000"/>
              </a:lnSpc>
            </a:pPr>
            <a:r>
              <a:rPr lang="en-US" sz="1400" dirty="0">
                <a:solidFill>
                  <a:prstClr val="black"/>
                </a:solidFill>
                <a:latin typeface="Arial"/>
              </a:rPr>
              <a:t>LDV/SOF + RBV</a:t>
            </a:r>
          </a:p>
          <a:p>
            <a:pPr algn="ctr">
              <a:lnSpc>
                <a:spcPct val="90000"/>
              </a:lnSpc>
            </a:pPr>
            <a:r>
              <a:rPr lang="en-US" sz="1400" dirty="0">
                <a:solidFill>
                  <a:prstClr val="black"/>
                </a:solidFill>
                <a:latin typeface="Arial"/>
              </a:rPr>
              <a:t>24 </a:t>
            </a:r>
            <a:r>
              <a:rPr lang="en-US" sz="1400" dirty="0" err="1">
                <a:solidFill>
                  <a:prstClr val="black"/>
                </a:solidFill>
                <a:latin typeface="Arial"/>
              </a:rPr>
              <a:t>wks</a:t>
            </a:r>
            <a:endParaRPr lang="en-US" sz="1400" dirty="0">
              <a:solidFill>
                <a:prstClr val="black"/>
              </a:solidFill>
              <a:latin typeface="Arial"/>
            </a:endParaRPr>
          </a:p>
        </p:txBody>
      </p:sp>
      <p:sp>
        <p:nvSpPr>
          <p:cNvPr id="24" name="TextBox 33"/>
          <p:cNvSpPr txBox="1"/>
          <p:nvPr/>
        </p:nvSpPr>
        <p:spPr>
          <a:xfrm>
            <a:off x="6589986" y="5135148"/>
            <a:ext cx="1909330" cy="219154"/>
          </a:xfrm>
          <a:prstGeom prst="rect">
            <a:avLst/>
          </a:prstGeom>
          <a:noFill/>
        </p:spPr>
        <p:txBody>
          <a:bodyPr wrap="square" lIns="0" tIns="0" rIns="0" bIns="0" rtlCol="0">
            <a:noAutofit/>
          </a:bodyPr>
          <a:lstStyle/>
          <a:p>
            <a:pPr algn="ctr">
              <a:lnSpc>
                <a:spcPct val="90000"/>
              </a:lnSpc>
            </a:pPr>
            <a:r>
              <a:rPr lang="en-US" sz="1400" dirty="0">
                <a:solidFill>
                  <a:prstClr val="black"/>
                </a:solidFill>
                <a:latin typeface="Arial"/>
              </a:rPr>
              <a:t>LDV/SOF + RBV</a:t>
            </a:r>
          </a:p>
          <a:p>
            <a:pPr algn="ctr">
              <a:lnSpc>
                <a:spcPct val="90000"/>
              </a:lnSpc>
            </a:pPr>
            <a:r>
              <a:rPr lang="en-US" sz="1400" dirty="0">
                <a:solidFill>
                  <a:prstClr val="black"/>
                </a:solidFill>
                <a:latin typeface="Arial"/>
              </a:rPr>
              <a:t>12 </a:t>
            </a:r>
            <a:r>
              <a:rPr lang="en-US" sz="1400" dirty="0" err="1">
                <a:solidFill>
                  <a:prstClr val="black"/>
                </a:solidFill>
                <a:latin typeface="Arial"/>
              </a:rPr>
              <a:t>wks</a:t>
            </a:r>
            <a:endParaRPr lang="en-US" sz="1400" dirty="0">
              <a:solidFill>
                <a:prstClr val="black"/>
              </a:solidFill>
              <a:latin typeface="Arial"/>
            </a:endParaRPr>
          </a:p>
        </p:txBody>
      </p:sp>
      <p:sp>
        <p:nvSpPr>
          <p:cNvPr id="25" name="TextBox 34"/>
          <p:cNvSpPr txBox="1"/>
          <p:nvPr/>
        </p:nvSpPr>
        <p:spPr>
          <a:xfrm>
            <a:off x="8656880" y="5135148"/>
            <a:ext cx="1909330" cy="219154"/>
          </a:xfrm>
          <a:prstGeom prst="rect">
            <a:avLst/>
          </a:prstGeom>
          <a:noFill/>
        </p:spPr>
        <p:txBody>
          <a:bodyPr wrap="square" lIns="0" tIns="0" rIns="0" bIns="0" rtlCol="0">
            <a:noAutofit/>
          </a:bodyPr>
          <a:lstStyle/>
          <a:p>
            <a:pPr algn="ctr">
              <a:lnSpc>
                <a:spcPct val="90000"/>
              </a:lnSpc>
            </a:pPr>
            <a:r>
              <a:rPr lang="en-US" sz="1400" dirty="0">
                <a:solidFill>
                  <a:prstClr val="black"/>
                </a:solidFill>
                <a:latin typeface="Arial"/>
              </a:rPr>
              <a:t>LDV/SOF + RBV</a:t>
            </a:r>
          </a:p>
          <a:p>
            <a:pPr algn="ctr">
              <a:lnSpc>
                <a:spcPct val="90000"/>
              </a:lnSpc>
            </a:pPr>
            <a:r>
              <a:rPr lang="en-US" sz="1400" dirty="0">
                <a:solidFill>
                  <a:prstClr val="black"/>
                </a:solidFill>
                <a:latin typeface="Arial"/>
              </a:rPr>
              <a:t>24 </a:t>
            </a:r>
            <a:r>
              <a:rPr lang="en-US" sz="1400" dirty="0" err="1">
                <a:solidFill>
                  <a:prstClr val="black"/>
                </a:solidFill>
                <a:latin typeface="Arial"/>
              </a:rPr>
              <a:t>wks</a:t>
            </a:r>
            <a:endParaRPr lang="en-US" sz="1400" dirty="0">
              <a:solidFill>
                <a:prstClr val="black"/>
              </a:solidFill>
              <a:latin typeface="Arial"/>
            </a:endParaRPr>
          </a:p>
        </p:txBody>
      </p:sp>
      <p:cxnSp>
        <p:nvCxnSpPr>
          <p:cNvPr id="26" name="Straight Connector 36"/>
          <p:cNvCxnSpPr/>
          <p:nvPr/>
        </p:nvCxnSpPr>
        <p:spPr>
          <a:xfrm>
            <a:off x="2647143" y="5608092"/>
            <a:ext cx="3663788" cy="0"/>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37"/>
          <p:cNvCxnSpPr/>
          <p:nvPr/>
        </p:nvCxnSpPr>
        <p:spPr>
          <a:xfrm>
            <a:off x="6767452" y="5608092"/>
            <a:ext cx="3663788" cy="0"/>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38"/>
          <p:cNvSpPr txBox="1"/>
          <p:nvPr/>
        </p:nvSpPr>
        <p:spPr>
          <a:xfrm>
            <a:off x="4056912" y="5670437"/>
            <a:ext cx="981941" cy="219154"/>
          </a:xfrm>
          <a:prstGeom prst="rect">
            <a:avLst/>
          </a:prstGeom>
          <a:noFill/>
        </p:spPr>
        <p:txBody>
          <a:bodyPr wrap="square" lIns="0" tIns="0" rIns="0" bIns="0" rtlCol="0">
            <a:noAutofit/>
          </a:bodyPr>
          <a:lstStyle/>
          <a:p>
            <a:pPr algn="ctr">
              <a:lnSpc>
                <a:spcPct val="90000"/>
              </a:lnSpc>
            </a:pPr>
            <a:r>
              <a:rPr lang="en-US" dirty="0">
                <a:solidFill>
                  <a:prstClr val="black"/>
                </a:solidFill>
                <a:latin typeface="Arial"/>
              </a:rPr>
              <a:t>CTP B</a:t>
            </a:r>
          </a:p>
        </p:txBody>
      </p:sp>
      <p:sp>
        <p:nvSpPr>
          <p:cNvPr id="29" name="TextBox 39"/>
          <p:cNvSpPr txBox="1"/>
          <p:nvPr/>
        </p:nvSpPr>
        <p:spPr>
          <a:xfrm>
            <a:off x="8035622" y="5670437"/>
            <a:ext cx="981941" cy="219154"/>
          </a:xfrm>
          <a:prstGeom prst="rect">
            <a:avLst/>
          </a:prstGeom>
          <a:noFill/>
        </p:spPr>
        <p:txBody>
          <a:bodyPr wrap="square" lIns="0" tIns="0" rIns="0" bIns="0" rtlCol="0">
            <a:noAutofit/>
          </a:bodyPr>
          <a:lstStyle/>
          <a:p>
            <a:pPr algn="ctr">
              <a:lnSpc>
                <a:spcPct val="90000"/>
              </a:lnSpc>
            </a:pPr>
            <a:r>
              <a:rPr lang="en-US" dirty="0">
                <a:solidFill>
                  <a:prstClr val="black"/>
                </a:solidFill>
                <a:latin typeface="Arial"/>
              </a:rPr>
              <a:t>CTP C</a:t>
            </a:r>
          </a:p>
        </p:txBody>
      </p:sp>
      <p:sp>
        <p:nvSpPr>
          <p:cNvPr id="30" name="Content Placeholder 2"/>
          <p:cNvSpPr txBox="1">
            <a:spLocks/>
          </p:cNvSpPr>
          <p:nvPr/>
        </p:nvSpPr>
        <p:spPr>
          <a:xfrm>
            <a:off x="1529176" y="6026681"/>
            <a:ext cx="9429750" cy="24391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lgn="ctr">
              <a:buClr>
                <a:srgbClr val="E2E2E2">
                  <a:lumMod val="75000"/>
                </a:srgbClr>
              </a:buClr>
              <a:buNone/>
            </a:pPr>
            <a:r>
              <a:rPr lang="en-GB" b="1" dirty="0">
                <a:solidFill>
                  <a:prstClr val="black"/>
                </a:solidFill>
              </a:rPr>
              <a:t>Comparable efficacy between SOLAR-1 and SOLAR-2 studies</a:t>
            </a:r>
          </a:p>
        </p:txBody>
      </p:sp>
      <p:cxnSp>
        <p:nvCxnSpPr>
          <p:cNvPr id="31" name="Straight Connector 41"/>
          <p:cNvCxnSpPr/>
          <p:nvPr/>
        </p:nvCxnSpPr>
        <p:spPr>
          <a:xfrm>
            <a:off x="6501226" y="1927191"/>
            <a:ext cx="0" cy="3089694"/>
          </a:xfrm>
          <a:prstGeom prst="line">
            <a:avLst/>
          </a:prstGeom>
          <a:ln w="25400">
            <a:solidFill>
              <a:schemeClr val="tx1"/>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7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sz="4000" b="1" dirty="0" smtClean="0">
                <a:solidFill>
                  <a:schemeClr val="accent1"/>
                </a:solidFill>
              </a:rPr>
              <a:t>Treatment-Naïve or Peg-IFN/</a:t>
            </a:r>
            <a:br>
              <a:rPr lang="en-US" altLang="en-US" sz="4000" b="1" dirty="0" smtClean="0">
                <a:solidFill>
                  <a:schemeClr val="accent1"/>
                </a:solidFill>
              </a:rPr>
            </a:br>
            <a:r>
              <a:rPr lang="en-US" altLang="en-US" sz="4000" b="1" dirty="0" smtClean="0">
                <a:solidFill>
                  <a:schemeClr val="accent1"/>
                </a:solidFill>
              </a:rPr>
              <a:t>Ribavirin-Experienced GT 2 or 3</a:t>
            </a:r>
          </a:p>
        </p:txBody>
      </p:sp>
      <p:graphicFrame>
        <p:nvGraphicFramePr>
          <p:cNvPr id="5" name="Group 32"/>
          <p:cNvGraphicFramePr>
            <a:graphicFrameLocks noGrp="1"/>
          </p:cNvGraphicFramePr>
          <p:nvPr>
            <p:extLst>
              <p:ext uri="{D42A27DB-BD31-4B8C-83A1-F6EECF244321}">
                <p14:modId xmlns:p14="http://schemas.microsoft.com/office/powerpoint/2010/main" val="3138145835"/>
              </p:ext>
            </p:extLst>
          </p:nvPr>
        </p:nvGraphicFramePr>
        <p:xfrm>
          <a:off x="1217612" y="2131914"/>
          <a:ext cx="10020299" cy="2707134"/>
        </p:xfrm>
        <a:graphic>
          <a:graphicData uri="http://schemas.openxmlformats.org/drawingml/2006/table">
            <a:tbl>
              <a:tblPr/>
              <a:tblGrid>
                <a:gridCol w="2722297"/>
                <a:gridCol w="1892137"/>
                <a:gridCol w="1618939"/>
                <a:gridCol w="2013555"/>
                <a:gridCol w="1773371"/>
              </a:tblGrid>
              <a:tr h="756474">
                <a:tc row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mj-lt"/>
                        </a:rPr>
                        <a:t>Regimen</a:t>
                      </a:r>
                    </a:p>
                  </a:txBody>
                  <a:tcPr marT="45680" marB="456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99FF"/>
                    </a:solidFill>
                  </a:tcPr>
                </a:tc>
                <a:tc gridSpan="2">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mj-lt"/>
                        </a:rPr>
                        <a:t>No Cirrhosis</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99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mj-lt"/>
                        </a:rPr>
                        <a:t>Compensated Cirrhosis </a:t>
                      </a:r>
                      <a:br>
                        <a:rPr kumimoji="0" lang="en-US" sz="1800" b="1" i="0" u="none" strike="noStrike" cap="none" normalizeH="0" baseline="0" dirty="0" smtClean="0">
                          <a:ln>
                            <a:noFill/>
                          </a:ln>
                          <a:solidFill>
                            <a:schemeClr val="tx1"/>
                          </a:solidFill>
                          <a:effectLst/>
                          <a:latin typeface="+mj-lt"/>
                        </a:rPr>
                      </a:br>
                      <a:r>
                        <a:rPr kumimoji="0" lang="en-US" sz="1800" b="1" i="0" u="none" strike="noStrike" cap="none" normalizeH="0" baseline="0" dirty="0" smtClean="0">
                          <a:ln>
                            <a:noFill/>
                          </a:ln>
                          <a:solidFill>
                            <a:schemeClr val="tx1"/>
                          </a:solidFill>
                          <a:effectLst/>
                          <a:latin typeface="+mj-lt"/>
                        </a:rPr>
                        <a:t>(Child-Pugh A)</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99FF"/>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r>
              <a:tr h="437894">
                <a:tc v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91436" marR="91436" marT="45667" marB="4566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1" i="0" u="none" strike="noStrike" cap="none" normalizeH="0" baseline="0" dirty="0" smtClean="0">
                          <a:ln>
                            <a:noFill/>
                          </a:ln>
                          <a:solidFill>
                            <a:schemeClr val="tx1"/>
                          </a:solidFill>
                          <a:effectLst/>
                          <a:latin typeface="+mj-lt"/>
                        </a:rPr>
                        <a:t>GT2</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1" i="0" u="none" strike="noStrike" cap="none" normalizeH="0" baseline="0" dirty="0" smtClean="0">
                          <a:ln>
                            <a:noFill/>
                          </a:ln>
                          <a:solidFill>
                            <a:schemeClr val="tx1"/>
                          </a:solidFill>
                          <a:effectLst/>
                          <a:latin typeface="+mj-lt"/>
                        </a:rPr>
                        <a:t>GT3</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1" i="0" u="none" strike="noStrike" cap="none" normalizeH="0" baseline="0" dirty="0" smtClean="0">
                          <a:ln>
                            <a:noFill/>
                          </a:ln>
                          <a:solidFill>
                            <a:schemeClr val="tx1"/>
                          </a:solidFill>
                          <a:effectLst/>
                          <a:latin typeface="+mj-lt"/>
                        </a:rPr>
                        <a:t>GT2</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1" i="0" u="none" strike="noStrike" cap="none" normalizeH="0" baseline="0" dirty="0" smtClean="0">
                          <a:ln>
                            <a:noFill/>
                          </a:ln>
                          <a:solidFill>
                            <a:schemeClr val="tx1"/>
                          </a:solidFill>
                          <a:effectLst/>
                          <a:latin typeface="+mj-lt"/>
                        </a:rPr>
                        <a:t>GT3</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99FF"/>
                    </a:solidFill>
                  </a:tcPr>
                </a:tc>
              </a:tr>
              <a:tr h="756330">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smtClean="0">
                          <a:ln>
                            <a:noFill/>
                          </a:ln>
                          <a:solidFill>
                            <a:schemeClr val="bg2">
                              <a:lumMod val="10000"/>
                            </a:schemeClr>
                          </a:solidFill>
                          <a:effectLst/>
                          <a:latin typeface="+mj-lt"/>
                        </a:rPr>
                        <a:t>SOF + RBV</a:t>
                      </a:r>
                      <a:r>
                        <a:rPr kumimoji="0" lang="en-US" sz="1800" b="1" i="0" u="none" strike="noStrike" cap="none" normalizeH="0" baseline="30000" dirty="0" smtClean="0">
                          <a:ln>
                            <a:noFill/>
                          </a:ln>
                          <a:solidFill>
                            <a:schemeClr val="bg2">
                              <a:lumMod val="10000"/>
                            </a:schemeClr>
                          </a:solidFill>
                          <a:effectLst/>
                          <a:latin typeface="+mj-lt"/>
                        </a:rPr>
                        <a:t>†</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0" i="0" u="none" strike="noStrike" cap="none" normalizeH="0" baseline="0" dirty="0" smtClean="0">
                          <a:ln>
                            <a:noFill/>
                          </a:ln>
                          <a:solidFill>
                            <a:schemeClr val="bg2">
                              <a:lumMod val="10000"/>
                            </a:schemeClr>
                          </a:solidFill>
                          <a:effectLst/>
                          <a:latin typeface="+mj-lt"/>
                        </a:rPr>
                        <a:t>12 wks</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0" i="0" u="none" strike="noStrike" cap="none" normalizeH="0" baseline="0" dirty="0" smtClean="0">
                          <a:ln>
                            <a:noFill/>
                          </a:ln>
                          <a:solidFill>
                            <a:schemeClr val="bg2">
                              <a:lumMod val="10000"/>
                            </a:schemeClr>
                          </a:solidFill>
                          <a:effectLst/>
                          <a:latin typeface="+mj-lt"/>
                        </a:rPr>
                        <a:t>24 wks</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0" i="0" u="none" strike="noStrike" cap="none" normalizeH="0" baseline="0" dirty="0" smtClean="0">
                          <a:ln>
                            <a:noFill/>
                          </a:ln>
                          <a:solidFill>
                            <a:schemeClr val="bg2">
                              <a:lumMod val="10000"/>
                            </a:schemeClr>
                          </a:solidFill>
                          <a:effectLst/>
                          <a:latin typeface="+mj-lt"/>
                        </a:rPr>
                        <a:t>16-20 wks</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0" i="0" u="none" strike="noStrike" cap="none" normalizeH="0" baseline="0" dirty="0" smtClean="0">
                          <a:ln>
                            <a:noFill/>
                          </a:ln>
                          <a:solidFill>
                            <a:schemeClr val="bg2">
                              <a:lumMod val="10000"/>
                            </a:schemeClr>
                          </a:solidFill>
                          <a:effectLst/>
                          <a:latin typeface="+mj-lt"/>
                        </a:rPr>
                        <a:t>Not recommended</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r>
              <a:tr h="756436">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smtClean="0">
                          <a:ln>
                            <a:noFill/>
                          </a:ln>
                          <a:solidFill>
                            <a:schemeClr val="bg2">
                              <a:lumMod val="10000"/>
                            </a:schemeClr>
                          </a:solidFill>
                          <a:effectLst/>
                          <a:latin typeface="+mj-lt"/>
                        </a:rPr>
                        <a:t>SOF + DCV</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mj-lt"/>
                        </a:rPr>
                        <a:t>12 wks, </a:t>
                      </a:r>
                      <a:br>
                        <a:rPr kumimoji="0" lang="en-US" sz="1800" b="0" i="0" u="none" strike="noStrike" cap="none" normalizeH="0" baseline="0" dirty="0" smtClean="0">
                          <a:ln>
                            <a:noFill/>
                          </a:ln>
                          <a:solidFill>
                            <a:schemeClr val="bg2">
                              <a:lumMod val="10000"/>
                            </a:schemeClr>
                          </a:solidFill>
                          <a:effectLst/>
                          <a:latin typeface="+mj-lt"/>
                        </a:rPr>
                      </a:br>
                      <a:r>
                        <a:rPr kumimoji="0" lang="en-US" sz="1800" b="0" i="0" u="none" strike="noStrike" cap="none" normalizeH="0" baseline="0" dirty="0" smtClean="0">
                          <a:ln>
                            <a:noFill/>
                          </a:ln>
                          <a:solidFill>
                            <a:schemeClr val="bg2">
                              <a:lumMod val="10000"/>
                            </a:schemeClr>
                          </a:solidFill>
                          <a:effectLst/>
                          <a:latin typeface="+mj-lt"/>
                        </a:rPr>
                        <a:t>no RBV</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0" i="0" u="none" strike="noStrike" cap="none" normalizeH="0" baseline="0" dirty="0" smtClean="0">
                          <a:ln>
                            <a:noFill/>
                          </a:ln>
                          <a:solidFill>
                            <a:schemeClr val="bg2">
                              <a:lumMod val="10000"/>
                            </a:schemeClr>
                          </a:solidFill>
                          <a:effectLst/>
                          <a:latin typeface="+mj-lt"/>
                        </a:rPr>
                        <a:t>12 wks, </a:t>
                      </a:r>
                      <a:br>
                        <a:rPr kumimoji="0" lang="en-US" sz="1800" b="0" i="0" u="none" strike="noStrike" cap="none" normalizeH="0" baseline="0" dirty="0" smtClean="0">
                          <a:ln>
                            <a:noFill/>
                          </a:ln>
                          <a:solidFill>
                            <a:schemeClr val="bg2">
                              <a:lumMod val="10000"/>
                            </a:schemeClr>
                          </a:solidFill>
                          <a:effectLst/>
                          <a:latin typeface="+mj-lt"/>
                        </a:rPr>
                      </a:br>
                      <a:r>
                        <a:rPr kumimoji="0" lang="en-US" sz="1800" b="0" i="0" u="none" strike="noStrike" cap="none" normalizeH="0" baseline="0" dirty="0" smtClean="0">
                          <a:ln>
                            <a:noFill/>
                          </a:ln>
                          <a:solidFill>
                            <a:schemeClr val="bg2">
                              <a:lumMod val="10000"/>
                            </a:schemeClr>
                          </a:solidFill>
                          <a:effectLst/>
                          <a:latin typeface="+mj-lt"/>
                        </a:rPr>
                        <a:t>no RBV</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mj-lt"/>
                        </a:rPr>
                        <a:t>12 wks, </a:t>
                      </a:r>
                      <a:br>
                        <a:rPr kumimoji="0" lang="en-US" sz="1800" b="0" i="0" u="none" strike="noStrike" cap="none" normalizeH="0" baseline="0" dirty="0" smtClean="0">
                          <a:ln>
                            <a:noFill/>
                          </a:ln>
                          <a:solidFill>
                            <a:schemeClr val="bg2">
                              <a:lumMod val="10000"/>
                            </a:schemeClr>
                          </a:solidFill>
                          <a:effectLst/>
                          <a:latin typeface="+mj-lt"/>
                        </a:rPr>
                      </a:br>
                      <a:r>
                        <a:rPr kumimoji="0" lang="en-US" sz="1800" b="0" i="0" u="none" strike="noStrike" cap="none" normalizeH="0" baseline="0" dirty="0" smtClean="0">
                          <a:ln>
                            <a:noFill/>
                          </a:ln>
                          <a:solidFill>
                            <a:schemeClr val="bg2">
                              <a:lumMod val="10000"/>
                            </a:schemeClr>
                          </a:solidFill>
                          <a:effectLst/>
                          <a:latin typeface="+mj-lt"/>
                        </a:rPr>
                        <a:t>no RBV</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0" i="0" u="none" strike="noStrike" cap="none" normalizeH="0" baseline="0" dirty="0" smtClean="0">
                          <a:ln>
                            <a:noFill/>
                          </a:ln>
                          <a:solidFill>
                            <a:schemeClr val="bg2">
                              <a:lumMod val="10000"/>
                            </a:schemeClr>
                          </a:solidFill>
                          <a:effectLst/>
                          <a:latin typeface="+mj-lt"/>
                        </a:rPr>
                        <a:t>24 wks </a:t>
                      </a:r>
                      <a:br>
                        <a:rPr kumimoji="0" lang="en-US" sz="1800" b="0" i="0" u="none" strike="noStrike" cap="none" normalizeH="0" baseline="0" dirty="0" smtClean="0">
                          <a:ln>
                            <a:noFill/>
                          </a:ln>
                          <a:solidFill>
                            <a:schemeClr val="bg2">
                              <a:lumMod val="10000"/>
                            </a:schemeClr>
                          </a:solidFill>
                          <a:effectLst/>
                          <a:latin typeface="+mj-lt"/>
                        </a:rPr>
                      </a:br>
                      <a:r>
                        <a:rPr kumimoji="0" lang="en-US" sz="1800" b="0" i="0" u="none" strike="noStrike" cap="none" normalizeH="0" baseline="0" dirty="0" smtClean="0">
                          <a:ln>
                            <a:noFill/>
                          </a:ln>
                          <a:solidFill>
                            <a:schemeClr val="bg2">
                              <a:lumMod val="10000"/>
                            </a:schemeClr>
                          </a:solidFill>
                          <a:effectLst/>
                          <a:latin typeface="+mj-lt"/>
                        </a:rPr>
                        <a:t>+ RBV</a:t>
                      </a:r>
                    </a:p>
                  </a:txBody>
                  <a:tcPr marT="45680" marB="456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r>
            </a:tbl>
          </a:graphicData>
        </a:graphic>
      </p:graphicFrame>
      <p:sp>
        <p:nvSpPr>
          <p:cNvPr id="21531" name="Rectangle 6"/>
          <p:cNvSpPr>
            <a:spLocks noChangeArrowheads="1"/>
          </p:cNvSpPr>
          <p:nvPr/>
        </p:nvSpPr>
        <p:spPr bwMode="auto">
          <a:xfrm>
            <a:off x="1141412" y="4939605"/>
            <a:ext cx="10347327"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dirty="0">
                <a:solidFill>
                  <a:schemeClr val="tx1"/>
                </a:solidFill>
                <a:latin typeface="+mn-lt"/>
              </a:rPr>
              <a:t>DCV, </a:t>
            </a:r>
            <a:r>
              <a:rPr lang="en-US" altLang="en-US" sz="1400" dirty="0" err="1">
                <a:solidFill>
                  <a:schemeClr val="tx1"/>
                </a:solidFill>
                <a:latin typeface="+mn-lt"/>
              </a:rPr>
              <a:t>daclatasvir</a:t>
            </a:r>
            <a:r>
              <a:rPr lang="en-US" altLang="en-US" sz="1400" dirty="0">
                <a:solidFill>
                  <a:schemeClr val="tx1"/>
                </a:solidFill>
                <a:latin typeface="+mn-lt"/>
              </a:rPr>
              <a:t>; RBV, ribavirin; SOF, </a:t>
            </a:r>
            <a:r>
              <a:rPr lang="en-US" altLang="en-US" sz="1400" dirty="0" err="1" smtClean="0">
                <a:solidFill>
                  <a:schemeClr val="tx1"/>
                </a:solidFill>
                <a:latin typeface="+mn-lt"/>
              </a:rPr>
              <a:t>sofosbuvir</a:t>
            </a:r>
            <a:endParaRPr lang="en-US" altLang="en-US" sz="1400" dirty="0">
              <a:solidFill>
                <a:schemeClr val="tx1"/>
              </a:solidFill>
              <a:latin typeface="+mn-lt"/>
            </a:endParaRPr>
          </a:p>
          <a:p>
            <a:pPr>
              <a:lnSpc>
                <a:spcPct val="100000"/>
              </a:lnSpc>
              <a:spcBef>
                <a:spcPct val="0"/>
              </a:spcBef>
              <a:spcAft>
                <a:spcPct val="0"/>
              </a:spcAft>
              <a:buClrTx/>
              <a:buFontTx/>
              <a:buNone/>
            </a:pPr>
            <a:r>
              <a:rPr lang="en-US" altLang="en-US" sz="1400" dirty="0">
                <a:solidFill>
                  <a:schemeClr val="tx1"/>
                </a:solidFill>
                <a:latin typeface="+mn-lt"/>
              </a:rPr>
              <a:t>*Recommendations the same for HCV-</a:t>
            </a:r>
            <a:r>
              <a:rPr lang="en-US" altLang="en-US" sz="1400" dirty="0" err="1">
                <a:solidFill>
                  <a:schemeClr val="tx1"/>
                </a:solidFill>
                <a:latin typeface="+mn-lt"/>
              </a:rPr>
              <a:t>monoinfected</a:t>
            </a:r>
            <a:r>
              <a:rPr lang="en-US" altLang="en-US" sz="1400" dirty="0">
                <a:solidFill>
                  <a:schemeClr val="tx1"/>
                </a:solidFill>
                <a:latin typeface="+mn-lt"/>
              </a:rPr>
              <a:t> and HCV/HIV-</a:t>
            </a:r>
            <a:r>
              <a:rPr lang="en-US" altLang="en-US" sz="1400" dirty="0" err="1">
                <a:solidFill>
                  <a:schemeClr val="tx1"/>
                </a:solidFill>
                <a:latin typeface="+mn-lt"/>
              </a:rPr>
              <a:t>coinfected</a:t>
            </a:r>
            <a:r>
              <a:rPr lang="en-US" altLang="en-US" sz="1400" dirty="0">
                <a:solidFill>
                  <a:schemeClr val="tx1"/>
                </a:solidFill>
                <a:latin typeface="+mn-lt"/>
              </a:rPr>
              <a:t> pts.</a:t>
            </a:r>
          </a:p>
          <a:p>
            <a:pPr>
              <a:lnSpc>
                <a:spcPct val="100000"/>
              </a:lnSpc>
              <a:spcBef>
                <a:spcPct val="0"/>
              </a:spcBef>
              <a:spcAft>
                <a:spcPct val="0"/>
              </a:spcAft>
              <a:buClrTx/>
              <a:buFont typeface="Wingdings" panose="05000000000000000000" pitchFamily="2" charset="2"/>
              <a:buNone/>
            </a:pPr>
            <a:r>
              <a:rPr lang="en-US" altLang="en-US" sz="1400" baseline="30000" dirty="0">
                <a:solidFill>
                  <a:schemeClr val="tx1"/>
                </a:solidFill>
                <a:latin typeface="+mn-lt"/>
              </a:rPr>
              <a:t>†</a:t>
            </a:r>
            <a:r>
              <a:rPr lang="en-US" altLang="en-US" sz="1400" dirty="0">
                <a:solidFill>
                  <a:schemeClr val="tx1"/>
                </a:solidFill>
                <a:latin typeface="+mn-lt"/>
              </a:rPr>
              <a:t>Best first-line option for genotype 2 HCV; other options may be useful in </a:t>
            </a:r>
            <a:r>
              <a:rPr lang="en-US" altLang="en-US" sz="1400" dirty="0" smtClean="0">
                <a:solidFill>
                  <a:schemeClr val="tx1"/>
                </a:solidFill>
                <a:latin typeface="+mn-lt"/>
              </a:rPr>
              <a:t>patients with </a:t>
            </a:r>
            <a:r>
              <a:rPr lang="en-US" altLang="en-US" sz="1400" dirty="0">
                <a:solidFill>
                  <a:schemeClr val="tx1"/>
                </a:solidFill>
                <a:latin typeface="+mn-lt"/>
              </a:rPr>
              <a:t>GT 2 HCV who experience Rx failure on sofosbuvir plus ribavirin. </a:t>
            </a:r>
          </a:p>
          <a:p>
            <a:pPr>
              <a:lnSpc>
                <a:spcPct val="100000"/>
              </a:lnSpc>
              <a:spcBef>
                <a:spcPct val="0"/>
              </a:spcBef>
              <a:spcAft>
                <a:spcPct val="0"/>
              </a:spcAft>
              <a:buClrTx/>
              <a:buFont typeface="Wingdings" panose="05000000000000000000" pitchFamily="2" charset="2"/>
              <a:buNone/>
            </a:pPr>
            <a:r>
              <a:rPr lang="en-US" altLang="en-US" sz="1400" dirty="0">
                <a:solidFill>
                  <a:schemeClr val="tx1"/>
                </a:solidFill>
                <a:latin typeface="+mn-lt"/>
              </a:rPr>
              <a:t>Suboptimal for genotype 3 HCV, particularly in </a:t>
            </a:r>
            <a:r>
              <a:rPr lang="en-US" altLang="en-US" sz="1400" dirty="0" smtClean="0">
                <a:solidFill>
                  <a:schemeClr val="tx1"/>
                </a:solidFill>
                <a:latin typeface="+mn-lt"/>
              </a:rPr>
              <a:t>patients </a:t>
            </a:r>
            <a:r>
              <a:rPr lang="en-US" altLang="en-US" sz="1400" dirty="0">
                <a:solidFill>
                  <a:schemeClr val="tx1"/>
                </a:solidFill>
                <a:latin typeface="+mn-lt"/>
              </a:rPr>
              <a:t>with cirrhosis and previous failure of Peg-IFN/Ribavirin</a:t>
            </a:r>
          </a:p>
          <a:p>
            <a:pPr>
              <a:lnSpc>
                <a:spcPct val="100000"/>
              </a:lnSpc>
              <a:spcBef>
                <a:spcPct val="0"/>
              </a:spcBef>
              <a:spcAft>
                <a:spcPct val="0"/>
              </a:spcAft>
              <a:buClrTx/>
              <a:buFont typeface="Wingdings" panose="05000000000000000000" pitchFamily="2" charset="2"/>
              <a:buNone/>
            </a:pPr>
            <a:endParaRPr lang="en-US" altLang="en-US" sz="1400" dirty="0">
              <a:solidFill>
                <a:schemeClr val="tx1"/>
              </a:solidFill>
              <a:latin typeface="+mn-lt"/>
            </a:endParaRPr>
          </a:p>
        </p:txBody>
      </p:sp>
      <p:cxnSp>
        <p:nvCxnSpPr>
          <p:cNvPr id="21532" name="Straight Connector 2"/>
          <p:cNvCxnSpPr>
            <a:cxnSpLocks noChangeShapeType="1"/>
          </p:cNvCxnSpPr>
          <p:nvPr/>
        </p:nvCxnSpPr>
        <p:spPr bwMode="auto">
          <a:xfrm>
            <a:off x="4394201" y="2438400"/>
            <a:ext cx="2630487"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21533" name="Straight Connector 9"/>
          <p:cNvCxnSpPr>
            <a:cxnSpLocks noChangeShapeType="1"/>
          </p:cNvCxnSpPr>
          <p:nvPr/>
        </p:nvCxnSpPr>
        <p:spPr bwMode="auto">
          <a:xfrm>
            <a:off x="8075612" y="2438400"/>
            <a:ext cx="2630488"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sp>
        <p:nvSpPr>
          <p:cNvPr id="8" name="Text Box 11"/>
          <p:cNvSpPr txBox="1">
            <a:spLocks noChangeArrowheads="1"/>
          </p:cNvSpPr>
          <p:nvPr/>
        </p:nvSpPr>
        <p:spPr bwMode="auto">
          <a:xfrm>
            <a:off x="276224" y="6477000"/>
            <a:ext cx="85613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dirty="0" smtClean="0">
                <a:solidFill>
                  <a:schemeClr val="bg1"/>
                </a:solidFill>
              </a:rPr>
              <a:t>Adapted from EASL Treatment Guidelines, </a:t>
            </a:r>
            <a:r>
              <a:rPr lang="en-US" altLang="en-US" sz="1400" dirty="0">
                <a:solidFill>
                  <a:schemeClr val="bg1"/>
                </a:solidFill>
              </a:rPr>
              <a:t>April 2015.</a:t>
            </a:r>
          </a:p>
        </p:txBody>
      </p:sp>
    </p:spTree>
    <p:extLst>
      <p:ext uri="{BB962C8B-B14F-4D97-AF65-F5344CB8AC3E}">
        <p14:creationId xmlns:p14="http://schemas.microsoft.com/office/powerpoint/2010/main" val="109197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3349625" y="3084514"/>
            <a:ext cx="442912" cy="270827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54" name="Rectangle 53"/>
          <p:cNvSpPr/>
          <p:nvPr/>
        </p:nvSpPr>
        <p:spPr bwMode="auto">
          <a:xfrm>
            <a:off x="4932363" y="3921126"/>
            <a:ext cx="442913" cy="187166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55" name="Rectangle 54"/>
          <p:cNvSpPr/>
          <p:nvPr/>
        </p:nvSpPr>
        <p:spPr bwMode="auto">
          <a:xfrm>
            <a:off x="6683375" y="3303588"/>
            <a:ext cx="442912" cy="24892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56" name="Rectangle 55"/>
          <p:cNvSpPr/>
          <p:nvPr/>
        </p:nvSpPr>
        <p:spPr bwMode="auto">
          <a:xfrm>
            <a:off x="8304213" y="4235450"/>
            <a:ext cx="441325" cy="1557338"/>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57" name="Rectangle 56"/>
          <p:cNvSpPr/>
          <p:nvPr/>
        </p:nvSpPr>
        <p:spPr bwMode="auto">
          <a:xfrm>
            <a:off x="3789363" y="2836864"/>
            <a:ext cx="442913" cy="29559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58" name="Rectangle 57"/>
          <p:cNvSpPr/>
          <p:nvPr/>
        </p:nvSpPr>
        <p:spPr bwMode="auto">
          <a:xfrm>
            <a:off x="5375275" y="3108326"/>
            <a:ext cx="442912" cy="268446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59" name="Rectangle 58"/>
          <p:cNvSpPr/>
          <p:nvPr/>
        </p:nvSpPr>
        <p:spPr bwMode="auto">
          <a:xfrm>
            <a:off x="7123113" y="3124200"/>
            <a:ext cx="442913" cy="26685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60" name="Rectangle 59"/>
          <p:cNvSpPr/>
          <p:nvPr/>
        </p:nvSpPr>
        <p:spPr bwMode="auto">
          <a:xfrm>
            <a:off x="8745538" y="3279776"/>
            <a:ext cx="442913" cy="251301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61" name="Rectangle 60"/>
          <p:cNvSpPr/>
          <p:nvPr/>
        </p:nvSpPr>
        <p:spPr bwMode="auto">
          <a:xfrm>
            <a:off x="4229100" y="2654300"/>
            <a:ext cx="442912" cy="313848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62" name="Rectangle 61"/>
          <p:cNvSpPr/>
          <p:nvPr/>
        </p:nvSpPr>
        <p:spPr bwMode="auto">
          <a:xfrm>
            <a:off x="5818188" y="2806700"/>
            <a:ext cx="442913" cy="298608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63" name="Rectangle 62"/>
          <p:cNvSpPr/>
          <p:nvPr/>
        </p:nvSpPr>
        <p:spPr bwMode="auto">
          <a:xfrm>
            <a:off x="7566025" y="2703514"/>
            <a:ext cx="442912" cy="308927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64" name="Rectangle 63"/>
          <p:cNvSpPr/>
          <p:nvPr/>
        </p:nvSpPr>
        <p:spPr bwMode="auto">
          <a:xfrm>
            <a:off x="9188450" y="2976564"/>
            <a:ext cx="442912" cy="281622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1" fontAlgn="auto" hangingPunct="1">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53262" name="TextBox 38"/>
          <p:cNvSpPr txBox="1">
            <a:spLocks noChangeArrowheads="1"/>
          </p:cNvSpPr>
          <p:nvPr/>
        </p:nvSpPr>
        <p:spPr bwMode="auto">
          <a:xfrm>
            <a:off x="3840867" y="607606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dirty="0" smtClean="0">
                <a:solidFill>
                  <a:schemeClr val="tx1"/>
                </a:solidFill>
              </a:rPr>
              <a:t>Treatment-Naïve </a:t>
            </a:r>
            <a:endParaRPr lang="en-US" altLang="en-US" sz="1600" b="1" dirty="0">
              <a:solidFill>
                <a:schemeClr val="tx1"/>
              </a:solidFill>
            </a:endParaRPr>
          </a:p>
        </p:txBody>
      </p:sp>
      <p:sp>
        <p:nvSpPr>
          <p:cNvPr id="53263" name="TextBox 39"/>
          <p:cNvSpPr txBox="1">
            <a:spLocks noChangeArrowheads="1"/>
          </p:cNvSpPr>
          <p:nvPr/>
        </p:nvSpPr>
        <p:spPr bwMode="auto">
          <a:xfrm>
            <a:off x="6720593" y="6001456"/>
            <a:ext cx="285591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dirty="0" smtClean="0">
                <a:solidFill>
                  <a:schemeClr val="tx1"/>
                </a:solidFill>
              </a:rPr>
              <a:t>Treatment-Experienced</a:t>
            </a:r>
            <a:endParaRPr lang="en-US" altLang="en-US" sz="1600" b="1" dirty="0">
              <a:solidFill>
                <a:schemeClr val="tx1"/>
              </a:solidFill>
            </a:endParaRPr>
          </a:p>
        </p:txBody>
      </p:sp>
      <p:sp>
        <p:nvSpPr>
          <p:cNvPr id="53264" name="Title 1"/>
          <p:cNvSpPr>
            <a:spLocks noGrp="1"/>
          </p:cNvSpPr>
          <p:nvPr>
            <p:ph type="title"/>
          </p:nvPr>
        </p:nvSpPr>
        <p:spPr/>
        <p:txBody>
          <a:bodyPr>
            <a:noAutofit/>
          </a:bodyPr>
          <a:lstStyle/>
          <a:p>
            <a:r>
              <a:rPr lang="en-US" altLang="en-US" sz="3900" b="1" dirty="0" smtClean="0">
                <a:solidFill>
                  <a:schemeClr val="accent1"/>
                </a:solidFill>
              </a:rPr>
              <a:t>BOSON Study </a:t>
            </a:r>
            <a:br>
              <a:rPr lang="en-US" altLang="en-US" sz="3900" b="1" dirty="0" smtClean="0">
                <a:solidFill>
                  <a:schemeClr val="accent1"/>
                </a:solidFill>
              </a:rPr>
            </a:br>
            <a:r>
              <a:rPr lang="en-US" altLang="en-US" sz="2400" b="1" dirty="0" smtClean="0">
                <a:solidFill>
                  <a:schemeClr val="accent1"/>
                </a:solidFill>
              </a:rPr>
              <a:t>SVR with SOF-Based </a:t>
            </a:r>
            <a:r>
              <a:rPr lang="en-US" altLang="en-US" sz="2400" b="1" dirty="0">
                <a:solidFill>
                  <a:schemeClr val="accent1"/>
                </a:solidFill>
              </a:rPr>
              <a:t>T</a:t>
            </a:r>
            <a:r>
              <a:rPr lang="en-US" altLang="en-US" sz="2400" b="1" dirty="0" smtClean="0">
                <a:solidFill>
                  <a:schemeClr val="accent1"/>
                </a:solidFill>
              </a:rPr>
              <a:t>reatment in GT3 by </a:t>
            </a:r>
            <a:br>
              <a:rPr lang="en-US" altLang="en-US" sz="2400" b="1" dirty="0" smtClean="0">
                <a:solidFill>
                  <a:schemeClr val="accent1"/>
                </a:solidFill>
              </a:rPr>
            </a:br>
            <a:r>
              <a:rPr lang="en-US" altLang="en-US" sz="2400" b="1" dirty="0" smtClean="0">
                <a:solidFill>
                  <a:schemeClr val="accent1"/>
                </a:solidFill>
              </a:rPr>
              <a:t>Treatment History and Cirrhosis Status </a:t>
            </a:r>
            <a:endParaRPr lang="en-US" altLang="en-US" sz="3900" b="1" dirty="0" smtClean="0">
              <a:solidFill>
                <a:schemeClr val="accent1"/>
              </a:solidFill>
            </a:endParaRPr>
          </a:p>
        </p:txBody>
      </p:sp>
      <p:sp>
        <p:nvSpPr>
          <p:cNvPr id="53265" name="Text Box 11"/>
          <p:cNvSpPr txBox="1">
            <a:spLocks noChangeArrowheads="1"/>
          </p:cNvSpPr>
          <p:nvPr/>
        </p:nvSpPr>
        <p:spPr bwMode="auto">
          <a:xfrm>
            <a:off x="128588" y="6473825"/>
            <a:ext cx="284162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dirty="0">
                <a:solidFill>
                  <a:schemeClr val="bg1"/>
                </a:solidFill>
              </a:rPr>
              <a:t>Foster GR, et al. EASL </a:t>
            </a:r>
            <a:r>
              <a:rPr lang="en-US" altLang="en-US" sz="1400" dirty="0" smtClean="0">
                <a:solidFill>
                  <a:schemeClr val="bg1"/>
                </a:solidFill>
              </a:rPr>
              <a:t>2015 </a:t>
            </a:r>
            <a:endParaRPr lang="en-US" altLang="en-US" sz="1400" dirty="0">
              <a:solidFill>
                <a:schemeClr val="bg1"/>
              </a:solidFill>
            </a:endParaRPr>
          </a:p>
        </p:txBody>
      </p:sp>
      <p:sp>
        <p:nvSpPr>
          <p:cNvPr id="2" name="TextBox 1"/>
          <p:cNvSpPr txBox="1">
            <a:spLocks noChangeArrowheads="1"/>
          </p:cNvSpPr>
          <p:nvPr/>
        </p:nvSpPr>
        <p:spPr bwMode="auto">
          <a:xfrm>
            <a:off x="3287713" y="5216526"/>
            <a:ext cx="568325" cy="461963"/>
          </a:xfrm>
          <a:prstGeom prst="rect">
            <a:avLst/>
          </a:prstGeom>
          <a:noFill/>
          <a:ln>
            <a:noFill/>
          </a:ln>
          <a:extLst/>
        </p:spPr>
        <p:txBody>
          <a:bodyPr anchor="ct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en-US" altLang="en-US" sz="1200" b="0" dirty="0">
                <a:solidFill>
                  <a:schemeClr val="bg2">
                    <a:lumMod val="10000"/>
                  </a:schemeClr>
                </a:solidFill>
              </a:rPr>
              <a:t>58/</a:t>
            </a:r>
            <a:br>
              <a:rPr lang="en-US" altLang="en-US" sz="1200" b="0" dirty="0">
                <a:solidFill>
                  <a:schemeClr val="bg2">
                    <a:lumMod val="10000"/>
                  </a:schemeClr>
                </a:solidFill>
              </a:rPr>
            </a:br>
            <a:r>
              <a:rPr lang="en-US" altLang="en-US" sz="1200" b="0" dirty="0">
                <a:solidFill>
                  <a:schemeClr val="bg2">
                    <a:lumMod val="10000"/>
                  </a:schemeClr>
                </a:solidFill>
              </a:rPr>
              <a:t>70</a:t>
            </a:r>
          </a:p>
        </p:txBody>
      </p:sp>
      <p:sp>
        <p:nvSpPr>
          <p:cNvPr id="3" name="TextBox 1"/>
          <p:cNvSpPr txBox="1">
            <a:spLocks noChangeArrowheads="1"/>
          </p:cNvSpPr>
          <p:nvPr/>
        </p:nvSpPr>
        <p:spPr bwMode="auto">
          <a:xfrm>
            <a:off x="3706812" y="5216526"/>
            <a:ext cx="566738" cy="461963"/>
          </a:xfrm>
          <a:prstGeom prst="rect">
            <a:avLst/>
          </a:prstGeom>
          <a:noFill/>
          <a:ln>
            <a:noFill/>
          </a:ln>
          <a:extLst/>
        </p:spPr>
        <p:txBody>
          <a:bodyPr anchor="ct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en-US" altLang="en-US" sz="1200" b="0" dirty="0">
                <a:solidFill>
                  <a:schemeClr val="bg2">
                    <a:lumMod val="10000"/>
                  </a:schemeClr>
                </a:solidFill>
              </a:rPr>
              <a:t>65/</a:t>
            </a:r>
            <a:br>
              <a:rPr lang="en-US" altLang="en-US" sz="1200" b="0" dirty="0">
                <a:solidFill>
                  <a:schemeClr val="bg2">
                    <a:lumMod val="10000"/>
                  </a:schemeClr>
                </a:solidFill>
              </a:rPr>
            </a:br>
            <a:r>
              <a:rPr lang="en-US" altLang="en-US" sz="1200" b="0" dirty="0">
                <a:solidFill>
                  <a:schemeClr val="bg2">
                    <a:lumMod val="10000"/>
                  </a:schemeClr>
                </a:solidFill>
              </a:rPr>
              <a:t>72</a:t>
            </a:r>
          </a:p>
        </p:txBody>
      </p:sp>
      <p:sp>
        <p:nvSpPr>
          <p:cNvPr id="4" name="TextBox 1"/>
          <p:cNvSpPr txBox="1">
            <a:spLocks noChangeArrowheads="1"/>
          </p:cNvSpPr>
          <p:nvPr/>
        </p:nvSpPr>
        <p:spPr bwMode="auto">
          <a:xfrm>
            <a:off x="4167187" y="5216526"/>
            <a:ext cx="566738" cy="461963"/>
          </a:xfrm>
          <a:prstGeom prst="rect">
            <a:avLst/>
          </a:prstGeom>
          <a:noFill/>
          <a:ln>
            <a:noFill/>
          </a:ln>
          <a:extLst/>
        </p:spPr>
        <p:txBody>
          <a:bodyPr anchor="ct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en-US" altLang="en-US" sz="1200" b="0" dirty="0">
                <a:solidFill>
                  <a:schemeClr val="bg2">
                    <a:lumMod val="10000"/>
                  </a:schemeClr>
                </a:solidFill>
              </a:rPr>
              <a:t>68/</a:t>
            </a:r>
            <a:br>
              <a:rPr lang="en-US" altLang="en-US" sz="1200" b="0" dirty="0">
                <a:solidFill>
                  <a:schemeClr val="bg2">
                    <a:lumMod val="10000"/>
                  </a:schemeClr>
                </a:solidFill>
              </a:rPr>
            </a:br>
            <a:r>
              <a:rPr lang="en-US" altLang="en-US" sz="1200" b="0" dirty="0">
                <a:solidFill>
                  <a:schemeClr val="bg2">
                    <a:lumMod val="10000"/>
                  </a:schemeClr>
                </a:solidFill>
              </a:rPr>
              <a:t>71</a:t>
            </a:r>
          </a:p>
        </p:txBody>
      </p:sp>
      <p:sp>
        <p:nvSpPr>
          <p:cNvPr id="5" name="TextBox 1"/>
          <p:cNvSpPr txBox="1">
            <a:spLocks noChangeArrowheads="1"/>
          </p:cNvSpPr>
          <p:nvPr/>
        </p:nvSpPr>
        <p:spPr bwMode="auto">
          <a:xfrm>
            <a:off x="4870451" y="5233988"/>
            <a:ext cx="566737" cy="461962"/>
          </a:xfrm>
          <a:prstGeom prst="rect">
            <a:avLst/>
          </a:prstGeom>
          <a:noFill/>
          <a:ln>
            <a:noFill/>
          </a:ln>
          <a:extLst/>
        </p:spPr>
        <p:txBody>
          <a:bodyPr anchor="ct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en-US" altLang="en-US" sz="1200" b="0" dirty="0">
                <a:solidFill>
                  <a:schemeClr val="bg2">
                    <a:lumMod val="10000"/>
                  </a:schemeClr>
                </a:solidFill>
              </a:rPr>
              <a:t>12/</a:t>
            </a:r>
            <a:br>
              <a:rPr lang="en-US" altLang="en-US" sz="1200" b="0" dirty="0">
                <a:solidFill>
                  <a:schemeClr val="bg2">
                    <a:lumMod val="10000"/>
                  </a:schemeClr>
                </a:solidFill>
              </a:rPr>
            </a:br>
            <a:r>
              <a:rPr lang="en-US" altLang="en-US" sz="1200" b="0" dirty="0">
                <a:solidFill>
                  <a:schemeClr val="bg2">
                    <a:lumMod val="10000"/>
                  </a:schemeClr>
                </a:solidFill>
              </a:rPr>
              <a:t>21</a:t>
            </a:r>
          </a:p>
        </p:txBody>
      </p:sp>
      <p:sp>
        <p:nvSpPr>
          <p:cNvPr id="28690" name="TextBox 1"/>
          <p:cNvSpPr txBox="1">
            <a:spLocks noChangeArrowheads="1"/>
          </p:cNvSpPr>
          <p:nvPr/>
        </p:nvSpPr>
        <p:spPr bwMode="auto">
          <a:xfrm>
            <a:off x="5313362" y="5216526"/>
            <a:ext cx="566738" cy="461963"/>
          </a:xfrm>
          <a:prstGeom prst="rect">
            <a:avLst/>
          </a:prstGeom>
          <a:noFill/>
          <a:ln>
            <a:noFill/>
          </a:ln>
          <a:extLst/>
        </p:spPr>
        <p:txBody>
          <a:bodyPr anchor="ct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en-US" altLang="en-US" sz="1200" b="0" dirty="0">
                <a:solidFill>
                  <a:schemeClr val="bg2">
                    <a:lumMod val="10000"/>
                  </a:schemeClr>
                </a:solidFill>
              </a:rPr>
              <a:t>18/</a:t>
            </a:r>
            <a:br>
              <a:rPr lang="en-US" altLang="en-US" sz="1200" b="0" dirty="0">
                <a:solidFill>
                  <a:schemeClr val="bg2">
                    <a:lumMod val="10000"/>
                  </a:schemeClr>
                </a:solidFill>
              </a:rPr>
            </a:br>
            <a:r>
              <a:rPr lang="en-US" altLang="en-US" sz="1200" b="0" dirty="0">
                <a:solidFill>
                  <a:schemeClr val="bg2">
                    <a:lumMod val="10000"/>
                  </a:schemeClr>
                </a:solidFill>
              </a:rPr>
              <a:t>22</a:t>
            </a:r>
          </a:p>
        </p:txBody>
      </p:sp>
      <p:sp>
        <p:nvSpPr>
          <p:cNvPr id="28691" name="TextBox 1"/>
          <p:cNvSpPr txBox="1">
            <a:spLocks noChangeArrowheads="1"/>
          </p:cNvSpPr>
          <p:nvPr/>
        </p:nvSpPr>
        <p:spPr bwMode="auto">
          <a:xfrm>
            <a:off x="5781676" y="5216526"/>
            <a:ext cx="566737" cy="461963"/>
          </a:xfrm>
          <a:prstGeom prst="rect">
            <a:avLst/>
          </a:prstGeom>
          <a:noFill/>
          <a:ln>
            <a:noFill/>
          </a:ln>
          <a:extLst/>
        </p:spPr>
        <p:txBody>
          <a:bodyPr anchor="ct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en-US" altLang="en-US" sz="1200" b="0" dirty="0">
                <a:solidFill>
                  <a:schemeClr val="bg2">
                    <a:lumMod val="10000"/>
                  </a:schemeClr>
                </a:solidFill>
              </a:rPr>
              <a:t>21/</a:t>
            </a:r>
            <a:br>
              <a:rPr lang="en-US" altLang="en-US" sz="1200" b="0" dirty="0">
                <a:solidFill>
                  <a:schemeClr val="bg2">
                    <a:lumMod val="10000"/>
                  </a:schemeClr>
                </a:solidFill>
              </a:rPr>
            </a:br>
            <a:r>
              <a:rPr lang="en-US" altLang="en-US" sz="1200" b="0" dirty="0">
                <a:solidFill>
                  <a:schemeClr val="bg2">
                    <a:lumMod val="10000"/>
                  </a:schemeClr>
                </a:solidFill>
              </a:rPr>
              <a:t>23</a:t>
            </a:r>
          </a:p>
        </p:txBody>
      </p:sp>
      <p:sp>
        <p:nvSpPr>
          <p:cNvPr id="28692" name="TextBox 21"/>
          <p:cNvSpPr txBox="1">
            <a:spLocks noChangeArrowheads="1"/>
          </p:cNvSpPr>
          <p:nvPr/>
        </p:nvSpPr>
        <p:spPr bwMode="auto">
          <a:xfrm>
            <a:off x="8591551" y="5216526"/>
            <a:ext cx="795337" cy="461963"/>
          </a:xfrm>
          <a:prstGeom prst="rect">
            <a:avLst/>
          </a:prstGeom>
          <a:noFill/>
          <a:ln>
            <a:noFill/>
          </a:ln>
          <a:extLst/>
        </p:spPr>
        <p:txBody>
          <a:bodyPr anchor="ct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charset="0"/>
              </a:defRPr>
            </a:lvl1pPr>
            <a:lvl2pPr marL="742950" indent="-285750">
              <a:lnSpc>
                <a:spcPct val="90000"/>
              </a:lnSpc>
              <a:spcBef>
                <a:spcPts val="1000"/>
              </a:spcBef>
              <a:spcAft>
                <a:spcPts val="700"/>
              </a:spcAft>
              <a:buClr>
                <a:srgbClr val="4FAD26"/>
              </a:buClr>
              <a:buFont typeface="Arial" charset="0"/>
              <a:buChar char="–"/>
              <a:defRPr sz="2200">
                <a:solidFill>
                  <a:srgbClr val="FEFDDE"/>
                </a:solidFill>
                <a:latin typeface="Arial" charset="0"/>
              </a:defRPr>
            </a:lvl2pPr>
            <a:lvl3pPr marL="1143000" indent="-228600">
              <a:lnSpc>
                <a:spcPct val="90000"/>
              </a:lnSpc>
              <a:spcBef>
                <a:spcPts val="1000"/>
              </a:spcBef>
              <a:spcAft>
                <a:spcPts val="700"/>
              </a:spcAft>
              <a:buClr>
                <a:srgbClr val="4FAD26"/>
              </a:buClr>
              <a:buFont typeface="Arial" charset="0"/>
              <a:buChar char="–"/>
              <a:defRPr sz="2000">
                <a:solidFill>
                  <a:srgbClr val="FEFDDE"/>
                </a:solidFill>
                <a:latin typeface="Arial" charset="0"/>
              </a:defRPr>
            </a:lvl3pPr>
            <a:lvl4pPr marL="1600200" indent="-228600">
              <a:lnSpc>
                <a:spcPct val="90000"/>
              </a:lnSpc>
              <a:spcBef>
                <a:spcPts val="1000"/>
              </a:spcBef>
              <a:spcAft>
                <a:spcPts val="700"/>
              </a:spcAft>
              <a:buClr>
                <a:srgbClr val="4FAD26"/>
              </a:buClr>
              <a:buFont typeface="Arial" charset="0"/>
              <a:buChar char="–"/>
              <a:defRPr>
                <a:solidFill>
                  <a:srgbClr val="FEFDDE"/>
                </a:solidFill>
                <a:latin typeface="Arial" charset="0"/>
              </a:defRPr>
            </a:lvl4pPr>
            <a:lvl5pPr marL="2057400" indent="-228600">
              <a:lnSpc>
                <a:spcPct val="90000"/>
              </a:lnSpc>
              <a:spcBef>
                <a:spcPts val="1000"/>
              </a:spcBef>
              <a:spcAft>
                <a:spcPts val="700"/>
              </a:spcAft>
              <a:buClr>
                <a:srgbClr val="4FAD26"/>
              </a:buClr>
              <a:buFont typeface="Arial" charset="0"/>
              <a:buChar char="–"/>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9pPr>
          </a:lstStyle>
          <a:p>
            <a:pPr algn="ctr" eaLnBrk="1" fontAlgn="auto" hangingPunct="1">
              <a:lnSpc>
                <a:spcPct val="100000"/>
              </a:lnSpc>
              <a:spcBef>
                <a:spcPct val="0"/>
              </a:spcBef>
              <a:spcAft>
                <a:spcPct val="0"/>
              </a:spcAft>
              <a:buClrTx/>
              <a:buFontTx/>
              <a:buNone/>
              <a:defRPr/>
            </a:pPr>
            <a:r>
              <a:rPr lang="en-US" altLang="en-US" sz="1200" dirty="0">
                <a:solidFill>
                  <a:schemeClr val="bg2">
                    <a:lumMod val="10000"/>
                  </a:schemeClr>
                </a:solidFill>
              </a:rPr>
              <a:t>26/</a:t>
            </a:r>
            <a:br>
              <a:rPr lang="en-US" altLang="en-US" sz="1200" dirty="0">
                <a:solidFill>
                  <a:schemeClr val="bg2">
                    <a:lumMod val="10000"/>
                  </a:schemeClr>
                </a:solidFill>
              </a:rPr>
            </a:br>
            <a:r>
              <a:rPr lang="en-US" altLang="en-US" sz="1200" dirty="0">
                <a:solidFill>
                  <a:schemeClr val="bg2">
                    <a:lumMod val="10000"/>
                  </a:schemeClr>
                </a:solidFill>
              </a:rPr>
              <a:t>34</a:t>
            </a:r>
          </a:p>
        </p:txBody>
      </p:sp>
      <p:sp>
        <p:nvSpPr>
          <p:cNvPr id="28693" name="TextBox 21"/>
          <p:cNvSpPr txBox="1">
            <a:spLocks noChangeArrowheads="1"/>
          </p:cNvSpPr>
          <p:nvPr/>
        </p:nvSpPr>
        <p:spPr bwMode="auto">
          <a:xfrm>
            <a:off x="8115301" y="5216526"/>
            <a:ext cx="795337" cy="461963"/>
          </a:xfrm>
          <a:prstGeom prst="rect">
            <a:avLst/>
          </a:prstGeom>
          <a:noFill/>
          <a:ln>
            <a:noFill/>
          </a:ln>
          <a:extLst/>
        </p:spPr>
        <p:txBody>
          <a:bodyPr anchor="ct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charset="0"/>
              </a:defRPr>
            </a:lvl1pPr>
            <a:lvl2pPr marL="742950" indent="-285750">
              <a:lnSpc>
                <a:spcPct val="90000"/>
              </a:lnSpc>
              <a:spcBef>
                <a:spcPts val="1000"/>
              </a:spcBef>
              <a:spcAft>
                <a:spcPts val="700"/>
              </a:spcAft>
              <a:buClr>
                <a:srgbClr val="4FAD26"/>
              </a:buClr>
              <a:buFont typeface="Arial" charset="0"/>
              <a:buChar char="–"/>
              <a:defRPr sz="2200">
                <a:solidFill>
                  <a:srgbClr val="FEFDDE"/>
                </a:solidFill>
                <a:latin typeface="Arial" charset="0"/>
              </a:defRPr>
            </a:lvl2pPr>
            <a:lvl3pPr marL="1143000" indent="-228600">
              <a:lnSpc>
                <a:spcPct val="90000"/>
              </a:lnSpc>
              <a:spcBef>
                <a:spcPts val="1000"/>
              </a:spcBef>
              <a:spcAft>
                <a:spcPts val="700"/>
              </a:spcAft>
              <a:buClr>
                <a:srgbClr val="4FAD26"/>
              </a:buClr>
              <a:buFont typeface="Arial" charset="0"/>
              <a:buChar char="–"/>
              <a:defRPr sz="2000">
                <a:solidFill>
                  <a:srgbClr val="FEFDDE"/>
                </a:solidFill>
                <a:latin typeface="Arial" charset="0"/>
              </a:defRPr>
            </a:lvl3pPr>
            <a:lvl4pPr marL="1600200" indent="-228600">
              <a:lnSpc>
                <a:spcPct val="90000"/>
              </a:lnSpc>
              <a:spcBef>
                <a:spcPts val="1000"/>
              </a:spcBef>
              <a:spcAft>
                <a:spcPts val="700"/>
              </a:spcAft>
              <a:buClr>
                <a:srgbClr val="4FAD26"/>
              </a:buClr>
              <a:buFont typeface="Arial" charset="0"/>
              <a:buChar char="–"/>
              <a:defRPr>
                <a:solidFill>
                  <a:srgbClr val="FEFDDE"/>
                </a:solidFill>
                <a:latin typeface="Arial" charset="0"/>
              </a:defRPr>
            </a:lvl4pPr>
            <a:lvl5pPr marL="2057400" indent="-228600">
              <a:lnSpc>
                <a:spcPct val="90000"/>
              </a:lnSpc>
              <a:spcBef>
                <a:spcPts val="1000"/>
              </a:spcBef>
              <a:spcAft>
                <a:spcPts val="700"/>
              </a:spcAft>
              <a:buClr>
                <a:srgbClr val="4FAD26"/>
              </a:buClr>
              <a:buFont typeface="Arial" charset="0"/>
              <a:buChar char="–"/>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9pPr>
          </a:lstStyle>
          <a:p>
            <a:pPr algn="ctr" eaLnBrk="1" fontAlgn="auto" hangingPunct="1">
              <a:lnSpc>
                <a:spcPct val="100000"/>
              </a:lnSpc>
              <a:spcBef>
                <a:spcPct val="0"/>
              </a:spcBef>
              <a:spcAft>
                <a:spcPct val="0"/>
              </a:spcAft>
              <a:buClrTx/>
              <a:buFontTx/>
              <a:buNone/>
              <a:defRPr/>
            </a:pPr>
            <a:r>
              <a:rPr lang="en-US" altLang="en-US" sz="1200" dirty="0">
                <a:solidFill>
                  <a:schemeClr val="bg2">
                    <a:lumMod val="10000"/>
                  </a:schemeClr>
                </a:solidFill>
              </a:rPr>
              <a:t>17/</a:t>
            </a:r>
            <a:br>
              <a:rPr lang="en-US" altLang="en-US" sz="1200" dirty="0">
                <a:solidFill>
                  <a:schemeClr val="bg2">
                    <a:lumMod val="10000"/>
                  </a:schemeClr>
                </a:solidFill>
              </a:rPr>
            </a:br>
            <a:r>
              <a:rPr lang="en-US" altLang="en-US" sz="1200" dirty="0">
                <a:solidFill>
                  <a:schemeClr val="bg2">
                    <a:lumMod val="10000"/>
                  </a:schemeClr>
                </a:solidFill>
              </a:rPr>
              <a:t>36</a:t>
            </a:r>
          </a:p>
        </p:txBody>
      </p:sp>
      <p:sp>
        <p:nvSpPr>
          <p:cNvPr id="28694" name="TextBox 21"/>
          <p:cNvSpPr txBox="1">
            <a:spLocks noChangeArrowheads="1"/>
          </p:cNvSpPr>
          <p:nvPr/>
        </p:nvSpPr>
        <p:spPr bwMode="auto">
          <a:xfrm>
            <a:off x="9042401" y="5216526"/>
            <a:ext cx="795337" cy="461963"/>
          </a:xfrm>
          <a:prstGeom prst="rect">
            <a:avLst/>
          </a:prstGeom>
          <a:noFill/>
          <a:ln>
            <a:noFill/>
          </a:ln>
          <a:extLst/>
        </p:spPr>
        <p:txBody>
          <a:bodyPr anchor="ct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charset="0"/>
              </a:defRPr>
            </a:lvl1pPr>
            <a:lvl2pPr marL="742950" indent="-285750">
              <a:lnSpc>
                <a:spcPct val="90000"/>
              </a:lnSpc>
              <a:spcBef>
                <a:spcPts val="1000"/>
              </a:spcBef>
              <a:spcAft>
                <a:spcPts val="700"/>
              </a:spcAft>
              <a:buClr>
                <a:srgbClr val="4FAD26"/>
              </a:buClr>
              <a:buFont typeface="Arial" charset="0"/>
              <a:buChar char="–"/>
              <a:defRPr sz="2200">
                <a:solidFill>
                  <a:srgbClr val="FEFDDE"/>
                </a:solidFill>
                <a:latin typeface="Arial" charset="0"/>
              </a:defRPr>
            </a:lvl2pPr>
            <a:lvl3pPr marL="1143000" indent="-228600">
              <a:lnSpc>
                <a:spcPct val="90000"/>
              </a:lnSpc>
              <a:spcBef>
                <a:spcPts val="1000"/>
              </a:spcBef>
              <a:spcAft>
                <a:spcPts val="700"/>
              </a:spcAft>
              <a:buClr>
                <a:srgbClr val="4FAD26"/>
              </a:buClr>
              <a:buFont typeface="Arial" charset="0"/>
              <a:buChar char="–"/>
              <a:defRPr sz="2000">
                <a:solidFill>
                  <a:srgbClr val="FEFDDE"/>
                </a:solidFill>
                <a:latin typeface="Arial" charset="0"/>
              </a:defRPr>
            </a:lvl3pPr>
            <a:lvl4pPr marL="1600200" indent="-228600">
              <a:lnSpc>
                <a:spcPct val="90000"/>
              </a:lnSpc>
              <a:spcBef>
                <a:spcPts val="1000"/>
              </a:spcBef>
              <a:spcAft>
                <a:spcPts val="700"/>
              </a:spcAft>
              <a:buClr>
                <a:srgbClr val="4FAD26"/>
              </a:buClr>
              <a:buFont typeface="Arial" charset="0"/>
              <a:buChar char="–"/>
              <a:defRPr>
                <a:solidFill>
                  <a:srgbClr val="FEFDDE"/>
                </a:solidFill>
                <a:latin typeface="Arial" charset="0"/>
              </a:defRPr>
            </a:lvl4pPr>
            <a:lvl5pPr marL="2057400" indent="-228600">
              <a:lnSpc>
                <a:spcPct val="90000"/>
              </a:lnSpc>
              <a:spcBef>
                <a:spcPts val="1000"/>
              </a:spcBef>
              <a:spcAft>
                <a:spcPts val="700"/>
              </a:spcAft>
              <a:buClr>
                <a:srgbClr val="4FAD26"/>
              </a:buClr>
              <a:buFont typeface="Arial" charset="0"/>
              <a:buChar char="–"/>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9pPr>
          </a:lstStyle>
          <a:p>
            <a:pPr algn="ctr" eaLnBrk="1" fontAlgn="auto" hangingPunct="1">
              <a:lnSpc>
                <a:spcPct val="100000"/>
              </a:lnSpc>
              <a:spcBef>
                <a:spcPct val="0"/>
              </a:spcBef>
              <a:spcAft>
                <a:spcPct val="0"/>
              </a:spcAft>
              <a:buClrTx/>
              <a:buFontTx/>
              <a:buNone/>
              <a:defRPr/>
            </a:pPr>
            <a:r>
              <a:rPr lang="en-US" altLang="en-US" sz="1200" dirty="0">
                <a:solidFill>
                  <a:schemeClr val="bg2">
                    <a:lumMod val="10000"/>
                  </a:schemeClr>
                </a:solidFill>
              </a:rPr>
              <a:t>30/</a:t>
            </a:r>
            <a:br>
              <a:rPr lang="en-US" altLang="en-US" sz="1200" dirty="0">
                <a:solidFill>
                  <a:schemeClr val="bg2">
                    <a:lumMod val="10000"/>
                  </a:schemeClr>
                </a:solidFill>
              </a:rPr>
            </a:br>
            <a:r>
              <a:rPr lang="en-US" altLang="en-US" sz="1200" dirty="0">
                <a:solidFill>
                  <a:schemeClr val="bg2">
                    <a:lumMod val="10000"/>
                  </a:schemeClr>
                </a:solidFill>
              </a:rPr>
              <a:t>35</a:t>
            </a:r>
          </a:p>
        </p:txBody>
      </p:sp>
      <p:sp>
        <p:nvSpPr>
          <p:cNvPr id="28695" name="TextBox 21"/>
          <p:cNvSpPr txBox="1">
            <a:spLocks noChangeArrowheads="1"/>
          </p:cNvSpPr>
          <p:nvPr/>
        </p:nvSpPr>
        <p:spPr bwMode="auto">
          <a:xfrm>
            <a:off x="6970712" y="5216526"/>
            <a:ext cx="795338" cy="461963"/>
          </a:xfrm>
          <a:prstGeom prst="rect">
            <a:avLst/>
          </a:prstGeom>
          <a:noFill/>
          <a:ln>
            <a:noFill/>
          </a:ln>
          <a:extLst/>
        </p:spPr>
        <p:txBody>
          <a:bodyPr anchor="ct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charset="0"/>
              </a:defRPr>
            </a:lvl1pPr>
            <a:lvl2pPr marL="742950" indent="-285750">
              <a:lnSpc>
                <a:spcPct val="90000"/>
              </a:lnSpc>
              <a:spcBef>
                <a:spcPts val="1000"/>
              </a:spcBef>
              <a:spcAft>
                <a:spcPts val="700"/>
              </a:spcAft>
              <a:buClr>
                <a:srgbClr val="4FAD26"/>
              </a:buClr>
              <a:buFont typeface="Arial" charset="0"/>
              <a:buChar char="–"/>
              <a:defRPr sz="2200">
                <a:solidFill>
                  <a:srgbClr val="FEFDDE"/>
                </a:solidFill>
                <a:latin typeface="Arial" charset="0"/>
              </a:defRPr>
            </a:lvl2pPr>
            <a:lvl3pPr marL="1143000" indent="-228600">
              <a:lnSpc>
                <a:spcPct val="90000"/>
              </a:lnSpc>
              <a:spcBef>
                <a:spcPts val="1000"/>
              </a:spcBef>
              <a:spcAft>
                <a:spcPts val="700"/>
              </a:spcAft>
              <a:buClr>
                <a:srgbClr val="4FAD26"/>
              </a:buClr>
              <a:buFont typeface="Arial" charset="0"/>
              <a:buChar char="–"/>
              <a:defRPr sz="2000">
                <a:solidFill>
                  <a:srgbClr val="FEFDDE"/>
                </a:solidFill>
                <a:latin typeface="Arial" charset="0"/>
              </a:defRPr>
            </a:lvl3pPr>
            <a:lvl4pPr marL="1600200" indent="-228600">
              <a:lnSpc>
                <a:spcPct val="90000"/>
              </a:lnSpc>
              <a:spcBef>
                <a:spcPts val="1000"/>
              </a:spcBef>
              <a:spcAft>
                <a:spcPts val="700"/>
              </a:spcAft>
              <a:buClr>
                <a:srgbClr val="4FAD26"/>
              </a:buClr>
              <a:buFont typeface="Arial" charset="0"/>
              <a:buChar char="–"/>
              <a:defRPr>
                <a:solidFill>
                  <a:srgbClr val="FEFDDE"/>
                </a:solidFill>
                <a:latin typeface="Arial" charset="0"/>
              </a:defRPr>
            </a:lvl4pPr>
            <a:lvl5pPr marL="2057400" indent="-228600">
              <a:lnSpc>
                <a:spcPct val="90000"/>
              </a:lnSpc>
              <a:spcBef>
                <a:spcPts val="1000"/>
              </a:spcBef>
              <a:spcAft>
                <a:spcPts val="700"/>
              </a:spcAft>
              <a:buClr>
                <a:srgbClr val="4FAD26"/>
              </a:buClr>
              <a:buFont typeface="Arial" charset="0"/>
              <a:buChar char="–"/>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9pPr>
          </a:lstStyle>
          <a:p>
            <a:pPr algn="ctr" eaLnBrk="1" fontAlgn="auto" hangingPunct="1">
              <a:lnSpc>
                <a:spcPct val="100000"/>
              </a:lnSpc>
              <a:spcBef>
                <a:spcPct val="0"/>
              </a:spcBef>
              <a:spcAft>
                <a:spcPct val="0"/>
              </a:spcAft>
              <a:buClrTx/>
              <a:buFontTx/>
              <a:buNone/>
              <a:defRPr/>
            </a:pPr>
            <a:r>
              <a:rPr lang="en-US" altLang="en-US" sz="1200" dirty="0">
                <a:solidFill>
                  <a:schemeClr val="bg2">
                    <a:lumMod val="10000"/>
                  </a:schemeClr>
                </a:solidFill>
              </a:rPr>
              <a:t>44/</a:t>
            </a:r>
            <a:br>
              <a:rPr lang="en-US" altLang="en-US" sz="1200" dirty="0">
                <a:solidFill>
                  <a:schemeClr val="bg2">
                    <a:lumMod val="10000"/>
                  </a:schemeClr>
                </a:solidFill>
              </a:rPr>
            </a:br>
            <a:r>
              <a:rPr lang="en-US" altLang="en-US" sz="1200" dirty="0">
                <a:solidFill>
                  <a:schemeClr val="bg2">
                    <a:lumMod val="10000"/>
                  </a:schemeClr>
                </a:solidFill>
              </a:rPr>
              <a:t>54</a:t>
            </a:r>
          </a:p>
        </p:txBody>
      </p:sp>
      <p:sp>
        <p:nvSpPr>
          <p:cNvPr id="28696" name="TextBox 21"/>
          <p:cNvSpPr txBox="1">
            <a:spLocks noChangeArrowheads="1"/>
          </p:cNvSpPr>
          <p:nvPr/>
        </p:nvSpPr>
        <p:spPr bwMode="auto">
          <a:xfrm>
            <a:off x="7423151" y="5216526"/>
            <a:ext cx="795337" cy="461963"/>
          </a:xfrm>
          <a:prstGeom prst="rect">
            <a:avLst/>
          </a:prstGeom>
          <a:noFill/>
          <a:ln>
            <a:noFill/>
          </a:ln>
          <a:extLst/>
        </p:spPr>
        <p:txBody>
          <a:bodyPr anchor="ct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charset="0"/>
              </a:defRPr>
            </a:lvl1pPr>
            <a:lvl2pPr marL="742950" indent="-285750">
              <a:lnSpc>
                <a:spcPct val="90000"/>
              </a:lnSpc>
              <a:spcBef>
                <a:spcPts val="1000"/>
              </a:spcBef>
              <a:spcAft>
                <a:spcPts val="700"/>
              </a:spcAft>
              <a:buClr>
                <a:srgbClr val="4FAD26"/>
              </a:buClr>
              <a:buFont typeface="Arial" charset="0"/>
              <a:buChar char="–"/>
              <a:defRPr sz="2200">
                <a:solidFill>
                  <a:srgbClr val="FEFDDE"/>
                </a:solidFill>
                <a:latin typeface="Arial" charset="0"/>
              </a:defRPr>
            </a:lvl2pPr>
            <a:lvl3pPr marL="1143000" indent="-228600">
              <a:lnSpc>
                <a:spcPct val="90000"/>
              </a:lnSpc>
              <a:spcBef>
                <a:spcPts val="1000"/>
              </a:spcBef>
              <a:spcAft>
                <a:spcPts val="700"/>
              </a:spcAft>
              <a:buClr>
                <a:srgbClr val="4FAD26"/>
              </a:buClr>
              <a:buFont typeface="Arial" charset="0"/>
              <a:buChar char="–"/>
              <a:defRPr sz="2000">
                <a:solidFill>
                  <a:srgbClr val="FEFDDE"/>
                </a:solidFill>
                <a:latin typeface="Arial" charset="0"/>
              </a:defRPr>
            </a:lvl3pPr>
            <a:lvl4pPr marL="1600200" indent="-228600">
              <a:lnSpc>
                <a:spcPct val="90000"/>
              </a:lnSpc>
              <a:spcBef>
                <a:spcPts val="1000"/>
              </a:spcBef>
              <a:spcAft>
                <a:spcPts val="700"/>
              </a:spcAft>
              <a:buClr>
                <a:srgbClr val="4FAD26"/>
              </a:buClr>
              <a:buFont typeface="Arial" charset="0"/>
              <a:buChar char="–"/>
              <a:defRPr>
                <a:solidFill>
                  <a:srgbClr val="FEFDDE"/>
                </a:solidFill>
                <a:latin typeface="Arial" charset="0"/>
              </a:defRPr>
            </a:lvl4pPr>
            <a:lvl5pPr marL="2057400" indent="-228600">
              <a:lnSpc>
                <a:spcPct val="90000"/>
              </a:lnSpc>
              <a:spcBef>
                <a:spcPts val="1000"/>
              </a:spcBef>
              <a:spcAft>
                <a:spcPts val="700"/>
              </a:spcAft>
              <a:buClr>
                <a:srgbClr val="4FAD26"/>
              </a:buClr>
              <a:buFont typeface="Arial" charset="0"/>
              <a:buChar char="–"/>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9pPr>
          </a:lstStyle>
          <a:p>
            <a:pPr algn="ctr" eaLnBrk="1" fontAlgn="auto" hangingPunct="1">
              <a:lnSpc>
                <a:spcPct val="100000"/>
              </a:lnSpc>
              <a:spcBef>
                <a:spcPct val="0"/>
              </a:spcBef>
              <a:spcAft>
                <a:spcPct val="0"/>
              </a:spcAft>
              <a:buClrTx/>
              <a:buFontTx/>
              <a:buNone/>
              <a:defRPr/>
            </a:pPr>
            <a:r>
              <a:rPr lang="en-US" altLang="en-US" sz="1200" dirty="0">
                <a:solidFill>
                  <a:schemeClr val="bg2">
                    <a:lumMod val="10000"/>
                  </a:schemeClr>
                </a:solidFill>
              </a:rPr>
              <a:t>49/</a:t>
            </a:r>
            <a:br>
              <a:rPr lang="en-US" altLang="en-US" sz="1200" dirty="0">
                <a:solidFill>
                  <a:schemeClr val="bg2">
                    <a:lumMod val="10000"/>
                  </a:schemeClr>
                </a:solidFill>
              </a:rPr>
            </a:br>
            <a:r>
              <a:rPr lang="en-US" altLang="en-US" sz="1200" dirty="0">
                <a:solidFill>
                  <a:schemeClr val="bg2">
                    <a:lumMod val="10000"/>
                  </a:schemeClr>
                </a:solidFill>
              </a:rPr>
              <a:t>52</a:t>
            </a:r>
          </a:p>
        </p:txBody>
      </p:sp>
      <p:sp>
        <p:nvSpPr>
          <p:cNvPr id="28697" name="TextBox 21"/>
          <p:cNvSpPr txBox="1">
            <a:spLocks noChangeArrowheads="1"/>
          </p:cNvSpPr>
          <p:nvPr/>
        </p:nvSpPr>
        <p:spPr bwMode="auto">
          <a:xfrm>
            <a:off x="6502401" y="5216526"/>
            <a:ext cx="795337" cy="461963"/>
          </a:xfrm>
          <a:prstGeom prst="rect">
            <a:avLst/>
          </a:prstGeom>
          <a:noFill/>
          <a:ln>
            <a:noFill/>
          </a:ln>
          <a:extLst/>
        </p:spPr>
        <p:txBody>
          <a:bodyPr anchor="ct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charset="0"/>
              </a:defRPr>
            </a:lvl1pPr>
            <a:lvl2pPr marL="742950" indent="-285750">
              <a:lnSpc>
                <a:spcPct val="90000"/>
              </a:lnSpc>
              <a:spcBef>
                <a:spcPts val="1000"/>
              </a:spcBef>
              <a:spcAft>
                <a:spcPts val="700"/>
              </a:spcAft>
              <a:buClr>
                <a:srgbClr val="4FAD26"/>
              </a:buClr>
              <a:buFont typeface="Arial" charset="0"/>
              <a:buChar char="–"/>
              <a:defRPr sz="2200">
                <a:solidFill>
                  <a:srgbClr val="FEFDDE"/>
                </a:solidFill>
                <a:latin typeface="Arial" charset="0"/>
              </a:defRPr>
            </a:lvl2pPr>
            <a:lvl3pPr marL="1143000" indent="-228600">
              <a:lnSpc>
                <a:spcPct val="90000"/>
              </a:lnSpc>
              <a:spcBef>
                <a:spcPts val="1000"/>
              </a:spcBef>
              <a:spcAft>
                <a:spcPts val="700"/>
              </a:spcAft>
              <a:buClr>
                <a:srgbClr val="4FAD26"/>
              </a:buClr>
              <a:buFont typeface="Arial" charset="0"/>
              <a:buChar char="–"/>
              <a:defRPr sz="2000">
                <a:solidFill>
                  <a:srgbClr val="FEFDDE"/>
                </a:solidFill>
                <a:latin typeface="Arial" charset="0"/>
              </a:defRPr>
            </a:lvl3pPr>
            <a:lvl4pPr marL="1600200" indent="-228600">
              <a:lnSpc>
                <a:spcPct val="90000"/>
              </a:lnSpc>
              <a:spcBef>
                <a:spcPts val="1000"/>
              </a:spcBef>
              <a:spcAft>
                <a:spcPts val="700"/>
              </a:spcAft>
              <a:buClr>
                <a:srgbClr val="4FAD26"/>
              </a:buClr>
              <a:buFont typeface="Arial" charset="0"/>
              <a:buChar char="–"/>
              <a:defRPr>
                <a:solidFill>
                  <a:srgbClr val="FEFDDE"/>
                </a:solidFill>
                <a:latin typeface="Arial" charset="0"/>
              </a:defRPr>
            </a:lvl4pPr>
            <a:lvl5pPr marL="2057400" indent="-228600">
              <a:lnSpc>
                <a:spcPct val="90000"/>
              </a:lnSpc>
              <a:spcBef>
                <a:spcPts val="1000"/>
              </a:spcBef>
              <a:spcAft>
                <a:spcPts val="700"/>
              </a:spcAft>
              <a:buClr>
                <a:srgbClr val="4FAD26"/>
              </a:buClr>
              <a:buFont typeface="Arial" charset="0"/>
              <a:buChar char="–"/>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9pPr>
          </a:lstStyle>
          <a:p>
            <a:pPr algn="ctr" eaLnBrk="1" fontAlgn="auto" hangingPunct="1">
              <a:lnSpc>
                <a:spcPct val="100000"/>
              </a:lnSpc>
              <a:spcBef>
                <a:spcPct val="0"/>
              </a:spcBef>
              <a:spcAft>
                <a:spcPct val="0"/>
              </a:spcAft>
              <a:buClrTx/>
              <a:buFontTx/>
              <a:buNone/>
              <a:defRPr/>
            </a:pPr>
            <a:r>
              <a:rPr lang="en-US" altLang="en-US" sz="1200" dirty="0">
                <a:solidFill>
                  <a:schemeClr val="bg2">
                    <a:lumMod val="10000"/>
                  </a:schemeClr>
                </a:solidFill>
              </a:rPr>
              <a:t>41/</a:t>
            </a:r>
            <a:br>
              <a:rPr lang="en-US" altLang="en-US" sz="1200" dirty="0">
                <a:solidFill>
                  <a:schemeClr val="bg2">
                    <a:lumMod val="10000"/>
                  </a:schemeClr>
                </a:solidFill>
              </a:rPr>
            </a:br>
            <a:r>
              <a:rPr lang="en-US" altLang="en-US" sz="1200" dirty="0">
                <a:solidFill>
                  <a:schemeClr val="bg2">
                    <a:lumMod val="10000"/>
                  </a:schemeClr>
                </a:solidFill>
              </a:rPr>
              <a:t>54</a:t>
            </a:r>
          </a:p>
        </p:txBody>
      </p:sp>
      <p:cxnSp>
        <p:nvCxnSpPr>
          <p:cNvPr id="30" name="Straight Connector 29"/>
          <p:cNvCxnSpPr/>
          <p:nvPr/>
        </p:nvCxnSpPr>
        <p:spPr bwMode="auto">
          <a:xfrm>
            <a:off x="3255963" y="6118225"/>
            <a:ext cx="3108325" cy="0"/>
          </a:xfrm>
          <a:prstGeom prst="line">
            <a:avLst/>
          </a:prstGeom>
          <a:ln>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bwMode="auto">
          <a:xfrm>
            <a:off x="6630988" y="6113463"/>
            <a:ext cx="3109913" cy="0"/>
          </a:xfrm>
          <a:prstGeom prst="line">
            <a:avLst/>
          </a:prstGeom>
          <a:ln>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53280" name="TextBox 31"/>
          <p:cNvSpPr txBox="1">
            <a:spLocks noChangeArrowheads="1"/>
          </p:cNvSpPr>
          <p:nvPr/>
        </p:nvSpPr>
        <p:spPr bwMode="auto">
          <a:xfrm>
            <a:off x="3255962" y="5734051"/>
            <a:ext cx="29146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endParaRPr lang="en-US" altLang="en-US" sz="1200" b="1">
              <a:solidFill>
                <a:schemeClr val="tx1"/>
              </a:solidFill>
            </a:endParaRPr>
          </a:p>
        </p:txBody>
      </p:sp>
      <p:sp>
        <p:nvSpPr>
          <p:cNvPr id="53281" name="TextBox 32"/>
          <p:cNvSpPr txBox="1">
            <a:spLocks noChangeArrowheads="1"/>
          </p:cNvSpPr>
          <p:nvPr/>
        </p:nvSpPr>
        <p:spPr bwMode="auto">
          <a:xfrm>
            <a:off x="6486525" y="5713414"/>
            <a:ext cx="29146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endParaRPr lang="en-US" altLang="en-US" sz="1200" b="1">
              <a:solidFill>
                <a:schemeClr val="tx1"/>
              </a:solidFill>
            </a:endParaRPr>
          </a:p>
        </p:txBody>
      </p:sp>
      <p:sp>
        <p:nvSpPr>
          <p:cNvPr id="53282" name="TextBox 33"/>
          <p:cNvSpPr txBox="1">
            <a:spLocks noChangeArrowheads="1"/>
          </p:cNvSpPr>
          <p:nvPr/>
        </p:nvSpPr>
        <p:spPr bwMode="auto">
          <a:xfrm>
            <a:off x="3295650" y="5791200"/>
            <a:ext cx="14033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a:solidFill>
                  <a:schemeClr val="tx1"/>
                </a:solidFill>
              </a:rPr>
              <a:t>No Cirrhosis</a:t>
            </a:r>
          </a:p>
        </p:txBody>
      </p:sp>
      <p:sp>
        <p:nvSpPr>
          <p:cNvPr id="53283" name="TextBox 34"/>
          <p:cNvSpPr txBox="1">
            <a:spLocks noChangeArrowheads="1"/>
          </p:cNvSpPr>
          <p:nvPr/>
        </p:nvSpPr>
        <p:spPr bwMode="auto">
          <a:xfrm>
            <a:off x="4921250" y="5791200"/>
            <a:ext cx="14017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a:solidFill>
                  <a:schemeClr val="tx1"/>
                </a:solidFill>
              </a:rPr>
              <a:t>Cirrhosis</a:t>
            </a:r>
          </a:p>
        </p:txBody>
      </p:sp>
      <p:sp>
        <p:nvSpPr>
          <p:cNvPr id="53284" name="TextBox 35"/>
          <p:cNvSpPr txBox="1">
            <a:spLocks noChangeArrowheads="1"/>
          </p:cNvSpPr>
          <p:nvPr/>
        </p:nvSpPr>
        <p:spPr bwMode="auto">
          <a:xfrm>
            <a:off x="6578601" y="5791200"/>
            <a:ext cx="1571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a:solidFill>
                  <a:schemeClr val="tx1"/>
                </a:solidFill>
              </a:rPr>
              <a:t>No Cirrhosis</a:t>
            </a:r>
          </a:p>
        </p:txBody>
      </p:sp>
      <p:sp>
        <p:nvSpPr>
          <p:cNvPr id="53285" name="TextBox 36"/>
          <p:cNvSpPr txBox="1">
            <a:spLocks noChangeArrowheads="1"/>
          </p:cNvSpPr>
          <p:nvPr/>
        </p:nvSpPr>
        <p:spPr bwMode="auto">
          <a:xfrm>
            <a:off x="8272463" y="5791200"/>
            <a:ext cx="1401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a:solidFill>
                  <a:schemeClr val="tx1"/>
                </a:solidFill>
              </a:rPr>
              <a:t>Cirrhosis</a:t>
            </a:r>
          </a:p>
        </p:txBody>
      </p:sp>
      <p:cxnSp>
        <p:nvCxnSpPr>
          <p:cNvPr id="53286" name="Straight Connector 40"/>
          <p:cNvCxnSpPr>
            <a:cxnSpLocks noChangeShapeType="1"/>
          </p:cNvCxnSpPr>
          <p:nvPr/>
        </p:nvCxnSpPr>
        <p:spPr bwMode="auto">
          <a:xfrm>
            <a:off x="3132137" y="2519363"/>
            <a:ext cx="0" cy="32750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287" name="Straight Connector 41"/>
          <p:cNvCxnSpPr>
            <a:cxnSpLocks noChangeShapeType="1"/>
          </p:cNvCxnSpPr>
          <p:nvPr/>
        </p:nvCxnSpPr>
        <p:spPr bwMode="auto">
          <a:xfrm>
            <a:off x="3051175" y="253206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288" name="Straight Connector 42"/>
          <p:cNvCxnSpPr>
            <a:cxnSpLocks noChangeShapeType="1"/>
          </p:cNvCxnSpPr>
          <p:nvPr/>
        </p:nvCxnSpPr>
        <p:spPr bwMode="auto">
          <a:xfrm>
            <a:off x="3051175" y="3184525"/>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289" name="Straight Connector 43"/>
          <p:cNvCxnSpPr>
            <a:cxnSpLocks noChangeShapeType="1"/>
          </p:cNvCxnSpPr>
          <p:nvPr/>
        </p:nvCxnSpPr>
        <p:spPr bwMode="auto">
          <a:xfrm>
            <a:off x="3051175" y="3836988"/>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290" name="Straight Connector 44"/>
          <p:cNvCxnSpPr>
            <a:cxnSpLocks noChangeShapeType="1"/>
          </p:cNvCxnSpPr>
          <p:nvPr/>
        </p:nvCxnSpPr>
        <p:spPr bwMode="auto">
          <a:xfrm>
            <a:off x="3051175" y="448945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291" name="Straight Connector 45"/>
          <p:cNvCxnSpPr>
            <a:cxnSpLocks noChangeShapeType="1"/>
          </p:cNvCxnSpPr>
          <p:nvPr/>
        </p:nvCxnSpPr>
        <p:spPr bwMode="auto">
          <a:xfrm>
            <a:off x="3051175" y="51419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292" name="Straight Connector 46"/>
          <p:cNvCxnSpPr>
            <a:cxnSpLocks noChangeShapeType="1"/>
          </p:cNvCxnSpPr>
          <p:nvPr/>
        </p:nvCxnSpPr>
        <p:spPr bwMode="auto">
          <a:xfrm>
            <a:off x="3057525" y="5794375"/>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293" name="Straight Connector 49"/>
          <p:cNvCxnSpPr>
            <a:cxnSpLocks noChangeShapeType="1"/>
          </p:cNvCxnSpPr>
          <p:nvPr/>
        </p:nvCxnSpPr>
        <p:spPr bwMode="auto">
          <a:xfrm rot="5400000">
            <a:off x="9744075" y="583406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294" name="Straight Connector 50"/>
          <p:cNvCxnSpPr>
            <a:cxnSpLocks noChangeShapeType="1"/>
          </p:cNvCxnSpPr>
          <p:nvPr/>
        </p:nvCxnSpPr>
        <p:spPr bwMode="auto">
          <a:xfrm rot="5400000">
            <a:off x="6426200" y="583406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295" name="Straight Connector 51"/>
          <p:cNvCxnSpPr>
            <a:cxnSpLocks noChangeShapeType="1"/>
          </p:cNvCxnSpPr>
          <p:nvPr/>
        </p:nvCxnSpPr>
        <p:spPr bwMode="auto">
          <a:xfrm rot="5400000">
            <a:off x="3098800" y="583406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296" name="Straight Connector 48"/>
          <p:cNvCxnSpPr>
            <a:cxnSpLocks noChangeShapeType="1"/>
          </p:cNvCxnSpPr>
          <p:nvPr/>
        </p:nvCxnSpPr>
        <p:spPr bwMode="auto">
          <a:xfrm>
            <a:off x="3130550" y="5792788"/>
            <a:ext cx="66548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3297" name="TextBox 64"/>
          <p:cNvSpPr txBox="1">
            <a:spLocks noChangeArrowheads="1"/>
          </p:cNvSpPr>
          <p:nvPr/>
        </p:nvSpPr>
        <p:spPr bwMode="auto">
          <a:xfrm>
            <a:off x="3365500" y="2465389"/>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a:solidFill>
                  <a:schemeClr val="tx1"/>
                </a:solidFill>
              </a:rPr>
              <a:t>83</a:t>
            </a:r>
          </a:p>
        </p:txBody>
      </p:sp>
      <p:sp>
        <p:nvSpPr>
          <p:cNvPr id="53298" name="TextBox 65"/>
          <p:cNvSpPr txBox="1">
            <a:spLocks noChangeArrowheads="1"/>
          </p:cNvSpPr>
          <p:nvPr/>
        </p:nvSpPr>
        <p:spPr bwMode="auto">
          <a:xfrm>
            <a:off x="3797300" y="2297114"/>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a:solidFill>
                  <a:schemeClr val="tx1"/>
                </a:solidFill>
              </a:rPr>
              <a:t>90</a:t>
            </a:r>
          </a:p>
        </p:txBody>
      </p:sp>
      <p:sp>
        <p:nvSpPr>
          <p:cNvPr id="53299" name="TextBox 66"/>
          <p:cNvSpPr txBox="1">
            <a:spLocks noChangeArrowheads="1"/>
          </p:cNvSpPr>
          <p:nvPr/>
        </p:nvSpPr>
        <p:spPr bwMode="auto">
          <a:xfrm>
            <a:off x="4244975" y="2179639"/>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a:solidFill>
                  <a:schemeClr val="tx1"/>
                </a:solidFill>
              </a:rPr>
              <a:t>96</a:t>
            </a:r>
          </a:p>
        </p:txBody>
      </p:sp>
      <p:sp>
        <p:nvSpPr>
          <p:cNvPr id="53300" name="TextBox 67"/>
          <p:cNvSpPr txBox="1">
            <a:spLocks noChangeArrowheads="1"/>
          </p:cNvSpPr>
          <p:nvPr/>
        </p:nvSpPr>
        <p:spPr bwMode="auto">
          <a:xfrm>
            <a:off x="4954587" y="288925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a:solidFill>
                  <a:schemeClr val="tx1"/>
                </a:solidFill>
              </a:rPr>
              <a:t>57</a:t>
            </a:r>
          </a:p>
        </p:txBody>
      </p:sp>
      <p:sp>
        <p:nvSpPr>
          <p:cNvPr id="53301" name="TextBox 68"/>
          <p:cNvSpPr txBox="1">
            <a:spLocks noChangeArrowheads="1"/>
          </p:cNvSpPr>
          <p:nvPr/>
        </p:nvSpPr>
        <p:spPr bwMode="auto">
          <a:xfrm>
            <a:off x="5387975" y="2338389"/>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a:solidFill>
                  <a:schemeClr val="tx1"/>
                </a:solidFill>
              </a:rPr>
              <a:t>82</a:t>
            </a:r>
          </a:p>
        </p:txBody>
      </p:sp>
      <p:sp>
        <p:nvSpPr>
          <p:cNvPr id="53302" name="TextBox 69"/>
          <p:cNvSpPr txBox="1">
            <a:spLocks noChangeArrowheads="1"/>
          </p:cNvSpPr>
          <p:nvPr/>
        </p:nvSpPr>
        <p:spPr bwMode="auto">
          <a:xfrm>
            <a:off x="5846762" y="2217739"/>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a:solidFill>
                  <a:schemeClr val="tx1"/>
                </a:solidFill>
              </a:rPr>
              <a:t>91</a:t>
            </a:r>
          </a:p>
        </p:txBody>
      </p:sp>
      <p:sp>
        <p:nvSpPr>
          <p:cNvPr id="53303" name="TextBox 70"/>
          <p:cNvSpPr txBox="1">
            <a:spLocks noChangeArrowheads="1"/>
          </p:cNvSpPr>
          <p:nvPr/>
        </p:nvSpPr>
        <p:spPr bwMode="auto">
          <a:xfrm>
            <a:off x="6689725" y="2636839"/>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a:solidFill>
                  <a:schemeClr val="tx1"/>
                </a:solidFill>
              </a:rPr>
              <a:t>76</a:t>
            </a:r>
          </a:p>
        </p:txBody>
      </p:sp>
      <p:sp>
        <p:nvSpPr>
          <p:cNvPr id="53304" name="TextBox 71"/>
          <p:cNvSpPr txBox="1">
            <a:spLocks noChangeArrowheads="1"/>
          </p:cNvSpPr>
          <p:nvPr/>
        </p:nvSpPr>
        <p:spPr bwMode="auto">
          <a:xfrm>
            <a:off x="7145338" y="2462214"/>
            <a:ext cx="411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a:solidFill>
                  <a:schemeClr val="tx1"/>
                </a:solidFill>
              </a:rPr>
              <a:t>82</a:t>
            </a:r>
          </a:p>
        </p:txBody>
      </p:sp>
      <p:sp>
        <p:nvSpPr>
          <p:cNvPr id="53305" name="TextBox 72"/>
          <p:cNvSpPr txBox="1">
            <a:spLocks noChangeArrowheads="1"/>
          </p:cNvSpPr>
          <p:nvPr/>
        </p:nvSpPr>
        <p:spPr bwMode="auto">
          <a:xfrm>
            <a:off x="7596187" y="220980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a:solidFill>
                  <a:schemeClr val="tx1"/>
                </a:solidFill>
              </a:rPr>
              <a:t>94</a:t>
            </a:r>
          </a:p>
        </p:txBody>
      </p:sp>
      <p:sp>
        <p:nvSpPr>
          <p:cNvPr id="53306" name="TextBox 73"/>
          <p:cNvSpPr txBox="1">
            <a:spLocks noChangeArrowheads="1"/>
          </p:cNvSpPr>
          <p:nvPr/>
        </p:nvSpPr>
        <p:spPr bwMode="auto">
          <a:xfrm>
            <a:off x="8340725" y="3325814"/>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a:solidFill>
                  <a:schemeClr val="tx1"/>
                </a:solidFill>
              </a:rPr>
              <a:t>47</a:t>
            </a:r>
          </a:p>
        </p:txBody>
      </p:sp>
      <p:sp>
        <p:nvSpPr>
          <p:cNvPr id="53307" name="TextBox 74"/>
          <p:cNvSpPr txBox="1">
            <a:spLocks noChangeArrowheads="1"/>
          </p:cNvSpPr>
          <p:nvPr/>
        </p:nvSpPr>
        <p:spPr bwMode="auto">
          <a:xfrm>
            <a:off x="8759825" y="2520951"/>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a:solidFill>
                  <a:schemeClr val="tx1"/>
                </a:solidFill>
              </a:rPr>
              <a:t>77</a:t>
            </a:r>
          </a:p>
        </p:txBody>
      </p:sp>
      <p:sp>
        <p:nvSpPr>
          <p:cNvPr id="53308" name="TextBox 75"/>
          <p:cNvSpPr txBox="1">
            <a:spLocks noChangeArrowheads="1"/>
          </p:cNvSpPr>
          <p:nvPr/>
        </p:nvSpPr>
        <p:spPr bwMode="auto">
          <a:xfrm>
            <a:off x="9202737" y="2338389"/>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b="1">
                <a:solidFill>
                  <a:schemeClr val="tx1"/>
                </a:solidFill>
              </a:rPr>
              <a:t>86</a:t>
            </a:r>
          </a:p>
        </p:txBody>
      </p:sp>
      <p:grpSp>
        <p:nvGrpSpPr>
          <p:cNvPr id="53309" name="Group 76"/>
          <p:cNvGrpSpPr>
            <a:grpSpLocks/>
          </p:cNvGrpSpPr>
          <p:nvPr/>
        </p:nvGrpSpPr>
        <p:grpSpPr bwMode="auto">
          <a:xfrm>
            <a:off x="5057775" y="3235326"/>
            <a:ext cx="182562" cy="1465263"/>
            <a:chOff x="2269543" y="2500626"/>
            <a:chExt cx="123279" cy="1288314"/>
          </a:xfrm>
        </p:grpSpPr>
        <p:cxnSp>
          <p:nvCxnSpPr>
            <p:cNvPr id="53372" name="Straight Connector 77"/>
            <p:cNvCxnSpPr>
              <a:cxnSpLocks noChangeShapeType="1"/>
            </p:cNvCxnSpPr>
            <p:nvPr/>
          </p:nvCxnSpPr>
          <p:spPr bwMode="auto">
            <a:xfrm>
              <a:off x="2269543" y="2500626"/>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73" name="Straight Connector 78"/>
            <p:cNvCxnSpPr>
              <a:cxnSpLocks noChangeShapeType="1"/>
            </p:cNvCxnSpPr>
            <p:nvPr/>
          </p:nvCxnSpPr>
          <p:spPr bwMode="auto">
            <a:xfrm>
              <a:off x="2330407" y="2500626"/>
              <a:ext cx="0" cy="127593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74" name="Straight Connector 79"/>
            <p:cNvCxnSpPr>
              <a:cxnSpLocks noChangeShapeType="1"/>
            </p:cNvCxnSpPr>
            <p:nvPr/>
          </p:nvCxnSpPr>
          <p:spPr bwMode="auto">
            <a:xfrm>
              <a:off x="2278089" y="3788940"/>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3310" name="Group 80"/>
          <p:cNvGrpSpPr>
            <a:grpSpLocks/>
          </p:cNvGrpSpPr>
          <p:nvPr/>
        </p:nvGrpSpPr>
        <p:grpSpPr bwMode="auto">
          <a:xfrm>
            <a:off x="5518150" y="2690814"/>
            <a:ext cx="150812" cy="1146175"/>
            <a:chOff x="2269543" y="2500626"/>
            <a:chExt cx="123279" cy="1288314"/>
          </a:xfrm>
        </p:grpSpPr>
        <p:cxnSp>
          <p:nvCxnSpPr>
            <p:cNvPr id="53369" name="Straight Connector 81"/>
            <p:cNvCxnSpPr>
              <a:cxnSpLocks noChangeShapeType="1"/>
            </p:cNvCxnSpPr>
            <p:nvPr/>
          </p:nvCxnSpPr>
          <p:spPr bwMode="auto">
            <a:xfrm>
              <a:off x="2269543" y="2500626"/>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70" name="Straight Connector 82"/>
            <p:cNvCxnSpPr>
              <a:cxnSpLocks noChangeShapeType="1"/>
            </p:cNvCxnSpPr>
            <p:nvPr/>
          </p:nvCxnSpPr>
          <p:spPr bwMode="auto">
            <a:xfrm>
              <a:off x="2330407" y="2500626"/>
              <a:ext cx="0" cy="127593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71" name="Straight Connector 83"/>
            <p:cNvCxnSpPr>
              <a:cxnSpLocks noChangeShapeType="1"/>
            </p:cNvCxnSpPr>
            <p:nvPr/>
          </p:nvCxnSpPr>
          <p:spPr bwMode="auto">
            <a:xfrm>
              <a:off x="2278089" y="3788940"/>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3311" name="Group 84"/>
          <p:cNvGrpSpPr>
            <a:grpSpLocks/>
          </p:cNvGrpSpPr>
          <p:nvPr/>
        </p:nvGrpSpPr>
        <p:grpSpPr bwMode="auto">
          <a:xfrm>
            <a:off x="8472488" y="3675063"/>
            <a:ext cx="150813" cy="1147762"/>
            <a:chOff x="2269543" y="2500626"/>
            <a:chExt cx="123279" cy="1288314"/>
          </a:xfrm>
        </p:grpSpPr>
        <p:cxnSp>
          <p:nvCxnSpPr>
            <p:cNvPr id="53366" name="Straight Connector 85"/>
            <p:cNvCxnSpPr>
              <a:cxnSpLocks noChangeShapeType="1"/>
            </p:cNvCxnSpPr>
            <p:nvPr/>
          </p:nvCxnSpPr>
          <p:spPr bwMode="auto">
            <a:xfrm>
              <a:off x="2269543" y="2500626"/>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67" name="Straight Connector 86"/>
            <p:cNvCxnSpPr>
              <a:cxnSpLocks noChangeShapeType="1"/>
            </p:cNvCxnSpPr>
            <p:nvPr/>
          </p:nvCxnSpPr>
          <p:spPr bwMode="auto">
            <a:xfrm>
              <a:off x="2330407" y="2500626"/>
              <a:ext cx="0" cy="127593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68" name="Straight Connector 87"/>
            <p:cNvCxnSpPr>
              <a:cxnSpLocks noChangeShapeType="1"/>
            </p:cNvCxnSpPr>
            <p:nvPr/>
          </p:nvCxnSpPr>
          <p:spPr bwMode="auto">
            <a:xfrm>
              <a:off x="2278089" y="3788940"/>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3312" name="Group 88"/>
          <p:cNvGrpSpPr>
            <a:grpSpLocks/>
          </p:cNvGrpSpPr>
          <p:nvPr/>
        </p:nvGrpSpPr>
        <p:grpSpPr bwMode="auto">
          <a:xfrm>
            <a:off x="8897938" y="2886076"/>
            <a:ext cx="130175" cy="950913"/>
            <a:chOff x="2269543" y="2500626"/>
            <a:chExt cx="123279" cy="1288314"/>
          </a:xfrm>
        </p:grpSpPr>
        <p:cxnSp>
          <p:nvCxnSpPr>
            <p:cNvPr id="53363" name="Straight Connector 89"/>
            <p:cNvCxnSpPr>
              <a:cxnSpLocks noChangeShapeType="1"/>
            </p:cNvCxnSpPr>
            <p:nvPr/>
          </p:nvCxnSpPr>
          <p:spPr bwMode="auto">
            <a:xfrm>
              <a:off x="2269543" y="2500626"/>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64" name="Straight Connector 90"/>
            <p:cNvCxnSpPr>
              <a:cxnSpLocks noChangeShapeType="1"/>
            </p:cNvCxnSpPr>
            <p:nvPr/>
          </p:nvCxnSpPr>
          <p:spPr bwMode="auto">
            <a:xfrm>
              <a:off x="2330407" y="2500626"/>
              <a:ext cx="0" cy="127593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65" name="Straight Connector 91"/>
            <p:cNvCxnSpPr>
              <a:cxnSpLocks noChangeShapeType="1"/>
            </p:cNvCxnSpPr>
            <p:nvPr/>
          </p:nvCxnSpPr>
          <p:spPr bwMode="auto">
            <a:xfrm>
              <a:off x="2278089" y="3788940"/>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3313" name="Group 92"/>
          <p:cNvGrpSpPr>
            <a:grpSpLocks/>
          </p:cNvGrpSpPr>
          <p:nvPr/>
        </p:nvGrpSpPr>
        <p:grpSpPr bwMode="auto">
          <a:xfrm>
            <a:off x="9344025" y="2671764"/>
            <a:ext cx="120650" cy="865187"/>
            <a:chOff x="2269543" y="2500626"/>
            <a:chExt cx="123279" cy="1288314"/>
          </a:xfrm>
        </p:grpSpPr>
        <p:cxnSp>
          <p:nvCxnSpPr>
            <p:cNvPr id="53360" name="Straight Connector 93"/>
            <p:cNvCxnSpPr>
              <a:cxnSpLocks noChangeShapeType="1"/>
            </p:cNvCxnSpPr>
            <p:nvPr/>
          </p:nvCxnSpPr>
          <p:spPr bwMode="auto">
            <a:xfrm>
              <a:off x="2269543" y="2500626"/>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61" name="Straight Connector 94"/>
            <p:cNvCxnSpPr>
              <a:cxnSpLocks noChangeShapeType="1"/>
            </p:cNvCxnSpPr>
            <p:nvPr/>
          </p:nvCxnSpPr>
          <p:spPr bwMode="auto">
            <a:xfrm>
              <a:off x="2330407" y="2500626"/>
              <a:ext cx="0" cy="127593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62" name="Straight Connector 95"/>
            <p:cNvCxnSpPr>
              <a:cxnSpLocks noChangeShapeType="1"/>
            </p:cNvCxnSpPr>
            <p:nvPr/>
          </p:nvCxnSpPr>
          <p:spPr bwMode="auto">
            <a:xfrm>
              <a:off x="2278089" y="3788940"/>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3314" name="Group 96"/>
          <p:cNvGrpSpPr>
            <a:grpSpLocks/>
          </p:cNvGrpSpPr>
          <p:nvPr/>
        </p:nvGrpSpPr>
        <p:grpSpPr bwMode="auto">
          <a:xfrm>
            <a:off x="5997575" y="2543175"/>
            <a:ext cx="120650" cy="865188"/>
            <a:chOff x="2269543" y="2500626"/>
            <a:chExt cx="123279" cy="1288314"/>
          </a:xfrm>
        </p:grpSpPr>
        <p:cxnSp>
          <p:nvCxnSpPr>
            <p:cNvPr id="53357" name="Straight Connector 97"/>
            <p:cNvCxnSpPr>
              <a:cxnSpLocks noChangeShapeType="1"/>
            </p:cNvCxnSpPr>
            <p:nvPr/>
          </p:nvCxnSpPr>
          <p:spPr bwMode="auto">
            <a:xfrm>
              <a:off x="2269543" y="2500626"/>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58" name="Straight Connector 98"/>
            <p:cNvCxnSpPr>
              <a:cxnSpLocks noChangeShapeType="1"/>
            </p:cNvCxnSpPr>
            <p:nvPr/>
          </p:nvCxnSpPr>
          <p:spPr bwMode="auto">
            <a:xfrm>
              <a:off x="2330407" y="2500626"/>
              <a:ext cx="0" cy="127593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59" name="Straight Connector 99"/>
            <p:cNvCxnSpPr>
              <a:cxnSpLocks noChangeShapeType="1"/>
            </p:cNvCxnSpPr>
            <p:nvPr/>
          </p:nvCxnSpPr>
          <p:spPr bwMode="auto">
            <a:xfrm>
              <a:off x="2278089" y="3788940"/>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3315" name="Group 100"/>
          <p:cNvGrpSpPr>
            <a:grpSpLocks/>
          </p:cNvGrpSpPr>
          <p:nvPr/>
        </p:nvGrpSpPr>
        <p:grpSpPr bwMode="auto">
          <a:xfrm>
            <a:off x="6831013" y="2978151"/>
            <a:ext cx="130175" cy="752475"/>
            <a:chOff x="2269543" y="2500626"/>
            <a:chExt cx="123279" cy="1288314"/>
          </a:xfrm>
        </p:grpSpPr>
        <p:cxnSp>
          <p:nvCxnSpPr>
            <p:cNvPr id="53354" name="Straight Connector 101"/>
            <p:cNvCxnSpPr>
              <a:cxnSpLocks noChangeShapeType="1"/>
            </p:cNvCxnSpPr>
            <p:nvPr/>
          </p:nvCxnSpPr>
          <p:spPr bwMode="auto">
            <a:xfrm>
              <a:off x="2269543" y="2500626"/>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55" name="Straight Connector 102"/>
            <p:cNvCxnSpPr>
              <a:cxnSpLocks noChangeShapeType="1"/>
            </p:cNvCxnSpPr>
            <p:nvPr/>
          </p:nvCxnSpPr>
          <p:spPr bwMode="auto">
            <a:xfrm>
              <a:off x="2330407" y="2500626"/>
              <a:ext cx="0" cy="127593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56" name="Straight Connector 103"/>
            <p:cNvCxnSpPr>
              <a:cxnSpLocks noChangeShapeType="1"/>
            </p:cNvCxnSpPr>
            <p:nvPr/>
          </p:nvCxnSpPr>
          <p:spPr bwMode="auto">
            <a:xfrm>
              <a:off x="2278089" y="3788940"/>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3316" name="Group 104"/>
          <p:cNvGrpSpPr>
            <a:grpSpLocks/>
          </p:cNvGrpSpPr>
          <p:nvPr/>
        </p:nvGrpSpPr>
        <p:grpSpPr bwMode="auto">
          <a:xfrm>
            <a:off x="7281863" y="2806701"/>
            <a:ext cx="130175" cy="752475"/>
            <a:chOff x="2269543" y="2500626"/>
            <a:chExt cx="123279" cy="1288314"/>
          </a:xfrm>
        </p:grpSpPr>
        <p:cxnSp>
          <p:nvCxnSpPr>
            <p:cNvPr id="53351" name="Straight Connector 105"/>
            <p:cNvCxnSpPr>
              <a:cxnSpLocks noChangeShapeType="1"/>
            </p:cNvCxnSpPr>
            <p:nvPr/>
          </p:nvCxnSpPr>
          <p:spPr bwMode="auto">
            <a:xfrm>
              <a:off x="2269543" y="2500626"/>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52" name="Straight Connector 106"/>
            <p:cNvCxnSpPr>
              <a:cxnSpLocks noChangeShapeType="1"/>
            </p:cNvCxnSpPr>
            <p:nvPr/>
          </p:nvCxnSpPr>
          <p:spPr bwMode="auto">
            <a:xfrm>
              <a:off x="2330407" y="2500626"/>
              <a:ext cx="0" cy="127593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53" name="Straight Connector 107"/>
            <p:cNvCxnSpPr>
              <a:cxnSpLocks noChangeShapeType="1"/>
            </p:cNvCxnSpPr>
            <p:nvPr/>
          </p:nvCxnSpPr>
          <p:spPr bwMode="auto">
            <a:xfrm>
              <a:off x="2278089" y="3788940"/>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3317" name="Group 108"/>
          <p:cNvGrpSpPr>
            <a:grpSpLocks/>
          </p:cNvGrpSpPr>
          <p:nvPr/>
        </p:nvGrpSpPr>
        <p:grpSpPr bwMode="auto">
          <a:xfrm>
            <a:off x="7727950" y="2557464"/>
            <a:ext cx="138112" cy="522287"/>
            <a:chOff x="2269543" y="2500626"/>
            <a:chExt cx="123279" cy="1288314"/>
          </a:xfrm>
        </p:grpSpPr>
        <p:cxnSp>
          <p:nvCxnSpPr>
            <p:cNvPr id="53348" name="Straight Connector 109"/>
            <p:cNvCxnSpPr>
              <a:cxnSpLocks noChangeShapeType="1"/>
            </p:cNvCxnSpPr>
            <p:nvPr/>
          </p:nvCxnSpPr>
          <p:spPr bwMode="auto">
            <a:xfrm>
              <a:off x="2269543" y="2500626"/>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49" name="Straight Connector 110"/>
            <p:cNvCxnSpPr>
              <a:cxnSpLocks noChangeShapeType="1"/>
            </p:cNvCxnSpPr>
            <p:nvPr/>
          </p:nvCxnSpPr>
          <p:spPr bwMode="auto">
            <a:xfrm>
              <a:off x="2330407" y="2500626"/>
              <a:ext cx="0" cy="127593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50" name="Straight Connector 111"/>
            <p:cNvCxnSpPr>
              <a:cxnSpLocks noChangeShapeType="1"/>
            </p:cNvCxnSpPr>
            <p:nvPr/>
          </p:nvCxnSpPr>
          <p:spPr bwMode="auto">
            <a:xfrm>
              <a:off x="2278089" y="3788940"/>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3318" name="Group 112"/>
          <p:cNvGrpSpPr>
            <a:grpSpLocks/>
          </p:cNvGrpSpPr>
          <p:nvPr/>
        </p:nvGrpSpPr>
        <p:grpSpPr bwMode="auto">
          <a:xfrm>
            <a:off x="3506787" y="2828925"/>
            <a:ext cx="128588" cy="579438"/>
            <a:chOff x="2269543" y="2500626"/>
            <a:chExt cx="123279" cy="1288314"/>
          </a:xfrm>
        </p:grpSpPr>
        <p:cxnSp>
          <p:nvCxnSpPr>
            <p:cNvPr id="53345" name="Straight Connector 113"/>
            <p:cNvCxnSpPr>
              <a:cxnSpLocks noChangeShapeType="1"/>
            </p:cNvCxnSpPr>
            <p:nvPr/>
          </p:nvCxnSpPr>
          <p:spPr bwMode="auto">
            <a:xfrm>
              <a:off x="2269543" y="2500626"/>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46" name="Straight Connector 114"/>
            <p:cNvCxnSpPr>
              <a:cxnSpLocks noChangeShapeType="1"/>
            </p:cNvCxnSpPr>
            <p:nvPr/>
          </p:nvCxnSpPr>
          <p:spPr bwMode="auto">
            <a:xfrm>
              <a:off x="2330407" y="2500626"/>
              <a:ext cx="0" cy="127593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47" name="Straight Connector 115"/>
            <p:cNvCxnSpPr>
              <a:cxnSpLocks noChangeShapeType="1"/>
            </p:cNvCxnSpPr>
            <p:nvPr/>
          </p:nvCxnSpPr>
          <p:spPr bwMode="auto">
            <a:xfrm>
              <a:off x="2278089" y="3788940"/>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3319" name="Group 116"/>
          <p:cNvGrpSpPr>
            <a:grpSpLocks/>
          </p:cNvGrpSpPr>
          <p:nvPr/>
        </p:nvGrpSpPr>
        <p:grpSpPr bwMode="auto">
          <a:xfrm>
            <a:off x="3940176" y="2644776"/>
            <a:ext cx="128587" cy="479425"/>
            <a:chOff x="2269543" y="2500626"/>
            <a:chExt cx="123279" cy="1288314"/>
          </a:xfrm>
        </p:grpSpPr>
        <p:cxnSp>
          <p:nvCxnSpPr>
            <p:cNvPr id="53342" name="Straight Connector 117"/>
            <p:cNvCxnSpPr>
              <a:cxnSpLocks noChangeShapeType="1"/>
            </p:cNvCxnSpPr>
            <p:nvPr/>
          </p:nvCxnSpPr>
          <p:spPr bwMode="auto">
            <a:xfrm>
              <a:off x="2269543" y="2500626"/>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43" name="Straight Connector 118"/>
            <p:cNvCxnSpPr>
              <a:cxnSpLocks noChangeShapeType="1"/>
            </p:cNvCxnSpPr>
            <p:nvPr/>
          </p:nvCxnSpPr>
          <p:spPr bwMode="auto">
            <a:xfrm>
              <a:off x="2330407" y="2500626"/>
              <a:ext cx="0" cy="127593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44" name="Straight Connector 119"/>
            <p:cNvCxnSpPr>
              <a:cxnSpLocks noChangeShapeType="1"/>
            </p:cNvCxnSpPr>
            <p:nvPr/>
          </p:nvCxnSpPr>
          <p:spPr bwMode="auto">
            <a:xfrm>
              <a:off x="2278089" y="3788940"/>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3320" name="Group 120"/>
          <p:cNvGrpSpPr>
            <a:grpSpLocks/>
          </p:cNvGrpSpPr>
          <p:nvPr/>
        </p:nvGrpSpPr>
        <p:grpSpPr bwMode="auto">
          <a:xfrm>
            <a:off x="4386262" y="2552700"/>
            <a:ext cx="128588" cy="342900"/>
            <a:chOff x="2269543" y="2500626"/>
            <a:chExt cx="123279" cy="1288314"/>
          </a:xfrm>
        </p:grpSpPr>
        <p:cxnSp>
          <p:nvCxnSpPr>
            <p:cNvPr id="53339" name="Straight Connector 121"/>
            <p:cNvCxnSpPr>
              <a:cxnSpLocks noChangeShapeType="1"/>
            </p:cNvCxnSpPr>
            <p:nvPr/>
          </p:nvCxnSpPr>
          <p:spPr bwMode="auto">
            <a:xfrm>
              <a:off x="2269543" y="2500626"/>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40" name="Straight Connector 122"/>
            <p:cNvCxnSpPr>
              <a:cxnSpLocks noChangeShapeType="1"/>
            </p:cNvCxnSpPr>
            <p:nvPr/>
          </p:nvCxnSpPr>
          <p:spPr bwMode="auto">
            <a:xfrm>
              <a:off x="2330407" y="2500626"/>
              <a:ext cx="0" cy="127593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341" name="Straight Connector 123"/>
            <p:cNvCxnSpPr>
              <a:cxnSpLocks noChangeShapeType="1"/>
            </p:cNvCxnSpPr>
            <p:nvPr/>
          </p:nvCxnSpPr>
          <p:spPr bwMode="auto">
            <a:xfrm>
              <a:off x="2278089" y="3788940"/>
              <a:ext cx="11473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53321" name="TextBox 124"/>
          <p:cNvSpPr txBox="1">
            <a:spLocks noChangeArrowheads="1"/>
          </p:cNvSpPr>
          <p:nvPr/>
        </p:nvSpPr>
        <p:spPr bwMode="auto">
          <a:xfrm>
            <a:off x="2506663" y="2360613"/>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800">
                <a:solidFill>
                  <a:schemeClr val="tx1"/>
                </a:solidFill>
              </a:rPr>
              <a:t>100</a:t>
            </a:r>
          </a:p>
        </p:txBody>
      </p:sp>
      <p:sp>
        <p:nvSpPr>
          <p:cNvPr id="53322" name="TextBox 125"/>
          <p:cNvSpPr txBox="1">
            <a:spLocks noChangeArrowheads="1"/>
          </p:cNvSpPr>
          <p:nvPr/>
        </p:nvSpPr>
        <p:spPr bwMode="auto">
          <a:xfrm>
            <a:off x="2635251" y="3000375"/>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800">
                <a:solidFill>
                  <a:schemeClr val="tx1"/>
                </a:solidFill>
              </a:rPr>
              <a:t>80</a:t>
            </a:r>
          </a:p>
        </p:txBody>
      </p:sp>
      <p:sp>
        <p:nvSpPr>
          <p:cNvPr id="53323" name="TextBox 126"/>
          <p:cNvSpPr txBox="1">
            <a:spLocks noChangeArrowheads="1"/>
          </p:cNvSpPr>
          <p:nvPr/>
        </p:nvSpPr>
        <p:spPr bwMode="auto">
          <a:xfrm>
            <a:off x="2635251" y="36480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800">
                <a:solidFill>
                  <a:schemeClr val="tx1"/>
                </a:solidFill>
              </a:rPr>
              <a:t>60</a:t>
            </a:r>
          </a:p>
        </p:txBody>
      </p:sp>
      <p:sp>
        <p:nvSpPr>
          <p:cNvPr id="53324" name="TextBox 127"/>
          <p:cNvSpPr txBox="1">
            <a:spLocks noChangeArrowheads="1"/>
          </p:cNvSpPr>
          <p:nvPr/>
        </p:nvSpPr>
        <p:spPr bwMode="auto">
          <a:xfrm>
            <a:off x="2635251" y="43053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800">
                <a:solidFill>
                  <a:schemeClr val="tx1"/>
                </a:solidFill>
              </a:rPr>
              <a:t>40</a:t>
            </a:r>
          </a:p>
        </p:txBody>
      </p:sp>
      <p:sp>
        <p:nvSpPr>
          <p:cNvPr id="53325" name="TextBox 128"/>
          <p:cNvSpPr txBox="1">
            <a:spLocks noChangeArrowheads="1"/>
          </p:cNvSpPr>
          <p:nvPr/>
        </p:nvSpPr>
        <p:spPr bwMode="auto">
          <a:xfrm>
            <a:off x="2635251" y="4962525"/>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800">
                <a:solidFill>
                  <a:schemeClr val="tx1"/>
                </a:solidFill>
              </a:rPr>
              <a:t>20</a:t>
            </a:r>
          </a:p>
        </p:txBody>
      </p:sp>
      <p:sp>
        <p:nvSpPr>
          <p:cNvPr id="53326" name="TextBox 129"/>
          <p:cNvSpPr txBox="1">
            <a:spLocks noChangeArrowheads="1"/>
          </p:cNvSpPr>
          <p:nvPr/>
        </p:nvSpPr>
        <p:spPr bwMode="auto">
          <a:xfrm>
            <a:off x="2763837" y="56102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800">
                <a:solidFill>
                  <a:schemeClr val="tx1"/>
                </a:solidFill>
              </a:rPr>
              <a:t>0</a:t>
            </a:r>
          </a:p>
        </p:txBody>
      </p:sp>
      <p:sp>
        <p:nvSpPr>
          <p:cNvPr id="53327" name="TextBox 5"/>
          <p:cNvSpPr txBox="1">
            <a:spLocks noChangeArrowheads="1"/>
          </p:cNvSpPr>
          <p:nvPr/>
        </p:nvSpPr>
        <p:spPr bwMode="auto">
          <a:xfrm rot="-5400000">
            <a:off x="1613694" y="3899694"/>
            <a:ext cx="13319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800" b="1">
                <a:solidFill>
                  <a:schemeClr val="tx1"/>
                </a:solidFill>
              </a:rPr>
              <a:t>SVR12 (%)</a:t>
            </a:r>
          </a:p>
        </p:txBody>
      </p:sp>
      <p:grpSp>
        <p:nvGrpSpPr>
          <p:cNvPr id="53328" name="Group 29"/>
          <p:cNvGrpSpPr>
            <a:grpSpLocks/>
          </p:cNvGrpSpPr>
          <p:nvPr/>
        </p:nvGrpSpPr>
        <p:grpSpPr bwMode="auto">
          <a:xfrm>
            <a:off x="2514601" y="1822451"/>
            <a:ext cx="7769225" cy="339725"/>
            <a:chOff x="1274597" y="1308504"/>
            <a:chExt cx="6784734" cy="338340"/>
          </a:xfrm>
        </p:grpSpPr>
        <p:grpSp>
          <p:nvGrpSpPr>
            <p:cNvPr id="53330" name="Group 30"/>
            <p:cNvGrpSpPr>
              <a:grpSpLocks/>
            </p:cNvGrpSpPr>
            <p:nvPr/>
          </p:nvGrpSpPr>
          <p:grpSpPr bwMode="auto">
            <a:xfrm>
              <a:off x="1274597" y="1308504"/>
              <a:ext cx="2243400" cy="338336"/>
              <a:chOff x="1274597" y="1183293"/>
              <a:chExt cx="2243400" cy="338336"/>
            </a:xfrm>
          </p:grpSpPr>
          <p:sp>
            <p:nvSpPr>
              <p:cNvPr id="53337" name="TextBox 37"/>
              <p:cNvSpPr txBox="1">
                <a:spLocks noChangeArrowheads="1"/>
              </p:cNvSpPr>
              <p:nvPr/>
            </p:nvSpPr>
            <p:spPr bwMode="auto">
              <a:xfrm>
                <a:off x="1411122" y="1183293"/>
                <a:ext cx="2106875" cy="33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rPr>
                  <a:t>SOF + RBV 16 wks</a:t>
                </a:r>
              </a:p>
            </p:txBody>
          </p:sp>
          <p:sp>
            <p:nvSpPr>
              <p:cNvPr id="53338" name="Rectangle 56"/>
              <p:cNvSpPr>
                <a:spLocks noChangeArrowheads="1"/>
              </p:cNvSpPr>
              <p:nvPr/>
            </p:nvSpPr>
            <p:spPr bwMode="auto">
              <a:xfrm>
                <a:off x="1274597" y="1289795"/>
                <a:ext cx="127765" cy="145708"/>
              </a:xfrm>
              <a:prstGeom prst="rect">
                <a:avLst/>
              </a:prstGeom>
              <a:ln/>
            </p:spPr>
            <p:style>
              <a:lnRef idx="0">
                <a:schemeClr val="accent4"/>
              </a:lnRef>
              <a:fillRef idx="3">
                <a:schemeClr val="accent4"/>
              </a:fillRef>
              <a:effectRef idx="3">
                <a:schemeClr val="accent4"/>
              </a:effectRef>
              <a:fontRef idx="minor">
                <a:schemeClr val="lt1"/>
              </a:fontRef>
            </p:style>
            <p:txBody>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25000"/>
                  </a:spcAft>
                  <a:buClrTx/>
                  <a:buFontTx/>
                  <a:buChar char="•"/>
                </a:pPr>
                <a:endParaRPr lang="en-US" altLang="en-US" sz="1600" b="1" baseline="-25000">
                  <a:solidFill>
                    <a:schemeClr val="tx1"/>
                  </a:solidFill>
                </a:endParaRPr>
              </a:p>
            </p:txBody>
          </p:sp>
        </p:grpSp>
        <p:grpSp>
          <p:nvGrpSpPr>
            <p:cNvPr id="53331" name="Group 31"/>
            <p:cNvGrpSpPr>
              <a:grpSpLocks/>
            </p:cNvGrpSpPr>
            <p:nvPr/>
          </p:nvGrpSpPr>
          <p:grpSpPr bwMode="auto">
            <a:xfrm>
              <a:off x="3420647" y="1308508"/>
              <a:ext cx="2242753" cy="338336"/>
              <a:chOff x="3776435" y="1185945"/>
              <a:chExt cx="2242753" cy="338336"/>
            </a:xfrm>
          </p:grpSpPr>
          <p:sp>
            <p:nvSpPr>
              <p:cNvPr id="53335" name="TextBox 4"/>
              <p:cNvSpPr txBox="1">
                <a:spLocks noChangeArrowheads="1"/>
              </p:cNvSpPr>
              <p:nvPr/>
            </p:nvSpPr>
            <p:spPr bwMode="auto">
              <a:xfrm>
                <a:off x="3912313" y="1185945"/>
                <a:ext cx="2106875" cy="33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rPr>
                  <a:t>SOF + RBV 24 wks</a:t>
                </a:r>
              </a:p>
            </p:txBody>
          </p:sp>
          <p:sp>
            <p:nvSpPr>
              <p:cNvPr id="139" name="Rectangle 56"/>
              <p:cNvSpPr>
                <a:spLocks noChangeArrowheads="1"/>
              </p:cNvSpPr>
              <p:nvPr/>
            </p:nvSpPr>
            <p:spPr bwMode="auto">
              <a:xfrm>
                <a:off x="3776435" y="1290289"/>
                <a:ext cx="127543" cy="145455"/>
              </a:xfrm>
              <a:prstGeom prst="rect">
                <a:avLst/>
              </a:prstGeom>
              <a:ln/>
              <a:extLst/>
            </p:spPr>
            <p:style>
              <a:lnRef idx="0">
                <a:schemeClr val="accent1"/>
              </a:lnRef>
              <a:fillRef idx="3">
                <a:schemeClr val="accent1"/>
              </a:fillRef>
              <a:effectRef idx="3">
                <a:schemeClr val="accent1"/>
              </a:effectRef>
              <a:fontRef idx="minor">
                <a:schemeClr val="lt1"/>
              </a:fontRef>
            </p:style>
            <p:txBody>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charset="0"/>
                  </a:defRPr>
                </a:lvl1pPr>
                <a:lvl2pPr marL="742950" indent="-285750">
                  <a:lnSpc>
                    <a:spcPct val="90000"/>
                  </a:lnSpc>
                  <a:spcBef>
                    <a:spcPts val="1000"/>
                  </a:spcBef>
                  <a:spcAft>
                    <a:spcPts val="700"/>
                  </a:spcAft>
                  <a:buClr>
                    <a:srgbClr val="4FAD26"/>
                  </a:buClr>
                  <a:buFont typeface="Arial" charset="0"/>
                  <a:buChar char="–"/>
                  <a:defRPr sz="2200">
                    <a:solidFill>
                      <a:srgbClr val="FEFDDE"/>
                    </a:solidFill>
                    <a:latin typeface="Arial" charset="0"/>
                  </a:defRPr>
                </a:lvl2pPr>
                <a:lvl3pPr marL="1143000" indent="-228600">
                  <a:lnSpc>
                    <a:spcPct val="90000"/>
                  </a:lnSpc>
                  <a:spcBef>
                    <a:spcPts val="1000"/>
                  </a:spcBef>
                  <a:spcAft>
                    <a:spcPts val="700"/>
                  </a:spcAft>
                  <a:buClr>
                    <a:srgbClr val="4FAD26"/>
                  </a:buClr>
                  <a:buFont typeface="Arial" charset="0"/>
                  <a:buChar char="–"/>
                  <a:defRPr sz="2000">
                    <a:solidFill>
                      <a:srgbClr val="FEFDDE"/>
                    </a:solidFill>
                    <a:latin typeface="Arial" charset="0"/>
                  </a:defRPr>
                </a:lvl3pPr>
                <a:lvl4pPr marL="1600200" indent="-228600">
                  <a:lnSpc>
                    <a:spcPct val="90000"/>
                  </a:lnSpc>
                  <a:spcBef>
                    <a:spcPts val="1000"/>
                  </a:spcBef>
                  <a:spcAft>
                    <a:spcPts val="700"/>
                  </a:spcAft>
                  <a:buClr>
                    <a:srgbClr val="4FAD26"/>
                  </a:buClr>
                  <a:buFont typeface="Arial" charset="0"/>
                  <a:buChar char="–"/>
                  <a:defRPr>
                    <a:solidFill>
                      <a:srgbClr val="FEFDDE"/>
                    </a:solidFill>
                    <a:latin typeface="Arial" charset="0"/>
                  </a:defRPr>
                </a:lvl4pPr>
                <a:lvl5pPr marL="2057400" indent="-228600">
                  <a:lnSpc>
                    <a:spcPct val="90000"/>
                  </a:lnSpc>
                  <a:spcBef>
                    <a:spcPts val="1000"/>
                  </a:spcBef>
                  <a:spcAft>
                    <a:spcPts val="700"/>
                  </a:spcAft>
                  <a:buClr>
                    <a:srgbClr val="4FAD26"/>
                  </a:buClr>
                  <a:buFont typeface="Arial" charset="0"/>
                  <a:buChar char="–"/>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9pPr>
              </a:lstStyle>
              <a:p>
                <a:pPr eaLnBrk="1" fontAlgn="auto" hangingPunct="1">
                  <a:lnSpc>
                    <a:spcPct val="100000"/>
                  </a:lnSpc>
                  <a:spcBef>
                    <a:spcPct val="0"/>
                  </a:spcBef>
                  <a:spcAft>
                    <a:spcPct val="25000"/>
                  </a:spcAft>
                  <a:buClrTx/>
                  <a:buFontTx/>
                  <a:buChar char="•"/>
                  <a:defRPr/>
                </a:pPr>
                <a:endParaRPr lang="en-US" altLang="en-US" sz="1600" baseline="-25000" dirty="0">
                  <a:solidFill>
                    <a:schemeClr val="tx1"/>
                  </a:solidFill>
                </a:endParaRPr>
              </a:p>
            </p:txBody>
          </p:sp>
        </p:grpSp>
        <p:grpSp>
          <p:nvGrpSpPr>
            <p:cNvPr id="53332" name="Group 32"/>
            <p:cNvGrpSpPr>
              <a:grpSpLocks/>
            </p:cNvGrpSpPr>
            <p:nvPr/>
          </p:nvGrpSpPr>
          <p:grpSpPr bwMode="auto">
            <a:xfrm>
              <a:off x="5543631" y="1308504"/>
              <a:ext cx="2515700" cy="338336"/>
              <a:chOff x="6134666" y="1183292"/>
              <a:chExt cx="2515700" cy="338336"/>
            </a:xfrm>
          </p:grpSpPr>
          <p:sp>
            <p:nvSpPr>
              <p:cNvPr id="53333" name="TextBox 4"/>
              <p:cNvSpPr txBox="1">
                <a:spLocks noChangeArrowheads="1"/>
              </p:cNvSpPr>
              <p:nvPr/>
            </p:nvSpPr>
            <p:spPr bwMode="auto">
              <a:xfrm>
                <a:off x="6271191" y="1183292"/>
                <a:ext cx="2379175" cy="33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rPr>
                  <a:t>SOF + PegIFN/RBV 12 wks</a:t>
                </a:r>
              </a:p>
            </p:txBody>
          </p:sp>
          <p:sp>
            <p:nvSpPr>
              <p:cNvPr id="53334" name="Rectangle 56"/>
              <p:cNvSpPr>
                <a:spLocks noChangeArrowheads="1"/>
              </p:cNvSpPr>
              <p:nvPr/>
            </p:nvSpPr>
            <p:spPr bwMode="auto">
              <a:xfrm>
                <a:off x="6134666" y="1289797"/>
                <a:ext cx="127765" cy="145708"/>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25000"/>
                  </a:spcAft>
                  <a:buClrTx/>
                  <a:buFontTx/>
                  <a:buChar char="•"/>
                </a:pPr>
                <a:endParaRPr lang="en-US" altLang="en-US" sz="1600" b="1" baseline="-25000">
                  <a:solidFill>
                    <a:schemeClr val="tx1"/>
                  </a:solidFill>
                </a:endParaRPr>
              </a:p>
            </p:txBody>
          </p:sp>
        </p:grpSp>
      </p:grpSp>
      <p:sp>
        <p:nvSpPr>
          <p:cNvPr id="53329" name="TextBox 1"/>
          <p:cNvSpPr txBox="1">
            <a:spLocks noChangeArrowheads="1"/>
          </p:cNvSpPr>
          <p:nvPr/>
        </p:nvSpPr>
        <p:spPr bwMode="auto">
          <a:xfrm>
            <a:off x="2460625" y="5326064"/>
            <a:ext cx="627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a:solidFill>
                  <a:schemeClr val="tx1"/>
                </a:solidFill>
              </a:rPr>
              <a:t>n/N =</a:t>
            </a:r>
          </a:p>
        </p:txBody>
      </p:sp>
    </p:spTree>
    <p:extLst>
      <p:ext uri="{BB962C8B-B14F-4D97-AF65-F5344CB8AC3E}">
        <p14:creationId xmlns:p14="http://schemas.microsoft.com/office/powerpoint/2010/main" val="84036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altLang="en-US" sz="4000" b="1" dirty="0" err="1" smtClean="0">
                <a:solidFill>
                  <a:schemeClr val="accent1"/>
                </a:solidFill>
              </a:rPr>
              <a:t>Daclastavir</a:t>
            </a:r>
            <a:r>
              <a:rPr lang="en-US" altLang="en-US" sz="4000" b="1" dirty="0" smtClean="0">
                <a:solidFill>
                  <a:schemeClr val="accent1"/>
                </a:solidFill>
              </a:rPr>
              <a:t> + Sofosbuvir in </a:t>
            </a:r>
            <a:br>
              <a:rPr lang="en-US" altLang="en-US" sz="4000" b="1" dirty="0" smtClean="0">
                <a:solidFill>
                  <a:schemeClr val="accent1"/>
                </a:solidFill>
              </a:rPr>
            </a:br>
            <a:r>
              <a:rPr lang="en-US" altLang="en-US" sz="4000" b="1" dirty="0" smtClean="0">
                <a:solidFill>
                  <a:schemeClr val="accent1"/>
                </a:solidFill>
              </a:rPr>
              <a:t>Treatment-Naïve and -Experienced GT 3 HCV</a:t>
            </a:r>
          </a:p>
        </p:txBody>
      </p:sp>
      <p:sp>
        <p:nvSpPr>
          <p:cNvPr id="59397" name="Slide Number Placeholder 3"/>
          <p:cNvSpPr>
            <a:spLocks noGrp="1"/>
          </p:cNvSpPr>
          <p:nvPr>
            <p:ph type="sldNum" sz="quarter" idx="12"/>
          </p:nvPr>
        </p:nvSpPr>
        <p:spPr bwMode="auto">
          <a:xfrm>
            <a:off x="303212" y="6544559"/>
            <a:ext cx="10112569" cy="2372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l" eaLnBrk="1" hangingPunct="1">
              <a:lnSpc>
                <a:spcPct val="100000"/>
              </a:lnSpc>
              <a:spcBef>
                <a:spcPct val="0"/>
              </a:spcBef>
              <a:spcAft>
                <a:spcPct val="0"/>
              </a:spcAft>
              <a:buClrTx/>
              <a:buFontTx/>
              <a:buNone/>
            </a:pPr>
            <a:r>
              <a:rPr lang="en-US" altLang="en-US" sz="1400" dirty="0">
                <a:solidFill>
                  <a:schemeClr val="bg1"/>
                </a:solidFill>
              </a:rPr>
              <a:t>1. Nelson DR, et al. Hepatology. 2015;61:1127-1135. 2. EASL HCV Guidelines. April 2015.</a:t>
            </a:r>
          </a:p>
        </p:txBody>
      </p:sp>
      <p:sp>
        <p:nvSpPr>
          <p:cNvPr id="18" name="Content Placeholder 17"/>
          <p:cNvSpPr>
            <a:spLocks noGrp="1"/>
          </p:cNvSpPr>
          <p:nvPr>
            <p:ph sz="half" idx="4294967295"/>
          </p:nvPr>
        </p:nvSpPr>
        <p:spPr>
          <a:xfrm>
            <a:off x="684211" y="1930400"/>
            <a:ext cx="4930777" cy="4318000"/>
          </a:xfrm>
        </p:spPr>
        <p:txBody>
          <a:bodyPr>
            <a:normAutofit lnSpcReduction="10000"/>
          </a:bodyPr>
          <a:lstStyle/>
          <a:p>
            <a:pPr marL="0" indent="0" algn="ctr">
              <a:buNone/>
              <a:defRPr/>
            </a:pPr>
            <a:r>
              <a:rPr lang="en-US" sz="2400" b="1" dirty="0" smtClean="0">
                <a:solidFill>
                  <a:schemeClr val="tx1"/>
                </a:solidFill>
              </a:rPr>
              <a:t>ALLY-3</a:t>
            </a:r>
            <a:r>
              <a:rPr lang="en-US" sz="2400" b="1" baseline="30000" dirty="0" smtClean="0">
                <a:solidFill>
                  <a:schemeClr val="tx1"/>
                </a:solidFill>
              </a:rPr>
              <a:t>1</a:t>
            </a:r>
            <a:r>
              <a:rPr lang="en-US" sz="2400" b="1" dirty="0" smtClean="0">
                <a:solidFill>
                  <a:schemeClr val="tx1"/>
                </a:solidFill>
              </a:rPr>
              <a:t> study</a:t>
            </a:r>
            <a:endParaRPr lang="en-US" sz="2400" b="1" dirty="0">
              <a:solidFill>
                <a:schemeClr val="tx1"/>
              </a:solidFill>
            </a:endParaRPr>
          </a:p>
          <a:p>
            <a:pPr>
              <a:defRPr/>
            </a:pPr>
            <a:r>
              <a:rPr lang="en-US" sz="2400" dirty="0" smtClean="0">
                <a:solidFill>
                  <a:schemeClr val="tx1"/>
                </a:solidFill>
              </a:rPr>
              <a:t>Patients:</a:t>
            </a:r>
            <a:endParaRPr lang="en-US" sz="2400" dirty="0">
              <a:solidFill>
                <a:schemeClr val="tx1"/>
              </a:solidFill>
            </a:endParaRPr>
          </a:p>
          <a:p>
            <a:pPr lvl="1">
              <a:spcAft>
                <a:spcPts val="200"/>
              </a:spcAft>
              <a:defRPr/>
            </a:pPr>
            <a:r>
              <a:rPr lang="en-US" sz="2400" dirty="0" smtClean="0">
                <a:solidFill>
                  <a:schemeClr val="tx1"/>
                </a:solidFill>
              </a:rPr>
              <a:t>Treatment-naïve and -experienced</a:t>
            </a:r>
            <a:endParaRPr lang="en-US" sz="2400" dirty="0">
              <a:solidFill>
                <a:schemeClr val="tx1"/>
              </a:solidFill>
            </a:endParaRPr>
          </a:p>
          <a:p>
            <a:pPr lvl="2">
              <a:spcAft>
                <a:spcPts val="200"/>
              </a:spcAft>
              <a:defRPr/>
            </a:pPr>
            <a:r>
              <a:rPr lang="en-US" sz="2400" dirty="0">
                <a:solidFill>
                  <a:schemeClr val="tx1"/>
                </a:solidFill>
              </a:rPr>
              <a:t>Prior </a:t>
            </a:r>
            <a:r>
              <a:rPr lang="en-US" sz="2400" dirty="0" err="1">
                <a:solidFill>
                  <a:schemeClr val="tx1"/>
                </a:solidFill>
              </a:rPr>
              <a:t>sofosbuvir</a:t>
            </a:r>
            <a:r>
              <a:rPr lang="en-US" sz="2400" dirty="0">
                <a:solidFill>
                  <a:schemeClr val="tx1"/>
                </a:solidFill>
              </a:rPr>
              <a:t> </a:t>
            </a:r>
            <a:r>
              <a:rPr lang="en-US" sz="2400" dirty="0" smtClean="0">
                <a:solidFill>
                  <a:schemeClr val="tx1"/>
                </a:solidFill>
              </a:rPr>
              <a:t>included</a:t>
            </a:r>
            <a:endParaRPr lang="en-US" sz="2400" dirty="0">
              <a:solidFill>
                <a:schemeClr val="tx1"/>
              </a:solidFill>
            </a:endParaRPr>
          </a:p>
          <a:p>
            <a:pPr lvl="2">
              <a:spcAft>
                <a:spcPts val="200"/>
              </a:spcAft>
              <a:defRPr/>
            </a:pPr>
            <a:r>
              <a:rPr lang="en-US" sz="2400" dirty="0">
                <a:solidFill>
                  <a:schemeClr val="tx1"/>
                </a:solidFill>
              </a:rPr>
              <a:t>Prior NS5A inhibitors excluded</a:t>
            </a:r>
          </a:p>
          <a:p>
            <a:pPr lvl="1">
              <a:spcAft>
                <a:spcPts val="200"/>
              </a:spcAft>
              <a:defRPr/>
            </a:pPr>
            <a:r>
              <a:rPr lang="en-US" sz="2400" dirty="0">
                <a:solidFill>
                  <a:schemeClr val="tx1"/>
                </a:solidFill>
              </a:rPr>
              <a:t>Cirrhosis: 21</a:t>
            </a:r>
            <a:r>
              <a:rPr lang="en-US" sz="2400" dirty="0" smtClean="0">
                <a:solidFill>
                  <a:schemeClr val="tx1"/>
                </a:solidFill>
              </a:rPr>
              <a:t>%</a:t>
            </a:r>
            <a:endParaRPr lang="en-US" sz="2400" dirty="0">
              <a:solidFill>
                <a:schemeClr val="tx1"/>
              </a:solidFill>
            </a:endParaRPr>
          </a:p>
          <a:p>
            <a:pPr lvl="1">
              <a:spcAft>
                <a:spcPts val="200"/>
              </a:spcAft>
              <a:defRPr/>
            </a:pPr>
            <a:r>
              <a:rPr lang="en-US" sz="2400" dirty="0">
                <a:solidFill>
                  <a:schemeClr val="tx1"/>
                </a:solidFill>
              </a:rPr>
              <a:t>2 open-label cohorts</a:t>
            </a:r>
          </a:p>
          <a:p>
            <a:pPr lvl="1">
              <a:spcAft>
                <a:spcPts val="200"/>
              </a:spcAft>
              <a:defRPr/>
            </a:pPr>
            <a:r>
              <a:rPr lang="en-US" sz="2400" dirty="0" smtClean="0">
                <a:solidFill>
                  <a:schemeClr val="tx1"/>
                </a:solidFill>
              </a:rPr>
              <a:t>Phase III</a:t>
            </a:r>
          </a:p>
          <a:p>
            <a:pPr>
              <a:defRPr/>
            </a:pPr>
            <a:r>
              <a:rPr lang="en-US" sz="2400" dirty="0" smtClean="0">
                <a:solidFill>
                  <a:schemeClr val="tx1"/>
                </a:solidFill>
              </a:rPr>
              <a:t>Regimen:</a:t>
            </a:r>
            <a:endParaRPr lang="en-US" sz="2400" dirty="0">
              <a:solidFill>
                <a:schemeClr val="tx1"/>
              </a:solidFill>
            </a:endParaRPr>
          </a:p>
          <a:p>
            <a:pPr lvl="1">
              <a:spcAft>
                <a:spcPts val="200"/>
              </a:spcAft>
              <a:defRPr/>
            </a:pPr>
            <a:r>
              <a:rPr lang="en-US" sz="2400" dirty="0">
                <a:solidFill>
                  <a:schemeClr val="tx1"/>
                </a:solidFill>
              </a:rPr>
              <a:t>Daclatasvir + sofosbuvir once daily for 12 </a:t>
            </a:r>
            <a:r>
              <a:rPr lang="en-US" sz="2400" dirty="0" err="1" smtClean="0">
                <a:solidFill>
                  <a:schemeClr val="tx1"/>
                </a:solidFill>
              </a:rPr>
              <a:t>wwkes</a:t>
            </a:r>
            <a:endParaRPr lang="en-US" sz="2400" dirty="0">
              <a:solidFill>
                <a:schemeClr val="tx1"/>
              </a:solidFill>
            </a:endParaRPr>
          </a:p>
          <a:p>
            <a:pPr lvl="1">
              <a:spcAft>
                <a:spcPts val="200"/>
              </a:spcAft>
              <a:defRPr/>
            </a:pPr>
            <a:endParaRPr lang="en-US" sz="2400" dirty="0">
              <a:solidFill>
                <a:schemeClr val="tx1"/>
              </a:solidFill>
            </a:endParaRPr>
          </a:p>
          <a:p>
            <a:pPr>
              <a:defRPr/>
            </a:pPr>
            <a:endParaRPr lang="en-US" sz="1800" dirty="0">
              <a:solidFill>
                <a:schemeClr val="tx1"/>
              </a:solidFill>
            </a:endParaRPr>
          </a:p>
          <a:p>
            <a:pPr>
              <a:defRPr/>
            </a:pPr>
            <a:endParaRPr lang="en-US" sz="1800" dirty="0">
              <a:solidFill>
                <a:schemeClr val="tx1"/>
              </a:solidFill>
            </a:endParaRPr>
          </a:p>
        </p:txBody>
      </p:sp>
      <p:sp>
        <p:nvSpPr>
          <p:cNvPr id="59396" name="Content Placeholder 18"/>
          <p:cNvSpPr>
            <a:spLocks noGrp="1"/>
          </p:cNvSpPr>
          <p:nvPr>
            <p:ph sz="half" idx="4294967295"/>
          </p:nvPr>
        </p:nvSpPr>
        <p:spPr>
          <a:xfrm>
            <a:off x="6667500" y="4724400"/>
            <a:ext cx="5521325" cy="1819275"/>
          </a:xfrm>
        </p:spPr>
        <p:txBody>
          <a:bodyPr/>
          <a:lstStyle/>
          <a:p>
            <a:r>
              <a:rPr lang="en-US" altLang="en-US" sz="1800" dirty="0"/>
              <a:t>EASL recommendations for DCV + SOF in </a:t>
            </a:r>
            <a:r>
              <a:rPr lang="en-US" altLang="en-US" sz="1800" dirty="0" smtClean="0"/>
              <a:t>GT3</a:t>
            </a:r>
            <a:r>
              <a:rPr lang="en-US" altLang="en-US" sz="1800" baseline="30000" dirty="0" smtClean="0"/>
              <a:t>2</a:t>
            </a:r>
            <a:endParaRPr lang="en-US" altLang="en-US" sz="1800" baseline="30000" dirty="0"/>
          </a:p>
          <a:p>
            <a:pPr lvl="1"/>
            <a:r>
              <a:rPr lang="en-US" altLang="en-US" sz="1600" dirty="0"/>
              <a:t>No cirrhosis: DCV + SOF for 12 </a:t>
            </a:r>
            <a:r>
              <a:rPr lang="en-US" altLang="en-US" sz="1600" dirty="0" smtClean="0"/>
              <a:t>weeks</a:t>
            </a:r>
            <a:endParaRPr lang="en-US" altLang="en-US" sz="1600" dirty="0"/>
          </a:p>
          <a:p>
            <a:pPr lvl="1"/>
            <a:r>
              <a:rPr lang="en-US" altLang="en-US" sz="1600" dirty="0"/>
              <a:t>Compensated cirrhosis: DCV + SOF + RBV for 24 </a:t>
            </a:r>
            <a:r>
              <a:rPr lang="en-US" altLang="en-US" sz="1600" dirty="0" smtClean="0"/>
              <a:t>weeks</a:t>
            </a:r>
            <a:endParaRPr lang="en-US" altLang="en-US" sz="1600" dirty="0"/>
          </a:p>
          <a:p>
            <a:endParaRPr lang="en-US" altLang="en-US" sz="1400" dirty="0"/>
          </a:p>
          <a:p>
            <a:endParaRPr lang="en-US" altLang="en-US" sz="1400" dirty="0"/>
          </a:p>
        </p:txBody>
      </p:sp>
      <p:sp>
        <p:nvSpPr>
          <p:cNvPr id="59398" name="TextBox 6"/>
          <p:cNvSpPr txBox="1">
            <a:spLocks noChangeArrowheads="1"/>
          </p:cNvSpPr>
          <p:nvPr/>
        </p:nvSpPr>
        <p:spPr bwMode="auto">
          <a:xfrm>
            <a:off x="6954837" y="3533776"/>
            <a:ext cx="50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400" u="sng">
                <a:solidFill>
                  <a:schemeClr val="bg1"/>
                </a:solidFill>
              </a:rPr>
              <a:t>73</a:t>
            </a:r>
          </a:p>
          <a:p>
            <a:pPr algn="ctr" eaLnBrk="1" hangingPunct="1">
              <a:lnSpc>
                <a:spcPct val="100000"/>
              </a:lnSpc>
              <a:spcBef>
                <a:spcPct val="0"/>
              </a:spcBef>
              <a:spcAft>
                <a:spcPct val="0"/>
              </a:spcAft>
              <a:buClrTx/>
              <a:buFontTx/>
              <a:buNone/>
            </a:pPr>
            <a:r>
              <a:rPr lang="en-US" altLang="en-US" sz="1400">
                <a:solidFill>
                  <a:schemeClr val="bg1"/>
                </a:solidFill>
              </a:rPr>
              <a:t>75</a:t>
            </a:r>
          </a:p>
        </p:txBody>
      </p:sp>
      <p:sp>
        <p:nvSpPr>
          <p:cNvPr id="59399" name="TextBox 9"/>
          <p:cNvSpPr txBox="1">
            <a:spLocks noChangeArrowheads="1"/>
          </p:cNvSpPr>
          <p:nvPr/>
        </p:nvSpPr>
        <p:spPr bwMode="auto">
          <a:xfrm>
            <a:off x="8704262" y="3540126"/>
            <a:ext cx="50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400" u="sng">
                <a:solidFill>
                  <a:schemeClr val="bg1"/>
                </a:solidFill>
              </a:rPr>
              <a:t>32</a:t>
            </a:r>
          </a:p>
          <a:p>
            <a:pPr algn="ctr" eaLnBrk="1" hangingPunct="1">
              <a:lnSpc>
                <a:spcPct val="100000"/>
              </a:lnSpc>
              <a:spcBef>
                <a:spcPct val="0"/>
              </a:spcBef>
              <a:spcAft>
                <a:spcPct val="0"/>
              </a:spcAft>
              <a:buClrTx/>
              <a:buFontTx/>
              <a:buNone/>
            </a:pPr>
            <a:r>
              <a:rPr lang="en-US" altLang="en-US" sz="1400">
                <a:solidFill>
                  <a:schemeClr val="bg1"/>
                </a:solidFill>
              </a:rPr>
              <a:t>34</a:t>
            </a:r>
          </a:p>
        </p:txBody>
      </p:sp>
      <p:sp>
        <p:nvSpPr>
          <p:cNvPr id="26" name="Rectangle 25"/>
          <p:cNvSpPr/>
          <p:nvPr/>
        </p:nvSpPr>
        <p:spPr bwMode="auto">
          <a:xfrm>
            <a:off x="6877051" y="2643188"/>
            <a:ext cx="522287" cy="1441450"/>
          </a:xfrm>
          <a:prstGeom prst="rect">
            <a:avLst/>
          </a:prstGeom>
          <a:solidFill>
            <a:schemeClr val="accent2"/>
          </a:solidFill>
          <a:ln w="15875" cap="flat" cmpd="sng" algn="ctr">
            <a:solidFill>
              <a:schemeClr val="tx1"/>
            </a:solidFill>
            <a:prstDash val="solid"/>
            <a:miter lim="800000"/>
            <a:headEnd type="none" w="med" len="med"/>
            <a:tailEnd type="none" w="med" len="med"/>
          </a:ln>
          <a:effectLst/>
        </p:spPr>
        <p:txBody>
          <a:bodyPr anchor="ctr"/>
          <a:lstStyle/>
          <a:p>
            <a:pPr algn="ctr">
              <a:defRPr/>
            </a:pPr>
            <a:endParaRPr lang="en-US" dirty="0"/>
          </a:p>
        </p:txBody>
      </p:sp>
      <p:sp>
        <p:nvSpPr>
          <p:cNvPr id="27" name="Rectangle 26"/>
          <p:cNvSpPr/>
          <p:nvPr/>
        </p:nvSpPr>
        <p:spPr bwMode="auto">
          <a:xfrm>
            <a:off x="7526337" y="3219450"/>
            <a:ext cx="522288" cy="865188"/>
          </a:xfrm>
          <a:prstGeom prst="rect">
            <a:avLst/>
          </a:prstGeom>
          <a:solidFill>
            <a:schemeClr val="accent3"/>
          </a:solidFill>
          <a:ln w="15875" cap="flat" cmpd="sng" algn="ctr">
            <a:solidFill>
              <a:schemeClr val="bg2">
                <a:lumMod val="10000"/>
              </a:schemeClr>
            </a:solidFill>
            <a:prstDash val="solid"/>
            <a:miter lim="800000"/>
            <a:headEnd type="none" w="med" len="med"/>
            <a:tailEnd type="none" w="med" len="med"/>
          </a:ln>
          <a:effectLst/>
        </p:spPr>
        <p:txBody>
          <a:bodyPr anchor="ctr"/>
          <a:lstStyle/>
          <a:p>
            <a:pPr algn="ctr">
              <a:defRPr/>
            </a:pPr>
            <a:endParaRPr lang="en-US" dirty="0"/>
          </a:p>
        </p:txBody>
      </p:sp>
      <p:sp>
        <p:nvSpPr>
          <p:cNvPr id="28" name="Rectangle 27"/>
          <p:cNvSpPr/>
          <p:nvPr/>
        </p:nvSpPr>
        <p:spPr bwMode="auto">
          <a:xfrm>
            <a:off x="8821737" y="2687638"/>
            <a:ext cx="522288" cy="1397000"/>
          </a:xfrm>
          <a:prstGeom prst="rect">
            <a:avLst/>
          </a:prstGeom>
          <a:solidFill>
            <a:schemeClr val="accent2"/>
          </a:solidFill>
          <a:ln w="15875" cap="flat" cmpd="sng" algn="ctr">
            <a:solidFill>
              <a:schemeClr val="tx1"/>
            </a:solidFill>
            <a:prstDash val="solid"/>
            <a:miter lim="800000"/>
            <a:headEnd type="none" w="med" len="med"/>
            <a:tailEnd type="none" w="med" len="med"/>
          </a:ln>
          <a:effectLst/>
        </p:spPr>
        <p:txBody>
          <a:bodyPr anchor="ctr"/>
          <a:lstStyle/>
          <a:p>
            <a:pPr algn="ctr">
              <a:defRPr/>
            </a:pPr>
            <a:endParaRPr lang="en-US" dirty="0"/>
          </a:p>
        </p:txBody>
      </p:sp>
      <p:sp>
        <p:nvSpPr>
          <p:cNvPr id="29" name="Rectangle 28"/>
          <p:cNvSpPr/>
          <p:nvPr/>
        </p:nvSpPr>
        <p:spPr bwMode="auto">
          <a:xfrm>
            <a:off x="9467851" y="3063876"/>
            <a:ext cx="522287" cy="1020763"/>
          </a:xfrm>
          <a:prstGeom prst="rect">
            <a:avLst/>
          </a:prstGeom>
          <a:solidFill>
            <a:schemeClr val="accent3"/>
          </a:solidFill>
          <a:ln w="15875" cap="flat" cmpd="sng" algn="ctr">
            <a:solidFill>
              <a:schemeClr val="bg2">
                <a:lumMod val="10000"/>
              </a:schemeClr>
            </a:solidFill>
            <a:prstDash val="solid"/>
            <a:miter lim="800000"/>
            <a:headEnd type="none" w="med" len="med"/>
            <a:tailEnd type="none" w="med" len="med"/>
          </a:ln>
          <a:effectLst/>
        </p:spPr>
        <p:txBody>
          <a:bodyPr anchor="ctr"/>
          <a:lstStyle/>
          <a:p>
            <a:pPr algn="ctr">
              <a:defRPr/>
            </a:pPr>
            <a:endParaRPr lang="en-US" dirty="0"/>
          </a:p>
        </p:txBody>
      </p:sp>
      <p:sp>
        <p:nvSpPr>
          <p:cNvPr id="59404" name="TextBox 29"/>
          <p:cNvSpPr txBox="1">
            <a:spLocks noChangeArrowheads="1"/>
          </p:cNvSpPr>
          <p:nvPr/>
        </p:nvSpPr>
        <p:spPr bwMode="auto">
          <a:xfrm>
            <a:off x="7208838" y="1974850"/>
            <a:ext cx="2868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a:solidFill>
                  <a:schemeClr val="tx1"/>
                </a:solidFill>
              </a:rPr>
              <a:t>No Cirrhosis       Cirrhosis</a:t>
            </a:r>
          </a:p>
        </p:txBody>
      </p:sp>
      <p:sp>
        <p:nvSpPr>
          <p:cNvPr id="59405" name="TextBox 30"/>
          <p:cNvSpPr txBox="1">
            <a:spLocks noChangeArrowheads="1"/>
          </p:cNvSpPr>
          <p:nvPr/>
        </p:nvSpPr>
        <p:spPr bwMode="auto">
          <a:xfrm rot="-5400000">
            <a:off x="5388769" y="3105944"/>
            <a:ext cx="1641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a:solidFill>
                  <a:schemeClr val="tx1"/>
                </a:solidFill>
              </a:rPr>
              <a:t>SVR12 (%)</a:t>
            </a:r>
          </a:p>
        </p:txBody>
      </p:sp>
      <p:sp>
        <p:nvSpPr>
          <p:cNvPr id="59406" name="TextBox 31"/>
          <p:cNvSpPr txBox="1">
            <a:spLocks noChangeArrowheads="1"/>
          </p:cNvSpPr>
          <p:nvPr/>
        </p:nvSpPr>
        <p:spPr bwMode="auto">
          <a:xfrm>
            <a:off x="6854825" y="4095750"/>
            <a:ext cx="1193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dirty="0" smtClean="0">
                <a:solidFill>
                  <a:schemeClr val="tx1"/>
                </a:solidFill>
              </a:rPr>
              <a:t>Naïve </a:t>
            </a:r>
            <a:endParaRPr lang="en-US" altLang="en-US" sz="1600" b="1" dirty="0">
              <a:solidFill>
                <a:schemeClr val="tx1"/>
              </a:solidFill>
            </a:endParaRPr>
          </a:p>
        </p:txBody>
      </p:sp>
      <p:sp>
        <p:nvSpPr>
          <p:cNvPr id="59407" name="TextBox 32"/>
          <p:cNvSpPr txBox="1">
            <a:spLocks noChangeArrowheads="1"/>
          </p:cNvSpPr>
          <p:nvPr/>
        </p:nvSpPr>
        <p:spPr bwMode="auto">
          <a:xfrm>
            <a:off x="8678862" y="409575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a:solidFill>
                  <a:schemeClr val="tx1"/>
                </a:solidFill>
              </a:rPr>
              <a:t>Experienced</a:t>
            </a:r>
          </a:p>
        </p:txBody>
      </p:sp>
      <p:sp>
        <p:nvSpPr>
          <p:cNvPr id="59408" name="Rectangle 33"/>
          <p:cNvSpPr>
            <a:spLocks noChangeArrowheads="1"/>
          </p:cNvSpPr>
          <p:nvPr/>
        </p:nvSpPr>
        <p:spPr bwMode="auto">
          <a:xfrm>
            <a:off x="7183437" y="2070100"/>
            <a:ext cx="146050" cy="146050"/>
          </a:xfrm>
          <a:prstGeom prst="rect">
            <a:avLst/>
          </a:prstGeom>
          <a:solidFill>
            <a:schemeClr val="accent2"/>
          </a:solidFill>
          <a:ln w="28575" algn="ctr">
            <a:solidFill>
              <a:srgbClr val="000000"/>
            </a:solidFill>
            <a:miter lim="800000"/>
            <a:headEnd/>
            <a:tailEnd/>
          </a:ln>
        </p:spPr>
        <p:txBody>
          <a:bodyPr anchor="ct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800">
              <a:solidFill>
                <a:schemeClr val="tx1"/>
              </a:solidFill>
            </a:endParaRPr>
          </a:p>
        </p:txBody>
      </p:sp>
      <p:sp>
        <p:nvSpPr>
          <p:cNvPr id="35" name="Rectangle 34"/>
          <p:cNvSpPr/>
          <p:nvPr/>
        </p:nvSpPr>
        <p:spPr bwMode="auto">
          <a:xfrm>
            <a:off x="8821737" y="2070100"/>
            <a:ext cx="147638" cy="146050"/>
          </a:xfrm>
          <a:prstGeom prst="rect">
            <a:avLst/>
          </a:prstGeom>
          <a:solidFill>
            <a:schemeClr val="accent3"/>
          </a:solidFill>
          <a:ln w="28575" cap="flat" cmpd="sng" algn="ctr">
            <a:solidFill>
              <a:schemeClr val="tx1"/>
            </a:solidFill>
            <a:prstDash val="solid"/>
            <a:miter lim="800000"/>
            <a:headEnd type="none" w="med" len="med"/>
            <a:tailEnd type="none" w="med" len="med"/>
          </a:ln>
          <a:effectLst/>
        </p:spPr>
        <p:txBody>
          <a:bodyPr anchor="ctr"/>
          <a:lstStyle/>
          <a:p>
            <a:pPr algn="ctr">
              <a:defRPr/>
            </a:pPr>
            <a:endParaRPr lang="en-US" dirty="0"/>
          </a:p>
        </p:txBody>
      </p:sp>
      <p:sp>
        <p:nvSpPr>
          <p:cNvPr id="59410" name="TextBox 35"/>
          <p:cNvSpPr txBox="1">
            <a:spLocks noChangeArrowheads="1"/>
          </p:cNvSpPr>
          <p:nvPr/>
        </p:nvSpPr>
        <p:spPr bwMode="auto">
          <a:xfrm>
            <a:off x="6777038" y="2354264"/>
            <a:ext cx="720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a:solidFill>
                  <a:schemeClr val="tx1"/>
                </a:solidFill>
              </a:rPr>
              <a:t>97</a:t>
            </a:r>
          </a:p>
        </p:txBody>
      </p:sp>
      <p:sp>
        <p:nvSpPr>
          <p:cNvPr id="59411" name="TextBox 36"/>
          <p:cNvSpPr txBox="1">
            <a:spLocks noChangeArrowheads="1"/>
          </p:cNvSpPr>
          <p:nvPr/>
        </p:nvSpPr>
        <p:spPr bwMode="auto">
          <a:xfrm>
            <a:off x="7427913" y="2936875"/>
            <a:ext cx="720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a:solidFill>
                  <a:schemeClr val="tx1"/>
                </a:solidFill>
              </a:rPr>
              <a:t>58</a:t>
            </a:r>
          </a:p>
        </p:txBody>
      </p:sp>
      <p:sp>
        <p:nvSpPr>
          <p:cNvPr id="59412" name="TextBox 37"/>
          <p:cNvSpPr txBox="1">
            <a:spLocks noChangeArrowheads="1"/>
          </p:cNvSpPr>
          <p:nvPr/>
        </p:nvSpPr>
        <p:spPr bwMode="auto">
          <a:xfrm>
            <a:off x="8723313" y="2384425"/>
            <a:ext cx="720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a:solidFill>
                  <a:schemeClr val="tx1"/>
                </a:solidFill>
              </a:rPr>
              <a:t>94</a:t>
            </a:r>
          </a:p>
        </p:txBody>
      </p:sp>
      <p:sp>
        <p:nvSpPr>
          <p:cNvPr id="59413" name="TextBox 38"/>
          <p:cNvSpPr txBox="1">
            <a:spLocks noChangeArrowheads="1"/>
          </p:cNvSpPr>
          <p:nvPr/>
        </p:nvSpPr>
        <p:spPr bwMode="auto">
          <a:xfrm>
            <a:off x="9367838" y="2767014"/>
            <a:ext cx="722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a:solidFill>
                  <a:schemeClr val="tx1"/>
                </a:solidFill>
              </a:rPr>
              <a:t>69</a:t>
            </a:r>
          </a:p>
        </p:txBody>
      </p:sp>
      <p:grpSp>
        <p:nvGrpSpPr>
          <p:cNvPr id="59414" name="Group 22"/>
          <p:cNvGrpSpPr>
            <a:grpSpLocks/>
          </p:cNvGrpSpPr>
          <p:nvPr/>
        </p:nvGrpSpPr>
        <p:grpSpPr bwMode="auto">
          <a:xfrm>
            <a:off x="6013451" y="2481263"/>
            <a:ext cx="4130675" cy="1757362"/>
            <a:chOff x="4608208" y="2122507"/>
            <a:chExt cx="4238930" cy="4071973"/>
          </a:xfrm>
        </p:grpSpPr>
        <p:sp>
          <p:nvSpPr>
            <p:cNvPr id="59415" name="TextBox 30"/>
            <p:cNvSpPr txBox="1">
              <a:spLocks noChangeArrowheads="1"/>
            </p:cNvSpPr>
            <p:nvPr/>
          </p:nvSpPr>
          <p:spPr bwMode="auto">
            <a:xfrm>
              <a:off x="4608208" y="5553098"/>
              <a:ext cx="722312" cy="64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a:solidFill>
                    <a:schemeClr val="tx1"/>
                  </a:solidFill>
                </a:rPr>
                <a:t>0</a:t>
              </a:r>
            </a:p>
          </p:txBody>
        </p:sp>
        <p:sp>
          <p:nvSpPr>
            <p:cNvPr id="59416" name="Freeform 24"/>
            <p:cNvSpPr>
              <a:spLocks/>
            </p:cNvSpPr>
            <p:nvPr/>
          </p:nvSpPr>
          <p:spPr bwMode="auto">
            <a:xfrm>
              <a:off x="5353050" y="2389188"/>
              <a:ext cx="3494088" cy="3448050"/>
            </a:xfrm>
            <a:custGeom>
              <a:avLst/>
              <a:gdLst>
                <a:gd name="T0" fmla="*/ 0 w 3238500"/>
                <a:gd name="T1" fmla="*/ 0 h 3448050"/>
                <a:gd name="T2" fmla="*/ 0 w 3238500"/>
                <a:gd name="T3" fmla="*/ 3448050 h 3448050"/>
                <a:gd name="T4" fmla="*/ 8057921 w 3238500"/>
                <a:gd name="T5" fmla="*/ 3448050 h 3448050"/>
                <a:gd name="T6" fmla="*/ 0 60000 65536"/>
                <a:gd name="T7" fmla="*/ 0 60000 65536"/>
                <a:gd name="T8" fmla="*/ 0 60000 65536"/>
                <a:gd name="T9" fmla="*/ 0 w 3238500"/>
                <a:gd name="T10" fmla="*/ 0 h 3448050"/>
                <a:gd name="T11" fmla="*/ 3238500 w 3238500"/>
                <a:gd name="T12" fmla="*/ 3448050 h 3448050"/>
              </a:gdLst>
              <a:ahLst/>
              <a:cxnLst>
                <a:cxn ang="T6">
                  <a:pos x="T0" y="T1"/>
                </a:cxn>
                <a:cxn ang="T7">
                  <a:pos x="T2" y="T3"/>
                </a:cxn>
                <a:cxn ang="T8">
                  <a:pos x="T4" y="T5"/>
                </a:cxn>
              </a:cxnLst>
              <a:rect l="T9" t="T10" r="T11" b="T12"/>
              <a:pathLst>
                <a:path w="3238500" h="3448050">
                  <a:moveTo>
                    <a:pt x="0" y="0"/>
                  </a:moveTo>
                  <a:lnTo>
                    <a:pt x="0" y="3448050"/>
                  </a:lnTo>
                  <a:lnTo>
                    <a:pt x="3238500" y="3448050"/>
                  </a:lnTo>
                </a:path>
              </a:pathLst>
            </a:custGeom>
            <a:noFill/>
            <a:ln w="2857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ZA"/>
            </a:p>
          </p:txBody>
        </p:sp>
        <p:grpSp>
          <p:nvGrpSpPr>
            <p:cNvPr id="59417" name="Group 29"/>
            <p:cNvGrpSpPr>
              <a:grpSpLocks/>
            </p:cNvGrpSpPr>
            <p:nvPr/>
          </p:nvGrpSpPr>
          <p:grpSpPr bwMode="auto">
            <a:xfrm>
              <a:off x="5270500" y="2405063"/>
              <a:ext cx="66675" cy="3432175"/>
              <a:chOff x="5270422" y="2485147"/>
              <a:chExt cx="67318" cy="3433053"/>
            </a:xfrm>
          </p:grpSpPr>
          <p:cxnSp>
            <p:nvCxnSpPr>
              <p:cNvPr id="59423" name="Straight Connector 36"/>
              <p:cNvCxnSpPr>
                <a:cxnSpLocks noChangeShapeType="1"/>
              </p:cNvCxnSpPr>
              <p:nvPr/>
            </p:nvCxnSpPr>
            <p:spPr bwMode="auto">
              <a:xfrm>
                <a:off x="5270422" y="2485147"/>
                <a:ext cx="6731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9424" name="Straight Connector 37"/>
              <p:cNvCxnSpPr>
                <a:cxnSpLocks noChangeShapeType="1"/>
              </p:cNvCxnSpPr>
              <p:nvPr/>
            </p:nvCxnSpPr>
            <p:spPr bwMode="auto">
              <a:xfrm>
                <a:off x="5270422" y="3169544"/>
                <a:ext cx="6731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9425" name="Straight Connector 38"/>
              <p:cNvCxnSpPr>
                <a:cxnSpLocks noChangeShapeType="1"/>
              </p:cNvCxnSpPr>
              <p:nvPr/>
            </p:nvCxnSpPr>
            <p:spPr bwMode="auto">
              <a:xfrm>
                <a:off x="5270422" y="3856746"/>
                <a:ext cx="6731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9426" name="Straight Connector 39"/>
              <p:cNvCxnSpPr>
                <a:cxnSpLocks noChangeShapeType="1"/>
              </p:cNvCxnSpPr>
              <p:nvPr/>
            </p:nvCxnSpPr>
            <p:spPr bwMode="auto">
              <a:xfrm>
                <a:off x="5270422" y="4543948"/>
                <a:ext cx="6731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9427" name="Straight Connector 40"/>
              <p:cNvCxnSpPr>
                <a:cxnSpLocks noChangeShapeType="1"/>
              </p:cNvCxnSpPr>
              <p:nvPr/>
            </p:nvCxnSpPr>
            <p:spPr bwMode="auto">
              <a:xfrm>
                <a:off x="5270422" y="5228345"/>
                <a:ext cx="6731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9428" name="Straight Connector 41"/>
              <p:cNvCxnSpPr>
                <a:cxnSpLocks noChangeShapeType="1"/>
              </p:cNvCxnSpPr>
              <p:nvPr/>
            </p:nvCxnSpPr>
            <p:spPr bwMode="auto">
              <a:xfrm>
                <a:off x="5270422" y="5918200"/>
                <a:ext cx="6731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59418" name="TextBox 25"/>
            <p:cNvSpPr txBox="1">
              <a:spLocks noChangeArrowheads="1"/>
            </p:cNvSpPr>
            <p:nvPr/>
          </p:nvSpPr>
          <p:spPr bwMode="auto">
            <a:xfrm>
              <a:off x="4608208" y="2122507"/>
              <a:ext cx="722312" cy="64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a:solidFill>
                    <a:schemeClr val="tx1"/>
                  </a:solidFill>
                </a:rPr>
                <a:t>100</a:t>
              </a:r>
            </a:p>
          </p:txBody>
        </p:sp>
        <p:sp>
          <p:nvSpPr>
            <p:cNvPr id="59419" name="TextBox 26"/>
            <p:cNvSpPr txBox="1">
              <a:spLocks noChangeArrowheads="1"/>
            </p:cNvSpPr>
            <p:nvPr/>
          </p:nvSpPr>
          <p:spPr bwMode="auto">
            <a:xfrm>
              <a:off x="4608208" y="2809895"/>
              <a:ext cx="722312" cy="64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a:solidFill>
                    <a:schemeClr val="tx1"/>
                  </a:solidFill>
                </a:rPr>
                <a:t>80</a:t>
              </a:r>
            </a:p>
          </p:txBody>
        </p:sp>
        <p:sp>
          <p:nvSpPr>
            <p:cNvPr id="59420" name="TextBox 27"/>
            <p:cNvSpPr txBox="1">
              <a:spLocks noChangeArrowheads="1"/>
            </p:cNvSpPr>
            <p:nvPr/>
          </p:nvSpPr>
          <p:spPr bwMode="auto">
            <a:xfrm>
              <a:off x="4608208" y="3497283"/>
              <a:ext cx="722312" cy="64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dirty="0">
                  <a:solidFill>
                    <a:schemeClr val="tx1"/>
                  </a:solidFill>
                </a:rPr>
                <a:t>60</a:t>
              </a:r>
            </a:p>
          </p:txBody>
        </p:sp>
        <p:sp>
          <p:nvSpPr>
            <p:cNvPr id="59421" name="TextBox 28"/>
            <p:cNvSpPr txBox="1">
              <a:spLocks noChangeArrowheads="1"/>
            </p:cNvSpPr>
            <p:nvPr/>
          </p:nvSpPr>
          <p:spPr bwMode="auto">
            <a:xfrm>
              <a:off x="4608208" y="4184671"/>
              <a:ext cx="722312" cy="64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a:solidFill>
                    <a:schemeClr val="tx1"/>
                  </a:solidFill>
                </a:rPr>
                <a:t>40</a:t>
              </a:r>
            </a:p>
          </p:txBody>
        </p:sp>
        <p:sp>
          <p:nvSpPr>
            <p:cNvPr id="59422" name="TextBox 29"/>
            <p:cNvSpPr txBox="1">
              <a:spLocks noChangeArrowheads="1"/>
            </p:cNvSpPr>
            <p:nvPr/>
          </p:nvSpPr>
          <p:spPr bwMode="auto">
            <a:xfrm>
              <a:off x="4608208" y="4865710"/>
              <a:ext cx="722312" cy="64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200">
                  <a:solidFill>
                    <a:schemeClr val="tx1"/>
                  </a:solidFill>
                </a:rPr>
                <a:t>20</a:t>
              </a:r>
            </a:p>
          </p:txBody>
        </p:sp>
      </p:grpSp>
    </p:spTree>
    <p:extLst>
      <p:ext uri="{BB962C8B-B14F-4D97-AF65-F5344CB8AC3E}">
        <p14:creationId xmlns:p14="http://schemas.microsoft.com/office/powerpoint/2010/main" val="1774461261"/>
      </p:ext>
    </p:extLst>
  </p:cSld>
  <p:clrMapOvr>
    <a:masterClrMapping/>
  </p:clrMapOvr>
  <mc:AlternateContent xmlns:mc="http://schemas.openxmlformats.org/markup-compatibility/2006" xmlns:p14="http://schemas.microsoft.com/office/powerpoint/2010/main">
    <mc:Choice Requires="p14">
      <p:transition spd="med" p14:dur="700" advTm="18">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4212" y="1832150"/>
            <a:ext cx="10663785" cy="4035250"/>
          </a:xfrm>
          <a:prstGeom prst="rect">
            <a:avLst/>
          </a:prstGeom>
        </p:spPr>
      </p:pic>
      <p:sp>
        <p:nvSpPr>
          <p:cNvPr id="6" name="TextBox 5"/>
          <p:cNvSpPr txBox="1"/>
          <p:nvPr/>
        </p:nvSpPr>
        <p:spPr>
          <a:xfrm>
            <a:off x="8685212" y="1978223"/>
            <a:ext cx="381000" cy="307777"/>
          </a:xfrm>
          <a:prstGeom prst="rect">
            <a:avLst/>
          </a:prstGeom>
          <a:solidFill>
            <a:srgbClr val="2C60FF"/>
          </a:solidFill>
          <a:ln>
            <a:solidFill>
              <a:schemeClr val="tx1"/>
            </a:solidFill>
          </a:ln>
        </p:spPr>
        <p:txBody>
          <a:bodyPr wrap="square" rtlCol="0">
            <a:spAutoFit/>
          </a:bodyPr>
          <a:lstStyle/>
          <a:p>
            <a:endParaRPr lang="en-ZA" sz="1400" dirty="0"/>
          </a:p>
        </p:txBody>
      </p:sp>
      <p:sp>
        <p:nvSpPr>
          <p:cNvPr id="7" name="TextBox 6"/>
          <p:cNvSpPr txBox="1"/>
          <p:nvPr/>
        </p:nvSpPr>
        <p:spPr>
          <a:xfrm>
            <a:off x="1522412" y="1978223"/>
            <a:ext cx="381000" cy="307777"/>
          </a:xfrm>
          <a:prstGeom prst="rect">
            <a:avLst/>
          </a:prstGeom>
          <a:solidFill>
            <a:schemeClr val="tx1"/>
          </a:solidFill>
          <a:ln>
            <a:solidFill>
              <a:schemeClr val="tx1"/>
            </a:solidFill>
          </a:ln>
        </p:spPr>
        <p:txBody>
          <a:bodyPr wrap="square" rtlCol="0">
            <a:spAutoFit/>
          </a:bodyPr>
          <a:lstStyle/>
          <a:p>
            <a:endParaRPr lang="en-ZA" sz="1400" dirty="0"/>
          </a:p>
        </p:txBody>
      </p:sp>
      <p:sp>
        <p:nvSpPr>
          <p:cNvPr id="8" name="TextBox 7"/>
          <p:cNvSpPr txBox="1"/>
          <p:nvPr/>
        </p:nvSpPr>
        <p:spPr>
          <a:xfrm>
            <a:off x="4499551" y="1978223"/>
            <a:ext cx="381000" cy="307777"/>
          </a:xfrm>
          <a:prstGeom prst="rect">
            <a:avLst/>
          </a:prstGeom>
          <a:solidFill>
            <a:srgbClr val="E14CC6"/>
          </a:solidFill>
          <a:ln>
            <a:solidFill>
              <a:schemeClr val="tx1"/>
            </a:solidFill>
          </a:ln>
        </p:spPr>
        <p:txBody>
          <a:bodyPr wrap="square" rtlCol="0">
            <a:spAutoFit/>
          </a:bodyPr>
          <a:lstStyle/>
          <a:p>
            <a:endParaRPr lang="en-ZA" sz="1400" dirty="0"/>
          </a:p>
        </p:txBody>
      </p:sp>
      <p:sp>
        <p:nvSpPr>
          <p:cNvPr id="9" name="TextBox 8"/>
          <p:cNvSpPr txBox="1"/>
          <p:nvPr/>
        </p:nvSpPr>
        <p:spPr>
          <a:xfrm>
            <a:off x="6506585" y="1978223"/>
            <a:ext cx="381000" cy="307777"/>
          </a:xfrm>
          <a:prstGeom prst="rect">
            <a:avLst/>
          </a:prstGeom>
          <a:solidFill>
            <a:srgbClr val="37FE25"/>
          </a:solidFill>
          <a:ln>
            <a:solidFill>
              <a:schemeClr val="tx1"/>
            </a:solidFill>
          </a:ln>
        </p:spPr>
        <p:txBody>
          <a:bodyPr wrap="square" rtlCol="0">
            <a:spAutoFit/>
          </a:bodyPr>
          <a:lstStyle/>
          <a:p>
            <a:endParaRPr lang="en-ZA" sz="1400" dirty="0"/>
          </a:p>
        </p:txBody>
      </p:sp>
      <p:sp>
        <p:nvSpPr>
          <p:cNvPr id="11" name="TextBox 10"/>
          <p:cNvSpPr txBox="1"/>
          <p:nvPr/>
        </p:nvSpPr>
        <p:spPr>
          <a:xfrm>
            <a:off x="1979612" y="5486400"/>
            <a:ext cx="1371600" cy="523220"/>
          </a:xfrm>
          <a:prstGeom prst="rect">
            <a:avLst/>
          </a:prstGeom>
          <a:noFill/>
        </p:spPr>
        <p:txBody>
          <a:bodyPr wrap="square" rtlCol="0">
            <a:spAutoFit/>
          </a:bodyPr>
          <a:lstStyle/>
          <a:p>
            <a:pPr algn="ctr"/>
            <a:r>
              <a:rPr lang="en-ZA" sz="2800" b="1" dirty="0" smtClean="0"/>
              <a:t>1</a:t>
            </a:r>
            <a:endParaRPr lang="en-ZA" sz="2800" b="1" dirty="0"/>
          </a:p>
        </p:txBody>
      </p:sp>
      <p:sp>
        <p:nvSpPr>
          <p:cNvPr id="12" name="TextBox 11"/>
          <p:cNvSpPr txBox="1"/>
          <p:nvPr/>
        </p:nvSpPr>
        <p:spPr>
          <a:xfrm>
            <a:off x="3732212" y="5486400"/>
            <a:ext cx="1371600" cy="523220"/>
          </a:xfrm>
          <a:prstGeom prst="rect">
            <a:avLst/>
          </a:prstGeom>
          <a:noFill/>
        </p:spPr>
        <p:txBody>
          <a:bodyPr wrap="square" rtlCol="0">
            <a:spAutoFit/>
          </a:bodyPr>
          <a:lstStyle/>
          <a:p>
            <a:pPr algn="ctr"/>
            <a:r>
              <a:rPr lang="en-ZA" sz="2800" b="1" dirty="0" smtClean="0"/>
              <a:t>2</a:t>
            </a:r>
            <a:endParaRPr lang="en-ZA" sz="2800" b="1" dirty="0"/>
          </a:p>
        </p:txBody>
      </p:sp>
      <p:sp>
        <p:nvSpPr>
          <p:cNvPr id="13" name="TextBox 12"/>
          <p:cNvSpPr txBox="1"/>
          <p:nvPr/>
        </p:nvSpPr>
        <p:spPr>
          <a:xfrm>
            <a:off x="7085012" y="5486400"/>
            <a:ext cx="1371600" cy="523220"/>
          </a:xfrm>
          <a:prstGeom prst="rect">
            <a:avLst/>
          </a:prstGeom>
          <a:noFill/>
        </p:spPr>
        <p:txBody>
          <a:bodyPr wrap="square" rtlCol="0">
            <a:spAutoFit/>
          </a:bodyPr>
          <a:lstStyle/>
          <a:p>
            <a:pPr algn="ctr"/>
            <a:r>
              <a:rPr lang="en-ZA" sz="2800" b="1" dirty="0" smtClean="0"/>
              <a:t>4</a:t>
            </a:r>
            <a:endParaRPr lang="en-ZA" sz="2800" b="1" dirty="0"/>
          </a:p>
        </p:txBody>
      </p:sp>
      <p:sp>
        <p:nvSpPr>
          <p:cNvPr id="14" name="TextBox 13"/>
          <p:cNvSpPr txBox="1"/>
          <p:nvPr/>
        </p:nvSpPr>
        <p:spPr>
          <a:xfrm>
            <a:off x="9066212" y="5496580"/>
            <a:ext cx="1371600" cy="523220"/>
          </a:xfrm>
          <a:prstGeom prst="rect">
            <a:avLst/>
          </a:prstGeom>
          <a:noFill/>
        </p:spPr>
        <p:txBody>
          <a:bodyPr wrap="square" rtlCol="0">
            <a:spAutoFit/>
          </a:bodyPr>
          <a:lstStyle/>
          <a:p>
            <a:pPr algn="ctr"/>
            <a:r>
              <a:rPr lang="en-ZA" sz="2800" b="1" dirty="0" smtClean="0"/>
              <a:t>5/6</a:t>
            </a:r>
            <a:endParaRPr lang="en-ZA" sz="2800" b="1" dirty="0"/>
          </a:p>
        </p:txBody>
      </p:sp>
      <p:sp>
        <p:nvSpPr>
          <p:cNvPr id="15" name="TextBox 14"/>
          <p:cNvSpPr txBox="1"/>
          <p:nvPr/>
        </p:nvSpPr>
        <p:spPr>
          <a:xfrm>
            <a:off x="5542857" y="5486400"/>
            <a:ext cx="1371600" cy="523220"/>
          </a:xfrm>
          <a:prstGeom prst="rect">
            <a:avLst/>
          </a:prstGeom>
          <a:noFill/>
        </p:spPr>
        <p:txBody>
          <a:bodyPr wrap="square" rtlCol="0">
            <a:spAutoFit/>
          </a:bodyPr>
          <a:lstStyle/>
          <a:p>
            <a:pPr algn="ctr"/>
            <a:r>
              <a:rPr lang="en-ZA" sz="2800" b="1" dirty="0" smtClean="0"/>
              <a:t>3</a:t>
            </a:r>
            <a:endParaRPr lang="en-ZA" sz="2800" b="1" dirty="0"/>
          </a:p>
        </p:txBody>
      </p:sp>
      <p:sp>
        <p:nvSpPr>
          <p:cNvPr id="16" name="TextBox 15"/>
          <p:cNvSpPr txBox="1"/>
          <p:nvPr/>
        </p:nvSpPr>
        <p:spPr>
          <a:xfrm>
            <a:off x="3351212" y="5791200"/>
            <a:ext cx="5257800" cy="584775"/>
          </a:xfrm>
          <a:prstGeom prst="rect">
            <a:avLst/>
          </a:prstGeom>
          <a:noFill/>
        </p:spPr>
        <p:txBody>
          <a:bodyPr wrap="square" rtlCol="0">
            <a:spAutoFit/>
          </a:bodyPr>
          <a:lstStyle/>
          <a:p>
            <a:pPr algn="ctr"/>
            <a:r>
              <a:rPr lang="en-ZA" sz="3200" b="1" dirty="0" smtClean="0"/>
              <a:t>HCV Genotype</a:t>
            </a:r>
            <a:endParaRPr lang="en-ZA" sz="3200" b="1" dirty="0"/>
          </a:p>
        </p:txBody>
      </p:sp>
      <p:sp>
        <p:nvSpPr>
          <p:cNvPr id="3" name="Title 2"/>
          <p:cNvSpPr>
            <a:spLocks noGrp="1"/>
          </p:cNvSpPr>
          <p:nvPr>
            <p:ph type="title"/>
          </p:nvPr>
        </p:nvSpPr>
        <p:spPr/>
        <p:txBody>
          <a:bodyPr>
            <a:normAutofit/>
          </a:bodyPr>
          <a:lstStyle/>
          <a:p>
            <a:r>
              <a:rPr lang="en-US" sz="3800" b="1" dirty="0">
                <a:solidFill>
                  <a:schemeClr val="accent1"/>
                </a:solidFill>
              </a:rPr>
              <a:t>T</a:t>
            </a:r>
            <a:r>
              <a:rPr lang="en-ZA" sz="3800" b="1" dirty="0" err="1">
                <a:solidFill>
                  <a:schemeClr val="accent1"/>
                </a:solidFill>
              </a:rPr>
              <a:t>reatment</a:t>
            </a:r>
            <a:r>
              <a:rPr lang="en-ZA" sz="3800" b="1" dirty="0">
                <a:solidFill>
                  <a:schemeClr val="accent1"/>
                </a:solidFill>
              </a:rPr>
              <a:t> Efficacy &gt;90% in Most Patients </a:t>
            </a:r>
            <a:endParaRPr lang="en-US" sz="3800" dirty="0">
              <a:solidFill>
                <a:schemeClr val="accent1"/>
              </a:solidFill>
            </a:endParaRPr>
          </a:p>
        </p:txBody>
      </p:sp>
    </p:spTree>
    <p:extLst>
      <p:ext uri="{BB962C8B-B14F-4D97-AF65-F5344CB8AC3E}">
        <p14:creationId xmlns:p14="http://schemas.microsoft.com/office/powerpoint/2010/main" val="405902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feld 6"/>
          <p:cNvSpPr txBox="1">
            <a:spLocks noChangeArrowheads="1"/>
          </p:cNvSpPr>
          <p:nvPr/>
        </p:nvSpPr>
        <p:spPr bwMode="auto">
          <a:xfrm>
            <a:off x="-1" y="76200"/>
            <a:ext cx="12188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None/>
            </a:pPr>
            <a:r>
              <a:rPr lang="de-DE" altLang="de-DE" sz="4000" b="1" dirty="0" smtClean="0">
                <a:solidFill>
                  <a:schemeClr val="accent1"/>
                </a:solidFill>
                <a:latin typeface="Arial" panose="020B0604020202020204" pitchFamily="34" charset="0"/>
                <a:cs typeface="Arial" panose="020B0604020202020204" pitchFamily="34" charset="0"/>
              </a:rPr>
              <a:t>Real-</a:t>
            </a:r>
            <a:r>
              <a:rPr lang="de-DE" altLang="de-DE" sz="4000" b="1" dirty="0">
                <a:solidFill>
                  <a:schemeClr val="accent1"/>
                </a:solidFill>
                <a:latin typeface="Arial" panose="020B0604020202020204" pitchFamily="34" charset="0"/>
                <a:cs typeface="Arial" panose="020B0604020202020204" pitchFamily="34" charset="0"/>
              </a:rPr>
              <a:t>W</a:t>
            </a:r>
            <a:r>
              <a:rPr lang="de-DE" altLang="de-DE" sz="4000" b="1" dirty="0" smtClean="0">
                <a:solidFill>
                  <a:schemeClr val="accent1"/>
                </a:solidFill>
                <a:latin typeface="Arial" panose="020B0604020202020204" pitchFamily="34" charset="0"/>
                <a:cs typeface="Arial" panose="020B0604020202020204" pitchFamily="34" charset="0"/>
              </a:rPr>
              <a:t>orld Data </a:t>
            </a:r>
            <a:r>
              <a:rPr lang="de-DE" altLang="de-DE" sz="4000" b="1" dirty="0">
                <a:solidFill>
                  <a:schemeClr val="accent1"/>
                </a:solidFill>
                <a:latin typeface="Arial" panose="020B0604020202020204" pitchFamily="34" charset="0"/>
                <a:cs typeface="Arial" panose="020B0604020202020204" pitchFamily="34" charset="0"/>
              </a:rPr>
              <a:t>– SVR &lt;100%</a:t>
            </a:r>
          </a:p>
          <a:p>
            <a:pPr algn="ctr" defTabSz="457200" fontAlgn="base">
              <a:spcBef>
                <a:spcPct val="0"/>
              </a:spcBef>
              <a:spcAft>
                <a:spcPct val="0"/>
              </a:spcAft>
              <a:buNone/>
            </a:pPr>
            <a:r>
              <a:rPr lang="de-DE" altLang="de-DE" b="1" u="sng" dirty="0">
                <a:solidFill>
                  <a:schemeClr val="accent1"/>
                </a:solidFill>
                <a:latin typeface="Arial" panose="020B0604020202020204" pitchFamily="34" charset="0"/>
                <a:cs typeface="Arial" panose="020B0604020202020204" pitchFamily="34" charset="0"/>
              </a:rPr>
              <a:t>How S</a:t>
            </a:r>
            <a:r>
              <a:rPr lang="de-DE" altLang="de-DE" b="1" u="sng" dirty="0" smtClean="0">
                <a:solidFill>
                  <a:schemeClr val="accent1"/>
                </a:solidFill>
                <a:latin typeface="Arial" panose="020B0604020202020204" pitchFamily="34" charset="0"/>
                <a:cs typeface="Arial" panose="020B0604020202020204" pitchFamily="34" charset="0"/>
              </a:rPr>
              <a:t>hould We Deal </a:t>
            </a:r>
            <a:r>
              <a:rPr lang="de-DE" altLang="de-DE" b="1" u="sng" dirty="0">
                <a:solidFill>
                  <a:schemeClr val="accent1"/>
                </a:solidFill>
                <a:latin typeface="Arial" panose="020B0604020202020204" pitchFamily="34" charset="0"/>
                <a:cs typeface="Arial" panose="020B0604020202020204" pitchFamily="34" charset="0"/>
              </a:rPr>
              <a:t>with DAA </a:t>
            </a:r>
            <a:r>
              <a:rPr lang="de-DE" altLang="de-DE" b="1" u="sng" dirty="0" smtClean="0">
                <a:solidFill>
                  <a:schemeClr val="accent1"/>
                </a:solidFill>
                <a:latin typeface="Arial" panose="020B0604020202020204" pitchFamily="34" charset="0"/>
                <a:cs typeface="Arial" panose="020B0604020202020204" pitchFamily="34" charset="0"/>
              </a:rPr>
              <a:t>Failures</a:t>
            </a:r>
            <a:r>
              <a:rPr lang="de-DE" altLang="de-DE" b="1" u="sng" dirty="0">
                <a:solidFill>
                  <a:schemeClr val="accent1"/>
                </a:solidFill>
                <a:latin typeface="Arial" panose="020B0604020202020204" pitchFamily="34" charset="0"/>
                <a:cs typeface="Arial" panose="020B0604020202020204" pitchFamily="34" charset="0"/>
              </a:rPr>
              <a:t>?</a:t>
            </a:r>
          </a:p>
        </p:txBody>
      </p:sp>
      <p:sp>
        <p:nvSpPr>
          <p:cNvPr id="13" name="Textfeld 11"/>
          <p:cNvSpPr txBox="1">
            <a:spLocks noChangeArrowheads="1"/>
          </p:cNvSpPr>
          <p:nvPr/>
        </p:nvSpPr>
        <p:spPr bwMode="auto">
          <a:xfrm>
            <a:off x="303212" y="6550223"/>
            <a:ext cx="2079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a:defRPr sz="1600">
                <a:solidFill>
                  <a:schemeClr val="tx1"/>
                </a:solidFill>
                <a:latin typeface="Arial" pitchFamily="34" charset="0"/>
                <a:ea typeface="ＭＳ Ｐゴシック" pitchFamily="34" charset="-128"/>
              </a:defRPr>
            </a:lvl4pPr>
            <a:lvl5pPr marL="2057400">
              <a:defRPr sz="1600">
                <a:solidFill>
                  <a:schemeClr val="tx1"/>
                </a:solidFill>
                <a:latin typeface="Arial" pitchFamily="34" charset="0"/>
                <a:ea typeface="ＭＳ Ｐゴシック" pitchFamily="34" charset="-128"/>
              </a:defRPr>
            </a:lvl5pPr>
            <a:lvl6pPr marL="2514600" eaLnBrk="0" hangingPunct="0">
              <a:defRPr sz="1600">
                <a:solidFill>
                  <a:schemeClr val="tx1"/>
                </a:solidFill>
                <a:latin typeface="Arial" pitchFamily="34" charset="0"/>
                <a:ea typeface="ＭＳ Ｐゴシック" pitchFamily="34" charset="-128"/>
              </a:defRPr>
            </a:lvl6pPr>
            <a:lvl7pPr marL="2971800" eaLnBrk="0" hangingPunct="0">
              <a:defRPr sz="1600">
                <a:solidFill>
                  <a:schemeClr val="tx1"/>
                </a:solidFill>
                <a:latin typeface="Arial" pitchFamily="34" charset="0"/>
                <a:ea typeface="ＭＳ Ｐゴシック" pitchFamily="34" charset="-128"/>
              </a:defRPr>
            </a:lvl7pPr>
            <a:lvl8pPr marL="3429000" eaLnBrk="0" hangingPunct="0">
              <a:defRPr sz="1600">
                <a:solidFill>
                  <a:schemeClr val="tx1"/>
                </a:solidFill>
                <a:latin typeface="Arial" pitchFamily="34" charset="0"/>
                <a:ea typeface="ＭＳ Ｐゴシック" pitchFamily="34" charset="-128"/>
              </a:defRPr>
            </a:lvl8pPr>
            <a:lvl9pPr marL="3886200" eaLnBrk="0" hangingPunct="0">
              <a:defRPr sz="1600">
                <a:solidFill>
                  <a:schemeClr val="tx1"/>
                </a:solidFill>
                <a:latin typeface="Arial" pitchFamily="34" charset="0"/>
                <a:ea typeface="ＭＳ Ｐゴシック" pitchFamily="34" charset="-128"/>
              </a:defRPr>
            </a:lvl9pPr>
          </a:lstStyle>
          <a:p>
            <a:r>
              <a:rPr lang="en-US" altLang="de-DE" sz="1400" dirty="0">
                <a:solidFill>
                  <a:schemeClr val="bg1"/>
                </a:solidFill>
              </a:rPr>
              <a:t>Foster et al, EASL </a:t>
            </a:r>
            <a:r>
              <a:rPr lang="en-US" altLang="de-DE" sz="1400" dirty="0" smtClean="0">
                <a:solidFill>
                  <a:schemeClr val="bg1"/>
                </a:solidFill>
              </a:rPr>
              <a:t>2015</a:t>
            </a:r>
            <a:endParaRPr lang="en-US" altLang="de-DE" sz="1400" dirty="0">
              <a:solidFill>
                <a:schemeClr val="bg1"/>
              </a:solidFill>
            </a:endParaRPr>
          </a:p>
        </p:txBody>
      </p:sp>
      <p:graphicFrame>
        <p:nvGraphicFramePr>
          <p:cNvPr id="14" name="Content Placeholder 4"/>
          <p:cNvGraphicFramePr>
            <a:graphicFrameLocks/>
          </p:cNvGraphicFramePr>
          <p:nvPr>
            <p:extLst/>
          </p:nvPr>
        </p:nvGraphicFramePr>
        <p:xfrm>
          <a:off x="1522413" y="1700809"/>
          <a:ext cx="10269029" cy="462609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2"/>
          <p:cNvSpPr txBox="1">
            <a:spLocks noChangeArrowheads="1"/>
          </p:cNvSpPr>
          <p:nvPr/>
        </p:nvSpPr>
        <p:spPr bwMode="auto">
          <a:xfrm>
            <a:off x="2330450" y="5515100"/>
            <a:ext cx="1871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pitchFamily="34" charset="0"/>
                <a:ea typeface="ＭＳ Ｐゴシック" pitchFamily="34" charset="-128"/>
              </a:defRPr>
            </a:lvl1pPr>
            <a:lvl2pPr marL="742950" indent="-285750" defTabSz="457200">
              <a:defRPr sz="2000">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defTabSz="457200">
              <a:defRPr sz="1600">
                <a:solidFill>
                  <a:schemeClr val="tx1"/>
                </a:solidFill>
                <a:latin typeface="Arial" pitchFamily="34" charset="0"/>
                <a:ea typeface="ＭＳ Ｐゴシック" pitchFamily="34" charset="-128"/>
              </a:defRPr>
            </a:lvl4pPr>
            <a:lvl5pPr marL="2057400" defTabSz="457200">
              <a:defRPr sz="1600">
                <a:solidFill>
                  <a:schemeClr val="tx1"/>
                </a:solidFill>
                <a:latin typeface="Arial" pitchFamily="34" charset="0"/>
                <a:ea typeface="ＭＳ Ｐゴシック" pitchFamily="34" charset="-128"/>
              </a:defRPr>
            </a:lvl5pPr>
            <a:lvl6pPr marL="2514600" defTabSz="457200" eaLnBrk="0" hangingPunct="0">
              <a:defRPr sz="1600">
                <a:solidFill>
                  <a:schemeClr val="tx1"/>
                </a:solidFill>
                <a:latin typeface="Arial" pitchFamily="34" charset="0"/>
                <a:ea typeface="ＭＳ Ｐゴシック" pitchFamily="34" charset="-128"/>
              </a:defRPr>
            </a:lvl6pPr>
            <a:lvl7pPr marL="2971800" defTabSz="457200" eaLnBrk="0" hangingPunct="0">
              <a:defRPr sz="1600">
                <a:solidFill>
                  <a:schemeClr val="tx1"/>
                </a:solidFill>
                <a:latin typeface="Arial" pitchFamily="34" charset="0"/>
                <a:ea typeface="ＭＳ Ｐゴシック" pitchFamily="34" charset="-128"/>
              </a:defRPr>
            </a:lvl7pPr>
            <a:lvl8pPr marL="3429000" defTabSz="457200" eaLnBrk="0" hangingPunct="0">
              <a:defRPr sz="1600">
                <a:solidFill>
                  <a:schemeClr val="tx1"/>
                </a:solidFill>
                <a:latin typeface="Arial" pitchFamily="34" charset="0"/>
                <a:ea typeface="ＭＳ Ｐゴシック" pitchFamily="34" charset="-128"/>
              </a:defRPr>
            </a:lvl8pPr>
            <a:lvl9pPr marL="3886200" defTabSz="457200" eaLnBrk="0" hangingPunct="0">
              <a:defRPr sz="1600">
                <a:solidFill>
                  <a:schemeClr val="tx1"/>
                </a:solidFill>
                <a:latin typeface="Arial" pitchFamily="34" charset="0"/>
                <a:ea typeface="ＭＳ Ｐゴシック" pitchFamily="34" charset="-128"/>
              </a:defRPr>
            </a:lvl9pPr>
          </a:lstStyle>
          <a:p>
            <a:pPr fontAlgn="base">
              <a:spcBef>
                <a:spcPct val="0"/>
              </a:spcBef>
              <a:spcAft>
                <a:spcPct val="0"/>
              </a:spcAft>
            </a:pPr>
            <a:r>
              <a:rPr lang="en-GB" altLang="de-DE" sz="1400">
                <a:solidFill>
                  <a:srgbClr val="000000"/>
                </a:solidFill>
                <a:latin typeface="Calibri" pitchFamily="34" charset="0"/>
              </a:rPr>
              <a:t>N    252   28   172   15</a:t>
            </a:r>
          </a:p>
        </p:txBody>
      </p:sp>
      <p:sp>
        <p:nvSpPr>
          <p:cNvPr id="16" name="TextBox 6"/>
          <p:cNvSpPr txBox="1">
            <a:spLocks noChangeArrowheads="1"/>
          </p:cNvSpPr>
          <p:nvPr/>
        </p:nvSpPr>
        <p:spPr bwMode="auto">
          <a:xfrm>
            <a:off x="4375150" y="5534150"/>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pitchFamily="34" charset="0"/>
                <a:ea typeface="ＭＳ Ｐゴシック" pitchFamily="34" charset="-128"/>
              </a:defRPr>
            </a:lvl1pPr>
            <a:lvl2pPr marL="742950" indent="-285750" defTabSz="457200">
              <a:defRPr sz="2000">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defTabSz="457200">
              <a:defRPr sz="1600">
                <a:solidFill>
                  <a:schemeClr val="tx1"/>
                </a:solidFill>
                <a:latin typeface="Arial" pitchFamily="34" charset="0"/>
                <a:ea typeface="ＭＳ Ｐゴシック" pitchFamily="34" charset="-128"/>
              </a:defRPr>
            </a:lvl4pPr>
            <a:lvl5pPr marL="2057400" defTabSz="457200">
              <a:defRPr sz="1600">
                <a:solidFill>
                  <a:schemeClr val="tx1"/>
                </a:solidFill>
                <a:latin typeface="Arial" pitchFamily="34" charset="0"/>
                <a:ea typeface="ＭＳ Ｐゴシック" pitchFamily="34" charset="-128"/>
              </a:defRPr>
            </a:lvl5pPr>
            <a:lvl6pPr marL="2514600" defTabSz="457200" eaLnBrk="0" hangingPunct="0">
              <a:defRPr sz="1600">
                <a:solidFill>
                  <a:schemeClr val="tx1"/>
                </a:solidFill>
                <a:latin typeface="Arial" pitchFamily="34" charset="0"/>
                <a:ea typeface="ＭＳ Ｐゴシック" pitchFamily="34" charset="-128"/>
              </a:defRPr>
            </a:lvl6pPr>
            <a:lvl7pPr marL="2971800" defTabSz="457200" eaLnBrk="0" hangingPunct="0">
              <a:defRPr sz="1600">
                <a:solidFill>
                  <a:schemeClr val="tx1"/>
                </a:solidFill>
                <a:latin typeface="Arial" pitchFamily="34" charset="0"/>
                <a:ea typeface="ＭＳ Ｐゴシック" pitchFamily="34" charset="-128"/>
              </a:defRPr>
            </a:lvl7pPr>
            <a:lvl8pPr marL="3429000" defTabSz="457200" eaLnBrk="0" hangingPunct="0">
              <a:defRPr sz="1600">
                <a:solidFill>
                  <a:schemeClr val="tx1"/>
                </a:solidFill>
                <a:latin typeface="Arial" pitchFamily="34" charset="0"/>
                <a:ea typeface="ＭＳ Ｐゴシック" pitchFamily="34" charset="-128"/>
              </a:defRPr>
            </a:lvl8pPr>
            <a:lvl9pPr marL="3886200" defTabSz="457200" eaLnBrk="0" hangingPunct="0">
              <a:defRPr sz="1600">
                <a:solidFill>
                  <a:schemeClr val="tx1"/>
                </a:solidFill>
                <a:latin typeface="Arial" pitchFamily="34" charset="0"/>
                <a:ea typeface="ＭＳ Ｐゴシック" pitchFamily="34" charset="-128"/>
              </a:defRPr>
            </a:lvl9pPr>
          </a:lstStyle>
          <a:p>
            <a:pPr fontAlgn="base">
              <a:spcBef>
                <a:spcPct val="0"/>
              </a:spcBef>
              <a:spcAft>
                <a:spcPct val="0"/>
              </a:spcAft>
            </a:pPr>
            <a:r>
              <a:rPr lang="en-GB" altLang="de-DE" sz="1400">
                <a:solidFill>
                  <a:srgbClr val="000000"/>
                </a:solidFill>
                <a:latin typeface="Calibri" pitchFamily="34" charset="0"/>
              </a:rPr>
              <a:t>   164    21    45     5 </a:t>
            </a:r>
          </a:p>
        </p:txBody>
      </p:sp>
      <p:sp>
        <p:nvSpPr>
          <p:cNvPr id="17" name="TextBox 6"/>
          <p:cNvSpPr txBox="1">
            <a:spLocks noChangeArrowheads="1"/>
          </p:cNvSpPr>
          <p:nvPr/>
        </p:nvSpPr>
        <p:spPr bwMode="auto">
          <a:xfrm>
            <a:off x="2286000" y="2294063"/>
            <a:ext cx="2120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pitchFamily="34" charset="0"/>
                <a:ea typeface="ＭＳ Ｐゴシック" pitchFamily="34" charset="-128"/>
              </a:defRPr>
            </a:lvl1pPr>
            <a:lvl2pPr marL="742950" indent="-285750" defTabSz="457200">
              <a:defRPr sz="2000">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defTabSz="457200">
              <a:defRPr sz="1600">
                <a:solidFill>
                  <a:schemeClr val="tx1"/>
                </a:solidFill>
                <a:latin typeface="Arial" pitchFamily="34" charset="0"/>
                <a:ea typeface="ＭＳ Ｐゴシック" pitchFamily="34" charset="-128"/>
              </a:defRPr>
            </a:lvl4pPr>
            <a:lvl5pPr marL="2057400" defTabSz="457200">
              <a:defRPr sz="1600">
                <a:solidFill>
                  <a:schemeClr val="tx1"/>
                </a:solidFill>
                <a:latin typeface="Arial" pitchFamily="34" charset="0"/>
                <a:ea typeface="ＭＳ Ｐゴシック" pitchFamily="34" charset="-128"/>
              </a:defRPr>
            </a:lvl5pPr>
            <a:lvl6pPr marL="2514600" defTabSz="457200" eaLnBrk="0" hangingPunct="0">
              <a:defRPr sz="1600">
                <a:solidFill>
                  <a:schemeClr val="tx1"/>
                </a:solidFill>
                <a:latin typeface="Arial" pitchFamily="34" charset="0"/>
                <a:ea typeface="ＭＳ Ｐゴシック" pitchFamily="34" charset="-128"/>
              </a:defRPr>
            </a:lvl6pPr>
            <a:lvl7pPr marL="2971800" defTabSz="457200" eaLnBrk="0" hangingPunct="0">
              <a:defRPr sz="1600">
                <a:solidFill>
                  <a:schemeClr val="tx1"/>
                </a:solidFill>
                <a:latin typeface="Arial" pitchFamily="34" charset="0"/>
                <a:ea typeface="ＭＳ Ｐゴシック" pitchFamily="34" charset="-128"/>
              </a:defRPr>
            </a:lvl7pPr>
            <a:lvl8pPr marL="3429000" defTabSz="457200" eaLnBrk="0" hangingPunct="0">
              <a:defRPr sz="1600">
                <a:solidFill>
                  <a:schemeClr val="tx1"/>
                </a:solidFill>
                <a:latin typeface="Arial" pitchFamily="34" charset="0"/>
                <a:ea typeface="ＭＳ Ｐゴシック" pitchFamily="34" charset="-128"/>
              </a:defRPr>
            </a:lvl8pPr>
            <a:lvl9pPr marL="3886200" defTabSz="457200" eaLnBrk="0" hangingPunct="0">
              <a:defRPr sz="16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GB" altLang="de-DE" sz="1600" kern="0">
                <a:solidFill>
                  <a:srgbClr val="000000"/>
                </a:solidFill>
              </a:rPr>
              <a:t>      </a:t>
            </a:r>
            <a:r>
              <a:rPr lang="en-GB" altLang="de-DE" sz="1400" kern="0">
                <a:solidFill>
                  <a:srgbClr val="000000"/>
                </a:solidFill>
              </a:rPr>
              <a:t>80   71    74   73  %  </a:t>
            </a:r>
            <a:endParaRPr lang="en-GB" altLang="de-DE" sz="1600" kern="0">
              <a:solidFill>
                <a:srgbClr val="000000"/>
              </a:solidFill>
            </a:endParaRPr>
          </a:p>
        </p:txBody>
      </p:sp>
      <p:sp>
        <p:nvSpPr>
          <p:cNvPr id="18" name="TextBox 6"/>
          <p:cNvSpPr txBox="1">
            <a:spLocks noChangeArrowheads="1"/>
          </p:cNvSpPr>
          <p:nvPr/>
        </p:nvSpPr>
        <p:spPr bwMode="auto">
          <a:xfrm>
            <a:off x="4125912" y="2078163"/>
            <a:ext cx="2336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pitchFamily="34" charset="0"/>
                <a:ea typeface="ＭＳ Ｐゴシック" pitchFamily="34" charset="-128"/>
              </a:defRPr>
            </a:lvl1pPr>
            <a:lvl2pPr marL="742950" indent="-285750" defTabSz="457200">
              <a:defRPr sz="2000">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defTabSz="457200">
              <a:defRPr sz="1600">
                <a:solidFill>
                  <a:schemeClr val="tx1"/>
                </a:solidFill>
                <a:latin typeface="Arial" pitchFamily="34" charset="0"/>
                <a:ea typeface="ＭＳ Ｐゴシック" pitchFamily="34" charset="-128"/>
              </a:defRPr>
            </a:lvl4pPr>
            <a:lvl5pPr marL="2057400" defTabSz="457200">
              <a:defRPr sz="1600">
                <a:solidFill>
                  <a:schemeClr val="tx1"/>
                </a:solidFill>
                <a:latin typeface="Arial" pitchFamily="34" charset="0"/>
                <a:ea typeface="ＭＳ Ｐゴシック" pitchFamily="34" charset="-128"/>
              </a:defRPr>
            </a:lvl5pPr>
            <a:lvl6pPr marL="2514600" defTabSz="457200" eaLnBrk="0" hangingPunct="0">
              <a:defRPr sz="1600">
                <a:solidFill>
                  <a:schemeClr val="tx1"/>
                </a:solidFill>
                <a:latin typeface="Arial" pitchFamily="34" charset="0"/>
                <a:ea typeface="ＭＳ Ｐゴシック" pitchFamily="34" charset="-128"/>
              </a:defRPr>
            </a:lvl6pPr>
            <a:lvl7pPr marL="2971800" defTabSz="457200" eaLnBrk="0" hangingPunct="0">
              <a:defRPr sz="1600">
                <a:solidFill>
                  <a:schemeClr val="tx1"/>
                </a:solidFill>
                <a:latin typeface="Arial" pitchFamily="34" charset="0"/>
                <a:ea typeface="ＭＳ Ｐゴシック" pitchFamily="34" charset="-128"/>
              </a:defRPr>
            </a:lvl7pPr>
            <a:lvl8pPr marL="3429000" defTabSz="457200" eaLnBrk="0" hangingPunct="0">
              <a:defRPr sz="1600">
                <a:solidFill>
                  <a:schemeClr val="tx1"/>
                </a:solidFill>
                <a:latin typeface="Arial" pitchFamily="34" charset="0"/>
                <a:ea typeface="ＭＳ Ｐゴシック" pitchFamily="34" charset="-128"/>
              </a:defRPr>
            </a:lvl8pPr>
            <a:lvl9pPr marL="3886200" defTabSz="457200" eaLnBrk="0" hangingPunct="0">
              <a:defRPr sz="16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GB" altLang="de-DE" sz="1600" kern="0">
                <a:solidFill>
                  <a:srgbClr val="000000"/>
                </a:solidFill>
              </a:rPr>
              <a:t>       </a:t>
            </a:r>
            <a:r>
              <a:rPr lang="en-GB" altLang="de-DE" sz="1400" kern="0">
                <a:solidFill>
                  <a:srgbClr val="000000"/>
                </a:solidFill>
              </a:rPr>
              <a:t>86    81    82    60  %  </a:t>
            </a:r>
            <a:endParaRPr lang="en-GB" altLang="de-DE" sz="1600" kern="0">
              <a:solidFill>
                <a:srgbClr val="000000"/>
              </a:solidFill>
            </a:endParaRPr>
          </a:p>
        </p:txBody>
      </p:sp>
      <p:sp>
        <p:nvSpPr>
          <p:cNvPr id="19" name="TextBox 6"/>
          <p:cNvSpPr txBox="1">
            <a:spLocks noChangeArrowheads="1"/>
          </p:cNvSpPr>
          <p:nvPr/>
        </p:nvSpPr>
        <p:spPr bwMode="auto">
          <a:xfrm>
            <a:off x="6030912" y="2654424"/>
            <a:ext cx="2120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pitchFamily="34" charset="0"/>
                <a:ea typeface="ＭＳ Ｐゴシック" pitchFamily="34" charset="-128"/>
              </a:defRPr>
            </a:lvl1pPr>
            <a:lvl2pPr marL="742950" indent="-285750" defTabSz="457200">
              <a:defRPr sz="2000">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defTabSz="457200">
              <a:defRPr sz="1600">
                <a:solidFill>
                  <a:schemeClr val="tx1"/>
                </a:solidFill>
                <a:latin typeface="Arial" pitchFamily="34" charset="0"/>
                <a:ea typeface="ＭＳ Ｐゴシック" pitchFamily="34" charset="-128"/>
              </a:defRPr>
            </a:lvl4pPr>
            <a:lvl5pPr marL="2057400" defTabSz="457200">
              <a:defRPr sz="1600">
                <a:solidFill>
                  <a:schemeClr val="tx1"/>
                </a:solidFill>
                <a:latin typeface="Arial" pitchFamily="34" charset="0"/>
                <a:ea typeface="ＭＳ Ｐゴシック" pitchFamily="34" charset="-128"/>
              </a:defRPr>
            </a:lvl5pPr>
            <a:lvl6pPr marL="2514600" defTabSz="457200" eaLnBrk="0" hangingPunct="0">
              <a:defRPr sz="1600">
                <a:solidFill>
                  <a:schemeClr val="tx1"/>
                </a:solidFill>
                <a:latin typeface="Arial" pitchFamily="34" charset="0"/>
                <a:ea typeface="ＭＳ Ｐゴシック" pitchFamily="34" charset="-128"/>
              </a:defRPr>
            </a:lvl6pPr>
            <a:lvl7pPr marL="2971800" defTabSz="457200" eaLnBrk="0" hangingPunct="0">
              <a:defRPr sz="1600">
                <a:solidFill>
                  <a:schemeClr val="tx1"/>
                </a:solidFill>
                <a:latin typeface="Arial" pitchFamily="34" charset="0"/>
                <a:ea typeface="ＭＳ Ｐゴシック" pitchFamily="34" charset="-128"/>
              </a:defRPr>
            </a:lvl7pPr>
            <a:lvl8pPr marL="3429000" defTabSz="457200" eaLnBrk="0" hangingPunct="0">
              <a:defRPr sz="1600">
                <a:solidFill>
                  <a:schemeClr val="tx1"/>
                </a:solidFill>
                <a:latin typeface="Arial" pitchFamily="34" charset="0"/>
                <a:ea typeface="ＭＳ Ｐゴシック" pitchFamily="34" charset="-128"/>
              </a:defRPr>
            </a:lvl8pPr>
            <a:lvl9pPr marL="3886200" defTabSz="457200" eaLnBrk="0" hangingPunct="0">
              <a:defRPr sz="16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GB" altLang="de-DE" sz="1600" kern="0" dirty="0">
                <a:solidFill>
                  <a:srgbClr val="000000"/>
                </a:solidFill>
              </a:rPr>
              <a:t>      </a:t>
            </a:r>
            <a:r>
              <a:rPr lang="en-GB" altLang="de-DE" sz="1400" kern="0" dirty="0">
                <a:solidFill>
                  <a:srgbClr val="000000"/>
                </a:solidFill>
              </a:rPr>
              <a:t>59   43    70   71  %  </a:t>
            </a:r>
            <a:endParaRPr lang="en-GB" altLang="de-DE" sz="1600" kern="0" dirty="0">
              <a:solidFill>
                <a:srgbClr val="000000"/>
              </a:solidFill>
            </a:endParaRPr>
          </a:p>
        </p:txBody>
      </p:sp>
      <p:sp>
        <p:nvSpPr>
          <p:cNvPr id="20" name="Titel 1"/>
          <p:cNvSpPr txBox="1">
            <a:spLocks/>
          </p:cNvSpPr>
          <p:nvPr/>
        </p:nvSpPr>
        <p:spPr bwMode="auto">
          <a:xfrm>
            <a:off x="2134391" y="1196752"/>
            <a:ext cx="79200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48" charset="0"/>
              </a:defRPr>
            </a:lvl2pPr>
            <a:lvl3pPr algn="ctr" defTabSz="457200" rtl="0" eaLnBrk="0" fontAlgn="base" hangingPunct="0">
              <a:spcBef>
                <a:spcPct val="0"/>
              </a:spcBef>
              <a:spcAft>
                <a:spcPct val="0"/>
              </a:spcAft>
              <a:defRPr sz="4400">
                <a:solidFill>
                  <a:schemeClr val="tx1"/>
                </a:solidFill>
                <a:latin typeface="Calibri" pitchFamily="-48" charset="0"/>
              </a:defRPr>
            </a:lvl3pPr>
            <a:lvl4pPr algn="ctr" defTabSz="457200" rtl="0" eaLnBrk="0" fontAlgn="base" hangingPunct="0">
              <a:spcBef>
                <a:spcPct val="0"/>
              </a:spcBef>
              <a:spcAft>
                <a:spcPct val="0"/>
              </a:spcAft>
              <a:defRPr sz="4400">
                <a:solidFill>
                  <a:schemeClr val="tx1"/>
                </a:solidFill>
                <a:latin typeface="Calibri" pitchFamily="-48" charset="0"/>
              </a:defRPr>
            </a:lvl4pPr>
            <a:lvl5pPr algn="ctr" defTabSz="457200" rtl="0" eaLnBrk="0" fontAlgn="base" hangingPunct="0">
              <a:spcBef>
                <a:spcPct val="0"/>
              </a:spcBef>
              <a:spcAft>
                <a:spcPct val="0"/>
              </a:spcAft>
              <a:defRPr sz="4400">
                <a:solidFill>
                  <a:schemeClr val="tx1"/>
                </a:solidFill>
                <a:latin typeface="Calibri" pitchFamily="-48" charset="0"/>
              </a:defRPr>
            </a:lvl5pPr>
            <a:lvl6pPr marL="457200" algn="ctr" defTabSz="457200" rtl="0" fontAlgn="base">
              <a:spcBef>
                <a:spcPct val="0"/>
              </a:spcBef>
              <a:spcAft>
                <a:spcPct val="0"/>
              </a:spcAft>
              <a:defRPr sz="4400">
                <a:solidFill>
                  <a:schemeClr val="tx1"/>
                </a:solidFill>
                <a:latin typeface="Calibri" pitchFamily="-48" charset="0"/>
              </a:defRPr>
            </a:lvl6pPr>
            <a:lvl7pPr marL="914400" algn="ctr" defTabSz="457200" rtl="0" fontAlgn="base">
              <a:spcBef>
                <a:spcPct val="0"/>
              </a:spcBef>
              <a:spcAft>
                <a:spcPct val="0"/>
              </a:spcAft>
              <a:defRPr sz="4400">
                <a:solidFill>
                  <a:schemeClr val="tx1"/>
                </a:solidFill>
                <a:latin typeface="Calibri" pitchFamily="-48" charset="0"/>
              </a:defRPr>
            </a:lvl7pPr>
            <a:lvl8pPr marL="1371600" algn="ctr" defTabSz="457200" rtl="0" fontAlgn="base">
              <a:spcBef>
                <a:spcPct val="0"/>
              </a:spcBef>
              <a:spcAft>
                <a:spcPct val="0"/>
              </a:spcAft>
              <a:defRPr sz="4400">
                <a:solidFill>
                  <a:schemeClr val="tx1"/>
                </a:solidFill>
                <a:latin typeface="Calibri" pitchFamily="-48" charset="0"/>
              </a:defRPr>
            </a:lvl8pPr>
            <a:lvl9pPr marL="1828800" algn="ctr" defTabSz="457200" rtl="0" fontAlgn="base">
              <a:spcBef>
                <a:spcPct val="0"/>
              </a:spcBef>
              <a:spcAft>
                <a:spcPct val="0"/>
              </a:spcAft>
              <a:defRPr sz="4400">
                <a:solidFill>
                  <a:schemeClr val="tx1"/>
                </a:solidFill>
                <a:latin typeface="Calibri" pitchFamily="-48" charset="0"/>
              </a:defRPr>
            </a:lvl9pPr>
          </a:lstStyle>
          <a:p>
            <a:r>
              <a:rPr lang="en-US" altLang="de-DE" sz="2000" b="1" dirty="0">
                <a:ea typeface="ＭＳ Ｐゴシック" pitchFamily="34" charset="-128"/>
              </a:rPr>
              <a:t>Data from the English EAP in patients with decompensated liver cirrhosis</a:t>
            </a:r>
          </a:p>
        </p:txBody>
      </p:sp>
    </p:spTree>
    <p:extLst>
      <p:ext uri="{BB962C8B-B14F-4D97-AF65-F5344CB8AC3E}">
        <p14:creationId xmlns:p14="http://schemas.microsoft.com/office/powerpoint/2010/main" val="30129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defTabSz="457200" fontAlgn="base">
              <a:spcAft>
                <a:spcPct val="0"/>
              </a:spcAft>
            </a:pPr>
            <a:r>
              <a:rPr lang="de-DE" altLang="de-DE" sz="3800" b="1" dirty="0">
                <a:solidFill>
                  <a:schemeClr val="accent1"/>
                </a:solidFill>
              </a:rPr>
              <a:t>Therapy-Associated Resistance Variants: </a:t>
            </a:r>
            <a:br>
              <a:rPr lang="de-DE" altLang="de-DE" sz="3800" b="1" dirty="0">
                <a:solidFill>
                  <a:schemeClr val="accent1"/>
                </a:solidFill>
              </a:rPr>
            </a:br>
            <a:r>
              <a:rPr lang="de-DE" altLang="de-DE" sz="3800" b="1" dirty="0">
                <a:solidFill>
                  <a:schemeClr val="accent1"/>
                </a:solidFill>
              </a:rPr>
              <a:t>Experiences from the Ledipasvir </a:t>
            </a:r>
            <a:r>
              <a:rPr lang="de-DE" altLang="de-DE" sz="3800" b="1" dirty="0" smtClean="0">
                <a:solidFill>
                  <a:schemeClr val="accent1"/>
                </a:solidFill>
              </a:rPr>
              <a:t>Trials</a:t>
            </a:r>
            <a:endParaRPr lang="en-US" sz="3800" dirty="0">
              <a:solidFill>
                <a:schemeClr val="accent1"/>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3662056091"/>
              </p:ext>
            </p:extLst>
          </p:nvPr>
        </p:nvGraphicFramePr>
        <p:xfrm>
          <a:off x="2391668" y="2037110"/>
          <a:ext cx="7354887" cy="3525838"/>
        </p:xfrm>
        <a:graphic>
          <a:graphicData uri="http://schemas.openxmlformats.org/presentationml/2006/ole">
            <mc:AlternateContent xmlns:mc="http://schemas.openxmlformats.org/markup-compatibility/2006">
              <mc:Choice xmlns:v="urn:schemas-microsoft-com:vml" Requires="v">
                <p:oleObj spid="_x0000_s1086" r:id="rId4" imgW="7357264" imgH="3523197" progId="Excel.Chart.8">
                  <p:embed/>
                </p:oleObj>
              </mc:Choice>
              <mc:Fallback>
                <p:oleObj r:id="rId4" imgW="7357264" imgH="3523197"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1668" y="2037110"/>
                        <a:ext cx="7354887"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8"/>
          <p:cNvSpPr txBox="1"/>
          <p:nvPr/>
        </p:nvSpPr>
        <p:spPr>
          <a:xfrm>
            <a:off x="1966053" y="2451414"/>
            <a:ext cx="514350" cy="2912710"/>
          </a:xfrm>
          <a:prstGeom prst="rect">
            <a:avLst/>
          </a:prstGeom>
          <a:noFill/>
        </p:spPr>
        <p:txBody>
          <a:bodyPr vert="vert270" anchor="b"/>
          <a:lstStyle/>
          <a:p>
            <a:pPr algn="ctr" fontAlgn="base">
              <a:spcBef>
                <a:spcPct val="0"/>
              </a:spcBef>
              <a:spcAft>
                <a:spcPct val="0"/>
              </a:spcAft>
              <a:defRPr/>
            </a:pPr>
            <a:r>
              <a:rPr lang="en-US" sz="1600" dirty="0">
                <a:solidFill>
                  <a:srgbClr val="000000"/>
                </a:solidFill>
                <a:latin typeface="Arial" charset="0"/>
                <a:ea typeface="ＭＳ Ｐゴシック" charset="0"/>
                <a:cs typeface="ＭＳ Ｐゴシック" charset="0"/>
              </a:rPr>
              <a:t>Patients With NS5A RAVs (%)</a:t>
            </a:r>
          </a:p>
        </p:txBody>
      </p:sp>
      <p:sp>
        <p:nvSpPr>
          <p:cNvPr id="8" name="TextBox 9"/>
          <p:cNvSpPr txBox="1"/>
          <p:nvPr/>
        </p:nvSpPr>
        <p:spPr>
          <a:xfrm>
            <a:off x="3071118" y="4818062"/>
            <a:ext cx="1131887" cy="287338"/>
          </a:xfrm>
          <a:prstGeom prst="rect">
            <a:avLst/>
          </a:prstGeom>
          <a:noFill/>
          <a:ln w="9525" cmpd="sng">
            <a:noFill/>
          </a:ln>
          <a:effectLst/>
        </p:spPr>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base">
              <a:spcBef>
                <a:spcPct val="0"/>
              </a:spcBef>
              <a:spcAft>
                <a:spcPct val="0"/>
              </a:spcAft>
              <a:defRPr/>
            </a:pPr>
            <a:r>
              <a:rPr lang="en-US" sz="1400" kern="0" dirty="0">
                <a:solidFill>
                  <a:srgbClr val="FFFFFF"/>
                </a:solidFill>
                <a:latin typeface="Arial"/>
              </a:rPr>
              <a:t>62/63</a:t>
            </a:r>
          </a:p>
        </p:txBody>
      </p:sp>
      <p:sp>
        <p:nvSpPr>
          <p:cNvPr id="10" name="TextBox 11"/>
          <p:cNvSpPr txBox="1"/>
          <p:nvPr/>
        </p:nvSpPr>
        <p:spPr>
          <a:xfrm>
            <a:off x="4150618" y="4818062"/>
            <a:ext cx="1131887" cy="287338"/>
          </a:xfrm>
          <a:prstGeom prst="rect">
            <a:avLst/>
          </a:prstGeom>
          <a:noFill/>
          <a:ln w="9525" cmpd="sng">
            <a:noFill/>
          </a:ln>
          <a:effectLst/>
        </p:spPr>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base">
              <a:spcBef>
                <a:spcPct val="0"/>
              </a:spcBef>
              <a:spcAft>
                <a:spcPct val="0"/>
              </a:spcAft>
              <a:defRPr/>
            </a:pPr>
            <a:r>
              <a:rPr lang="en-US" sz="1400" kern="0" dirty="0">
                <a:solidFill>
                  <a:srgbClr val="FFFFFF"/>
                </a:solidFill>
                <a:latin typeface="Arial"/>
              </a:rPr>
              <a:t>58/58</a:t>
            </a:r>
          </a:p>
        </p:txBody>
      </p:sp>
      <p:sp>
        <p:nvSpPr>
          <p:cNvPr id="11" name="TextBox 13"/>
          <p:cNvSpPr txBox="1"/>
          <p:nvPr/>
        </p:nvSpPr>
        <p:spPr>
          <a:xfrm>
            <a:off x="5231704" y="4818062"/>
            <a:ext cx="1130300" cy="287338"/>
          </a:xfrm>
          <a:prstGeom prst="rect">
            <a:avLst/>
          </a:prstGeom>
          <a:noFill/>
          <a:ln w="9525" cmpd="sng">
            <a:noFill/>
          </a:ln>
          <a:effectLst/>
        </p:spPr>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base">
              <a:spcBef>
                <a:spcPct val="0"/>
              </a:spcBef>
              <a:spcAft>
                <a:spcPct val="0"/>
              </a:spcAft>
              <a:defRPr/>
            </a:pPr>
            <a:r>
              <a:rPr lang="en-US" sz="1400" kern="0" dirty="0">
                <a:solidFill>
                  <a:srgbClr val="FFFFFF"/>
                </a:solidFill>
                <a:latin typeface="Arial"/>
              </a:rPr>
              <a:t>42/43</a:t>
            </a:r>
          </a:p>
        </p:txBody>
      </p:sp>
      <p:sp>
        <p:nvSpPr>
          <p:cNvPr id="12" name="TextBox 15"/>
          <p:cNvSpPr txBox="1"/>
          <p:nvPr/>
        </p:nvSpPr>
        <p:spPr>
          <a:xfrm>
            <a:off x="6311204" y="4818062"/>
            <a:ext cx="1131888" cy="287338"/>
          </a:xfrm>
          <a:prstGeom prst="rect">
            <a:avLst/>
          </a:prstGeom>
          <a:noFill/>
          <a:ln w="9525" cmpd="sng">
            <a:noFill/>
          </a:ln>
          <a:effectLst/>
        </p:spPr>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base">
              <a:spcBef>
                <a:spcPct val="0"/>
              </a:spcBef>
              <a:spcAft>
                <a:spcPct val="0"/>
              </a:spcAft>
              <a:defRPr/>
            </a:pPr>
            <a:r>
              <a:rPr lang="en-US" sz="1400" kern="0" dirty="0">
                <a:solidFill>
                  <a:srgbClr val="FFFFFF"/>
                </a:solidFill>
                <a:latin typeface="Arial"/>
              </a:rPr>
              <a:t>45/45</a:t>
            </a:r>
          </a:p>
        </p:txBody>
      </p:sp>
      <p:sp>
        <p:nvSpPr>
          <p:cNvPr id="13" name="TextBox 17"/>
          <p:cNvSpPr txBox="1"/>
          <p:nvPr/>
        </p:nvSpPr>
        <p:spPr>
          <a:xfrm>
            <a:off x="7390704" y="4818062"/>
            <a:ext cx="1131888" cy="287338"/>
          </a:xfrm>
          <a:prstGeom prst="rect">
            <a:avLst/>
          </a:prstGeom>
          <a:noFill/>
          <a:ln w="9525" cmpd="sng">
            <a:noFill/>
          </a:ln>
          <a:effectLst/>
        </p:spPr>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base">
              <a:spcBef>
                <a:spcPct val="0"/>
              </a:spcBef>
              <a:spcAft>
                <a:spcPct val="0"/>
              </a:spcAft>
              <a:defRPr/>
            </a:pPr>
            <a:r>
              <a:rPr lang="en-US" sz="1400" kern="0" dirty="0">
                <a:solidFill>
                  <a:srgbClr val="FFFFFF"/>
                </a:solidFill>
                <a:latin typeface="Arial"/>
              </a:rPr>
              <a:t>58/61</a:t>
            </a:r>
          </a:p>
        </p:txBody>
      </p:sp>
      <p:sp>
        <p:nvSpPr>
          <p:cNvPr id="14" name="TextBox 19"/>
          <p:cNvSpPr txBox="1"/>
          <p:nvPr/>
        </p:nvSpPr>
        <p:spPr>
          <a:xfrm>
            <a:off x="8471793" y="4818062"/>
            <a:ext cx="1131887" cy="287338"/>
          </a:xfrm>
          <a:prstGeom prst="rect">
            <a:avLst/>
          </a:prstGeom>
          <a:noFill/>
          <a:ln w="9525" cmpd="sng">
            <a:noFill/>
          </a:ln>
          <a:effectLst/>
        </p:spPr>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base">
              <a:spcBef>
                <a:spcPct val="0"/>
              </a:spcBef>
              <a:spcAft>
                <a:spcPct val="0"/>
              </a:spcAft>
              <a:defRPr/>
            </a:pPr>
            <a:r>
              <a:rPr lang="en-US" sz="1400" kern="0" dirty="0">
                <a:solidFill>
                  <a:srgbClr val="FFFFFF"/>
                </a:solidFill>
                <a:latin typeface="Arial"/>
              </a:rPr>
              <a:t>56/64</a:t>
            </a:r>
          </a:p>
        </p:txBody>
      </p:sp>
      <p:sp>
        <p:nvSpPr>
          <p:cNvPr id="15" name="Content Placeholder 9"/>
          <p:cNvSpPr txBox="1">
            <a:spLocks/>
          </p:cNvSpPr>
          <p:nvPr/>
        </p:nvSpPr>
        <p:spPr bwMode="auto">
          <a:xfrm>
            <a:off x="1988442" y="5943600"/>
            <a:ext cx="8426450" cy="685800"/>
          </a:xfrm>
          <a:prstGeom prst="rect">
            <a:avLst/>
          </a:prstGeom>
          <a:noFill/>
          <a:ln w="9525">
            <a:noFill/>
            <a:miter lim="800000"/>
            <a:headEnd/>
            <a:tailEnd/>
          </a:ln>
        </p:spPr>
        <p:txBody>
          <a:bodyPr/>
          <a:lstStyle>
            <a:lvl1pPr marL="342900" indent="-342900" algn="l" rtl="0" eaLnBrk="0" fontAlgn="base" hangingPunct="0">
              <a:spcBef>
                <a:spcPts val="9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ts val="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defRPr/>
            </a:pPr>
            <a:r>
              <a:rPr lang="en-US" sz="2000" b="1" kern="0" dirty="0">
                <a:solidFill>
                  <a:schemeClr val="accent1"/>
                </a:solidFill>
                <a:latin typeface="Arial"/>
              </a:rPr>
              <a:t>NS5A RAVs persisted in majority of patients for 96 weeks</a:t>
            </a:r>
          </a:p>
        </p:txBody>
      </p:sp>
      <p:sp>
        <p:nvSpPr>
          <p:cNvPr id="16" name="Textfeld 2"/>
          <p:cNvSpPr txBox="1">
            <a:spLocks noChangeArrowheads="1"/>
          </p:cNvSpPr>
          <p:nvPr/>
        </p:nvSpPr>
        <p:spPr bwMode="auto">
          <a:xfrm>
            <a:off x="1522412" y="1809750"/>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a:defRPr sz="1600">
                <a:solidFill>
                  <a:schemeClr val="tx1"/>
                </a:solidFill>
                <a:latin typeface="Arial" pitchFamily="34" charset="0"/>
                <a:ea typeface="ＭＳ Ｐゴシック" pitchFamily="34" charset="-128"/>
              </a:defRPr>
            </a:lvl4pPr>
            <a:lvl5pPr marL="2057400">
              <a:defRPr sz="1600">
                <a:solidFill>
                  <a:schemeClr val="tx1"/>
                </a:solidFill>
                <a:latin typeface="Arial" pitchFamily="34" charset="0"/>
                <a:ea typeface="ＭＳ Ｐゴシック" pitchFamily="34" charset="-128"/>
              </a:defRPr>
            </a:lvl5pPr>
            <a:lvl6pPr marL="2514600" eaLnBrk="0" hangingPunct="0">
              <a:defRPr sz="1600">
                <a:solidFill>
                  <a:schemeClr val="tx1"/>
                </a:solidFill>
                <a:latin typeface="Arial" pitchFamily="34" charset="0"/>
                <a:ea typeface="ＭＳ Ｐゴシック" pitchFamily="34" charset="-128"/>
              </a:defRPr>
            </a:lvl6pPr>
            <a:lvl7pPr marL="2971800" eaLnBrk="0" hangingPunct="0">
              <a:defRPr sz="1600">
                <a:solidFill>
                  <a:schemeClr val="tx1"/>
                </a:solidFill>
                <a:latin typeface="Arial" pitchFamily="34" charset="0"/>
                <a:ea typeface="ＭＳ Ｐゴシック" pitchFamily="34" charset="-128"/>
              </a:defRPr>
            </a:lvl7pPr>
            <a:lvl8pPr marL="3429000" eaLnBrk="0" hangingPunct="0">
              <a:defRPr sz="1600">
                <a:solidFill>
                  <a:schemeClr val="tx1"/>
                </a:solidFill>
                <a:latin typeface="Arial" pitchFamily="34" charset="0"/>
                <a:ea typeface="ＭＳ Ｐゴシック" pitchFamily="34" charset="-128"/>
              </a:defRPr>
            </a:lvl8pPr>
            <a:lvl9pPr marL="3886200" eaLnBrk="0" hangingPunct="0">
              <a:defRPr sz="1600">
                <a:solidFill>
                  <a:schemeClr val="tx1"/>
                </a:solidFill>
                <a:latin typeface="Arial" pitchFamily="34" charset="0"/>
                <a:ea typeface="ＭＳ Ｐゴシック" pitchFamily="34" charset="-128"/>
              </a:defRPr>
            </a:lvl9pPr>
          </a:lstStyle>
          <a:p>
            <a:pPr fontAlgn="base">
              <a:spcBef>
                <a:spcPct val="0"/>
              </a:spcBef>
              <a:spcAft>
                <a:spcPct val="0"/>
              </a:spcAft>
              <a:defRPr/>
            </a:pPr>
            <a:r>
              <a:rPr lang="de-DE" altLang="de-DE" sz="2000" kern="0" dirty="0">
                <a:solidFill>
                  <a:srgbClr val="000000"/>
                </a:solidFill>
              </a:rPr>
              <a:t>Registry studies with ledipasvir</a:t>
            </a:r>
          </a:p>
        </p:txBody>
      </p:sp>
      <p:sp>
        <p:nvSpPr>
          <p:cNvPr id="17" name="Textfeld 15"/>
          <p:cNvSpPr txBox="1">
            <a:spLocks noChangeArrowheads="1"/>
          </p:cNvSpPr>
          <p:nvPr/>
        </p:nvSpPr>
        <p:spPr bwMode="auto">
          <a:xfrm>
            <a:off x="-404588" y="6489063"/>
            <a:ext cx="28885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a:defRPr sz="1600">
                <a:solidFill>
                  <a:schemeClr val="tx1"/>
                </a:solidFill>
                <a:latin typeface="Arial" pitchFamily="34" charset="0"/>
                <a:ea typeface="ＭＳ Ｐゴシック" pitchFamily="34" charset="-128"/>
              </a:defRPr>
            </a:lvl4pPr>
            <a:lvl5pPr marL="2057400">
              <a:defRPr sz="1600">
                <a:solidFill>
                  <a:schemeClr val="tx1"/>
                </a:solidFill>
                <a:latin typeface="Arial" pitchFamily="34" charset="0"/>
                <a:ea typeface="ＭＳ Ｐゴシック" pitchFamily="34" charset="-128"/>
              </a:defRPr>
            </a:lvl5pPr>
            <a:lvl6pPr marL="2514600" eaLnBrk="0" hangingPunct="0">
              <a:defRPr sz="1600">
                <a:solidFill>
                  <a:schemeClr val="tx1"/>
                </a:solidFill>
                <a:latin typeface="Arial" pitchFamily="34" charset="0"/>
                <a:ea typeface="ＭＳ Ｐゴシック" pitchFamily="34" charset="-128"/>
              </a:defRPr>
            </a:lvl6pPr>
            <a:lvl7pPr marL="2971800" eaLnBrk="0" hangingPunct="0">
              <a:defRPr sz="1600">
                <a:solidFill>
                  <a:schemeClr val="tx1"/>
                </a:solidFill>
                <a:latin typeface="Arial" pitchFamily="34" charset="0"/>
                <a:ea typeface="ＭＳ Ｐゴシック" pitchFamily="34" charset="-128"/>
              </a:defRPr>
            </a:lvl7pPr>
            <a:lvl8pPr marL="3429000" eaLnBrk="0" hangingPunct="0">
              <a:defRPr sz="1600">
                <a:solidFill>
                  <a:schemeClr val="tx1"/>
                </a:solidFill>
                <a:latin typeface="Arial" pitchFamily="34" charset="0"/>
                <a:ea typeface="ＭＳ Ｐゴシック" pitchFamily="34" charset="-128"/>
              </a:defRPr>
            </a:lvl8pPr>
            <a:lvl9pPr marL="3886200" eaLnBrk="0" hangingPunct="0">
              <a:defRPr sz="16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de-DE" altLang="de-DE" sz="1400" kern="0" dirty="0">
                <a:solidFill>
                  <a:schemeClr val="bg1"/>
                </a:solidFill>
              </a:rPr>
              <a:t>Wyles et al., EASL </a:t>
            </a:r>
            <a:r>
              <a:rPr lang="de-DE" altLang="de-DE" sz="1400" kern="0" dirty="0" smtClean="0">
                <a:solidFill>
                  <a:schemeClr val="bg1"/>
                </a:solidFill>
              </a:rPr>
              <a:t>2015</a:t>
            </a:r>
            <a:endParaRPr lang="de-DE" altLang="de-DE" sz="1400" kern="0" dirty="0">
              <a:solidFill>
                <a:schemeClr val="bg1"/>
              </a:solidFill>
            </a:endParaRPr>
          </a:p>
        </p:txBody>
      </p:sp>
      <p:sp>
        <p:nvSpPr>
          <p:cNvPr id="18" name="Textfeld 17"/>
          <p:cNvSpPr txBox="1"/>
          <p:nvPr/>
        </p:nvSpPr>
        <p:spPr>
          <a:xfrm>
            <a:off x="2955528" y="5562948"/>
            <a:ext cx="1231299" cy="338554"/>
          </a:xfrm>
          <a:prstGeom prst="rect">
            <a:avLst/>
          </a:prstGeom>
          <a:noFill/>
        </p:spPr>
        <p:txBody>
          <a:bodyPr wrap="none" rtlCol="0">
            <a:spAutoFit/>
          </a:bodyPr>
          <a:lstStyle/>
          <a:p>
            <a:r>
              <a:rPr lang="de-DE" sz="1600" dirty="0"/>
              <a:t>Parent </a:t>
            </a:r>
            <a:r>
              <a:rPr lang="de-DE" sz="1600" dirty="0" err="1"/>
              <a:t>study</a:t>
            </a:r>
            <a:endParaRPr lang="de-DE" sz="1600" dirty="0"/>
          </a:p>
        </p:txBody>
      </p:sp>
      <p:sp>
        <p:nvSpPr>
          <p:cNvPr id="19" name="Textfeld 18"/>
          <p:cNvSpPr txBox="1"/>
          <p:nvPr/>
        </p:nvSpPr>
        <p:spPr>
          <a:xfrm>
            <a:off x="6189726" y="5574268"/>
            <a:ext cx="1352486" cy="338554"/>
          </a:xfrm>
          <a:prstGeom prst="rect">
            <a:avLst/>
          </a:prstGeom>
          <a:noFill/>
        </p:spPr>
        <p:txBody>
          <a:bodyPr wrap="none" rtlCol="0">
            <a:spAutoFit/>
          </a:bodyPr>
          <a:lstStyle/>
          <a:p>
            <a:r>
              <a:rPr lang="de-DE" sz="1600" dirty="0"/>
              <a:t>Registry </a:t>
            </a:r>
            <a:r>
              <a:rPr lang="de-DE" sz="1600" dirty="0" err="1"/>
              <a:t>study</a:t>
            </a:r>
            <a:endParaRPr lang="de-DE" sz="1600" dirty="0"/>
          </a:p>
        </p:txBody>
      </p:sp>
      <p:cxnSp>
        <p:nvCxnSpPr>
          <p:cNvPr id="20" name="Gerader Verbinder 3"/>
          <p:cNvCxnSpPr/>
          <p:nvPr/>
        </p:nvCxnSpPr>
        <p:spPr>
          <a:xfrm>
            <a:off x="4318593" y="5562948"/>
            <a:ext cx="5056487" cy="1132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58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3"/>
          <p:cNvGraphicFramePr>
            <a:graphicFrameLocks/>
          </p:cNvGraphicFramePr>
          <p:nvPr>
            <p:extLst>
              <p:ext uri="{D42A27DB-BD31-4B8C-83A1-F6EECF244321}">
                <p14:modId xmlns:p14="http://schemas.microsoft.com/office/powerpoint/2010/main" val="3361131477"/>
              </p:ext>
            </p:extLst>
          </p:nvPr>
        </p:nvGraphicFramePr>
        <p:xfrm>
          <a:off x="2012470" y="1773017"/>
          <a:ext cx="8496300" cy="50087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p:cNvSpPr txBox="1"/>
          <p:nvPr/>
        </p:nvSpPr>
        <p:spPr>
          <a:xfrm>
            <a:off x="912812" y="1861268"/>
            <a:ext cx="10439400" cy="424732"/>
          </a:xfrm>
          <a:prstGeom prst="rect">
            <a:avLst/>
          </a:prstGeom>
          <a:noFill/>
        </p:spPr>
        <p:txBody>
          <a:bodyPr wrap="square" rtlCol="0">
            <a:spAutoFit/>
          </a:bodyPr>
          <a:lstStyle/>
          <a:p>
            <a:pPr algn="ctr" eaLnBrk="0" fontAlgn="base" hangingPunct="0">
              <a:lnSpc>
                <a:spcPct val="90000"/>
              </a:lnSpc>
              <a:spcBef>
                <a:spcPct val="0"/>
              </a:spcBef>
              <a:spcAft>
                <a:spcPct val="0"/>
              </a:spcAft>
              <a:defRPr/>
            </a:pPr>
            <a:r>
              <a:rPr lang="de-DE" sz="2400" b="1" kern="0" dirty="0">
                <a:solidFill>
                  <a:srgbClr val="000000"/>
                </a:solidFill>
                <a:latin typeface="Arial" pitchFamily="34" charset="0"/>
              </a:rPr>
              <a:t>24 </a:t>
            </a:r>
            <a:r>
              <a:rPr lang="de-DE" sz="2400" b="1" kern="0" dirty="0" err="1">
                <a:solidFill>
                  <a:srgbClr val="000000"/>
                </a:solidFill>
                <a:latin typeface="Arial" pitchFamily="34" charset="0"/>
              </a:rPr>
              <a:t>wks</a:t>
            </a:r>
            <a:r>
              <a:rPr lang="de-DE" sz="2400" b="1" kern="0" dirty="0">
                <a:solidFill>
                  <a:srgbClr val="000000"/>
                </a:solidFill>
                <a:latin typeface="Arial" pitchFamily="34" charset="0"/>
              </a:rPr>
              <a:t>. SOF/LDV after </a:t>
            </a:r>
            <a:r>
              <a:rPr lang="de-DE" sz="2400" b="1" kern="0" dirty="0" smtClean="0">
                <a:solidFill>
                  <a:srgbClr val="000000"/>
                </a:solidFill>
                <a:latin typeface="Arial" pitchFamily="34" charset="0"/>
              </a:rPr>
              <a:t>virological </a:t>
            </a:r>
            <a:r>
              <a:rPr lang="de-DE" sz="2400" b="1" kern="0" dirty="0">
                <a:solidFill>
                  <a:srgbClr val="000000"/>
                </a:solidFill>
                <a:latin typeface="Arial" pitchFamily="34" charset="0"/>
              </a:rPr>
              <a:t>failure to SOF/LDV +/- RBV</a:t>
            </a:r>
          </a:p>
        </p:txBody>
      </p:sp>
      <p:sp>
        <p:nvSpPr>
          <p:cNvPr id="7" name="Textfeld 6"/>
          <p:cNvSpPr txBox="1"/>
          <p:nvPr/>
        </p:nvSpPr>
        <p:spPr>
          <a:xfrm>
            <a:off x="2842710" y="2228469"/>
            <a:ext cx="6680702" cy="590931"/>
          </a:xfrm>
          <a:prstGeom prst="rect">
            <a:avLst/>
          </a:prstGeom>
          <a:noFill/>
        </p:spPr>
        <p:txBody>
          <a:bodyPr wrap="square" rtlCol="0">
            <a:spAutoFit/>
          </a:bodyPr>
          <a:lstStyle/>
          <a:p>
            <a:pPr algn="ctr" eaLnBrk="0" fontAlgn="base" hangingPunct="0">
              <a:lnSpc>
                <a:spcPct val="90000"/>
              </a:lnSpc>
              <a:spcBef>
                <a:spcPct val="0"/>
              </a:spcBef>
              <a:spcAft>
                <a:spcPct val="0"/>
              </a:spcAft>
              <a:defRPr/>
            </a:pPr>
            <a:r>
              <a:rPr lang="de-DE" i="1" kern="0" dirty="0">
                <a:solidFill>
                  <a:srgbClr val="000000"/>
                </a:solidFill>
                <a:latin typeface="Arial" pitchFamily="34" charset="0"/>
              </a:rPr>
              <a:t>n=41, </a:t>
            </a:r>
            <a:r>
              <a:rPr lang="de-DE" i="1" kern="0" dirty="0" err="1">
                <a:solidFill>
                  <a:srgbClr val="000000"/>
                </a:solidFill>
                <a:latin typeface="Arial" pitchFamily="34" charset="0"/>
              </a:rPr>
              <a:t>cirrhosis</a:t>
            </a:r>
            <a:r>
              <a:rPr lang="de-DE" i="1" kern="0" dirty="0">
                <a:solidFill>
                  <a:srgbClr val="000000"/>
                </a:solidFill>
                <a:latin typeface="Arial" pitchFamily="34" charset="0"/>
              </a:rPr>
              <a:t> n=19, </a:t>
            </a:r>
            <a:r>
              <a:rPr lang="de-DE" i="1" kern="0" dirty="0" err="1">
                <a:solidFill>
                  <a:srgbClr val="000000"/>
                </a:solidFill>
                <a:latin typeface="Arial" pitchFamily="34" charset="0"/>
              </a:rPr>
              <a:t>failure</a:t>
            </a:r>
            <a:r>
              <a:rPr lang="de-DE" i="1" kern="0" dirty="0">
                <a:solidFill>
                  <a:srgbClr val="000000"/>
                </a:solidFill>
                <a:latin typeface="Arial" pitchFamily="34" charset="0"/>
              </a:rPr>
              <a:t> </a:t>
            </a:r>
            <a:r>
              <a:rPr lang="de-DE" i="1" kern="0" dirty="0" err="1">
                <a:solidFill>
                  <a:srgbClr val="000000"/>
                </a:solidFill>
                <a:latin typeface="Arial" pitchFamily="34" charset="0"/>
              </a:rPr>
              <a:t>to</a:t>
            </a:r>
            <a:r>
              <a:rPr lang="de-DE" i="1" kern="0" dirty="0">
                <a:solidFill>
                  <a:srgbClr val="000000"/>
                </a:solidFill>
                <a:latin typeface="Arial" pitchFamily="34" charset="0"/>
              </a:rPr>
              <a:t> 8 (n=30) </a:t>
            </a:r>
            <a:r>
              <a:rPr lang="de-DE" i="1" kern="0" dirty="0" err="1">
                <a:solidFill>
                  <a:srgbClr val="000000"/>
                </a:solidFill>
                <a:latin typeface="Arial" pitchFamily="34" charset="0"/>
              </a:rPr>
              <a:t>or</a:t>
            </a:r>
            <a:r>
              <a:rPr lang="de-DE" i="1" kern="0" dirty="0">
                <a:solidFill>
                  <a:srgbClr val="000000"/>
                </a:solidFill>
                <a:latin typeface="Arial" pitchFamily="34" charset="0"/>
              </a:rPr>
              <a:t> 12 </a:t>
            </a:r>
            <a:r>
              <a:rPr lang="de-DE" i="1" kern="0" dirty="0" err="1">
                <a:solidFill>
                  <a:srgbClr val="000000"/>
                </a:solidFill>
                <a:latin typeface="Arial" pitchFamily="34" charset="0"/>
              </a:rPr>
              <a:t>weeks</a:t>
            </a:r>
            <a:r>
              <a:rPr lang="de-DE" i="1" kern="0" dirty="0">
                <a:solidFill>
                  <a:srgbClr val="000000"/>
                </a:solidFill>
                <a:latin typeface="Arial" pitchFamily="34" charset="0"/>
              </a:rPr>
              <a:t> (n=11) SOF/LDV +/-RBV</a:t>
            </a:r>
          </a:p>
        </p:txBody>
      </p:sp>
      <p:grpSp>
        <p:nvGrpSpPr>
          <p:cNvPr id="10" name="Group 17"/>
          <p:cNvGrpSpPr>
            <a:grpSpLocks/>
          </p:cNvGrpSpPr>
          <p:nvPr/>
        </p:nvGrpSpPr>
        <p:grpSpPr bwMode="auto">
          <a:xfrm>
            <a:off x="1741357" y="2316170"/>
            <a:ext cx="8616606" cy="3767137"/>
            <a:chOff x="701049" y="1741713"/>
            <a:chExt cx="7659180" cy="3766457"/>
          </a:xfrm>
        </p:grpSpPr>
        <p:sp>
          <p:nvSpPr>
            <p:cNvPr id="11" name="TextBox 10"/>
            <p:cNvSpPr txBox="1">
              <a:spLocks noChangeArrowheads="1"/>
            </p:cNvSpPr>
            <p:nvPr/>
          </p:nvSpPr>
          <p:spPr bwMode="auto">
            <a:xfrm>
              <a:off x="3995676" y="4847289"/>
              <a:ext cx="704143" cy="3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baseline="-25000">
                  <a:solidFill>
                    <a:schemeClr val="tx1"/>
                  </a:solidFill>
                  <a:latin typeface="Arial" charset="0"/>
                  <a:cs typeface="Arial" charset="0"/>
                </a:defRPr>
              </a:lvl1pPr>
              <a:lvl2pPr marL="742950" indent="-285750" eaLnBrk="0" hangingPunct="0">
                <a:defRPr sz="1600" b="1" baseline="-25000">
                  <a:solidFill>
                    <a:schemeClr val="tx1"/>
                  </a:solidFill>
                  <a:latin typeface="Arial" charset="0"/>
                  <a:cs typeface="Arial" charset="0"/>
                </a:defRPr>
              </a:lvl2pPr>
              <a:lvl3pPr marL="1143000" indent="-228600" eaLnBrk="0" hangingPunct="0">
                <a:defRPr sz="1600" b="1" baseline="-25000">
                  <a:solidFill>
                    <a:schemeClr val="tx1"/>
                  </a:solidFill>
                  <a:latin typeface="Arial" charset="0"/>
                  <a:cs typeface="Arial" charset="0"/>
                </a:defRPr>
              </a:lvl3pPr>
              <a:lvl4pPr marL="1600200" indent="-228600" eaLnBrk="0" hangingPunct="0">
                <a:defRPr sz="1600" b="1" baseline="-25000">
                  <a:solidFill>
                    <a:schemeClr val="tx1"/>
                  </a:solidFill>
                  <a:latin typeface="Arial" charset="0"/>
                  <a:cs typeface="Arial" charset="0"/>
                </a:defRPr>
              </a:lvl4pPr>
              <a:lvl5pPr marL="2057400" indent="-228600" eaLnBrk="0" hangingPunct="0">
                <a:defRPr sz="1600" b="1" baseline="-25000">
                  <a:solidFill>
                    <a:schemeClr val="tx1"/>
                  </a:solidFill>
                  <a:latin typeface="Arial" charset="0"/>
                  <a:cs typeface="Arial" charset="0"/>
                </a:defRPr>
              </a:lvl5pPr>
              <a:lvl6pPr marL="2514600" indent="-228600" eaLnBrk="0" fontAlgn="base" hangingPunct="0">
                <a:spcBef>
                  <a:spcPct val="0"/>
                </a:spcBef>
                <a:spcAft>
                  <a:spcPct val="0"/>
                </a:spcAft>
                <a:defRPr sz="1600" b="1" baseline="-25000">
                  <a:solidFill>
                    <a:schemeClr val="tx1"/>
                  </a:solidFill>
                  <a:latin typeface="Arial" charset="0"/>
                  <a:cs typeface="Arial" charset="0"/>
                </a:defRPr>
              </a:lvl6pPr>
              <a:lvl7pPr marL="2971800" indent="-228600" eaLnBrk="0" fontAlgn="base" hangingPunct="0">
                <a:spcBef>
                  <a:spcPct val="0"/>
                </a:spcBef>
                <a:spcAft>
                  <a:spcPct val="0"/>
                </a:spcAft>
                <a:defRPr sz="1600" b="1" baseline="-25000">
                  <a:solidFill>
                    <a:schemeClr val="tx1"/>
                  </a:solidFill>
                  <a:latin typeface="Arial" charset="0"/>
                  <a:cs typeface="Arial" charset="0"/>
                </a:defRPr>
              </a:lvl7pPr>
              <a:lvl8pPr marL="3429000" indent="-228600" eaLnBrk="0" fontAlgn="base" hangingPunct="0">
                <a:spcBef>
                  <a:spcPct val="0"/>
                </a:spcBef>
                <a:spcAft>
                  <a:spcPct val="0"/>
                </a:spcAft>
                <a:defRPr sz="1600" b="1" baseline="-25000">
                  <a:solidFill>
                    <a:schemeClr val="tx1"/>
                  </a:solidFill>
                  <a:latin typeface="Arial" charset="0"/>
                  <a:cs typeface="Arial" charset="0"/>
                </a:defRPr>
              </a:lvl8pPr>
              <a:lvl9pPr marL="3886200" indent="-228600" eaLnBrk="0" fontAlgn="base" hangingPunct="0">
                <a:spcBef>
                  <a:spcPct val="0"/>
                </a:spcBef>
                <a:spcAft>
                  <a:spcPct val="0"/>
                </a:spcAft>
                <a:defRPr sz="1600" b="1" baseline="-25000">
                  <a:solidFill>
                    <a:schemeClr val="tx1"/>
                  </a:solidFill>
                  <a:latin typeface="Arial" charset="0"/>
                  <a:cs typeface="Arial" charset="0"/>
                </a:defRPr>
              </a:lvl9pPr>
            </a:lstStyle>
            <a:p>
              <a:pPr algn="ctr" eaLnBrk="1" hangingPunct="1">
                <a:defRPr/>
              </a:pPr>
              <a:r>
                <a:rPr lang="en-US" sz="1400" baseline="0" dirty="0">
                  <a:latin typeface="Arial" panose="020B0604020202020204" pitchFamily="34" charset="0"/>
                  <a:cs typeface="Arial" panose="020B0604020202020204" pitchFamily="34" charset="0"/>
                </a:rPr>
                <a:t>41/41</a:t>
              </a:r>
            </a:p>
          </p:txBody>
        </p:sp>
        <p:sp>
          <p:nvSpPr>
            <p:cNvPr id="12" name="TextBox 11"/>
            <p:cNvSpPr txBox="1"/>
            <p:nvPr/>
          </p:nvSpPr>
          <p:spPr>
            <a:xfrm>
              <a:off x="1792939" y="4834691"/>
              <a:ext cx="704142" cy="307721"/>
            </a:xfrm>
            <a:prstGeom prst="rect">
              <a:avLst/>
            </a:prstGeom>
            <a:noFill/>
          </p:spPr>
          <p:txBody>
            <a:bodyPr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b="1" dirty="0">
                  <a:latin typeface="Arial" panose="020B0604020202020204" pitchFamily="34" charset="0"/>
                  <a:cs typeface="Arial" panose="020B0604020202020204" pitchFamily="34" charset="0"/>
                </a:rPr>
                <a:t>13/41</a:t>
              </a:r>
            </a:p>
          </p:txBody>
        </p:sp>
        <p:sp>
          <p:nvSpPr>
            <p:cNvPr id="13" name="TextBox 11"/>
            <p:cNvSpPr txBox="1"/>
            <p:nvPr/>
          </p:nvSpPr>
          <p:spPr>
            <a:xfrm>
              <a:off x="5128795" y="4829926"/>
              <a:ext cx="678742" cy="307721"/>
            </a:xfrm>
            <a:prstGeom prst="rect">
              <a:avLst/>
            </a:prstGeom>
            <a:noFill/>
          </p:spPr>
          <p:txBody>
            <a:bodyPr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b="1" dirty="0">
                  <a:latin typeface="Arial" panose="020B0604020202020204" pitchFamily="34" charset="0"/>
                  <a:cs typeface="Arial" panose="020B0604020202020204" pitchFamily="34" charset="0"/>
                </a:rPr>
                <a:t>40/41</a:t>
              </a:r>
            </a:p>
          </p:txBody>
        </p:sp>
        <p:sp>
          <p:nvSpPr>
            <p:cNvPr id="14" name="Rectangle 25"/>
            <p:cNvSpPr/>
            <p:nvPr/>
          </p:nvSpPr>
          <p:spPr>
            <a:xfrm rot="16200000">
              <a:off x="-358669" y="3799427"/>
              <a:ext cx="2447729" cy="328294"/>
            </a:xfrm>
            <a:prstGeom prst="rect">
              <a:avLst/>
            </a:prstGeom>
          </p:spPr>
          <p:txBody>
            <a:bodyPr wrap="none">
              <a:spAutoFit/>
            </a:bodyPr>
            <a:lstStyle/>
            <a:p>
              <a:pPr algn="ctr">
                <a:defRPr sz="1800" b="0" i="0" u="none" strike="noStrike" kern="1200" baseline="0">
                  <a:solidFill>
                    <a:prstClr val="black"/>
                  </a:solidFill>
                  <a:latin typeface="Arial" pitchFamily="34" charset="0"/>
                  <a:ea typeface="+mn-ea"/>
                  <a:cs typeface="Arial" pitchFamily="34" charset="0"/>
                </a:defRPr>
              </a:pPr>
              <a:r>
                <a:rPr lang="en-US" dirty="0">
                  <a:latin typeface="Arial" pitchFamily="34" charset="0"/>
                </a:rPr>
                <a:t>HCV RNA &lt;LLOQ (%)</a:t>
              </a:r>
            </a:p>
          </p:txBody>
        </p:sp>
        <p:sp>
          <p:nvSpPr>
            <p:cNvPr id="15" name="TextBox 11"/>
            <p:cNvSpPr txBox="1"/>
            <p:nvPr/>
          </p:nvSpPr>
          <p:spPr>
            <a:xfrm>
              <a:off x="6242157" y="4837862"/>
              <a:ext cx="715432" cy="307721"/>
            </a:xfrm>
            <a:prstGeom prst="rect">
              <a:avLst/>
            </a:prstGeom>
            <a:noFill/>
          </p:spPr>
          <p:txBody>
            <a:bodyPr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b="1" dirty="0">
                  <a:latin typeface="Arial" panose="020B0604020202020204" pitchFamily="34" charset="0"/>
                  <a:cs typeface="Arial" panose="020B0604020202020204" pitchFamily="34" charset="0"/>
                </a:rPr>
                <a:t>30/41</a:t>
              </a:r>
            </a:p>
          </p:txBody>
        </p:sp>
        <p:sp>
          <p:nvSpPr>
            <p:cNvPr id="16" name="TextBox 27"/>
            <p:cNvSpPr txBox="1"/>
            <p:nvPr/>
          </p:nvSpPr>
          <p:spPr>
            <a:xfrm>
              <a:off x="2880901" y="4847289"/>
              <a:ext cx="704143" cy="311094"/>
            </a:xfrm>
            <a:prstGeom prst="rect">
              <a:avLst/>
            </a:prstGeom>
            <a:noFill/>
          </p:spPr>
          <p:txBody>
            <a:bodyPr wrap="none" anchor="b"/>
            <a:lstStyle/>
            <a:p>
              <a:pPr algn="ctr">
                <a:defRPr/>
              </a:pPr>
              <a:r>
                <a:rPr lang="en-US" sz="1400" b="1" dirty="0">
                  <a:latin typeface="Arial" panose="020B0604020202020204" pitchFamily="34" charset="0"/>
                  <a:cs typeface="Arial" panose="020B0604020202020204" pitchFamily="34" charset="0"/>
                </a:rPr>
                <a:t>39/41</a:t>
              </a:r>
            </a:p>
          </p:txBody>
        </p:sp>
        <p:sp>
          <p:nvSpPr>
            <p:cNvPr id="17" name="Rectangle 28"/>
            <p:cNvSpPr/>
            <p:nvPr/>
          </p:nvSpPr>
          <p:spPr bwMode="auto">
            <a:xfrm>
              <a:off x="7282144" y="1741713"/>
              <a:ext cx="1078085" cy="3766457"/>
            </a:xfrm>
            <a:prstGeom prst="rect">
              <a:avLst/>
            </a:prstGeom>
            <a:noFill/>
            <a:ln w="9525" cap="flat" cmpd="sng" algn="ctr">
              <a:noFill/>
              <a:prstDash val="solid"/>
              <a:round/>
              <a:headEnd type="none" w="med" len="med"/>
              <a:tailEnd type="none" w="med" len="med"/>
            </a:ln>
            <a:effectLst/>
          </p:spPr>
          <p:txBody>
            <a:bodyPr/>
            <a:lstStyle/>
            <a:p>
              <a:pPr>
                <a:spcAft>
                  <a:spcPct val="25000"/>
                </a:spcAft>
                <a:buFontTx/>
                <a:buChar char="•"/>
                <a:defRPr/>
              </a:pPr>
              <a:endParaRPr lang="en-US" sz="3600" baseline="-25000" dirty="0"/>
            </a:p>
          </p:txBody>
        </p:sp>
        <p:sp>
          <p:nvSpPr>
            <p:cNvPr id="18" name="TextBox 11"/>
            <p:cNvSpPr txBox="1"/>
            <p:nvPr/>
          </p:nvSpPr>
          <p:spPr>
            <a:xfrm>
              <a:off x="7371043" y="4847388"/>
              <a:ext cx="716842" cy="307721"/>
            </a:xfrm>
            <a:prstGeom prst="rect">
              <a:avLst/>
            </a:prstGeom>
            <a:noFill/>
          </p:spPr>
          <p:txBody>
            <a:bodyPr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b="1" dirty="0">
                  <a:latin typeface="Arial" panose="020B0604020202020204" pitchFamily="34" charset="0"/>
                  <a:cs typeface="Arial" panose="020B0604020202020204" pitchFamily="34" charset="0"/>
                </a:rPr>
                <a:t>29/41</a:t>
              </a:r>
            </a:p>
          </p:txBody>
        </p:sp>
      </p:grpSp>
      <p:sp>
        <p:nvSpPr>
          <p:cNvPr id="20" name="Textfeld 19"/>
          <p:cNvSpPr txBox="1"/>
          <p:nvPr/>
        </p:nvSpPr>
        <p:spPr>
          <a:xfrm>
            <a:off x="223487" y="6553200"/>
            <a:ext cx="2137125" cy="286232"/>
          </a:xfrm>
          <a:prstGeom prst="rect">
            <a:avLst/>
          </a:prstGeom>
          <a:noFill/>
        </p:spPr>
        <p:txBody>
          <a:bodyPr wrap="none" rtlCol="0">
            <a:spAutoFit/>
          </a:bodyPr>
          <a:lstStyle/>
          <a:p>
            <a:pPr algn="r" eaLnBrk="0" fontAlgn="base" hangingPunct="0">
              <a:lnSpc>
                <a:spcPct val="90000"/>
              </a:lnSpc>
              <a:spcBef>
                <a:spcPct val="0"/>
              </a:spcBef>
              <a:spcAft>
                <a:spcPct val="0"/>
              </a:spcAft>
              <a:defRPr/>
            </a:pPr>
            <a:r>
              <a:rPr lang="de-DE" sz="1400" kern="0" dirty="0">
                <a:solidFill>
                  <a:schemeClr val="bg1"/>
                </a:solidFill>
                <a:latin typeface="Arial" pitchFamily="34" charset="0"/>
              </a:rPr>
              <a:t>Lawitz et al., EASL </a:t>
            </a:r>
            <a:r>
              <a:rPr lang="de-DE" sz="1400" kern="0" dirty="0" smtClean="0">
                <a:solidFill>
                  <a:schemeClr val="bg1"/>
                </a:solidFill>
                <a:latin typeface="Arial" pitchFamily="34" charset="0"/>
              </a:rPr>
              <a:t>2015</a:t>
            </a:r>
            <a:endParaRPr lang="de-DE" sz="1400" kern="0" dirty="0">
              <a:solidFill>
                <a:schemeClr val="bg1"/>
              </a:solidFill>
              <a:latin typeface="Arial" pitchFamily="34" charset="0"/>
            </a:endParaRPr>
          </a:p>
        </p:txBody>
      </p:sp>
      <p:sp>
        <p:nvSpPr>
          <p:cNvPr id="3" name="Title 2"/>
          <p:cNvSpPr>
            <a:spLocks noGrp="1"/>
          </p:cNvSpPr>
          <p:nvPr>
            <p:ph type="title"/>
          </p:nvPr>
        </p:nvSpPr>
        <p:spPr/>
        <p:txBody>
          <a:bodyPr>
            <a:normAutofit/>
          </a:bodyPr>
          <a:lstStyle/>
          <a:p>
            <a:r>
              <a:rPr lang="de-DE" altLang="de-DE" sz="4000" b="1" dirty="0">
                <a:solidFill>
                  <a:schemeClr val="accent1"/>
                </a:solidFill>
              </a:rPr>
              <a:t>Retreatment of SOF/LDV </a:t>
            </a:r>
            <a:r>
              <a:rPr lang="de-DE" altLang="de-DE" sz="4000" b="1" dirty="0" smtClean="0">
                <a:solidFill>
                  <a:schemeClr val="accent1"/>
                </a:solidFill>
              </a:rPr>
              <a:t>Failures </a:t>
            </a:r>
            <a:br>
              <a:rPr lang="de-DE" altLang="de-DE" sz="4000" b="1" dirty="0" smtClean="0">
                <a:solidFill>
                  <a:schemeClr val="accent1"/>
                </a:solidFill>
              </a:rPr>
            </a:br>
            <a:r>
              <a:rPr lang="de-DE" altLang="de-DE" sz="4000" b="1" dirty="0" smtClean="0">
                <a:solidFill>
                  <a:schemeClr val="accent1"/>
                </a:solidFill>
              </a:rPr>
              <a:t>with </a:t>
            </a:r>
            <a:r>
              <a:rPr lang="de-DE" altLang="de-DE" sz="4000" b="1" dirty="0">
                <a:solidFill>
                  <a:schemeClr val="accent1"/>
                </a:solidFill>
              </a:rPr>
              <a:t>24 </a:t>
            </a:r>
            <a:r>
              <a:rPr lang="de-DE" altLang="de-DE" sz="4000" b="1" dirty="0" smtClean="0">
                <a:solidFill>
                  <a:schemeClr val="accent1"/>
                </a:solidFill>
              </a:rPr>
              <a:t>Weeks </a:t>
            </a:r>
            <a:r>
              <a:rPr lang="de-DE" altLang="de-DE" sz="4000" b="1" dirty="0">
                <a:solidFill>
                  <a:schemeClr val="accent1"/>
                </a:solidFill>
              </a:rPr>
              <a:t>of </a:t>
            </a:r>
            <a:r>
              <a:rPr lang="de-DE" altLang="de-DE" sz="4000" b="1" dirty="0" smtClean="0">
                <a:solidFill>
                  <a:schemeClr val="accent1"/>
                </a:solidFill>
              </a:rPr>
              <a:t>SOF/LDV</a:t>
            </a:r>
            <a:endParaRPr lang="en-US" sz="4000" dirty="0">
              <a:solidFill>
                <a:schemeClr val="accent1"/>
              </a:solidFill>
            </a:endParaRPr>
          </a:p>
        </p:txBody>
      </p:sp>
    </p:spTree>
    <p:extLst>
      <p:ext uri="{BB962C8B-B14F-4D97-AF65-F5344CB8AC3E}">
        <p14:creationId xmlns:p14="http://schemas.microsoft.com/office/powerpoint/2010/main" val="198235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GB" altLang="en-US" sz="4000" b="1" dirty="0" smtClean="0">
                <a:solidFill>
                  <a:schemeClr val="accent1"/>
                </a:solidFill>
              </a:rPr>
              <a:t>HCV Viral Structure</a:t>
            </a:r>
            <a:endParaRPr lang="en-US" altLang="en-US" sz="4000" b="1" dirty="0" smtClean="0">
              <a:solidFill>
                <a:schemeClr val="accent1"/>
              </a:solidFill>
            </a:endParaRPr>
          </a:p>
        </p:txBody>
      </p:sp>
      <p:sp>
        <p:nvSpPr>
          <p:cNvPr id="9219" name="Line 4"/>
          <p:cNvSpPr>
            <a:spLocks noChangeShapeType="1"/>
          </p:cNvSpPr>
          <p:nvPr/>
        </p:nvSpPr>
        <p:spPr bwMode="auto">
          <a:xfrm flipV="1">
            <a:off x="2962276" y="5053013"/>
            <a:ext cx="2054225" cy="79216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220" name="Text Box 5"/>
          <p:cNvSpPr txBox="1">
            <a:spLocks noChangeArrowheads="1"/>
          </p:cNvSpPr>
          <p:nvPr/>
        </p:nvSpPr>
        <p:spPr bwMode="auto">
          <a:xfrm>
            <a:off x="2135188" y="5845175"/>
            <a:ext cx="1057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r>
              <a:rPr lang="en-GB" altLang="en-US" sz="1800" b="1">
                <a:solidFill>
                  <a:srgbClr val="FFFFFF"/>
                </a:solidFill>
              </a:rPr>
              <a:t>Envelope</a:t>
            </a:r>
            <a:endParaRPr lang="en-US" altLang="en-US" sz="1800" b="1">
              <a:solidFill>
                <a:srgbClr val="FFFFFF"/>
              </a:solidFill>
            </a:endParaRPr>
          </a:p>
        </p:txBody>
      </p:sp>
      <p:sp>
        <p:nvSpPr>
          <p:cNvPr id="9221" name="Text Box 6"/>
          <p:cNvSpPr txBox="1">
            <a:spLocks noChangeArrowheads="1"/>
          </p:cNvSpPr>
          <p:nvPr/>
        </p:nvSpPr>
        <p:spPr bwMode="auto">
          <a:xfrm>
            <a:off x="8618538" y="2781300"/>
            <a:ext cx="1430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r>
              <a:rPr lang="en-GB" altLang="en-US" sz="1800" b="1">
                <a:solidFill>
                  <a:srgbClr val="FFFFFF"/>
                </a:solidFill>
              </a:rPr>
              <a:t>RNA genome</a:t>
            </a:r>
            <a:endParaRPr lang="en-US" altLang="en-US" sz="1800" b="1">
              <a:solidFill>
                <a:srgbClr val="FFFFFF"/>
              </a:solidFill>
            </a:endParaRPr>
          </a:p>
        </p:txBody>
      </p:sp>
      <p:sp>
        <p:nvSpPr>
          <p:cNvPr id="9222" name="Line 7"/>
          <p:cNvSpPr>
            <a:spLocks noChangeShapeType="1"/>
          </p:cNvSpPr>
          <p:nvPr/>
        </p:nvSpPr>
        <p:spPr bwMode="auto">
          <a:xfrm flipV="1">
            <a:off x="6773862" y="3060700"/>
            <a:ext cx="1785938" cy="8636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223" name="Line 8"/>
          <p:cNvSpPr>
            <a:spLocks noChangeShapeType="1"/>
          </p:cNvSpPr>
          <p:nvPr/>
        </p:nvSpPr>
        <p:spPr bwMode="auto">
          <a:xfrm>
            <a:off x="7042151" y="4035425"/>
            <a:ext cx="1800225" cy="10795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p>
        </p:txBody>
      </p:sp>
      <p:pic>
        <p:nvPicPr>
          <p:cNvPr id="92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5640" y="1824038"/>
            <a:ext cx="5104160" cy="40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Box 1"/>
          <p:cNvSpPr txBox="1">
            <a:spLocks noChangeArrowheads="1"/>
          </p:cNvSpPr>
          <p:nvPr/>
        </p:nvSpPr>
        <p:spPr bwMode="auto">
          <a:xfrm>
            <a:off x="5448301" y="4779386"/>
            <a:ext cx="162083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itchFamily="34" charset="-128"/>
              </a:defRPr>
            </a:lvl1pPr>
            <a:lvl2pPr marL="742950" indent="-285750">
              <a:defRPr>
                <a:solidFill>
                  <a:schemeClr val="tx1"/>
                </a:solidFill>
                <a:latin typeface="Calibri" panose="020F0502020204030204" pitchFamily="34" charset="0"/>
                <a:ea typeface="ＭＳ Ｐゴシック" pitchFamily="34" charset="-128"/>
              </a:defRPr>
            </a:lvl2pPr>
            <a:lvl3pPr marL="1143000" indent="-228600">
              <a:defRPr>
                <a:solidFill>
                  <a:schemeClr val="tx1"/>
                </a:solidFill>
                <a:latin typeface="Calibri" panose="020F0502020204030204" pitchFamily="34" charset="0"/>
                <a:ea typeface="ＭＳ Ｐゴシック" pitchFamily="34" charset="-128"/>
              </a:defRPr>
            </a:lvl3pPr>
            <a:lvl4pPr marL="1600200" indent="-228600">
              <a:defRPr>
                <a:solidFill>
                  <a:schemeClr val="tx1"/>
                </a:solidFill>
                <a:latin typeface="Calibri" panose="020F0502020204030204" pitchFamily="34" charset="0"/>
                <a:ea typeface="ＭＳ Ｐゴシック" pitchFamily="34" charset="-128"/>
              </a:defRPr>
            </a:lvl4pPr>
            <a:lvl5pPr marL="2057400" indent="-228600">
              <a:defRPr>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9pPr>
          </a:lstStyle>
          <a:p>
            <a:endParaRPr lang="en-ZA" altLang="en-US"/>
          </a:p>
        </p:txBody>
      </p:sp>
      <p:sp>
        <p:nvSpPr>
          <p:cNvPr id="9227" name="TextBox 2"/>
          <p:cNvSpPr txBox="1">
            <a:spLocks noChangeArrowheads="1"/>
          </p:cNvSpPr>
          <p:nvPr/>
        </p:nvSpPr>
        <p:spPr bwMode="auto">
          <a:xfrm>
            <a:off x="5016501" y="4801830"/>
            <a:ext cx="2158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itchFamily="34" charset="-128"/>
              </a:defRPr>
            </a:lvl1pPr>
            <a:lvl2pPr marL="742950" indent="-285750">
              <a:defRPr>
                <a:solidFill>
                  <a:schemeClr val="tx1"/>
                </a:solidFill>
                <a:latin typeface="Calibri" panose="020F0502020204030204" pitchFamily="34" charset="0"/>
                <a:ea typeface="ＭＳ Ｐゴシック" pitchFamily="34" charset="-128"/>
              </a:defRPr>
            </a:lvl2pPr>
            <a:lvl3pPr marL="1143000" indent="-228600">
              <a:defRPr>
                <a:solidFill>
                  <a:schemeClr val="tx1"/>
                </a:solidFill>
                <a:latin typeface="Calibri" panose="020F0502020204030204" pitchFamily="34" charset="0"/>
                <a:ea typeface="ＭＳ Ｐゴシック" pitchFamily="34" charset="-128"/>
              </a:defRPr>
            </a:lvl3pPr>
            <a:lvl4pPr marL="1600200" indent="-228600">
              <a:defRPr>
                <a:solidFill>
                  <a:schemeClr val="tx1"/>
                </a:solidFill>
                <a:latin typeface="Calibri" panose="020F0502020204030204" pitchFamily="34" charset="0"/>
                <a:ea typeface="ＭＳ Ｐゴシック" pitchFamily="34" charset="-128"/>
              </a:defRPr>
            </a:lvl4pPr>
            <a:lvl5pPr marL="2057400" indent="-228600">
              <a:defRPr>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9pPr>
          </a:lstStyle>
          <a:p>
            <a:pPr algn="ctr"/>
            <a:r>
              <a:rPr lang="en-ZA" altLang="en-US" sz="1400" b="1" dirty="0">
                <a:latin typeface="Arial" panose="020B0604020202020204" pitchFamily="34" charset="0"/>
                <a:cs typeface="Arial" panose="020B0604020202020204" pitchFamily="34" charset="0"/>
              </a:rPr>
              <a:t>Approximately 50nm</a:t>
            </a:r>
          </a:p>
        </p:txBody>
      </p:sp>
      <p:sp>
        <p:nvSpPr>
          <p:cNvPr id="9228" name="TextBox 3"/>
          <p:cNvSpPr txBox="1">
            <a:spLocks noChangeArrowheads="1"/>
          </p:cNvSpPr>
          <p:nvPr/>
        </p:nvSpPr>
        <p:spPr bwMode="auto">
          <a:xfrm>
            <a:off x="4256088" y="5778500"/>
            <a:ext cx="3686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itchFamily="34" charset="-128"/>
              </a:defRPr>
            </a:lvl1pPr>
            <a:lvl2pPr marL="742950" indent="-285750">
              <a:defRPr>
                <a:solidFill>
                  <a:schemeClr val="tx1"/>
                </a:solidFill>
                <a:latin typeface="Calibri" panose="020F0502020204030204" pitchFamily="34" charset="0"/>
                <a:ea typeface="ＭＳ Ｐゴシック" pitchFamily="34" charset="-128"/>
              </a:defRPr>
            </a:lvl2pPr>
            <a:lvl3pPr marL="1143000" indent="-228600">
              <a:defRPr>
                <a:solidFill>
                  <a:schemeClr val="tx1"/>
                </a:solidFill>
                <a:latin typeface="Calibri" panose="020F0502020204030204" pitchFamily="34" charset="0"/>
                <a:ea typeface="ＭＳ Ｐゴシック" pitchFamily="34" charset="-128"/>
              </a:defRPr>
            </a:lvl3pPr>
            <a:lvl4pPr marL="1600200" indent="-228600">
              <a:defRPr>
                <a:solidFill>
                  <a:schemeClr val="tx1"/>
                </a:solidFill>
                <a:latin typeface="Calibri" panose="020F0502020204030204" pitchFamily="34" charset="0"/>
                <a:ea typeface="ＭＳ Ｐゴシック" pitchFamily="34" charset="-128"/>
              </a:defRPr>
            </a:lvl4pPr>
            <a:lvl5pPr marL="2057400" indent="-228600">
              <a:defRPr>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9pPr>
          </a:lstStyle>
          <a:p>
            <a:endParaRPr lang="en-ZA" altLang="en-US"/>
          </a:p>
        </p:txBody>
      </p:sp>
      <p:sp>
        <p:nvSpPr>
          <p:cNvPr id="13" name="Text Box 9"/>
          <p:cNvSpPr txBox="1">
            <a:spLocks noChangeArrowheads="1"/>
          </p:cNvSpPr>
          <p:nvPr/>
        </p:nvSpPr>
        <p:spPr bwMode="auto">
          <a:xfrm>
            <a:off x="2854946" y="2942660"/>
            <a:ext cx="1506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r>
              <a:rPr lang="en-GB" altLang="en-US" sz="1800" b="1" dirty="0" err="1"/>
              <a:t>Nucleocapsid</a:t>
            </a:r>
            <a:endParaRPr lang="en-GB" altLang="en-US" sz="1800" b="1" dirty="0"/>
          </a:p>
          <a:p>
            <a:pPr eaLnBrk="1" hangingPunct="1">
              <a:spcBef>
                <a:spcPct val="0"/>
              </a:spcBef>
              <a:buFontTx/>
              <a:buNone/>
            </a:pPr>
            <a:r>
              <a:rPr lang="en-GB" altLang="en-US" sz="1800" b="1" dirty="0"/>
              <a:t>(core) protein</a:t>
            </a:r>
            <a:endParaRPr lang="en-US" altLang="en-US" sz="1800" b="1" dirty="0"/>
          </a:p>
        </p:txBody>
      </p:sp>
      <p:sp>
        <p:nvSpPr>
          <p:cNvPr id="14" name="TextBox 3"/>
          <p:cNvSpPr txBox="1">
            <a:spLocks noChangeArrowheads="1"/>
          </p:cNvSpPr>
          <p:nvPr/>
        </p:nvSpPr>
        <p:spPr bwMode="auto">
          <a:xfrm>
            <a:off x="4397995" y="5472351"/>
            <a:ext cx="3686175" cy="433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itchFamily="34" charset="-128"/>
              </a:defRPr>
            </a:lvl1pPr>
            <a:lvl2pPr marL="742950" indent="-285750">
              <a:defRPr>
                <a:solidFill>
                  <a:schemeClr val="tx1"/>
                </a:solidFill>
                <a:latin typeface="Calibri" panose="020F0502020204030204" pitchFamily="34" charset="0"/>
                <a:ea typeface="ＭＳ Ｐゴシック" pitchFamily="34" charset="-128"/>
              </a:defRPr>
            </a:lvl2pPr>
            <a:lvl3pPr marL="1143000" indent="-228600">
              <a:defRPr>
                <a:solidFill>
                  <a:schemeClr val="tx1"/>
                </a:solidFill>
                <a:latin typeface="Calibri" panose="020F0502020204030204" pitchFamily="34" charset="0"/>
                <a:ea typeface="ＭＳ Ｐゴシック" pitchFamily="34" charset="-128"/>
              </a:defRPr>
            </a:lvl3pPr>
            <a:lvl4pPr marL="1600200" indent="-228600">
              <a:defRPr>
                <a:solidFill>
                  <a:schemeClr val="tx1"/>
                </a:solidFill>
                <a:latin typeface="Calibri" panose="020F0502020204030204" pitchFamily="34" charset="0"/>
                <a:ea typeface="ＭＳ Ｐゴシック" pitchFamily="34" charset="-128"/>
              </a:defRPr>
            </a:lvl4pPr>
            <a:lvl5pPr marL="2057400" indent="-228600">
              <a:defRPr>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itchFamily="34" charset="-128"/>
              </a:defRPr>
            </a:lvl9pPr>
          </a:lstStyle>
          <a:p>
            <a:endParaRPr lang="en-ZA" altLang="en-US"/>
          </a:p>
        </p:txBody>
      </p:sp>
    </p:spTree>
    <p:extLst>
      <p:ext uri="{BB962C8B-B14F-4D97-AF65-F5344CB8AC3E}">
        <p14:creationId xmlns:p14="http://schemas.microsoft.com/office/powerpoint/2010/main" val="24931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663" y="1809574"/>
            <a:ext cx="9471349" cy="451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227012" y="6477000"/>
            <a:ext cx="4386137" cy="286232"/>
          </a:xfrm>
          <a:prstGeom prst="rect">
            <a:avLst/>
          </a:prstGeom>
          <a:noFill/>
        </p:spPr>
        <p:txBody>
          <a:bodyPr wrap="none" rtlCol="0">
            <a:spAutoFit/>
          </a:bodyPr>
          <a:lstStyle/>
          <a:p>
            <a:pPr eaLnBrk="0" fontAlgn="base" hangingPunct="0">
              <a:lnSpc>
                <a:spcPct val="90000"/>
              </a:lnSpc>
              <a:spcBef>
                <a:spcPct val="0"/>
              </a:spcBef>
              <a:spcAft>
                <a:spcPct val="0"/>
              </a:spcAft>
              <a:defRPr/>
            </a:pPr>
            <a:r>
              <a:rPr lang="de-DE" sz="1400" kern="0" dirty="0">
                <a:solidFill>
                  <a:schemeClr val="bg1"/>
                </a:solidFill>
                <a:latin typeface="Arial" pitchFamily="34" charset="0"/>
              </a:rPr>
              <a:t>EASL Treatment </a:t>
            </a:r>
            <a:r>
              <a:rPr lang="de-DE" sz="1400" kern="0" dirty="0" err="1">
                <a:solidFill>
                  <a:schemeClr val="bg1"/>
                </a:solidFill>
                <a:latin typeface="Arial" pitchFamily="34" charset="0"/>
              </a:rPr>
              <a:t>Recommendations</a:t>
            </a:r>
            <a:r>
              <a:rPr lang="de-DE" sz="1400" kern="0" dirty="0">
                <a:solidFill>
                  <a:schemeClr val="bg1"/>
                </a:solidFill>
                <a:latin typeface="Arial" pitchFamily="34" charset="0"/>
              </a:rPr>
              <a:t> HCV, April 2015</a:t>
            </a:r>
          </a:p>
        </p:txBody>
      </p:sp>
      <p:sp>
        <p:nvSpPr>
          <p:cNvPr id="2" name="Title 1"/>
          <p:cNvSpPr>
            <a:spLocks noGrp="1"/>
          </p:cNvSpPr>
          <p:nvPr>
            <p:ph type="title"/>
          </p:nvPr>
        </p:nvSpPr>
        <p:spPr/>
        <p:txBody>
          <a:bodyPr>
            <a:normAutofit/>
          </a:bodyPr>
          <a:lstStyle/>
          <a:p>
            <a:r>
              <a:rPr lang="en-US" sz="4000" b="1" dirty="0" smtClean="0">
                <a:solidFill>
                  <a:schemeClr val="accent1"/>
                </a:solidFill>
              </a:rPr>
              <a:t>Retreatment after DAA Failure</a:t>
            </a:r>
            <a:endParaRPr lang="en-US" sz="4000" b="1" dirty="0">
              <a:solidFill>
                <a:schemeClr val="accent1"/>
              </a:solidFill>
            </a:endParaRPr>
          </a:p>
        </p:txBody>
      </p:sp>
    </p:spTree>
    <p:extLst>
      <p:ext uri="{BB962C8B-B14F-4D97-AF65-F5344CB8AC3E}">
        <p14:creationId xmlns:p14="http://schemas.microsoft.com/office/powerpoint/2010/main" val="313982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rgbClr val="FF0000"/>
                </a:solidFill>
              </a:rPr>
              <a:t>HCV Management in Specific Populations </a:t>
            </a:r>
            <a:endParaRPr lang="en-US" sz="4000" b="1" dirty="0">
              <a:solidFill>
                <a:srgbClr val="FF0000"/>
              </a:solidFill>
            </a:endParaRPr>
          </a:p>
        </p:txBody>
      </p:sp>
      <p:sp>
        <p:nvSpPr>
          <p:cNvPr id="3" name="Text Placeholder 2"/>
          <p:cNvSpPr>
            <a:spLocks noGrp="1"/>
          </p:cNvSpPr>
          <p:nvPr>
            <p:ph type="body" idx="1"/>
          </p:nvPr>
        </p:nvSpPr>
        <p:spPr/>
        <p:txBody>
          <a:bodyPr>
            <a:normAutofit/>
          </a:bodyPr>
          <a:lstStyle/>
          <a:p>
            <a:r>
              <a:rPr lang="en-US" sz="3600" b="1" dirty="0" smtClean="0"/>
              <a:t>Module 5</a:t>
            </a:r>
            <a:endParaRPr lang="en-US" sz="3600" b="1" dirty="0"/>
          </a:p>
        </p:txBody>
      </p:sp>
    </p:spTree>
    <p:extLst>
      <p:ext uri="{BB962C8B-B14F-4D97-AF65-F5344CB8AC3E}">
        <p14:creationId xmlns:p14="http://schemas.microsoft.com/office/powerpoint/2010/main" val="241660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96994" y="1845734"/>
            <a:ext cx="10560018" cy="4402666"/>
          </a:xfrm>
        </p:spPr>
        <p:txBody>
          <a:bodyPr>
            <a:normAutofit/>
          </a:bodyPr>
          <a:lstStyle/>
          <a:p>
            <a:r>
              <a:rPr lang="en-US" sz="3200" dirty="0" smtClean="0">
                <a:solidFill>
                  <a:schemeClr val="tx1"/>
                </a:solidFill>
              </a:rPr>
              <a:t>1. Understand the changing nature of difficult to treat and difficult to cure patients in the DAA era</a:t>
            </a:r>
          </a:p>
          <a:p>
            <a:r>
              <a:rPr lang="en-US" sz="3200" dirty="0" smtClean="0">
                <a:solidFill>
                  <a:schemeClr val="tx1"/>
                </a:solidFill>
              </a:rPr>
              <a:t>2. Explain the difference between compensated and decompensated cirrhosis</a:t>
            </a:r>
          </a:p>
          <a:p>
            <a:r>
              <a:rPr lang="en-US" sz="3200" dirty="0" smtClean="0">
                <a:solidFill>
                  <a:schemeClr val="tx1"/>
                </a:solidFill>
              </a:rPr>
              <a:t>3. Define chronic kidney disease and </a:t>
            </a:r>
            <a:r>
              <a:rPr lang="en-US" sz="3200" dirty="0" smtClean="0">
                <a:solidFill>
                  <a:schemeClr val="tx1"/>
                </a:solidFill>
              </a:rPr>
              <a:t>HCV-related impaired </a:t>
            </a:r>
            <a:r>
              <a:rPr lang="en-US" sz="3200" dirty="0" smtClean="0">
                <a:solidFill>
                  <a:schemeClr val="tx1"/>
                </a:solidFill>
              </a:rPr>
              <a:t>renal </a:t>
            </a:r>
            <a:r>
              <a:rPr lang="en-US" sz="3200" dirty="0" smtClean="0">
                <a:solidFill>
                  <a:schemeClr val="tx1"/>
                </a:solidFill>
              </a:rPr>
              <a:t>function</a:t>
            </a:r>
            <a:endParaRPr lang="en-US" sz="3200" dirty="0" smtClean="0">
              <a:solidFill>
                <a:schemeClr val="tx1"/>
              </a:solidFill>
            </a:endParaRPr>
          </a:p>
          <a:p>
            <a:r>
              <a:rPr lang="en-US" sz="3200" dirty="0" smtClean="0">
                <a:solidFill>
                  <a:schemeClr val="tx1"/>
                </a:solidFill>
              </a:rPr>
              <a:t>4. Identify management options for HCV/HIV coinfection</a:t>
            </a:r>
          </a:p>
          <a:p>
            <a:r>
              <a:rPr lang="en-US" sz="3200" dirty="0" smtClean="0">
                <a:solidFill>
                  <a:schemeClr val="tx1"/>
                </a:solidFill>
              </a:rPr>
              <a:t>5. </a:t>
            </a:r>
            <a:r>
              <a:rPr lang="en-US" sz="3200" dirty="0" smtClean="0">
                <a:solidFill>
                  <a:schemeClr val="tx1"/>
                </a:solidFill>
              </a:rPr>
              <a:t>Describe the </a:t>
            </a:r>
            <a:r>
              <a:rPr lang="en-US" sz="3200" dirty="0" smtClean="0">
                <a:solidFill>
                  <a:schemeClr val="tx1"/>
                </a:solidFill>
              </a:rPr>
              <a:t>emerging problem of NS5A treatment failures</a:t>
            </a:r>
          </a:p>
        </p:txBody>
      </p:sp>
      <p:sp>
        <p:nvSpPr>
          <p:cNvPr id="4" name="Title 1"/>
          <p:cNvSpPr>
            <a:spLocks noGrp="1"/>
          </p:cNvSpPr>
          <p:nvPr>
            <p:ph type="title"/>
          </p:nvPr>
        </p:nvSpPr>
        <p:spPr/>
        <p:txBody>
          <a:bodyPr>
            <a:normAutofit/>
          </a:bodyPr>
          <a:lstStyle/>
          <a:p>
            <a:pPr eaLnBrk="1" hangingPunct="1"/>
            <a:r>
              <a:rPr lang="en-US" altLang="en-US" sz="4000" b="1" dirty="0" smtClean="0">
                <a:solidFill>
                  <a:srgbClr val="FF0000"/>
                </a:solidFill>
              </a:rPr>
              <a:t>Learning Objectives </a:t>
            </a:r>
          </a:p>
        </p:txBody>
      </p:sp>
    </p:spTree>
    <p:extLst>
      <p:ext uri="{BB962C8B-B14F-4D97-AF65-F5344CB8AC3E}">
        <p14:creationId xmlns:p14="http://schemas.microsoft.com/office/powerpoint/2010/main" val="248361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217612" y="1828800"/>
          <a:ext cx="9677400" cy="4417822"/>
        </p:xfrm>
        <a:graphic>
          <a:graphicData uri="http://schemas.openxmlformats.org/drawingml/2006/table">
            <a:tbl>
              <a:tblPr firstRow="1" bandRow="1">
                <a:tableStyleId>{6E25E649-3F16-4E02-A733-19D2CDBF48F0}</a:tableStyleId>
              </a:tblPr>
              <a:tblGrid>
                <a:gridCol w="2419350"/>
                <a:gridCol w="3344396"/>
                <a:gridCol w="3913654"/>
              </a:tblGrid>
              <a:tr h="769153">
                <a:tc>
                  <a:txBody>
                    <a:bodyPr/>
                    <a:lstStyle/>
                    <a:p>
                      <a:endParaRPr lang="en-ZA" dirty="0" smtClean="0"/>
                    </a:p>
                    <a:p>
                      <a:endParaRPr lang="en-ZA" dirty="0"/>
                    </a:p>
                  </a:txBody>
                  <a:tcPr/>
                </a:tc>
                <a:tc>
                  <a:txBody>
                    <a:bodyPr/>
                    <a:lstStyle/>
                    <a:p>
                      <a:pPr algn="ctr"/>
                      <a:r>
                        <a:rPr lang="en-ZA" sz="2400" dirty="0" smtClean="0">
                          <a:latin typeface="+mj-lt"/>
                        </a:rPr>
                        <a:t>PAST</a:t>
                      </a:r>
                    </a:p>
                    <a:p>
                      <a:pPr algn="ctr"/>
                      <a:r>
                        <a:rPr lang="en-ZA" sz="2400" dirty="0" smtClean="0">
                          <a:latin typeface="+mj-lt"/>
                        </a:rPr>
                        <a:t>PEG-IFN/RIBAVIRIN ERA</a:t>
                      </a:r>
                      <a:endParaRPr lang="en-ZA" sz="2400" dirty="0">
                        <a:latin typeface="+mj-lt"/>
                      </a:endParaRPr>
                    </a:p>
                  </a:txBody>
                  <a:tcPr/>
                </a:tc>
                <a:tc>
                  <a:txBody>
                    <a:bodyPr/>
                    <a:lstStyle/>
                    <a:p>
                      <a:pPr algn="ctr"/>
                      <a:r>
                        <a:rPr lang="en-ZA" sz="2400" dirty="0" smtClean="0">
                          <a:latin typeface="+mj-lt"/>
                        </a:rPr>
                        <a:t>PRESENT</a:t>
                      </a:r>
                    </a:p>
                    <a:p>
                      <a:pPr algn="ctr"/>
                      <a:r>
                        <a:rPr lang="en-ZA" sz="2400" dirty="0" smtClean="0">
                          <a:latin typeface="+mj-lt"/>
                        </a:rPr>
                        <a:t> DAA ALL ORAL ERA</a:t>
                      </a:r>
                      <a:endParaRPr lang="en-ZA" sz="2400" dirty="0">
                        <a:latin typeface="+mj-lt"/>
                      </a:endParaRPr>
                    </a:p>
                  </a:txBody>
                  <a:tcPr/>
                </a:tc>
              </a:tr>
              <a:tr h="1879320">
                <a:tc>
                  <a:txBody>
                    <a:bodyPr/>
                    <a:lstStyle/>
                    <a:p>
                      <a:pPr algn="ctr"/>
                      <a:endParaRPr lang="en-ZA" b="1" dirty="0" smtClean="0">
                        <a:latin typeface="+mj-lt"/>
                      </a:endParaRPr>
                    </a:p>
                    <a:p>
                      <a:pPr algn="ctr"/>
                      <a:endParaRPr lang="en-ZA" b="1" dirty="0" smtClean="0">
                        <a:latin typeface="+mj-lt"/>
                      </a:endParaRPr>
                    </a:p>
                    <a:p>
                      <a:pPr algn="ctr"/>
                      <a:r>
                        <a:rPr lang="en-ZA" b="1" dirty="0" smtClean="0">
                          <a:latin typeface="+mj-lt"/>
                        </a:rPr>
                        <a:t>DIFFICULT TO CURE</a:t>
                      </a:r>
                      <a:endParaRPr lang="en-ZA" b="1" dirty="0">
                        <a:latin typeface="+mj-lt"/>
                      </a:endParaRPr>
                    </a:p>
                  </a:txBody>
                  <a:tcPr/>
                </a:tc>
                <a:tc>
                  <a:txBody>
                    <a:bodyPr/>
                    <a:lstStyle/>
                    <a:p>
                      <a:pPr algn="ctr"/>
                      <a:r>
                        <a:rPr lang="en-ZA" dirty="0" smtClean="0">
                          <a:latin typeface="+mj-lt"/>
                        </a:rPr>
                        <a:t>Cirrhosis</a:t>
                      </a:r>
                    </a:p>
                    <a:p>
                      <a:pPr algn="ctr"/>
                      <a:r>
                        <a:rPr lang="en-ZA" dirty="0" smtClean="0">
                          <a:latin typeface="+mj-lt"/>
                        </a:rPr>
                        <a:t>Genotype</a:t>
                      </a:r>
                      <a:r>
                        <a:rPr lang="en-ZA" baseline="0" dirty="0" smtClean="0">
                          <a:latin typeface="+mj-lt"/>
                        </a:rPr>
                        <a:t> 1</a:t>
                      </a:r>
                    </a:p>
                    <a:p>
                      <a:pPr algn="ctr"/>
                      <a:r>
                        <a:rPr lang="en-ZA" baseline="0" dirty="0" smtClean="0">
                          <a:latin typeface="+mj-lt"/>
                        </a:rPr>
                        <a:t>High viral load</a:t>
                      </a:r>
                    </a:p>
                    <a:p>
                      <a:pPr algn="ctr"/>
                      <a:r>
                        <a:rPr lang="en-ZA" baseline="0" dirty="0" smtClean="0">
                          <a:latin typeface="+mj-lt"/>
                        </a:rPr>
                        <a:t>IL28B TT</a:t>
                      </a:r>
                    </a:p>
                    <a:p>
                      <a:pPr algn="ctr"/>
                      <a:r>
                        <a:rPr lang="en-ZA" baseline="0" dirty="0" smtClean="0">
                          <a:latin typeface="+mj-lt"/>
                        </a:rPr>
                        <a:t>Treatment experienced</a:t>
                      </a:r>
                    </a:p>
                    <a:p>
                      <a:pPr algn="ctr"/>
                      <a:r>
                        <a:rPr lang="en-ZA" baseline="0" dirty="0" smtClean="0">
                          <a:latin typeface="+mj-lt"/>
                        </a:rPr>
                        <a:t>HIV</a:t>
                      </a:r>
                    </a:p>
                    <a:p>
                      <a:pPr algn="ctr"/>
                      <a:r>
                        <a:rPr lang="en-ZA" baseline="0" dirty="0" smtClean="0">
                          <a:latin typeface="+mj-lt"/>
                        </a:rPr>
                        <a:t>Post transplant</a:t>
                      </a:r>
                      <a:endParaRPr lang="en-ZA" dirty="0" smtClean="0">
                        <a:latin typeface="+mj-lt"/>
                      </a:endParaRPr>
                    </a:p>
                  </a:txBody>
                  <a:tcPr/>
                </a:tc>
                <a:tc>
                  <a:txBody>
                    <a:bodyPr/>
                    <a:lstStyle/>
                    <a:p>
                      <a:pPr algn="ctr"/>
                      <a:endParaRPr lang="en-ZA" dirty="0" smtClean="0">
                        <a:latin typeface="+mj-lt"/>
                      </a:endParaRPr>
                    </a:p>
                    <a:p>
                      <a:pPr algn="ctr"/>
                      <a:r>
                        <a:rPr lang="en-ZA" dirty="0" smtClean="0">
                          <a:latin typeface="+mj-lt"/>
                        </a:rPr>
                        <a:t>Advanced/decompensated</a:t>
                      </a:r>
                      <a:r>
                        <a:rPr lang="en-ZA" baseline="0" dirty="0" smtClean="0">
                          <a:latin typeface="+mj-lt"/>
                        </a:rPr>
                        <a:t> cirrhosis</a:t>
                      </a:r>
                    </a:p>
                    <a:p>
                      <a:pPr algn="ctr"/>
                      <a:r>
                        <a:rPr lang="en-ZA" baseline="0" dirty="0" smtClean="0">
                          <a:latin typeface="+mj-lt"/>
                        </a:rPr>
                        <a:t>Genotype 3, advanced fibrosis/cirrhosis</a:t>
                      </a:r>
                    </a:p>
                    <a:p>
                      <a:pPr algn="ctr"/>
                      <a:r>
                        <a:rPr lang="en-ZA" baseline="0" dirty="0" smtClean="0">
                          <a:latin typeface="+mj-lt"/>
                        </a:rPr>
                        <a:t>DAA failure</a:t>
                      </a:r>
                      <a:endParaRPr lang="en-ZA" dirty="0">
                        <a:latin typeface="+mj-lt"/>
                      </a:endParaRPr>
                    </a:p>
                  </a:txBody>
                  <a:tcPr/>
                </a:tc>
              </a:tr>
              <a:tr h="1218438">
                <a:tc>
                  <a:txBody>
                    <a:bodyPr/>
                    <a:lstStyle/>
                    <a:p>
                      <a:pPr algn="ctr"/>
                      <a:endParaRPr lang="en-ZA" b="1" dirty="0" smtClean="0">
                        <a:latin typeface="+mj-lt"/>
                      </a:endParaRPr>
                    </a:p>
                    <a:p>
                      <a:pPr algn="ctr"/>
                      <a:endParaRPr lang="en-ZA" b="1" dirty="0" smtClean="0">
                        <a:latin typeface="+mj-lt"/>
                      </a:endParaRPr>
                    </a:p>
                    <a:p>
                      <a:pPr algn="ctr"/>
                      <a:r>
                        <a:rPr lang="en-ZA" b="1" dirty="0" smtClean="0">
                          <a:latin typeface="+mj-lt"/>
                        </a:rPr>
                        <a:t>DIFFICULT TO TREAT</a:t>
                      </a:r>
                      <a:endParaRPr lang="en-ZA" b="1" dirty="0">
                        <a:latin typeface="+mj-lt"/>
                      </a:endParaRPr>
                    </a:p>
                  </a:txBody>
                  <a:tcPr/>
                </a:tc>
                <a:tc>
                  <a:txBody>
                    <a:bodyPr/>
                    <a:lstStyle/>
                    <a:p>
                      <a:pPr algn="ctr"/>
                      <a:r>
                        <a:rPr lang="en-ZA" dirty="0" smtClean="0">
                          <a:latin typeface="+mj-lt"/>
                        </a:rPr>
                        <a:t>Elderly</a:t>
                      </a:r>
                    </a:p>
                    <a:p>
                      <a:pPr algn="ctr"/>
                      <a:r>
                        <a:rPr lang="en-ZA" dirty="0" smtClean="0">
                          <a:latin typeface="+mj-lt"/>
                        </a:rPr>
                        <a:t>Decompensated cirrhosis</a:t>
                      </a:r>
                    </a:p>
                    <a:p>
                      <a:pPr algn="ctr"/>
                      <a:r>
                        <a:rPr lang="en-ZA" dirty="0" smtClean="0">
                          <a:latin typeface="+mj-lt"/>
                        </a:rPr>
                        <a:t>Autoimmune disease</a:t>
                      </a:r>
                    </a:p>
                    <a:p>
                      <a:pPr algn="ctr"/>
                      <a:r>
                        <a:rPr lang="en-ZA" dirty="0" smtClean="0">
                          <a:latin typeface="+mj-lt"/>
                        </a:rPr>
                        <a:t>IFN or Ribavirin intolerant</a:t>
                      </a:r>
                    </a:p>
                  </a:txBody>
                  <a:tcPr/>
                </a:tc>
                <a:tc>
                  <a:txBody>
                    <a:bodyPr/>
                    <a:lstStyle/>
                    <a:p>
                      <a:pPr algn="ctr"/>
                      <a:endParaRPr lang="en-ZA" dirty="0" smtClean="0">
                        <a:latin typeface="+mj-lt"/>
                      </a:endParaRPr>
                    </a:p>
                    <a:p>
                      <a:pPr algn="ctr"/>
                      <a:r>
                        <a:rPr lang="en-ZA" dirty="0" smtClean="0">
                          <a:latin typeface="+mj-lt"/>
                        </a:rPr>
                        <a:t>Chronic kidney disease/ESKD</a:t>
                      </a:r>
                    </a:p>
                    <a:p>
                      <a:pPr algn="ctr"/>
                      <a:r>
                        <a:rPr lang="en-ZA" dirty="0" smtClean="0">
                          <a:latin typeface="+mj-lt"/>
                        </a:rPr>
                        <a:t>Potential Drug-Drug Interactions</a:t>
                      </a:r>
                    </a:p>
                    <a:p>
                      <a:pPr algn="ctr"/>
                      <a:r>
                        <a:rPr lang="en-ZA" dirty="0" smtClean="0">
                          <a:latin typeface="+mj-lt"/>
                        </a:rPr>
                        <a:t>Ribavirin intolerant</a:t>
                      </a:r>
                    </a:p>
                  </a:txBody>
                  <a:tcPr/>
                </a:tc>
              </a:tr>
              <a:tr h="341727">
                <a:tc>
                  <a:txBody>
                    <a:bodyPr/>
                    <a:lstStyle/>
                    <a:p>
                      <a:pPr algn="ctr"/>
                      <a:r>
                        <a:rPr lang="en-ZA" b="1" dirty="0" smtClean="0">
                          <a:latin typeface="+mj-lt"/>
                        </a:rPr>
                        <a:t>DIFFICULT TO ACCESS</a:t>
                      </a:r>
                      <a:endParaRPr lang="en-ZA" b="1" dirty="0">
                        <a:latin typeface="+mj-lt"/>
                      </a:endParaRPr>
                    </a:p>
                  </a:txBody>
                  <a:tcPr/>
                </a:tc>
                <a:tc>
                  <a:txBody>
                    <a:bodyPr/>
                    <a:lstStyle/>
                    <a:p>
                      <a:endParaRPr lang="en-ZA" dirty="0">
                        <a:latin typeface="+mj-lt"/>
                      </a:endParaRPr>
                    </a:p>
                  </a:txBody>
                  <a:tcPr/>
                </a:tc>
                <a:tc>
                  <a:txBody>
                    <a:bodyPr/>
                    <a:lstStyle/>
                    <a:p>
                      <a:pPr algn="ctr"/>
                      <a:r>
                        <a:rPr lang="en-ZA" dirty="0" smtClean="0">
                          <a:latin typeface="+mj-lt"/>
                        </a:rPr>
                        <a:t>No access to new DAA therapies</a:t>
                      </a:r>
                      <a:endParaRPr lang="en-ZA" dirty="0">
                        <a:latin typeface="+mj-lt"/>
                      </a:endParaRPr>
                    </a:p>
                  </a:txBody>
                  <a:tcPr/>
                </a:tc>
              </a:tr>
            </a:tbl>
          </a:graphicData>
        </a:graphic>
      </p:graphicFrame>
      <p:sp>
        <p:nvSpPr>
          <p:cNvPr id="3" name="Title 2"/>
          <p:cNvSpPr>
            <a:spLocks noGrp="1"/>
          </p:cNvSpPr>
          <p:nvPr>
            <p:ph type="title"/>
          </p:nvPr>
        </p:nvSpPr>
        <p:spPr/>
        <p:txBody>
          <a:bodyPr>
            <a:normAutofit/>
          </a:bodyPr>
          <a:lstStyle/>
          <a:p>
            <a:r>
              <a:rPr lang="en-US" sz="3200" b="1" dirty="0" smtClean="0">
                <a:solidFill>
                  <a:srgbClr val="FF0000"/>
                </a:solidFill>
              </a:rPr>
              <a:t>Changing Paradigm of Difficult to Cure/Treat HCV</a:t>
            </a:r>
            <a:endParaRPr lang="en-US" sz="3200" b="1" dirty="0">
              <a:solidFill>
                <a:srgbClr val="FF0000"/>
              </a:solidFill>
            </a:endParaRPr>
          </a:p>
        </p:txBody>
      </p:sp>
    </p:spTree>
    <p:extLst>
      <p:ext uri="{BB962C8B-B14F-4D97-AF65-F5344CB8AC3E}">
        <p14:creationId xmlns:p14="http://schemas.microsoft.com/office/powerpoint/2010/main" val="79613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smtClean="0">
                <a:solidFill>
                  <a:srgbClr val="FF0000"/>
                </a:solidFill>
              </a:rPr>
              <a:t>Special Populations</a:t>
            </a:r>
            <a:endParaRPr lang="en-US" sz="4000" b="1" dirty="0">
              <a:solidFill>
                <a:srgbClr val="FF0000"/>
              </a:solidFill>
            </a:endParaRPr>
          </a:p>
        </p:txBody>
      </p:sp>
      <p:sp>
        <p:nvSpPr>
          <p:cNvPr id="5" name="Content Placeholder 4"/>
          <p:cNvSpPr>
            <a:spLocks noGrp="1"/>
          </p:cNvSpPr>
          <p:nvPr>
            <p:ph idx="1"/>
          </p:nvPr>
        </p:nvSpPr>
        <p:spPr/>
        <p:txBody>
          <a:bodyPr/>
          <a:lstStyle/>
          <a:p>
            <a:pPr>
              <a:buFont typeface="Arial" panose="020B0604020202020204" pitchFamily="34" charset="0"/>
              <a:buChar char="•"/>
            </a:pPr>
            <a:r>
              <a:rPr lang="en-ZA" sz="3200" dirty="0" smtClean="0"/>
              <a:t> </a:t>
            </a:r>
            <a:r>
              <a:rPr lang="en-ZA" sz="3200" dirty="0" smtClean="0">
                <a:solidFill>
                  <a:schemeClr val="tx1"/>
                </a:solidFill>
              </a:rPr>
              <a:t>Compensated </a:t>
            </a:r>
            <a:r>
              <a:rPr lang="en-ZA" sz="3200" dirty="0">
                <a:solidFill>
                  <a:schemeClr val="tx1"/>
                </a:solidFill>
              </a:rPr>
              <a:t>and d</a:t>
            </a:r>
            <a:r>
              <a:rPr lang="en-ZA" sz="3200" dirty="0" smtClean="0">
                <a:solidFill>
                  <a:schemeClr val="tx1"/>
                </a:solidFill>
              </a:rPr>
              <a:t>ecompensated </a:t>
            </a:r>
            <a:r>
              <a:rPr lang="en-ZA" sz="3200" dirty="0">
                <a:solidFill>
                  <a:schemeClr val="tx1"/>
                </a:solidFill>
              </a:rPr>
              <a:t>c</a:t>
            </a:r>
            <a:r>
              <a:rPr lang="en-ZA" sz="3200" dirty="0" smtClean="0">
                <a:solidFill>
                  <a:schemeClr val="tx1"/>
                </a:solidFill>
              </a:rPr>
              <a:t>irrhosis </a:t>
            </a:r>
            <a:endParaRPr lang="en-ZA" sz="3200" dirty="0">
              <a:solidFill>
                <a:schemeClr val="tx1"/>
              </a:solidFill>
            </a:endParaRPr>
          </a:p>
          <a:p>
            <a:pPr>
              <a:buFont typeface="Arial" panose="020B0604020202020204" pitchFamily="34" charset="0"/>
              <a:buChar char="•"/>
            </a:pPr>
            <a:r>
              <a:rPr lang="en-ZA" sz="3200" dirty="0">
                <a:solidFill>
                  <a:schemeClr val="tx1"/>
                </a:solidFill>
              </a:rPr>
              <a:t> Impaired </a:t>
            </a:r>
            <a:r>
              <a:rPr lang="en-ZA" sz="3200" dirty="0" smtClean="0">
                <a:solidFill>
                  <a:schemeClr val="tx1"/>
                </a:solidFill>
              </a:rPr>
              <a:t>renal </a:t>
            </a:r>
            <a:r>
              <a:rPr lang="en-ZA" sz="3200" dirty="0">
                <a:solidFill>
                  <a:schemeClr val="tx1"/>
                </a:solidFill>
              </a:rPr>
              <a:t>f</a:t>
            </a:r>
            <a:r>
              <a:rPr lang="en-ZA" sz="3200" dirty="0" smtClean="0">
                <a:solidFill>
                  <a:schemeClr val="tx1"/>
                </a:solidFill>
              </a:rPr>
              <a:t>unction</a:t>
            </a:r>
            <a:endParaRPr lang="en-ZA" sz="3200" dirty="0">
              <a:solidFill>
                <a:schemeClr val="tx1"/>
              </a:solidFill>
            </a:endParaRPr>
          </a:p>
          <a:p>
            <a:pPr>
              <a:buFont typeface="Arial" panose="020B0604020202020204" pitchFamily="34" charset="0"/>
              <a:buChar char="•"/>
            </a:pPr>
            <a:r>
              <a:rPr lang="en-ZA" sz="3200" dirty="0">
                <a:solidFill>
                  <a:schemeClr val="tx1"/>
                </a:solidFill>
              </a:rPr>
              <a:t> HCV/HIV </a:t>
            </a:r>
            <a:r>
              <a:rPr lang="en-ZA" sz="3200" dirty="0" smtClean="0">
                <a:solidFill>
                  <a:schemeClr val="tx1"/>
                </a:solidFill>
              </a:rPr>
              <a:t>coinfection </a:t>
            </a:r>
            <a:endParaRPr lang="en-ZA" sz="3200" dirty="0">
              <a:solidFill>
                <a:schemeClr val="tx1"/>
              </a:solidFill>
            </a:endParaRPr>
          </a:p>
          <a:p>
            <a:pPr>
              <a:buFont typeface="Arial" panose="020B0604020202020204" pitchFamily="34" charset="0"/>
              <a:buChar char="•"/>
            </a:pPr>
            <a:r>
              <a:rPr lang="en-ZA" sz="3200" dirty="0">
                <a:solidFill>
                  <a:schemeClr val="tx1"/>
                </a:solidFill>
              </a:rPr>
              <a:t> DAA failure</a:t>
            </a:r>
          </a:p>
        </p:txBody>
      </p:sp>
    </p:spTree>
    <p:extLst>
      <p:ext uri="{BB962C8B-B14F-4D97-AF65-F5344CB8AC3E}">
        <p14:creationId xmlns:p14="http://schemas.microsoft.com/office/powerpoint/2010/main" val="32446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normAutofit/>
          </a:bodyPr>
          <a:lstStyle/>
          <a:p>
            <a:r>
              <a:rPr lang="en-US" altLang="en-US" sz="4000" b="1" dirty="0" smtClean="0">
                <a:solidFill>
                  <a:srgbClr val="FF0000"/>
                </a:solidFill>
              </a:rPr>
              <a:t>Patients with Cirrhosis </a:t>
            </a:r>
          </a:p>
        </p:txBody>
      </p:sp>
      <p:sp>
        <p:nvSpPr>
          <p:cNvPr id="45059" name="Content Placeholder 4"/>
          <p:cNvSpPr>
            <a:spLocks noGrp="1"/>
          </p:cNvSpPr>
          <p:nvPr>
            <p:ph idx="1"/>
          </p:nvPr>
        </p:nvSpPr>
        <p:spPr/>
        <p:txBody>
          <a:bodyPr>
            <a:normAutofit/>
          </a:bodyPr>
          <a:lstStyle/>
          <a:p>
            <a:pPr>
              <a:buFont typeface="Arial" panose="020B0604020202020204" pitchFamily="34" charset="0"/>
              <a:buChar char="•"/>
            </a:pPr>
            <a:r>
              <a:rPr lang="en-US" altLang="en-US" sz="2800" dirty="0" smtClean="0">
                <a:solidFill>
                  <a:schemeClr val="tx1"/>
                </a:solidFill>
                <a:latin typeface="+mj-lt"/>
              </a:rPr>
              <a:t> Patients with compensated disease (Childs-Pugh A, MELD &lt; 15) achieve similar SVR rates to those without cirrhosis</a:t>
            </a:r>
          </a:p>
          <a:p>
            <a:pPr>
              <a:buFont typeface="Arial" panose="020B0604020202020204" pitchFamily="34" charset="0"/>
              <a:buChar char="•"/>
            </a:pPr>
            <a:r>
              <a:rPr lang="en-US" altLang="en-US" sz="2800" dirty="0" smtClean="0">
                <a:solidFill>
                  <a:schemeClr val="tx1"/>
                </a:solidFill>
                <a:latin typeface="+mj-lt"/>
              </a:rPr>
              <a:t> SVR may prevent further decompensation</a:t>
            </a:r>
          </a:p>
          <a:p>
            <a:pPr>
              <a:buFont typeface="Arial" panose="020B0604020202020204" pitchFamily="34" charset="0"/>
              <a:buChar char="•"/>
            </a:pPr>
            <a:r>
              <a:rPr lang="en-US" altLang="en-US" sz="2800" dirty="0" smtClean="0">
                <a:solidFill>
                  <a:schemeClr val="tx1"/>
                </a:solidFill>
                <a:latin typeface="+mj-lt"/>
              </a:rPr>
              <a:t> Decompensation associated with reduced response to therapy</a:t>
            </a:r>
          </a:p>
          <a:p>
            <a:pPr>
              <a:buFont typeface="Arial" panose="020B0604020202020204" pitchFamily="34" charset="0"/>
              <a:buChar char="•"/>
            </a:pPr>
            <a:r>
              <a:rPr lang="en-US" altLang="en-US" sz="2800" dirty="0" smtClean="0">
                <a:solidFill>
                  <a:schemeClr val="tx1"/>
                </a:solidFill>
                <a:latin typeface="+mj-lt"/>
              </a:rPr>
              <a:t> Important to recognize clinical, laboratory, and radiological signs of decompensation:</a:t>
            </a:r>
          </a:p>
          <a:p>
            <a:pPr lvl="1"/>
            <a:r>
              <a:rPr lang="en-US" altLang="en-US" sz="2800" dirty="0" smtClean="0">
                <a:solidFill>
                  <a:schemeClr val="tx1"/>
                </a:solidFill>
                <a:latin typeface="+mj-lt"/>
              </a:rPr>
              <a:t>Worsening jaundice, ascites, INR increasing</a:t>
            </a:r>
          </a:p>
        </p:txBody>
      </p:sp>
      <p:sp>
        <p:nvSpPr>
          <p:cNvPr id="45060" name="Rectangle 6"/>
          <p:cNvSpPr>
            <a:spLocks noChangeArrowheads="1"/>
          </p:cNvSpPr>
          <p:nvPr/>
        </p:nvSpPr>
        <p:spPr bwMode="auto">
          <a:xfrm>
            <a:off x="427037" y="6473825"/>
            <a:ext cx="856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35000"/>
              </a:spcBef>
              <a:spcAft>
                <a:spcPct val="25000"/>
              </a:spcAft>
              <a:buClr>
                <a:schemeClr val="folHlink"/>
              </a:buClr>
              <a:buFont typeface="Arial" panose="020B0604020202020204" pitchFamily="34" charset="0"/>
              <a:buNone/>
            </a:pPr>
            <a:r>
              <a:rPr lang="en-US" altLang="en-US" sz="1400" b="1" dirty="0">
                <a:solidFill>
                  <a:schemeClr val="bg1"/>
                </a:solidFill>
                <a:cs typeface="Arial" panose="020B0604020202020204" pitchFamily="34" charset="0"/>
              </a:rPr>
              <a:t>AASLD/IDSA. HCV Management. http://www.hcvguidelines.org.</a:t>
            </a:r>
          </a:p>
        </p:txBody>
      </p:sp>
    </p:spTree>
    <p:extLst>
      <p:ext uri="{BB962C8B-B14F-4D97-AF65-F5344CB8AC3E}">
        <p14:creationId xmlns:p14="http://schemas.microsoft.com/office/powerpoint/2010/main" val="239032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solidFill>
                  <a:srgbClr val="FF0000"/>
                </a:solidFill>
              </a:rPr>
              <a:t>Compensated Cirrhosis</a:t>
            </a:r>
            <a:endParaRPr lang="en-ZA" sz="4000" b="1" dirty="0">
              <a:solidFill>
                <a:srgbClr val="FF0000"/>
              </a:solidFill>
            </a:endParaRPr>
          </a:p>
        </p:txBody>
      </p:sp>
      <p:sp>
        <p:nvSpPr>
          <p:cNvPr id="3" name="Content Placeholder 2"/>
          <p:cNvSpPr>
            <a:spLocks noGrp="1"/>
          </p:cNvSpPr>
          <p:nvPr>
            <p:ph idx="1"/>
          </p:nvPr>
        </p:nvSpPr>
        <p:spPr>
          <a:xfrm>
            <a:off x="1096994" y="1996440"/>
            <a:ext cx="10055781" cy="4023360"/>
          </a:xfrm>
        </p:spPr>
        <p:txBody>
          <a:bodyPr>
            <a:normAutofit/>
          </a:bodyPr>
          <a:lstStyle/>
          <a:p>
            <a:pPr>
              <a:buFont typeface="Arial" panose="020B0604020202020204" pitchFamily="34" charset="0"/>
              <a:buChar char="•"/>
            </a:pPr>
            <a:r>
              <a:rPr lang="en-ZA" sz="3200" dirty="0" smtClean="0"/>
              <a:t> </a:t>
            </a:r>
            <a:r>
              <a:rPr lang="en-ZA" sz="3200" dirty="0" smtClean="0">
                <a:solidFill>
                  <a:schemeClr val="tx1"/>
                </a:solidFill>
              </a:rPr>
              <a:t>Recommendations in Module 4</a:t>
            </a:r>
          </a:p>
          <a:p>
            <a:pPr>
              <a:buFont typeface="Arial" panose="020B0604020202020204" pitchFamily="34" charset="0"/>
              <a:buChar char="•"/>
            </a:pPr>
            <a:r>
              <a:rPr lang="en-ZA" sz="3200" dirty="0" smtClean="0">
                <a:solidFill>
                  <a:schemeClr val="tx1"/>
                </a:solidFill>
              </a:rPr>
              <a:t> SVR rates almost equal to that of non-</a:t>
            </a:r>
            <a:r>
              <a:rPr lang="en-ZA" sz="3200" dirty="0" err="1" smtClean="0">
                <a:solidFill>
                  <a:schemeClr val="tx1"/>
                </a:solidFill>
              </a:rPr>
              <a:t>cirrhotics</a:t>
            </a:r>
            <a:r>
              <a:rPr lang="en-ZA" sz="3200" dirty="0" smtClean="0">
                <a:solidFill>
                  <a:schemeClr val="tx1"/>
                </a:solidFill>
              </a:rPr>
              <a:t> </a:t>
            </a:r>
          </a:p>
          <a:p>
            <a:endParaRPr lang="en-ZA" sz="3200" dirty="0" smtClean="0"/>
          </a:p>
          <a:p>
            <a:endParaRPr lang="en-ZA" sz="3200" dirty="0"/>
          </a:p>
        </p:txBody>
      </p:sp>
    </p:spTree>
    <p:extLst>
      <p:ext uri="{BB962C8B-B14F-4D97-AF65-F5344CB8AC3E}">
        <p14:creationId xmlns:p14="http://schemas.microsoft.com/office/powerpoint/2010/main" val="69721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
          <p:cNvSpPr txBox="1">
            <a:spLocks noChangeArrowheads="1"/>
          </p:cNvSpPr>
          <p:nvPr/>
        </p:nvSpPr>
        <p:spPr bwMode="auto">
          <a:xfrm>
            <a:off x="325193" y="6474023"/>
            <a:ext cx="38642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eaLnBrk="1" hangingPunct="1">
              <a:lnSpc>
                <a:spcPct val="100000"/>
              </a:lnSpc>
              <a:spcBef>
                <a:spcPct val="35000"/>
              </a:spcBef>
              <a:spcAft>
                <a:spcPct val="25000"/>
              </a:spcAft>
              <a:buClr>
                <a:schemeClr val="folHlink"/>
              </a:buClr>
              <a:buFontTx/>
              <a:buNone/>
            </a:pPr>
            <a:r>
              <a:rPr lang="en-US" altLang="en-US" sz="1400" b="1" dirty="0">
                <a:solidFill>
                  <a:schemeClr val="bg1"/>
                </a:solidFill>
                <a:cs typeface="Arial" panose="020B0604020202020204" pitchFamily="34" charset="0"/>
              </a:rPr>
              <a:t>Reddy KR, et al. </a:t>
            </a:r>
            <a:r>
              <a:rPr lang="en-US" altLang="en-US" sz="1400" b="1" dirty="0" err="1">
                <a:solidFill>
                  <a:schemeClr val="bg1"/>
                </a:solidFill>
                <a:cs typeface="Arial" panose="020B0604020202020204" pitchFamily="34" charset="0"/>
              </a:rPr>
              <a:t>Hepatology</a:t>
            </a:r>
            <a:r>
              <a:rPr lang="en-US" altLang="en-US" sz="1400" b="1" dirty="0">
                <a:solidFill>
                  <a:schemeClr val="bg1"/>
                </a:solidFill>
                <a:cs typeface="Arial" panose="020B0604020202020204" pitchFamily="34" charset="0"/>
              </a:rPr>
              <a:t>. 2015;62:79-86. </a:t>
            </a:r>
            <a:endParaRPr lang="de-DE" altLang="en-US" sz="1400" b="1" dirty="0">
              <a:solidFill>
                <a:schemeClr val="bg1"/>
              </a:solidFill>
              <a:cs typeface="Arial" panose="020B0604020202020204" pitchFamily="34" charset="0"/>
            </a:endParaRPr>
          </a:p>
        </p:txBody>
      </p:sp>
      <p:sp>
        <p:nvSpPr>
          <p:cNvPr id="31747" name="Title 1"/>
          <p:cNvSpPr>
            <a:spLocks noGrp="1"/>
          </p:cNvSpPr>
          <p:nvPr>
            <p:ph type="title"/>
          </p:nvPr>
        </p:nvSpPr>
        <p:spPr/>
        <p:txBody>
          <a:bodyPr>
            <a:normAutofit/>
          </a:bodyPr>
          <a:lstStyle/>
          <a:p>
            <a:r>
              <a:rPr lang="en-US" altLang="en-US" sz="4000" b="1" dirty="0" smtClean="0">
                <a:solidFill>
                  <a:srgbClr val="FF0000"/>
                </a:solidFill>
              </a:rPr>
              <a:t>Effect of Treatment </a:t>
            </a:r>
            <a:r>
              <a:rPr lang="en-US" altLang="en-US" sz="4000" b="1" dirty="0">
                <a:solidFill>
                  <a:srgbClr val="FF0000"/>
                </a:solidFill>
              </a:rPr>
              <a:t>D</a:t>
            </a:r>
            <a:r>
              <a:rPr lang="en-US" altLang="en-US" sz="4000" b="1" dirty="0" smtClean="0">
                <a:solidFill>
                  <a:srgbClr val="FF0000"/>
                </a:solidFill>
              </a:rPr>
              <a:t>uration and RBV</a:t>
            </a:r>
            <a:br>
              <a:rPr lang="en-US" altLang="en-US" sz="4000" b="1" dirty="0" smtClean="0">
                <a:solidFill>
                  <a:srgbClr val="FF0000"/>
                </a:solidFill>
              </a:rPr>
            </a:br>
            <a:r>
              <a:rPr lang="en-US" altLang="en-US" sz="4000" b="1" dirty="0" smtClean="0">
                <a:solidFill>
                  <a:srgbClr val="FF0000"/>
                </a:solidFill>
              </a:rPr>
              <a:t>with LDV/SOF in GT 1 Cirrhosis</a:t>
            </a:r>
          </a:p>
        </p:txBody>
      </p:sp>
      <p:sp>
        <p:nvSpPr>
          <p:cNvPr id="31748" name="Content Placeholder 2"/>
          <p:cNvSpPr>
            <a:spLocks noGrp="1"/>
          </p:cNvSpPr>
          <p:nvPr>
            <p:ph idx="1"/>
          </p:nvPr>
        </p:nvSpPr>
        <p:spPr/>
        <p:txBody>
          <a:bodyPr>
            <a:normAutofit/>
          </a:bodyPr>
          <a:lstStyle/>
          <a:p>
            <a:pPr>
              <a:spcAft>
                <a:spcPct val="0"/>
              </a:spcAft>
            </a:pPr>
            <a:r>
              <a:rPr lang="en-US" altLang="en-US" sz="1600" dirty="0">
                <a:solidFill>
                  <a:schemeClr val="tx1"/>
                </a:solidFill>
              </a:rPr>
              <a:t>Pooled data (ONESTAR, ELECTRON, ELECTRON-2, 337-0113, ION-1, ION-2, SIRIUS)</a:t>
            </a:r>
          </a:p>
          <a:p>
            <a:pPr>
              <a:spcAft>
                <a:spcPct val="0"/>
              </a:spcAft>
            </a:pPr>
            <a:r>
              <a:rPr lang="en-US" altLang="en-US" sz="1600" dirty="0">
                <a:solidFill>
                  <a:schemeClr val="tx1"/>
                </a:solidFill>
              </a:rPr>
              <a:t>No difference in SVR rate by HCV </a:t>
            </a:r>
            <a:r>
              <a:rPr lang="en-US" altLang="en-US" sz="1600" dirty="0" smtClean="0">
                <a:solidFill>
                  <a:schemeClr val="tx1"/>
                </a:solidFill>
              </a:rPr>
              <a:t>subtype</a:t>
            </a:r>
          </a:p>
          <a:p>
            <a:pPr>
              <a:spcAft>
                <a:spcPct val="0"/>
              </a:spcAft>
            </a:pPr>
            <a:endParaRPr lang="en-US" altLang="en-US" sz="1600" dirty="0">
              <a:solidFill>
                <a:schemeClr val="tx1"/>
              </a:solidFill>
            </a:endParaRPr>
          </a:p>
        </p:txBody>
      </p:sp>
      <p:sp>
        <p:nvSpPr>
          <p:cNvPr id="45" name="Rectangle 44"/>
          <p:cNvSpPr>
            <a:spLocks noChangeArrowheads="1"/>
          </p:cNvSpPr>
          <p:nvPr/>
        </p:nvSpPr>
        <p:spPr bwMode="auto">
          <a:xfrm>
            <a:off x="3057525" y="3676651"/>
            <a:ext cx="457200" cy="2195513"/>
          </a:xfrm>
          <a:prstGeom prst="rect">
            <a:avLst/>
          </a:prstGeom>
          <a:solidFill>
            <a:schemeClr val="accent2">
              <a:lumMod val="40000"/>
              <a:lumOff val="60000"/>
            </a:schemeClr>
          </a:solidFill>
          <a:ln w="9525">
            <a:solidFill>
              <a:srgbClr val="000000"/>
            </a:solidFill>
            <a:round/>
            <a:headEnd/>
            <a:tailEnd/>
          </a:ln>
        </p:spPr>
        <p:txBody>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nSpc>
                <a:spcPct val="100000"/>
              </a:lnSpc>
              <a:spcBef>
                <a:spcPct val="0"/>
              </a:spcBef>
              <a:spcAft>
                <a:spcPct val="0"/>
              </a:spcAft>
              <a:buClrTx/>
              <a:buFont typeface="Arial" pitchFamily="34" charset="0"/>
              <a:buChar char="•"/>
              <a:defRPr/>
            </a:pPr>
            <a:endParaRPr lang="en-US" altLang="en-US" sz="1800" dirty="0">
              <a:solidFill>
                <a:schemeClr val="accent2"/>
              </a:solidFill>
            </a:endParaRPr>
          </a:p>
        </p:txBody>
      </p:sp>
      <p:sp>
        <p:nvSpPr>
          <p:cNvPr id="51" name="Rectangle 50"/>
          <p:cNvSpPr/>
          <p:nvPr/>
        </p:nvSpPr>
        <p:spPr bwMode="auto">
          <a:xfrm>
            <a:off x="3513137" y="3567113"/>
            <a:ext cx="457200" cy="2305050"/>
          </a:xfrm>
          <a:prstGeom prst="rect">
            <a:avLst/>
          </a:prstGeom>
          <a:solidFill>
            <a:srgbClr val="12AD2B"/>
          </a:solidFill>
          <a:ln w="9525" cap="flat" cmpd="sng" algn="ctr">
            <a:solidFill>
              <a:srgbClr val="000000"/>
            </a:solidFill>
            <a:prstDash val="solid"/>
            <a:round/>
            <a:headEnd type="none" w="med" len="med"/>
            <a:tailEnd type="none" w="med" len="med"/>
          </a:ln>
          <a:effectLst/>
        </p:spPr>
        <p:txBody>
          <a:bodyPr/>
          <a:lstStyle/>
          <a:p>
            <a:pPr>
              <a:buFont typeface="Arial" charset="0"/>
              <a:buChar char="•"/>
              <a:defRPr/>
            </a:pPr>
            <a:endParaRPr lang="en-US" dirty="0">
              <a:solidFill>
                <a:schemeClr val="accent2"/>
              </a:solidFill>
              <a:latin typeface="Arial" charset="0"/>
            </a:endParaRPr>
          </a:p>
        </p:txBody>
      </p:sp>
      <p:sp>
        <p:nvSpPr>
          <p:cNvPr id="31751" name="Rectangle 48"/>
          <p:cNvSpPr>
            <a:spLocks noChangeArrowheads="1"/>
          </p:cNvSpPr>
          <p:nvPr/>
        </p:nvSpPr>
        <p:spPr bwMode="auto">
          <a:xfrm>
            <a:off x="3963987" y="3498850"/>
            <a:ext cx="457200" cy="2381250"/>
          </a:xfrm>
          <a:prstGeom prst="rect">
            <a:avLst/>
          </a:prstGeom>
          <a:solidFill>
            <a:schemeClr val="accent2"/>
          </a:solidFill>
          <a:ln w="9525">
            <a:solidFill>
              <a:srgbClr val="000000"/>
            </a:solidFill>
            <a:round/>
            <a:headEnd/>
            <a:tailEnd/>
          </a:ln>
        </p:spPr>
        <p:txBody>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 typeface="Arial" panose="020B0604020202020204" pitchFamily="34" charset="0"/>
              <a:buChar char="•"/>
            </a:pPr>
            <a:endParaRPr lang="en-US" altLang="en-US" sz="1800">
              <a:solidFill>
                <a:schemeClr val="tx1"/>
              </a:solidFill>
              <a:cs typeface="Arial" panose="020B0604020202020204" pitchFamily="34" charset="0"/>
            </a:endParaRPr>
          </a:p>
        </p:txBody>
      </p:sp>
      <p:sp>
        <p:nvSpPr>
          <p:cNvPr id="53" name="Rectangle 52"/>
          <p:cNvSpPr/>
          <p:nvPr/>
        </p:nvSpPr>
        <p:spPr bwMode="auto">
          <a:xfrm>
            <a:off x="4414837" y="3444876"/>
            <a:ext cx="457200" cy="2435225"/>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a:lstStyle/>
          <a:p>
            <a:pPr>
              <a:buFont typeface="Arial" charset="0"/>
              <a:buChar char="•"/>
              <a:defRPr/>
            </a:pPr>
            <a:endParaRPr lang="en-US" dirty="0">
              <a:latin typeface="Arial" charset="0"/>
            </a:endParaRPr>
          </a:p>
        </p:txBody>
      </p:sp>
      <p:cxnSp>
        <p:nvCxnSpPr>
          <p:cNvPr id="31753" name="Straight Connector 6"/>
          <p:cNvCxnSpPr>
            <a:cxnSpLocks noChangeShapeType="1"/>
          </p:cNvCxnSpPr>
          <p:nvPr/>
        </p:nvCxnSpPr>
        <p:spPr bwMode="auto">
          <a:xfrm flipV="1">
            <a:off x="2879725" y="3408363"/>
            <a:ext cx="0" cy="2463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1754" name="Straight Connector 8"/>
          <p:cNvCxnSpPr>
            <a:cxnSpLocks noChangeShapeType="1"/>
          </p:cNvCxnSpPr>
          <p:nvPr/>
        </p:nvCxnSpPr>
        <p:spPr bwMode="auto">
          <a:xfrm flipH="1">
            <a:off x="2805112" y="342265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1755" name="Straight Connector 13"/>
          <p:cNvCxnSpPr>
            <a:cxnSpLocks noChangeShapeType="1"/>
          </p:cNvCxnSpPr>
          <p:nvPr/>
        </p:nvCxnSpPr>
        <p:spPr bwMode="auto">
          <a:xfrm flipH="1">
            <a:off x="2805112" y="391160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1756" name="Straight Connector 14"/>
          <p:cNvCxnSpPr>
            <a:cxnSpLocks noChangeShapeType="1"/>
          </p:cNvCxnSpPr>
          <p:nvPr/>
        </p:nvCxnSpPr>
        <p:spPr bwMode="auto">
          <a:xfrm flipH="1">
            <a:off x="2805112" y="440213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1757" name="Straight Connector 15"/>
          <p:cNvCxnSpPr>
            <a:cxnSpLocks noChangeShapeType="1"/>
          </p:cNvCxnSpPr>
          <p:nvPr/>
        </p:nvCxnSpPr>
        <p:spPr bwMode="auto">
          <a:xfrm flipH="1">
            <a:off x="2805112" y="48910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1758" name="Straight Connector 16"/>
          <p:cNvCxnSpPr>
            <a:cxnSpLocks noChangeShapeType="1"/>
          </p:cNvCxnSpPr>
          <p:nvPr/>
        </p:nvCxnSpPr>
        <p:spPr bwMode="auto">
          <a:xfrm flipH="1">
            <a:off x="2805112" y="538162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1759" name="Straight Connector 17"/>
          <p:cNvCxnSpPr>
            <a:cxnSpLocks noChangeShapeType="1"/>
          </p:cNvCxnSpPr>
          <p:nvPr/>
        </p:nvCxnSpPr>
        <p:spPr bwMode="auto">
          <a:xfrm flipH="1">
            <a:off x="2805112" y="5870575"/>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31760" name="TextBox 9"/>
          <p:cNvSpPr txBox="1">
            <a:spLocks noChangeArrowheads="1"/>
          </p:cNvSpPr>
          <p:nvPr/>
        </p:nvSpPr>
        <p:spPr bwMode="auto">
          <a:xfrm>
            <a:off x="2241550" y="3259138"/>
            <a:ext cx="571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100</a:t>
            </a:r>
          </a:p>
        </p:txBody>
      </p:sp>
      <p:sp>
        <p:nvSpPr>
          <p:cNvPr id="31761" name="TextBox 19"/>
          <p:cNvSpPr txBox="1">
            <a:spLocks noChangeArrowheads="1"/>
          </p:cNvSpPr>
          <p:nvPr/>
        </p:nvSpPr>
        <p:spPr bwMode="auto">
          <a:xfrm>
            <a:off x="2241550" y="3749675"/>
            <a:ext cx="571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80</a:t>
            </a:r>
          </a:p>
        </p:txBody>
      </p:sp>
      <p:sp>
        <p:nvSpPr>
          <p:cNvPr id="31762" name="TextBox 20"/>
          <p:cNvSpPr txBox="1">
            <a:spLocks noChangeArrowheads="1"/>
          </p:cNvSpPr>
          <p:nvPr/>
        </p:nvSpPr>
        <p:spPr bwMode="auto">
          <a:xfrm>
            <a:off x="2241550" y="4238625"/>
            <a:ext cx="571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60</a:t>
            </a:r>
          </a:p>
        </p:txBody>
      </p:sp>
      <p:sp>
        <p:nvSpPr>
          <p:cNvPr id="31763" name="TextBox 21"/>
          <p:cNvSpPr txBox="1">
            <a:spLocks noChangeArrowheads="1"/>
          </p:cNvSpPr>
          <p:nvPr/>
        </p:nvSpPr>
        <p:spPr bwMode="auto">
          <a:xfrm>
            <a:off x="2241550" y="4729163"/>
            <a:ext cx="571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40</a:t>
            </a:r>
          </a:p>
        </p:txBody>
      </p:sp>
      <p:sp>
        <p:nvSpPr>
          <p:cNvPr id="31764" name="TextBox 22"/>
          <p:cNvSpPr txBox="1">
            <a:spLocks noChangeArrowheads="1"/>
          </p:cNvSpPr>
          <p:nvPr/>
        </p:nvSpPr>
        <p:spPr bwMode="auto">
          <a:xfrm>
            <a:off x="2241550" y="5219700"/>
            <a:ext cx="571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20</a:t>
            </a:r>
          </a:p>
        </p:txBody>
      </p:sp>
      <p:sp>
        <p:nvSpPr>
          <p:cNvPr id="31765" name="TextBox 23"/>
          <p:cNvSpPr txBox="1">
            <a:spLocks noChangeArrowheads="1"/>
          </p:cNvSpPr>
          <p:nvPr/>
        </p:nvSpPr>
        <p:spPr bwMode="auto">
          <a:xfrm>
            <a:off x="2403475" y="5686425"/>
            <a:ext cx="571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0</a:t>
            </a:r>
          </a:p>
        </p:txBody>
      </p:sp>
      <p:cxnSp>
        <p:nvCxnSpPr>
          <p:cNvPr id="31766" name="Straight Connector 11"/>
          <p:cNvCxnSpPr>
            <a:cxnSpLocks noChangeShapeType="1"/>
          </p:cNvCxnSpPr>
          <p:nvPr/>
        </p:nvCxnSpPr>
        <p:spPr bwMode="auto">
          <a:xfrm>
            <a:off x="2879725" y="5872163"/>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1767" name="Straight Connector 26"/>
          <p:cNvCxnSpPr>
            <a:cxnSpLocks noChangeShapeType="1"/>
          </p:cNvCxnSpPr>
          <p:nvPr/>
        </p:nvCxnSpPr>
        <p:spPr bwMode="auto">
          <a:xfrm>
            <a:off x="5137150" y="5872163"/>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1768" name="Straight Connector 27"/>
          <p:cNvCxnSpPr>
            <a:cxnSpLocks noChangeShapeType="1"/>
          </p:cNvCxnSpPr>
          <p:nvPr/>
        </p:nvCxnSpPr>
        <p:spPr bwMode="auto">
          <a:xfrm>
            <a:off x="7534275" y="5872163"/>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31769" name="TextBox 34"/>
          <p:cNvSpPr txBox="1">
            <a:spLocks noChangeArrowheads="1"/>
          </p:cNvSpPr>
          <p:nvPr/>
        </p:nvSpPr>
        <p:spPr bwMode="auto">
          <a:xfrm>
            <a:off x="2879725" y="5854700"/>
            <a:ext cx="2273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Total</a:t>
            </a:r>
          </a:p>
        </p:txBody>
      </p:sp>
      <p:sp>
        <p:nvSpPr>
          <p:cNvPr id="31770" name="TextBox 36"/>
          <p:cNvSpPr txBox="1">
            <a:spLocks noChangeArrowheads="1"/>
          </p:cNvSpPr>
          <p:nvPr/>
        </p:nvSpPr>
        <p:spPr bwMode="auto">
          <a:xfrm>
            <a:off x="5165726" y="5854700"/>
            <a:ext cx="238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Treatment Naive</a:t>
            </a:r>
          </a:p>
        </p:txBody>
      </p:sp>
      <p:sp>
        <p:nvSpPr>
          <p:cNvPr id="31771" name="TextBox 65"/>
          <p:cNvSpPr txBox="1">
            <a:spLocks noChangeArrowheads="1"/>
          </p:cNvSpPr>
          <p:nvPr/>
        </p:nvSpPr>
        <p:spPr bwMode="auto">
          <a:xfrm>
            <a:off x="3019426" y="3387725"/>
            <a:ext cx="555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92</a:t>
            </a:r>
          </a:p>
        </p:txBody>
      </p:sp>
      <p:sp>
        <p:nvSpPr>
          <p:cNvPr id="31772" name="TextBox 66"/>
          <p:cNvSpPr txBox="1">
            <a:spLocks noChangeArrowheads="1"/>
          </p:cNvSpPr>
          <p:nvPr/>
        </p:nvSpPr>
        <p:spPr bwMode="auto">
          <a:xfrm>
            <a:off x="3454401" y="3263900"/>
            <a:ext cx="555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96</a:t>
            </a:r>
          </a:p>
        </p:txBody>
      </p:sp>
      <p:sp>
        <p:nvSpPr>
          <p:cNvPr id="31773" name="TextBox 67"/>
          <p:cNvSpPr txBox="1">
            <a:spLocks noChangeArrowheads="1"/>
          </p:cNvSpPr>
          <p:nvPr/>
        </p:nvSpPr>
        <p:spPr bwMode="auto">
          <a:xfrm>
            <a:off x="3924301" y="3195639"/>
            <a:ext cx="555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98</a:t>
            </a:r>
          </a:p>
        </p:txBody>
      </p:sp>
      <p:sp>
        <p:nvSpPr>
          <p:cNvPr id="31774" name="TextBox 68"/>
          <p:cNvSpPr txBox="1">
            <a:spLocks noChangeArrowheads="1"/>
          </p:cNvSpPr>
          <p:nvPr/>
        </p:nvSpPr>
        <p:spPr bwMode="auto">
          <a:xfrm>
            <a:off x="4398963" y="3141664"/>
            <a:ext cx="555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100</a:t>
            </a:r>
          </a:p>
        </p:txBody>
      </p:sp>
      <p:sp>
        <p:nvSpPr>
          <p:cNvPr id="31775" name="TextBox 29"/>
          <p:cNvSpPr txBox="1">
            <a:spLocks noChangeArrowheads="1"/>
          </p:cNvSpPr>
          <p:nvPr/>
        </p:nvSpPr>
        <p:spPr bwMode="auto">
          <a:xfrm rot="-5400000">
            <a:off x="992188" y="4470401"/>
            <a:ext cx="2463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SVR12 (%)</a:t>
            </a:r>
          </a:p>
        </p:txBody>
      </p:sp>
      <p:sp>
        <p:nvSpPr>
          <p:cNvPr id="31776" name="TextBox 1"/>
          <p:cNvSpPr txBox="1">
            <a:spLocks noChangeArrowheads="1"/>
          </p:cNvSpPr>
          <p:nvPr/>
        </p:nvSpPr>
        <p:spPr bwMode="auto">
          <a:xfrm>
            <a:off x="3041650" y="5543550"/>
            <a:ext cx="495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118</a:t>
            </a:r>
          </a:p>
        </p:txBody>
      </p:sp>
      <p:sp>
        <p:nvSpPr>
          <p:cNvPr id="31777" name="TextBox 85"/>
          <p:cNvSpPr txBox="1">
            <a:spLocks noChangeArrowheads="1"/>
          </p:cNvSpPr>
          <p:nvPr/>
        </p:nvSpPr>
        <p:spPr bwMode="auto">
          <a:xfrm>
            <a:off x="3500437" y="5543550"/>
            <a:ext cx="495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204</a:t>
            </a:r>
          </a:p>
        </p:txBody>
      </p:sp>
      <p:sp>
        <p:nvSpPr>
          <p:cNvPr id="31778" name="TextBox 86"/>
          <p:cNvSpPr txBox="1">
            <a:spLocks noChangeArrowheads="1"/>
          </p:cNvSpPr>
          <p:nvPr/>
        </p:nvSpPr>
        <p:spPr bwMode="auto">
          <a:xfrm>
            <a:off x="3933825" y="5543550"/>
            <a:ext cx="495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133</a:t>
            </a:r>
          </a:p>
        </p:txBody>
      </p:sp>
      <p:sp>
        <p:nvSpPr>
          <p:cNvPr id="31779" name="TextBox 87"/>
          <p:cNvSpPr txBox="1">
            <a:spLocks noChangeArrowheads="1"/>
          </p:cNvSpPr>
          <p:nvPr/>
        </p:nvSpPr>
        <p:spPr bwMode="auto">
          <a:xfrm>
            <a:off x="4418013" y="5543550"/>
            <a:ext cx="468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58</a:t>
            </a:r>
          </a:p>
        </p:txBody>
      </p:sp>
      <p:sp>
        <p:nvSpPr>
          <p:cNvPr id="81" name="Rectangle 44"/>
          <p:cNvSpPr>
            <a:spLocks noChangeArrowheads="1"/>
          </p:cNvSpPr>
          <p:nvPr/>
        </p:nvSpPr>
        <p:spPr bwMode="auto">
          <a:xfrm>
            <a:off x="5392737" y="3554414"/>
            <a:ext cx="457200" cy="2306637"/>
          </a:xfrm>
          <a:prstGeom prst="rect">
            <a:avLst/>
          </a:prstGeom>
          <a:solidFill>
            <a:schemeClr val="accent2">
              <a:lumMod val="40000"/>
              <a:lumOff val="60000"/>
            </a:schemeClr>
          </a:solidFill>
          <a:ln w="9525">
            <a:solidFill>
              <a:srgbClr val="000000"/>
            </a:solidFill>
            <a:round/>
            <a:headEnd/>
            <a:tailEnd/>
          </a:ln>
        </p:spPr>
        <p:txBody>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nSpc>
                <a:spcPct val="100000"/>
              </a:lnSpc>
              <a:spcBef>
                <a:spcPct val="0"/>
              </a:spcBef>
              <a:spcAft>
                <a:spcPct val="0"/>
              </a:spcAft>
              <a:buClrTx/>
              <a:buFont typeface="Arial" pitchFamily="34" charset="0"/>
              <a:buChar char="•"/>
              <a:defRPr/>
            </a:pPr>
            <a:endParaRPr lang="en-US" altLang="en-US" sz="1800" dirty="0">
              <a:solidFill>
                <a:schemeClr val="accent2"/>
              </a:solidFill>
            </a:endParaRPr>
          </a:p>
        </p:txBody>
      </p:sp>
      <p:sp>
        <p:nvSpPr>
          <p:cNvPr id="82" name="Rectangle 81"/>
          <p:cNvSpPr/>
          <p:nvPr/>
        </p:nvSpPr>
        <p:spPr bwMode="auto">
          <a:xfrm>
            <a:off x="5848350" y="3486150"/>
            <a:ext cx="457200" cy="2374900"/>
          </a:xfrm>
          <a:prstGeom prst="rect">
            <a:avLst/>
          </a:prstGeom>
          <a:solidFill>
            <a:srgbClr val="12AD2B"/>
          </a:solidFill>
          <a:ln w="9525" cap="flat" cmpd="sng" algn="ctr">
            <a:solidFill>
              <a:srgbClr val="000000"/>
            </a:solidFill>
            <a:prstDash val="solid"/>
            <a:round/>
            <a:headEnd type="none" w="med" len="med"/>
            <a:tailEnd type="none" w="med" len="med"/>
          </a:ln>
          <a:effectLst/>
        </p:spPr>
        <p:txBody>
          <a:bodyPr/>
          <a:lstStyle/>
          <a:p>
            <a:pPr>
              <a:buFont typeface="Arial" charset="0"/>
              <a:buChar char="•"/>
              <a:defRPr/>
            </a:pPr>
            <a:endParaRPr lang="en-US" dirty="0">
              <a:solidFill>
                <a:schemeClr val="accent2"/>
              </a:solidFill>
              <a:latin typeface="Arial" charset="0"/>
            </a:endParaRPr>
          </a:p>
        </p:txBody>
      </p:sp>
      <p:sp>
        <p:nvSpPr>
          <p:cNvPr id="31782" name="Rectangle 48"/>
          <p:cNvSpPr>
            <a:spLocks noChangeArrowheads="1"/>
          </p:cNvSpPr>
          <p:nvPr/>
        </p:nvSpPr>
        <p:spPr bwMode="auto">
          <a:xfrm>
            <a:off x="6300787" y="3525838"/>
            <a:ext cx="457200" cy="2343150"/>
          </a:xfrm>
          <a:prstGeom prst="rect">
            <a:avLst/>
          </a:prstGeom>
          <a:solidFill>
            <a:schemeClr val="accent2"/>
          </a:solidFill>
          <a:ln w="9525">
            <a:solidFill>
              <a:srgbClr val="000000"/>
            </a:solidFill>
            <a:round/>
            <a:headEnd/>
            <a:tailEnd/>
          </a:ln>
        </p:spPr>
        <p:txBody>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 typeface="Arial" panose="020B0604020202020204" pitchFamily="34" charset="0"/>
              <a:buChar char="•"/>
            </a:pPr>
            <a:endParaRPr lang="en-US" altLang="en-US" sz="1800">
              <a:solidFill>
                <a:schemeClr val="tx1"/>
              </a:solidFill>
              <a:cs typeface="Arial" panose="020B0604020202020204" pitchFamily="34" charset="0"/>
            </a:endParaRPr>
          </a:p>
        </p:txBody>
      </p:sp>
      <p:sp>
        <p:nvSpPr>
          <p:cNvPr id="84" name="Rectangle 83"/>
          <p:cNvSpPr/>
          <p:nvPr/>
        </p:nvSpPr>
        <p:spPr bwMode="auto">
          <a:xfrm>
            <a:off x="6751637" y="3433764"/>
            <a:ext cx="457200" cy="2435225"/>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a:lstStyle/>
          <a:p>
            <a:pPr>
              <a:buFont typeface="Arial" charset="0"/>
              <a:buChar char="•"/>
              <a:defRPr/>
            </a:pPr>
            <a:endParaRPr lang="en-US" dirty="0">
              <a:latin typeface="Arial" charset="0"/>
            </a:endParaRPr>
          </a:p>
        </p:txBody>
      </p:sp>
      <p:sp>
        <p:nvSpPr>
          <p:cNvPr id="31784" name="TextBox 65"/>
          <p:cNvSpPr txBox="1">
            <a:spLocks noChangeArrowheads="1"/>
          </p:cNvSpPr>
          <p:nvPr/>
        </p:nvSpPr>
        <p:spPr bwMode="auto">
          <a:xfrm>
            <a:off x="5354638" y="3267075"/>
            <a:ext cx="555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96</a:t>
            </a:r>
          </a:p>
        </p:txBody>
      </p:sp>
      <p:sp>
        <p:nvSpPr>
          <p:cNvPr id="31785" name="TextBox 66"/>
          <p:cNvSpPr txBox="1">
            <a:spLocks noChangeArrowheads="1"/>
          </p:cNvSpPr>
          <p:nvPr/>
        </p:nvSpPr>
        <p:spPr bwMode="auto">
          <a:xfrm>
            <a:off x="5789613" y="3184525"/>
            <a:ext cx="555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98</a:t>
            </a:r>
          </a:p>
        </p:txBody>
      </p:sp>
      <p:sp>
        <p:nvSpPr>
          <p:cNvPr id="31786" name="TextBox 67"/>
          <p:cNvSpPr txBox="1">
            <a:spLocks noChangeArrowheads="1"/>
          </p:cNvSpPr>
          <p:nvPr/>
        </p:nvSpPr>
        <p:spPr bwMode="auto">
          <a:xfrm>
            <a:off x="6259513" y="3225800"/>
            <a:ext cx="555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97</a:t>
            </a:r>
          </a:p>
        </p:txBody>
      </p:sp>
      <p:sp>
        <p:nvSpPr>
          <p:cNvPr id="31787" name="TextBox 1"/>
          <p:cNvSpPr txBox="1">
            <a:spLocks noChangeArrowheads="1"/>
          </p:cNvSpPr>
          <p:nvPr/>
        </p:nvSpPr>
        <p:spPr bwMode="auto">
          <a:xfrm>
            <a:off x="5376862" y="5543550"/>
            <a:ext cx="495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47</a:t>
            </a:r>
          </a:p>
        </p:txBody>
      </p:sp>
      <p:sp>
        <p:nvSpPr>
          <p:cNvPr id="31788" name="TextBox 85"/>
          <p:cNvSpPr txBox="1">
            <a:spLocks noChangeArrowheads="1"/>
          </p:cNvSpPr>
          <p:nvPr/>
        </p:nvSpPr>
        <p:spPr bwMode="auto">
          <a:xfrm>
            <a:off x="5835650" y="5543550"/>
            <a:ext cx="495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45</a:t>
            </a:r>
          </a:p>
        </p:txBody>
      </p:sp>
      <p:sp>
        <p:nvSpPr>
          <p:cNvPr id="31789" name="TextBox 86"/>
          <p:cNvSpPr txBox="1">
            <a:spLocks noChangeArrowheads="1"/>
          </p:cNvSpPr>
          <p:nvPr/>
        </p:nvSpPr>
        <p:spPr bwMode="auto">
          <a:xfrm>
            <a:off x="6270625" y="5543550"/>
            <a:ext cx="495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33</a:t>
            </a:r>
          </a:p>
        </p:txBody>
      </p:sp>
      <p:sp>
        <p:nvSpPr>
          <p:cNvPr id="31790" name="TextBox 87"/>
          <p:cNvSpPr txBox="1">
            <a:spLocks noChangeArrowheads="1"/>
          </p:cNvSpPr>
          <p:nvPr/>
        </p:nvSpPr>
        <p:spPr bwMode="auto">
          <a:xfrm>
            <a:off x="6753225" y="5543550"/>
            <a:ext cx="4683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36</a:t>
            </a:r>
          </a:p>
        </p:txBody>
      </p:sp>
      <p:sp>
        <p:nvSpPr>
          <p:cNvPr id="31791" name="TextBox 67"/>
          <p:cNvSpPr txBox="1">
            <a:spLocks noChangeArrowheads="1"/>
          </p:cNvSpPr>
          <p:nvPr/>
        </p:nvSpPr>
        <p:spPr bwMode="auto">
          <a:xfrm>
            <a:off x="6726238" y="3117850"/>
            <a:ext cx="555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100</a:t>
            </a:r>
          </a:p>
        </p:txBody>
      </p:sp>
      <p:cxnSp>
        <p:nvCxnSpPr>
          <p:cNvPr id="31792" name="Straight Connector 27"/>
          <p:cNvCxnSpPr>
            <a:cxnSpLocks noChangeShapeType="1"/>
          </p:cNvCxnSpPr>
          <p:nvPr/>
        </p:nvCxnSpPr>
        <p:spPr bwMode="auto">
          <a:xfrm>
            <a:off x="9818687" y="5875338"/>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31793" name="TextBox 36"/>
          <p:cNvSpPr txBox="1">
            <a:spLocks noChangeArrowheads="1"/>
          </p:cNvSpPr>
          <p:nvPr/>
        </p:nvSpPr>
        <p:spPr bwMode="auto">
          <a:xfrm>
            <a:off x="7527926" y="5857875"/>
            <a:ext cx="234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Treatment Experienced</a:t>
            </a:r>
          </a:p>
        </p:txBody>
      </p:sp>
      <p:sp>
        <p:nvSpPr>
          <p:cNvPr id="95" name="Rectangle 44"/>
          <p:cNvSpPr>
            <a:spLocks noChangeArrowheads="1"/>
          </p:cNvSpPr>
          <p:nvPr/>
        </p:nvSpPr>
        <p:spPr bwMode="auto">
          <a:xfrm>
            <a:off x="7797800" y="3730626"/>
            <a:ext cx="457200" cy="2132013"/>
          </a:xfrm>
          <a:prstGeom prst="rect">
            <a:avLst/>
          </a:prstGeom>
          <a:solidFill>
            <a:schemeClr val="accent2">
              <a:lumMod val="40000"/>
              <a:lumOff val="60000"/>
            </a:schemeClr>
          </a:solidFill>
          <a:ln w="9525">
            <a:solidFill>
              <a:srgbClr val="000000"/>
            </a:solidFill>
            <a:round/>
            <a:headEnd/>
            <a:tailEnd/>
          </a:ln>
        </p:spPr>
        <p:txBody>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nSpc>
                <a:spcPct val="100000"/>
              </a:lnSpc>
              <a:spcBef>
                <a:spcPct val="0"/>
              </a:spcBef>
              <a:spcAft>
                <a:spcPct val="0"/>
              </a:spcAft>
              <a:buClrTx/>
              <a:buFont typeface="Arial" pitchFamily="34" charset="0"/>
              <a:buChar char="•"/>
              <a:defRPr/>
            </a:pPr>
            <a:endParaRPr lang="en-US" altLang="en-US" sz="1800" dirty="0">
              <a:solidFill>
                <a:schemeClr val="accent2"/>
              </a:solidFill>
            </a:endParaRPr>
          </a:p>
        </p:txBody>
      </p:sp>
      <p:sp>
        <p:nvSpPr>
          <p:cNvPr id="96" name="Rectangle 95"/>
          <p:cNvSpPr/>
          <p:nvPr/>
        </p:nvSpPr>
        <p:spPr bwMode="auto">
          <a:xfrm>
            <a:off x="8253412" y="3567114"/>
            <a:ext cx="457200" cy="2295525"/>
          </a:xfrm>
          <a:prstGeom prst="rect">
            <a:avLst/>
          </a:prstGeom>
          <a:solidFill>
            <a:srgbClr val="12AD2B"/>
          </a:solidFill>
          <a:ln w="9525" cap="flat" cmpd="sng" algn="ctr">
            <a:solidFill>
              <a:srgbClr val="000000"/>
            </a:solidFill>
            <a:prstDash val="solid"/>
            <a:round/>
            <a:headEnd type="none" w="med" len="med"/>
            <a:tailEnd type="none" w="med" len="med"/>
          </a:ln>
          <a:effectLst/>
        </p:spPr>
        <p:txBody>
          <a:bodyPr/>
          <a:lstStyle/>
          <a:p>
            <a:pPr>
              <a:buFont typeface="Arial" charset="0"/>
              <a:buChar char="•"/>
              <a:defRPr/>
            </a:pPr>
            <a:endParaRPr lang="en-US" dirty="0">
              <a:solidFill>
                <a:schemeClr val="accent2"/>
              </a:solidFill>
              <a:latin typeface="Arial" charset="0"/>
            </a:endParaRPr>
          </a:p>
        </p:txBody>
      </p:sp>
      <p:sp>
        <p:nvSpPr>
          <p:cNvPr id="31796" name="Rectangle 48"/>
          <p:cNvSpPr>
            <a:spLocks noChangeArrowheads="1"/>
          </p:cNvSpPr>
          <p:nvPr/>
        </p:nvSpPr>
        <p:spPr bwMode="auto">
          <a:xfrm>
            <a:off x="8704262" y="3498851"/>
            <a:ext cx="457200" cy="2371725"/>
          </a:xfrm>
          <a:prstGeom prst="rect">
            <a:avLst/>
          </a:prstGeom>
          <a:solidFill>
            <a:schemeClr val="accent2"/>
          </a:solidFill>
          <a:ln w="9525">
            <a:solidFill>
              <a:srgbClr val="000000"/>
            </a:solidFill>
            <a:round/>
            <a:headEnd/>
            <a:tailEnd/>
          </a:ln>
        </p:spPr>
        <p:txBody>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 typeface="Arial" panose="020B0604020202020204" pitchFamily="34" charset="0"/>
              <a:buChar char="•"/>
            </a:pPr>
            <a:endParaRPr lang="en-US" altLang="en-US" sz="1800">
              <a:solidFill>
                <a:schemeClr val="tx1"/>
              </a:solidFill>
              <a:cs typeface="Arial" panose="020B0604020202020204" pitchFamily="34" charset="0"/>
            </a:endParaRPr>
          </a:p>
        </p:txBody>
      </p:sp>
      <p:sp>
        <p:nvSpPr>
          <p:cNvPr id="98" name="Rectangle 97"/>
          <p:cNvSpPr/>
          <p:nvPr/>
        </p:nvSpPr>
        <p:spPr bwMode="auto">
          <a:xfrm>
            <a:off x="9155112" y="3435351"/>
            <a:ext cx="457200" cy="2435225"/>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a:lstStyle/>
          <a:p>
            <a:pPr>
              <a:buFont typeface="Arial" charset="0"/>
              <a:buChar char="•"/>
              <a:defRPr/>
            </a:pPr>
            <a:endParaRPr lang="en-US" dirty="0">
              <a:latin typeface="Arial" charset="0"/>
            </a:endParaRPr>
          </a:p>
        </p:txBody>
      </p:sp>
      <p:sp>
        <p:nvSpPr>
          <p:cNvPr id="31798" name="TextBox 65"/>
          <p:cNvSpPr txBox="1">
            <a:spLocks noChangeArrowheads="1"/>
          </p:cNvSpPr>
          <p:nvPr/>
        </p:nvSpPr>
        <p:spPr bwMode="auto">
          <a:xfrm>
            <a:off x="7759701" y="3419475"/>
            <a:ext cx="555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90</a:t>
            </a:r>
          </a:p>
        </p:txBody>
      </p:sp>
      <p:sp>
        <p:nvSpPr>
          <p:cNvPr id="31799" name="TextBox 66"/>
          <p:cNvSpPr txBox="1">
            <a:spLocks noChangeArrowheads="1"/>
          </p:cNvSpPr>
          <p:nvPr/>
        </p:nvSpPr>
        <p:spPr bwMode="auto">
          <a:xfrm>
            <a:off x="8194676" y="3254375"/>
            <a:ext cx="555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96</a:t>
            </a:r>
          </a:p>
        </p:txBody>
      </p:sp>
      <p:sp>
        <p:nvSpPr>
          <p:cNvPr id="31800" name="TextBox 67"/>
          <p:cNvSpPr txBox="1">
            <a:spLocks noChangeArrowheads="1"/>
          </p:cNvSpPr>
          <p:nvPr/>
        </p:nvSpPr>
        <p:spPr bwMode="auto">
          <a:xfrm>
            <a:off x="8664576" y="3186114"/>
            <a:ext cx="555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98</a:t>
            </a:r>
          </a:p>
        </p:txBody>
      </p:sp>
      <p:sp>
        <p:nvSpPr>
          <p:cNvPr id="31801" name="TextBox 1"/>
          <p:cNvSpPr txBox="1">
            <a:spLocks noChangeArrowheads="1"/>
          </p:cNvSpPr>
          <p:nvPr/>
        </p:nvSpPr>
        <p:spPr bwMode="auto">
          <a:xfrm>
            <a:off x="7781925" y="5543550"/>
            <a:ext cx="495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71</a:t>
            </a:r>
          </a:p>
        </p:txBody>
      </p:sp>
      <p:sp>
        <p:nvSpPr>
          <p:cNvPr id="31802" name="TextBox 85"/>
          <p:cNvSpPr txBox="1">
            <a:spLocks noChangeArrowheads="1"/>
          </p:cNvSpPr>
          <p:nvPr/>
        </p:nvSpPr>
        <p:spPr bwMode="auto">
          <a:xfrm>
            <a:off x="8240712" y="5543550"/>
            <a:ext cx="495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159</a:t>
            </a:r>
          </a:p>
        </p:txBody>
      </p:sp>
      <p:sp>
        <p:nvSpPr>
          <p:cNvPr id="31803" name="TextBox 86"/>
          <p:cNvSpPr txBox="1">
            <a:spLocks noChangeArrowheads="1"/>
          </p:cNvSpPr>
          <p:nvPr/>
        </p:nvSpPr>
        <p:spPr bwMode="auto">
          <a:xfrm>
            <a:off x="8674100" y="5543550"/>
            <a:ext cx="495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100</a:t>
            </a:r>
          </a:p>
        </p:txBody>
      </p:sp>
      <p:sp>
        <p:nvSpPr>
          <p:cNvPr id="31804" name="TextBox 87"/>
          <p:cNvSpPr txBox="1">
            <a:spLocks noChangeArrowheads="1"/>
          </p:cNvSpPr>
          <p:nvPr/>
        </p:nvSpPr>
        <p:spPr bwMode="auto">
          <a:xfrm>
            <a:off x="9158288" y="5543550"/>
            <a:ext cx="468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22</a:t>
            </a:r>
          </a:p>
        </p:txBody>
      </p:sp>
      <p:sp>
        <p:nvSpPr>
          <p:cNvPr id="31805" name="TextBox 67"/>
          <p:cNvSpPr txBox="1">
            <a:spLocks noChangeArrowheads="1"/>
          </p:cNvSpPr>
          <p:nvPr/>
        </p:nvSpPr>
        <p:spPr bwMode="auto">
          <a:xfrm>
            <a:off x="9129713" y="3121025"/>
            <a:ext cx="555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100</a:t>
            </a:r>
          </a:p>
        </p:txBody>
      </p:sp>
      <p:cxnSp>
        <p:nvCxnSpPr>
          <p:cNvPr id="31806" name="Straight Connector 4"/>
          <p:cNvCxnSpPr>
            <a:cxnSpLocks noChangeShapeType="1"/>
          </p:cNvCxnSpPr>
          <p:nvPr/>
        </p:nvCxnSpPr>
        <p:spPr bwMode="auto">
          <a:xfrm>
            <a:off x="2889251" y="5870575"/>
            <a:ext cx="69484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31808" name="TextBox 41"/>
          <p:cNvSpPr txBox="1">
            <a:spLocks noChangeArrowheads="1"/>
          </p:cNvSpPr>
          <p:nvPr/>
        </p:nvSpPr>
        <p:spPr bwMode="auto">
          <a:xfrm>
            <a:off x="3768726" y="2506663"/>
            <a:ext cx="3322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12 wks of LDV/SOF</a:t>
            </a:r>
            <a:br>
              <a:rPr lang="en-US" altLang="en-US" sz="1600">
                <a:solidFill>
                  <a:schemeClr val="tx1"/>
                </a:solidFill>
                <a:cs typeface="Arial" panose="020B0604020202020204" pitchFamily="34" charset="0"/>
              </a:rPr>
            </a:br>
            <a:r>
              <a:rPr lang="en-US" altLang="en-US" sz="1600">
                <a:solidFill>
                  <a:schemeClr val="tx1"/>
                </a:solidFill>
                <a:cs typeface="Arial" panose="020B0604020202020204" pitchFamily="34" charset="0"/>
              </a:rPr>
              <a:t>12 wks of LDV/SOF + RBV</a:t>
            </a:r>
          </a:p>
        </p:txBody>
      </p:sp>
      <p:sp>
        <p:nvSpPr>
          <p:cNvPr id="109" name="Rectangle 108"/>
          <p:cNvSpPr/>
          <p:nvPr/>
        </p:nvSpPr>
        <p:spPr bwMode="auto">
          <a:xfrm>
            <a:off x="3657600" y="2595563"/>
            <a:ext cx="146050" cy="146050"/>
          </a:xfrm>
          <a:prstGeom prst="rect">
            <a:avLst/>
          </a:prstGeom>
          <a:solidFill>
            <a:schemeClr val="accent2">
              <a:lumMod val="40000"/>
              <a:lumOff val="60000"/>
            </a:schemeClr>
          </a:solidFill>
          <a:ln w="9525" cap="flat" cmpd="sng" algn="ctr">
            <a:solidFill>
              <a:schemeClr val="bg2">
                <a:lumMod val="10000"/>
              </a:schemeClr>
            </a:solidFill>
            <a:prstDash val="solid"/>
            <a:round/>
            <a:headEnd type="none" w="med" len="med"/>
            <a:tailEnd type="none" w="med" len="med"/>
          </a:ln>
          <a:effectLst/>
        </p:spPr>
        <p:txBody>
          <a:bodyPr/>
          <a:lstStyle/>
          <a:p>
            <a:pPr>
              <a:buFont typeface="Arial" charset="0"/>
              <a:buChar char="•"/>
              <a:defRPr/>
            </a:pPr>
            <a:endParaRPr lang="en-US" dirty="0">
              <a:latin typeface="Arial" charset="0"/>
            </a:endParaRPr>
          </a:p>
        </p:txBody>
      </p:sp>
      <p:sp>
        <p:nvSpPr>
          <p:cNvPr id="110" name="Rectangle 109"/>
          <p:cNvSpPr/>
          <p:nvPr/>
        </p:nvSpPr>
        <p:spPr bwMode="auto">
          <a:xfrm>
            <a:off x="3657600" y="2840038"/>
            <a:ext cx="146050" cy="146050"/>
          </a:xfrm>
          <a:prstGeom prst="rect">
            <a:avLst/>
          </a:prstGeom>
          <a:solidFill>
            <a:srgbClr val="12AD2B"/>
          </a:solidFill>
          <a:ln w="9525" cap="flat" cmpd="sng" algn="ctr">
            <a:solidFill>
              <a:schemeClr val="bg2">
                <a:lumMod val="10000"/>
              </a:schemeClr>
            </a:solidFill>
            <a:prstDash val="solid"/>
            <a:round/>
            <a:headEnd type="none" w="med" len="med"/>
            <a:tailEnd type="none" w="med" len="med"/>
          </a:ln>
          <a:effectLst/>
        </p:spPr>
        <p:txBody>
          <a:bodyPr/>
          <a:lstStyle/>
          <a:p>
            <a:pPr>
              <a:buFont typeface="Arial" charset="0"/>
              <a:buChar char="•"/>
              <a:defRPr/>
            </a:pPr>
            <a:endParaRPr lang="en-US" dirty="0">
              <a:latin typeface="Arial" charset="0"/>
            </a:endParaRPr>
          </a:p>
        </p:txBody>
      </p:sp>
      <p:sp>
        <p:nvSpPr>
          <p:cNvPr id="31811" name="TextBox 41"/>
          <p:cNvSpPr txBox="1">
            <a:spLocks noChangeArrowheads="1"/>
          </p:cNvSpPr>
          <p:nvPr/>
        </p:nvSpPr>
        <p:spPr bwMode="auto">
          <a:xfrm>
            <a:off x="6610350" y="2495550"/>
            <a:ext cx="332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24 wks of LDV/SOF</a:t>
            </a:r>
            <a:br>
              <a:rPr lang="en-US" altLang="en-US" sz="1600">
                <a:solidFill>
                  <a:schemeClr val="tx1"/>
                </a:solidFill>
                <a:cs typeface="Arial" panose="020B0604020202020204" pitchFamily="34" charset="0"/>
              </a:rPr>
            </a:br>
            <a:r>
              <a:rPr lang="en-US" altLang="en-US" sz="1600">
                <a:solidFill>
                  <a:schemeClr val="tx1"/>
                </a:solidFill>
                <a:cs typeface="Arial" panose="020B0604020202020204" pitchFamily="34" charset="0"/>
              </a:rPr>
              <a:t>24 wks of LDV/SOF + RBV</a:t>
            </a:r>
          </a:p>
        </p:txBody>
      </p:sp>
      <p:sp>
        <p:nvSpPr>
          <p:cNvPr id="112" name="Rectangle 111"/>
          <p:cNvSpPr/>
          <p:nvPr/>
        </p:nvSpPr>
        <p:spPr bwMode="auto">
          <a:xfrm>
            <a:off x="6499225" y="2595563"/>
            <a:ext cx="146050" cy="1460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buFont typeface="Arial" charset="0"/>
              <a:buChar char="•"/>
              <a:defRPr/>
            </a:pPr>
            <a:endParaRPr lang="en-US" dirty="0">
              <a:latin typeface="Arial" charset="0"/>
            </a:endParaRPr>
          </a:p>
        </p:txBody>
      </p:sp>
      <p:sp>
        <p:nvSpPr>
          <p:cNvPr id="113" name="Rectangle 112"/>
          <p:cNvSpPr/>
          <p:nvPr/>
        </p:nvSpPr>
        <p:spPr bwMode="auto">
          <a:xfrm>
            <a:off x="6499225" y="2840038"/>
            <a:ext cx="146050" cy="1460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buFont typeface="Arial" charset="0"/>
              <a:buChar char="•"/>
              <a:defRPr/>
            </a:pPr>
            <a:endParaRPr lang="en-US" dirty="0">
              <a:latin typeface="Arial" charset="0"/>
            </a:endParaRPr>
          </a:p>
        </p:txBody>
      </p:sp>
      <p:sp>
        <p:nvSpPr>
          <p:cNvPr id="31814" name="TextBox 4"/>
          <p:cNvSpPr txBox="1">
            <a:spLocks noChangeArrowheads="1"/>
          </p:cNvSpPr>
          <p:nvPr/>
        </p:nvSpPr>
        <p:spPr bwMode="auto">
          <a:xfrm>
            <a:off x="2339975" y="5478464"/>
            <a:ext cx="476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600">
                <a:solidFill>
                  <a:schemeClr val="tx1"/>
                </a:solidFill>
                <a:cs typeface="Arial" panose="020B0604020202020204" pitchFamily="34" charset="0"/>
              </a:rPr>
              <a:t>n =</a:t>
            </a:r>
          </a:p>
        </p:txBody>
      </p:sp>
    </p:spTree>
    <p:extLst>
      <p:ext uri="{BB962C8B-B14F-4D97-AF65-F5344CB8AC3E}">
        <p14:creationId xmlns:p14="http://schemas.microsoft.com/office/powerpoint/2010/main" val="258352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95"/>
          <p:cNvSpPr txBox="1">
            <a:spLocks noChangeArrowheads="1"/>
          </p:cNvSpPr>
          <p:nvPr/>
        </p:nvSpPr>
        <p:spPr bwMode="auto">
          <a:xfrm>
            <a:off x="8413751" y="5789614"/>
            <a:ext cx="1133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chemeClr val="tx1"/>
                </a:solidFill>
                <a:cs typeface="Arial" panose="020B0604020202020204" pitchFamily="34" charset="0"/>
              </a:rPr>
              <a:t>Partial</a:t>
            </a:r>
          </a:p>
        </p:txBody>
      </p:sp>
      <p:sp>
        <p:nvSpPr>
          <p:cNvPr id="35843" name="TextBox 96"/>
          <p:cNvSpPr txBox="1">
            <a:spLocks noChangeArrowheads="1"/>
          </p:cNvSpPr>
          <p:nvPr/>
        </p:nvSpPr>
        <p:spPr bwMode="auto">
          <a:xfrm>
            <a:off x="9386888" y="5789614"/>
            <a:ext cx="1135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chemeClr val="tx1"/>
                </a:solidFill>
                <a:cs typeface="Arial" panose="020B0604020202020204" pitchFamily="34" charset="0"/>
              </a:rPr>
              <a:t>Null</a:t>
            </a:r>
          </a:p>
        </p:txBody>
      </p:sp>
      <p:sp>
        <p:nvSpPr>
          <p:cNvPr id="35844" name="Rectangle 57"/>
          <p:cNvSpPr>
            <a:spLocks noChangeArrowheads="1"/>
          </p:cNvSpPr>
          <p:nvPr/>
        </p:nvSpPr>
        <p:spPr bwMode="auto">
          <a:xfrm>
            <a:off x="3511551" y="2676526"/>
            <a:ext cx="422275" cy="3127375"/>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nchor="ct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endParaRPr lang="en-US" altLang="en-US" sz="1800">
              <a:solidFill>
                <a:schemeClr val="tx1"/>
              </a:solidFill>
              <a:cs typeface="Arial" panose="020B0604020202020204" pitchFamily="34" charset="0"/>
            </a:endParaRPr>
          </a:p>
        </p:txBody>
      </p:sp>
      <p:sp>
        <p:nvSpPr>
          <p:cNvPr id="59" name="Rectangle 58"/>
          <p:cNvSpPr/>
          <p:nvPr/>
        </p:nvSpPr>
        <p:spPr bwMode="auto">
          <a:xfrm>
            <a:off x="3933826" y="2676526"/>
            <a:ext cx="422275" cy="3127375"/>
          </a:xfrm>
          <a:prstGeom prst="rect">
            <a:avLst/>
          </a:prstGeom>
          <a:solidFill>
            <a:schemeClr val="accent3"/>
          </a:solidFill>
          <a:ln w="12700" cap="flat" cmpd="sng" algn="ctr">
            <a:solidFill>
              <a:srgbClr val="000000"/>
            </a:solidFill>
            <a:prstDash val="solid"/>
            <a:miter lim="800000"/>
            <a:headEnd type="none" w="med" len="med"/>
            <a:tailEnd type="none" w="med" len="med"/>
          </a:ln>
          <a:effectLst/>
        </p:spPr>
        <p:txBody>
          <a:bodyPr anchor="ctr"/>
          <a:lstStyle/>
          <a:p>
            <a:pPr algn="ctr">
              <a:defRPr/>
            </a:pPr>
            <a:endParaRPr lang="en-US" dirty="0">
              <a:ea typeface="ＭＳ Ｐゴシック" pitchFamily="34" charset="-128"/>
            </a:endParaRPr>
          </a:p>
        </p:txBody>
      </p:sp>
      <p:sp>
        <p:nvSpPr>
          <p:cNvPr id="35846" name="Rectangle 59"/>
          <p:cNvSpPr>
            <a:spLocks noChangeArrowheads="1"/>
          </p:cNvSpPr>
          <p:nvPr/>
        </p:nvSpPr>
        <p:spPr bwMode="auto">
          <a:xfrm>
            <a:off x="5481638" y="2676526"/>
            <a:ext cx="422275" cy="3127375"/>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nchor="ct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endParaRPr lang="en-US" altLang="en-US" sz="1800">
              <a:solidFill>
                <a:schemeClr val="tx1"/>
              </a:solidFill>
              <a:cs typeface="Arial" panose="020B0604020202020204" pitchFamily="34" charset="0"/>
            </a:endParaRPr>
          </a:p>
        </p:txBody>
      </p:sp>
      <p:sp>
        <p:nvSpPr>
          <p:cNvPr id="61" name="Rectangle 60"/>
          <p:cNvSpPr/>
          <p:nvPr/>
        </p:nvSpPr>
        <p:spPr bwMode="auto">
          <a:xfrm>
            <a:off x="5903913" y="2676526"/>
            <a:ext cx="422275" cy="3127375"/>
          </a:xfrm>
          <a:prstGeom prst="rect">
            <a:avLst/>
          </a:prstGeom>
          <a:solidFill>
            <a:schemeClr val="accent3"/>
          </a:solidFill>
          <a:ln w="12700" cap="flat" cmpd="sng" algn="ctr">
            <a:solidFill>
              <a:srgbClr val="000000"/>
            </a:solidFill>
            <a:prstDash val="solid"/>
            <a:miter lim="800000"/>
            <a:headEnd type="none" w="med" len="med"/>
            <a:tailEnd type="none" w="med" len="med"/>
          </a:ln>
          <a:effectLst/>
        </p:spPr>
        <p:txBody>
          <a:bodyPr anchor="ctr"/>
          <a:lstStyle/>
          <a:p>
            <a:pPr algn="ctr">
              <a:defRPr/>
            </a:pPr>
            <a:endParaRPr lang="en-US" dirty="0">
              <a:ea typeface="ＭＳ Ｐゴシック" pitchFamily="34" charset="-128"/>
            </a:endParaRPr>
          </a:p>
        </p:txBody>
      </p:sp>
      <p:sp>
        <p:nvSpPr>
          <p:cNvPr id="35848" name="Rectangle 61"/>
          <p:cNvSpPr>
            <a:spLocks noChangeArrowheads="1"/>
          </p:cNvSpPr>
          <p:nvPr/>
        </p:nvSpPr>
        <p:spPr bwMode="auto">
          <a:xfrm>
            <a:off x="8535988" y="2676526"/>
            <a:ext cx="422275" cy="3127375"/>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nchor="ct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endParaRPr lang="en-US" altLang="en-US" sz="1800">
              <a:solidFill>
                <a:schemeClr val="tx1"/>
              </a:solidFill>
              <a:cs typeface="Arial" panose="020B0604020202020204" pitchFamily="34" charset="0"/>
            </a:endParaRPr>
          </a:p>
        </p:txBody>
      </p:sp>
      <p:sp>
        <p:nvSpPr>
          <p:cNvPr id="63" name="Rectangle 62"/>
          <p:cNvSpPr/>
          <p:nvPr/>
        </p:nvSpPr>
        <p:spPr bwMode="auto">
          <a:xfrm>
            <a:off x="8959851" y="2676526"/>
            <a:ext cx="422275" cy="3127375"/>
          </a:xfrm>
          <a:prstGeom prst="rect">
            <a:avLst/>
          </a:prstGeom>
          <a:solidFill>
            <a:schemeClr val="accent3"/>
          </a:solidFill>
          <a:ln w="12700" cap="flat" cmpd="sng" algn="ctr">
            <a:solidFill>
              <a:srgbClr val="000000"/>
            </a:solidFill>
            <a:prstDash val="solid"/>
            <a:miter lim="800000"/>
            <a:headEnd type="none" w="med" len="med"/>
            <a:tailEnd type="none" w="med" len="med"/>
          </a:ln>
          <a:effectLst/>
        </p:spPr>
        <p:txBody>
          <a:bodyPr anchor="ctr"/>
          <a:lstStyle/>
          <a:p>
            <a:pPr algn="ctr">
              <a:defRPr/>
            </a:pPr>
            <a:endParaRPr lang="en-US" dirty="0">
              <a:ea typeface="ＭＳ Ｐゴシック" pitchFamily="34" charset="-128"/>
            </a:endParaRPr>
          </a:p>
        </p:txBody>
      </p:sp>
      <p:sp>
        <p:nvSpPr>
          <p:cNvPr id="64" name="Rectangle 63"/>
          <p:cNvSpPr/>
          <p:nvPr/>
        </p:nvSpPr>
        <p:spPr bwMode="auto">
          <a:xfrm>
            <a:off x="7978776" y="2676526"/>
            <a:ext cx="422275" cy="3127375"/>
          </a:xfrm>
          <a:prstGeom prst="rect">
            <a:avLst/>
          </a:prstGeom>
          <a:solidFill>
            <a:schemeClr val="accent3"/>
          </a:solidFill>
          <a:ln w="12700" cap="flat" cmpd="sng" algn="ctr">
            <a:solidFill>
              <a:srgbClr val="000000"/>
            </a:solidFill>
            <a:prstDash val="solid"/>
            <a:miter lim="800000"/>
            <a:headEnd type="none" w="med" len="med"/>
            <a:tailEnd type="none" w="med" len="med"/>
          </a:ln>
          <a:effectLst/>
        </p:spPr>
        <p:txBody>
          <a:bodyPr anchor="ctr"/>
          <a:lstStyle/>
          <a:p>
            <a:pPr algn="ctr">
              <a:defRPr/>
            </a:pPr>
            <a:endParaRPr lang="en-US" dirty="0">
              <a:ea typeface="ＭＳ Ｐゴシック" pitchFamily="34" charset="-128"/>
            </a:endParaRPr>
          </a:p>
        </p:txBody>
      </p:sp>
      <p:sp>
        <p:nvSpPr>
          <p:cNvPr id="35851" name="Rectangle 64"/>
          <p:cNvSpPr>
            <a:spLocks noChangeArrowheads="1"/>
          </p:cNvSpPr>
          <p:nvPr/>
        </p:nvSpPr>
        <p:spPr bwMode="auto">
          <a:xfrm>
            <a:off x="7556501" y="2882900"/>
            <a:ext cx="422275" cy="2921000"/>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nchor="ct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endParaRPr lang="en-US" altLang="en-US" sz="1800">
              <a:solidFill>
                <a:schemeClr val="tx1"/>
              </a:solidFill>
              <a:cs typeface="Arial" panose="020B0604020202020204" pitchFamily="34" charset="0"/>
            </a:endParaRPr>
          </a:p>
        </p:txBody>
      </p:sp>
      <p:sp>
        <p:nvSpPr>
          <p:cNvPr id="66" name="Rectangle 65"/>
          <p:cNvSpPr/>
          <p:nvPr/>
        </p:nvSpPr>
        <p:spPr bwMode="auto">
          <a:xfrm>
            <a:off x="6994526" y="2897188"/>
            <a:ext cx="422275" cy="2906712"/>
          </a:xfrm>
          <a:prstGeom prst="rect">
            <a:avLst/>
          </a:prstGeom>
          <a:solidFill>
            <a:schemeClr val="accent3"/>
          </a:solidFill>
          <a:ln w="12700" cap="flat" cmpd="sng" algn="ctr">
            <a:solidFill>
              <a:srgbClr val="000000"/>
            </a:solidFill>
            <a:prstDash val="solid"/>
            <a:miter lim="800000"/>
            <a:headEnd type="none" w="med" len="med"/>
            <a:tailEnd type="none" w="med" len="med"/>
          </a:ln>
          <a:effectLst/>
        </p:spPr>
        <p:txBody>
          <a:bodyPr anchor="ctr"/>
          <a:lstStyle/>
          <a:p>
            <a:pPr algn="ctr">
              <a:defRPr/>
            </a:pPr>
            <a:endParaRPr lang="en-US" dirty="0">
              <a:ea typeface="ＭＳ Ｐゴシック" pitchFamily="34" charset="-128"/>
            </a:endParaRPr>
          </a:p>
        </p:txBody>
      </p:sp>
      <p:sp>
        <p:nvSpPr>
          <p:cNvPr id="35853" name="Rectangle 66"/>
          <p:cNvSpPr>
            <a:spLocks noChangeArrowheads="1"/>
          </p:cNvSpPr>
          <p:nvPr/>
        </p:nvSpPr>
        <p:spPr bwMode="auto">
          <a:xfrm>
            <a:off x="6572251" y="2925764"/>
            <a:ext cx="422275" cy="2878137"/>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nchor="ct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endParaRPr lang="en-US" altLang="en-US" sz="1800">
              <a:solidFill>
                <a:schemeClr val="tx1"/>
              </a:solidFill>
              <a:cs typeface="Arial" panose="020B0604020202020204" pitchFamily="34" charset="0"/>
            </a:endParaRPr>
          </a:p>
        </p:txBody>
      </p:sp>
      <p:sp>
        <p:nvSpPr>
          <p:cNvPr id="68" name="Rectangle 67"/>
          <p:cNvSpPr/>
          <p:nvPr/>
        </p:nvSpPr>
        <p:spPr bwMode="auto">
          <a:xfrm>
            <a:off x="4918076" y="2676526"/>
            <a:ext cx="422275" cy="3127375"/>
          </a:xfrm>
          <a:prstGeom prst="rect">
            <a:avLst/>
          </a:prstGeom>
          <a:solidFill>
            <a:schemeClr val="accent3"/>
          </a:solidFill>
          <a:ln w="12700" cap="flat" cmpd="sng" algn="ctr">
            <a:solidFill>
              <a:srgbClr val="000000"/>
            </a:solidFill>
            <a:prstDash val="solid"/>
            <a:miter lim="800000"/>
            <a:headEnd type="none" w="med" len="med"/>
            <a:tailEnd type="none" w="med" len="med"/>
          </a:ln>
          <a:effectLst/>
        </p:spPr>
        <p:txBody>
          <a:bodyPr anchor="ctr"/>
          <a:lstStyle/>
          <a:p>
            <a:pPr algn="ctr">
              <a:defRPr/>
            </a:pPr>
            <a:endParaRPr lang="en-US" dirty="0">
              <a:ea typeface="ＭＳ Ｐゴシック" pitchFamily="34" charset="-128"/>
            </a:endParaRPr>
          </a:p>
        </p:txBody>
      </p:sp>
      <p:sp>
        <p:nvSpPr>
          <p:cNvPr id="35855" name="Rectangle 68"/>
          <p:cNvSpPr>
            <a:spLocks noChangeArrowheads="1"/>
          </p:cNvSpPr>
          <p:nvPr/>
        </p:nvSpPr>
        <p:spPr bwMode="auto">
          <a:xfrm>
            <a:off x="4495801" y="3121026"/>
            <a:ext cx="422275" cy="2682875"/>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nchor="ct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endParaRPr lang="en-US" altLang="en-US" sz="1800">
              <a:solidFill>
                <a:schemeClr val="tx1"/>
              </a:solidFill>
              <a:cs typeface="Arial" panose="020B0604020202020204" pitchFamily="34" charset="0"/>
            </a:endParaRPr>
          </a:p>
        </p:txBody>
      </p:sp>
      <p:sp>
        <p:nvSpPr>
          <p:cNvPr id="35856" name="Rectangle 69"/>
          <p:cNvSpPr>
            <a:spLocks noChangeArrowheads="1"/>
          </p:cNvSpPr>
          <p:nvPr/>
        </p:nvSpPr>
        <p:spPr bwMode="auto">
          <a:xfrm>
            <a:off x="9529763" y="3308350"/>
            <a:ext cx="422275" cy="2495550"/>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nchor="ct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endParaRPr lang="en-US" altLang="en-US" sz="1800">
              <a:solidFill>
                <a:schemeClr val="tx1"/>
              </a:solidFill>
              <a:cs typeface="Arial" panose="020B0604020202020204" pitchFamily="34" charset="0"/>
            </a:endParaRPr>
          </a:p>
        </p:txBody>
      </p:sp>
      <p:sp>
        <p:nvSpPr>
          <p:cNvPr id="71" name="Rectangle 70"/>
          <p:cNvSpPr/>
          <p:nvPr/>
        </p:nvSpPr>
        <p:spPr bwMode="auto">
          <a:xfrm>
            <a:off x="9952038" y="2897188"/>
            <a:ext cx="422275" cy="2906712"/>
          </a:xfrm>
          <a:prstGeom prst="rect">
            <a:avLst/>
          </a:prstGeom>
          <a:solidFill>
            <a:schemeClr val="accent3"/>
          </a:solidFill>
          <a:ln w="12700" cap="flat" cmpd="sng" algn="ctr">
            <a:solidFill>
              <a:srgbClr val="000000"/>
            </a:solidFill>
            <a:prstDash val="solid"/>
            <a:miter lim="800000"/>
            <a:headEnd type="none" w="med" len="med"/>
            <a:tailEnd type="none" w="med" len="med"/>
          </a:ln>
          <a:effectLst/>
        </p:spPr>
        <p:txBody>
          <a:bodyPr anchor="ctr"/>
          <a:lstStyle/>
          <a:p>
            <a:pPr algn="ctr">
              <a:defRPr/>
            </a:pPr>
            <a:endParaRPr lang="en-US" dirty="0">
              <a:ea typeface="ＭＳ Ｐゴシック" pitchFamily="34" charset="-128"/>
            </a:endParaRPr>
          </a:p>
        </p:txBody>
      </p:sp>
      <p:sp>
        <p:nvSpPr>
          <p:cNvPr id="35858" name="Rectangle 14"/>
          <p:cNvSpPr>
            <a:spLocks noChangeArrowheads="1"/>
          </p:cNvSpPr>
          <p:nvPr/>
        </p:nvSpPr>
        <p:spPr bwMode="auto">
          <a:xfrm>
            <a:off x="2535238" y="2676526"/>
            <a:ext cx="422275" cy="3127375"/>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nchor="ct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endParaRPr lang="en-US" altLang="en-US" sz="1800">
              <a:solidFill>
                <a:schemeClr val="tx1"/>
              </a:solidFill>
              <a:cs typeface="Arial" panose="020B0604020202020204" pitchFamily="34" charset="0"/>
            </a:endParaRPr>
          </a:p>
        </p:txBody>
      </p:sp>
      <p:sp>
        <p:nvSpPr>
          <p:cNvPr id="57" name="Rectangle 56"/>
          <p:cNvSpPr/>
          <p:nvPr/>
        </p:nvSpPr>
        <p:spPr bwMode="auto">
          <a:xfrm>
            <a:off x="2957513" y="2676526"/>
            <a:ext cx="422275" cy="3127375"/>
          </a:xfrm>
          <a:prstGeom prst="rect">
            <a:avLst/>
          </a:prstGeom>
          <a:solidFill>
            <a:schemeClr val="accent3"/>
          </a:solidFill>
          <a:ln w="12700" cap="flat" cmpd="sng" algn="ctr">
            <a:solidFill>
              <a:srgbClr val="000000"/>
            </a:solidFill>
            <a:prstDash val="solid"/>
            <a:miter lim="800000"/>
            <a:headEnd type="none" w="med" len="med"/>
            <a:tailEnd type="none" w="med" len="med"/>
          </a:ln>
          <a:effectLst/>
        </p:spPr>
        <p:txBody>
          <a:bodyPr anchor="ctr"/>
          <a:lstStyle/>
          <a:p>
            <a:pPr algn="ctr">
              <a:defRPr/>
            </a:pPr>
            <a:endParaRPr lang="en-US" dirty="0">
              <a:ea typeface="ＭＳ Ｐゴシック" pitchFamily="34" charset="-128"/>
            </a:endParaRPr>
          </a:p>
        </p:txBody>
      </p:sp>
      <p:sp>
        <p:nvSpPr>
          <p:cNvPr id="35860" name="TextBox 7"/>
          <p:cNvSpPr txBox="1">
            <a:spLocks noChangeArrowheads="1"/>
          </p:cNvSpPr>
          <p:nvPr/>
        </p:nvSpPr>
        <p:spPr bwMode="auto">
          <a:xfrm>
            <a:off x="2660650" y="1812926"/>
            <a:ext cx="3643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GB" altLang="en-US" sz="1400">
                <a:solidFill>
                  <a:schemeClr val="tx1"/>
                </a:solidFill>
                <a:cs typeface="Arial" panose="020B0604020202020204" pitchFamily="34" charset="0"/>
              </a:rPr>
              <a:t>OMV/PTV/RTV + DSV </a:t>
            </a:r>
            <a:r>
              <a:rPr lang="en-US" altLang="en-US" sz="1400">
                <a:solidFill>
                  <a:schemeClr val="tx1"/>
                </a:solidFill>
                <a:cs typeface="Arial" panose="020B0604020202020204" pitchFamily="34" charset="0"/>
              </a:rPr>
              <a:t>+ RBV x </a:t>
            </a:r>
            <a:r>
              <a:rPr lang="en-GB" altLang="en-US" sz="1400">
                <a:solidFill>
                  <a:schemeClr val="tx1"/>
                </a:solidFill>
                <a:cs typeface="Arial" panose="020B0604020202020204" pitchFamily="34" charset="0"/>
              </a:rPr>
              <a:t>12 wks</a:t>
            </a:r>
          </a:p>
        </p:txBody>
      </p:sp>
      <p:sp>
        <p:nvSpPr>
          <p:cNvPr id="13" name="TextBox 4"/>
          <p:cNvSpPr txBox="1">
            <a:spLocks noChangeArrowheads="1"/>
          </p:cNvSpPr>
          <p:nvPr/>
        </p:nvSpPr>
        <p:spPr bwMode="auto">
          <a:xfrm rot="16200000">
            <a:off x="344488" y="4089401"/>
            <a:ext cx="3243262" cy="338137"/>
          </a:xfrm>
          <a:prstGeom prst="rect">
            <a:avLst/>
          </a:prstGeom>
          <a:solidFill>
            <a:schemeClr val="bg1"/>
          </a:solid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600" dirty="0">
                <a:solidFill>
                  <a:schemeClr val="tx1"/>
                </a:solidFill>
                <a:latin typeface="+mj-lt"/>
              </a:rPr>
              <a:t>SVR12 (%)</a:t>
            </a:r>
          </a:p>
        </p:txBody>
      </p:sp>
      <p:sp>
        <p:nvSpPr>
          <p:cNvPr id="7" name="Rectangle 6"/>
          <p:cNvSpPr/>
          <p:nvPr/>
        </p:nvSpPr>
        <p:spPr>
          <a:xfrm>
            <a:off x="2524125" y="1908175"/>
            <a:ext cx="146050" cy="14605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latin typeface="Franklin Gothic Book" panose="020B0503020102020204" pitchFamily="34" charset="0"/>
            </a:endParaRPr>
          </a:p>
        </p:txBody>
      </p:sp>
      <p:sp>
        <p:nvSpPr>
          <p:cNvPr id="10" name="Rectangle 9"/>
          <p:cNvSpPr/>
          <p:nvPr/>
        </p:nvSpPr>
        <p:spPr>
          <a:xfrm>
            <a:off x="6438900" y="1908175"/>
            <a:ext cx="146050" cy="146050"/>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latin typeface="Franklin Gothic Book" panose="020B0503020102020204" pitchFamily="34" charset="0"/>
            </a:endParaRPr>
          </a:p>
        </p:txBody>
      </p:sp>
      <p:sp>
        <p:nvSpPr>
          <p:cNvPr id="35864" name="TextBox 10"/>
          <p:cNvSpPr txBox="1">
            <a:spLocks noChangeArrowheads="1"/>
          </p:cNvSpPr>
          <p:nvPr/>
        </p:nvSpPr>
        <p:spPr bwMode="auto">
          <a:xfrm>
            <a:off x="6584951" y="1827214"/>
            <a:ext cx="3703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GB" altLang="en-US" sz="1400">
                <a:solidFill>
                  <a:schemeClr val="tx1"/>
                </a:solidFill>
                <a:cs typeface="Arial" panose="020B0604020202020204" pitchFamily="34" charset="0"/>
              </a:rPr>
              <a:t>OMV/PTV/RTV + DSV </a:t>
            </a:r>
            <a:r>
              <a:rPr lang="en-US" altLang="en-US" sz="1400">
                <a:solidFill>
                  <a:schemeClr val="tx1"/>
                </a:solidFill>
                <a:cs typeface="Arial" panose="020B0604020202020204" pitchFamily="34" charset="0"/>
              </a:rPr>
              <a:t>+ RBV x </a:t>
            </a:r>
            <a:r>
              <a:rPr lang="en-GB" altLang="en-US" sz="1400">
                <a:solidFill>
                  <a:schemeClr val="tx1"/>
                </a:solidFill>
                <a:cs typeface="Arial" panose="020B0604020202020204" pitchFamily="34" charset="0"/>
              </a:rPr>
              <a:t>24 wks</a:t>
            </a:r>
          </a:p>
        </p:txBody>
      </p:sp>
      <p:cxnSp>
        <p:nvCxnSpPr>
          <p:cNvPr id="14" name="Straight Connector 13"/>
          <p:cNvCxnSpPr/>
          <p:nvPr/>
        </p:nvCxnSpPr>
        <p:spPr>
          <a:xfrm>
            <a:off x="7556501" y="6146800"/>
            <a:ext cx="28908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14"/>
          <p:cNvSpPr txBox="1">
            <a:spLocks noChangeArrowheads="1"/>
          </p:cNvSpPr>
          <p:nvPr/>
        </p:nvSpPr>
        <p:spPr bwMode="auto">
          <a:xfrm>
            <a:off x="3430587" y="6105525"/>
            <a:ext cx="2895600" cy="338138"/>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600" dirty="0">
                <a:solidFill>
                  <a:schemeClr val="tx1"/>
                </a:solidFill>
                <a:latin typeface="+mj-lt"/>
              </a:rPr>
              <a:t>Tx Experienced</a:t>
            </a:r>
          </a:p>
        </p:txBody>
      </p:sp>
      <p:sp>
        <p:nvSpPr>
          <p:cNvPr id="15" name="TextBox 16"/>
          <p:cNvSpPr txBox="1">
            <a:spLocks noChangeArrowheads="1"/>
          </p:cNvSpPr>
          <p:nvPr/>
        </p:nvSpPr>
        <p:spPr bwMode="auto">
          <a:xfrm>
            <a:off x="1797050" y="5364164"/>
            <a:ext cx="736600" cy="338137"/>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nSpc>
                <a:spcPct val="100000"/>
              </a:lnSpc>
              <a:spcBef>
                <a:spcPct val="0"/>
              </a:spcBef>
              <a:spcAft>
                <a:spcPct val="0"/>
              </a:spcAft>
              <a:buClrTx/>
              <a:buFontTx/>
              <a:buNone/>
              <a:defRPr/>
            </a:pPr>
            <a:r>
              <a:rPr lang="en-GB" altLang="en-US" sz="1600" dirty="0">
                <a:solidFill>
                  <a:schemeClr val="tx1"/>
                </a:solidFill>
                <a:latin typeface="+mj-lt"/>
              </a:rPr>
              <a:t>n/N =</a:t>
            </a:r>
          </a:p>
        </p:txBody>
      </p:sp>
      <p:sp>
        <p:nvSpPr>
          <p:cNvPr id="6" name="TextBox 17"/>
          <p:cNvSpPr txBox="1">
            <a:spLocks noChangeArrowheads="1"/>
          </p:cNvSpPr>
          <p:nvPr/>
        </p:nvSpPr>
        <p:spPr bwMode="auto">
          <a:xfrm>
            <a:off x="2535238" y="5316539"/>
            <a:ext cx="447675"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22/22</a:t>
            </a:r>
          </a:p>
        </p:txBody>
      </p:sp>
      <p:sp>
        <p:nvSpPr>
          <p:cNvPr id="16" name="TextBox 18"/>
          <p:cNvSpPr txBox="1">
            <a:spLocks noChangeArrowheads="1"/>
          </p:cNvSpPr>
          <p:nvPr/>
        </p:nvSpPr>
        <p:spPr bwMode="auto">
          <a:xfrm>
            <a:off x="2943226" y="5316539"/>
            <a:ext cx="447675"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18/</a:t>
            </a:r>
          </a:p>
          <a:p>
            <a:pPr algn="ctr">
              <a:lnSpc>
                <a:spcPct val="100000"/>
              </a:lnSpc>
              <a:spcBef>
                <a:spcPct val="0"/>
              </a:spcBef>
              <a:spcAft>
                <a:spcPct val="0"/>
              </a:spcAft>
              <a:buClrTx/>
              <a:buFontTx/>
              <a:buNone/>
              <a:defRPr/>
            </a:pPr>
            <a:r>
              <a:rPr lang="en-GB" altLang="en-US" sz="1400" dirty="0">
                <a:solidFill>
                  <a:srgbClr val="000000"/>
                </a:solidFill>
                <a:latin typeface="+mj-lt"/>
              </a:rPr>
              <a:t>18</a:t>
            </a:r>
          </a:p>
        </p:txBody>
      </p:sp>
      <p:sp>
        <p:nvSpPr>
          <p:cNvPr id="8" name="TextBox 19"/>
          <p:cNvSpPr txBox="1">
            <a:spLocks noChangeArrowheads="1"/>
          </p:cNvSpPr>
          <p:nvPr/>
        </p:nvSpPr>
        <p:spPr bwMode="auto">
          <a:xfrm>
            <a:off x="3516313" y="5316539"/>
            <a:ext cx="447675"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25/</a:t>
            </a:r>
          </a:p>
          <a:p>
            <a:pPr algn="ctr">
              <a:lnSpc>
                <a:spcPct val="100000"/>
              </a:lnSpc>
              <a:spcBef>
                <a:spcPct val="0"/>
              </a:spcBef>
              <a:spcAft>
                <a:spcPct val="0"/>
              </a:spcAft>
              <a:buClrTx/>
              <a:buFontTx/>
              <a:buNone/>
              <a:defRPr/>
            </a:pPr>
            <a:r>
              <a:rPr lang="en-GB" altLang="en-US" sz="1400" dirty="0">
                <a:solidFill>
                  <a:srgbClr val="000000"/>
                </a:solidFill>
                <a:latin typeface="+mj-lt"/>
              </a:rPr>
              <a:t>25</a:t>
            </a:r>
          </a:p>
        </p:txBody>
      </p:sp>
      <p:sp>
        <p:nvSpPr>
          <p:cNvPr id="11" name="TextBox 20"/>
          <p:cNvSpPr txBox="1">
            <a:spLocks noChangeArrowheads="1"/>
          </p:cNvSpPr>
          <p:nvPr/>
        </p:nvSpPr>
        <p:spPr bwMode="auto">
          <a:xfrm>
            <a:off x="3933826" y="5316539"/>
            <a:ext cx="447675"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20/</a:t>
            </a:r>
          </a:p>
          <a:p>
            <a:pPr algn="ctr">
              <a:lnSpc>
                <a:spcPct val="100000"/>
              </a:lnSpc>
              <a:spcBef>
                <a:spcPct val="0"/>
              </a:spcBef>
              <a:spcAft>
                <a:spcPct val="0"/>
              </a:spcAft>
              <a:buClrTx/>
              <a:buFontTx/>
              <a:buNone/>
              <a:defRPr/>
            </a:pPr>
            <a:r>
              <a:rPr lang="en-GB" altLang="en-US" sz="1400" dirty="0">
                <a:solidFill>
                  <a:srgbClr val="000000"/>
                </a:solidFill>
                <a:latin typeface="+mj-lt"/>
              </a:rPr>
              <a:t>20</a:t>
            </a:r>
          </a:p>
        </p:txBody>
      </p:sp>
      <p:sp>
        <p:nvSpPr>
          <p:cNvPr id="17" name="TextBox 21"/>
          <p:cNvSpPr txBox="1">
            <a:spLocks noChangeArrowheads="1"/>
          </p:cNvSpPr>
          <p:nvPr/>
        </p:nvSpPr>
        <p:spPr bwMode="auto">
          <a:xfrm>
            <a:off x="4545013" y="5316539"/>
            <a:ext cx="447675"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6/</a:t>
            </a:r>
          </a:p>
          <a:p>
            <a:pPr algn="ctr">
              <a:lnSpc>
                <a:spcPct val="100000"/>
              </a:lnSpc>
              <a:spcBef>
                <a:spcPct val="0"/>
              </a:spcBef>
              <a:spcAft>
                <a:spcPct val="0"/>
              </a:spcAft>
              <a:buClrTx/>
              <a:buFontTx/>
              <a:buNone/>
              <a:defRPr/>
            </a:pPr>
            <a:r>
              <a:rPr lang="en-GB" altLang="en-US" sz="1400" dirty="0">
                <a:solidFill>
                  <a:srgbClr val="000000"/>
                </a:solidFill>
                <a:latin typeface="+mj-lt"/>
              </a:rPr>
              <a:t>7</a:t>
            </a:r>
          </a:p>
        </p:txBody>
      </p:sp>
      <p:sp>
        <p:nvSpPr>
          <p:cNvPr id="12" name="TextBox 22"/>
          <p:cNvSpPr txBox="1">
            <a:spLocks noChangeArrowheads="1"/>
          </p:cNvSpPr>
          <p:nvPr/>
        </p:nvSpPr>
        <p:spPr bwMode="auto">
          <a:xfrm>
            <a:off x="4953000" y="5316539"/>
            <a:ext cx="387350"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3/</a:t>
            </a:r>
          </a:p>
          <a:p>
            <a:pPr algn="ctr">
              <a:lnSpc>
                <a:spcPct val="100000"/>
              </a:lnSpc>
              <a:spcBef>
                <a:spcPct val="0"/>
              </a:spcBef>
              <a:spcAft>
                <a:spcPct val="0"/>
              </a:spcAft>
              <a:buClrTx/>
              <a:buFontTx/>
              <a:buNone/>
              <a:defRPr/>
            </a:pPr>
            <a:r>
              <a:rPr lang="en-GB" altLang="en-US" sz="1400" dirty="0">
                <a:solidFill>
                  <a:srgbClr val="000000"/>
                </a:solidFill>
                <a:latin typeface="+mj-lt"/>
              </a:rPr>
              <a:t>3</a:t>
            </a:r>
          </a:p>
        </p:txBody>
      </p:sp>
      <p:sp>
        <p:nvSpPr>
          <p:cNvPr id="18" name="TextBox 23"/>
          <p:cNvSpPr txBox="1">
            <a:spLocks noChangeArrowheads="1"/>
          </p:cNvSpPr>
          <p:nvPr/>
        </p:nvSpPr>
        <p:spPr bwMode="auto">
          <a:xfrm>
            <a:off x="5487988" y="5316539"/>
            <a:ext cx="449263"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14/</a:t>
            </a:r>
          </a:p>
          <a:p>
            <a:pPr algn="ctr">
              <a:lnSpc>
                <a:spcPct val="100000"/>
              </a:lnSpc>
              <a:spcBef>
                <a:spcPct val="0"/>
              </a:spcBef>
              <a:spcAft>
                <a:spcPct val="0"/>
              </a:spcAft>
              <a:buClrTx/>
              <a:buFontTx/>
              <a:buNone/>
              <a:defRPr/>
            </a:pPr>
            <a:r>
              <a:rPr lang="en-GB" altLang="en-US" sz="1400" dirty="0">
                <a:solidFill>
                  <a:srgbClr val="000000"/>
                </a:solidFill>
                <a:latin typeface="+mj-lt"/>
              </a:rPr>
              <a:t>14</a:t>
            </a:r>
          </a:p>
        </p:txBody>
      </p:sp>
      <p:sp>
        <p:nvSpPr>
          <p:cNvPr id="2" name="TextBox 24"/>
          <p:cNvSpPr txBox="1">
            <a:spLocks noChangeArrowheads="1"/>
          </p:cNvSpPr>
          <p:nvPr/>
        </p:nvSpPr>
        <p:spPr bwMode="auto">
          <a:xfrm>
            <a:off x="5905500" y="5316539"/>
            <a:ext cx="449262"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10/</a:t>
            </a:r>
          </a:p>
          <a:p>
            <a:pPr algn="ctr">
              <a:lnSpc>
                <a:spcPct val="100000"/>
              </a:lnSpc>
              <a:spcBef>
                <a:spcPct val="0"/>
              </a:spcBef>
              <a:spcAft>
                <a:spcPct val="0"/>
              </a:spcAft>
              <a:buClrTx/>
              <a:buFontTx/>
              <a:buNone/>
              <a:defRPr/>
            </a:pPr>
            <a:r>
              <a:rPr lang="en-GB" altLang="en-US" sz="1400" dirty="0">
                <a:solidFill>
                  <a:srgbClr val="000000"/>
                </a:solidFill>
                <a:latin typeface="+mj-lt"/>
              </a:rPr>
              <a:t>10</a:t>
            </a:r>
          </a:p>
        </p:txBody>
      </p:sp>
      <p:sp>
        <p:nvSpPr>
          <p:cNvPr id="19" name="TextBox 25"/>
          <p:cNvSpPr txBox="1">
            <a:spLocks noChangeArrowheads="1"/>
          </p:cNvSpPr>
          <p:nvPr/>
        </p:nvSpPr>
        <p:spPr bwMode="auto">
          <a:xfrm>
            <a:off x="6584950" y="5316539"/>
            <a:ext cx="449262"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59/</a:t>
            </a:r>
          </a:p>
          <a:p>
            <a:pPr algn="ctr">
              <a:lnSpc>
                <a:spcPct val="100000"/>
              </a:lnSpc>
              <a:spcBef>
                <a:spcPct val="0"/>
              </a:spcBef>
              <a:spcAft>
                <a:spcPct val="0"/>
              </a:spcAft>
              <a:buClrTx/>
              <a:buFontTx/>
              <a:buNone/>
              <a:defRPr/>
            </a:pPr>
            <a:r>
              <a:rPr lang="en-GB" altLang="en-US" sz="1400" dirty="0">
                <a:solidFill>
                  <a:srgbClr val="000000"/>
                </a:solidFill>
                <a:latin typeface="+mj-lt"/>
              </a:rPr>
              <a:t>64</a:t>
            </a:r>
          </a:p>
        </p:txBody>
      </p:sp>
      <p:sp>
        <p:nvSpPr>
          <p:cNvPr id="15381" name="TextBox 26"/>
          <p:cNvSpPr txBox="1">
            <a:spLocks noChangeArrowheads="1"/>
          </p:cNvSpPr>
          <p:nvPr/>
        </p:nvSpPr>
        <p:spPr bwMode="auto">
          <a:xfrm>
            <a:off x="6994526" y="5316539"/>
            <a:ext cx="447675"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52/</a:t>
            </a:r>
          </a:p>
          <a:p>
            <a:pPr algn="ctr">
              <a:lnSpc>
                <a:spcPct val="100000"/>
              </a:lnSpc>
              <a:spcBef>
                <a:spcPct val="0"/>
              </a:spcBef>
              <a:spcAft>
                <a:spcPct val="0"/>
              </a:spcAft>
              <a:buClrTx/>
              <a:buFontTx/>
              <a:buNone/>
              <a:defRPr/>
            </a:pPr>
            <a:r>
              <a:rPr lang="en-GB" altLang="en-US" sz="1400" dirty="0">
                <a:solidFill>
                  <a:srgbClr val="000000"/>
                </a:solidFill>
                <a:latin typeface="+mj-lt"/>
              </a:rPr>
              <a:t>56</a:t>
            </a:r>
          </a:p>
        </p:txBody>
      </p:sp>
      <p:sp>
        <p:nvSpPr>
          <p:cNvPr id="15382" name="TextBox 27"/>
          <p:cNvSpPr txBox="1">
            <a:spLocks noChangeArrowheads="1"/>
          </p:cNvSpPr>
          <p:nvPr/>
        </p:nvSpPr>
        <p:spPr bwMode="auto">
          <a:xfrm>
            <a:off x="7556500" y="5316539"/>
            <a:ext cx="449262"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14/</a:t>
            </a:r>
          </a:p>
          <a:p>
            <a:pPr algn="ctr">
              <a:lnSpc>
                <a:spcPct val="100000"/>
              </a:lnSpc>
              <a:spcBef>
                <a:spcPct val="0"/>
              </a:spcBef>
              <a:spcAft>
                <a:spcPct val="0"/>
              </a:spcAft>
              <a:buClrTx/>
              <a:buFontTx/>
              <a:buNone/>
              <a:defRPr/>
            </a:pPr>
            <a:r>
              <a:rPr lang="en-GB" altLang="en-US" sz="1400" dirty="0">
                <a:solidFill>
                  <a:srgbClr val="000000"/>
                </a:solidFill>
                <a:latin typeface="+mj-lt"/>
              </a:rPr>
              <a:t>15</a:t>
            </a:r>
          </a:p>
        </p:txBody>
      </p:sp>
      <p:sp>
        <p:nvSpPr>
          <p:cNvPr id="4" name="TextBox 28"/>
          <p:cNvSpPr txBox="1">
            <a:spLocks noChangeArrowheads="1"/>
          </p:cNvSpPr>
          <p:nvPr/>
        </p:nvSpPr>
        <p:spPr bwMode="auto">
          <a:xfrm>
            <a:off x="7966076" y="5316539"/>
            <a:ext cx="447675"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13/</a:t>
            </a:r>
          </a:p>
          <a:p>
            <a:pPr algn="ctr">
              <a:lnSpc>
                <a:spcPct val="100000"/>
              </a:lnSpc>
              <a:spcBef>
                <a:spcPct val="0"/>
              </a:spcBef>
              <a:spcAft>
                <a:spcPct val="0"/>
              </a:spcAft>
              <a:buClrTx/>
              <a:buFontTx/>
              <a:buNone/>
              <a:defRPr/>
            </a:pPr>
            <a:r>
              <a:rPr lang="en-GB" altLang="en-US" sz="1400" dirty="0">
                <a:solidFill>
                  <a:srgbClr val="000000"/>
                </a:solidFill>
                <a:latin typeface="+mj-lt"/>
              </a:rPr>
              <a:t>13</a:t>
            </a:r>
          </a:p>
        </p:txBody>
      </p:sp>
      <p:sp>
        <p:nvSpPr>
          <p:cNvPr id="20" name="TextBox 29"/>
          <p:cNvSpPr txBox="1">
            <a:spLocks noChangeArrowheads="1"/>
          </p:cNvSpPr>
          <p:nvPr/>
        </p:nvSpPr>
        <p:spPr bwMode="auto">
          <a:xfrm>
            <a:off x="8548688" y="5316539"/>
            <a:ext cx="447675"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11/</a:t>
            </a:r>
          </a:p>
          <a:p>
            <a:pPr algn="ctr">
              <a:lnSpc>
                <a:spcPct val="100000"/>
              </a:lnSpc>
              <a:spcBef>
                <a:spcPct val="0"/>
              </a:spcBef>
              <a:spcAft>
                <a:spcPct val="0"/>
              </a:spcAft>
              <a:buClrTx/>
              <a:buFontTx/>
              <a:buNone/>
              <a:defRPr/>
            </a:pPr>
            <a:r>
              <a:rPr lang="en-GB" altLang="en-US" sz="1400" dirty="0">
                <a:solidFill>
                  <a:srgbClr val="000000"/>
                </a:solidFill>
                <a:latin typeface="+mj-lt"/>
              </a:rPr>
              <a:t>11</a:t>
            </a:r>
          </a:p>
        </p:txBody>
      </p:sp>
      <p:sp>
        <p:nvSpPr>
          <p:cNvPr id="15385" name="TextBox 30"/>
          <p:cNvSpPr txBox="1">
            <a:spLocks noChangeArrowheads="1"/>
          </p:cNvSpPr>
          <p:nvPr/>
        </p:nvSpPr>
        <p:spPr bwMode="auto">
          <a:xfrm>
            <a:off x="8966201" y="5316539"/>
            <a:ext cx="447675"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10/</a:t>
            </a:r>
          </a:p>
          <a:p>
            <a:pPr algn="ctr">
              <a:lnSpc>
                <a:spcPct val="100000"/>
              </a:lnSpc>
              <a:spcBef>
                <a:spcPct val="0"/>
              </a:spcBef>
              <a:spcAft>
                <a:spcPct val="0"/>
              </a:spcAft>
              <a:buClrTx/>
              <a:buFontTx/>
              <a:buNone/>
              <a:defRPr/>
            </a:pPr>
            <a:r>
              <a:rPr lang="en-GB" altLang="en-US" sz="1400" dirty="0">
                <a:solidFill>
                  <a:srgbClr val="000000"/>
                </a:solidFill>
                <a:latin typeface="+mj-lt"/>
              </a:rPr>
              <a:t>10</a:t>
            </a:r>
          </a:p>
        </p:txBody>
      </p:sp>
      <p:sp>
        <p:nvSpPr>
          <p:cNvPr id="15386" name="TextBox 31"/>
          <p:cNvSpPr txBox="1">
            <a:spLocks noChangeArrowheads="1"/>
          </p:cNvSpPr>
          <p:nvPr/>
        </p:nvSpPr>
        <p:spPr bwMode="auto">
          <a:xfrm>
            <a:off x="9539288" y="5316539"/>
            <a:ext cx="447675"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40/</a:t>
            </a:r>
          </a:p>
          <a:p>
            <a:pPr algn="ctr">
              <a:lnSpc>
                <a:spcPct val="100000"/>
              </a:lnSpc>
              <a:spcBef>
                <a:spcPct val="0"/>
              </a:spcBef>
              <a:spcAft>
                <a:spcPct val="0"/>
              </a:spcAft>
              <a:buClrTx/>
              <a:buFontTx/>
              <a:buNone/>
              <a:defRPr/>
            </a:pPr>
            <a:r>
              <a:rPr lang="en-GB" altLang="en-US" sz="1400" dirty="0">
                <a:solidFill>
                  <a:srgbClr val="000000"/>
                </a:solidFill>
                <a:latin typeface="+mj-lt"/>
              </a:rPr>
              <a:t>50</a:t>
            </a:r>
          </a:p>
        </p:txBody>
      </p:sp>
      <p:sp>
        <p:nvSpPr>
          <p:cNvPr id="15387" name="TextBox 32"/>
          <p:cNvSpPr txBox="1">
            <a:spLocks noChangeArrowheads="1"/>
          </p:cNvSpPr>
          <p:nvPr/>
        </p:nvSpPr>
        <p:spPr bwMode="auto">
          <a:xfrm>
            <a:off x="9947276" y="5316539"/>
            <a:ext cx="447675" cy="523875"/>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400" dirty="0">
                <a:solidFill>
                  <a:srgbClr val="000000"/>
                </a:solidFill>
                <a:latin typeface="+mj-lt"/>
              </a:rPr>
              <a:t>39/</a:t>
            </a:r>
          </a:p>
          <a:p>
            <a:pPr algn="ctr">
              <a:lnSpc>
                <a:spcPct val="100000"/>
              </a:lnSpc>
              <a:spcBef>
                <a:spcPct val="0"/>
              </a:spcBef>
              <a:spcAft>
                <a:spcPct val="0"/>
              </a:spcAft>
              <a:buClrTx/>
              <a:buFontTx/>
              <a:buNone/>
              <a:defRPr/>
            </a:pPr>
            <a:r>
              <a:rPr lang="en-GB" altLang="en-US" sz="1400" dirty="0">
                <a:solidFill>
                  <a:srgbClr val="000000"/>
                </a:solidFill>
                <a:latin typeface="+mj-lt"/>
              </a:rPr>
              <a:t>42</a:t>
            </a:r>
          </a:p>
        </p:txBody>
      </p:sp>
      <p:sp>
        <p:nvSpPr>
          <p:cNvPr id="35" name="Oval 34"/>
          <p:cNvSpPr/>
          <p:nvPr/>
        </p:nvSpPr>
        <p:spPr>
          <a:xfrm>
            <a:off x="9263063" y="1601788"/>
            <a:ext cx="1184275" cy="480536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latin typeface="Franklin Gothic Book" panose="020B0503020102020204" pitchFamily="34" charset="0"/>
            </a:endParaRPr>
          </a:p>
        </p:txBody>
      </p:sp>
      <p:sp>
        <p:nvSpPr>
          <p:cNvPr id="35887" name="Title 11"/>
          <p:cNvSpPr>
            <a:spLocks noGrp="1"/>
          </p:cNvSpPr>
          <p:nvPr>
            <p:ph type="title"/>
          </p:nvPr>
        </p:nvSpPr>
        <p:spPr/>
        <p:txBody>
          <a:bodyPr>
            <a:normAutofit/>
          </a:bodyPr>
          <a:lstStyle/>
          <a:p>
            <a:r>
              <a:rPr lang="en-US" altLang="en-US" sz="4000" b="1" dirty="0" smtClean="0">
                <a:solidFill>
                  <a:srgbClr val="FF0000"/>
                </a:solidFill>
              </a:rPr>
              <a:t>Effect of Treatment </a:t>
            </a:r>
            <a:r>
              <a:rPr lang="en-US" altLang="en-US" sz="4000" b="1" dirty="0">
                <a:solidFill>
                  <a:srgbClr val="FF0000"/>
                </a:solidFill>
              </a:rPr>
              <a:t>D</a:t>
            </a:r>
            <a:r>
              <a:rPr lang="en-US" altLang="en-US" sz="4000" b="1" dirty="0" smtClean="0">
                <a:solidFill>
                  <a:srgbClr val="FF0000"/>
                </a:solidFill>
              </a:rPr>
              <a:t>uration with </a:t>
            </a:r>
            <a:br>
              <a:rPr lang="en-US" altLang="en-US" sz="4000" b="1" dirty="0" smtClean="0">
                <a:solidFill>
                  <a:srgbClr val="FF0000"/>
                </a:solidFill>
              </a:rPr>
            </a:br>
            <a:r>
              <a:rPr lang="en-US" altLang="en-US" sz="4000" b="1" dirty="0" smtClean="0">
                <a:solidFill>
                  <a:srgbClr val="FF0000"/>
                </a:solidFill>
              </a:rPr>
              <a:t>OMV/PTV/RTV + DSV in GT-1 Cirrhosis </a:t>
            </a:r>
          </a:p>
        </p:txBody>
      </p:sp>
      <p:sp>
        <p:nvSpPr>
          <p:cNvPr id="39969" name="Text Placeholder 33"/>
          <p:cNvSpPr>
            <a:spLocks noGrp="1"/>
          </p:cNvSpPr>
          <p:nvPr>
            <p:ph idx="1"/>
          </p:nvPr>
        </p:nvSpPr>
        <p:spPr>
          <a:xfrm>
            <a:off x="303212" y="6472535"/>
            <a:ext cx="10055781" cy="461665"/>
          </a:xfrm>
        </p:spPr>
        <p:txBody>
          <a:bodyPr anchor="b">
            <a:spAutoFit/>
          </a:bodyPr>
          <a:lstStyle/>
          <a:p>
            <a:pPr>
              <a:lnSpc>
                <a:spcPct val="100000"/>
              </a:lnSpc>
              <a:spcBef>
                <a:spcPct val="0"/>
              </a:spcBef>
              <a:spcAft>
                <a:spcPct val="0"/>
              </a:spcAft>
              <a:buClrTx/>
              <a:buNone/>
              <a:defRPr/>
            </a:pPr>
            <a:r>
              <a:rPr lang="en-GB" altLang="en-US" sz="1400" b="1" dirty="0" err="1">
                <a:solidFill>
                  <a:schemeClr val="bg1"/>
                </a:solidFill>
                <a:ea typeface="ＭＳ Ｐゴシック" panose="020B0600070205080204" pitchFamily="34" charset="-128"/>
              </a:rPr>
              <a:t>Poordad</a:t>
            </a:r>
            <a:r>
              <a:rPr lang="en-GB" altLang="en-US" sz="1400" b="1" dirty="0">
                <a:solidFill>
                  <a:schemeClr val="bg1"/>
                </a:solidFill>
                <a:ea typeface="ＭＳ Ｐゴシック" panose="020B0600070205080204" pitchFamily="34" charset="-128"/>
              </a:rPr>
              <a:t> F, et al. N </a:t>
            </a:r>
            <a:r>
              <a:rPr lang="en-GB" altLang="en-US" sz="1400" b="1" dirty="0" err="1">
                <a:solidFill>
                  <a:schemeClr val="bg1"/>
                </a:solidFill>
                <a:ea typeface="ＭＳ Ｐゴシック" panose="020B0600070205080204" pitchFamily="34" charset="-128"/>
              </a:rPr>
              <a:t>Engl</a:t>
            </a:r>
            <a:r>
              <a:rPr lang="en-GB" altLang="en-US" sz="1400" b="1" dirty="0">
                <a:solidFill>
                  <a:schemeClr val="bg1"/>
                </a:solidFill>
                <a:ea typeface="ＭＳ Ｐゴシック" panose="020B0600070205080204" pitchFamily="34" charset="-128"/>
              </a:rPr>
              <a:t> J Med. 2014;370:1973-1982. </a:t>
            </a:r>
            <a:r>
              <a:rPr lang="en-GB" altLang="en-US" sz="1400" b="1" dirty="0" err="1">
                <a:solidFill>
                  <a:schemeClr val="bg1"/>
                </a:solidFill>
                <a:ea typeface="ＭＳ Ｐゴシック" panose="020B0600070205080204" pitchFamily="34" charset="-128"/>
              </a:rPr>
              <a:t>Poordad</a:t>
            </a:r>
            <a:r>
              <a:rPr lang="en-GB" altLang="en-US" sz="1400" b="1" dirty="0">
                <a:solidFill>
                  <a:schemeClr val="bg1"/>
                </a:solidFill>
                <a:ea typeface="ＭＳ Ｐゴシック" panose="020B0600070205080204" pitchFamily="34" charset="-128"/>
              </a:rPr>
              <a:t> F, et al. EASL 2014. Abstract O163. </a:t>
            </a:r>
          </a:p>
          <a:p>
            <a:pPr eaLnBrk="1" hangingPunct="1">
              <a:lnSpc>
                <a:spcPct val="100000"/>
              </a:lnSpc>
              <a:spcBef>
                <a:spcPct val="0"/>
              </a:spcBef>
              <a:spcAft>
                <a:spcPct val="0"/>
              </a:spcAft>
              <a:buClrTx/>
              <a:buFontTx/>
              <a:buNone/>
              <a:defRPr/>
            </a:pPr>
            <a:endParaRPr lang="en-GB" altLang="en-US" sz="1000" dirty="0">
              <a:solidFill>
                <a:schemeClr val="tx1"/>
              </a:solidFill>
              <a:ea typeface="ＭＳ Ｐゴシック" panose="020B0600070205080204" pitchFamily="34" charset="-128"/>
            </a:endParaRPr>
          </a:p>
        </p:txBody>
      </p:sp>
      <p:sp>
        <p:nvSpPr>
          <p:cNvPr id="15393" name="TextBox 14"/>
          <p:cNvSpPr txBox="1">
            <a:spLocks noChangeArrowheads="1"/>
          </p:cNvSpPr>
          <p:nvPr/>
        </p:nvSpPr>
        <p:spPr bwMode="auto">
          <a:xfrm>
            <a:off x="3613150" y="2090739"/>
            <a:ext cx="1643062" cy="338137"/>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600" dirty="0">
                <a:solidFill>
                  <a:schemeClr val="tx1"/>
                </a:solidFill>
                <a:latin typeface="+mj-lt"/>
              </a:rPr>
              <a:t>GT1b</a:t>
            </a:r>
          </a:p>
        </p:txBody>
      </p:sp>
      <p:sp>
        <p:nvSpPr>
          <p:cNvPr id="15394" name="TextBox 15"/>
          <p:cNvSpPr txBox="1">
            <a:spLocks noChangeArrowheads="1"/>
          </p:cNvSpPr>
          <p:nvPr/>
        </p:nvSpPr>
        <p:spPr bwMode="auto">
          <a:xfrm>
            <a:off x="7627937" y="2097089"/>
            <a:ext cx="1697038" cy="338137"/>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600" dirty="0">
                <a:solidFill>
                  <a:schemeClr val="tx1"/>
                </a:solidFill>
                <a:latin typeface="+mj-lt"/>
              </a:rPr>
              <a:t>GT1a</a:t>
            </a:r>
          </a:p>
        </p:txBody>
      </p:sp>
      <p:sp>
        <p:nvSpPr>
          <p:cNvPr id="15395" name="TextBox 14"/>
          <p:cNvSpPr txBox="1">
            <a:spLocks noChangeArrowheads="1"/>
          </p:cNvSpPr>
          <p:nvPr/>
        </p:nvSpPr>
        <p:spPr bwMode="auto">
          <a:xfrm>
            <a:off x="7556500" y="6102350"/>
            <a:ext cx="2919412" cy="338138"/>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pitchFamily="34" charset="0"/>
                <a:ea typeface="ＭＳ Ｐゴシック" pitchFamily="34" charset="-128"/>
              </a:defRPr>
            </a:lvl1pPr>
            <a:lvl2pPr marL="742950" indent="-285750">
              <a:lnSpc>
                <a:spcPct val="90000"/>
              </a:lnSpc>
              <a:spcBef>
                <a:spcPts val="1000"/>
              </a:spcBef>
              <a:spcAft>
                <a:spcPts val="700"/>
              </a:spcAft>
              <a:buClr>
                <a:srgbClr val="4FAD26"/>
              </a:buClr>
              <a:buFont typeface="Arial" pitchFamily="34" charset="0"/>
              <a:buChar char="–"/>
              <a:defRPr sz="2200">
                <a:solidFill>
                  <a:srgbClr val="FEFDDE"/>
                </a:solidFill>
                <a:latin typeface="Arial" pitchFamily="34" charset="0"/>
                <a:ea typeface="ＭＳ Ｐゴシック" pitchFamily="34" charset="-128"/>
              </a:defRPr>
            </a:lvl2pPr>
            <a:lvl3pPr marL="1143000" indent="-228600">
              <a:lnSpc>
                <a:spcPct val="90000"/>
              </a:lnSpc>
              <a:spcBef>
                <a:spcPts val="1000"/>
              </a:spcBef>
              <a:spcAft>
                <a:spcPts val="700"/>
              </a:spcAft>
              <a:buClr>
                <a:srgbClr val="4FAD26"/>
              </a:buClr>
              <a:buFont typeface="Arial" pitchFamily="34" charset="0"/>
              <a:buChar char="–"/>
              <a:defRPr sz="2000">
                <a:solidFill>
                  <a:srgbClr val="FEFDDE"/>
                </a:solidFill>
                <a:latin typeface="Arial" pitchFamily="34" charset="0"/>
                <a:ea typeface="ＭＳ Ｐゴシック" pitchFamily="34" charset="-128"/>
              </a:defRPr>
            </a:lvl3pPr>
            <a:lvl4pPr marL="1600200" indent="-228600">
              <a:lnSpc>
                <a:spcPct val="90000"/>
              </a:lnSpc>
              <a:spcBef>
                <a:spcPts val="1000"/>
              </a:spcBef>
              <a:spcAft>
                <a:spcPts val="700"/>
              </a:spcAft>
              <a:buClr>
                <a:srgbClr val="4FAD26"/>
              </a:buClr>
              <a:buFont typeface="Arial" pitchFamily="34" charset="0"/>
              <a:buChar char="–"/>
              <a:defRPr>
                <a:solidFill>
                  <a:srgbClr val="FEFDDE"/>
                </a:solidFill>
                <a:latin typeface="Arial" pitchFamily="34" charset="0"/>
                <a:ea typeface="ＭＳ Ｐゴシック" pitchFamily="34" charset="-128"/>
              </a:defRPr>
            </a:lvl4pPr>
            <a:lvl5pPr marL="2057400" indent="-22860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Arial" pitchFamily="34" charset="0"/>
                <a:ea typeface="ＭＳ Ｐゴシック" pitchFamily="34" charset="-128"/>
              </a:defRPr>
            </a:lvl9pPr>
          </a:lstStyle>
          <a:p>
            <a:pPr algn="ctr">
              <a:lnSpc>
                <a:spcPct val="100000"/>
              </a:lnSpc>
              <a:spcBef>
                <a:spcPct val="0"/>
              </a:spcBef>
              <a:spcAft>
                <a:spcPct val="0"/>
              </a:spcAft>
              <a:buClrTx/>
              <a:buFontTx/>
              <a:buNone/>
              <a:defRPr/>
            </a:pPr>
            <a:r>
              <a:rPr lang="en-GB" altLang="en-US" sz="1600" dirty="0">
                <a:solidFill>
                  <a:schemeClr val="tx1"/>
                </a:solidFill>
                <a:latin typeface="+mj-lt"/>
              </a:rPr>
              <a:t>Tx Experienced</a:t>
            </a:r>
          </a:p>
        </p:txBody>
      </p:sp>
      <p:sp>
        <p:nvSpPr>
          <p:cNvPr id="35892" name="Freeform 1"/>
          <p:cNvSpPr>
            <a:spLocks/>
          </p:cNvSpPr>
          <p:nvPr/>
        </p:nvSpPr>
        <p:spPr bwMode="auto">
          <a:xfrm>
            <a:off x="2454275" y="2662238"/>
            <a:ext cx="8013700" cy="3141662"/>
          </a:xfrm>
          <a:custGeom>
            <a:avLst/>
            <a:gdLst>
              <a:gd name="T0" fmla="*/ 0 w 7880466"/>
              <a:gd name="T1" fmla="*/ 0 h 3142211"/>
              <a:gd name="T2" fmla="*/ 0 w 7880466"/>
              <a:gd name="T3" fmla="*/ 3107119 h 3142211"/>
              <a:gd name="T4" fmla="*/ 23435650 w 7880466"/>
              <a:gd name="T5" fmla="*/ 3107119 h 3142211"/>
              <a:gd name="T6" fmla="*/ 0 60000 65536"/>
              <a:gd name="T7" fmla="*/ 0 60000 65536"/>
              <a:gd name="T8" fmla="*/ 0 60000 65536"/>
              <a:gd name="T9" fmla="*/ 0 w 7880466"/>
              <a:gd name="T10" fmla="*/ 0 h 3142211"/>
              <a:gd name="T11" fmla="*/ 7880466 w 7880466"/>
              <a:gd name="T12" fmla="*/ 3142211 h 3142211"/>
            </a:gdLst>
            <a:ahLst/>
            <a:cxnLst>
              <a:cxn ang="T6">
                <a:pos x="T0" y="T1"/>
              </a:cxn>
              <a:cxn ang="T7">
                <a:pos x="T2" y="T3"/>
              </a:cxn>
              <a:cxn ang="T8">
                <a:pos x="T4" y="T5"/>
              </a:cxn>
            </a:cxnLst>
            <a:rect l="T9" t="T10" r="T11" b="T12"/>
            <a:pathLst>
              <a:path w="7880466" h="3142211">
                <a:moveTo>
                  <a:pt x="0" y="0"/>
                </a:moveTo>
                <a:lnTo>
                  <a:pt x="0" y="3142211"/>
                </a:lnTo>
                <a:lnTo>
                  <a:pt x="7880466" y="3142211"/>
                </a:lnTo>
              </a:path>
            </a:pathLst>
          </a:custGeom>
          <a:noFill/>
          <a:ln w="2857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ZA"/>
          </a:p>
        </p:txBody>
      </p:sp>
      <p:grpSp>
        <p:nvGrpSpPr>
          <p:cNvPr id="35893" name="Group 5"/>
          <p:cNvGrpSpPr>
            <a:grpSpLocks/>
          </p:cNvGrpSpPr>
          <p:nvPr/>
        </p:nvGrpSpPr>
        <p:grpSpPr bwMode="auto">
          <a:xfrm>
            <a:off x="2374900" y="2676526"/>
            <a:ext cx="63500" cy="3127375"/>
            <a:chOff x="852230" y="2566685"/>
            <a:chExt cx="64008" cy="3127533"/>
          </a:xfrm>
        </p:grpSpPr>
        <p:cxnSp>
          <p:nvCxnSpPr>
            <p:cNvPr id="35932" name="Straight Connector 4"/>
            <p:cNvCxnSpPr>
              <a:cxnSpLocks noChangeShapeType="1"/>
            </p:cNvCxnSpPr>
            <p:nvPr/>
          </p:nvCxnSpPr>
          <p:spPr bwMode="auto">
            <a:xfrm>
              <a:off x="852230" y="2566685"/>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933" name="Straight Connector 38"/>
            <p:cNvCxnSpPr>
              <a:cxnSpLocks noChangeShapeType="1"/>
            </p:cNvCxnSpPr>
            <p:nvPr/>
          </p:nvCxnSpPr>
          <p:spPr bwMode="auto">
            <a:xfrm>
              <a:off x="852230" y="3198407"/>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934" name="Straight Connector 40"/>
            <p:cNvCxnSpPr>
              <a:cxnSpLocks noChangeShapeType="1"/>
            </p:cNvCxnSpPr>
            <p:nvPr/>
          </p:nvCxnSpPr>
          <p:spPr bwMode="auto">
            <a:xfrm>
              <a:off x="852230" y="3817839"/>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935" name="Straight Connector 41"/>
            <p:cNvCxnSpPr>
              <a:cxnSpLocks noChangeShapeType="1"/>
            </p:cNvCxnSpPr>
            <p:nvPr/>
          </p:nvCxnSpPr>
          <p:spPr bwMode="auto">
            <a:xfrm>
              <a:off x="852230" y="4444645"/>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936" name="Straight Connector 42"/>
            <p:cNvCxnSpPr>
              <a:cxnSpLocks noChangeShapeType="1"/>
            </p:cNvCxnSpPr>
            <p:nvPr/>
          </p:nvCxnSpPr>
          <p:spPr bwMode="auto">
            <a:xfrm>
              <a:off x="852230" y="5066535"/>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937" name="Straight Connector 43"/>
            <p:cNvCxnSpPr>
              <a:cxnSpLocks noChangeShapeType="1"/>
            </p:cNvCxnSpPr>
            <p:nvPr/>
          </p:nvCxnSpPr>
          <p:spPr bwMode="auto">
            <a:xfrm>
              <a:off x="852230" y="5694218"/>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cxnSp>
        <p:nvCxnSpPr>
          <p:cNvPr id="35894" name="Straight Connector 10"/>
          <p:cNvCxnSpPr>
            <a:cxnSpLocks noChangeShapeType="1"/>
          </p:cNvCxnSpPr>
          <p:nvPr/>
        </p:nvCxnSpPr>
        <p:spPr bwMode="auto">
          <a:xfrm>
            <a:off x="2455862" y="5818188"/>
            <a:ext cx="0" cy="619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95" name="Straight Connector 46"/>
          <p:cNvCxnSpPr>
            <a:cxnSpLocks noChangeShapeType="1"/>
          </p:cNvCxnSpPr>
          <p:nvPr/>
        </p:nvCxnSpPr>
        <p:spPr bwMode="auto">
          <a:xfrm>
            <a:off x="3448050" y="5818188"/>
            <a:ext cx="0" cy="619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96" name="Straight Connector 48"/>
          <p:cNvCxnSpPr>
            <a:cxnSpLocks noChangeShapeType="1"/>
          </p:cNvCxnSpPr>
          <p:nvPr/>
        </p:nvCxnSpPr>
        <p:spPr bwMode="auto">
          <a:xfrm>
            <a:off x="4432300" y="5818188"/>
            <a:ext cx="0" cy="619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97" name="Straight Connector 49"/>
          <p:cNvCxnSpPr>
            <a:cxnSpLocks noChangeShapeType="1"/>
          </p:cNvCxnSpPr>
          <p:nvPr/>
        </p:nvCxnSpPr>
        <p:spPr bwMode="auto">
          <a:xfrm>
            <a:off x="5402262" y="5818188"/>
            <a:ext cx="0" cy="619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98" name="Straight Connector 50"/>
          <p:cNvCxnSpPr>
            <a:cxnSpLocks noChangeShapeType="1"/>
          </p:cNvCxnSpPr>
          <p:nvPr/>
        </p:nvCxnSpPr>
        <p:spPr bwMode="auto">
          <a:xfrm>
            <a:off x="6394450" y="5818188"/>
            <a:ext cx="0" cy="619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99" name="Straight Connector 51"/>
          <p:cNvCxnSpPr>
            <a:cxnSpLocks noChangeShapeType="1"/>
          </p:cNvCxnSpPr>
          <p:nvPr/>
        </p:nvCxnSpPr>
        <p:spPr bwMode="auto">
          <a:xfrm>
            <a:off x="7508875" y="5818188"/>
            <a:ext cx="0" cy="619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900" name="Straight Connector 52"/>
          <p:cNvCxnSpPr>
            <a:cxnSpLocks noChangeShapeType="1"/>
          </p:cNvCxnSpPr>
          <p:nvPr/>
        </p:nvCxnSpPr>
        <p:spPr bwMode="auto">
          <a:xfrm>
            <a:off x="8489950" y="5818188"/>
            <a:ext cx="0" cy="619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901" name="Straight Connector 53"/>
          <p:cNvCxnSpPr>
            <a:cxnSpLocks noChangeShapeType="1"/>
          </p:cNvCxnSpPr>
          <p:nvPr/>
        </p:nvCxnSpPr>
        <p:spPr bwMode="auto">
          <a:xfrm>
            <a:off x="9475787" y="5818188"/>
            <a:ext cx="0" cy="619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902" name="Straight Connector 54"/>
          <p:cNvCxnSpPr>
            <a:cxnSpLocks noChangeShapeType="1"/>
          </p:cNvCxnSpPr>
          <p:nvPr/>
        </p:nvCxnSpPr>
        <p:spPr bwMode="auto">
          <a:xfrm>
            <a:off x="10444162" y="5818188"/>
            <a:ext cx="0" cy="619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5903" name="Rectangle 15"/>
          <p:cNvSpPr>
            <a:spLocks noChangeArrowheads="1"/>
          </p:cNvSpPr>
          <p:nvPr/>
        </p:nvSpPr>
        <p:spPr bwMode="auto">
          <a:xfrm>
            <a:off x="2584450" y="2435226"/>
            <a:ext cx="341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100</a:t>
            </a:r>
          </a:p>
        </p:txBody>
      </p:sp>
      <p:sp>
        <p:nvSpPr>
          <p:cNvPr id="35904" name="Rectangle 15"/>
          <p:cNvSpPr>
            <a:spLocks noChangeArrowheads="1"/>
          </p:cNvSpPr>
          <p:nvPr/>
        </p:nvSpPr>
        <p:spPr bwMode="auto">
          <a:xfrm>
            <a:off x="2997201" y="2435226"/>
            <a:ext cx="339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100</a:t>
            </a:r>
          </a:p>
        </p:txBody>
      </p:sp>
      <p:sp>
        <p:nvSpPr>
          <p:cNvPr id="35905" name="Rectangle 15"/>
          <p:cNvSpPr>
            <a:spLocks noChangeArrowheads="1"/>
          </p:cNvSpPr>
          <p:nvPr/>
        </p:nvSpPr>
        <p:spPr bwMode="auto">
          <a:xfrm>
            <a:off x="5532438" y="2435226"/>
            <a:ext cx="341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100</a:t>
            </a:r>
          </a:p>
        </p:txBody>
      </p:sp>
      <p:sp>
        <p:nvSpPr>
          <p:cNvPr id="35906" name="Rectangle 15"/>
          <p:cNvSpPr>
            <a:spLocks noChangeArrowheads="1"/>
          </p:cNvSpPr>
          <p:nvPr/>
        </p:nvSpPr>
        <p:spPr bwMode="auto">
          <a:xfrm>
            <a:off x="5943600" y="2435226"/>
            <a:ext cx="341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100</a:t>
            </a:r>
          </a:p>
        </p:txBody>
      </p:sp>
      <p:sp>
        <p:nvSpPr>
          <p:cNvPr id="35907" name="Rectangle 15"/>
          <p:cNvSpPr>
            <a:spLocks noChangeArrowheads="1"/>
          </p:cNvSpPr>
          <p:nvPr/>
        </p:nvSpPr>
        <p:spPr bwMode="auto">
          <a:xfrm>
            <a:off x="8583613" y="2435226"/>
            <a:ext cx="341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100</a:t>
            </a:r>
          </a:p>
        </p:txBody>
      </p:sp>
      <p:sp>
        <p:nvSpPr>
          <p:cNvPr id="35908" name="Rectangle 15"/>
          <p:cNvSpPr>
            <a:spLocks noChangeArrowheads="1"/>
          </p:cNvSpPr>
          <p:nvPr/>
        </p:nvSpPr>
        <p:spPr bwMode="auto">
          <a:xfrm>
            <a:off x="8996363" y="2435226"/>
            <a:ext cx="341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100</a:t>
            </a:r>
          </a:p>
        </p:txBody>
      </p:sp>
      <p:sp>
        <p:nvSpPr>
          <p:cNvPr id="35909" name="Rectangle 15"/>
          <p:cNvSpPr>
            <a:spLocks noChangeArrowheads="1"/>
          </p:cNvSpPr>
          <p:nvPr/>
        </p:nvSpPr>
        <p:spPr bwMode="auto">
          <a:xfrm>
            <a:off x="8021638" y="2435226"/>
            <a:ext cx="341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100</a:t>
            </a:r>
          </a:p>
        </p:txBody>
      </p:sp>
      <p:sp>
        <p:nvSpPr>
          <p:cNvPr id="35910" name="Rectangle 15"/>
          <p:cNvSpPr>
            <a:spLocks noChangeArrowheads="1"/>
          </p:cNvSpPr>
          <p:nvPr/>
        </p:nvSpPr>
        <p:spPr bwMode="auto">
          <a:xfrm>
            <a:off x="3562350" y="2435226"/>
            <a:ext cx="341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100</a:t>
            </a:r>
          </a:p>
        </p:txBody>
      </p:sp>
      <p:sp>
        <p:nvSpPr>
          <p:cNvPr id="35911" name="Rectangle 15"/>
          <p:cNvSpPr>
            <a:spLocks noChangeArrowheads="1"/>
          </p:cNvSpPr>
          <p:nvPr/>
        </p:nvSpPr>
        <p:spPr bwMode="auto">
          <a:xfrm>
            <a:off x="3975101" y="2435226"/>
            <a:ext cx="339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100</a:t>
            </a:r>
          </a:p>
        </p:txBody>
      </p:sp>
      <p:sp>
        <p:nvSpPr>
          <p:cNvPr id="35912" name="Rectangle 15"/>
          <p:cNvSpPr>
            <a:spLocks noChangeArrowheads="1"/>
          </p:cNvSpPr>
          <p:nvPr/>
        </p:nvSpPr>
        <p:spPr bwMode="auto">
          <a:xfrm>
            <a:off x="4597400" y="2874963"/>
            <a:ext cx="2270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86</a:t>
            </a:r>
          </a:p>
        </p:txBody>
      </p:sp>
      <p:sp>
        <p:nvSpPr>
          <p:cNvPr id="35913" name="Rectangle 15"/>
          <p:cNvSpPr>
            <a:spLocks noChangeArrowheads="1"/>
          </p:cNvSpPr>
          <p:nvPr/>
        </p:nvSpPr>
        <p:spPr bwMode="auto">
          <a:xfrm>
            <a:off x="4962525" y="2436813"/>
            <a:ext cx="341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100</a:t>
            </a:r>
          </a:p>
        </p:txBody>
      </p:sp>
      <p:sp>
        <p:nvSpPr>
          <p:cNvPr id="35914" name="Rectangle 15"/>
          <p:cNvSpPr>
            <a:spLocks noChangeArrowheads="1"/>
          </p:cNvSpPr>
          <p:nvPr/>
        </p:nvSpPr>
        <p:spPr bwMode="auto">
          <a:xfrm>
            <a:off x="6669087" y="2687638"/>
            <a:ext cx="22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92</a:t>
            </a:r>
          </a:p>
        </p:txBody>
      </p:sp>
      <p:sp>
        <p:nvSpPr>
          <p:cNvPr id="35915" name="Rectangle 15"/>
          <p:cNvSpPr>
            <a:spLocks noChangeArrowheads="1"/>
          </p:cNvSpPr>
          <p:nvPr/>
        </p:nvSpPr>
        <p:spPr bwMode="auto">
          <a:xfrm>
            <a:off x="7104062" y="2636838"/>
            <a:ext cx="22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93</a:t>
            </a:r>
          </a:p>
        </p:txBody>
      </p:sp>
      <p:sp>
        <p:nvSpPr>
          <p:cNvPr id="35916" name="Rectangle 15"/>
          <p:cNvSpPr>
            <a:spLocks noChangeArrowheads="1"/>
          </p:cNvSpPr>
          <p:nvPr/>
        </p:nvSpPr>
        <p:spPr bwMode="auto">
          <a:xfrm>
            <a:off x="7667625" y="2636838"/>
            <a:ext cx="2270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93</a:t>
            </a:r>
          </a:p>
        </p:txBody>
      </p:sp>
      <p:sp>
        <p:nvSpPr>
          <p:cNvPr id="35917" name="Rectangle 15"/>
          <p:cNvSpPr>
            <a:spLocks noChangeArrowheads="1"/>
          </p:cNvSpPr>
          <p:nvPr/>
        </p:nvSpPr>
        <p:spPr bwMode="auto">
          <a:xfrm>
            <a:off x="9648825" y="3062288"/>
            <a:ext cx="22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80</a:t>
            </a:r>
          </a:p>
        </p:txBody>
      </p:sp>
      <p:sp>
        <p:nvSpPr>
          <p:cNvPr id="35918" name="Rectangle 15"/>
          <p:cNvSpPr>
            <a:spLocks noChangeArrowheads="1"/>
          </p:cNvSpPr>
          <p:nvPr/>
        </p:nvSpPr>
        <p:spPr bwMode="auto">
          <a:xfrm>
            <a:off x="10056812" y="2636838"/>
            <a:ext cx="22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
                <a:srgbClr val="99CC00"/>
              </a:buClr>
              <a:buFont typeface="Arial" panose="020B0604020202020204" pitchFamily="34" charset="0"/>
              <a:buNone/>
            </a:pPr>
            <a:r>
              <a:rPr lang="en-US" altLang="en-US" sz="1600">
                <a:solidFill>
                  <a:schemeClr val="tx1"/>
                </a:solidFill>
                <a:cs typeface="Arial" panose="020B0604020202020204" pitchFamily="34" charset="0"/>
              </a:rPr>
              <a:t>93</a:t>
            </a:r>
          </a:p>
        </p:txBody>
      </p:sp>
      <p:sp>
        <p:nvSpPr>
          <p:cNvPr id="35919" name="TextBox 16"/>
          <p:cNvSpPr txBox="1">
            <a:spLocks noChangeArrowheads="1"/>
          </p:cNvSpPr>
          <p:nvPr/>
        </p:nvSpPr>
        <p:spPr bwMode="auto">
          <a:xfrm>
            <a:off x="2455863" y="5789614"/>
            <a:ext cx="97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chemeClr val="tx1"/>
                </a:solidFill>
                <a:cs typeface="Arial" panose="020B0604020202020204" pitchFamily="34" charset="0"/>
              </a:rPr>
              <a:t>Naive</a:t>
            </a:r>
          </a:p>
        </p:txBody>
      </p:sp>
      <p:sp>
        <p:nvSpPr>
          <p:cNvPr id="35920" name="TextBox 89"/>
          <p:cNvSpPr txBox="1">
            <a:spLocks noChangeArrowheads="1"/>
          </p:cNvSpPr>
          <p:nvPr/>
        </p:nvSpPr>
        <p:spPr bwMode="auto">
          <a:xfrm>
            <a:off x="3395663" y="5789614"/>
            <a:ext cx="1135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chemeClr val="tx1"/>
                </a:solidFill>
                <a:cs typeface="Arial" panose="020B0604020202020204" pitchFamily="34" charset="0"/>
              </a:rPr>
              <a:t>Relapser</a:t>
            </a:r>
          </a:p>
        </p:txBody>
      </p:sp>
      <p:sp>
        <p:nvSpPr>
          <p:cNvPr id="35921" name="TextBox 90"/>
          <p:cNvSpPr txBox="1">
            <a:spLocks noChangeArrowheads="1"/>
          </p:cNvSpPr>
          <p:nvPr/>
        </p:nvSpPr>
        <p:spPr bwMode="auto">
          <a:xfrm>
            <a:off x="4360863" y="5789614"/>
            <a:ext cx="1135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chemeClr val="tx1"/>
                </a:solidFill>
                <a:cs typeface="Arial" panose="020B0604020202020204" pitchFamily="34" charset="0"/>
              </a:rPr>
              <a:t>Partial</a:t>
            </a:r>
          </a:p>
        </p:txBody>
      </p:sp>
      <p:sp>
        <p:nvSpPr>
          <p:cNvPr id="35922" name="TextBox 91"/>
          <p:cNvSpPr txBox="1">
            <a:spLocks noChangeArrowheads="1"/>
          </p:cNvSpPr>
          <p:nvPr/>
        </p:nvSpPr>
        <p:spPr bwMode="auto">
          <a:xfrm>
            <a:off x="5335588" y="5789614"/>
            <a:ext cx="1133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chemeClr val="tx1"/>
                </a:solidFill>
                <a:cs typeface="Arial" panose="020B0604020202020204" pitchFamily="34" charset="0"/>
              </a:rPr>
              <a:t>Null</a:t>
            </a:r>
          </a:p>
        </p:txBody>
      </p:sp>
      <p:sp>
        <p:nvSpPr>
          <p:cNvPr id="35923" name="TextBox 93"/>
          <p:cNvSpPr txBox="1">
            <a:spLocks noChangeArrowheads="1"/>
          </p:cNvSpPr>
          <p:nvPr/>
        </p:nvSpPr>
        <p:spPr bwMode="auto">
          <a:xfrm>
            <a:off x="6402387" y="5789614"/>
            <a:ext cx="973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chemeClr val="tx1"/>
                </a:solidFill>
                <a:cs typeface="Arial" panose="020B0604020202020204" pitchFamily="34" charset="0"/>
              </a:rPr>
              <a:t>Naive</a:t>
            </a:r>
          </a:p>
        </p:txBody>
      </p:sp>
      <p:sp>
        <p:nvSpPr>
          <p:cNvPr id="35924" name="TextBox 94"/>
          <p:cNvSpPr txBox="1">
            <a:spLocks noChangeArrowheads="1"/>
          </p:cNvSpPr>
          <p:nvPr/>
        </p:nvSpPr>
        <p:spPr bwMode="auto">
          <a:xfrm>
            <a:off x="7448551" y="5789614"/>
            <a:ext cx="1133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chemeClr val="tx1"/>
                </a:solidFill>
                <a:cs typeface="Arial" panose="020B0604020202020204" pitchFamily="34" charset="0"/>
              </a:rPr>
              <a:t>Relapser</a:t>
            </a:r>
          </a:p>
        </p:txBody>
      </p:sp>
      <p:sp>
        <p:nvSpPr>
          <p:cNvPr id="35925" name="TextBox 97"/>
          <p:cNvSpPr txBox="1">
            <a:spLocks noChangeArrowheads="1"/>
          </p:cNvSpPr>
          <p:nvPr/>
        </p:nvSpPr>
        <p:spPr bwMode="auto">
          <a:xfrm>
            <a:off x="1873250" y="2509839"/>
            <a:ext cx="590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600">
                <a:solidFill>
                  <a:schemeClr val="tx1"/>
                </a:solidFill>
                <a:cs typeface="Arial" panose="020B0604020202020204" pitchFamily="34" charset="0"/>
              </a:rPr>
              <a:t>100</a:t>
            </a:r>
          </a:p>
        </p:txBody>
      </p:sp>
      <p:sp>
        <p:nvSpPr>
          <p:cNvPr id="35926" name="TextBox 98"/>
          <p:cNvSpPr txBox="1">
            <a:spLocks noChangeArrowheads="1"/>
          </p:cNvSpPr>
          <p:nvPr/>
        </p:nvSpPr>
        <p:spPr bwMode="auto">
          <a:xfrm>
            <a:off x="1873250" y="3149600"/>
            <a:ext cx="590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600">
                <a:solidFill>
                  <a:schemeClr val="tx1"/>
                </a:solidFill>
                <a:cs typeface="Arial" panose="020B0604020202020204" pitchFamily="34" charset="0"/>
              </a:rPr>
              <a:t>80</a:t>
            </a:r>
          </a:p>
        </p:txBody>
      </p:sp>
      <p:sp>
        <p:nvSpPr>
          <p:cNvPr id="35927" name="TextBox 99"/>
          <p:cNvSpPr txBox="1">
            <a:spLocks noChangeArrowheads="1"/>
          </p:cNvSpPr>
          <p:nvPr/>
        </p:nvSpPr>
        <p:spPr bwMode="auto">
          <a:xfrm>
            <a:off x="1873250" y="3757614"/>
            <a:ext cx="590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600">
                <a:solidFill>
                  <a:schemeClr val="tx1"/>
                </a:solidFill>
                <a:cs typeface="Arial" panose="020B0604020202020204" pitchFamily="34" charset="0"/>
              </a:rPr>
              <a:t>60</a:t>
            </a:r>
          </a:p>
        </p:txBody>
      </p:sp>
      <p:sp>
        <p:nvSpPr>
          <p:cNvPr id="35928" name="TextBox 100"/>
          <p:cNvSpPr txBox="1">
            <a:spLocks noChangeArrowheads="1"/>
          </p:cNvSpPr>
          <p:nvPr/>
        </p:nvSpPr>
        <p:spPr bwMode="auto">
          <a:xfrm>
            <a:off x="1873250" y="4398964"/>
            <a:ext cx="590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600">
                <a:solidFill>
                  <a:schemeClr val="tx1"/>
                </a:solidFill>
                <a:cs typeface="Arial" panose="020B0604020202020204" pitchFamily="34" charset="0"/>
              </a:rPr>
              <a:t>40</a:t>
            </a:r>
          </a:p>
        </p:txBody>
      </p:sp>
      <p:sp>
        <p:nvSpPr>
          <p:cNvPr id="35929" name="TextBox 101"/>
          <p:cNvSpPr txBox="1">
            <a:spLocks noChangeArrowheads="1"/>
          </p:cNvSpPr>
          <p:nvPr/>
        </p:nvSpPr>
        <p:spPr bwMode="auto">
          <a:xfrm>
            <a:off x="1873250" y="4992689"/>
            <a:ext cx="590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600">
                <a:solidFill>
                  <a:schemeClr val="tx1"/>
                </a:solidFill>
                <a:cs typeface="Arial" panose="020B0604020202020204" pitchFamily="34" charset="0"/>
              </a:rPr>
              <a:t>20</a:t>
            </a:r>
          </a:p>
        </p:txBody>
      </p:sp>
      <p:sp>
        <p:nvSpPr>
          <p:cNvPr id="35930" name="TextBox 102"/>
          <p:cNvSpPr txBox="1">
            <a:spLocks noChangeArrowheads="1"/>
          </p:cNvSpPr>
          <p:nvPr/>
        </p:nvSpPr>
        <p:spPr bwMode="auto">
          <a:xfrm>
            <a:off x="1873250" y="5632450"/>
            <a:ext cx="590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600">
                <a:solidFill>
                  <a:schemeClr val="tx1"/>
                </a:solidFill>
                <a:cs typeface="Arial" panose="020B0604020202020204" pitchFamily="34" charset="0"/>
              </a:rPr>
              <a:t>0</a:t>
            </a:r>
          </a:p>
        </p:txBody>
      </p:sp>
      <p:cxnSp>
        <p:nvCxnSpPr>
          <p:cNvPr id="102" name="Straight Connector 101"/>
          <p:cNvCxnSpPr/>
          <p:nvPr/>
        </p:nvCxnSpPr>
        <p:spPr>
          <a:xfrm>
            <a:off x="3471862" y="6146800"/>
            <a:ext cx="28908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06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bwMode="auto">
          <a:xfrm>
            <a:off x="8156576" y="3352800"/>
            <a:ext cx="771525" cy="2222500"/>
          </a:xfrm>
          <a:prstGeom prst="rect">
            <a:avLst/>
          </a:prstGeom>
          <a:solidFill>
            <a:schemeClr val="accent2">
              <a:lumMod val="60000"/>
              <a:lumOff val="40000"/>
            </a:schemeClr>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128"/>
            </a:endParaRPr>
          </a:p>
        </p:txBody>
      </p:sp>
      <p:sp>
        <p:nvSpPr>
          <p:cNvPr id="79" name="Rectangle 78"/>
          <p:cNvSpPr/>
          <p:nvPr/>
        </p:nvSpPr>
        <p:spPr bwMode="auto">
          <a:xfrm>
            <a:off x="9174163" y="4276726"/>
            <a:ext cx="771525" cy="1298575"/>
          </a:xfrm>
          <a:prstGeom prst="rect">
            <a:avLst/>
          </a:prstGeom>
          <a:solidFill>
            <a:schemeClr val="accent2">
              <a:lumMod val="20000"/>
              <a:lumOff val="80000"/>
            </a:schemeClr>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128"/>
            </a:endParaRPr>
          </a:p>
        </p:txBody>
      </p:sp>
      <p:sp>
        <p:nvSpPr>
          <p:cNvPr id="80" name="Rectangle 79"/>
          <p:cNvSpPr/>
          <p:nvPr/>
        </p:nvSpPr>
        <p:spPr bwMode="auto">
          <a:xfrm>
            <a:off x="7138988" y="3409950"/>
            <a:ext cx="771525" cy="21653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128"/>
            </a:endParaRPr>
          </a:p>
        </p:txBody>
      </p:sp>
      <p:sp>
        <p:nvSpPr>
          <p:cNvPr id="76" name="Title 1"/>
          <p:cNvSpPr>
            <a:spLocks noGrp="1"/>
          </p:cNvSpPr>
          <p:nvPr>
            <p:ph type="title"/>
          </p:nvPr>
        </p:nvSpPr>
        <p:spPr/>
        <p:txBody>
          <a:bodyPr>
            <a:normAutofit/>
          </a:bodyPr>
          <a:lstStyle/>
          <a:p>
            <a:r>
              <a:rPr lang="en-US" altLang="en-US" sz="3500" b="1" dirty="0" err="1" smtClean="0">
                <a:solidFill>
                  <a:srgbClr val="FF0000"/>
                </a:solidFill>
              </a:rPr>
              <a:t>Daclatasvir</a:t>
            </a:r>
            <a:r>
              <a:rPr lang="en-US" altLang="en-US" sz="3500" b="1" dirty="0" smtClean="0">
                <a:solidFill>
                  <a:srgbClr val="FF0000"/>
                </a:solidFill>
              </a:rPr>
              <a:t> and </a:t>
            </a:r>
            <a:r>
              <a:rPr lang="en-US" altLang="en-US" sz="3500" b="1" dirty="0" err="1" smtClean="0">
                <a:solidFill>
                  <a:srgbClr val="FF0000"/>
                </a:solidFill>
              </a:rPr>
              <a:t>Sofosbuvir</a:t>
            </a:r>
            <a:r>
              <a:rPr lang="en-US" altLang="en-US" sz="3500" b="1" dirty="0" smtClean="0">
                <a:solidFill>
                  <a:srgbClr val="FF0000"/>
                </a:solidFill>
              </a:rPr>
              <a:t> ± Ribavirin in GT1</a:t>
            </a:r>
          </a:p>
        </p:txBody>
      </p:sp>
      <p:sp>
        <p:nvSpPr>
          <p:cNvPr id="46086" name="Content Placeholder 40"/>
          <p:cNvSpPr>
            <a:spLocks noGrp="1"/>
          </p:cNvSpPr>
          <p:nvPr>
            <p:ph idx="1"/>
          </p:nvPr>
        </p:nvSpPr>
        <p:spPr/>
        <p:txBody>
          <a:bodyPr/>
          <a:lstStyle/>
          <a:p>
            <a:r>
              <a:rPr lang="en-US" altLang="en-US" dirty="0" smtClean="0"/>
              <a:t>Treatment naive or treatment experienced</a:t>
            </a:r>
          </a:p>
        </p:txBody>
      </p:sp>
      <p:sp>
        <p:nvSpPr>
          <p:cNvPr id="46087" name="Text Box 11"/>
          <p:cNvSpPr txBox="1">
            <a:spLocks noChangeArrowheads="1"/>
          </p:cNvSpPr>
          <p:nvPr/>
        </p:nvSpPr>
        <p:spPr bwMode="auto">
          <a:xfrm>
            <a:off x="366714" y="6445799"/>
            <a:ext cx="8561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spcAft>
                <a:spcPct val="0"/>
              </a:spcAft>
              <a:buClrTx/>
              <a:buFontTx/>
              <a:buNone/>
            </a:pPr>
            <a:r>
              <a:rPr lang="en-US" altLang="en-US" sz="1400" b="1" dirty="0" err="1">
                <a:solidFill>
                  <a:schemeClr val="bg1"/>
                </a:solidFill>
                <a:cs typeface="Arial" panose="020B0604020202020204" pitchFamily="34" charset="0"/>
              </a:rPr>
              <a:t>Poordad</a:t>
            </a:r>
            <a:r>
              <a:rPr lang="en-US" altLang="en-US" sz="1400" b="1" dirty="0">
                <a:solidFill>
                  <a:schemeClr val="bg1"/>
                </a:solidFill>
                <a:cs typeface="Arial" panose="020B0604020202020204" pitchFamily="34" charset="0"/>
              </a:rPr>
              <a:t> F, et al. EASL 2015. Abstract LO8</a:t>
            </a:r>
            <a:r>
              <a:rPr lang="en-US" altLang="en-US" sz="1400" b="1" dirty="0" smtClean="0">
                <a:solidFill>
                  <a:schemeClr val="bg1"/>
                </a:solidFill>
                <a:cs typeface="Arial" panose="020B0604020202020204" pitchFamily="34" charset="0"/>
              </a:rPr>
              <a:t>. ALLY-1 study</a:t>
            </a:r>
            <a:endParaRPr lang="en-US" altLang="en-US" sz="1400" b="1" dirty="0">
              <a:solidFill>
                <a:schemeClr val="bg1"/>
              </a:solidFill>
              <a:cs typeface="Arial" panose="020B0604020202020204" pitchFamily="34" charset="0"/>
            </a:endParaRPr>
          </a:p>
        </p:txBody>
      </p:sp>
      <p:sp>
        <p:nvSpPr>
          <p:cNvPr id="81" name="Rectangle 80"/>
          <p:cNvSpPr/>
          <p:nvPr/>
        </p:nvSpPr>
        <p:spPr bwMode="auto">
          <a:xfrm>
            <a:off x="4429125" y="3279775"/>
            <a:ext cx="971550" cy="2163762"/>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128"/>
            </a:endParaRPr>
          </a:p>
        </p:txBody>
      </p:sp>
      <p:sp>
        <p:nvSpPr>
          <p:cNvPr id="82" name="Rectangle 81"/>
          <p:cNvSpPr/>
          <p:nvPr/>
        </p:nvSpPr>
        <p:spPr bwMode="auto">
          <a:xfrm>
            <a:off x="3025775" y="3571875"/>
            <a:ext cx="971550" cy="1878012"/>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latin typeface="Arial" charset="0"/>
              <a:ea typeface="ＭＳ Ｐゴシック" charset="-128"/>
            </a:endParaRPr>
          </a:p>
        </p:txBody>
      </p:sp>
      <p:sp>
        <p:nvSpPr>
          <p:cNvPr id="46090" name="TextBox 39"/>
          <p:cNvSpPr txBox="1">
            <a:spLocks noChangeArrowheads="1"/>
          </p:cNvSpPr>
          <p:nvPr/>
        </p:nvSpPr>
        <p:spPr bwMode="auto">
          <a:xfrm rot="-5400000">
            <a:off x="804863" y="4075113"/>
            <a:ext cx="24495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SVR12 (%)</a:t>
            </a:r>
          </a:p>
        </p:txBody>
      </p:sp>
      <p:sp>
        <p:nvSpPr>
          <p:cNvPr id="46091" name="TextBox 4"/>
          <p:cNvSpPr txBox="1">
            <a:spLocks noChangeArrowheads="1"/>
          </p:cNvSpPr>
          <p:nvPr/>
        </p:nvSpPr>
        <p:spPr bwMode="auto">
          <a:xfrm>
            <a:off x="7010401" y="2401888"/>
            <a:ext cx="29305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dirty="0">
                <a:solidFill>
                  <a:schemeClr val="tx1"/>
                </a:solidFill>
                <a:cs typeface="Arial" panose="020B0604020202020204" pitchFamily="34" charset="0"/>
              </a:rPr>
              <a:t>All Genotypes</a:t>
            </a:r>
          </a:p>
        </p:txBody>
      </p:sp>
      <p:cxnSp>
        <p:nvCxnSpPr>
          <p:cNvPr id="46092" name="Straight Connector 16"/>
          <p:cNvCxnSpPr>
            <a:cxnSpLocks noChangeShapeType="1"/>
          </p:cNvCxnSpPr>
          <p:nvPr/>
        </p:nvCxnSpPr>
        <p:spPr bwMode="auto">
          <a:xfrm flipV="1">
            <a:off x="2800350" y="3165475"/>
            <a:ext cx="0" cy="22907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093" name="Straight Connector 18"/>
          <p:cNvCxnSpPr>
            <a:cxnSpLocks noChangeShapeType="1"/>
          </p:cNvCxnSpPr>
          <p:nvPr/>
        </p:nvCxnSpPr>
        <p:spPr bwMode="auto">
          <a:xfrm flipH="1">
            <a:off x="2727325" y="3173412"/>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094" name="Straight Connector 21"/>
          <p:cNvCxnSpPr>
            <a:cxnSpLocks noChangeShapeType="1"/>
          </p:cNvCxnSpPr>
          <p:nvPr/>
        </p:nvCxnSpPr>
        <p:spPr bwMode="auto">
          <a:xfrm flipH="1">
            <a:off x="2727325" y="3629025"/>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095" name="Straight Connector 22"/>
          <p:cNvCxnSpPr>
            <a:cxnSpLocks noChangeShapeType="1"/>
          </p:cNvCxnSpPr>
          <p:nvPr/>
        </p:nvCxnSpPr>
        <p:spPr bwMode="auto">
          <a:xfrm flipH="1">
            <a:off x="2727325" y="408305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096" name="Straight Connector 23"/>
          <p:cNvCxnSpPr>
            <a:cxnSpLocks noChangeShapeType="1"/>
          </p:cNvCxnSpPr>
          <p:nvPr/>
        </p:nvCxnSpPr>
        <p:spPr bwMode="auto">
          <a:xfrm flipH="1">
            <a:off x="2727325" y="4538662"/>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097" name="Straight Connector 24"/>
          <p:cNvCxnSpPr>
            <a:cxnSpLocks noChangeShapeType="1"/>
          </p:cNvCxnSpPr>
          <p:nvPr/>
        </p:nvCxnSpPr>
        <p:spPr bwMode="auto">
          <a:xfrm flipH="1">
            <a:off x="2727325" y="4992687"/>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46098" name="TextBox 26"/>
          <p:cNvSpPr txBox="1">
            <a:spLocks noChangeArrowheads="1"/>
          </p:cNvSpPr>
          <p:nvPr/>
        </p:nvSpPr>
        <p:spPr bwMode="auto">
          <a:xfrm>
            <a:off x="2054226" y="2990850"/>
            <a:ext cx="7254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100</a:t>
            </a:r>
          </a:p>
        </p:txBody>
      </p:sp>
      <p:sp>
        <p:nvSpPr>
          <p:cNvPr id="46099" name="TextBox 27"/>
          <p:cNvSpPr txBox="1">
            <a:spLocks noChangeArrowheads="1"/>
          </p:cNvSpPr>
          <p:nvPr/>
        </p:nvSpPr>
        <p:spPr bwMode="auto">
          <a:xfrm>
            <a:off x="2054226" y="3903662"/>
            <a:ext cx="7254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60</a:t>
            </a:r>
          </a:p>
        </p:txBody>
      </p:sp>
      <p:sp>
        <p:nvSpPr>
          <p:cNvPr id="46100" name="TextBox 28"/>
          <p:cNvSpPr txBox="1">
            <a:spLocks noChangeArrowheads="1"/>
          </p:cNvSpPr>
          <p:nvPr/>
        </p:nvSpPr>
        <p:spPr bwMode="auto">
          <a:xfrm>
            <a:off x="2054226" y="3448050"/>
            <a:ext cx="72548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80</a:t>
            </a:r>
          </a:p>
        </p:txBody>
      </p:sp>
      <p:sp>
        <p:nvSpPr>
          <p:cNvPr id="46101" name="TextBox 29"/>
          <p:cNvSpPr txBox="1">
            <a:spLocks noChangeArrowheads="1"/>
          </p:cNvSpPr>
          <p:nvPr/>
        </p:nvSpPr>
        <p:spPr bwMode="auto">
          <a:xfrm>
            <a:off x="2054226" y="4360863"/>
            <a:ext cx="72548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40</a:t>
            </a:r>
          </a:p>
        </p:txBody>
      </p:sp>
      <p:sp>
        <p:nvSpPr>
          <p:cNvPr id="46102" name="TextBox 30"/>
          <p:cNvSpPr txBox="1">
            <a:spLocks noChangeArrowheads="1"/>
          </p:cNvSpPr>
          <p:nvPr/>
        </p:nvSpPr>
        <p:spPr bwMode="auto">
          <a:xfrm>
            <a:off x="2054226" y="4816475"/>
            <a:ext cx="7254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20</a:t>
            </a:r>
          </a:p>
        </p:txBody>
      </p:sp>
      <p:sp>
        <p:nvSpPr>
          <p:cNvPr id="46103" name="TextBox 31"/>
          <p:cNvSpPr txBox="1">
            <a:spLocks noChangeArrowheads="1"/>
          </p:cNvSpPr>
          <p:nvPr/>
        </p:nvSpPr>
        <p:spPr bwMode="auto">
          <a:xfrm>
            <a:off x="2054226" y="5273675"/>
            <a:ext cx="72548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0</a:t>
            </a:r>
          </a:p>
        </p:txBody>
      </p:sp>
      <p:sp>
        <p:nvSpPr>
          <p:cNvPr id="100" name="TextBox 99"/>
          <p:cNvSpPr txBox="1"/>
          <p:nvPr/>
        </p:nvSpPr>
        <p:spPr>
          <a:xfrm>
            <a:off x="3019426" y="4951413"/>
            <a:ext cx="960437" cy="341313"/>
          </a:xfrm>
          <a:prstGeom prst="rect">
            <a:avLst/>
          </a:prstGeom>
          <a:noFill/>
        </p:spPr>
        <p:txBody>
          <a:bodyPr>
            <a:spAutoFit/>
          </a:bodyPr>
          <a:lstStyle/>
          <a:p>
            <a:pPr algn="ctr" eaLnBrk="1" hangingPunct="1">
              <a:lnSpc>
                <a:spcPct val="90000"/>
              </a:lnSpc>
              <a:spcBef>
                <a:spcPct val="35000"/>
              </a:spcBef>
              <a:spcAft>
                <a:spcPct val="25000"/>
              </a:spcAft>
              <a:buClr>
                <a:schemeClr val="folHlink"/>
              </a:buClr>
              <a:buFont typeface="Arial" pitchFamily="34" charset="0"/>
              <a:buNone/>
              <a:defRPr/>
            </a:pPr>
            <a:r>
              <a:rPr lang="en-US" dirty="0">
                <a:solidFill>
                  <a:schemeClr val="bg2">
                    <a:lumMod val="10000"/>
                  </a:schemeClr>
                </a:solidFill>
                <a:ea typeface="ＭＳ Ｐゴシック" charset="-128"/>
              </a:rPr>
              <a:t>37/45</a:t>
            </a:r>
          </a:p>
        </p:txBody>
      </p:sp>
      <p:sp>
        <p:nvSpPr>
          <p:cNvPr id="101" name="TextBox 100"/>
          <p:cNvSpPr txBox="1"/>
          <p:nvPr/>
        </p:nvSpPr>
        <p:spPr>
          <a:xfrm>
            <a:off x="4424362" y="4951413"/>
            <a:ext cx="958850" cy="341313"/>
          </a:xfrm>
          <a:prstGeom prst="rect">
            <a:avLst/>
          </a:prstGeom>
          <a:noFill/>
        </p:spPr>
        <p:txBody>
          <a:bodyPr>
            <a:spAutoFit/>
          </a:bodyPr>
          <a:lstStyle/>
          <a:p>
            <a:pPr algn="ctr" eaLnBrk="1" hangingPunct="1">
              <a:lnSpc>
                <a:spcPct val="90000"/>
              </a:lnSpc>
              <a:spcBef>
                <a:spcPct val="35000"/>
              </a:spcBef>
              <a:spcAft>
                <a:spcPct val="25000"/>
              </a:spcAft>
              <a:buClr>
                <a:schemeClr val="folHlink"/>
              </a:buClr>
              <a:buFont typeface="Arial" pitchFamily="34" charset="0"/>
              <a:buNone/>
              <a:defRPr/>
            </a:pPr>
            <a:r>
              <a:rPr lang="en-US" dirty="0">
                <a:solidFill>
                  <a:schemeClr val="bg2">
                    <a:lumMod val="10000"/>
                  </a:schemeClr>
                </a:solidFill>
                <a:ea typeface="ＭＳ Ｐゴシック" charset="-128"/>
              </a:rPr>
              <a:t>39/41</a:t>
            </a:r>
          </a:p>
        </p:txBody>
      </p:sp>
      <p:sp>
        <p:nvSpPr>
          <p:cNvPr id="46106" name="TextBox 34"/>
          <p:cNvSpPr txBox="1">
            <a:spLocks noChangeArrowheads="1"/>
          </p:cNvSpPr>
          <p:nvPr/>
        </p:nvSpPr>
        <p:spPr bwMode="auto">
          <a:xfrm>
            <a:off x="3014662" y="2992438"/>
            <a:ext cx="9588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82</a:t>
            </a:r>
          </a:p>
        </p:txBody>
      </p:sp>
      <p:sp>
        <p:nvSpPr>
          <p:cNvPr id="46107" name="TextBox 35"/>
          <p:cNvSpPr txBox="1">
            <a:spLocks noChangeArrowheads="1"/>
          </p:cNvSpPr>
          <p:nvPr/>
        </p:nvSpPr>
        <p:spPr bwMode="auto">
          <a:xfrm>
            <a:off x="4429126" y="2819400"/>
            <a:ext cx="9604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95</a:t>
            </a:r>
          </a:p>
        </p:txBody>
      </p:sp>
      <p:sp>
        <p:nvSpPr>
          <p:cNvPr id="46108" name="TextBox 40"/>
          <p:cNvSpPr txBox="1">
            <a:spLocks noChangeArrowheads="1"/>
          </p:cNvSpPr>
          <p:nvPr/>
        </p:nvSpPr>
        <p:spPr bwMode="auto">
          <a:xfrm>
            <a:off x="2779712" y="5500687"/>
            <a:ext cx="14303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Advanced</a:t>
            </a:r>
            <a:br>
              <a:rPr lang="en-US" altLang="en-US" sz="1800">
                <a:solidFill>
                  <a:schemeClr val="tx1"/>
                </a:solidFill>
                <a:cs typeface="Arial" panose="020B0604020202020204" pitchFamily="34" charset="0"/>
              </a:rPr>
            </a:br>
            <a:r>
              <a:rPr lang="en-US" altLang="en-US" sz="1800">
                <a:solidFill>
                  <a:schemeClr val="tx1"/>
                </a:solidFill>
                <a:cs typeface="Arial" panose="020B0604020202020204" pitchFamily="34" charset="0"/>
              </a:rPr>
              <a:t>Cirrhosis</a:t>
            </a:r>
          </a:p>
        </p:txBody>
      </p:sp>
      <p:sp>
        <p:nvSpPr>
          <p:cNvPr id="46109" name="TextBox 41"/>
          <p:cNvSpPr txBox="1">
            <a:spLocks noChangeArrowheads="1"/>
          </p:cNvSpPr>
          <p:nvPr/>
        </p:nvSpPr>
        <p:spPr bwMode="auto">
          <a:xfrm>
            <a:off x="4195763" y="5500687"/>
            <a:ext cx="13954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Post-transplant</a:t>
            </a:r>
          </a:p>
        </p:txBody>
      </p:sp>
      <p:sp>
        <p:nvSpPr>
          <p:cNvPr id="46110" name="TextBox 42"/>
          <p:cNvSpPr txBox="1">
            <a:spLocks noChangeArrowheads="1"/>
          </p:cNvSpPr>
          <p:nvPr/>
        </p:nvSpPr>
        <p:spPr bwMode="auto">
          <a:xfrm>
            <a:off x="2417763" y="2438400"/>
            <a:ext cx="35845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dirty="0">
                <a:solidFill>
                  <a:schemeClr val="tx1"/>
                </a:solidFill>
                <a:cs typeface="Arial" panose="020B0604020202020204" pitchFamily="34" charset="0"/>
              </a:rPr>
              <a:t>GT1</a:t>
            </a:r>
          </a:p>
        </p:txBody>
      </p:sp>
      <p:grpSp>
        <p:nvGrpSpPr>
          <p:cNvPr id="46111" name="Group 52"/>
          <p:cNvGrpSpPr>
            <a:grpSpLocks/>
          </p:cNvGrpSpPr>
          <p:nvPr/>
        </p:nvGrpSpPr>
        <p:grpSpPr bwMode="auto">
          <a:xfrm>
            <a:off x="3459163" y="3343275"/>
            <a:ext cx="80963" cy="538162"/>
            <a:chOff x="2128838" y="2638425"/>
            <a:chExt cx="66675" cy="438150"/>
          </a:xfrm>
        </p:grpSpPr>
        <p:cxnSp>
          <p:nvCxnSpPr>
            <p:cNvPr id="46152" name="Straight Connector 47"/>
            <p:cNvCxnSpPr>
              <a:cxnSpLocks noChangeShapeType="1"/>
            </p:cNvCxnSpPr>
            <p:nvPr/>
          </p:nvCxnSpPr>
          <p:spPr bwMode="auto">
            <a:xfrm>
              <a:off x="2128838" y="2638425"/>
              <a:ext cx="666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6153" name="Straight Connector 48"/>
            <p:cNvCxnSpPr>
              <a:cxnSpLocks noChangeShapeType="1"/>
            </p:cNvCxnSpPr>
            <p:nvPr/>
          </p:nvCxnSpPr>
          <p:spPr bwMode="auto">
            <a:xfrm>
              <a:off x="2128838" y="3076575"/>
              <a:ext cx="666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6154" name="Straight Connector 51"/>
            <p:cNvCxnSpPr>
              <a:cxnSpLocks noChangeShapeType="1"/>
            </p:cNvCxnSpPr>
            <p:nvPr/>
          </p:nvCxnSpPr>
          <p:spPr bwMode="auto">
            <a:xfrm>
              <a:off x="2162175" y="2643188"/>
              <a:ext cx="0" cy="4333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46112" name="Group 53"/>
          <p:cNvGrpSpPr>
            <a:grpSpLocks/>
          </p:cNvGrpSpPr>
          <p:nvPr/>
        </p:nvGrpSpPr>
        <p:grpSpPr bwMode="auto">
          <a:xfrm>
            <a:off x="4862512" y="3179762"/>
            <a:ext cx="82550" cy="357188"/>
            <a:chOff x="2128838" y="2638425"/>
            <a:chExt cx="66675" cy="290513"/>
          </a:xfrm>
        </p:grpSpPr>
        <p:cxnSp>
          <p:nvCxnSpPr>
            <p:cNvPr id="46149" name="Straight Connector 54"/>
            <p:cNvCxnSpPr>
              <a:cxnSpLocks noChangeShapeType="1"/>
            </p:cNvCxnSpPr>
            <p:nvPr/>
          </p:nvCxnSpPr>
          <p:spPr bwMode="auto">
            <a:xfrm>
              <a:off x="2128838" y="2638425"/>
              <a:ext cx="666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6150" name="Straight Connector 55"/>
            <p:cNvCxnSpPr>
              <a:cxnSpLocks noChangeShapeType="1"/>
            </p:cNvCxnSpPr>
            <p:nvPr/>
          </p:nvCxnSpPr>
          <p:spPr bwMode="auto">
            <a:xfrm>
              <a:off x="2128838" y="2928938"/>
              <a:ext cx="666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6151" name="Straight Connector 56"/>
            <p:cNvCxnSpPr>
              <a:cxnSpLocks noChangeShapeType="1"/>
            </p:cNvCxnSpPr>
            <p:nvPr/>
          </p:nvCxnSpPr>
          <p:spPr bwMode="auto">
            <a:xfrm>
              <a:off x="2162175" y="2643188"/>
              <a:ext cx="0" cy="2762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cxnSp>
        <p:nvCxnSpPr>
          <p:cNvPr id="46113" name="Straight Connector 14"/>
          <p:cNvCxnSpPr>
            <a:cxnSpLocks noChangeShapeType="1"/>
          </p:cNvCxnSpPr>
          <p:nvPr/>
        </p:nvCxnSpPr>
        <p:spPr bwMode="auto">
          <a:xfrm>
            <a:off x="2800351" y="5446712"/>
            <a:ext cx="27908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14" name="Straight Connector 25"/>
          <p:cNvCxnSpPr>
            <a:cxnSpLocks noChangeShapeType="1"/>
          </p:cNvCxnSpPr>
          <p:nvPr/>
        </p:nvCxnSpPr>
        <p:spPr bwMode="auto">
          <a:xfrm flipH="1">
            <a:off x="2727325" y="5446712"/>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15" name="Straight Connector 37"/>
          <p:cNvCxnSpPr>
            <a:cxnSpLocks noChangeShapeType="1"/>
          </p:cNvCxnSpPr>
          <p:nvPr/>
        </p:nvCxnSpPr>
        <p:spPr bwMode="auto">
          <a:xfrm>
            <a:off x="2803525" y="5443537"/>
            <a:ext cx="0" cy="777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16" name="Straight Connector 38"/>
          <p:cNvCxnSpPr>
            <a:cxnSpLocks noChangeShapeType="1"/>
          </p:cNvCxnSpPr>
          <p:nvPr/>
        </p:nvCxnSpPr>
        <p:spPr bwMode="auto">
          <a:xfrm>
            <a:off x="4205287" y="5443537"/>
            <a:ext cx="0" cy="777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17" name="Straight Connector 39"/>
          <p:cNvCxnSpPr>
            <a:cxnSpLocks noChangeShapeType="1"/>
          </p:cNvCxnSpPr>
          <p:nvPr/>
        </p:nvCxnSpPr>
        <p:spPr bwMode="auto">
          <a:xfrm>
            <a:off x="5588000" y="5443537"/>
            <a:ext cx="0" cy="777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18" name="Straight Connector 63"/>
          <p:cNvCxnSpPr>
            <a:cxnSpLocks noChangeShapeType="1"/>
          </p:cNvCxnSpPr>
          <p:nvPr/>
        </p:nvCxnSpPr>
        <p:spPr bwMode="auto">
          <a:xfrm flipV="1">
            <a:off x="7010400" y="3176587"/>
            <a:ext cx="0" cy="243363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19" name="Straight Connector 65"/>
          <p:cNvCxnSpPr>
            <a:cxnSpLocks noChangeShapeType="1"/>
          </p:cNvCxnSpPr>
          <p:nvPr/>
        </p:nvCxnSpPr>
        <p:spPr bwMode="auto">
          <a:xfrm flipH="1">
            <a:off x="6932612" y="3192462"/>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20" name="Straight Connector 66"/>
          <p:cNvCxnSpPr>
            <a:cxnSpLocks noChangeShapeType="1"/>
          </p:cNvCxnSpPr>
          <p:nvPr/>
        </p:nvCxnSpPr>
        <p:spPr bwMode="auto">
          <a:xfrm flipH="1">
            <a:off x="6932612" y="36703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21" name="Straight Connector 67"/>
          <p:cNvCxnSpPr>
            <a:cxnSpLocks noChangeShapeType="1"/>
          </p:cNvCxnSpPr>
          <p:nvPr/>
        </p:nvCxnSpPr>
        <p:spPr bwMode="auto">
          <a:xfrm flipH="1">
            <a:off x="6932612" y="4148137"/>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22" name="Straight Connector 68"/>
          <p:cNvCxnSpPr>
            <a:cxnSpLocks noChangeShapeType="1"/>
          </p:cNvCxnSpPr>
          <p:nvPr/>
        </p:nvCxnSpPr>
        <p:spPr bwMode="auto">
          <a:xfrm flipH="1">
            <a:off x="6932612" y="4624387"/>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23" name="Straight Connector 69"/>
          <p:cNvCxnSpPr>
            <a:cxnSpLocks noChangeShapeType="1"/>
          </p:cNvCxnSpPr>
          <p:nvPr/>
        </p:nvCxnSpPr>
        <p:spPr bwMode="auto">
          <a:xfrm flipH="1">
            <a:off x="6932612" y="51054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46124" name="TextBox 77"/>
          <p:cNvSpPr txBox="1">
            <a:spLocks noChangeArrowheads="1"/>
          </p:cNvSpPr>
          <p:nvPr/>
        </p:nvSpPr>
        <p:spPr bwMode="auto">
          <a:xfrm>
            <a:off x="6167437" y="3027363"/>
            <a:ext cx="774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100</a:t>
            </a:r>
          </a:p>
        </p:txBody>
      </p:sp>
      <p:sp>
        <p:nvSpPr>
          <p:cNvPr id="46125" name="TextBox 78"/>
          <p:cNvSpPr txBox="1">
            <a:spLocks noChangeArrowheads="1"/>
          </p:cNvSpPr>
          <p:nvPr/>
        </p:nvSpPr>
        <p:spPr bwMode="auto">
          <a:xfrm>
            <a:off x="6167437" y="3503613"/>
            <a:ext cx="774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80</a:t>
            </a:r>
          </a:p>
        </p:txBody>
      </p:sp>
      <p:sp>
        <p:nvSpPr>
          <p:cNvPr id="46126" name="TextBox 79"/>
          <p:cNvSpPr txBox="1">
            <a:spLocks noChangeArrowheads="1"/>
          </p:cNvSpPr>
          <p:nvPr/>
        </p:nvSpPr>
        <p:spPr bwMode="auto">
          <a:xfrm>
            <a:off x="6167437" y="3979862"/>
            <a:ext cx="774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60</a:t>
            </a:r>
          </a:p>
        </p:txBody>
      </p:sp>
      <p:sp>
        <p:nvSpPr>
          <p:cNvPr id="46127" name="TextBox 80"/>
          <p:cNvSpPr txBox="1">
            <a:spLocks noChangeArrowheads="1"/>
          </p:cNvSpPr>
          <p:nvPr/>
        </p:nvSpPr>
        <p:spPr bwMode="auto">
          <a:xfrm>
            <a:off x="6167437" y="4456112"/>
            <a:ext cx="774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40</a:t>
            </a:r>
          </a:p>
        </p:txBody>
      </p:sp>
      <p:sp>
        <p:nvSpPr>
          <p:cNvPr id="46128" name="TextBox 81"/>
          <p:cNvSpPr txBox="1">
            <a:spLocks noChangeArrowheads="1"/>
          </p:cNvSpPr>
          <p:nvPr/>
        </p:nvSpPr>
        <p:spPr bwMode="auto">
          <a:xfrm>
            <a:off x="6167437" y="4933950"/>
            <a:ext cx="7747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20</a:t>
            </a:r>
          </a:p>
        </p:txBody>
      </p:sp>
      <p:sp>
        <p:nvSpPr>
          <p:cNvPr id="46129" name="TextBox 82"/>
          <p:cNvSpPr txBox="1">
            <a:spLocks noChangeArrowheads="1"/>
          </p:cNvSpPr>
          <p:nvPr/>
        </p:nvSpPr>
        <p:spPr bwMode="auto">
          <a:xfrm>
            <a:off x="6167437" y="5410200"/>
            <a:ext cx="7747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0</a:t>
            </a:r>
          </a:p>
        </p:txBody>
      </p:sp>
      <p:sp>
        <p:nvSpPr>
          <p:cNvPr id="46130" name="TextBox 83"/>
          <p:cNvSpPr txBox="1">
            <a:spLocks noChangeArrowheads="1"/>
          </p:cNvSpPr>
          <p:nvPr/>
        </p:nvSpPr>
        <p:spPr bwMode="auto">
          <a:xfrm>
            <a:off x="7010401" y="5635625"/>
            <a:ext cx="9937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A</a:t>
            </a:r>
          </a:p>
        </p:txBody>
      </p:sp>
      <p:sp>
        <p:nvSpPr>
          <p:cNvPr id="46131" name="TextBox 84"/>
          <p:cNvSpPr txBox="1">
            <a:spLocks noChangeArrowheads="1"/>
          </p:cNvSpPr>
          <p:nvPr/>
        </p:nvSpPr>
        <p:spPr bwMode="auto">
          <a:xfrm>
            <a:off x="8021638" y="5635625"/>
            <a:ext cx="10064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B</a:t>
            </a:r>
          </a:p>
        </p:txBody>
      </p:sp>
      <p:sp>
        <p:nvSpPr>
          <p:cNvPr id="46132" name="TextBox 85"/>
          <p:cNvSpPr txBox="1">
            <a:spLocks noChangeArrowheads="1"/>
          </p:cNvSpPr>
          <p:nvPr/>
        </p:nvSpPr>
        <p:spPr bwMode="auto">
          <a:xfrm>
            <a:off x="9045576" y="5653088"/>
            <a:ext cx="10064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C</a:t>
            </a:r>
          </a:p>
        </p:txBody>
      </p:sp>
      <p:sp>
        <p:nvSpPr>
          <p:cNvPr id="46133" name="TextBox 86"/>
          <p:cNvSpPr txBox="1">
            <a:spLocks noChangeArrowheads="1"/>
          </p:cNvSpPr>
          <p:nvPr/>
        </p:nvSpPr>
        <p:spPr bwMode="auto">
          <a:xfrm>
            <a:off x="7010400" y="5927725"/>
            <a:ext cx="30527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Child-Pugh Class</a:t>
            </a:r>
          </a:p>
        </p:txBody>
      </p:sp>
      <p:sp>
        <p:nvSpPr>
          <p:cNvPr id="46134" name="TextBox 87"/>
          <p:cNvSpPr txBox="1">
            <a:spLocks noChangeArrowheads="1"/>
          </p:cNvSpPr>
          <p:nvPr/>
        </p:nvSpPr>
        <p:spPr bwMode="auto">
          <a:xfrm>
            <a:off x="7145338" y="3051175"/>
            <a:ext cx="7858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92</a:t>
            </a:r>
          </a:p>
        </p:txBody>
      </p:sp>
      <p:sp>
        <p:nvSpPr>
          <p:cNvPr id="46135" name="TextBox 88"/>
          <p:cNvSpPr txBox="1">
            <a:spLocks noChangeArrowheads="1"/>
          </p:cNvSpPr>
          <p:nvPr/>
        </p:nvSpPr>
        <p:spPr bwMode="auto">
          <a:xfrm>
            <a:off x="8148638" y="2989263"/>
            <a:ext cx="7858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94</a:t>
            </a:r>
          </a:p>
        </p:txBody>
      </p:sp>
      <p:sp>
        <p:nvSpPr>
          <p:cNvPr id="46136" name="TextBox 89"/>
          <p:cNvSpPr txBox="1">
            <a:spLocks noChangeArrowheads="1"/>
          </p:cNvSpPr>
          <p:nvPr/>
        </p:nvSpPr>
        <p:spPr bwMode="auto">
          <a:xfrm>
            <a:off x="9169400" y="3914775"/>
            <a:ext cx="7858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56</a:t>
            </a:r>
          </a:p>
        </p:txBody>
      </p:sp>
      <p:sp>
        <p:nvSpPr>
          <p:cNvPr id="139" name="TextBox 90"/>
          <p:cNvSpPr txBox="1">
            <a:spLocks noChangeArrowheads="1"/>
          </p:cNvSpPr>
          <p:nvPr/>
        </p:nvSpPr>
        <p:spPr bwMode="auto">
          <a:xfrm>
            <a:off x="7113588" y="4965701"/>
            <a:ext cx="785813" cy="592137"/>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charset="0"/>
                <a:ea typeface="ＭＳ Ｐゴシック" pitchFamily="34" charset="-128"/>
              </a:defRPr>
            </a:lvl1pPr>
            <a:lvl2pPr marL="742950" indent="-285750">
              <a:lnSpc>
                <a:spcPct val="90000"/>
              </a:lnSpc>
              <a:spcBef>
                <a:spcPts val="1000"/>
              </a:spcBef>
              <a:spcAft>
                <a:spcPts val="700"/>
              </a:spcAft>
              <a:buClr>
                <a:srgbClr val="4FAD26"/>
              </a:buClr>
              <a:buFont typeface="Arial" charset="0"/>
              <a:buChar char="–"/>
              <a:defRPr sz="2200">
                <a:solidFill>
                  <a:srgbClr val="FEFDDE"/>
                </a:solidFill>
                <a:latin typeface="Arial" charset="0"/>
                <a:ea typeface="ＭＳ Ｐゴシック" pitchFamily="34" charset="-128"/>
              </a:defRPr>
            </a:lvl2pPr>
            <a:lvl3pPr marL="1143000" indent="-228600">
              <a:lnSpc>
                <a:spcPct val="90000"/>
              </a:lnSpc>
              <a:spcBef>
                <a:spcPts val="1000"/>
              </a:spcBef>
              <a:spcAft>
                <a:spcPts val="700"/>
              </a:spcAft>
              <a:buClr>
                <a:srgbClr val="4FAD26"/>
              </a:buClr>
              <a:buFont typeface="Arial" charset="0"/>
              <a:buChar char="–"/>
              <a:defRPr sz="2000">
                <a:solidFill>
                  <a:srgbClr val="FEFDDE"/>
                </a:solidFill>
                <a:latin typeface="Arial" charset="0"/>
                <a:ea typeface="ＭＳ Ｐゴシック" pitchFamily="34" charset="-128"/>
              </a:defRPr>
            </a:lvl3pPr>
            <a:lvl4pPr marL="1600200" indent="-228600">
              <a:lnSpc>
                <a:spcPct val="90000"/>
              </a:lnSpc>
              <a:spcBef>
                <a:spcPts val="1000"/>
              </a:spcBef>
              <a:spcAft>
                <a:spcPts val="700"/>
              </a:spcAft>
              <a:buClr>
                <a:srgbClr val="4FAD26"/>
              </a:buClr>
              <a:buFont typeface="Arial" charset="0"/>
              <a:buChar char="–"/>
              <a:defRPr>
                <a:solidFill>
                  <a:srgbClr val="FEFDDE"/>
                </a:solidFill>
                <a:latin typeface="Arial" charset="0"/>
                <a:ea typeface="ＭＳ Ｐゴシック" pitchFamily="34" charset="-128"/>
              </a:defRPr>
            </a:lvl4pPr>
            <a:lvl5pPr marL="2057400" indent="-22860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9pPr>
          </a:lstStyle>
          <a:p>
            <a:pPr algn="ctr" eaLnBrk="1" hangingPunct="1">
              <a:spcBef>
                <a:spcPct val="35000"/>
              </a:spcBef>
              <a:spcAft>
                <a:spcPct val="25000"/>
              </a:spcAft>
              <a:buClr>
                <a:schemeClr val="folHlink"/>
              </a:buClr>
              <a:buFont typeface="Arial" charset="0"/>
              <a:buNone/>
              <a:defRPr/>
            </a:pPr>
            <a:r>
              <a:rPr lang="en-US" altLang="en-US" sz="1800" dirty="0">
                <a:solidFill>
                  <a:schemeClr val="bg2">
                    <a:lumMod val="10000"/>
                  </a:schemeClr>
                </a:solidFill>
                <a:cs typeface="Arial" charset="0"/>
              </a:rPr>
              <a:t>11/</a:t>
            </a:r>
            <a:br>
              <a:rPr lang="en-US" altLang="en-US" sz="1800" dirty="0">
                <a:solidFill>
                  <a:schemeClr val="bg2">
                    <a:lumMod val="10000"/>
                  </a:schemeClr>
                </a:solidFill>
                <a:cs typeface="Arial" charset="0"/>
              </a:rPr>
            </a:br>
            <a:r>
              <a:rPr lang="en-US" altLang="en-US" sz="1800" dirty="0">
                <a:solidFill>
                  <a:schemeClr val="bg2">
                    <a:lumMod val="10000"/>
                  </a:schemeClr>
                </a:solidFill>
                <a:cs typeface="Arial" charset="0"/>
              </a:rPr>
              <a:t>12</a:t>
            </a:r>
          </a:p>
        </p:txBody>
      </p:sp>
      <p:sp>
        <p:nvSpPr>
          <p:cNvPr id="140" name="TextBox 91"/>
          <p:cNvSpPr txBox="1">
            <a:spLocks noChangeArrowheads="1"/>
          </p:cNvSpPr>
          <p:nvPr/>
        </p:nvSpPr>
        <p:spPr bwMode="auto">
          <a:xfrm>
            <a:off x="8142288" y="4965701"/>
            <a:ext cx="785813" cy="592137"/>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charset="0"/>
                <a:ea typeface="ＭＳ Ｐゴシック" pitchFamily="34" charset="-128"/>
              </a:defRPr>
            </a:lvl1pPr>
            <a:lvl2pPr marL="742950" indent="-285750">
              <a:lnSpc>
                <a:spcPct val="90000"/>
              </a:lnSpc>
              <a:spcBef>
                <a:spcPts val="1000"/>
              </a:spcBef>
              <a:spcAft>
                <a:spcPts val="700"/>
              </a:spcAft>
              <a:buClr>
                <a:srgbClr val="4FAD26"/>
              </a:buClr>
              <a:buFont typeface="Arial" charset="0"/>
              <a:buChar char="–"/>
              <a:defRPr sz="2200">
                <a:solidFill>
                  <a:srgbClr val="FEFDDE"/>
                </a:solidFill>
                <a:latin typeface="Arial" charset="0"/>
                <a:ea typeface="ＭＳ Ｐゴシック" pitchFamily="34" charset="-128"/>
              </a:defRPr>
            </a:lvl2pPr>
            <a:lvl3pPr marL="1143000" indent="-228600">
              <a:lnSpc>
                <a:spcPct val="90000"/>
              </a:lnSpc>
              <a:spcBef>
                <a:spcPts val="1000"/>
              </a:spcBef>
              <a:spcAft>
                <a:spcPts val="700"/>
              </a:spcAft>
              <a:buClr>
                <a:srgbClr val="4FAD26"/>
              </a:buClr>
              <a:buFont typeface="Arial" charset="0"/>
              <a:buChar char="–"/>
              <a:defRPr sz="2000">
                <a:solidFill>
                  <a:srgbClr val="FEFDDE"/>
                </a:solidFill>
                <a:latin typeface="Arial" charset="0"/>
                <a:ea typeface="ＭＳ Ｐゴシック" pitchFamily="34" charset="-128"/>
              </a:defRPr>
            </a:lvl3pPr>
            <a:lvl4pPr marL="1600200" indent="-228600">
              <a:lnSpc>
                <a:spcPct val="90000"/>
              </a:lnSpc>
              <a:spcBef>
                <a:spcPts val="1000"/>
              </a:spcBef>
              <a:spcAft>
                <a:spcPts val="700"/>
              </a:spcAft>
              <a:buClr>
                <a:srgbClr val="4FAD26"/>
              </a:buClr>
              <a:buFont typeface="Arial" charset="0"/>
              <a:buChar char="–"/>
              <a:defRPr>
                <a:solidFill>
                  <a:srgbClr val="FEFDDE"/>
                </a:solidFill>
                <a:latin typeface="Arial" charset="0"/>
                <a:ea typeface="ＭＳ Ｐゴシック" pitchFamily="34" charset="-128"/>
              </a:defRPr>
            </a:lvl4pPr>
            <a:lvl5pPr marL="2057400" indent="-22860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9pPr>
          </a:lstStyle>
          <a:p>
            <a:pPr algn="ctr" eaLnBrk="1" hangingPunct="1">
              <a:spcBef>
                <a:spcPct val="35000"/>
              </a:spcBef>
              <a:spcAft>
                <a:spcPct val="25000"/>
              </a:spcAft>
              <a:buClr>
                <a:schemeClr val="folHlink"/>
              </a:buClr>
              <a:buFont typeface="Arial" charset="0"/>
              <a:buNone/>
              <a:defRPr/>
            </a:pPr>
            <a:r>
              <a:rPr lang="en-US" altLang="en-US" sz="1800" dirty="0">
                <a:solidFill>
                  <a:schemeClr val="bg2">
                    <a:lumMod val="10000"/>
                  </a:schemeClr>
                </a:solidFill>
                <a:cs typeface="Arial" charset="0"/>
              </a:rPr>
              <a:t>30/</a:t>
            </a:r>
            <a:br>
              <a:rPr lang="en-US" altLang="en-US" sz="1800" dirty="0">
                <a:solidFill>
                  <a:schemeClr val="bg2">
                    <a:lumMod val="10000"/>
                  </a:schemeClr>
                </a:solidFill>
                <a:cs typeface="Arial" charset="0"/>
              </a:rPr>
            </a:br>
            <a:r>
              <a:rPr lang="en-US" altLang="en-US" sz="1800" dirty="0">
                <a:solidFill>
                  <a:schemeClr val="bg2">
                    <a:lumMod val="10000"/>
                  </a:schemeClr>
                </a:solidFill>
                <a:cs typeface="Arial" charset="0"/>
              </a:rPr>
              <a:t>32</a:t>
            </a:r>
          </a:p>
        </p:txBody>
      </p:sp>
      <p:sp>
        <p:nvSpPr>
          <p:cNvPr id="141" name="TextBox 92"/>
          <p:cNvSpPr txBox="1">
            <a:spLocks noChangeArrowheads="1"/>
          </p:cNvSpPr>
          <p:nvPr/>
        </p:nvSpPr>
        <p:spPr bwMode="auto">
          <a:xfrm>
            <a:off x="9159875" y="4965701"/>
            <a:ext cx="785812" cy="592137"/>
          </a:xfrm>
          <a:prstGeom prst="rect">
            <a:avLst/>
          </a:prstGeom>
          <a:noFill/>
          <a:ln>
            <a:noFill/>
          </a:ln>
          <a:extLst/>
        </p:spPr>
        <p:txBody>
          <a:bodyPr>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charset="0"/>
                <a:ea typeface="ＭＳ Ｐゴシック" pitchFamily="34" charset="-128"/>
              </a:defRPr>
            </a:lvl1pPr>
            <a:lvl2pPr marL="742950" indent="-285750">
              <a:lnSpc>
                <a:spcPct val="90000"/>
              </a:lnSpc>
              <a:spcBef>
                <a:spcPts val="1000"/>
              </a:spcBef>
              <a:spcAft>
                <a:spcPts val="700"/>
              </a:spcAft>
              <a:buClr>
                <a:srgbClr val="4FAD26"/>
              </a:buClr>
              <a:buFont typeface="Arial" charset="0"/>
              <a:buChar char="–"/>
              <a:defRPr sz="2200">
                <a:solidFill>
                  <a:srgbClr val="FEFDDE"/>
                </a:solidFill>
                <a:latin typeface="Arial" charset="0"/>
                <a:ea typeface="ＭＳ Ｐゴシック" pitchFamily="34" charset="-128"/>
              </a:defRPr>
            </a:lvl2pPr>
            <a:lvl3pPr marL="1143000" indent="-228600">
              <a:lnSpc>
                <a:spcPct val="90000"/>
              </a:lnSpc>
              <a:spcBef>
                <a:spcPts val="1000"/>
              </a:spcBef>
              <a:spcAft>
                <a:spcPts val="700"/>
              </a:spcAft>
              <a:buClr>
                <a:srgbClr val="4FAD26"/>
              </a:buClr>
              <a:buFont typeface="Arial" charset="0"/>
              <a:buChar char="–"/>
              <a:defRPr sz="2000">
                <a:solidFill>
                  <a:srgbClr val="FEFDDE"/>
                </a:solidFill>
                <a:latin typeface="Arial" charset="0"/>
                <a:ea typeface="ＭＳ Ｐゴシック" pitchFamily="34" charset="-128"/>
              </a:defRPr>
            </a:lvl3pPr>
            <a:lvl4pPr marL="1600200" indent="-228600">
              <a:lnSpc>
                <a:spcPct val="90000"/>
              </a:lnSpc>
              <a:spcBef>
                <a:spcPts val="1000"/>
              </a:spcBef>
              <a:spcAft>
                <a:spcPts val="700"/>
              </a:spcAft>
              <a:buClr>
                <a:srgbClr val="4FAD26"/>
              </a:buClr>
              <a:buFont typeface="Arial" charset="0"/>
              <a:buChar char="–"/>
              <a:defRPr>
                <a:solidFill>
                  <a:srgbClr val="FEFDDE"/>
                </a:solidFill>
                <a:latin typeface="Arial" charset="0"/>
                <a:ea typeface="ＭＳ Ｐゴシック" pitchFamily="34" charset="-128"/>
              </a:defRPr>
            </a:lvl4pPr>
            <a:lvl5pPr marL="2057400" indent="-22860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5pPr>
            <a:lvl6pPr marL="25146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6pPr>
            <a:lvl7pPr marL="29718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7pPr>
            <a:lvl8pPr marL="34290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8pPr>
            <a:lvl9pPr marL="38862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ea typeface="ＭＳ Ｐゴシック" pitchFamily="34" charset="-128"/>
              </a:defRPr>
            </a:lvl9pPr>
          </a:lstStyle>
          <a:p>
            <a:pPr algn="ctr" eaLnBrk="1" hangingPunct="1">
              <a:spcBef>
                <a:spcPct val="35000"/>
              </a:spcBef>
              <a:spcAft>
                <a:spcPct val="25000"/>
              </a:spcAft>
              <a:buClr>
                <a:schemeClr val="folHlink"/>
              </a:buClr>
              <a:buFont typeface="Arial" charset="0"/>
              <a:buNone/>
              <a:defRPr/>
            </a:pPr>
            <a:r>
              <a:rPr lang="en-US" altLang="en-US" sz="1800" dirty="0">
                <a:solidFill>
                  <a:schemeClr val="bg2">
                    <a:lumMod val="10000"/>
                  </a:schemeClr>
                </a:solidFill>
                <a:cs typeface="Arial" charset="0"/>
              </a:rPr>
              <a:t>9/</a:t>
            </a:r>
            <a:br>
              <a:rPr lang="en-US" altLang="en-US" sz="1800" dirty="0">
                <a:solidFill>
                  <a:schemeClr val="bg2">
                    <a:lumMod val="10000"/>
                  </a:schemeClr>
                </a:solidFill>
                <a:cs typeface="Arial" charset="0"/>
              </a:rPr>
            </a:br>
            <a:r>
              <a:rPr lang="en-US" altLang="en-US" sz="1800" dirty="0">
                <a:solidFill>
                  <a:schemeClr val="bg2">
                    <a:lumMod val="10000"/>
                  </a:schemeClr>
                </a:solidFill>
                <a:cs typeface="Arial" charset="0"/>
              </a:rPr>
              <a:t>16</a:t>
            </a:r>
          </a:p>
        </p:txBody>
      </p:sp>
      <p:cxnSp>
        <p:nvCxnSpPr>
          <p:cNvPr id="46140" name="Straight Connector 61"/>
          <p:cNvCxnSpPr>
            <a:cxnSpLocks noChangeShapeType="1"/>
          </p:cNvCxnSpPr>
          <p:nvPr/>
        </p:nvCxnSpPr>
        <p:spPr bwMode="auto">
          <a:xfrm>
            <a:off x="6996112" y="5581650"/>
            <a:ext cx="30813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41" name="Straight Connector 70"/>
          <p:cNvCxnSpPr>
            <a:cxnSpLocks noChangeShapeType="1"/>
          </p:cNvCxnSpPr>
          <p:nvPr/>
        </p:nvCxnSpPr>
        <p:spPr bwMode="auto">
          <a:xfrm flipH="1">
            <a:off x="6932612" y="558165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42" name="Straight Connector 72"/>
          <p:cNvCxnSpPr>
            <a:cxnSpLocks noChangeShapeType="1"/>
          </p:cNvCxnSpPr>
          <p:nvPr/>
        </p:nvCxnSpPr>
        <p:spPr bwMode="auto">
          <a:xfrm>
            <a:off x="7010400" y="5589587"/>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43" name="Straight Connector 73"/>
          <p:cNvCxnSpPr>
            <a:cxnSpLocks noChangeShapeType="1"/>
          </p:cNvCxnSpPr>
          <p:nvPr/>
        </p:nvCxnSpPr>
        <p:spPr bwMode="auto">
          <a:xfrm>
            <a:off x="8027987" y="5589587"/>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44" name="Straight Connector 74"/>
          <p:cNvCxnSpPr>
            <a:cxnSpLocks noChangeShapeType="1"/>
          </p:cNvCxnSpPr>
          <p:nvPr/>
        </p:nvCxnSpPr>
        <p:spPr bwMode="auto">
          <a:xfrm>
            <a:off x="9045575" y="5589587"/>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45" name="Straight Connector 75"/>
          <p:cNvCxnSpPr>
            <a:cxnSpLocks noChangeShapeType="1"/>
          </p:cNvCxnSpPr>
          <p:nvPr/>
        </p:nvCxnSpPr>
        <p:spPr bwMode="auto">
          <a:xfrm>
            <a:off x="10063162" y="5589587"/>
            <a:ext cx="0" cy="650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46146" name="TextBox 2"/>
          <p:cNvSpPr txBox="1">
            <a:spLocks noChangeArrowheads="1"/>
          </p:cNvSpPr>
          <p:nvPr/>
        </p:nvSpPr>
        <p:spPr bwMode="auto">
          <a:xfrm>
            <a:off x="1855787" y="5016500"/>
            <a:ext cx="7429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n/N =</a:t>
            </a:r>
          </a:p>
        </p:txBody>
      </p:sp>
      <p:sp>
        <p:nvSpPr>
          <p:cNvPr id="46147" name="TextBox 2"/>
          <p:cNvSpPr txBox="1">
            <a:spLocks noChangeArrowheads="1"/>
          </p:cNvSpPr>
          <p:nvPr/>
        </p:nvSpPr>
        <p:spPr bwMode="auto">
          <a:xfrm>
            <a:off x="6003925" y="5091113"/>
            <a:ext cx="7429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n/N =</a:t>
            </a:r>
          </a:p>
        </p:txBody>
      </p:sp>
    </p:spTree>
    <p:extLst>
      <p:ext uri="{BB962C8B-B14F-4D97-AF65-F5344CB8AC3E}">
        <p14:creationId xmlns:p14="http://schemas.microsoft.com/office/powerpoint/2010/main" val="39261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43"/>
          <p:cNvSpPr>
            <a:spLocks noChangeArrowheads="1"/>
          </p:cNvSpPr>
          <p:nvPr/>
        </p:nvSpPr>
        <p:spPr bwMode="auto">
          <a:xfrm>
            <a:off x="7389812" y="1081089"/>
            <a:ext cx="1039812" cy="1106487"/>
          </a:xfrm>
          <a:prstGeom prst="ellipse">
            <a:avLst/>
          </a:prstGeom>
          <a:solidFill>
            <a:schemeClr val="accent2"/>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67" name="Oval 34"/>
          <p:cNvSpPr>
            <a:spLocks noChangeArrowheads="1"/>
          </p:cNvSpPr>
          <p:nvPr/>
        </p:nvSpPr>
        <p:spPr bwMode="auto">
          <a:xfrm>
            <a:off x="7667625" y="1322388"/>
            <a:ext cx="428625" cy="5715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2" name="Title 1"/>
          <p:cNvSpPr>
            <a:spLocks noGrp="1"/>
          </p:cNvSpPr>
          <p:nvPr>
            <p:ph type="title"/>
          </p:nvPr>
        </p:nvSpPr>
        <p:spPr/>
        <p:txBody>
          <a:bodyPr>
            <a:normAutofit/>
          </a:bodyPr>
          <a:lstStyle/>
          <a:p>
            <a:r>
              <a:rPr lang="en-US" sz="4000" b="1" dirty="0" smtClean="0">
                <a:solidFill>
                  <a:schemeClr val="accent1"/>
                </a:solidFill>
              </a:rPr>
              <a:t>Hepatitis C Virus</a:t>
            </a:r>
            <a:endParaRPr lang="en-US" sz="4000" b="1" dirty="0">
              <a:solidFill>
                <a:schemeClr val="accent1"/>
              </a:solidFill>
            </a:endParaRPr>
          </a:p>
        </p:txBody>
      </p:sp>
      <p:sp>
        <p:nvSpPr>
          <p:cNvPr id="6149" name="Rectangle 92"/>
          <p:cNvSpPr>
            <a:spLocks noGrp="1" noChangeArrowheads="1"/>
          </p:cNvSpPr>
          <p:nvPr>
            <p:ph sz="half" idx="4294967295"/>
          </p:nvPr>
        </p:nvSpPr>
        <p:spPr>
          <a:xfrm>
            <a:off x="811177" y="1839913"/>
            <a:ext cx="6393846" cy="4484687"/>
          </a:xfrm>
        </p:spPr>
        <p:txBody>
          <a:bodyPr>
            <a:noAutofit/>
          </a:bodyPr>
          <a:lstStyle/>
          <a:p>
            <a:pPr marL="34290" indent="0">
              <a:lnSpc>
                <a:spcPct val="100000"/>
              </a:lnSpc>
              <a:buNone/>
              <a:defRPr/>
            </a:pPr>
            <a:r>
              <a:rPr lang="en-US" sz="2200" dirty="0" smtClean="0">
                <a:ea typeface="MS PGothic" panose="020B0600070205080204" pitchFamily="34" charset="-128"/>
              </a:rPr>
              <a:t>Single-stranded</a:t>
            </a:r>
            <a:r>
              <a:rPr lang="en-US" sz="2200" dirty="0">
                <a:ea typeface="MS PGothic" panose="020B0600070205080204" pitchFamily="34" charset="-128"/>
              </a:rPr>
              <a:t>, positive sense, RNA virus</a:t>
            </a:r>
          </a:p>
          <a:p>
            <a:pPr marL="617220" lvl="1" indent="-342900">
              <a:lnSpc>
                <a:spcPct val="100000"/>
              </a:lnSpc>
              <a:defRPr/>
            </a:pPr>
            <a:r>
              <a:rPr lang="en-US" sz="2000" i="1" dirty="0" err="1">
                <a:ea typeface="MS PGothic" panose="020B0600070205080204" pitchFamily="34" charset="-128"/>
              </a:rPr>
              <a:t>Flaviviridae</a:t>
            </a:r>
            <a:r>
              <a:rPr lang="en-US" sz="2000" dirty="0">
                <a:ea typeface="MS PGothic" panose="020B0600070205080204" pitchFamily="34" charset="-128"/>
              </a:rPr>
              <a:t> family</a:t>
            </a:r>
          </a:p>
          <a:p>
            <a:pPr marL="34290" indent="0">
              <a:lnSpc>
                <a:spcPct val="100000"/>
              </a:lnSpc>
              <a:spcAft>
                <a:spcPct val="40000"/>
              </a:spcAft>
              <a:buNone/>
              <a:defRPr/>
            </a:pPr>
            <a:r>
              <a:rPr lang="en-US" sz="2400" b="1" i="1" dirty="0">
                <a:solidFill>
                  <a:schemeClr val="accent1"/>
                </a:solidFill>
                <a:ea typeface="MS PGothic" panose="020B0600070205080204" pitchFamily="34" charset="-128"/>
              </a:rPr>
              <a:t>No RNA polymerase proofreading ability</a:t>
            </a:r>
            <a:endParaRPr lang="en-US" sz="2400" b="1" i="1" baseline="30000" dirty="0">
              <a:solidFill>
                <a:schemeClr val="accent1"/>
              </a:solidFill>
              <a:ea typeface="MS PGothic" panose="020B0600070205080204" pitchFamily="34" charset="-128"/>
            </a:endParaRPr>
          </a:p>
          <a:p>
            <a:pPr marL="617220" lvl="1" indent="-342900">
              <a:lnSpc>
                <a:spcPct val="100000"/>
              </a:lnSpc>
              <a:spcAft>
                <a:spcPct val="40000"/>
              </a:spcAft>
              <a:defRPr/>
            </a:pPr>
            <a:r>
              <a:rPr lang="en-US" sz="2000" dirty="0">
                <a:ea typeface="MS PGothic" panose="020B0600070205080204" pitchFamily="34" charset="-128"/>
              </a:rPr>
              <a:t>F</a:t>
            </a:r>
            <a:r>
              <a:rPr lang="en-US" sz="2000" dirty="0" smtClean="0">
                <a:ea typeface="MS PGothic" panose="020B0600070205080204" pitchFamily="34" charset="-128"/>
              </a:rPr>
              <a:t>orms </a:t>
            </a:r>
            <a:r>
              <a:rPr lang="en-US" sz="2000" dirty="0">
                <a:ea typeface="MS PGothic" panose="020B0600070205080204" pitchFamily="34" charset="-128"/>
              </a:rPr>
              <a:t>heterogeneous viral populations or </a:t>
            </a:r>
            <a:r>
              <a:rPr lang="en-US" sz="2000" dirty="0" err="1">
                <a:ea typeface="MS PGothic" panose="020B0600070205080204" pitchFamily="34" charset="-128"/>
              </a:rPr>
              <a:t>quasispecies</a:t>
            </a:r>
            <a:endParaRPr lang="en-US" sz="2000" baseline="30000" dirty="0">
              <a:ea typeface="MS PGothic" panose="020B0600070205080204" pitchFamily="34" charset="-128"/>
            </a:endParaRPr>
          </a:p>
          <a:p>
            <a:pPr marL="34290" indent="0">
              <a:lnSpc>
                <a:spcPct val="100000"/>
              </a:lnSpc>
              <a:spcAft>
                <a:spcPct val="40000"/>
              </a:spcAft>
              <a:buNone/>
              <a:defRPr/>
            </a:pPr>
            <a:r>
              <a:rPr lang="en-US" sz="2000" dirty="0">
                <a:ea typeface="MS PGothic" panose="020B0600070205080204" pitchFamily="34" charset="-128"/>
              </a:rPr>
              <a:t>Half-life: </a:t>
            </a:r>
            <a:r>
              <a:rPr lang="en-US" sz="2000" dirty="0">
                <a:ea typeface="MS PGothic" panose="020B0600070205080204" pitchFamily="34" charset="-128"/>
                <a:sym typeface="Symbol" charset="0"/>
              </a:rPr>
              <a:t></a:t>
            </a:r>
            <a:r>
              <a:rPr lang="en-US" sz="2000" dirty="0">
                <a:ea typeface="MS PGothic" panose="020B0600070205080204" pitchFamily="34" charset="-128"/>
              </a:rPr>
              <a:t>2.7 hours</a:t>
            </a:r>
            <a:endParaRPr lang="en-US" sz="2000" baseline="30000" dirty="0">
              <a:ea typeface="MS PGothic" panose="020B0600070205080204" pitchFamily="34" charset="-128"/>
            </a:endParaRPr>
          </a:p>
          <a:p>
            <a:pPr marL="34290" indent="0">
              <a:lnSpc>
                <a:spcPct val="100000"/>
              </a:lnSpc>
              <a:spcAft>
                <a:spcPct val="40000"/>
              </a:spcAft>
              <a:buNone/>
              <a:defRPr/>
            </a:pPr>
            <a:r>
              <a:rPr lang="en-US" sz="2000" dirty="0">
                <a:ea typeface="MS PGothic" panose="020B0600070205080204" pitchFamily="34" charset="-128"/>
              </a:rPr>
              <a:t>Daily production: 10</a:t>
            </a:r>
            <a:r>
              <a:rPr lang="en-US" sz="2000" baseline="30000" dirty="0">
                <a:ea typeface="MS PGothic" panose="020B0600070205080204" pitchFamily="34" charset="-128"/>
              </a:rPr>
              <a:t>12</a:t>
            </a:r>
            <a:r>
              <a:rPr lang="en-US" sz="2000" dirty="0">
                <a:ea typeface="MS PGothic" panose="020B0600070205080204" pitchFamily="34" charset="-128"/>
              </a:rPr>
              <a:t> </a:t>
            </a:r>
            <a:r>
              <a:rPr lang="en-US" sz="2000" dirty="0" err="1">
                <a:ea typeface="MS PGothic" panose="020B0600070205080204" pitchFamily="34" charset="-128"/>
              </a:rPr>
              <a:t>virions</a:t>
            </a:r>
            <a:endParaRPr lang="en-US" sz="2000" baseline="30000" dirty="0">
              <a:ea typeface="MS PGothic" panose="020B0600070205080204" pitchFamily="34" charset="-128"/>
            </a:endParaRPr>
          </a:p>
          <a:p>
            <a:pPr marL="34290" indent="0">
              <a:lnSpc>
                <a:spcPct val="100000"/>
              </a:lnSpc>
              <a:spcAft>
                <a:spcPct val="40000"/>
              </a:spcAft>
              <a:buNone/>
              <a:defRPr/>
            </a:pPr>
            <a:r>
              <a:rPr lang="en-US" sz="2000" dirty="0">
                <a:ea typeface="MS PGothic" panose="020B0600070205080204" pitchFamily="34" charset="-128"/>
              </a:rPr>
              <a:t>3000-amino acid </a:t>
            </a:r>
            <a:r>
              <a:rPr lang="en-US" sz="2000" dirty="0" err="1">
                <a:ea typeface="MS PGothic" panose="020B0600070205080204" pitchFamily="34" charset="-128"/>
              </a:rPr>
              <a:t>polyprotein</a:t>
            </a:r>
            <a:endParaRPr lang="en-US" sz="2000" dirty="0">
              <a:ea typeface="MS PGothic" panose="020B0600070205080204" pitchFamily="34" charset="-128"/>
            </a:endParaRPr>
          </a:p>
          <a:p>
            <a:pPr marL="34290" indent="0">
              <a:lnSpc>
                <a:spcPct val="100000"/>
              </a:lnSpc>
              <a:buNone/>
              <a:defRPr/>
            </a:pPr>
            <a:r>
              <a:rPr lang="en-US" sz="2000" dirty="0">
                <a:ea typeface="MS PGothic" panose="020B0600070205080204" pitchFamily="34" charset="-128"/>
              </a:rPr>
              <a:t>Great genetic diversity</a:t>
            </a:r>
          </a:p>
          <a:p>
            <a:pPr marL="617220" lvl="1" indent="-342900">
              <a:lnSpc>
                <a:spcPct val="100000"/>
              </a:lnSpc>
              <a:buFont typeface="Courier New" panose="02070309020205020404" pitchFamily="49" charset="0"/>
              <a:buChar char="o"/>
              <a:defRPr/>
            </a:pPr>
            <a:r>
              <a:rPr lang="en-US" sz="1800" dirty="0">
                <a:ea typeface="MS PGothic" panose="020B0600070205080204" pitchFamily="34" charset="-128"/>
              </a:rPr>
              <a:t>Six genotypes: </a:t>
            </a:r>
            <a:r>
              <a:rPr lang="en-US" sz="1800" dirty="0" smtClean="0">
                <a:ea typeface="MS PGothic" panose="020B0600070205080204" pitchFamily="34" charset="-128"/>
              </a:rPr>
              <a:t>1,2,3,4,5,6; &gt;</a:t>
            </a:r>
            <a:r>
              <a:rPr lang="en-US" sz="1800" dirty="0">
                <a:ea typeface="MS PGothic" panose="020B0600070205080204" pitchFamily="34" charset="-128"/>
              </a:rPr>
              <a:t>80 subtypes: a, b, c, </a:t>
            </a:r>
            <a:r>
              <a:rPr lang="en-US" sz="1800" dirty="0" smtClean="0">
                <a:ea typeface="MS PGothic" panose="020B0600070205080204" pitchFamily="34" charset="-128"/>
              </a:rPr>
              <a:t>etc</a:t>
            </a:r>
            <a:r>
              <a:rPr lang="en-US" sz="1800" dirty="0">
                <a:ea typeface="MS PGothic" panose="020B0600070205080204" pitchFamily="34" charset="-128"/>
              </a:rPr>
              <a:t>.</a:t>
            </a:r>
          </a:p>
        </p:txBody>
      </p:sp>
      <p:sp>
        <p:nvSpPr>
          <p:cNvPr id="11269" name="Line 25"/>
          <p:cNvSpPr>
            <a:spLocks noChangeShapeType="1"/>
          </p:cNvSpPr>
          <p:nvPr/>
        </p:nvSpPr>
        <p:spPr bwMode="auto">
          <a:xfrm>
            <a:off x="7423150" y="2522538"/>
            <a:ext cx="93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8507" tIns="34251" rIns="68507" bIns="34251"/>
          <a:lstStyle/>
          <a:p>
            <a:endParaRPr lang="en-ZA"/>
          </a:p>
        </p:txBody>
      </p:sp>
      <p:sp>
        <p:nvSpPr>
          <p:cNvPr id="11270" name="Rectangle 28"/>
          <p:cNvSpPr>
            <a:spLocks noChangeArrowheads="1"/>
          </p:cNvSpPr>
          <p:nvPr/>
        </p:nvSpPr>
        <p:spPr bwMode="auto">
          <a:xfrm>
            <a:off x="7645400" y="2374901"/>
            <a:ext cx="900112" cy="3460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8507" tIns="34251" rIns="68507" bIns="3425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 typeface="Arial" panose="020B0604020202020204" pitchFamily="34" charset="0"/>
              <a:buNone/>
            </a:pPr>
            <a:r>
              <a:rPr lang="en-US" altLang="en-US" sz="1800" dirty="0"/>
              <a:t>~ 50 nm</a:t>
            </a:r>
          </a:p>
        </p:txBody>
      </p:sp>
      <p:sp>
        <p:nvSpPr>
          <p:cNvPr id="11271" name="Line 29"/>
          <p:cNvSpPr>
            <a:spLocks noChangeShapeType="1"/>
          </p:cNvSpPr>
          <p:nvPr/>
        </p:nvSpPr>
        <p:spPr bwMode="auto">
          <a:xfrm flipV="1">
            <a:off x="8372475" y="2457451"/>
            <a:ext cx="0" cy="117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8507" tIns="34251" rIns="68507" bIns="34251"/>
          <a:lstStyle/>
          <a:p>
            <a:endParaRPr lang="en-ZA"/>
          </a:p>
        </p:txBody>
      </p:sp>
      <p:sp>
        <p:nvSpPr>
          <p:cNvPr id="11272" name="Line 30"/>
          <p:cNvSpPr>
            <a:spLocks noChangeShapeType="1"/>
          </p:cNvSpPr>
          <p:nvPr/>
        </p:nvSpPr>
        <p:spPr bwMode="auto">
          <a:xfrm flipV="1">
            <a:off x="7413625" y="2457451"/>
            <a:ext cx="0" cy="117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8507" tIns="34251" rIns="68507" bIns="34251"/>
          <a:lstStyle/>
          <a:p>
            <a:endParaRPr lang="en-ZA"/>
          </a:p>
        </p:txBody>
      </p:sp>
      <p:sp>
        <p:nvSpPr>
          <p:cNvPr id="11273" name="Oval 35"/>
          <p:cNvSpPr>
            <a:spLocks noChangeArrowheads="1"/>
          </p:cNvSpPr>
          <p:nvPr/>
        </p:nvSpPr>
        <p:spPr bwMode="auto">
          <a:xfrm>
            <a:off x="7926388" y="1358900"/>
            <a:ext cx="79375" cy="109538"/>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74" name="Oval 36"/>
          <p:cNvSpPr>
            <a:spLocks noChangeArrowheads="1"/>
          </p:cNvSpPr>
          <p:nvPr/>
        </p:nvSpPr>
        <p:spPr bwMode="auto">
          <a:xfrm>
            <a:off x="8008938" y="1519239"/>
            <a:ext cx="80963" cy="109537"/>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75" name="Oval 37"/>
          <p:cNvSpPr>
            <a:spLocks noChangeArrowheads="1"/>
          </p:cNvSpPr>
          <p:nvPr/>
        </p:nvSpPr>
        <p:spPr bwMode="auto">
          <a:xfrm>
            <a:off x="7823201" y="1482725"/>
            <a:ext cx="79375" cy="109538"/>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solidFill>
                <a:srgbClr val="4FAD26"/>
              </a:solidFill>
            </a:endParaRPr>
          </a:p>
        </p:txBody>
      </p:sp>
      <p:sp>
        <p:nvSpPr>
          <p:cNvPr id="11276" name="Oval 38"/>
          <p:cNvSpPr>
            <a:spLocks noChangeArrowheads="1"/>
          </p:cNvSpPr>
          <p:nvPr/>
        </p:nvSpPr>
        <p:spPr bwMode="auto">
          <a:xfrm>
            <a:off x="7916863" y="1401764"/>
            <a:ext cx="79375" cy="109537"/>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77" name="Oval 39"/>
          <p:cNvSpPr>
            <a:spLocks noChangeArrowheads="1"/>
          </p:cNvSpPr>
          <p:nvPr/>
        </p:nvSpPr>
        <p:spPr bwMode="auto">
          <a:xfrm>
            <a:off x="7951788" y="1671639"/>
            <a:ext cx="79375" cy="109537"/>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78" name="Oval 40"/>
          <p:cNvSpPr>
            <a:spLocks noChangeArrowheads="1"/>
          </p:cNvSpPr>
          <p:nvPr/>
        </p:nvSpPr>
        <p:spPr bwMode="auto">
          <a:xfrm>
            <a:off x="7815263" y="1679575"/>
            <a:ext cx="79375" cy="109538"/>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solidFill>
                <a:srgbClr val="4FAD26"/>
              </a:solidFill>
            </a:endParaRPr>
          </a:p>
        </p:txBody>
      </p:sp>
      <p:sp>
        <p:nvSpPr>
          <p:cNvPr id="11279" name="Oval 41"/>
          <p:cNvSpPr>
            <a:spLocks noChangeArrowheads="1"/>
          </p:cNvSpPr>
          <p:nvPr/>
        </p:nvSpPr>
        <p:spPr bwMode="auto">
          <a:xfrm>
            <a:off x="7910513" y="1701800"/>
            <a:ext cx="80963" cy="109538"/>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80" name="Oval 42"/>
          <p:cNvSpPr>
            <a:spLocks noChangeArrowheads="1"/>
          </p:cNvSpPr>
          <p:nvPr/>
        </p:nvSpPr>
        <p:spPr bwMode="auto">
          <a:xfrm>
            <a:off x="7786688" y="1735139"/>
            <a:ext cx="79375" cy="109537"/>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81" name="AutoShape 44"/>
          <p:cNvSpPr>
            <a:spLocks noChangeArrowheads="1"/>
          </p:cNvSpPr>
          <p:nvPr/>
        </p:nvSpPr>
        <p:spPr bwMode="auto">
          <a:xfrm rot="7089938">
            <a:off x="8016081" y="985044"/>
            <a:ext cx="146050" cy="423862"/>
          </a:xfrm>
          <a:prstGeom prst="moon">
            <a:avLst>
              <a:gd name="adj" fmla="val 50000"/>
            </a:avLst>
          </a:prstGeom>
          <a:gradFill rotWithShape="1">
            <a:gsLst>
              <a:gs pos="0">
                <a:srgbClr val="FFFFFF">
                  <a:alpha val="67998"/>
                </a:srgbClr>
              </a:gs>
              <a:gs pos="100000">
                <a:srgbClr val="FFFFCC">
                  <a:alpha val="67000"/>
                </a:srgbClr>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82" name="Oval 45"/>
          <p:cNvSpPr>
            <a:spLocks noChangeArrowheads="1"/>
          </p:cNvSpPr>
          <p:nvPr/>
        </p:nvSpPr>
        <p:spPr bwMode="auto">
          <a:xfrm rot="1091817">
            <a:off x="7686676" y="2792414"/>
            <a:ext cx="153987" cy="109537"/>
          </a:xfrm>
          <a:prstGeom prst="ellipse">
            <a:avLst/>
          </a:prstGeom>
          <a:gradFill rotWithShape="1">
            <a:gsLst>
              <a:gs pos="0">
                <a:srgbClr val="FFFFFF">
                  <a:alpha val="54999"/>
                </a:srgbClr>
              </a:gs>
              <a:gs pos="100000">
                <a:srgbClr val="FFFFCC">
                  <a:alpha val="54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83" name="Freeform 46"/>
          <p:cNvSpPr>
            <a:spLocks/>
          </p:cNvSpPr>
          <p:nvPr/>
        </p:nvSpPr>
        <p:spPr bwMode="auto">
          <a:xfrm>
            <a:off x="7586662" y="1133475"/>
            <a:ext cx="88900" cy="166688"/>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284" name="Freeform 47"/>
          <p:cNvSpPr>
            <a:spLocks/>
          </p:cNvSpPr>
          <p:nvPr/>
        </p:nvSpPr>
        <p:spPr bwMode="auto">
          <a:xfrm>
            <a:off x="7670801" y="1071564"/>
            <a:ext cx="90487" cy="223837"/>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285" name="Freeform 48"/>
          <p:cNvSpPr>
            <a:spLocks/>
          </p:cNvSpPr>
          <p:nvPr/>
        </p:nvSpPr>
        <p:spPr bwMode="auto">
          <a:xfrm rot="-1112812">
            <a:off x="7477125" y="1093789"/>
            <a:ext cx="155575" cy="274637"/>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286" name="Freeform 49"/>
          <p:cNvSpPr>
            <a:spLocks/>
          </p:cNvSpPr>
          <p:nvPr/>
        </p:nvSpPr>
        <p:spPr bwMode="auto">
          <a:xfrm rot="1961008">
            <a:off x="7777163" y="981075"/>
            <a:ext cx="153987" cy="274638"/>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287" name="Freeform 50"/>
          <p:cNvSpPr>
            <a:spLocks/>
          </p:cNvSpPr>
          <p:nvPr/>
        </p:nvSpPr>
        <p:spPr bwMode="auto">
          <a:xfrm rot="-3063026">
            <a:off x="7331076" y="1416051"/>
            <a:ext cx="212725" cy="200025"/>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vert="eaVert" lIns="68507" tIns="34251" rIns="68507" bIns="34251"/>
          <a:lstStyle/>
          <a:p>
            <a:endParaRPr lang="en-ZA"/>
          </a:p>
        </p:txBody>
      </p:sp>
      <p:sp>
        <p:nvSpPr>
          <p:cNvPr id="11288" name="Freeform 51"/>
          <p:cNvSpPr>
            <a:spLocks/>
          </p:cNvSpPr>
          <p:nvPr/>
        </p:nvSpPr>
        <p:spPr bwMode="auto">
          <a:xfrm rot="-6432096">
            <a:off x="7606507" y="2070895"/>
            <a:ext cx="211137" cy="200025"/>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vert="eaVert" lIns="68507" tIns="34251" rIns="68507" bIns="34251"/>
          <a:lstStyle/>
          <a:p>
            <a:endParaRPr lang="en-ZA"/>
          </a:p>
        </p:txBody>
      </p:sp>
      <p:sp>
        <p:nvSpPr>
          <p:cNvPr id="11289" name="Freeform 52"/>
          <p:cNvSpPr>
            <a:spLocks/>
          </p:cNvSpPr>
          <p:nvPr/>
        </p:nvSpPr>
        <p:spPr bwMode="auto">
          <a:xfrm rot="-4711100">
            <a:off x="7409657" y="1737520"/>
            <a:ext cx="211137" cy="200025"/>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vert="eaVert" lIns="68507" tIns="34251" rIns="68507" bIns="34251"/>
          <a:lstStyle/>
          <a:p>
            <a:endParaRPr lang="en-ZA"/>
          </a:p>
        </p:txBody>
      </p:sp>
      <p:sp>
        <p:nvSpPr>
          <p:cNvPr id="11290" name="Freeform 53"/>
          <p:cNvSpPr>
            <a:spLocks/>
          </p:cNvSpPr>
          <p:nvPr/>
        </p:nvSpPr>
        <p:spPr bwMode="auto">
          <a:xfrm rot="-8850706">
            <a:off x="7877174" y="2036764"/>
            <a:ext cx="153988" cy="274637"/>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rot="10800000" lIns="68507" tIns="34251" rIns="68507" bIns="34251"/>
          <a:lstStyle/>
          <a:p>
            <a:endParaRPr lang="en-ZA"/>
          </a:p>
        </p:txBody>
      </p:sp>
      <p:sp>
        <p:nvSpPr>
          <p:cNvPr id="11291" name="Oval 54"/>
          <p:cNvSpPr>
            <a:spLocks noChangeArrowheads="1"/>
          </p:cNvSpPr>
          <p:nvPr/>
        </p:nvSpPr>
        <p:spPr bwMode="auto">
          <a:xfrm>
            <a:off x="7967663" y="1606550"/>
            <a:ext cx="53975" cy="57150"/>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solidFill>
                <a:srgbClr val="4FAD26"/>
              </a:solidFill>
            </a:endParaRPr>
          </a:p>
        </p:txBody>
      </p:sp>
      <p:sp>
        <p:nvSpPr>
          <p:cNvPr id="11292" name="Oval 55"/>
          <p:cNvSpPr>
            <a:spLocks noChangeArrowheads="1"/>
          </p:cNvSpPr>
          <p:nvPr/>
        </p:nvSpPr>
        <p:spPr bwMode="auto">
          <a:xfrm>
            <a:off x="7794626" y="1522413"/>
            <a:ext cx="53975" cy="57150"/>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93" name="Oval 56"/>
          <p:cNvSpPr>
            <a:spLocks noChangeArrowheads="1"/>
          </p:cNvSpPr>
          <p:nvPr/>
        </p:nvSpPr>
        <p:spPr bwMode="auto">
          <a:xfrm>
            <a:off x="7742237" y="1620838"/>
            <a:ext cx="52388" cy="57150"/>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94" name="Oval 57"/>
          <p:cNvSpPr>
            <a:spLocks noChangeArrowheads="1"/>
          </p:cNvSpPr>
          <p:nvPr/>
        </p:nvSpPr>
        <p:spPr bwMode="auto">
          <a:xfrm>
            <a:off x="7862888" y="1782763"/>
            <a:ext cx="55563" cy="57150"/>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95" name="Oval 58"/>
          <p:cNvSpPr>
            <a:spLocks noChangeArrowheads="1"/>
          </p:cNvSpPr>
          <p:nvPr/>
        </p:nvSpPr>
        <p:spPr bwMode="auto">
          <a:xfrm>
            <a:off x="7729538" y="1735138"/>
            <a:ext cx="53975" cy="55562"/>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296" name="Freeform 59"/>
          <p:cNvSpPr>
            <a:spLocks/>
          </p:cNvSpPr>
          <p:nvPr/>
        </p:nvSpPr>
        <p:spPr bwMode="auto">
          <a:xfrm>
            <a:off x="7732712" y="1249363"/>
            <a:ext cx="77788" cy="93662"/>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297" name="Freeform 60"/>
          <p:cNvSpPr>
            <a:spLocks/>
          </p:cNvSpPr>
          <p:nvPr/>
        </p:nvSpPr>
        <p:spPr bwMode="auto">
          <a:xfrm rot="-773625">
            <a:off x="7621587" y="1419226"/>
            <a:ext cx="77788" cy="93663"/>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298" name="Freeform 61"/>
          <p:cNvSpPr>
            <a:spLocks/>
          </p:cNvSpPr>
          <p:nvPr/>
        </p:nvSpPr>
        <p:spPr bwMode="auto">
          <a:xfrm rot="-8836730">
            <a:off x="7983537" y="1939926"/>
            <a:ext cx="77788" cy="93663"/>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rot="10800000" lIns="68507" tIns="34251" rIns="68507" bIns="34251"/>
          <a:lstStyle/>
          <a:p>
            <a:endParaRPr lang="en-ZA"/>
          </a:p>
        </p:txBody>
      </p:sp>
      <p:sp>
        <p:nvSpPr>
          <p:cNvPr id="11299" name="Freeform 62"/>
          <p:cNvSpPr>
            <a:spLocks/>
          </p:cNvSpPr>
          <p:nvPr/>
        </p:nvSpPr>
        <p:spPr bwMode="auto">
          <a:xfrm rot="-4680298">
            <a:off x="7650163" y="1960563"/>
            <a:ext cx="107950" cy="66675"/>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vert="eaVert" lIns="68507" tIns="34251" rIns="68507" bIns="34251"/>
          <a:lstStyle/>
          <a:p>
            <a:endParaRPr lang="en-ZA"/>
          </a:p>
        </p:txBody>
      </p:sp>
      <p:sp>
        <p:nvSpPr>
          <p:cNvPr id="11300" name="Freeform 63"/>
          <p:cNvSpPr>
            <a:spLocks/>
          </p:cNvSpPr>
          <p:nvPr/>
        </p:nvSpPr>
        <p:spPr bwMode="auto">
          <a:xfrm rot="-2010207">
            <a:off x="7553326" y="1709738"/>
            <a:ext cx="79375" cy="93662"/>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301" name="Freeform 64"/>
          <p:cNvSpPr>
            <a:spLocks/>
          </p:cNvSpPr>
          <p:nvPr/>
        </p:nvSpPr>
        <p:spPr bwMode="auto">
          <a:xfrm rot="4680298" flipH="1">
            <a:off x="8146256" y="1740694"/>
            <a:ext cx="107950" cy="68262"/>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rot="10800000" vert="eaVert" lIns="68507" tIns="34251" rIns="68507" bIns="34251"/>
          <a:lstStyle/>
          <a:p>
            <a:endParaRPr lang="en-ZA"/>
          </a:p>
        </p:txBody>
      </p:sp>
      <p:sp>
        <p:nvSpPr>
          <p:cNvPr id="11302" name="Freeform 65"/>
          <p:cNvSpPr>
            <a:spLocks/>
          </p:cNvSpPr>
          <p:nvPr/>
        </p:nvSpPr>
        <p:spPr bwMode="auto">
          <a:xfrm flipH="1">
            <a:off x="8150226" y="1401763"/>
            <a:ext cx="77787" cy="93662"/>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303" name="Freeform 66"/>
          <p:cNvSpPr>
            <a:spLocks/>
          </p:cNvSpPr>
          <p:nvPr/>
        </p:nvSpPr>
        <p:spPr bwMode="auto">
          <a:xfrm rot="18419885" flipH="1">
            <a:off x="7811294" y="1404144"/>
            <a:ext cx="107950" cy="68263"/>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vert="eaVert" lIns="68507" tIns="34251" rIns="68507" bIns="34251"/>
          <a:lstStyle/>
          <a:p>
            <a:endParaRPr lang="en-ZA"/>
          </a:p>
        </p:txBody>
      </p:sp>
      <p:sp>
        <p:nvSpPr>
          <p:cNvPr id="11304" name="Freeform 67"/>
          <p:cNvSpPr>
            <a:spLocks/>
          </p:cNvSpPr>
          <p:nvPr/>
        </p:nvSpPr>
        <p:spPr bwMode="auto">
          <a:xfrm rot="-1940405">
            <a:off x="7439024" y="1392239"/>
            <a:ext cx="88900" cy="166687"/>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305" name="Freeform 68"/>
          <p:cNvSpPr>
            <a:spLocks/>
          </p:cNvSpPr>
          <p:nvPr/>
        </p:nvSpPr>
        <p:spPr bwMode="auto">
          <a:xfrm rot="-7940219">
            <a:off x="7754938" y="2128838"/>
            <a:ext cx="123825" cy="120650"/>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vert="eaVert" lIns="68507" tIns="34251" rIns="68507" bIns="34251"/>
          <a:lstStyle/>
          <a:p>
            <a:endParaRPr lang="en-ZA"/>
          </a:p>
        </p:txBody>
      </p:sp>
      <p:sp>
        <p:nvSpPr>
          <p:cNvPr id="11306" name="Freeform 69"/>
          <p:cNvSpPr>
            <a:spLocks/>
          </p:cNvSpPr>
          <p:nvPr/>
        </p:nvSpPr>
        <p:spPr bwMode="auto">
          <a:xfrm rot="-2566915">
            <a:off x="7445374" y="1795463"/>
            <a:ext cx="77788" cy="93662"/>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307" name="Oval 70"/>
          <p:cNvSpPr>
            <a:spLocks noChangeArrowheads="1"/>
          </p:cNvSpPr>
          <p:nvPr/>
        </p:nvSpPr>
        <p:spPr bwMode="auto">
          <a:xfrm>
            <a:off x="7654926" y="2006601"/>
            <a:ext cx="53975" cy="55563"/>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308" name="Freeform 71"/>
          <p:cNvSpPr>
            <a:spLocks/>
          </p:cNvSpPr>
          <p:nvPr/>
        </p:nvSpPr>
        <p:spPr bwMode="auto">
          <a:xfrm rot="-1920453" flipH="1" flipV="1">
            <a:off x="8277224" y="1824038"/>
            <a:ext cx="77788" cy="158750"/>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rot="10800000" lIns="68507" tIns="34251" rIns="68507" bIns="34251"/>
          <a:lstStyle/>
          <a:p>
            <a:endParaRPr lang="en-ZA"/>
          </a:p>
        </p:txBody>
      </p:sp>
      <p:sp>
        <p:nvSpPr>
          <p:cNvPr id="11309" name="Freeform 72"/>
          <p:cNvSpPr>
            <a:spLocks/>
          </p:cNvSpPr>
          <p:nvPr/>
        </p:nvSpPr>
        <p:spPr bwMode="auto">
          <a:xfrm flipH="1">
            <a:off x="8154987" y="1044575"/>
            <a:ext cx="88900" cy="222250"/>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310" name="Freeform 73"/>
          <p:cNvSpPr>
            <a:spLocks/>
          </p:cNvSpPr>
          <p:nvPr/>
        </p:nvSpPr>
        <p:spPr bwMode="auto">
          <a:xfrm rot="1112812" flipH="1">
            <a:off x="8205788" y="1230314"/>
            <a:ext cx="153987" cy="274637"/>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311" name="Freeform 74"/>
          <p:cNvSpPr>
            <a:spLocks/>
          </p:cNvSpPr>
          <p:nvPr/>
        </p:nvSpPr>
        <p:spPr bwMode="auto">
          <a:xfrm rot="19638992" flipH="1">
            <a:off x="7958138" y="977901"/>
            <a:ext cx="153987" cy="276225"/>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312" name="Freeform 75"/>
          <p:cNvSpPr>
            <a:spLocks/>
          </p:cNvSpPr>
          <p:nvPr/>
        </p:nvSpPr>
        <p:spPr bwMode="auto">
          <a:xfrm rot="3063026" flipH="1">
            <a:off x="8202613" y="1425576"/>
            <a:ext cx="212725" cy="200025"/>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rot="10800000" vert="eaVert" lIns="68507" tIns="34251" rIns="68507" bIns="34251"/>
          <a:lstStyle/>
          <a:p>
            <a:endParaRPr lang="en-ZA"/>
          </a:p>
        </p:txBody>
      </p:sp>
      <p:sp>
        <p:nvSpPr>
          <p:cNvPr id="11313" name="Freeform 76"/>
          <p:cNvSpPr>
            <a:spLocks/>
          </p:cNvSpPr>
          <p:nvPr/>
        </p:nvSpPr>
        <p:spPr bwMode="auto">
          <a:xfrm rot="6432096" flipH="1">
            <a:off x="8032750" y="2049464"/>
            <a:ext cx="212725" cy="200025"/>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rot="10800000" vert="eaVert" lIns="68507" tIns="34251" rIns="68507" bIns="34251"/>
          <a:lstStyle/>
          <a:p>
            <a:endParaRPr lang="en-ZA"/>
          </a:p>
        </p:txBody>
      </p:sp>
      <p:sp>
        <p:nvSpPr>
          <p:cNvPr id="11314" name="Freeform 77"/>
          <p:cNvSpPr>
            <a:spLocks/>
          </p:cNvSpPr>
          <p:nvPr/>
        </p:nvSpPr>
        <p:spPr bwMode="auto">
          <a:xfrm rot="4711100" flipH="1">
            <a:off x="8086725" y="1852613"/>
            <a:ext cx="211138" cy="201613"/>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rot="10800000" vert="eaVert" lIns="68507" tIns="34251" rIns="68507" bIns="34251"/>
          <a:lstStyle/>
          <a:p>
            <a:endParaRPr lang="en-ZA"/>
          </a:p>
        </p:txBody>
      </p:sp>
      <p:sp>
        <p:nvSpPr>
          <p:cNvPr id="11315" name="Oval 78"/>
          <p:cNvSpPr>
            <a:spLocks noChangeArrowheads="1"/>
          </p:cNvSpPr>
          <p:nvPr/>
        </p:nvSpPr>
        <p:spPr bwMode="auto">
          <a:xfrm flipH="1">
            <a:off x="7824788" y="1373188"/>
            <a:ext cx="53975" cy="57150"/>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316" name="Oval 79"/>
          <p:cNvSpPr>
            <a:spLocks noChangeArrowheads="1"/>
          </p:cNvSpPr>
          <p:nvPr/>
        </p:nvSpPr>
        <p:spPr bwMode="auto">
          <a:xfrm flipH="1">
            <a:off x="8207376" y="1233488"/>
            <a:ext cx="53975" cy="57150"/>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317" name="Oval 80"/>
          <p:cNvSpPr>
            <a:spLocks noChangeArrowheads="1"/>
          </p:cNvSpPr>
          <p:nvPr/>
        </p:nvSpPr>
        <p:spPr bwMode="auto">
          <a:xfrm flipH="1">
            <a:off x="7734301" y="1766888"/>
            <a:ext cx="52387" cy="55562"/>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318" name="Freeform 81"/>
          <p:cNvSpPr>
            <a:spLocks/>
          </p:cNvSpPr>
          <p:nvPr/>
        </p:nvSpPr>
        <p:spPr bwMode="auto">
          <a:xfrm flipH="1">
            <a:off x="8115301" y="1323976"/>
            <a:ext cx="77787" cy="93663"/>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319" name="Freeform 82"/>
          <p:cNvSpPr>
            <a:spLocks/>
          </p:cNvSpPr>
          <p:nvPr/>
        </p:nvSpPr>
        <p:spPr bwMode="auto">
          <a:xfrm rot="773625" flipH="1">
            <a:off x="8193087" y="1204913"/>
            <a:ext cx="77788" cy="93662"/>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320" name="Freeform 83"/>
          <p:cNvSpPr>
            <a:spLocks/>
          </p:cNvSpPr>
          <p:nvPr/>
        </p:nvSpPr>
        <p:spPr bwMode="auto">
          <a:xfrm rot="4680298" flipH="1">
            <a:off x="8130381" y="2028032"/>
            <a:ext cx="107950" cy="68263"/>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rot="10800000" vert="eaVert" lIns="68507" tIns="34251" rIns="68507" bIns="34251"/>
          <a:lstStyle/>
          <a:p>
            <a:endParaRPr lang="en-ZA"/>
          </a:p>
        </p:txBody>
      </p:sp>
      <p:sp>
        <p:nvSpPr>
          <p:cNvPr id="11321" name="Freeform 84"/>
          <p:cNvSpPr>
            <a:spLocks/>
          </p:cNvSpPr>
          <p:nvPr/>
        </p:nvSpPr>
        <p:spPr bwMode="auto">
          <a:xfrm rot="2010207" flipH="1">
            <a:off x="8126413" y="1628775"/>
            <a:ext cx="79375" cy="95250"/>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322" name="Freeform 85"/>
          <p:cNvSpPr>
            <a:spLocks/>
          </p:cNvSpPr>
          <p:nvPr/>
        </p:nvSpPr>
        <p:spPr bwMode="auto">
          <a:xfrm rot="1940405" flipH="1">
            <a:off x="8259762" y="1454151"/>
            <a:ext cx="88900" cy="168275"/>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lIns="68507" tIns="34251" rIns="68507" bIns="34251"/>
          <a:lstStyle/>
          <a:p>
            <a:endParaRPr lang="en-ZA"/>
          </a:p>
        </p:txBody>
      </p:sp>
      <p:sp>
        <p:nvSpPr>
          <p:cNvPr id="11323" name="Freeform 86"/>
          <p:cNvSpPr>
            <a:spLocks/>
          </p:cNvSpPr>
          <p:nvPr/>
        </p:nvSpPr>
        <p:spPr bwMode="auto">
          <a:xfrm rot="4714689" flipH="1">
            <a:off x="8250237" y="1619250"/>
            <a:ext cx="122238" cy="122238"/>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rot="10800000" vert="eaVert" lIns="68507" tIns="34251" rIns="68507" bIns="34251"/>
          <a:lstStyle/>
          <a:p>
            <a:endParaRPr lang="en-ZA"/>
          </a:p>
        </p:txBody>
      </p:sp>
      <p:sp>
        <p:nvSpPr>
          <p:cNvPr id="11324" name="Freeform 87"/>
          <p:cNvSpPr>
            <a:spLocks/>
          </p:cNvSpPr>
          <p:nvPr/>
        </p:nvSpPr>
        <p:spPr bwMode="auto">
          <a:xfrm rot="8175494" flipH="1">
            <a:off x="7842251" y="1998663"/>
            <a:ext cx="77787" cy="93662"/>
          </a:xfrm>
          <a:custGeom>
            <a:avLst/>
            <a:gdLst>
              <a:gd name="T0" fmla="*/ 2147483646 w 55"/>
              <a:gd name="T1" fmla="*/ 2147483646 h 48"/>
              <a:gd name="T2" fmla="*/ 2147483646 w 55"/>
              <a:gd name="T3" fmla="*/ 2147483646 h 48"/>
              <a:gd name="T4" fmla="*/ 0 w 55"/>
              <a:gd name="T5" fmla="*/ 2147483646 h 48"/>
              <a:gd name="T6" fmla="*/ 2147483646 w 55"/>
              <a:gd name="T7" fmla="*/ 2147483646 h 48"/>
              <a:gd name="T8" fmla="*/ 0 60000 65536"/>
              <a:gd name="T9" fmla="*/ 0 60000 65536"/>
              <a:gd name="T10" fmla="*/ 0 60000 65536"/>
              <a:gd name="T11" fmla="*/ 0 60000 65536"/>
              <a:gd name="T12" fmla="*/ 0 w 55"/>
              <a:gd name="T13" fmla="*/ 0 h 48"/>
              <a:gd name="T14" fmla="*/ 55 w 55"/>
              <a:gd name="T15" fmla="*/ 48 h 48"/>
            </a:gdLst>
            <a:ahLst/>
            <a:cxnLst>
              <a:cxn ang="T8">
                <a:pos x="T0" y="T1"/>
              </a:cxn>
              <a:cxn ang="T9">
                <a:pos x="T2" y="T3"/>
              </a:cxn>
              <a:cxn ang="T10">
                <a:pos x="T4" y="T5"/>
              </a:cxn>
              <a:cxn ang="T11">
                <a:pos x="T6" y="T7"/>
              </a:cxn>
            </a:cxnLst>
            <a:rect l="T12" t="T13" r="T14" b="T15"/>
            <a:pathLst>
              <a:path w="55" h="48">
                <a:moveTo>
                  <a:pt x="55" y="47"/>
                </a:moveTo>
                <a:cubicBezTo>
                  <a:pt x="55" y="47"/>
                  <a:pt x="27" y="0"/>
                  <a:pt x="18" y="2"/>
                </a:cubicBezTo>
                <a:cubicBezTo>
                  <a:pt x="7" y="5"/>
                  <a:pt x="6" y="20"/>
                  <a:pt x="0" y="29"/>
                </a:cubicBezTo>
                <a:cubicBezTo>
                  <a:pt x="49" y="48"/>
                  <a:pt x="30" y="47"/>
                  <a:pt x="55" y="47"/>
                </a:cubicBezTo>
                <a:close/>
              </a:path>
            </a:pathLst>
          </a:custGeom>
          <a:solidFill>
            <a:schemeClr val="tx2"/>
          </a:solidFill>
          <a:ln w="6350">
            <a:solidFill>
              <a:srgbClr val="000000"/>
            </a:solidFill>
            <a:round/>
            <a:headEnd/>
            <a:tailEnd/>
          </a:ln>
        </p:spPr>
        <p:txBody>
          <a:bodyPr rot="10800000" lIns="68507" tIns="34251" rIns="68507" bIns="34251"/>
          <a:lstStyle/>
          <a:p>
            <a:endParaRPr lang="en-ZA"/>
          </a:p>
        </p:txBody>
      </p:sp>
      <p:sp>
        <p:nvSpPr>
          <p:cNvPr id="11325" name="Oval 88"/>
          <p:cNvSpPr>
            <a:spLocks noChangeArrowheads="1"/>
          </p:cNvSpPr>
          <p:nvPr/>
        </p:nvSpPr>
        <p:spPr bwMode="auto">
          <a:xfrm flipH="1">
            <a:off x="7740651" y="1514475"/>
            <a:ext cx="53975" cy="57150"/>
          </a:xfrm>
          <a:prstGeom prst="ellipse">
            <a:avLst/>
          </a:prstGeom>
          <a:solidFill>
            <a:schemeClr val="accent1"/>
          </a:solidFill>
          <a:ln w="6350">
            <a:solidFill>
              <a:srgbClr val="000000"/>
            </a:solidFill>
            <a:round/>
            <a:headEnd/>
            <a:tailEnd/>
          </a:ln>
        </p:spPr>
        <p:txBody>
          <a:bodyPr wrap="none" lIns="68507" tIns="34251" rIns="68507" bIns="3425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US" altLang="en-US" sz="1800"/>
          </a:p>
        </p:txBody>
      </p:sp>
      <p:sp>
        <p:nvSpPr>
          <p:cNvPr id="11326" name="Freeform 89"/>
          <p:cNvSpPr>
            <a:spLocks/>
          </p:cNvSpPr>
          <p:nvPr/>
        </p:nvSpPr>
        <p:spPr bwMode="auto">
          <a:xfrm rot="-1112812" flipH="1" flipV="1">
            <a:off x="8215313" y="1862139"/>
            <a:ext cx="155575" cy="274637"/>
          </a:xfrm>
          <a:custGeom>
            <a:avLst/>
            <a:gdLst>
              <a:gd name="T0" fmla="*/ 2147483646 w 264"/>
              <a:gd name="T1" fmla="*/ 2147483646 h 214"/>
              <a:gd name="T2" fmla="*/ 2147483646 w 264"/>
              <a:gd name="T3" fmla="*/ 2147483646 h 214"/>
              <a:gd name="T4" fmla="*/ 2147483646 w 264"/>
              <a:gd name="T5" fmla="*/ 2147483646 h 214"/>
              <a:gd name="T6" fmla="*/ 2147483646 w 264"/>
              <a:gd name="T7" fmla="*/ 2147483646 h 214"/>
              <a:gd name="T8" fmla="*/ 2147483646 w 264"/>
              <a:gd name="T9" fmla="*/ 2147483646 h 214"/>
              <a:gd name="T10" fmla="*/ 2147483646 w 264"/>
              <a:gd name="T11" fmla="*/ 2147483646 h 214"/>
              <a:gd name="T12" fmla="*/ 2147483646 w 264"/>
              <a:gd name="T13" fmla="*/ 2147483646 h 214"/>
              <a:gd name="T14" fmla="*/ 0 60000 65536"/>
              <a:gd name="T15" fmla="*/ 0 60000 65536"/>
              <a:gd name="T16" fmla="*/ 0 60000 65536"/>
              <a:gd name="T17" fmla="*/ 0 60000 65536"/>
              <a:gd name="T18" fmla="*/ 0 60000 65536"/>
              <a:gd name="T19" fmla="*/ 0 60000 65536"/>
              <a:gd name="T20" fmla="*/ 0 60000 65536"/>
              <a:gd name="T21" fmla="*/ 0 w 264"/>
              <a:gd name="T22" fmla="*/ 0 h 214"/>
              <a:gd name="T23" fmla="*/ 264 w 26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4">
                <a:moveTo>
                  <a:pt x="234" y="214"/>
                </a:moveTo>
                <a:cubicBezTo>
                  <a:pt x="203" y="184"/>
                  <a:pt x="222" y="173"/>
                  <a:pt x="179" y="159"/>
                </a:cubicBezTo>
                <a:cubicBezTo>
                  <a:pt x="155" y="125"/>
                  <a:pt x="131" y="99"/>
                  <a:pt x="96" y="77"/>
                </a:cubicBezTo>
                <a:cubicBezTo>
                  <a:pt x="73" y="43"/>
                  <a:pt x="0" y="0"/>
                  <a:pt x="51" y="104"/>
                </a:cubicBezTo>
                <a:cubicBezTo>
                  <a:pt x="52" y="106"/>
                  <a:pt x="105" y="123"/>
                  <a:pt x="106" y="123"/>
                </a:cubicBezTo>
                <a:cubicBezTo>
                  <a:pt x="141" y="146"/>
                  <a:pt x="156" y="167"/>
                  <a:pt x="197" y="178"/>
                </a:cubicBezTo>
                <a:cubicBezTo>
                  <a:pt x="206" y="184"/>
                  <a:pt x="264" y="214"/>
                  <a:pt x="234" y="214"/>
                </a:cubicBezTo>
                <a:close/>
              </a:path>
            </a:pathLst>
          </a:custGeom>
          <a:solidFill>
            <a:schemeClr val="tx2"/>
          </a:solidFill>
          <a:ln w="6350">
            <a:solidFill>
              <a:srgbClr val="000000"/>
            </a:solidFill>
            <a:round/>
            <a:headEnd/>
            <a:tailEnd/>
          </a:ln>
        </p:spPr>
        <p:txBody>
          <a:bodyPr rot="10800000" lIns="68507" tIns="34251" rIns="68507" bIns="34251"/>
          <a:lstStyle/>
          <a:p>
            <a:endParaRPr lang="en-ZA"/>
          </a:p>
        </p:txBody>
      </p:sp>
      <p:sp>
        <p:nvSpPr>
          <p:cNvPr id="11327" name="Text Box 69"/>
          <p:cNvSpPr txBox="1">
            <a:spLocks noChangeArrowheads="1"/>
          </p:cNvSpPr>
          <p:nvPr/>
        </p:nvSpPr>
        <p:spPr bwMode="auto">
          <a:xfrm>
            <a:off x="150812" y="6462260"/>
            <a:ext cx="3386137" cy="28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07" tIns="34251" rIns="68507" bIns="34251"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r>
              <a:rPr lang="en-US" altLang="en-US" sz="1400" dirty="0">
                <a:solidFill>
                  <a:schemeClr val="bg1"/>
                </a:solidFill>
              </a:rPr>
              <a:t> Choo QL, et al. Science. 1989;244:359-362.</a:t>
            </a:r>
          </a:p>
        </p:txBody>
      </p:sp>
      <p:sp>
        <p:nvSpPr>
          <p:cNvPr id="11328" name="Freeform 90"/>
          <p:cNvSpPr>
            <a:spLocks/>
          </p:cNvSpPr>
          <p:nvPr/>
        </p:nvSpPr>
        <p:spPr bwMode="auto">
          <a:xfrm>
            <a:off x="7813676" y="1431925"/>
            <a:ext cx="204787" cy="280988"/>
          </a:xfrm>
          <a:custGeom>
            <a:avLst/>
            <a:gdLst>
              <a:gd name="T0" fmla="*/ 2147483646 w 75"/>
              <a:gd name="T1" fmla="*/ 2147483646 h 60"/>
              <a:gd name="T2" fmla="*/ 2147483646 w 75"/>
              <a:gd name="T3" fmla="*/ 2147483646 h 60"/>
              <a:gd name="T4" fmla="*/ 2147483646 w 75"/>
              <a:gd name="T5" fmla="*/ 2147483646 h 60"/>
              <a:gd name="T6" fmla="*/ 0 w 75"/>
              <a:gd name="T7" fmla="*/ 2147483646 h 60"/>
              <a:gd name="T8" fmla="*/ 2147483646 w 75"/>
              <a:gd name="T9" fmla="*/ 2147483646 h 60"/>
              <a:gd name="T10" fmla="*/ 2147483646 w 75"/>
              <a:gd name="T11" fmla="*/ 2147483646 h 60"/>
              <a:gd name="T12" fmla="*/ 2147483646 w 75"/>
              <a:gd name="T13" fmla="*/ 2147483646 h 60"/>
              <a:gd name="T14" fmla="*/ 2147483646 w 75"/>
              <a:gd name="T15" fmla="*/ 2147483646 h 60"/>
              <a:gd name="T16" fmla="*/ 2147483646 w 75"/>
              <a:gd name="T17" fmla="*/ 2147483646 h 60"/>
              <a:gd name="T18" fmla="*/ 2147483646 w 75"/>
              <a:gd name="T19" fmla="*/ 2147483646 h 60"/>
              <a:gd name="T20" fmla="*/ 2147483646 w 75"/>
              <a:gd name="T21" fmla="*/ 2147483646 h 60"/>
              <a:gd name="T22" fmla="*/ 2147483646 w 75"/>
              <a:gd name="T23" fmla="*/ 2147483646 h 60"/>
              <a:gd name="T24" fmla="*/ 2147483646 w 75"/>
              <a:gd name="T25" fmla="*/ 0 h 60"/>
              <a:gd name="T26" fmla="*/ 2147483646 w 75"/>
              <a:gd name="T27" fmla="*/ 2147483646 h 60"/>
              <a:gd name="T28" fmla="*/ 2147483646 w 75"/>
              <a:gd name="T29" fmla="*/ 2147483646 h 60"/>
              <a:gd name="T30" fmla="*/ 2147483646 w 75"/>
              <a:gd name="T31" fmla="*/ 2147483646 h 60"/>
              <a:gd name="T32" fmla="*/ 2147483646 w 75"/>
              <a:gd name="T33" fmla="*/ 2147483646 h 60"/>
              <a:gd name="T34" fmla="*/ 2147483646 w 75"/>
              <a:gd name="T35" fmla="*/ 2147483646 h 60"/>
              <a:gd name="T36" fmla="*/ 2147483646 w 75"/>
              <a:gd name="T37" fmla="*/ 2147483646 h 60"/>
              <a:gd name="T38" fmla="*/ 2147483646 w 75"/>
              <a:gd name="T39" fmla="*/ 214748364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
              <a:gd name="T61" fmla="*/ 0 h 60"/>
              <a:gd name="T62" fmla="*/ 75 w 75"/>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 h="60">
                <a:moveTo>
                  <a:pt x="3" y="60"/>
                </a:moveTo>
                <a:lnTo>
                  <a:pt x="21" y="59"/>
                </a:lnTo>
                <a:lnTo>
                  <a:pt x="12" y="53"/>
                </a:lnTo>
                <a:lnTo>
                  <a:pt x="0" y="34"/>
                </a:lnTo>
                <a:lnTo>
                  <a:pt x="13" y="33"/>
                </a:lnTo>
                <a:lnTo>
                  <a:pt x="26" y="41"/>
                </a:lnTo>
                <a:lnTo>
                  <a:pt x="44" y="32"/>
                </a:lnTo>
                <a:lnTo>
                  <a:pt x="65" y="24"/>
                </a:lnTo>
                <a:lnTo>
                  <a:pt x="74" y="24"/>
                </a:lnTo>
                <a:lnTo>
                  <a:pt x="61" y="26"/>
                </a:lnTo>
                <a:lnTo>
                  <a:pt x="59" y="14"/>
                </a:lnTo>
                <a:lnTo>
                  <a:pt x="49" y="6"/>
                </a:lnTo>
                <a:lnTo>
                  <a:pt x="39" y="0"/>
                </a:lnTo>
                <a:lnTo>
                  <a:pt x="26" y="11"/>
                </a:lnTo>
                <a:lnTo>
                  <a:pt x="33" y="16"/>
                </a:lnTo>
                <a:lnTo>
                  <a:pt x="41" y="32"/>
                </a:lnTo>
                <a:lnTo>
                  <a:pt x="55" y="42"/>
                </a:lnTo>
                <a:lnTo>
                  <a:pt x="65" y="42"/>
                </a:lnTo>
                <a:lnTo>
                  <a:pt x="75" y="34"/>
                </a:lnTo>
                <a:lnTo>
                  <a:pt x="63" y="22"/>
                </a:ln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68507" tIns="34251" rIns="68507" bIns="34251"/>
          <a:lstStyle/>
          <a:p>
            <a:endParaRPr lang="en-ZA"/>
          </a:p>
        </p:txBody>
      </p:sp>
      <p:sp>
        <p:nvSpPr>
          <p:cNvPr id="11329" name="Title 1"/>
          <p:cNvSpPr txBox="1">
            <a:spLocks/>
          </p:cNvSpPr>
          <p:nvPr/>
        </p:nvSpPr>
        <p:spPr bwMode="auto">
          <a:xfrm>
            <a:off x="1963737"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a:spcBef>
                <a:spcPct val="0"/>
              </a:spcBef>
              <a:buFontTx/>
              <a:buNone/>
            </a:pPr>
            <a:endParaRPr lang="en-US" altLang="en-US" sz="4400" dirty="0"/>
          </a:p>
        </p:txBody>
      </p:sp>
      <p:pic>
        <p:nvPicPr>
          <p:cNvPr id="11330" name="Picture 5" descr="Bild 8"/>
          <p:cNvPicPr>
            <a:picLocks noChangeAspect="1" noChangeArrowheads="1"/>
          </p:cNvPicPr>
          <p:nvPr/>
        </p:nvPicPr>
        <p:blipFill rotWithShape="1">
          <a:blip r:embed="rId3">
            <a:extLst>
              <a:ext uri="{28A0092B-C50C-407E-A947-70E740481C1C}">
                <a14:useLocalDpi xmlns:a14="http://schemas.microsoft.com/office/drawing/2010/main" val="0"/>
              </a:ext>
            </a:extLst>
          </a:blip>
          <a:srcRect l="15758" b="4785"/>
          <a:stretch/>
        </p:blipFill>
        <p:spPr bwMode="auto">
          <a:xfrm>
            <a:off x="7389812" y="3227389"/>
            <a:ext cx="3581400" cy="271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8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sz="4000" b="1" dirty="0">
                <a:solidFill>
                  <a:srgbClr val="FF0000"/>
                </a:solidFill>
              </a:rPr>
              <a:t>Decompensated </a:t>
            </a:r>
            <a:r>
              <a:rPr lang="en-US" altLang="en-US" sz="4000" b="1" dirty="0" smtClean="0">
                <a:solidFill>
                  <a:srgbClr val="FF0000"/>
                </a:solidFill>
              </a:rPr>
              <a:t>Cirrhosis: </a:t>
            </a:r>
            <a:br>
              <a:rPr lang="en-US" altLang="en-US" sz="4000" b="1" dirty="0" smtClean="0">
                <a:solidFill>
                  <a:srgbClr val="FF0000"/>
                </a:solidFill>
              </a:rPr>
            </a:br>
            <a:r>
              <a:rPr lang="en-US" altLang="en-US" sz="4000" b="1" dirty="0" smtClean="0">
                <a:solidFill>
                  <a:srgbClr val="FF0000"/>
                </a:solidFill>
              </a:rPr>
              <a:t>AASLD/IDSA Recommendations </a:t>
            </a:r>
          </a:p>
        </p:txBody>
      </p:sp>
      <p:sp>
        <p:nvSpPr>
          <p:cNvPr id="41987" name="Content Placeholder 2"/>
          <p:cNvSpPr>
            <a:spLocks noGrp="1"/>
          </p:cNvSpPr>
          <p:nvPr>
            <p:ph idx="1"/>
          </p:nvPr>
        </p:nvSpPr>
        <p:spPr>
          <a:xfrm>
            <a:off x="1096994" y="1920240"/>
            <a:ext cx="10055781" cy="4023360"/>
          </a:xfrm>
        </p:spPr>
        <p:txBody>
          <a:bodyPr/>
          <a:lstStyle/>
          <a:p>
            <a:r>
              <a:rPr lang="en-US" altLang="en-US" dirty="0" smtClean="0">
                <a:solidFill>
                  <a:schemeClr val="tx1"/>
                </a:solidFill>
                <a:latin typeface="+mj-lt"/>
              </a:rPr>
              <a:t>Refer to an experienced HCV practitioner (ideally liver transplant center)</a:t>
            </a:r>
          </a:p>
          <a:p>
            <a:r>
              <a:rPr lang="en-US" altLang="en-US" dirty="0" smtClean="0">
                <a:solidFill>
                  <a:schemeClr val="tx1"/>
                </a:solidFill>
                <a:latin typeface="+mj-lt"/>
              </a:rPr>
              <a:t>Avoid IFN, TVR, BOC, SMV, OMV/PTV/RTV + DSV, or monotherapy with RBV or DAA</a:t>
            </a:r>
          </a:p>
          <a:p>
            <a:endParaRPr lang="en-US" altLang="en-US" dirty="0" smtClean="0">
              <a:solidFill>
                <a:schemeClr val="tx1"/>
              </a:solidFill>
            </a:endParaRPr>
          </a:p>
          <a:p>
            <a:pPr lvl="1"/>
            <a:endParaRPr lang="en-US" altLang="en-US" dirty="0" smtClean="0"/>
          </a:p>
        </p:txBody>
      </p:sp>
      <p:sp>
        <p:nvSpPr>
          <p:cNvPr id="41988" name="TextBox 1"/>
          <p:cNvSpPr txBox="1">
            <a:spLocks noChangeArrowheads="1"/>
          </p:cNvSpPr>
          <p:nvPr/>
        </p:nvSpPr>
        <p:spPr bwMode="auto">
          <a:xfrm>
            <a:off x="455612" y="6473825"/>
            <a:ext cx="5888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400" b="1" dirty="0">
                <a:solidFill>
                  <a:schemeClr val="bg1"/>
                </a:solidFill>
                <a:cs typeface="Arial" panose="020B0604020202020204" pitchFamily="34" charset="0"/>
              </a:rPr>
              <a:t>AASLD/IDSA. HCV guidelines. </a:t>
            </a:r>
          </a:p>
        </p:txBody>
      </p:sp>
      <p:sp>
        <p:nvSpPr>
          <p:cNvPr id="41989" name="TextBox 2"/>
          <p:cNvSpPr txBox="1">
            <a:spLocks noChangeArrowheads="1"/>
          </p:cNvSpPr>
          <p:nvPr/>
        </p:nvSpPr>
        <p:spPr bwMode="auto">
          <a:xfrm>
            <a:off x="1808453" y="5105400"/>
            <a:ext cx="8043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600" dirty="0">
                <a:solidFill>
                  <a:schemeClr val="tx1"/>
                </a:solidFill>
                <a:latin typeface="+mn-lt"/>
                <a:cs typeface="Arial" panose="020B0604020202020204" pitchFamily="34" charset="0"/>
              </a:rPr>
              <a:t>*Initial dose of 600 mg/day, increased as tolerated.</a:t>
            </a:r>
          </a:p>
        </p:txBody>
      </p:sp>
      <p:graphicFrame>
        <p:nvGraphicFramePr>
          <p:cNvPr id="7" name="Table 6"/>
          <p:cNvGraphicFramePr>
            <a:graphicFrameLocks noGrp="1"/>
          </p:cNvGraphicFramePr>
          <p:nvPr>
            <p:extLst/>
          </p:nvPr>
        </p:nvGraphicFramePr>
        <p:xfrm>
          <a:off x="1744662" y="2971800"/>
          <a:ext cx="8464550" cy="1951038"/>
        </p:xfrm>
        <a:graphic>
          <a:graphicData uri="http://schemas.openxmlformats.org/drawingml/2006/table">
            <a:tbl>
              <a:tblPr>
                <a:tableStyleId>{125E5076-3810-47DD-B79F-674D7AD40C01}</a:tableStyleId>
              </a:tblPr>
              <a:tblGrid>
                <a:gridCol w="2263631"/>
                <a:gridCol w="1930075"/>
                <a:gridCol w="2281706"/>
                <a:gridCol w="1989138"/>
              </a:tblGrid>
              <a:tr h="33535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Arial" pitchFamily="34" charset="0"/>
                          <a:ea typeface="ＭＳ Ｐゴシック" pitchFamily="34" charset="-128"/>
                        </a:rPr>
                        <a:t>Population</a:t>
                      </a:r>
                    </a:p>
                  </a:txBody>
                  <a:tcPr marT="45753" marB="45753" anchor="ctr" horzOverflow="overflow">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u="none" strike="noStrike" cap="none" normalizeH="0" baseline="0" dirty="0" smtClean="0">
                          <a:ln>
                            <a:noFill/>
                          </a:ln>
                          <a:solidFill>
                            <a:schemeClr val="bg1"/>
                          </a:solidFill>
                          <a:effectLst/>
                        </a:rPr>
                        <a:t>RBV Eligible</a:t>
                      </a:r>
                      <a:endParaRPr kumimoji="0" lang="en-US" altLang="en-US" sz="1600" b="1" i="0" u="none" strike="noStrike" cap="none" normalizeH="0" baseline="0" dirty="0" smtClean="0">
                        <a:ln>
                          <a:noFill/>
                        </a:ln>
                        <a:solidFill>
                          <a:schemeClr val="bg1"/>
                        </a:solidFill>
                        <a:effectLst/>
                        <a:latin typeface="Arial" pitchFamily="34" charset="0"/>
                        <a:ea typeface="ＭＳ Ｐゴシック" pitchFamily="34" charset="-128"/>
                      </a:endParaRPr>
                    </a:p>
                  </a:txBody>
                  <a:tcPr marT="45753" marB="45753" horzOverflow="overflow">
                    <a:solidFill>
                      <a:schemeClr val="tx1"/>
                    </a:solidFill>
                  </a:tcPr>
                </a:tc>
                <a:tc hMerge="1">
                  <a:txBody>
                    <a:bodyPr/>
                    <a:lstStyle>
                      <a:lvl1pPr>
                        <a:spcAft>
                          <a:spcPts val="600"/>
                        </a:spcAft>
                        <a:buClr>
                          <a:schemeClr val="bg1"/>
                        </a:buClr>
                        <a:buSzPct val="90000"/>
                        <a:buFont typeface="Arial" pitchFamily="34" charset="0"/>
                        <a:defRPr sz="2800">
                          <a:solidFill>
                            <a:schemeClr val="bg1"/>
                          </a:solidFill>
                          <a:latin typeface="Arial" pitchFamily="34" charset="0"/>
                          <a:ea typeface="ＭＳ Ｐゴシック" pitchFamily="34" charset="-128"/>
                        </a:defRPr>
                      </a:lvl1pPr>
                      <a:lvl2pPr marL="742950" indent="-285750">
                        <a:spcAft>
                          <a:spcPts val="600"/>
                        </a:spcAft>
                        <a:buClr>
                          <a:schemeClr val="bg1"/>
                        </a:buClr>
                        <a:buSzPct val="90000"/>
                        <a:buFont typeface="Arial" pitchFamily="34" charset="0"/>
                        <a:defRPr sz="2400">
                          <a:solidFill>
                            <a:schemeClr val="bg1"/>
                          </a:solidFill>
                          <a:latin typeface="Arial" pitchFamily="34" charset="0"/>
                          <a:ea typeface="ＭＳ Ｐゴシック" pitchFamily="34" charset="-128"/>
                        </a:defRPr>
                      </a:lvl2pPr>
                      <a:lvl3pPr marL="1143000" indent="-228600">
                        <a:spcAft>
                          <a:spcPts val="600"/>
                        </a:spcAft>
                        <a:buClr>
                          <a:schemeClr val="bg1"/>
                        </a:buClr>
                        <a:buSzPct val="90000"/>
                        <a:buFont typeface="Wingdings" pitchFamily="2" charset="2"/>
                        <a:defRPr sz="2000">
                          <a:solidFill>
                            <a:schemeClr val="bg1"/>
                          </a:solidFill>
                          <a:latin typeface="Arial" pitchFamily="34" charset="0"/>
                          <a:ea typeface="ＭＳ Ｐゴシック" pitchFamily="34" charset="-128"/>
                        </a:defRPr>
                      </a:lvl3pPr>
                      <a:lvl4pPr marL="1600200" indent="-228600">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4pPr>
                      <a:lvl5pPr marL="2057400" indent="-228600">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T="45741" marB="45741" horzOverflow="overflow"/>
                </a:tc>
                <a:tc>
                  <a:txBody>
                    <a:bodyPr/>
                    <a:lstStyle>
                      <a:lvl1pPr>
                        <a:spcAft>
                          <a:spcPts val="600"/>
                        </a:spcAft>
                        <a:buClr>
                          <a:schemeClr val="bg1"/>
                        </a:buClr>
                        <a:buSzPct val="90000"/>
                        <a:buFont typeface="Arial" pitchFamily="34" charset="0"/>
                        <a:defRPr sz="2800">
                          <a:solidFill>
                            <a:schemeClr val="bg1"/>
                          </a:solidFill>
                          <a:latin typeface="Arial" pitchFamily="34" charset="0"/>
                          <a:ea typeface="ＭＳ Ｐゴシック" pitchFamily="34" charset="-128"/>
                        </a:defRPr>
                      </a:lvl1pPr>
                      <a:lvl2pPr marL="742950" indent="-285750">
                        <a:spcAft>
                          <a:spcPts val="600"/>
                        </a:spcAft>
                        <a:buClr>
                          <a:schemeClr val="bg1"/>
                        </a:buClr>
                        <a:buSzPct val="90000"/>
                        <a:buFont typeface="Arial" pitchFamily="34" charset="0"/>
                        <a:defRPr sz="2400">
                          <a:solidFill>
                            <a:schemeClr val="bg1"/>
                          </a:solidFill>
                          <a:latin typeface="Arial" pitchFamily="34" charset="0"/>
                          <a:ea typeface="ＭＳ Ｐゴシック" pitchFamily="34" charset="-128"/>
                        </a:defRPr>
                      </a:lvl2pPr>
                      <a:lvl3pPr marL="1143000" indent="-228600">
                        <a:spcAft>
                          <a:spcPts val="600"/>
                        </a:spcAft>
                        <a:buClr>
                          <a:schemeClr val="bg1"/>
                        </a:buClr>
                        <a:buSzPct val="90000"/>
                        <a:buFont typeface="Wingdings" pitchFamily="2" charset="2"/>
                        <a:defRPr sz="2000">
                          <a:solidFill>
                            <a:schemeClr val="bg1"/>
                          </a:solidFill>
                          <a:latin typeface="Arial" pitchFamily="34" charset="0"/>
                          <a:ea typeface="ＭＳ Ｐゴシック" pitchFamily="34" charset="-128"/>
                        </a:defRPr>
                      </a:lvl3pPr>
                      <a:lvl4pPr marL="1600200" indent="-228600">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4pPr>
                      <a:lvl5pPr marL="2057400" indent="-228600">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u="none" strike="noStrike" cap="none" normalizeH="0" baseline="0" dirty="0" smtClean="0">
                          <a:ln>
                            <a:noFill/>
                          </a:ln>
                          <a:solidFill>
                            <a:schemeClr val="bg1"/>
                          </a:solidFill>
                          <a:effectLst/>
                        </a:rPr>
                        <a:t>RBV Ineligible</a:t>
                      </a:r>
                      <a:endParaRPr kumimoji="0" lang="en-US" altLang="en-US" sz="1600" b="1" i="0" u="none" strike="noStrike" cap="none" normalizeH="0" baseline="0" dirty="0" smtClean="0">
                        <a:ln>
                          <a:noFill/>
                        </a:ln>
                        <a:solidFill>
                          <a:schemeClr val="bg1"/>
                        </a:solidFill>
                        <a:effectLst/>
                        <a:latin typeface="Arial" pitchFamily="34" charset="0"/>
                        <a:ea typeface="ＭＳ Ｐゴシック" pitchFamily="34" charset="-128"/>
                      </a:endParaRPr>
                    </a:p>
                  </a:txBody>
                  <a:tcPr marT="45753" marB="45753" horzOverflow="overflow">
                    <a:solidFill>
                      <a:schemeClr val="tx1"/>
                    </a:solidFill>
                  </a:tcPr>
                </a:tc>
              </a:tr>
              <a:tr h="335355">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T="45741" marB="4574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Arial" pitchFamily="34" charset="0"/>
                          <a:ea typeface="ＭＳ Ｐゴシック" pitchFamily="34" charset="-128"/>
                        </a:rPr>
                        <a:t>DCV + SOF</a:t>
                      </a:r>
                    </a:p>
                  </a:txBody>
                  <a:tcPr marT="45753" marB="45753"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Arial" pitchFamily="34" charset="0"/>
                          <a:ea typeface="ＭＳ Ｐゴシック" pitchFamily="34" charset="-128"/>
                        </a:rPr>
                        <a:t>LDV/SOF</a:t>
                      </a:r>
                    </a:p>
                  </a:txBody>
                  <a:tcPr marT="45753" marB="45753"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cap="none" normalizeH="0" baseline="0" dirty="0" smtClean="0">
                          <a:ln>
                            <a:noFill/>
                          </a:ln>
                          <a:solidFill>
                            <a:schemeClr val="bg1"/>
                          </a:solidFill>
                          <a:effectLst/>
                          <a:latin typeface="Arial" pitchFamily="34" charset="0"/>
                          <a:ea typeface="ＭＳ Ｐゴシック" pitchFamily="34" charset="-128"/>
                        </a:rPr>
                        <a:t>DCV + SOF</a:t>
                      </a:r>
                    </a:p>
                  </a:txBody>
                  <a:tcPr marT="45753" marB="45753" horzOverflow="overflow">
                    <a:solidFill>
                      <a:schemeClr val="tx1"/>
                    </a:solidFill>
                  </a:tcPr>
                </a:tc>
              </a:tr>
              <a:tr h="6401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kern="1200" cap="none" normalizeH="0" baseline="0" dirty="0" smtClean="0">
                          <a:ln>
                            <a:noFill/>
                          </a:ln>
                          <a:solidFill>
                            <a:schemeClr val="bg2">
                              <a:lumMod val="10000"/>
                            </a:schemeClr>
                          </a:solidFill>
                          <a:effectLst/>
                          <a:latin typeface="+mj-lt"/>
                          <a:ea typeface="ＭＳ Ｐゴシック" pitchFamily="34" charset="-128"/>
                          <a:cs typeface="+mn-cs"/>
                        </a:rPr>
                        <a:t>GT1/4</a:t>
                      </a:r>
                    </a:p>
                  </a:txBody>
                  <a:tcPr marT="45753" marB="45753" anchor="ctr" horzOverflow="overflow">
                    <a:solidFill>
                      <a:srgbClr val="66CC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solidFill>
                            <a:schemeClr val="bg2">
                              <a:lumMod val="10000"/>
                            </a:schemeClr>
                          </a:solidFill>
                          <a:effectLst/>
                          <a:latin typeface="+mj-lt"/>
                        </a:rPr>
                        <a:t>12 wks +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solidFill>
                            <a:schemeClr val="bg2">
                              <a:lumMod val="10000"/>
                            </a:schemeClr>
                          </a:solidFill>
                          <a:effectLst/>
                          <a:latin typeface="+mj-lt"/>
                        </a:rPr>
                        <a:t>low-dose RBV*</a:t>
                      </a:r>
                    </a:p>
                  </a:txBody>
                  <a:tcPr marT="45753" marB="45753" anchor="ctr" horzOverflow="overflow">
                    <a:solidFill>
                      <a:srgbClr val="66CCFF"/>
                    </a:solidFill>
                  </a:tcPr>
                </a:tc>
                <a:tc>
                  <a:txBody>
                    <a:bodyPr/>
                    <a:lstStyle>
                      <a:lvl1pPr>
                        <a:spcAft>
                          <a:spcPts val="600"/>
                        </a:spcAft>
                        <a:buClr>
                          <a:schemeClr val="bg1"/>
                        </a:buClr>
                        <a:buSzPct val="90000"/>
                        <a:buFont typeface="Arial" pitchFamily="34" charset="0"/>
                        <a:defRPr sz="2800">
                          <a:solidFill>
                            <a:schemeClr val="bg1"/>
                          </a:solidFill>
                          <a:latin typeface="Arial" pitchFamily="34" charset="0"/>
                          <a:ea typeface="ＭＳ Ｐゴシック" pitchFamily="34" charset="-128"/>
                        </a:defRPr>
                      </a:lvl1pPr>
                      <a:lvl2pPr marL="742950" indent="-285750">
                        <a:spcAft>
                          <a:spcPts val="600"/>
                        </a:spcAft>
                        <a:buClr>
                          <a:schemeClr val="bg1"/>
                        </a:buClr>
                        <a:buSzPct val="90000"/>
                        <a:buFont typeface="Arial" pitchFamily="34" charset="0"/>
                        <a:defRPr sz="2400">
                          <a:solidFill>
                            <a:schemeClr val="bg1"/>
                          </a:solidFill>
                          <a:latin typeface="Arial" pitchFamily="34" charset="0"/>
                          <a:ea typeface="ＭＳ Ｐゴシック" pitchFamily="34" charset="-128"/>
                        </a:defRPr>
                      </a:lvl2pPr>
                      <a:lvl3pPr marL="1143000" indent="-228600">
                        <a:spcAft>
                          <a:spcPts val="600"/>
                        </a:spcAft>
                        <a:buClr>
                          <a:schemeClr val="bg1"/>
                        </a:buClr>
                        <a:buSzPct val="90000"/>
                        <a:buFont typeface="Wingdings" pitchFamily="2" charset="2"/>
                        <a:defRPr sz="2000">
                          <a:solidFill>
                            <a:schemeClr val="bg1"/>
                          </a:solidFill>
                          <a:latin typeface="Arial" pitchFamily="34" charset="0"/>
                          <a:ea typeface="ＭＳ Ｐゴシック" pitchFamily="34" charset="-128"/>
                        </a:defRPr>
                      </a:lvl3pPr>
                      <a:lvl4pPr marL="1600200" indent="-228600">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4pPr>
                      <a:lvl5pPr marL="2057400" indent="-228600">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solidFill>
                            <a:schemeClr val="bg2">
                              <a:lumMod val="10000"/>
                            </a:schemeClr>
                          </a:solidFill>
                          <a:effectLst/>
                          <a:latin typeface="+mj-lt"/>
                        </a:rPr>
                        <a:t>12 wks +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solidFill>
                            <a:schemeClr val="bg2">
                              <a:lumMod val="10000"/>
                            </a:schemeClr>
                          </a:solidFill>
                          <a:effectLst/>
                          <a:latin typeface="+mj-lt"/>
                        </a:rPr>
                        <a:t>low-dose RBV*</a:t>
                      </a:r>
                    </a:p>
                  </a:txBody>
                  <a:tcPr marT="45753" marB="45753" anchor="ctr" horzOverflow="overflow">
                    <a:solidFill>
                      <a:srgbClr val="66CCFF"/>
                    </a:solidFill>
                  </a:tcPr>
                </a:tc>
                <a:tc>
                  <a:txBody>
                    <a:bodyPr/>
                    <a:lstStyle>
                      <a:lvl1pPr>
                        <a:spcAft>
                          <a:spcPts val="600"/>
                        </a:spcAft>
                        <a:buClr>
                          <a:schemeClr val="bg1"/>
                        </a:buClr>
                        <a:buSzPct val="90000"/>
                        <a:buFont typeface="Arial" pitchFamily="34" charset="0"/>
                        <a:defRPr sz="2800">
                          <a:solidFill>
                            <a:schemeClr val="bg1"/>
                          </a:solidFill>
                          <a:latin typeface="Arial" pitchFamily="34" charset="0"/>
                          <a:ea typeface="ＭＳ Ｐゴシック" pitchFamily="34" charset="-128"/>
                        </a:defRPr>
                      </a:lvl1pPr>
                      <a:lvl2pPr marL="742950" indent="-285750">
                        <a:spcAft>
                          <a:spcPts val="600"/>
                        </a:spcAft>
                        <a:buClr>
                          <a:schemeClr val="bg1"/>
                        </a:buClr>
                        <a:buSzPct val="90000"/>
                        <a:buFont typeface="Arial" pitchFamily="34" charset="0"/>
                        <a:defRPr sz="2400">
                          <a:solidFill>
                            <a:schemeClr val="bg1"/>
                          </a:solidFill>
                          <a:latin typeface="Arial" pitchFamily="34" charset="0"/>
                          <a:ea typeface="ＭＳ Ｐゴシック" pitchFamily="34" charset="-128"/>
                        </a:defRPr>
                      </a:lvl2pPr>
                      <a:lvl3pPr marL="1143000" indent="-228600">
                        <a:spcAft>
                          <a:spcPts val="600"/>
                        </a:spcAft>
                        <a:buClr>
                          <a:schemeClr val="bg1"/>
                        </a:buClr>
                        <a:buSzPct val="90000"/>
                        <a:buFont typeface="Wingdings" pitchFamily="2" charset="2"/>
                        <a:defRPr sz="2000">
                          <a:solidFill>
                            <a:schemeClr val="bg1"/>
                          </a:solidFill>
                          <a:latin typeface="Arial" pitchFamily="34" charset="0"/>
                          <a:ea typeface="ＭＳ Ｐゴシック" pitchFamily="34" charset="-128"/>
                        </a:defRPr>
                      </a:lvl3pPr>
                      <a:lvl4pPr marL="1600200" indent="-228600">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4pPr>
                      <a:lvl5pPr marL="2057400" indent="-228600">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5pPr>
                      <a:lvl6pPr marL="25146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6pPr>
                      <a:lvl7pPr marL="29718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7pPr>
                      <a:lvl8pPr marL="34290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8pPr>
                      <a:lvl9pPr marL="3886200" indent="-228600" eaLnBrk="0" fontAlgn="base" hangingPunct="0">
                        <a:spcBef>
                          <a:spcPct val="0"/>
                        </a:spcBef>
                        <a:spcAft>
                          <a:spcPts val="600"/>
                        </a:spcAft>
                        <a:buClr>
                          <a:schemeClr val="bg1"/>
                        </a:buClr>
                        <a:buSzPct val="90000"/>
                        <a:buFont typeface="Arial" pitchFamily="34" charset="0"/>
                        <a:defRPr>
                          <a:solidFill>
                            <a:schemeClr val="bg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u="none" strike="noStrike" cap="none" normalizeH="0" baseline="0" dirty="0" smtClean="0">
                          <a:ln>
                            <a:noFill/>
                          </a:ln>
                          <a:solidFill>
                            <a:schemeClr val="bg2">
                              <a:lumMod val="10000"/>
                            </a:schemeClr>
                          </a:solidFill>
                          <a:effectLst/>
                          <a:latin typeface="+mj-lt"/>
                        </a:rPr>
                        <a:t>24 wks</a:t>
                      </a:r>
                      <a:endParaRPr kumimoji="0" lang="en-US" altLang="en-US" sz="1800" u="none" strike="noStrike" kern="1200" cap="none" normalizeH="0" baseline="30000" dirty="0" smtClean="0">
                        <a:ln>
                          <a:noFill/>
                        </a:ln>
                        <a:solidFill>
                          <a:schemeClr val="bg2">
                            <a:lumMod val="10000"/>
                          </a:schemeClr>
                        </a:solidFill>
                        <a:effectLst/>
                        <a:latin typeface="+mj-lt"/>
                        <a:ea typeface="ＭＳ Ｐゴシック" pitchFamily="34" charset="-128"/>
                        <a:cs typeface="+mn-cs"/>
                      </a:endParaRPr>
                    </a:p>
                  </a:txBody>
                  <a:tcPr marT="45753" marB="45753" anchor="ctr" horzOverflow="overflow">
                    <a:solidFill>
                      <a:srgbClr val="66CCFF"/>
                    </a:solidFill>
                  </a:tcPr>
                </a:tc>
              </a:tr>
              <a:tr h="64016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u="none" strike="noStrike" kern="1200" cap="none" normalizeH="0" baseline="0" dirty="0" smtClean="0">
                          <a:ln>
                            <a:noFill/>
                          </a:ln>
                          <a:solidFill>
                            <a:schemeClr val="bg2">
                              <a:lumMod val="10000"/>
                            </a:schemeClr>
                          </a:solidFill>
                          <a:effectLst/>
                          <a:latin typeface="+mj-lt"/>
                          <a:ea typeface="ＭＳ Ｐゴシック" pitchFamily="34" charset="-128"/>
                          <a:cs typeface="+mn-cs"/>
                        </a:rPr>
                        <a:t>GT1/4, SOF failure</a:t>
                      </a:r>
                    </a:p>
                  </a:txBody>
                  <a:tcPr marT="45753" marB="45753" anchor="ctr" horzOverflow="overflow">
                    <a:solidFill>
                      <a:srgbClr val="92D050"/>
                    </a:solidFill>
                  </a:tcPr>
                </a:tc>
                <a:tc>
                  <a:txBody>
                    <a:bodyPr/>
                    <a:lstStyle/>
                    <a:p>
                      <a:pPr algn="ctr"/>
                      <a:r>
                        <a:rPr lang="en-US" sz="1800" kern="1200" dirty="0" smtClean="0">
                          <a:solidFill>
                            <a:schemeClr val="bg2">
                              <a:lumMod val="10000"/>
                            </a:schemeClr>
                          </a:solidFill>
                          <a:latin typeface="+mj-lt"/>
                          <a:ea typeface="+mn-ea"/>
                          <a:cs typeface="+mn-cs"/>
                        </a:rPr>
                        <a:t>Not recommended</a:t>
                      </a:r>
                      <a:endParaRPr lang="en-US" sz="1800" kern="1200" dirty="0">
                        <a:solidFill>
                          <a:schemeClr val="bg2">
                            <a:lumMod val="10000"/>
                          </a:schemeClr>
                        </a:solidFill>
                        <a:latin typeface="+mj-lt"/>
                        <a:ea typeface="+mn-ea"/>
                        <a:cs typeface="+mn-cs"/>
                      </a:endParaRPr>
                    </a:p>
                  </a:txBody>
                  <a:tcPr marL="91431" marR="91431" marT="45653" marB="45653" anchor="c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solidFill>
                            <a:schemeClr val="bg2">
                              <a:lumMod val="10000"/>
                            </a:schemeClr>
                          </a:solidFill>
                          <a:effectLst/>
                          <a:latin typeface="+mj-lt"/>
                        </a:rPr>
                        <a:t>24 wks +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solidFill>
                            <a:schemeClr val="bg2">
                              <a:lumMod val="10000"/>
                            </a:schemeClr>
                          </a:solidFill>
                          <a:effectLst/>
                          <a:latin typeface="+mj-lt"/>
                        </a:rPr>
                        <a:t>low-dose RBV*</a:t>
                      </a:r>
                    </a:p>
                  </a:txBody>
                  <a:tcPr marL="91431" marR="91431" marT="45653" marB="45653" anchor="c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kern="1200" dirty="0" smtClean="0">
                          <a:solidFill>
                            <a:schemeClr val="bg2">
                              <a:lumMod val="10000"/>
                            </a:schemeClr>
                          </a:solidFill>
                          <a:latin typeface="+mj-lt"/>
                          <a:ea typeface="+mn-ea"/>
                          <a:cs typeface="+mn-cs"/>
                        </a:rPr>
                        <a:t>Not </a:t>
                      </a:r>
                      <a:br>
                        <a:rPr lang="en-US" sz="1800" kern="1200" dirty="0" smtClean="0">
                          <a:solidFill>
                            <a:schemeClr val="bg2">
                              <a:lumMod val="10000"/>
                            </a:schemeClr>
                          </a:solidFill>
                          <a:latin typeface="+mj-lt"/>
                          <a:ea typeface="+mn-ea"/>
                          <a:cs typeface="+mn-cs"/>
                        </a:rPr>
                      </a:br>
                      <a:r>
                        <a:rPr lang="en-US" sz="1800" kern="1200" dirty="0" smtClean="0">
                          <a:solidFill>
                            <a:schemeClr val="bg2">
                              <a:lumMod val="10000"/>
                            </a:schemeClr>
                          </a:solidFill>
                          <a:latin typeface="+mj-lt"/>
                          <a:ea typeface="+mn-ea"/>
                          <a:cs typeface="+mn-cs"/>
                        </a:rPr>
                        <a:t>recommended</a:t>
                      </a:r>
                    </a:p>
                  </a:txBody>
                  <a:tcPr marT="45753" marB="45753" anchor="ctr" horzOverflow="overflow">
                    <a:solidFill>
                      <a:srgbClr val="92D050"/>
                    </a:solidFill>
                  </a:tcPr>
                </a:tc>
              </a:tr>
            </a:tbl>
          </a:graphicData>
        </a:graphic>
      </p:graphicFrame>
    </p:spTree>
    <p:extLst>
      <p:ext uri="{BB962C8B-B14F-4D97-AF65-F5344CB8AC3E}">
        <p14:creationId xmlns:p14="http://schemas.microsoft.com/office/powerpoint/2010/main" val="40404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sz="3200" b="1" dirty="0" smtClean="0">
                <a:solidFill>
                  <a:srgbClr val="FF0000"/>
                </a:solidFill>
              </a:rPr>
              <a:t>Decompensated Cirrhosis: GT 1 and 4 Trial </a:t>
            </a:r>
            <a:r>
              <a:rPr lang="en-US" altLang="en-US" sz="3200" b="1" dirty="0">
                <a:solidFill>
                  <a:srgbClr val="FF0000"/>
                </a:solidFill>
              </a:rPr>
              <a:t>D</a:t>
            </a:r>
            <a:r>
              <a:rPr lang="en-US" altLang="en-US" sz="3200" b="1" dirty="0" smtClean="0">
                <a:solidFill>
                  <a:srgbClr val="FF0000"/>
                </a:solidFill>
              </a:rPr>
              <a:t>ata</a:t>
            </a:r>
          </a:p>
        </p:txBody>
      </p:sp>
      <p:sp>
        <p:nvSpPr>
          <p:cNvPr id="28675" name="Text Box 11"/>
          <p:cNvSpPr txBox="1">
            <a:spLocks noChangeArrowheads="1"/>
          </p:cNvSpPr>
          <p:nvPr/>
        </p:nvSpPr>
        <p:spPr bwMode="auto">
          <a:xfrm>
            <a:off x="350569" y="6474023"/>
            <a:ext cx="75091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35000"/>
              </a:spcBef>
              <a:spcAft>
                <a:spcPct val="25000"/>
              </a:spcAft>
              <a:buClr>
                <a:schemeClr val="folHlink"/>
              </a:buClr>
              <a:buFont typeface="Wingdings" panose="05000000000000000000" pitchFamily="2" charset="2"/>
              <a:buNone/>
            </a:pPr>
            <a:r>
              <a:rPr lang="en-US" altLang="en-US" sz="1400" dirty="0">
                <a:solidFill>
                  <a:schemeClr val="bg1"/>
                </a:solidFill>
                <a:cs typeface="Arial" panose="020B0604020202020204" pitchFamily="34" charset="0"/>
              </a:rPr>
              <a:t>1. </a:t>
            </a:r>
            <a:r>
              <a:rPr lang="en-US" altLang="en-US" sz="1400" dirty="0" err="1">
                <a:solidFill>
                  <a:schemeClr val="bg1"/>
                </a:solidFill>
                <a:cs typeface="Arial" panose="020B0604020202020204" pitchFamily="34" charset="0"/>
              </a:rPr>
              <a:t>Flamm</a:t>
            </a:r>
            <a:r>
              <a:rPr lang="en-US" altLang="en-US" sz="1400" dirty="0">
                <a:solidFill>
                  <a:schemeClr val="bg1"/>
                </a:solidFill>
                <a:cs typeface="Arial" panose="020B0604020202020204" pitchFamily="34" charset="0"/>
              </a:rPr>
              <a:t> SL, et al. AASLD 2014. Abstract 239. 2. </a:t>
            </a:r>
            <a:r>
              <a:rPr lang="en-US" altLang="en-US" sz="1400" dirty="0" err="1">
                <a:solidFill>
                  <a:schemeClr val="bg1"/>
                </a:solidFill>
                <a:cs typeface="Arial" panose="020B0604020202020204" pitchFamily="34" charset="0"/>
              </a:rPr>
              <a:t>Manns</a:t>
            </a:r>
            <a:r>
              <a:rPr lang="en-US" altLang="en-US" sz="1400" dirty="0">
                <a:solidFill>
                  <a:schemeClr val="bg1"/>
                </a:solidFill>
                <a:cs typeface="Arial" panose="020B0604020202020204" pitchFamily="34" charset="0"/>
              </a:rPr>
              <a:t> M, et al. EASL 2015. Abstract G02. </a:t>
            </a:r>
          </a:p>
        </p:txBody>
      </p:sp>
      <p:sp>
        <p:nvSpPr>
          <p:cNvPr id="28676" name="TextBox 31"/>
          <p:cNvSpPr txBox="1">
            <a:spLocks noChangeArrowheads="1"/>
          </p:cNvSpPr>
          <p:nvPr/>
        </p:nvSpPr>
        <p:spPr bwMode="auto">
          <a:xfrm>
            <a:off x="3530600" y="1925639"/>
            <a:ext cx="241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LDV/SOF + RBV 12 wks</a:t>
            </a:r>
          </a:p>
        </p:txBody>
      </p:sp>
      <p:sp>
        <p:nvSpPr>
          <p:cNvPr id="28677" name="Rectangle 9"/>
          <p:cNvSpPr>
            <a:spLocks noChangeArrowheads="1"/>
          </p:cNvSpPr>
          <p:nvPr/>
        </p:nvSpPr>
        <p:spPr bwMode="auto">
          <a:xfrm>
            <a:off x="3394075" y="2028825"/>
            <a:ext cx="146050" cy="147638"/>
          </a:xfrm>
          <a:prstGeom prst="rect">
            <a:avLst/>
          </a:prstGeom>
          <a:solidFill>
            <a:srgbClr val="12AD2B"/>
          </a:solidFill>
          <a:ln w="9525">
            <a:solidFill>
              <a:srgbClr val="000000"/>
            </a:solidFill>
            <a:miter lim="800000"/>
            <a:headEnd/>
            <a:tailEnd/>
          </a:ln>
        </p:spPr>
        <p:txBody>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Tx/>
              <a:buNone/>
            </a:pPr>
            <a:endParaRPr lang="en-US" altLang="en-US" sz="1800">
              <a:solidFill>
                <a:schemeClr val="tx1"/>
              </a:solidFill>
              <a:cs typeface="Arial" panose="020B0604020202020204" pitchFamily="34" charset="0"/>
            </a:endParaRPr>
          </a:p>
        </p:txBody>
      </p:sp>
      <p:sp>
        <p:nvSpPr>
          <p:cNvPr id="34" name="Rectangle 33"/>
          <p:cNvSpPr/>
          <p:nvPr/>
        </p:nvSpPr>
        <p:spPr bwMode="auto">
          <a:xfrm>
            <a:off x="6516687" y="2028825"/>
            <a:ext cx="146050" cy="147638"/>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itchFamily="34" charset="0"/>
              <a:buChar char="•"/>
              <a:defRPr/>
            </a:pPr>
            <a:endParaRPr lang="en-US" dirty="0">
              <a:latin typeface="Arial" charset="0"/>
              <a:ea typeface="ＭＳ Ｐゴシック" charset="-128"/>
            </a:endParaRPr>
          </a:p>
        </p:txBody>
      </p:sp>
      <p:sp>
        <p:nvSpPr>
          <p:cNvPr id="28679" name="TextBox 34"/>
          <p:cNvSpPr txBox="1">
            <a:spLocks noChangeArrowheads="1"/>
          </p:cNvSpPr>
          <p:nvPr/>
        </p:nvSpPr>
        <p:spPr bwMode="auto">
          <a:xfrm>
            <a:off x="6653212" y="1935164"/>
            <a:ext cx="241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LDV/SOF + RBV 24 wks</a:t>
            </a:r>
          </a:p>
        </p:txBody>
      </p:sp>
      <p:sp>
        <p:nvSpPr>
          <p:cNvPr id="28680" name="Rectangle 2"/>
          <p:cNvSpPr>
            <a:spLocks noChangeArrowheads="1"/>
          </p:cNvSpPr>
          <p:nvPr/>
        </p:nvSpPr>
        <p:spPr bwMode="auto">
          <a:xfrm>
            <a:off x="2603501" y="5765801"/>
            <a:ext cx="322738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SOLAR-1: GT 1 and 4</a:t>
            </a:r>
            <a:r>
              <a:rPr lang="en-US" altLang="en-US" sz="1800" baseline="30000">
                <a:solidFill>
                  <a:schemeClr val="tx1"/>
                </a:solidFill>
                <a:cs typeface="Arial" panose="020B0604020202020204" pitchFamily="34" charset="0"/>
              </a:rPr>
              <a:t>[1]</a:t>
            </a:r>
          </a:p>
        </p:txBody>
      </p:sp>
      <p:sp>
        <p:nvSpPr>
          <p:cNvPr id="28681" name="Rectangle 39"/>
          <p:cNvSpPr>
            <a:spLocks noChangeArrowheads="1"/>
          </p:cNvSpPr>
          <p:nvPr/>
        </p:nvSpPr>
        <p:spPr bwMode="auto">
          <a:xfrm>
            <a:off x="2828925" y="3201989"/>
            <a:ext cx="639762" cy="2162175"/>
          </a:xfrm>
          <a:prstGeom prst="rect">
            <a:avLst/>
          </a:prstGeom>
          <a:solidFill>
            <a:srgbClr val="12AD2B"/>
          </a:solidFill>
          <a:ln w="9525" algn="ctr">
            <a:solidFill>
              <a:srgbClr val="000000"/>
            </a:solidFill>
            <a:round/>
            <a:headEnd/>
            <a:tailEnd/>
          </a:ln>
        </p:spPr>
        <p:txBody>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800">
              <a:solidFill>
                <a:schemeClr val="tx1"/>
              </a:solidFill>
              <a:cs typeface="Arial" panose="020B0604020202020204" pitchFamily="34" charset="0"/>
            </a:endParaRPr>
          </a:p>
        </p:txBody>
      </p:sp>
      <p:sp>
        <p:nvSpPr>
          <p:cNvPr id="28682" name="Rectangle 40"/>
          <p:cNvSpPr>
            <a:spLocks noChangeArrowheads="1"/>
          </p:cNvSpPr>
          <p:nvPr/>
        </p:nvSpPr>
        <p:spPr bwMode="auto">
          <a:xfrm>
            <a:off x="4397375" y="3201989"/>
            <a:ext cx="639762" cy="2162175"/>
          </a:xfrm>
          <a:prstGeom prst="rect">
            <a:avLst/>
          </a:prstGeom>
          <a:solidFill>
            <a:srgbClr val="12AD2B"/>
          </a:solidFill>
          <a:ln w="9525" algn="ctr">
            <a:solidFill>
              <a:srgbClr val="000000"/>
            </a:solidFill>
            <a:round/>
            <a:headEnd/>
            <a:tailEnd/>
          </a:ln>
        </p:spPr>
        <p:txBody>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800">
              <a:solidFill>
                <a:schemeClr val="tx1"/>
              </a:solidFill>
              <a:cs typeface="Arial" panose="020B0604020202020204" pitchFamily="34" charset="0"/>
            </a:endParaRPr>
          </a:p>
        </p:txBody>
      </p:sp>
      <p:sp>
        <p:nvSpPr>
          <p:cNvPr id="43" name="Rectangle 42"/>
          <p:cNvSpPr/>
          <p:nvPr/>
        </p:nvSpPr>
        <p:spPr bwMode="auto">
          <a:xfrm>
            <a:off x="3465513" y="3149601"/>
            <a:ext cx="639763" cy="2214563"/>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itchFamily="34" charset="0"/>
              <a:buChar char="•"/>
              <a:defRPr/>
            </a:pPr>
            <a:endParaRPr lang="en-US" dirty="0">
              <a:latin typeface="Arial" charset="0"/>
              <a:ea typeface="ＭＳ Ｐゴシック" charset="-128"/>
            </a:endParaRPr>
          </a:p>
        </p:txBody>
      </p:sp>
      <p:sp>
        <p:nvSpPr>
          <p:cNvPr id="44" name="Rectangle 43"/>
          <p:cNvSpPr/>
          <p:nvPr/>
        </p:nvSpPr>
        <p:spPr bwMode="auto">
          <a:xfrm>
            <a:off x="5033962" y="3100389"/>
            <a:ext cx="641350" cy="2263775"/>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itchFamily="34" charset="0"/>
              <a:buChar char="•"/>
              <a:defRPr/>
            </a:pPr>
            <a:endParaRPr lang="en-US" dirty="0">
              <a:latin typeface="Arial" charset="0"/>
              <a:ea typeface="ＭＳ Ｐゴシック" charset="-128"/>
            </a:endParaRPr>
          </a:p>
        </p:txBody>
      </p:sp>
      <p:cxnSp>
        <p:nvCxnSpPr>
          <p:cNvPr id="28685" name="Straight Connector 2"/>
          <p:cNvCxnSpPr>
            <a:cxnSpLocks noChangeShapeType="1"/>
          </p:cNvCxnSpPr>
          <p:nvPr/>
        </p:nvCxnSpPr>
        <p:spPr bwMode="auto">
          <a:xfrm>
            <a:off x="2630487" y="2871788"/>
            <a:ext cx="0" cy="24876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686" name="Straight Connector 6"/>
          <p:cNvCxnSpPr>
            <a:cxnSpLocks noChangeShapeType="1"/>
          </p:cNvCxnSpPr>
          <p:nvPr/>
        </p:nvCxnSpPr>
        <p:spPr bwMode="auto">
          <a:xfrm>
            <a:off x="2566987" y="2882900"/>
            <a:ext cx="571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687" name="Straight Connector 11"/>
          <p:cNvCxnSpPr>
            <a:cxnSpLocks noChangeShapeType="1"/>
          </p:cNvCxnSpPr>
          <p:nvPr/>
        </p:nvCxnSpPr>
        <p:spPr bwMode="auto">
          <a:xfrm>
            <a:off x="2566987" y="3387725"/>
            <a:ext cx="571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688" name="Straight Connector 12"/>
          <p:cNvCxnSpPr>
            <a:cxnSpLocks noChangeShapeType="1"/>
          </p:cNvCxnSpPr>
          <p:nvPr/>
        </p:nvCxnSpPr>
        <p:spPr bwMode="auto">
          <a:xfrm>
            <a:off x="2566987" y="3881438"/>
            <a:ext cx="571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689" name="Straight Connector 13"/>
          <p:cNvCxnSpPr>
            <a:cxnSpLocks noChangeShapeType="1"/>
          </p:cNvCxnSpPr>
          <p:nvPr/>
        </p:nvCxnSpPr>
        <p:spPr bwMode="auto">
          <a:xfrm>
            <a:off x="2566987" y="4375150"/>
            <a:ext cx="571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690" name="Straight Connector 14"/>
          <p:cNvCxnSpPr>
            <a:cxnSpLocks noChangeShapeType="1"/>
          </p:cNvCxnSpPr>
          <p:nvPr/>
        </p:nvCxnSpPr>
        <p:spPr bwMode="auto">
          <a:xfrm>
            <a:off x="2566987" y="4868863"/>
            <a:ext cx="571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691" name="Straight Connector 15"/>
          <p:cNvCxnSpPr>
            <a:cxnSpLocks noChangeShapeType="1"/>
          </p:cNvCxnSpPr>
          <p:nvPr/>
        </p:nvCxnSpPr>
        <p:spPr bwMode="auto">
          <a:xfrm>
            <a:off x="2566988" y="5364163"/>
            <a:ext cx="5556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8692" name="TextBox 7"/>
          <p:cNvSpPr txBox="1">
            <a:spLocks noChangeArrowheads="1"/>
          </p:cNvSpPr>
          <p:nvPr/>
        </p:nvSpPr>
        <p:spPr bwMode="auto">
          <a:xfrm>
            <a:off x="2101851" y="2754314"/>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100</a:t>
            </a:r>
          </a:p>
        </p:txBody>
      </p:sp>
      <p:sp>
        <p:nvSpPr>
          <p:cNvPr id="28693" name="TextBox 17"/>
          <p:cNvSpPr txBox="1">
            <a:spLocks noChangeArrowheads="1"/>
          </p:cNvSpPr>
          <p:nvPr/>
        </p:nvSpPr>
        <p:spPr bwMode="auto">
          <a:xfrm>
            <a:off x="2201863" y="3240089"/>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80</a:t>
            </a:r>
          </a:p>
        </p:txBody>
      </p:sp>
      <p:sp>
        <p:nvSpPr>
          <p:cNvPr id="28694" name="TextBox 18"/>
          <p:cNvSpPr txBox="1">
            <a:spLocks noChangeArrowheads="1"/>
          </p:cNvSpPr>
          <p:nvPr/>
        </p:nvSpPr>
        <p:spPr bwMode="auto">
          <a:xfrm>
            <a:off x="2201863" y="3724276"/>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60</a:t>
            </a:r>
          </a:p>
        </p:txBody>
      </p:sp>
      <p:sp>
        <p:nvSpPr>
          <p:cNvPr id="28695" name="TextBox 19"/>
          <p:cNvSpPr txBox="1">
            <a:spLocks noChangeArrowheads="1"/>
          </p:cNvSpPr>
          <p:nvPr/>
        </p:nvSpPr>
        <p:spPr bwMode="auto">
          <a:xfrm>
            <a:off x="2201863" y="4208464"/>
            <a:ext cx="384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40</a:t>
            </a:r>
          </a:p>
        </p:txBody>
      </p:sp>
      <p:sp>
        <p:nvSpPr>
          <p:cNvPr id="28696" name="TextBox 21"/>
          <p:cNvSpPr txBox="1">
            <a:spLocks noChangeArrowheads="1"/>
          </p:cNvSpPr>
          <p:nvPr/>
        </p:nvSpPr>
        <p:spPr bwMode="auto">
          <a:xfrm>
            <a:off x="2201863" y="4691064"/>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20</a:t>
            </a:r>
          </a:p>
        </p:txBody>
      </p:sp>
      <p:sp>
        <p:nvSpPr>
          <p:cNvPr id="28697" name="TextBox 22"/>
          <p:cNvSpPr txBox="1">
            <a:spLocks noChangeArrowheads="1"/>
          </p:cNvSpPr>
          <p:nvPr/>
        </p:nvSpPr>
        <p:spPr bwMode="auto">
          <a:xfrm>
            <a:off x="2301875" y="5175251"/>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0</a:t>
            </a:r>
          </a:p>
        </p:txBody>
      </p:sp>
      <p:sp>
        <p:nvSpPr>
          <p:cNvPr id="28698" name="TextBox 23"/>
          <p:cNvSpPr txBox="1">
            <a:spLocks noChangeArrowheads="1"/>
          </p:cNvSpPr>
          <p:nvPr/>
        </p:nvSpPr>
        <p:spPr bwMode="auto">
          <a:xfrm rot="-5400000">
            <a:off x="754063" y="3995738"/>
            <a:ext cx="25352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SVR12 (%)</a:t>
            </a:r>
          </a:p>
        </p:txBody>
      </p:sp>
      <p:cxnSp>
        <p:nvCxnSpPr>
          <p:cNvPr id="28699" name="Straight Connector 25"/>
          <p:cNvCxnSpPr>
            <a:cxnSpLocks noChangeShapeType="1"/>
          </p:cNvCxnSpPr>
          <p:nvPr/>
        </p:nvCxnSpPr>
        <p:spPr bwMode="auto">
          <a:xfrm rot="5400000">
            <a:off x="4174331" y="5417344"/>
            <a:ext cx="8731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700" name="Straight Connector 27"/>
          <p:cNvCxnSpPr>
            <a:cxnSpLocks noChangeShapeType="1"/>
          </p:cNvCxnSpPr>
          <p:nvPr/>
        </p:nvCxnSpPr>
        <p:spPr bwMode="auto">
          <a:xfrm rot="5400000">
            <a:off x="2586831" y="5417344"/>
            <a:ext cx="8731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8701" name="TextBox 29"/>
          <p:cNvSpPr txBox="1">
            <a:spLocks noChangeArrowheads="1"/>
          </p:cNvSpPr>
          <p:nvPr/>
        </p:nvSpPr>
        <p:spPr bwMode="auto">
          <a:xfrm>
            <a:off x="3065462" y="5394326"/>
            <a:ext cx="795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CTP B</a:t>
            </a:r>
          </a:p>
        </p:txBody>
      </p:sp>
      <p:sp>
        <p:nvSpPr>
          <p:cNvPr id="28702" name="TextBox 30"/>
          <p:cNvSpPr txBox="1">
            <a:spLocks noChangeArrowheads="1"/>
          </p:cNvSpPr>
          <p:nvPr/>
        </p:nvSpPr>
        <p:spPr bwMode="auto">
          <a:xfrm>
            <a:off x="4630737" y="5394326"/>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CTP C</a:t>
            </a:r>
          </a:p>
        </p:txBody>
      </p:sp>
      <p:cxnSp>
        <p:nvCxnSpPr>
          <p:cNvPr id="28703" name="Straight Connector 4"/>
          <p:cNvCxnSpPr>
            <a:cxnSpLocks noChangeShapeType="1"/>
          </p:cNvCxnSpPr>
          <p:nvPr/>
        </p:nvCxnSpPr>
        <p:spPr bwMode="auto">
          <a:xfrm>
            <a:off x="2624137" y="5356225"/>
            <a:ext cx="3200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8704" name="TextBox 45"/>
          <p:cNvSpPr txBox="1">
            <a:spLocks noChangeArrowheads="1"/>
          </p:cNvSpPr>
          <p:nvPr/>
        </p:nvSpPr>
        <p:spPr bwMode="auto">
          <a:xfrm>
            <a:off x="2946400" y="2840039"/>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87</a:t>
            </a:r>
          </a:p>
        </p:txBody>
      </p:sp>
      <p:sp>
        <p:nvSpPr>
          <p:cNvPr id="28705" name="TextBox 46"/>
          <p:cNvSpPr txBox="1">
            <a:spLocks noChangeArrowheads="1"/>
          </p:cNvSpPr>
          <p:nvPr/>
        </p:nvSpPr>
        <p:spPr bwMode="auto">
          <a:xfrm>
            <a:off x="3533775" y="2794001"/>
            <a:ext cx="411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89</a:t>
            </a:r>
          </a:p>
        </p:txBody>
      </p:sp>
      <p:sp>
        <p:nvSpPr>
          <p:cNvPr id="28706" name="TextBox 47"/>
          <p:cNvSpPr txBox="1">
            <a:spLocks noChangeArrowheads="1"/>
          </p:cNvSpPr>
          <p:nvPr/>
        </p:nvSpPr>
        <p:spPr bwMode="auto">
          <a:xfrm>
            <a:off x="4500562" y="2859089"/>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86</a:t>
            </a:r>
          </a:p>
        </p:txBody>
      </p:sp>
      <p:sp>
        <p:nvSpPr>
          <p:cNvPr id="28707" name="TextBox 48"/>
          <p:cNvSpPr txBox="1">
            <a:spLocks noChangeArrowheads="1"/>
          </p:cNvSpPr>
          <p:nvPr/>
        </p:nvSpPr>
        <p:spPr bwMode="auto">
          <a:xfrm>
            <a:off x="5118100" y="2759076"/>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90</a:t>
            </a:r>
          </a:p>
        </p:txBody>
      </p:sp>
      <p:sp>
        <p:nvSpPr>
          <p:cNvPr id="16420" name="TextBox 49"/>
          <p:cNvSpPr txBox="1">
            <a:spLocks noChangeArrowheads="1"/>
          </p:cNvSpPr>
          <p:nvPr/>
        </p:nvSpPr>
        <p:spPr bwMode="auto">
          <a:xfrm>
            <a:off x="2938463" y="4806951"/>
            <a:ext cx="563563" cy="523875"/>
          </a:xfrm>
          <a:prstGeom prst="rect">
            <a:avLst/>
          </a:prstGeom>
          <a:noFill/>
          <a:ln>
            <a:noFill/>
          </a:ln>
          <a:extLst/>
        </p:spPr>
        <p:txBody>
          <a:bodyPr>
            <a:spAutoFit/>
          </a:bodyPr>
          <a:lstStyle>
            <a:lvl1pPr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1pPr>
            <a:lvl2pPr marL="742950" indent="-28575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2pPr>
            <a:lvl3pPr marL="11430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3pPr>
            <a:lvl4pPr marL="16002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4pPr>
            <a:lvl5pPr marL="20574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9pPr>
          </a:lstStyle>
          <a:p>
            <a:pPr eaLnBrk="1" hangingPunct="1">
              <a:lnSpc>
                <a:spcPct val="100000"/>
              </a:lnSpc>
              <a:spcBef>
                <a:spcPct val="0"/>
              </a:spcBef>
              <a:spcAft>
                <a:spcPct val="0"/>
              </a:spcAft>
              <a:buClrTx/>
              <a:buFontTx/>
              <a:buNone/>
              <a:defRPr/>
            </a:pPr>
            <a:r>
              <a:rPr lang="en-US" altLang="en-US" sz="1400" b="0" dirty="0">
                <a:solidFill>
                  <a:schemeClr val="bg2">
                    <a:lumMod val="10000"/>
                  </a:schemeClr>
                </a:solidFill>
                <a:cs typeface="Arial" charset="0"/>
              </a:rPr>
              <a:t>26/ 30</a:t>
            </a:r>
          </a:p>
        </p:txBody>
      </p:sp>
      <p:sp>
        <p:nvSpPr>
          <p:cNvPr id="16421" name="TextBox 50"/>
          <p:cNvSpPr txBox="1">
            <a:spLocks noChangeArrowheads="1"/>
          </p:cNvSpPr>
          <p:nvPr/>
        </p:nvSpPr>
        <p:spPr bwMode="auto">
          <a:xfrm>
            <a:off x="3579813" y="4806951"/>
            <a:ext cx="600075" cy="542925"/>
          </a:xfrm>
          <a:prstGeom prst="rect">
            <a:avLst/>
          </a:prstGeom>
          <a:noFill/>
          <a:ln>
            <a:noFill/>
          </a:ln>
          <a:extLst/>
        </p:spPr>
        <p:txBody>
          <a:bodyPr>
            <a:spAutoFit/>
          </a:bodyPr>
          <a:lstStyle>
            <a:lvl1pPr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1pPr>
            <a:lvl2pPr marL="742950" indent="-28575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2pPr>
            <a:lvl3pPr marL="11430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3pPr>
            <a:lvl4pPr marL="16002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4pPr>
            <a:lvl5pPr marL="20574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9pPr>
          </a:lstStyle>
          <a:p>
            <a:pPr eaLnBrk="1" hangingPunct="1">
              <a:lnSpc>
                <a:spcPct val="100000"/>
              </a:lnSpc>
              <a:spcBef>
                <a:spcPct val="0"/>
              </a:spcBef>
              <a:spcAft>
                <a:spcPct val="0"/>
              </a:spcAft>
              <a:buClrTx/>
              <a:buFontTx/>
              <a:buNone/>
              <a:defRPr/>
            </a:pPr>
            <a:r>
              <a:rPr lang="en-US" altLang="en-US" sz="1400" b="0" dirty="0">
                <a:solidFill>
                  <a:schemeClr val="bg2">
                    <a:lumMod val="10000"/>
                  </a:schemeClr>
                </a:solidFill>
                <a:cs typeface="Arial" charset="0"/>
              </a:rPr>
              <a:t>24/ 27</a:t>
            </a:r>
          </a:p>
        </p:txBody>
      </p:sp>
      <p:sp>
        <p:nvSpPr>
          <p:cNvPr id="16422" name="TextBox 51"/>
          <p:cNvSpPr txBox="1">
            <a:spLocks noChangeArrowheads="1"/>
          </p:cNvSpPr>
          <p:nvPr/>
        </p:nvSpPr>
        <p:spPr bwMode="auto">
          <a:xfrm>
            <a:off x="4503737" y="4806951"/>
            <a:ext cx="514350" cy="542925"/>
          </a:xfrm>
          <a:prstGeom prst="rect">
            <a:avLst/>
          </a:prstGeom>
          <a:noFill/>
          <a:ln>
            <a:noFill/>
          </a:ln>
          <a:extLst/>
        </p:spPr>
        <p:txBody>
          <a:bodyPr>
            <a:spAutoFit/>
          </a:bodyPr>
          <a:lstStyle>
            <a:lvl1pPr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1pPr>
            <a:lvl2pPr marL="742950" indent="-28575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2pPr>
            <a:lvl3pPr marL="11430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3pPr>
            <a:lvl4pPr marL="16002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4pPr>
            <a:lvl5pPr marL="20574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9pPr>
          </a:lstStyle>
          <a:p>
            <a:pPr eaLnBrk="1" hangingPunct="1">
              <a:lnSpc>
                <a:spcPct val="100000"/>
              </a:lnSpc>
              <a:spcBef>
                <a:spcPct val="0"/>
              </a:spcBef>
              <a:spcAft>
                <a:spcPct val="0"/>
              </a:spcAft>
              <a:buClrTx/>
              <a:buFontTx/>
              <a:buNone/>
              <a:defRPr/>
            </a:pPr>
            <a:r>
              <a:rPr lang="en-US" altLang="en-US" sz="1400" b="0" dirty="0">
                <a:solidFill>
                  <a:schemeClr val="bg2">
                    <a:lumMod val="10000"/>
                  </a:schemeClr>
                </a:solidFill>
                <a:cs typeface="Arial" charset="0"/>
              </a:rPr>
              <a:t>19/ 22</a:t>
            </a:r>
          </a:p>
        </p:txBody>
      </p:sp>
      <p:sp>
        <p:nvSpPr>
          <p:cNvPr id="16423" name="TextBox 52"/>
          <p:cNvSpPr txBox="1">
            <a:spLocks noChangeArrowheads="1"/>
          </p:cNvSpPr>
          <p:nvPr/>
        </p:nvSpPr>
        <p:spPr bwMode="auto">
          <a:xfrm>
            <a:off x="5130801" y="4806951"/>
            <a:ext cx="555625" cy="542925"/>
          </a:xfrm>
          <a:prstGeom prst="rect">
            <a:avLst/>
          </a:prstGeom>
          <a:noFill/>
          <a:ln>
            <a:noFill/>
          </a:ln>
          <a:extLst/>
        </p:spPr>
        <p:txBody>
          <a:bodyPr>
            <a:spAutoFit/>
          </a:bodyPr>
          <a:lstStyle>
            <a:lvl1pPr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1pPr>
            <a:lvl2pPr marL="742950" indent="-28575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2pPr>
            <a:lvl3pPr marL="11430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3pPr>
            <a:lvl4pPr marL="16002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4pPr>
            <a:lvl5pPr marL="20574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9pPr>
          </a:lstStyle>
          <a:p>
            <a:pPr eaLnBrk="1" hangingPunct="1">
              <a:lnSpc>
                <a:spcPct val="100000"/>
              </a:lnSpc>
              <a:spcBef>
                <a:spcPct val="0"/>
              </a:spcBef>
              <a:spcAft>
                <a:spcPct val="0"/>
              </a:spcAft>
              <a:buClrTx/>
              <a:buFontTx/>
              <a:buNone/>
              <a:defRPr/>
            </a:pPr>
            <a:r>
              <a:rPr lang="en-US" altLang="en-US" sz="1400" b="0" dirty="0">
                <a:solidFill>
                  <a:schemeClr val="bg2">
                    <a:lumMod val="10000"/>
                  </a:schemeClr>
                </a:solidFill>
                <a:cs typeface="Arial" charset="0"/>
              </a:rPr>
              <a:t>18/ 20</a:t>
            </a:r>
          </a:p>
        </p:txBody>
      </p:sp>
      <p:sp>
        <p:nvSpPr>
          <p:cNvPr id="28712" name="TextBox 1"/>
          <p:cNvSpPr txBox="1">
            <a:spLocks noChangeArrowheads="1"/>
          </p:cNvSpPr>
          <p:nvPr/>
        </p:nvSpPr>
        <p:spPr bwMode="auto">
          <a:xfrm>
            <a:off x="1825626" y="4940301"/>
            <a:ext cx="6174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n/N =</a:t>
            </a:r>
          </a:p>
        </p:txBody>
      </p:sp>
      <p:sp>
        <p:nvSpPr>
          <p:cNvPr id="28713" name="Rectangle 10"/>
          <p:cNvSpPr>
            <a:spLocks noChangeArrowheads="1"/>
          </p:cNvSpPr>
          <p:nvPr/>
        </p:nvSpPr>
        <p:spPr bwMode="auto">
          <a:xfrm>
            <a:off x="7004050" y="3300413"/>
            <a:ext cx="641350" cy="2051050"/>
          </a:xfrm>
          <a:prstGeom prst="rect">
            <a:avLst/>
          </a:prstGeom>
          <a:solidFill>
            <a:srgbClr val="12AD2B"/>
          </a:solidFill>
          <a:ln w="9525">
            <a:solidFill>
              <a:srgbClr val="000000"/>
            </a:solidFill>
            <a:round/>
            <a:headEnd/>
            <a:tailEnd/>
          </a:ln>
        </p:spPr>
        <p:txBody>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400">
              <a:solidFill>
                <a:schemeClr val="tx1"/>
              </a:solidFill>
              <a:cs typeface="Arial" panose="020B0604020202020204" pitchFamily="34" charset="0"/>
            </a:endParaRPr>
          </a:p>
        </p:txBody>
      </p:sp>
      <p:sp>
        <p:nvSpPr>
          <p:cNvPr id="28714" name="Rectangle 39"/>
          <p:cNvSpPr>
            <a:spLocks noChangeArrowheads="1"/>
          </p:cNvSpPr>
          <p:nvPr/>
        </p:nvSpPr>
        <p:spPr bwMode="auto">
          <a:xfrm>
            <a:off x="8753475" y="3332164"/>
            <a:ext cx="639762" cy="2020887"/>
          </a:xfrm>
          <a:prstGeom prst="rect">
            <a:avLst/>
          </a:prstGeom>
          <a:solidFill>
            <a:srgbClr val="12AD2B"/>
          </a:solidFill>
          <a:ln w="9525">
            <a:solidFill>
              <a:srgbClr val="000000"/>
            </a:solidFill>
            <a:round/>
            <a:headEnd/>
            <a:tailEnd/>
          </a:ln>
        </p:spPr>
        <p:txBody>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400">
              <a:solidFill>
                <a:schemeClr val="tx1"/>
              </a:solidFill>
              <a:cs typeface="Arial" panose="020B0604020202020204" pitchFamily="34" charset="0"/>
            </a:endParaRPr>
          </a:p>
        </p:txBody>
      </p:sp>
      <p:sp>
        <p:nvSpPr>
          <p:cNvPr id="77" name="Rectangle 76"/>
          <p:cNvSpPr/>
          <p:nvPr/>
        </p:nvSpPr>
        <p:spPr bwMode="auto">
          <a:xfrm>
            <a:off x="7637463" y="3101976"/>
            <a:ext cx="639763" cy="2251075"/>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itchFamily="34" charset="0"/>
              <a:buChar char="•"/>
              <a:defRPr/>
            </a:pPr>
            <a:endParaRPr lang="en-US" sz="1400" dirty="0">
              <a:latin typeface="Arial" charset="0"/>
              <a:ea typeface="ＭＳ Ｐゴシック" charset="-128"/>
            </a:endParaRPr>
          </a:p>
        </p:txBody>
      </p:sp>
      <p:sp>
        <p:nvSpPr>
          <p:cNvPr id="78" name="Rectangle 77"/>
          <p:cNvSpPr/>
          <p:nvPr/>
        </p:nvSpPr>
        <p:spPr bwMode="auto">
          <a:xfrm>
            <a:off x="9398000" y="3630613"/>
            <a:ext cx="639762" cy="1731962"/>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pitchFamily="34" charset="0"/>
              <a:buChar char="•"/>
              <a:defRPr/>
            </a:pPr>
            <a:endParaRPr lang="en-US" sz="1400" dirty="0">
              <a:latin typeface="Arial" charset="0"/>
              <a:ea typeface="ＭＳ Ｐゴシック" charset="-128"/>
            </a:endParaRPr>
          </a:p>
        </p:txBody>
      </p:sp>
      <p:cxnSp>
        <p:nvCxnSpPr>
          <p:cNvPr id="28717" name="Straight Connector 2"/>
          <p:cNvCxnSpPr>
            <a:cxnSpLocks noChangeShapeType="1"/>
          </p:cNvCxnSpPr>
          <p:nvPr/>
        </p:nvCxnSpPr>
        <p:spPr bwMode="auto">
          <a:xfrm>
            <a:off x="6746875" y="2973388"/>
            <a:ext cx="0" cy="23796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718" name="Straight Connector 6"/>
          <p:cNvCxnSpPr>
            <a:cxnSpLocks noChangeShapeType="1"/>
          </p:cNvCxnSpPr>
          <p:nvPr/>
        </p:nvCxnSpPr>
        <p:spPr bwMode="auto">
          <a:xfrm>
            <a:off x="6667500" y="2992438"/>
            <a:ext cx="698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719" name="Straight Connector 11"/>
          <p:cNvCxnSpPr>
            <a:cxnSpLocks noChangeShapeType="1"/>
          </p:cNvCxnSpPr>
          <p:nvPr/>
        </p:nvCxnSpPr>
        <p:spPr bwMode="auto">
          <a:xfrm>
            <a:off x="6667500" y="3467100"/>
            <a:ext cx="698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720" name="Straight Connector 12"/>
          <p:cNvCxnSpPr>
            <a:cxnSpLocks noChangeShapeType="1"/>
          </p:cNvCxnSpPr>
          <p:nvPr/>
        </p:nvCxnSpPr>
        <p:spPr bwMode="auto">
          <a:xfrm>
            <a:off x="6667500" y="3938588"/>
            <a:ext cx="698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721" name="Straight Connector 13"/>
          <p:cNvCxnSpPr>
            <a:cxnSpLocks noChangeShapeType="1"/>
          </p:cNvCxnSpPr>
          <p:nvPr/>
        </p:nvCxnSpPr>
        <p:spPr bwMode="auto">
          <a:xfrm>
            <a:off x="6667500" y="4410075"/>
            <a:ext cx="698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722" name="Straight Connector 14"/>
          <p:cNvCxnSpPr>
            <a:cxnSpLocks noChangeShapeType="1"/>
          </p:cNvCxnSpPr>
          <p:nvPr/>
        </p:nvCxnSpPr>
        <p:spPr bwMode="auto">
          <a:xfrm>
            <a:off x="6667500" y="4883150"/>
            <a:ext cx="698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723" name="Straight Connector 15"/>
          <p:cNvCxnSpPr>
            <a:cxnSpLocks noChangeShapeType="1"/>
          </p:cNvCxnSpPr>
          <p:nvPr/>
        </p:nvCxnSpPr>
        <p:spPr bwMode="auto">
          <a:xfrm>
            <a:off x="6667500" y="5356225"/>
            <a:ext cx="682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724" name="TextBox 7"/>
          <p:cNvSpPr txBox="1">
            <a:spLocks noChangeArrowheads="1"/>
          </p:cNvSpPr>
          <p:nvPr/>
        </p:nvSpPr>
        <p:spPr bwMode="auto">
          <a:xfrm>
            <a:off x="6210300" y="2852739"/>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100</a:t>
            </a:r>
          </a:p>
        </p:txBody>
      </p:sp>
      <p:sp>
        <p:nvSpPr>
          <p:cNvPr id="28725" name="TextBox 17"/>
          <p:cNvSpPr txBox="1">
            <a:spLocks noChangeArrowheads="1"/>
          </p:cNvSpPr>
          <p:nvPr/>
        </p:nvSpPr>
        <p:spPr bwMode="auto">
          <a:xfrm>
            <a:off x="6310312" y="3316289"/>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80</a:t>
            </a:r>
          </a:p>
        </p:txBody>
      </p:sp>
      <p:sp>
        <p:nvSpPr>
          <p:cNvPr id="28726" name="TextBox 18"/>
          <p:cNvSpPr txBox="1">
            <a:spLocks noChangeArrowheads="1"/>
          </p:cNvSpPr>
          <p:nvPr/>
        </p:nvSpPr>
        <p:spPr bwMode="auto">
          <a:xfrm>
            <a:off x="6310312" y="3778251"/>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60</a:t>
            </a:r>
          </a:p>
        </p:txBody>
      </p:sp>
      <p:sp>
        <p:nvSpPr>
          <p:cNvPr id="28727" name="TextBox 19"/>
          <p:cNvSpPr txBox="1">
            <a:spLocks noChangeArrowheads="1"/>
          </p:cNvSpPr>
          <p:nvPr/>
        </p:nvSpPr>
        <p:spPr bwMode="auto">
          <a:xfrm>
            <a:off x="6310312" y="4241801"/>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40</a:t>
            </a:r>
          </a:p>
        </p:txBody>
      </p:sp>
      <p:sp>
        <p:nvSpPr>
          <p:cNvPr id="28728" name="TextBox 21"/>
          <p:cNvSpPr txBox="1">
            <a:spLocks noChangeArrowheads="1"/>
          </p:cNvSpPr>
          <p:nvPr/>
        </p:nvSpPr>
        <p:spPr bwMode="auto">
          <a:xfrm>
            <a:off x="6310312" y="4705351"/>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20</a:t>
            </a:r>
          </a:p>
        </p:txBody>
      </p:sp>
      <p:sp>
        <p:nvSpPr>
          <p:cNvPr id="28729" name="TextBox 22"/>
          <p:cNvSpPr txBox="1">
            <a:spLocks noChangeArrowheads="1"/>
          </p:cNvSpPr>
          <p:nvPr/>
        </p:nvSpPr>
        <p:spPr bwMode="auto">
          <a:xfrm>
            <a:off x="6408738" y="5167314"/>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0</a:t>
            </a:r>
          </a:p>
        </p:txBody>
      </p:sp>
      <p:sp>
        <p:nvSpPr>
          <p:cNvPr id="28730" name="TextBox 23"/>
          <p:cNvSpPr txBox="1">
            <a:spLocks noChangeArrowheads="1"/>
          </p:cNvSpPr>
          <p:nvPr/>
        </p:nvSpPr>
        <p:spPr bwMode="auto">
          <a:xfrm rot="-5400000">
            <a:off x="5561970" y="3999013"/>
            <a:ext cx="10823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SVR12 (%)</a:t>
            </a:r>
          </a:p>
        </p:txBody>
      </p:sp>
      <p:cxnSp>
        <p:nvCxnSpPr>
          <p:cNvPr id="28731" name="Straight Connector 25"/>
          <p:cNvCxnSpPr>
            <a:cxnSpLocks noChangeShapeType="1"/>
          </p:cNvCxnSpPr>
          <p:nvPr/>
        </p:nvCxnSpPr>
        <p:spPr bwMode="auto">
          <a:xfrm rot="5400000">
            <a:off x="10236993" y="5407819"/>
            <a:ext cx="841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732" name="Straight Connector 26"/>
          <p:cNvCxnSpPr>
            <a:cxnSpLocks noChangeShapeType="1"/>
          </p:cNvCxnSpPr>
          <p:nvPr/>
        </p:nvCxnSpPr>
        <p:spPr bwMode="auto">
          <a:xfrm rot="5400000">
            <a:off x="8481218" y="5407819"/>
            <a:ext cx="841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733" name="Straight Connector 27"/>
          <p:cNvCxnSpPr>
            <a:cxnSpLocks noChangeShapeType="1"/>
          </p:cNvCxnSpPr>
          <p:nvPr/>
        </p:nvCxnSpPr>
        <p:spPr bwMode="auto">
          <a:xfrm rot="5400000">
            <a:off x="6704806" y="5407819"/>
            <a:ext cx="841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734" name="TextBox 28"/>
          <p:cNvSpPr txBox="1">
            <a:spLocks noChangeArrowheads="1"/>
          </p:cNvSpPr>
          <p:nvPr/>
        </p:nvSpPr>
        <p:spPr bwMode="auto">
          <a:xfrm>
            <a:off x="7237412" y="5372101"/>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CTP B</a:t>
            </a:r>
          </a:p>
        </p:txBody>
      </p:sp>
      <p:sp>
        <p:nvSpPr>
          <p:cNvPr id="28735" name="TextBox 29"/>
          <p:cNvSpPr txBox="1">
            <a:spLocks noChangeArrowheads="1"/>
          </p:cNvSpPr>
          <p:nvPr/>
        </p:nvSpPr>
        <p:spPr bwMode="auto">
          <a:xfrm>
            <a:off x="8994775" y="5372101"/>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CTP C</a:t>
            </a:r>
          </a:p>
        </p:txBody>
      </p:sp>
      <p:sp>
        <p:nvSpPr>
          <p:cNvPr id="28736" name="TextBox 35"/>
          <p:cNvSpPr txBox="1">
            <a:spLocks noChangeArrowheads="1"/>
          </p:cNvSpPr>
          <p:nvPr/>
        </p:nvSpPr>
        <p:spPr bwMode="auto">
          <a:xfrm>
            <a:off x="7131050" y="2946400"/>
            <a:ext cx="411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87</a:t>
            </a:r>
          </a:p>
        </p:txBody>
      </p:sp>
      <p:sp>
        <p:nvSpPr>
          <p:cNvPr id="28737" name="TextBox 36"/>
          <p:cNvSpPr txBox="1">
            <a:spLocks noChangeArrowheads="1"/>
          </p:cNvSpPr>
          <p:nvPr/>
        </p:nvSpPr>
        <p:spPr bwMode="auto">
          <a:xfrm>
            <a:off x="7735887" y="2776539"/>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96</a:t>
            </a:r>
          </a:p>
        </p:txBody>
      </p:sp>
      <p:sp>
        <p:nvSpPr>
          <p:cNvPr id="16450" name="TextBox 37"/>
          <p:cNvSpPr txBox="1">
            <a:spLocks noChangeArrowheads="1"/>
          </p:cNvSpPr>
          <p:nvPr/>
        </p:nvSpPr>
        <p:spPr bwMode="auto">
          <a:xfrm>
            <a:off x="7121525" y="4806951"/>
            <a:ext cx="481012" cy="523875"/>
          </a:xfrm>
          <a:prstGeom prst="rect">
            <a:avLst/>
          </a:prstGeom>
          <a:noFill/>
          <a:ln>
            <a:noFill/>
          </a:ln>
          <a:extLst/>
        </p:spPr>
        <p:txBody>
          <a:bodyPr>
            <a:spAutoFit/>
          </a:bodyPr>
          <a:lstStyle>
            <a:lvl1pPr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1pPr>
            <a:lvl2pPr marL="742950" indent="-28575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2pPr>
            <a:lvl3pPr marL="11430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3pPr>
            <a:lvl4pPr marL="16002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4pPr>
            <a:lvl5pPr marL="20574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9pPr>
          </a:lstStyle>
          <a:p>
            <a:pPr eaLnBrk="1" hangingPunct="1">
              <a:lnSpc>
                <a:spcPct val="100000"/>
              </a:lnSpc>
              <a:spcBef>
                <a:spcPct val="0"/>
              </a:spcBef>
              <a:spcAft>
                <a:spcPct val="0"/>
              </a:spcAft>
              <a:buClrTx/>
              <a:buFontTx/>
              <a:buNone/>
              <a:defRPr/>
            </a:pPr>
            <a:r>
              <a:rPr lang="en-US" altLang="en-US" sz="1400" b="0" dirty="0">
                <a:solidFill>
                  <a:schemeClr val="bg2">
                    <a:lumMod val="10000"/>
                  </a:schemeClr>
                </a:solidFill>
                <a:cs typeface="Arial" charset="0"/>
              </a:rPr>
              <a:t>20/23</a:t>
            </a:r>
          </a:p>
        </p:txBody>
      </p:sp>
      <p:cxnSp>
        <p:nvCxnSpPr>
          <p:cNvPr id="28739" name="Straight Connector 4"/>
          <p:cNvCxnSpPr>
            <a:cxnSpLocks noChangeShapeType="1"/>
          </p:cNvCxnSpPr>
          <p:nvPr/>
        </p:nvCxnSpPr>
        <p:spPr bwMode="auto">
          <a:xfrm>
            <a:off x="6737351" y="5362575"/>
            <a:ext cx="35639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6452" name="TextBox 44"/>
          <p:cNvSpPr txBox="1">
            <a:spLocks noChangeArrowheads="1"/>
          </p:cNvSpPr>
          <p:nvPr/>
        </p:nvSpPr>
        <p:spPr bwMode="auto">
          <a:xfrm>
            <a:off x="7750176" y="4806951"/>
            <a:ext cx="490537" cy="523875"/>
          </a:xfrm>
          <a:prstGeom prst="rect">
            <a:avLst/>
          </a:prstGeom>
          <a:noFill/>
          <a:ln>
            <a:noFill/>
          </a:ln>
          <a:extLst/>
        </p:spPr>
        <p:txBody>
          <a:bodyPr>
            <a:spAutoFit/>
          </a:bodyPr>
          <a:lstStyle>
            <a:lvl1pPr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1pPr>
            <a:lvl2pPr marL="742950" indent="-28575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2pPr>
            <a:lvl3pPr marL="11430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3pPr>
            <a:lvl4pPr marL="16002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4pPr>
            <a:lvl5pPr marL="20574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9pPr>
          </a:lstStyle>
          <a:p>
            <a:pPr eaLnBrk="1" hangingPunct="1">
              <a:lnSpc>
                <a:spcPct val="100000"/>
              </a:lnSpc>
              <a:spcBef>
                <a:spcPct val="0"/>
              </a:spcBef>
              <a:spcAft>
                <a:spcPct val="0"/>
              </a:spcAft>
              <a:buClrTx/>
              <a:buFontTx/>
              <a:buNone/>
              <a:defRPr/>
            </a:pPr>
            <a:r>
              <a:rPr lang="en-US" altLang="en-US" sz="1400" b="0" dirty="0">
                <a:solidFill>
                  <a:schemeClr val="bg2">
                    <a:lumMod val="10000"/>
                  </a:schemeClr>
                </a:solidFill>
                <a:cs typeface="Arial" charset="0"/>
              </a:rPr>
              <a:t>22/23</a:t>
            </a:r>
          </a:p>
        </p:txBody>
      </p:sp>
      <p:sp>
        <p:nvSpPr>
          <p:cNvPr id="28741" name="TextBox 45"/>
          <p:cNvSpPr txBox="1">
            <a:spLocks noChangeArrowheads="1"/>
          </p:cNvSpPr>
          <p:nvPr/>
        </p:nvSpPr>
        <p:spPr bwMode="auto">
          <a:xfrm>
            <a:off x="8864600" y="2989264"/>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85</a:t>
            </a:r>
          </a:p>
        </p:txBody>
      </p:sp>
      <p:sp>
        <p:nvSpPr>
          <p:cNvPr id="28742" name="TextBox 46"/>
          <p:cNvSpPr txBox="1">
            <a:spLocks noChangeArrowheads="1"/>
          </p:cNvSpPr>
          <p:nvPr/>
        </p:nvSpPr>
        <p:spPr bwMode="auto">
          <a:xfrm>
            <a:off x="9501187" y="3305175"/>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600">
                <a:solidFill>
                  <a:schemeClr val="tx1"/>
                </a:solidFill>
                <a:cs typeface="Arial" panose="020B0604020202020204" pitchFamily="34" charset="0"/>
              </a:rPr>
              <a:t>72</a:t>
            </a:r>
          </a:p>
        </p:txBody>
      </p:sp>
      <p:sp>
        <p:nvSpPr>
          <p:cNvPr id="16455" name="TextBox 50"/>
          <p:cNvSpPr txBox="1">
            <a:spLocks noChangeArrowheads="1"/>
          </p:cNvSpPr>
          <p:nvPr/>
        </p:nvSpPr>
        <p:spPr bwMode="auto">
          <a:xfrm>
            <a:off x="9494837" y="4806951"/>
            <a:ext cx="495300" cy="523875"/>
          </a:xfrm>
          <a:prstGeom prst="rect">
            <a:avLst/>
          </a:prstGeom>
          <a:noFill/>
          <a:ln>
            <a:noFill/>
          </a:ln>
          <a:extLst/>
        </p:spPr>
        <p:txBody>
          <a:bodyPr>
            <a:spAutoFit/>
          </a:bodyPr>
          <a:lstStyle>
            <a:lvl1pPr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1pPr>
            <a:lvl2pPr marL="742950" indent="-28575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2pPr>
            <a:lvl3pPr marL="11430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3pPr>
            <a:lvl4pPr marL="16002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4pPr>
            <a:lvl5pPr marL="20574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9pPr>
          </a:lstStyle>
          <a:p>
            <a:pPr eaLnBrk="1" hangingPunct="1">
              <a:lnSpc>
                <a:spcPct val="100000"/>
              </a:lnSpc>
              <a:spcBef>
                <a:spcPct val="0"/>
              </a:spcBef>
              <a:spcAft>
                <a:spcPct val="0"/>
              </a:spcAft>
              <a:buClrTx/>
              <a:buFontTx/>
              <a:buNone/>
              <a:defRPr/>
            </a:pPr>
            <a:r>
              <a:rPr lang="en-US" altLang="en-US" sz="1400" b="0" dirty="0">
                <a:solidFill>
                  <a:schemeClr val="bg2">
                    <a:lumMod val="10000"/>
                  </a:schemeClr>
                </a:solidFill>
                <a:cs typeface="Arial" charset="0"/>
              </a:rPr>
              <a:t>13/18</a:t>
            </a:r>
          </a:p>
        </p:txBody>
      </p:sp>
      <p:sp>
        <p:nvSpPr>
          <p:cNvPr id="16456" name="TextBox 37"/>
          <p:cNvSpPr txBox="1">
            <a:spLocks noChangeArrowheads="1"/>
          </p:cNvSpPr>
          <p:nvPr/>
        </p:nvSpPr>
        <p:spPr bwMode="auto">
          <a:xfrm>
            <a:off x="8866187" y="4806951"/>
            <a:ext cx="458788" cy="523875"/>
          </a:xfrm>
          <a:prstGeom prst="rect">
            <a:avLst/>
          </a:prstGeom>
          <a:noFill/>
          <a:ln>
            <a:noFill/>
          </a:ln>
          <a:extLst/>
        </p:spPr>
        <p:txBody>
          <a:bodyPr>
            <a:spAutoFit/>
          </a:bodyPr>
          <a:lstStyle>
            <a:lvl1pPr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1pPr>
            <a:lvl2pPr marL="742950" indent="-28575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2pPr>
            <a:lvl3pPr marL="11430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3pPr>
            <a:lvl4pPr marL="16002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4pPr>
            <a:lvl5pPr marL="2057400" indent="-228600" eaLnBrk="0"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MS PGothic" pitchFamily="34" charset="-128"/>
              </a:defRPr>
            </a:lvl9pPr>
          </a:lstStyle>
          <a:p>
            <a:pPr eaLnBrk="1" hangingPunct="1">
              <a:lnSpc>
                <a:spcPct val="100000"/>
              </a:lnSpc>
              <a:spcBef>
                <a:spcPct val="0"/>
              </a:spcBef>
              <a:spcAft>
                <a:spcPct val="0"/>
              </a:spcAft>
              <a:buClrTx/>
              <a:buFontTx/>
              <a:buNone/>
              <a:defRPr/>
            </a:pPr>
            <a:r>
              <a:rPr lang="en-US" altLang="en-US" sz="1400" b="0" dirty="0">
                <a:solidFill>
                  <a:schemeClr val="bg2">
                    <a:lumMod val="10000"/>
                  </a:schemeClr>
                </a:solidFill>
                <a:cs typeface="Arial" charset="0"/>
              </a:rPr>
              <a:t>17/20</a:t>
            </a:r>
          </a:p>
        </p:txBody>
      </p:sp>
      <p:sp>
        <p:nvSpPr>
          <p:cNvPr id="28745" name="TextBox 1"/>
          <p:cNvSpPr txBox="1">
            <a:spLocks noChangeArrowheads="1"/>
          </p:cNvSpPr>
          <p:nvPr/>
        </p:nvSpPr>
        <p:spPr bwMode="auto">
          <a:xfrm>
            <a:off x="6003926" y="4932364"/>
            <a:ext cx="6174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n/N =</a:t>
            </a:r>
          </a:p>
        </p:txBody>
      </p:sp>
      <p:sp>
        <p:nvSpPr>
          <p:cNvPr id="28746" name="Rectangle 108"/>
          <p:cNvSpPr>
            <a:spLocks noChangeArrowheads="1"/>
          </p:cNvSpPr>
          <p:nvPr/>
        </p:nvSpPr>
        <p:spPr bwMode="auto">
          <a:xfrm>
            <a:off x="6759576" y="5765801"/>
            <a:ext cx="36099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spcBef>
                <a:spcPct val="35000"/>
              </a:spcBef>
              <a:spcAft>
                <a:spcPct val="25000"/>
              </a:spcAft>
              <a:buClr>
                <a:schemeClr val="folHlink"/>
              </a:buClr>
              <a:buFont typeface="Arial" panose="020B0604020202020204" pitchFamily="34" charset="0"/>
              <a:buNone/>
            </a:pPr>
            <a:r>
              <a:rPr lang="en-US" altLang="en-US" sz="1800">
                <a:solidFill>
                  <a:schemeClr val="tx1"/>
                </a:solidFill>
                <a:cs typeface="Arial" panose="020B0604020202020204" pitchFamily="34" charset="0"/>
              </a:rPr>
              <a:t>SOLAR-2: GT 1</a:t>
            </a:r>
            <a:r>
              <a:rPr lang="en-US" altLang="en-US" sz="1800" baseline="30000">
                <a:solidFill>
                  <a:schemeClr val="tx1"/>
                </a:solidFill>
                <a:cs typeface="Arial" panose="020B0604020202020204" pitchFamily="34" charset="0"/>
              </a:rPr>
              <a:t>[2]</a:t>
            </a:r>
          </a:p>
        </p:txBody>
      </p:sp>
      <p:cxnSp>
        <p:nvCxnSpPr>
          <p:cNvPr id="28747" name="Straight Connector 25"/>
          <p:cNvCxnSpPr>
            <a:cxnSpLocks noChangeShapeType="1"/>
          </p:cNvCxnSpPr>
          <p:nvPr/>
        </p:nvCxnSpPr>
        <p:spPr bwMode="auto">
          <a:xfrm rot="5400000">
            <a:off x="5761038" y="5419726"/>
            <a:ext cx="857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9791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r>
              <a:rPr lang="en-US" altLang="en-US" sz="4000" b="1" dirty="0" smtClean="0">
                <a:solidFill>
                  <a:srgbClr val="FF0000"/>
                </a:solidFill>
              </a:rPr>
              <a:t>Hepatitis and Renal Disease</a:t>
            </a:r>
          </a:p>
        </p:txBody>
      </p:sp>
      <p:sp>
        <p:nvSpPr>
          <p:cNvPr id="58371" name="Content Placeholder 2"/>
          <p:cNvSpPr>
            <a:spLocks noGrp="1"/>
          </p:cNvSpPr>
          <p:nvPr>
            <p:ph idx="1"/>
          </p:nvPr>
        </p:nvSpPr>
        <p:spPr>
          <a:xfrm>
            <a:off x="1096994" y="1845734"/>
            <a:ext cx="10055781" cy="4478866"/>
          </a:xfrm>
        </p:spPr>
        <p:txBody>
          <a:bodyPr>
            <a:normAutofit lnSpcReduction="10000"/>
          </a:bodyPr>
          <a:lstStyle/>
          <a:p>
            <a:pPr>
              <a:lnSpc>
                <a:spcPct val="100000"/>
              </a:lnSpc>
              <a:spcBef>
                <a:spcPts val="800"/>
              </a:spcBef>
              <a:spcAft>
                <a:spcPct val="0"/>
              </a:spcAft>
              <a:buFont typeface="Wingdings" panose="05000000000000000000" pitchFamily="2" charset="2"/>
              <a:buChar char="§"/>
            </a:pPr>
            <a:r>
              <a:rPr lang="en-US" altLang="en-US" sz="2400" b="1" dirty="0" smtClean="0"/>
              <a:t> </a:t>
            </a:r>
            <a:r>
              <a:rPr lang="en-US" altLang="en-US" sz="2400" b="1" dirty="0" smtClean="0">
                <a:solidFill>
                  <a:schemeClr val="tx1"/>
                </a:solidFill>
              </a:rPr>
              <a:t>HCV </a:t>
            </a:r>
            <a:r>
              <a:rPr lang="en-US" altLang="en-US" sz="2400" b="1" dirty="0">
                <a:solidFill>
                  <a:schemeClr val="tx1"/>
                </a:solidFill>
              </a:rPr>
              <a:t>infection </a:t>
            </a:r>
            <a:r>
              <a:rPr lang="en-US" altLang="en-US" sz="2400" b="1" dirty="0" smtClean="0">
                <a:solidFill>
                  <a:schemeClr val="tx1"/>
                </a:solidFill>
              </a:rPr>
              <a:t>can cause </a:t>
            </a:r>
            <a:r>
              <a:rPr lang="en-US" altLang="en-US" sz="2400" b="1" dirty="0">
                <a:solidFill>
                  <a:schemeClr val="tx1"/>
                </a:solidFill>
              </a:rPr>
              <a:t>renal disease or be associated with renal disease</a:t>
            </a:r>
          </a:p>
          <a:p>
            <a:pPr lvl="1">
              <a:lnSpc>
                <a:spcPct val="100000"/>
              </a:lnSpc>
              <a:spcBef>
                <a:spcPts val="800"/>
              </a:spcBef>
              <a:spcAft>
                <a:spcPct val="0"/>
              </a:spcAft>
            </a:pPr>
            <a:r>
              <a:rPr lang="en-US" altLang="en-US" sz="2000" dirty="0">
                <a:solidFill>
                  <a:schemeClr val="tx1"/>
                </a:solidFill>
              </a:rPr>
              <a:t>Mixed </a:t>
            </a:r>
            <a:r>
              <a:rPr lang="en-US" altLang="en-US" sz="2000" dirty="0" err="1" smtClean="0">
                <a:solidFill>
                  <a:schemeClr val="tx1"/>
                </a:solidFill>
              </a:rPr>
              <a:t>cryoglobulinemia</a:t>
            </a:r>
            <a:endParaRPr lang="en-US" altLang="en-US" sz="2000" baseline="30000" dirty="0">
              <a:solidFill>
                <a:schemeClr val="tx1"/>
              </a:solidFill>
            </a:endParaRPr>
          </a:p>
          <a:p>
            <a:pPr lvl="1">
              <a:lnSpc>
                <a:spcPct val="100000"/>
              </a:lnSpc>
              <a:spcBef>
                <a:spcPts val="800"/>
              </a:spcBef>
              <a:spcAft>
                <a:spcPct val="0"/>
              </a:spcAft>
            </a:pPr>
            <a:r>
              <a:rPr lang="en-US" altLang="en-US" sz="2000" dirty="0" err="1">
                <a:solidFill>
                  <a:schemeClr val="tx1"/>
                </a:solidFill>
              </a:rPr>
              <a:t>Membranoproliferative</a:t>
            </a:r>
            <a:r>
              <a:rPr lang="en-US" altLang="en-US" sz="2000" dirty="0">
                <a:solidFill>
                  <a:schemeClr val="tx1"/>
                </a:solidFill>
              </a:rPr>
              <a:t> glomerulonephritis (MPGN</a:t>
            </a:r>
            <a:r>
              <a:rPr lang="en-US" altLang="en-US" sz="2000" dirty="0" smtClean="0">
                <a:solidFill>
                  <a:schemeClr val="tx1"/>
                </a:solidFill>
              </a:rPr>
              <a:t>)</a:t>
            </a:r>
            <a:endParaRPr lang="en-US" altLang="en-US" sz="2000" baseline="30000" dirty="0">
              <a:solidFill>
                <a:schemeClr val="tx1"/>
              </a:solidFill>
            </a:endParaRPr>
          </a:p>
          <a:p>
            <a:pPr lvl="1">
              <a:lnSpc>
                <a:spcPct val="100000"/>
              </a:lnSpc>
              <a:spcBef>
                <a:spcPts val="800"/>
              </a:spcBef>
              <a:spcAft>
                <a:spcPct val="0"/>
              </a:spcAft>
            </a:pPr>
            <a:r>
              <a:rPr lang="en-US" altLang="en-US" sz="2000" dirty="0" err="1">
                <a:solidFill>
                  <a:schemeClr val="tx1"/>
                </a:solidFill>
              </a:rPr>
              <a:t>Polyarteritis</a:t>
            </a:r>
            <a:r>
              <a:rPr lang="en-US" altLang="en-US" sz="2000" dirty="0">
                <a:solidFill>
                  <a:schemeClr val="tx1"/>
                </a:solidFill>
              </a:rPr>
              <a:t> </a:t>
            </a:r>
            <a:r>
              <a:rPr lang="en-US" altLang="en-US" sz="2000" dirty="0" err="1" smtClean="0">
                <a:solidFill>
                  <a:schemeClr val="tx1"/>
                </a:solidFill>
              </a:rPr>
              <a:t>nodosa</a:t>
            </a:r>
            <a:endParaRPr lang="en-US" altLang="en-US" sz="2000" baseline="30000" dirty="0">
              <a:solidFill>
                <a:schemeClr val="tx1"/>
              </a:solidFill>
            </a:endParaRPr>
          </a:p>
          <a:p>
            <a:pPr>
              <a:lnSpc>
                <a:spcPct val="100000"/>
              </a:lnSpc>
              <a:spcBef>
                <a:spcPts val="800"/>
              </a:spcBef>
              <a:spcAft>
                <a:spcPct val="0"/>
              </a:spcAft>
              <a:buFont typeface="Wingdings" panose="05000000000000000000" pitchFamily="2" charset="2"/>
              <a:buChar char="§"/>
            </a:pPr>
            <a:r>
              <a:rPr lang="en-US" altLang="en-US" sz="2400" b="1" dirty="0" smtClean="0">
                <a:solidFill>
                  <a:schemeClr val="tx1"/>
                </a:solidFill>
              </a:rPr>
              <a:t> Possibly HCV associated</a:t>
            </a:r>
            <a:endParaRPr lang="en-US" altLang="en-US" sz="2400" b="1" baseline="30000" dirty="0">
              <a:solidFill>
                <a:schemeClr val="tx1"/>
              </a:solidFill>
            </a:endParaRPr>
          </a:p>
          <a:p>
            <a:pPr lvl="1">
              <a:lnSpc>
                <a:spcPct val="100000"/>
              </a:lnSpc>
              <a:spcBef>
                <a:spcPts val="800"/>
              </a:spcBef>
              <a:spcAft>
                <a:spcPct val="0"/>
              </a:spcAft>
            </a:pPr>
            <a:r>
              <a:rPr lang="en-US" altLang="en-US" sz="2000" dirty="0">
                <a:solidFill>
                  <a:schemeClr val="tx1"/>
                </a:solidFill>
              </a:rPr>
              <a:t>Focal segmental </a:t>
            </a:r>
            <a:r>
              <a:rPr lang="en-US" altLang="en-US" sz="2000" dirty="0" err="1">
                <a:solidFill>
                  <a:schemeClr val="tx1"/>
                </a:solidFill>
              </a:rPr>
              <a:t>glomerulosclerosis</a:t>
            </a:r>
            <a:endParaRPr lang="en-US" altLang="en-US" sz="2000" dirty="0">
              <a:solidFill>
                <a:schemeClr val="tx1"/>
              </a:solidFill>
            </a:endParaRPr>
          </a:p>
          <a:p>
            <a:pPr lvl="1">
              <a:lnSpc>
                <a:spcPct val="100000"/>
              </a:lnSpc>
              <a:spcBef>
                <a:spcPts val="800"/>
              </a:spcBef>
              <a:spcAft>
                <a:spcPct val="0"/>
              </a:spcAft>
            </a:pPr>
            <a:r>
              <a:rPr lang="en-US" altLang="en-US" sz="2000" dirty="0">
                <a:solidFill>
                  <a:schemeClr val="tx1"/>
                </a:solidFill>
              </a:rPr>
              <a:t>Proliferative </a:t>
            </a:r>
            <a:r>
              <a:rPr lang="en-US" altLang="en-US" sz="2000" dirty="0" smtClean="0">
                <a:solidFill>
                  <a:schemeClr val="tx1"/>
                </a:solidFill>
              </a:rPr>
              <a:t>or Membranous glomerulonephritis</a:t>
            </a:r>
            <a:endParaRPr lang="en-US" altLang="en-US" sz="2000" dirty="0">
              <a:solidFill>
                <a:schemeClr val="tx1"/>
              </a:solidFill>
            </a:endParaRPr>
          </a:p>
          <a:p>
            <a:pPr>
              <a:lnSpc>
                <a:spcPct val="100000"/>
              </a:lnSpc>
              <a:spcBef>
                <a:spcPts val="800"/>
              </a:spcBef>
              <a:spcAft>
                <a:spcPct val="0"/>
              </a:spcAft>
              <a:buFont typeface="Wingdings" panose="05000000000000000000" pitchFamily="2" charset="2"/>
              <a:buChar char="§"/>
            </a:pPr>
            <a:r>
              <a:rPr lang="en-US" altLang="en-US" sz="2400" b="1" dirty="0" smtClean="0">
                <a:solidFill>
                  <a:schemeClr val="tx1"/>
                </a:solidFill>
              </a:rPr>
              <a:t> HCV and diabetes association </a:t>
            </a:r>
          </a:p>
          <a:p>
            <a:pPr>
              <a:lnSpc>
                <a:spcPct val="100000"/>
              </a:lnSpc>
              <a:spcBef>
                <a:spcPts val="800"/>
              </a:spcBef>
              <a:spcAft>
                <a:spcPct val="0"/>
              </a:spcAft>
              <a:buFont typeface="Wingdings" panose="05000000000000000000" pitchFamily="2" charset="2"/>
              <a:buChar char="§"/>
            </a:pPr>
            <a:r>
              <a:rPr lang="en-US" altLang="en-US" sz="2000" b="1" dirty="0" smtClean="0">
                <a:solidFill>
                  <a:schemeClr val="tx1"/>
                </a:solidFill>
              </a:rPr>
              <a:t> </a:t>
            </a:r>
            <a:r>
              <a:rPr lang="en-US" altLang="en-US" sz="2400" b="1" dirty="0" smtClean="0">
                <a:solidFill>
                  <a:schemeClr val="tx1"/>
                </a:solidFill>
              </a:rPr>
              <a:t>HCV </a:t>
            </a:r>
            <a:r>
              <a:rPr lang="en-US" altLang="en-US" sz="2400" b="1" dirty="0">
                <a:solidFill>
                  <a:schemeClr val="tx1"/>
                </a:solidFill>
              </a:rPr>
              <a:t>infection independently associated with increased mortality in hemodialysis </a:t>
            </a:r>
            <a:r>
              <a:rPr lang="en-US" altLang="en-US" sz="2400" b="1" dirty="0" smtClean="0">
                <a:solidFill>
                  <a:schemeClr val="tx1"/>
                </a:solidFill>
              </a:rPr>
              <a:t>patients</a:t>
            </a:r>
          </a:p>
          <a:p>
            <a:pPr>
              <a:lnSpc>
                <a:spcPct val="100000"/>
              </a:lnSpc>
              <a:spcBef>
                <a:spcPts val="800"/>
              </a:spcBef>
              <a:spcAft>
                <a:spcPct val="0"/>
              </a:spcAft>
              <a:buFont typeface="Wingdings" panose="05000000000000000000" pitchFamily="2" charset="2"/>
              <a:buChar char="§"/>
            </a:pPr>
            <a:r>
              <a:rPr lang="en-US" altLang="en-US" sz="2400" b="1" dirty="0" smtClean="0">
                <a:solidFill>
                  <a:schemeClr val="tx1"/>
                </a:solidFill>
              </a:rPr>
              <a:t> Increased rate of progression to </a:t>
            </a:r>
            <a:r>
              <a:rPr lang="en-US" altLang="en-US" sz="2400" b="1" dirty="0">
                <a:solidFill>
                  <a:schemeClr val="tx1"/>
                </a:solidFill>
              </a:rPr>
              <a:t>cirrhosis and </a:t>
            </a:r>
            <a:r>
              <a:rPr lang="en-US" altLang="en-US" sz="2400" b="1" dirty="0" smtClean="0">
                <a:solidFill>
                  <a:schemeClr val="tx1"/>
                </a:solidFill>
              </a:rPr>
              <a:t>risk of hepatocellular </a:t>
            </a:r>
            <a:r>
              <a:rPr lang="en-US" altLang="en-US" sz="2400" b="1" dirty="0">
                <a:solidFill>
                  <a:schemeClr val="tx1"/>
                </a:solidFill>
              </a:rPr>
              <a:t>cancer</a:t>
            </a:r>
          </a:p>
          <a:p>
            <a:pPr>
              <a:lnSpc>
                <a:spcPct val="100000"/>
              </a:lnSpc>
              <a:spcBef>
                <a:spcPts val="800"/>
              </a:spcBef>
              <a:spcAft>
                <a:spcPct val="0"/>
              </a:spcAft>
            </a:pPr>
            <a:endParaRPr lang="en-US" altLang="en-US" sz="2000" b="1" dirty="0" smtClean="0"/>
          </a:p>
          <a:p>
            <a:pPr marL="0" indent="0">
              <a:lnSpc>
                <a:spcPct val="100000"/>
              </a:lnSpc>
              <a:spcBef>
                <a:spcPts val="800"/>
              </a:spcBef>
              <a:spcAft>
                <a:spcPct val="0"/>
              </a:spcAft>
              <a:buNone/>
            </a:pPr>
            <a:endParaRPr lang="en-US" altLang="en-US" sz="2000" dirty="0" smtClean="0"/>
          </a:p>
          <a:p>
            <a:pPr>
              <a:lnSpc>
                <a:spcPct val="100000"/>
              </a:lnSpc>
              <a:spcBef>
                <a:spcPts val="800"/>
              </a:spcBef>
              <a:spcAft>
                <a:spcPct val="0"/>
              </a:spcAft>
            </a:pPr>
            <a:endParaRPr lang="en-US" altLang="en-US" baseline="30000" dirty="0" smtClean="0"/>
          </a:p>
        </p:txBody>
      </p:sp>
      <p:sp>
        <p:nvSpPr>
          <p:cNvPr id="58372" name="Rectangle 2"/>
          <p:cNvSpPr>
            <a:spLocks noChangeArrowheads="1"/>
          </p:cNvSpPr>
          <p:nvPr/>
        </p:nvSpPr>
        <p:spPr bwMode="auto">
          <a:xfrm>
            <a:off x="303212" y="6324600"/>
            <a:ext cx="1158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
                <a:schemeClr val="tx1"/>
              </a:buClr>
              <a:buFont typeface="Wingdings" panose="05000000000000000000" pitchFamily="2" charset="2"/>
              <a:buNone/>
            </a:pPr>
            <a:r>
              <a:rPr lang="en-US" altLang="en-US" sz="1400" b="1" dirty="0">
                <a:solidFill>
                  <a:schemeClr val="bg1"/>
                </a:solidFill>
                <a:cs typeface="Arial" panose="020B0604020202020204" pitchFamily="34" charset="0"/>
              </a:rPr>
              <a:t>1. </a:t>
            </a:r>
            <a:r>
              <a:rPr lang="en-US" altLang="en-US" sz="1400" b="1" dirty="0" err="1">
                <a:solidFill>
                  <a:schemeClr val="bg1"/>
                </a:solidFill>
                <a:cs typeface="Arial" panose="020B0604020202020204" pitchFamily="34" charset="0"/>
              </a:rPr>
              <a:t>Ozkok</a:t>
            </a:r>
            <a:r>
              <a:rPr lang="en-US" altLang="en-US" sz="1400" b="1" dirty="0">
                <a:solidFill>
                  <a:schemeClr val="bg1"/>
                </a:solidFill>
                <a:cs typeface="Arial" panose="020B0604020202020204" pitchFamily="34" charset="0"/>
              </a:rPr>
              <a:t> A, et al. World J </a:t>
            </a:r>
            <a:r>
              <a:rPr lang="en-US" altLang="en-US" sz="1400" b="1" dirty="0" err="1">
                <a:solidFill>
                  <a:schemeClr val="bg1"/>
                </a:solidFill>
                <a:cs typeface="Arial" panose="020B0604020202020204" pitchFamily="34" charset="0"/>
              </a:rPr>
              <a:t>Gastroenterol</a:t>
            </a:r>
            <a:r>
              <a:rPr lang="en-US" altLang="en-US" sz="1400" b="1" dirty="0">
                <a:solidFill>
                  <a:schemeClr val="bg1"/>
                </a:solidFill>
                <a:cs typeface="Arial" panose="020B0604020202020204" pitchFamily="34" charset="0"/>
              </a:rPr>
              <a:t>. 2014;20:7544-7554. 2. </a:t>
            </a:r>
            <a:r>
              <a:rPr lang="en-US" altLang="en-US" sz="1400" b="1" dirty="0" err="1">
                <a:solidFill>
                  <a:schemeClr val="bg1"/>
                </a:solidFill>
                <a:cs typeface="Arial" panose="020B0604020202020204" pitchFamily="34" charset="0"/>
              </a:rPr>
              <a:t>Saadoun</a:t>
            </a:r>
            <a:r>
              <a:rPr lang="en-US" altLang="en-US" sz="1400" b="1" dirty="0">
                <a:solidFill>
                  <a:schemeClr val="bg1"/>
                </a:solidFill>
                <a:cs typeface="Arial" panose="020B0604020202020204" pitchFamily="34" charset="0"/>
              </a:rPr>
              <a:t> D, et al. Arthritis Care Res (Hoboken). 2011;63:427-435. 3. </a:t>
            </a:r>
            <a:r>
              <a:rPr lang="en-US" altLang="en-US" sz="1400" b="1" dirty="0" err="1">
                <a:solidFill>
                  <a:schemeClr val="bg1"/>
                </a:solidFill>
                <a:cs typeface="Arial" panose="020B0604020202020204" pitchFamily="34" charset="0"/>
              </a:rPr>
              <a:t>Satapathy</a:t>
            </a:r>
            <a:r>
              <a:rPr lang="en-US" altLang="en-US" sz="1400" b="1" dirty="0">
                <a:solidFill>
                  <a:schemeClr val="bg1"/>
                </a:solidFill>
                <a:cs typeface="Arial" panose="020B0604020202020204" pitchFamily="34" charset="0"/>
              </a:rPr>
              <a:t> SK, et al. </a:t>
            </a:r>
            <a:r>
              <a:rPr lang="pt-BR" altLang="en-US" sz="1400" b="1" dirty="0">
                <a:solidFill>
                  <a:schemeClr val="bg1"/>
                </a:solidFill>
                <a:cs typeface="Arial" panose="020B0604020202020204" pitchFamily="34" charset="0"/>
              </a:rPr>
              <a:t>J Clin Exp Hepatol. 2014;4:8-13.</a:t>
            </a:r>
            <a:endParaRPr lang="en-US" altLang="en-US" sz="1400" b="1" dirty="0">
              <a:solidFill>
                <a:schemeClr val="bg1"/>
              </a:solidFill>
              <a:cs typeface="Arial" panose="020B0604020202020204" pitchFamily="34" charset="0"/>
            </a:endParaRPr>
          </a:p>
        </p:txBody>
      </p:sp>
    </p:spTree>
    <p:extLst>
      <p:ext uri="{BB962C8B-B14F-4D97-AF65-F5344CB8AC3E}">
        <p14:creationId xmlns:p14="http://schemas.microsoft.com/office/powerpoint/2010/main" val="61555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r>
              <a:rPr lang="en-US" altLang="en-US" sz="3600" b="1" dirty="0" smtClean="0">
                <a:solidFill>
                  <a:srgbClr val="FF0000"/>
                </a:solidFill>
              </a:rPr>
              <a:t>OMV/PTV/RTV + DSV ± RBV in </a:t>
            </a:r>
            <a:r>
              <a:rPr lang="en-US" altLang="en-US" sz="3600" b="1" dirty="0" smtClean="0">
                <a:solidFill>
                  <a:srgbClr val="FF0000"/>
                </a:solidFill>
              </a:rPr>
              <a:t>Treatment-Naive, </a:t>
            </a:r>
            <a:r>
              <a:rPr lang="en-US" altLang="en-US" sz="3600" b="1" dirty="0" smtClean="0">
                <a:solidFill>
                  <a:srgbClr val="FF0000"/>
                </a:solidFill>
              </a:rPr>
              <a:t/>
            </a:r>
            <a:br>
              <a:rPr lang="en-US" altLang="en-US" sz="3600" b="1" dirty="0" smtClean="0">
                <a:solidFill>
                  <a:srgbClr val="FF0000"/>
                </a:solidFill>
              </a:rPr>
            </a:br>
            <a:r>
              <a:rPr lang="en-US" altLang="en-US" sz="3600" b="1" dirty="0" smtClean="0">
                <a:solidFill>
                  <a:srgbClr val="FF0000"/>
                </a:solidFill>
              </a:rPr>
              <a:t>Non-Cirrhotic </a:t>
            </a:r>
            <a:r>
              <a:rPr lang="en-US" altLang="en-US" sz="3600" b="1" dirty="0" smtClean="0">
                <a:solidFill>
                  <a:srgbClr val="FF0000"/>
                </a:solidFill>
              </a:rPr>
              <a:t>GT1 with CKD</a:t>
            </a:r>
          </a:p>
        </p:txBody>
      </p:sp>
      <p:sp>
        <p:nvSpPr>
          <p:cNvPr id="27" name="Content Placeholder 2"/>
          <p:cNvSpPr txBox="1">
            <a:spLocks/>
          </p:cNvSpPr>
          <p:nvPr/>
        </p:nvSpPr>
        <p:spPr>
          <a:xfrm>
            <a:off x="2119313" y="1905000"/>
            <a:ext cx="8602663" cy="1382713"/>
          </a:xfrm>
          <a:prstGeom prst="rect">
            <a:avLst/>
          </a:prstGeom>
        </p:spPr>
        <p:txBody>
          <a:bodyPr/>
          <a:lstStyle>
            <a:lvl1pPr algn="l" defTabSz="457200" rtl="0" fontAlgn="base">
              <a:lnSpc>
                <a:spcPct val="75000"/>
              </a:lnSpc>
              <a:spcBef>
                <a:spcPct val="80000"/>
              </a:spcBef>
              <a:spcAft>
                <a:spcPct val="0"/>
              </a:spcAft>
              <a:buFont typeface="Arial" charset="0"/>
              <a:defRPr sz="4000">
                <a:solidFill>
                  <a:srgbClr val="071D49"/>
                </a:solidFill>
                <a:latin typeface="+mn-lt"/>
                <a:ea typeface="+mn-ea"/>
                <a:cs typeface="+mn-cs"/>
              </a:defRPr>
            </a:lvl1pPr>
            <a:lvl2pPr marL="114300" algn="l" defTabSz="457200" rtl="0" fontAlgn="base">
              <a:lnSpc>
                <a:spcPct val="75000"/>
              </a:lnSpc>
              <a:spcBef>
                <a:spcPct val="40000"/>
              </a:spcBef>
              <a:spcAft>
                <a:spcPct val="0"/>
              </a:spcAft>
              <a:defRPr sz="2000">
                <a:solidFill>
                  <a:srgbClr val="071D49"/>
                </a:solidFill>
                <a:latin typeface="+mn-lt"/>
                <a:cs typeface="+mn-cs"/>
              </a:defRPr>
            </a:lvl2pPr>
            <a:lvl3pPr marL="749300" indent="-228600" algn="l" defTabSz="457200" rtl="0" fontAlgn="base">
              <a:spcBef>
                <a:spcPct val="20000"/>
              </a:spcBef>
              <a:spcAft>
                <a:spcPct val="0"/>
              </a:spcAft>
              <a:buFont typeface="Arial" charset="0"/>
              <a:buChar char="–"/>
              <a:defRPr sz="2100">
                <a:solidFill>
                  <a:schemeClr val="tx1"/>
                </a:solidFill>
                <a:latin typeface="+mn-lt"/>
                <a:cs typeface="+mn-cs"/>
              </a:defRPr>
            </a:lvl3pPr>
            <a:lvl4pPr marL="1143000" indent="-228600" algn="l" defTabSz="457200" rtl="0" fontAlgn="base">
              <a:spcBef>
                <a:spcPct val="10000"/>
              </a:spcBef>
              <a:spcAft>
                <a:spcPct val="0"/>
              </a:spcAft>
              <a:buFont typeface="Arial" charset="0"/>
              <a:buChar char="–"/>
              <a:defRPr sz="2000">
                <a:solidFill>
                  <a:schemeClr val="tx1"/>
                </a:solidFill>
                <a:latin typeface="+mn-lt"/>
                <a:cs typeface="+mn-cs"/>
              </a:defRPr>
            </a:lvl4pPr>
            <a:lvl5pPr marL="1485900" indent="-228600" algn="l" defTabSz="457200" rtl="0" fontAlgn="base">
              <a:spcBef>
                <a:spcPct val="10000"/>
              </a:spcBef>
              <a:spcAft>
                <a:spcPct val="0"/>
              </a:spcAft>
              <a:buFont typeface="Arial" charset="0"/>
              <a:buChar char="–"/>
              <a:defRPr>
                <a:solidFill>
                  <a:schemeClr val="tx1"/>
                </a:solidFill>
                <a:latin typeface="+mn-lt"/>
                <a:cs typeface="+mn-cs"/>
              </a:defRPr>
            </a:lvl5pPr>
            <a:lvl6pPr marL="1943100" indent="-228600" algn="l" defTabSz="457200" rtl="0" fontAlgn="base">
              <a:spcBef>
                <a:spcPct val="10000"/>
              </a:spcBef>
              <a:spcAft>
                <a:spcPct val="0"/>
              </a:spcAft>
              <a:buFont typeface="Arial" charset="0"/>
              <a:buChar char="–"/>
              <a:defRPr>
                <a:solidFill>
                  <a:schemeClr val="tx1"/>
                </a:solidFill>
                <a:latin typeface="+mn-lt"/>
                <a:cs typeface="+mn-cs"/>
              </a:defRPr>
            </a:lvl6pPr>
            <a:lvl7pPr marL="2400300" indent="-228600" algn="l" defTabSz="457200" rtl="0" fontAlgn="base">
              <a:spcBef>
                <a:spcPct val="10000"/>
              </a:spcBef>
              <a:spcAft>
                <a:spcPct val="0"/>
              </a:spcAft>
              <a:buFont typeface="Arial" charset="0"/>
              <a:buChar char="–"/>
              <a:defRPr>
                <a:solidFill>
                  <a:schemeClr val="tx1"/>
                </a:solidFill>
                <a:latin typeface="+mn-lt"/>
                <a:cs typeface="+mn-cs"/>
              </a:defRPr>
            </a:lvl7pPr>
            <a:lvl8pPr marL="2857500" indent="-228600" algn="l" defTabSz="457200" rtl="0" fontAlgn="base">
              <a:spcBef>
                <a:spcPct val="10000"/>
              </a:spcBef>
              <a:spcAft>
                <a:spcPct val="0"/>
              </a:spcAft>
              <a:buFont typeface="Arial" charset="0"/>
              <a:buChar char="–"/>
              <a:defRPr>
                <a:solidFill>
                  <a:schemeClr val="tx1"/>
                </a:solidFill>
                <a:latin typeface="+mn-lt"/>
                <a:cs typeface="+mn-cs"/>
              </a:defRPr>
            </a:lvl8pPr>
            <a:lvl9pPr marL="3314700" indent="-228600" algn="l" defTabSz="457200" rtl="0" fontAlgn="base">
              <a:spcBef>
                <a:spcPct val="10000"/>
              </a:spcBef>
              <a:spcAft>
                <a:spcPct val="0"/>
              </a:spcAft>
              <a:buFont typeface="Arial" charset="0"/>
              <a:buChar char="–"/>
              <a:defRPr>
                <a:solidFill>
                  <a:schemeClr val="tx1"/>
                </a:solidFill>
                <a:latin typeface="+mn-lt"/>
                <a:cs typeface="+mn-cs"/>
              </a:defRPr>
            </a:lvl9pPr>
          </a:lstStyle>
          <a:p>
            <a:pPr>
              <a:spcBef>
                <a:spcPts val="600"/>
              </a:spcBef>
              <a:spcAft>
                <a:spcPts val="600"/>
              </a:spcAft>
              <a:defRPr/>
            </a:pPr>
            <a:endParaRPr lang="en-US" sz="2200" kern="0" dirty="0">
              <a:solidFill>
                <a:schemeClr val="tx1"/>
              </a:solidFill>
            </a:endParaRPr>
          </a:p>
        </p:txBody>
      </p:sp>
      <p:sp>
        <p:nvSpPr>
          <p:cNvPr id="54277" name="Text Box 11"/>
          <p:cNvSpPr txBox="1">
            <a:spLocks noChangeArrowheads="1"/>
          </p:cNvSpPr>
          <p:nvPr/>
        </p:nvSpPr>
        <p:spPr bwMode="auto">
          <a:xfrm>
            <a:off x="227012" y="6474023"/>
            <a:ext cx="8561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eaLnBrk="1" hangingPunct="1">
              <a:lnSpc>
                <a:spcPct val="100000"/>
              </a:lnSpc>
              <a:spcBef>
                <a:spcPct val="0"/>
              </a:spcBef>
              <a:spcAft>
                <a:spcPct val="0"/>
              </a:spcAft>
              <a:buClrTx/>
              <a:buFontTx/>
              <a:buNone/>
            </a:pPr>
            <a:r>
              <a:rPr lang="en-US" altLang="en-US" sz="1400" b="1" dirty="0" err="1">
                <a:solidFill>
                  <a:schemeClr val="bg1"/>
                </a:solidFill>
                <a:cs typeface="Arial" panose="020B0604020202020204" pitchFamily="34" charset="0"/>
              </a:rPr>
              <a:t>Pockros</a:t>
            </a:r>
            <a:r>
              <a:rPr lang="en-US" altLang="en-US" sz="1400" b="1" dirty="0">
                <a:solidFill>
                  <a:schemeClr val="bg1"/>
                </a:solidFill>
                <a:cs typeface="Arial" panose="020B0604020202020204" pitchFamily="34" charset="0"/>
              </a:rPr>
              <a:t> PJ, et al. EASL 2015. Abstract </a:t>
            </a:r>
            <a:r>
              <a:rPr lang="en-US" altLang="en-US" sz="1400" b="1" dirty="0" smtClean="0">
                <a:solidFill>
                  <a:schemeClr val="bg1"/>
                </a:solidFill>
                <a:cs typeface="Arial" panose="020B0604020202020204" pitchFamily="34" charset="0"/>
              </a:rPr>
              <a:t>L01 – RUBY-1 study </a:t>
            </a:r>
            <a:endParaRPr lang="en-US" altLang="en-US" sz="1400" b="1" dirty="0">
              <a:solidFill>
                <a:schemeClr val="bg1"/>
              </a:solidFill>
              <a:cs typeface="Arial" panose="020B0604020202020204" pitchFamily="34" charset="0"/>
            </a:endParaRPr>
          </a:p>
        </p:txBody>
      </p:sp>
      <p:sp>
        <p:nvSpPr>
          <p:cNvPr id="54566" name="TextBox 2"/>
          <p:cNvSpPr txBox="1">
            <a:spLocks noChangeArrowheads="1"/>
          </p:cNvSpPr>
          <p:nvPr/>
        </p:nvSpPr>
        <p:spPr bwMode="auto">
          <a:xfrm>
            <a:off x="6055894" y="6018211"/>
            <a:ext cx="934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200" b="1" dirty="0">
                <a:solidFill>
                  <a:schemeClr val="tx1"/>
                </a:solidFill>
                <a:cs typeface="Arial" panose="020B0604020202020204" pitchFamily="34" charset="0"/>
              </a:rPr>
              <a:t>HCV RNA:</a:t>
            </a:r>
          </a:p>
        </p:txBody>
      </p:sp>
      <p:sp>
        <p:nvSpPr>
          <p:cNvPr id="54567" name="TextBox 3"/>
          <p:cNvSpPr txBox="1">
            <a:spLocks noChangeArrowheads="1"/>
          </p:cNvSpPr>
          <p:nvPr/>
        </p:nvSpPr>
        <p:spPr bwMode="auto">
          <a:xfrm>
            <a:off x="7259220" y="6016623"/>
            <a:ext cx="936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200">
                <a:solidFill>
                  <a:schemeClr val="tx1"/>
                </a:solidFill>
                <a:cs typeface="Arial" panose="020B0604020202020204" pitchFamily="34" charset="0"/>
              </a:rPr>
              <a:t>≥ 25 IU/mL</a:t>
            </a:r>
          </a:p>
        </p:txBody>
      </p:sp>
      <p:sp>
        <p:nvSpPr>
          <p:cNvPr id="54568" name="TextBox 11"/>
          <p:cNvSpPr txBox="1">
            <a:spLocks noChangeArrowheads="1"/>
          </p:cNvSpPr>
          <p:nvPr/>
        </p:nvSpPr>
        <p:spPr bwMode="auto">
          <a:xfrm>
            <a:off x="8418095" y="6022973"/>
            <a:ext cx="93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200" dirty="0">
                <a:solidFill>
                  <a:schemeClr val="tx1"/>
                </a:solidFill>
                <a:cs typeface="Arial" panose="020B0604020202020204" pitchFamily="34" charset="0"/>
              </a:rPr>
              <a:t>&lt; 25 IU/mL</a:t>
            </a:r>
          </a:p>
        </p:txBody>
      </p:sp>
      <p:sp>
        <p:nvSpPr>
          <p:cNvPr id="54569" name="TextBox 12"/>
          <p:cNvSpPr txBox="1">
            <a:spLocks noChangeArrowheads="1"/>
          </p:cNvSpPr>
          <p:nvPr/>
        </p:nvSpPr>
        <p:spPr bwMode="auto">
          <a:xfrm>
            <a:off x="9540456" y="6005510"/>
            <a:ext cx="1087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200">
                <a:solidFill>
                  <a:schemeClr val="tx1"/>
                </a:solidFill>
                <a:cs typeface="Arial" panose="020B0604020202020204" pitchFamily="34" charset="0"/>
              </a:rPr>
              <a:t>Undetectable</a:t>
            </a:r>
          </a:p>
        </p:txBody>
      </p:sp>
      <p:sp>
        <p:nvSpPr>
          <p:cNvPr id="54570" name="Rectangle 4"/>
          <p:cNvSpPr>
            <a:spLocks noChangeArrowheads="1"/>
          </p:cNvSpPr>
          <p:nvPr/>
        </p:nvSpPr>
        <p:spPr bwMode="auto">
          <a:xfrm>
            <a:off x="7073485" y="6053015"/>
            <a:ext cx="184148" cy="158871"/>
          </a:xfrm>
          <a:prstGeom prst="rect">
            <a:avLst/>
          </a:prstGeom>
          <a:solidFill>
            <a:srgbClr val="C00000"/>
          </a:solidFill>
          <a:ln w="9525" algn="ctr">
            <a:solidFill>
              <a:srgbClr val="000000"/>
            </a:solidFill>
            <a:round/>
            <a:headEnd/>
            <a:tailEnd/>
          </a:ln>
        </p:spPr>
        <p:txBody>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800">
              <a:solidFill>
                <a:schemeClr val="tx1"/>
              </a:solidFill>
              <a:cs typeface="Arial" panose="020B0604020202020204" pitchFamily="34" charset="0"/>
            </a:endParaRPr>
          </a:p>
        </p:txBody>
      </p:sp>
      <p:sp>
        <p:nvSpPr>
          <p:cNvPr id="54571" name="Rectangle 14"/>
          <p:cNvSpPr>
            <a:spLocks noChangeArrowheads="1"/>
          </p:cNvSpPr>
          <p:nvPr/>
        </p:nvSpPr>
        <p:spPr bwMode="auto">
          <a:xfrm>
            <a:off x="8232359" y="6043453"/>
            <a:ext cx="180973" cy="168433"/>
          </a:xfrm>
          <a:prstGeom prst="rect">
            <a:avLst/>
          </a:prstGeom>
          <a:solidFill>
            <a:srgbClr val="F8F45A"/>
          </a:solidFill>
          <a:ln>
            <a:solidFill>
              <a:schemeClr val="tx1"/>
            </a:solidFill>
          </a:ln>
        </p:spPr>
        <p:txBody>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800">
              <a:solidFill>
                <a:schemeClr val="tx1"/>
              </a:solidFill>
              <a:cs typeface="Arial" panose="020B0604020202020204" pitchFamily="34" charset="0"/>
            </a:endParaRPr>
          </a:p>
        </p:txBody>
      </p:sp>
      <p:sp>
        <p:nvSpPr>
          <p:cNvPr id="54572" name="Rectangle 15"/>
          <p:cNvSpPr>
            <a:spLocks noChangeArrowheads="1"/>
          </p:cNvSpPr>
          <p:nvPr/>
        </p:nvSpPr>
        <p:spPr bwMode="auto">
          <a:xfrm>
            <a:off x="9345052" y="6053015"/>
            <a:ext cx="224005" cy="160496"/>
          </a:xfrm>
          <a:prstGeom prst="rect">
            <a:avLst/>
          </a:prstGeom>
          <a:solidFill>
            <a:srgbClr val="12AD2B"/>
          </a:solidFill>
          <a:ln>
            <a:solidFill>
              <a:schemeClr val="tx1"/>
            </a:solidFill>
          </a:ln>
        </p:spPr>
        <p:txBody>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eaLnBrk="1" hangingPunct="1">
              <a:spcBef>
                <a:spcPct val="35000"/>
              </a:spcBef>
              <a:spcAft>
                <a:spcPct val="25000"/>
              </a:spcAft>
              <a:buClr>
                <a:schemeClr val="folHlink"/>
              </a:buClr>
              <a:buFont typeface="Arial" panose="020B0604020202020204" pitchFamily="34" charset="0"/>
              <a:buChar char="•"/>
            </a:pPr>
            <a:endParaRPr lang="en-US" altLang="en-US" sz="1800">
              <a:solidFill>
                <a:schemeClr val="tx1"/>
              </a:solidFill>
              <a:cs typeface="Arial" panose="020B0604020202020204" pitchFamily="34" charset="0"/>
            </a:endParaRPr>
          </a:p>
        </p:txBody>
      </p:sp>
      <p:graphicFrame>
        <p:nvGraphicFramePr>
          <p:cNvPr id="14" name="Table 13"/>
          <p:cNvGraphicFramePr>
            <a:graphicFrameLocks noGrp="1"/>
          </p:cNvGraphicFramePr>
          <p:nvPr>
            <p:extLst/>
          </p:nvPr>
        </p:nvGraphicFramePr>
        <p:xfrm>
          <a:off x="1065212" y="2846368"/>
          <a:ext cx="10210799" cy="3078178"/>
        </p:xfrm>
        <a:graphic>
          <a:graphicData uri="http://schemas.openxmlformats.org/drawingml/2006/table">
            <a:tbl>
              <a:tblPr firstRow="1" bandRow="1"/>
              <a:tblGrid>
                <a:gridCol w="789761"/>
                <a:gridCol w="303489"/>
                <a:gridCol w="502325"/>
                <a:gridCol w="544185"/>
                <a:gridCol w="470931"/>
                <a:gridCol w="481396"/>
                <a:gridCol w="446866"/>
                <a:gridCol w="460467"/>
                <a:gridCol w="554651"/>
                <a:gridCol w="554651"/>
                <a:gridCol w="470930"/>
                <a:gridCol w="423074"/>
                <a:gridCol w="455998"/>
                <a:gridCol w="533721"/>
                <a:gridCol w="439537"/>
                <a:gridCol w="491859"/>
                <a:gridCol w="450001"/>
                <a:gridCol w="450001"/>
                <a:gridCol w="470931"/>
                <a:gridCol w="470930"/>
                <a:gridCol w="445095"/>
              </a:tblGrid>
              <a:tr h="225972">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nSpc>
                          <a:spcPct val="80000"/>
                        </a:lnSpc>
                      </a:pPr>
                      <a:r>
                        <a:rPr lang="en-US" sz="1100" b="1" dirty="0" smtClean="0">
                          <a:solidFill>
                            <a:schemeClr val="tx1"/>
                          </a:solidFill>
                        </a:rPr>
                        <a:t>Pt</a:t>
                      </a:r>
                      <a:endParaRPr lang="en-US" sz="1100" b="1"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1</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2</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3</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4</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5</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6</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7</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8</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9</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10</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11</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12</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13</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14</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15</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16</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17</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18</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19</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b="1" kern="1200">
                          <a:solidFill>
                            <a:schemeClr val="lt1"/>
                          </a:solidFill>
                          <a:latin typeface="Arial"/>
                        </a:defRPr>
                      </a:lvl1pPr>
                      <a:lvl2pPr marL="457063" algn="l" defTabSz="914126" rtl="0" eaLnBrk="1" latinLnBrk="0" hangingPunct="1">
                        <a:defRPr sz="1799" b="1" kern="1200">
                          <a:solidFill>
                            <a:schemeClr val="lt1"/>
                          </a:solidFill>
                          <a:latin typeface="Arial"/>
                        </a:defRPr>
                      </a:lvl2pPr>
                      <a:lvl3pPr marL="914126" algn="l" defTabSz="914126" rtl="0" eaLnBrk="1" latinLnBrk="0" hangingPunct="1">
                        <a:defRPr sz="1799" b="1" kern="1200">
                          <a:solidFill>
                            <a:schemeClr val="lt1"/>
                          </a:solidFill>
                          <a:latin typeface="Arial"/>
                        </a:defRPr>
                      </a:lvl3pPr>
                      <a:lvl4pPr marL="1371189" algn="l" defTabSz="914126" rtl="0" eaLnBrk="1" latinLnBrk="0" hangingPunct="1">
                        <a:defRPr sz="1799" b="1" kern="1200">
                          <a:solidFill>
                            <a:schemeClr val="lt1"/>
                          </a:solidFill>
                          <a:latin typeface="Arial"/>
                        </a:defRPr>
                      </a:lvl4pPr>
                      <a:lvl5pPr marL="1828251" algn="l" defTabSz="914126" rtl="0" eaLnBrk="1" latinLnBrk="0" hangingPunct="1">
                        <a:defRPr sz="1799" b="1" kern="1200">
                          <a:solidFill>
                            <a:schemeClr val="lt1"/>
                          </a:solidFill>
                          <a:latin typeface="Arial"/>
                        </a:defRPr>
                      </a:lvl5pPr>
                      <a:lvl6pPr marL="2285314" algn="l" defTabSz="914126" rtl="0" eaLnBrk="1" latinLnBrk="0" hangingPunct="1">
                        <a:defRPr sz="1799" b="1" kern="1200">
                          <a:solidFill>
                            <a:schemeClr val="lt1"/>
                          </a:solidFill>
                          <a:latin typeface="Arial"/>
                        </a:defRPr>
                      </a:lvl6pPr>
                      <a:lvl7pPr marL="2742377" algn="l" defTabSz="914126" rtl="0" eaLnBrk="1" latinLnBrk="0" hangingPunct="1">
                        <a:defRPr sz="1799" b="1" kern="1200">
                          <a:solidFill>
                            <a:schemeClr val="lt1"/>
                          </a:solidFill>
                          <a:latin typeface="Arial"/>
                        </a:defRPr>
                      </a:lvl7pPr>
                      <a:lvl8pPr marL="3199440" algn="l" defTabSz="914126" rtl="0" eaLnBrk="1" latinLnBrk="0" hangingPunct="1">
                        <a:defRPr sz="1799" b="1" kern="1200">
                          <a:solidFill>
                            <a:schemeClr val="lt1"/>
                          </a:solidFill>
                          <a:latin typeface="Arial"/>
                        </a:defRPr>
                      </a:lvl8pPr>
                      <a:lvl9pPr marL="3656503" algn="l" defTabSz="914126" rtl="0" eaLnBrk="1" latinLnBrk="0" hangingPunct="1">
                        <a:defRPr sz="1799" b="1" kern="1200">
                          <a:solidFill>
                            <a:schemeClr val="lt1"/>
                          </a:solidFill>
                          <a:latin typeface="Arial"/>
                        </a:defRPr>
                      </a:lvl9pPr>
                    </a:lstStyle>
                    <a:p>
                      <a:pPr algn="ctr">
                        <a:lnSpc>
                          <a:spcPct val="80000"/>
                        </a:lnSpc>
                      </a:pPr>
                      <a:r>
                        <a:rPr lang="en-US" sz="1100" dirty="0" smtClean="0">
                          <a:solidFill>
                            <a:schemeClr val="bg2">
                              <a:lumMod val="10000"/>
                            </a:schemeClr>
                          </a:solidFill>
                        </a:rPr>
                        <a:t>20</a:t>
                      </a:r>
                      <a:endParaRPr lang="en-US" sz="11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r>
              <a:tr h="225972">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nSpc>
                          <a:spcPct val="80000"/>
                        </a:lnSpc>
                      </a:pPr>
                      <a:r>
                        <a:rPr lang="en-US" sz="1100" b="1" dirty="0" smtClean="0">
                          <a:solidFill>
                            <a:schemeClr val="tx1"/>
                          </a:solidFill>
                        </a:rPr>
                        <a:t>GT</a:t>
                      </a:r>
                      <a:endParaRPr lang="en-US" sz="1100" b="1"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100" b="1" dirty="0" smtClean="0">
                          <a:solidFill>
                            <a:schemeClr val="bg2">
                              <a:lumMod val="10000"/>
                            </a:schemeClr>
                          </a:solidFill>
                        </a:rPr>
                        <a:t>1a</a:t>
                      </a:r>
                      <a:endParaRPr lang="en-US" sz="1100" b="1"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1a</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1a</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1a</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1b</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lumMod val="40000"/>
                        <a:lumOff val="6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1a</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1a</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1a</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1a</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1a</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1b</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lumMod val="40000"/>
                        <a:lumOff val="6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1a</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1a</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1a</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1b</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lumMod val="40000"/>
                        <a:lumOff val="6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1b</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lumMod val="40000"/>
                        <a:lumOff val="6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1b</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lumMod val="40000"/>
                        <a:lumOff val="6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1b</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lumMod val="40000"/>
                        <a:lumOff val="6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1b</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lumMod val="40000"/>
                        <a:lumOff val="6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1a</a:t>
                      </a: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5AAACE"/>
                    </a:solidFill>
                  </a:tcPr>
                </a:tc>
              </a:tr>
              <a:tr h="360361">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nSpc>
                          <a:spcPct val="80000"/>
                        </a:lnSpc>
                      </a:pPr>
                      <a:r>
                        <a:rPr lang="en-US" sz="1100" b="1" dirty="0" smtClean="0">
                          <a:solidFill>
                            <a:schemeClr val="tx1"/>
                          </a:solidFill>
                        </a:rPr>
                        <a:t>Renal Stage</a:t>
                      </a:r>
                      <a:endParaRPr lang="en-US" sz="1100" b="1"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100" b="1" dirty="0" smtClean="0">
                          <a:solidFill>
                            <a:schemeClr val="bg2">
                              <a:lumMod val="10000"/>
                            </a:schemeClr>
                          </a:solidFill>
                        </a:rPr>
                        <a:t>4</a:t>
                      </a:r>
                      <a:endParaRPr lang="en-US" sz="1100" b="1" dirty="0">
                        <a:solidFill>
                          <a:schemeClr val="bg2">
                            <a:lumMod val="10000"/>
                          </a:schemeClr>
                        </a:solidFill>
                      </a:endParaRP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100" b="1" dirty="0" smtClean="0">
                          <a:solidFill>
                            <a:schemeClr val="bg2">
                              <a:lumMod val="10000"/>
                            </a:schemeClr>
                          </a:solidFill>
                        </a:rPr>
                        <a:t>4</a:t>
                      </a:r>
                      <a:endParaRPr lang="en-US" sz="1100" b="1" dirty="0">
                        <a:solidFill>
                          <a:schemeClr val="bg2">
                            <a:lumMod val="10000"/>
                          </a:schemeClr>
                        </a:solidFill>
                      </a:endParaRP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100" b="1" dirty="0" smtClean="0">
                          <a:solidFill>
                            <a:schemeClr val="bg2">
                              <a:lumMod val="10000"/>
                            </a:schemeClr>
                          </a:solidFill>
                        </a:rPr>
                        <a:t>5</a:t>
                      </a:r>
                      <a:endParaRPr lang="en-US" sz="1100" b="1" dirty="0">
                        <a:solidFill>
                          <a:schemeClr val="bg2">
                            <a:lumMod val="10000"/>
                          </a:schemeClr>
                        </a:solidFill>
                      </a:endParaRP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100" b="1" dirty="0" smtClean="0">
                          <a:solidFill>
                            <a:schemeClr val="bg2">
                              <a:lumMod val="10000"/>
                            </a:schemeClr>
                          </a:solidFill>
                        </a:rPr>
                        <a:t>5</a:t>
                      </a:r>
                      <a:endParaRPr lang="en-US" sz="1100" b="1" dirty="0">
                        <a:solidFill>
                          <a:schemeClr val="bg2">
                            <a:lumMod val="10000"/>
                          </a:schemeClr>
                        </a:solidFill>
                      </a:endParaRP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5</a:t>
                      </a: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5</a:t>
                      </a: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5</a:t>
                      </a: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100" b="1" dirty="0" smtClean="0">
                          <a:solidFill>
                            <a:schemeClr val="bg2">
                              <a:lumMod val="10000"/>
                            </a:schemeClr>
                          </a:solidFill>
                        </a:rPr>
                        <a:t>4</a:t>
                      </a:r>
                      <a:endParaRPr lang="en-US" sz="1100" b="1" dirty="0">
                        <a:solidFill>
                          <a:schemeClr val="bg2">
                            <a:lumMod val="10000"/>
                          </a:schemeClr>
                        </a:solidFill>
                      </a:endParaRP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5</a:t>
                      </a: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100" b="1" dirty="0" smtClean="0">
                          <a:solidFill>
                            <a:schemeClr val="bg2">
                              <a:lumMod val="10000"/>
                            </a:schemeClr>
                          </a:solidFill>
                        </a:rPr>
                        <a:t>5</a:t>
                      </a:r>
                      <a:endParaRPr lang="en-US" sz="1100" b="1" dirty="0">
                        <a:solidFill>
                          <a:schemeClr val="bg2">
                            <a:lumMod val="10000"/>
                          </a:schemeClr>
                        </a:solidFill>
                      </a:endParaRP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5</a:t>
                      </a: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5</a:t>
                      </a: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100" b="1" dirty="0" smtClean="0">
                          <a:solidFill>
                            <a:schemeClr val="bg2">
                              <a:lumMod val="10000"/>
                            </a:schemeClr>
                          </a:solidFill>
                        </a:rPr>
                        <a:t>4</a:t>
                      </a:r>
                      <a:endParaRPr lang="en-US" sz="1100" b="1" dirty="0">
                        <a:solidFill>
                          <a:schemeClr val="bg2">
                            <a:lumMod val="10000"/>
                          </a:schemeClr>
                        </a:solidFill>
                      </a:endParaRP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100" b="1" dirty="0" smtClean="0">
                          <a:solidFill>
                            <a:schemeClr val="bg2">
                              <a:lumMod val="10000"/>
                            </a:schemeClr>
                          </a:solidFill>
                        </a:rPr>
                        <a:t>4</a:t>
                      </a:r>
                      <a:endParaRPr lang="en-US" sz="1100" b="1" dirty="0">
                        <a:solidFill>
                          <a:schemeClr val="bg2">
                            <a:lumMod val="10000"/>
                          </a:schemeClr>
                        </a:solidFill>
                      </a:endParaRP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5</a:t>
                      </a: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100" b="1" dirty="0" smtClean="0">
                          <a:solidFill>
                            <a:schemeClr val="bg2">
                              <a:lumMod val="10000"/>
                            </a:schemeClr>
                          </a:solidFill>
                        </a:rPr>
                        <a:t>4</a:t>
                      </a:r>
                      <a:endParaRPr lang="en-US" sz="1100" b="1" dirty="0">
                        <a:solidFill>
                          <a:schemeClr val="bg2">
                            <a:lumMod val="10000"/>
                          </a:schemeClr>
                        </a:solidFill>
                      </a:endParaRP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5</a:t>
                      </a: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5</a:t>
                      </a: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5</a:t>
                      </a: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100" b="1" dirty="0" smtClean="0">
                          <a:solidFill>
                            <a:schemeClr val="bg2">
                              <a:lumMod val="10000"/>
                            </a:schemeClr>
                          </a:solidFill>
                        </a:rPr>
                        <a:t>5</a:t>
                      </a:r>
                    </a:p>
                  </a:txBody>
                  <a:tcPr marL="9144" marR="9144" marT="45697" marB="45697" anchor="ctr">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r>
              <a:tr h="360361">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nSpc>
                          <a:spcPct val="80000"/>
                        </a:lnSpc>
                      </a:pPr>
                      <a:r>
                        <a:rPr lang="en-US" sz="1100" dirty="0" smtClean="0">
                          <a:solidFill>
                            <a:schemeClr val="tx1"/>
                          </a:solidFill>
                        </a:rPr>
                        <a:t>BL (x 1000)</a:t>
                      </a:r>
                      <a:endParaRPr lang="en-US" sz="11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746</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25300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17100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3520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2980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429</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1730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43300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12600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6670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9820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292</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6980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2570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3680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383</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1230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6500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1850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r>
                        <a:rPr lang="en-US" sz="1000" dirty="0" smtClean="0">
                          <a:solidFill>
                            <a:schemeClr val="tx1"/>
                          </a:solidFill>
                        </a:rPr>
                        <a:t>4210</a:t>
                      </a:r>
                      <a:endParaRPr lang="en-US" sz="10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238189">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nSpc>
                          <a:spcPct val="80000"/>
                        </a:lnSpc>
                      </a:pPr>
                      <a:r>
                        <a:rPr lang="en-US" sz="1100" dirty="0" smtClean="0">
                          <a:solidFill>
                            <a:schemeClr val="tx1"/>
                          </a:solidFill>
                        </a:rPr>
                        <a:t>W1</a:t>
                      </a:r>
                      <a:endParaRPr lang="en-US" sz="11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238189">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nSpc>
                          <a:spcPct val="80000"/>
                        </a:lnSpc>
                      </a:pPr>
                      <a:r>
                        <a:rPr lang="en-US" sz="1100" dirty="0" smtClean="0">
                          <a:solidFill>
                            <a:schemeClr val="tx1"/>
                          </a:solidFill>
                        </a:rPr>
                        <a:t>W2</a:t>
                      </a:r>
                      <a:endParaRPr lang="en-US" sz="11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238189">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nSpc>
                          <a:spcPct val="80000"/>
                        </a:lnSpc>
                      </a:pPr>
                      <a:r>
                        <a:rPr lang="en-US" sz="1100" dirty="0" smtClean="0">
                          <a:solidFill>
                            <a:schemeClr val="tx1"/>
                          </a:solidFill>
                        </a:rPr>
                        <a:t>W4</a:t>
                      </a:r>
                      <a:endParaRPr lang="en-US" sz="11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r>
              <a:tr h="238189">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nSpc>
                          <a:spcPct val="80000"/>
                        </a:lnSpc>
                      </a:pPr>
                      <a:r>
                        <a:rPr lang="en-US" sz="1100" dirty="0" smtClean="0">
                          <a:solidFill>
                            <a:schemeClr val="tx1"/>
                          </a:solidFill>
                        </a:rPr>
                        <a:t>W8</a:t>
                      </a:r>
                      <a:endParaRPr lang="en-US" sz="11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F8F45A"/>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r>
              <a:tr h="238189">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nSpc>
                          <a:spcPct val="80000"/>
                        </a:lnSpc>
                      </a:pPr>
                      <a:r>
                        <a:rPr lang="en-US" sz="1100" dirty="0" smtClean="0">
                          <a:solidFill>
                            <a:schemeClr val="tx1"/>
                          </a:solidFill>
                        </a:rPr>
                        <a:t>W12EOT</a:t>
                      </a:r>
                      <a:endParaRPr lang="en-US" sz="11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285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r>
              <a:tr h="238189">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nSpc>
                          <a:spcPct val="80000"/>
                        </a:lnSpc>
                      </a:pPr>
                      <a:r>
                        <a:rPr lang="en-US" sz="1100" dirty="0" smtClean="0">
                          <a:solidFill>
                            <a:schemeClr val="tx1"/>
                          </a:solidFill>
                        </a:rPr>
                        <a:t>PTW4</a:t>
                      </a:r>
                      <a:endParaRPr lang="en-US" sz="11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no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285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r>
              <a:tr h="238189">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nSpc>
                          <a:spcPct val="80000"/>
                        </a:lnSpc>
                      </a:pPr>
                      <a:r>
                        <a:rPr lang="en-US" sz="1100" dirty="0" smtClean="0">
                          <a:solidFill>
                            <a:schemeClr val="tx1"/>
                          </a:solidFill>
                        </a:rPr>
                        <a:t>PTW12</a:t>
                      </a:r>
                      <a:endParaRPr lang="en-US" sz="11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12AD2B"/>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r>
              <a:tr h="238189">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nSpc>
                          <a:spcPct val="80000"/>
                        </a:lnSpc>
                      </a:pPr>
                      <a:r>
                        <a:rPr lang="en-US" sz="1100" dirty="0" smtClean="0">
                          <a:solidFill>
                            <a:schemeClr val="tx1"/>
                          </a:solidFill>
                        </a:rPr>
                        <a:t>PTW24</a:t>
                      </a:r>
                      <a:endParaRPr lang="en-US" sz="1100" dirty="0">
                        <a:solidFill>
                          <a:schemeClr val="tx1"/>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lnSpc>
                          <a:spcPct val="80000"/>
                        </a:lnSpc>
                      </a:pPr>
                      <a:endParaRPr lang="en-US" sz="1200" dirty="0">
                        <a:solidFill>
                          <a:schemeClr val="bg2">
                            <a:lumMod val="10000"/>
                          </a:schemeClr>
                        </a:solidFill>
                      </a:endParaRPr>
                    </a:p>
                  </a:txBody>
                  <a:tcPr marL="9144" marR="9144" marT="45697" marB="45697">
                    <a:lnL w="3175" cap="flat" cmpd="sng" algn="ctr">
                      <a:solidFill>
                        <a:srgbClr val="002A17"/>
                      </a:solidFill>
                      <a:prstDash val="solid"/>
                      <a:round/>
                      <a:headEnd type="none" w="med" len="med"/>
                      <a:tailEnd type="none" w="med" len="med"/>
                    </a:lnL>
                    <a:lnR w="3175" cap="flat" cmpd="sng" algn="ctr">
                      <a:solidFill>
                        <a:srgbClr val="002A17"/>
                      </a:solidFill>
                      <a:prstDash val="solid"/>
                      <a:round/>
                      <a:headEnd type="none" w="med" len="med"/>
                      <a:tailEnd type="none" w="med" len="med"/>
                    </a:lnR>
                    <a:lnT w="3175" cap="flat" cmpd="sng" algn="ctr">
                      <a:solidFill>
                        <a:srgbClr val="002A17"/>
                      </a:solidFill>
                      <a:prstDash val="solid"/>
                      <a:round/>
                      <a:headEnd type="none" w="med" len="med"/>
                      <a:tailEnd type="none" w="med" len="med"/>
                    </a:lnT>
                    <a:lnB w="3175" cap="flat" cmpd="sng" algn="ctr">
                      <a:solidFill>
                        <a:srgbClr val="002A17"/>
                      </a:solidFill>
                      <a:prstDash val="solid"/>
                      <a:round/>
                      <a:headEnd type="none" w="med" len="med"/>
                      <a:tailEnd type="none" w="med" len="med"/>
                    </a:lnB>
                    <a:lnTlToBr w="12700" cmpd="sng">
                      <a:noFill/>
                      <a:prstDash val="solid"/>
                    </a:lnTlToBr>
                    <a:lnBlToTr w="12700" cmpd="sng">
                      <a:noFill/>
                      <a:prstDash val="solid"/>
                    </a:lnBlToTr>
                    <a:solidFill>
                      <a:srgbClr val="CDCDCF"/>
                    </a:solidFill>
                  </a:tcPr>
                </a:tc>
              </a:tr>
            </a:tbl>
          </a:graphicData>
        </a:graphic>
      </p:graphicFrame>
      <p:sp>
        <p:nvSpPr>
          <p:cNvPr id="3" name="Rectangle 2"/>
          <p:cNvSpPr/>
          <p:nvPr/>
        </p:nvSpPr>
        <p:spPr>
          <a:xfrm>
            <a:off x="798511" y="1784866"/>
            <a:ext cx="10744200" cy="1261884"/>
          </a:xfrm>
          <a:prstGeom prst="rect">
            <a:avLst/>
          </a:prstGeom>
        </p:spPr>
        <p:txBody>
          <a:bodyPr wrap="square">
            <a:spAutoFit/>
          </a:bodyPr>
          <a:lstStyle/>
          <a:p>
            <a:pPr>
              <a:spcAft>
                <a:spcPct val="0"/>
              </a:spcAft>
            </a:pPr>
            <a:r>
              <a:rPr lang="en-US" altLang="en-US" sz="2000" dirty="0"/>
              <a:t>Interim analysis of multicenter, open-label phase </a:t>
            </a:r>
            <a:r>
              <a:rPr lang="en-US" altLang="en-US" sz="2000" dirty="0" err="1"/>
              <a:t>IIIb</a:t>
            </a:r>
            <a:r>
              <a:rPr lang="en-US" altLang="en-US" sz="2000" dirty="0"/>
              <a:t> study in patients with </a:t>
            </a:r>
            <a:r>
              <a:rPr lang="en-US" altLang="en-US" sz="2000" dirty="0" err="1"/>
              <a:t>eGFR</a:t>
            </a:r>
            <a:r>
              <a:rPr lang="en-US" altLang="en-US" sz="2000" dirty="0"/>
              <a:t> </a:t>
            </a:r>
            <a:r>
              <a:rPr lang="en-US" altLang="en-US" sz="2000" dirty="0" smtClean="0"/>
              <a:t>&lt;30 </a:t>
            </a:r>
            <a:r>
              <a:rPr lang="en-US" altLang="en-US" sz="2000" dirty="0"/>
              <a:t>mL/min (N = 20)</a:t>
            </a:r>
          </a:p>
          <a:p>
            <a:pPr lvl="1">
              <a:spcAft>
                <a:spcPct val="0"/>
              </a:spcAft>
            </a:pPr>
            <a:r>
              <a:rPr lang="en-US" altLang="en-US" b="1" dirty="0" smtClean="0"/>
              <a:t>GT1a: </a:t>
            </a:r>
            <a:r>
              <a:rPr lang="en-US" altLang="en-US" dirty="0" smtClean="0"/>
              <a:t>OBV/PTV/RTV + DSV </a:t>
            </a:r>
            <a:r>
              <a:rPr lang="en-US" altLang="en-US" dirty="0" smtClean="0"/>
              <a:t>+ </a:t>
            </a:r>
            <a:r>
              <a:rPr lang="en-US" altLang="en-US" dirty="0" smtClean="0"/>
              <a:t>RBV 200 mg daily for 12 weeks and </a:t>
            </a:r>
            <a:r>
              <a:rPr lang="en-US" altLang="en-US" b="1" dirty="0" smtClean="0"/>
              <a:t>GT1b</a:t>
            </a:r>
            <a:r>
              <a:rPr lang="en-US" altLang="en-US" b="1" dirty="0"/>
              <a:t>: </a:t>
            </a:r>
            <a:r>
              <a:rPr lang="en-US" altLang="en-US" dirty="0" smtClean="0"/>
              <a:t>OBV/PTV/RTV </a:t>
            </a:r>
            <a:r>
              <a:rPr lang="en-US" altLang="en-US" dirty="0"/>
              <a:t>+ </a:t>
            </a:r>
            <a:r>
              <a:rPr lang="en-US" altLang="en-US" dirty="0" smtClean="0"/>
              <a:t>DSV </a:t>
            </a:r>
            <a:r>
              <a:rPr lang="en-US" altLang="en-US" dirty="0"/>
              <a:t>for 12 </a:t>
            </a:r>
            <a:r>
              <a:rPr lang="en-US" altLang="en-US" dirty="0" smtClean="0"/>
              <a:t>weeks</a:t>
            </a:r>
          </a:p>
          <a:p>
            <a:pPr>
              <a:spcAft>
                <a:spcPct val="0"/>
              </a:spcAft>
            </a:pPr>
            <a:r>
              <a:rPr lang="en-US" altLang="en-US" sz="2000" dirty="0"/>
              <a:t>SVR4: 10/10 pts reaching </a:t>
            </a:r>
            <a:r>
              <a:rPr lang="en-US" altLang="en-US" sz="2000" dirty="0" smtClean="0"/>
              <a:t>post-treatment week 4 - </a:t>
            </a:r>
            <a:r>
              <a:rPr lang="en-US" altLang="en-US" dirty="0" smtClean="0"/>
              <a:t>SVR12</a:t>
            </a:r>
            <a:r>
              <a:rPr lang="en-US" altLang="en-US" dirty="0"/>
              <a:t>: 2/2 pts reaching </a:t>
            </a:r>
            <a:r>
              <a:rPr lang="en-US" altLang="en-US" dirty="0" smtClean="0"/>
              <a:t>post-treatment week </a:t>
            </a:r>
            <a:r>
              <a:rPr lang="en-US" altLang="en-US" dirty="0"/>
              <a:t>12 </a:t>
            </a:r>
          </a:p>
          <a:p>
            <a:pPr lvl="1">
              <a:spcAft>
                <a:spcPct val="0"/>
              </a:spcAft>
            </a:pPr>
            <a:endParaRPr lang="en-US" altLang="en-US" dirty="0"/>
          </a:p>
        </p:txBody>
      </p:sp>
    </p:spTree>
    <p:extLst>
      <p:ext uri="{BB962C8B-B14F-4D97-AF65-F5344CB8AC3E}">
        <p14:creationId xmlns:p14="http://schemas.microsoft.com/office/powerpoint/2010/main" val="358981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5"/>
          <p:cNvSpPr>
            <a:spLocks noGrp="1"/>
          </p:cNvSpPr>
          <p:nvPr>
            <p:ph type="title"/>
          </p:nvPr>
        </p:nvSpPr>
        <p:spPr/>
        <p:txBody>
          <a:bodyPr>
            <a:normAutofit/>
          </a:bodyPr>
          <a:lstStyle/>
          <a:p>
            <a:r>
              <a:rPr lang="en-US" altLang="en-US" sz="3500" b="1" dirty="0" smtClean="0">
                <a:solidFill>
                  <a:srgbClr val="FF0000"/>
                </a:solidFill>
              </a:rPr>
              <a:t>Hematologic Effect of RBV and Overall Safety</a:t>
            </a:r>
          </a:p>
        </p:txBody>
      </p:sp>
      <p:sp>
        <p:nvSpPr>
          <p:cNvPr id="71683" name="Content Placeholder 2"/>
          <p:cNvSpPr>
            <a:spLocks noGrp="1"/>
          </p:cNvSpPr>
          <p:nvPr>
            <p:ph idx="1"/>
          </p:nvPr>
        </p:nvSpPr>
        <p:spPr/>
        <p:txBody>
          <a:bodyPr>
            <a:normAutofit/>
          </a:bodyPr>
          <a:lstStyle/>
          <a:p>
            <a:pPr>
              <a:buFont typeface="Arial" panose="020B0604020202020204" pitchFamily="34" charset="0"/>
              <a:buChar char="•"/>
            </a:pPr>
            <a:r>
              <a:rPr lang="en-US" altLang="en-US" sz="1800" dirty="0" smtClean="0">
                <a:solidFill>
                  <a:schemeClr val="tx1"/>
                </a:solidFill>
              </a:rPr>
              <a:t> RBV </a:t>
            </a:r>
            <a:r>
              <a:rPr lang="en-US" altLang="en-US" sz="1800" dirty="0">
                <a:solidFill>
                  <a:schemeClr val="tx1"/>
                </a:solidFill>
              </a:rPr>
              <a:t>dose interruption in 8/13 GT1a pts (6 in first 4 </a:t>
            </a:r>
            <a:r>
              <a:rPr lang="en-US" altLang="en-US" sz="1800" dirty="0" smtClean="0">
                <a:solidFill>
                  <a:schemeClr val="tx1"/>
                </a:solidFill>
              </a:rPr>
              <a:t>weeks</a:t>
            </a:r>
            <a:r>
              <a:rPr lang="en-US" altLang="en-US" sz="1800" dirty="0">
                <a:solidFill>
                  <a:schemeClr val="tx1"/>
                </a:solidFill>
              </a:rPr>
              <a:t>)</a:t>
            </a:r>
            <a:endParaRPr lang="en-US" altLang="en-US" sz="2000" dirty="0">
              <a:solidFill>
                <a:schemeClr val="tx1"/>
              </a:solidFill>
            </a:endParaRPr>
          </a:p>
        </p:txBody>
      </p:sp>
      <p:sp>
        <p:nvSpPr>
          <p:cNvPr id="71684" name="Content Placeholder 10"/>
          <p:cNvSpPr>
            <a:spLocks noGrp="1"/>
          </p:cNvSpPr>
          <p:nvPr>
            <p:ph sz="half" idx="4294967295"/>
          </p:nvPr>
        </p:nvSpPr>
        <p:spPr>
          <a:xfrm>
            <a:off x="6743701" y="1828800"/>
            <a:ext cx="5218112" cy="1966913"/>
          </a:xfrm>
        </p:spPr>
        <p:txBody>
          <a:bodyPr/>
          <a:lstStyle/>
          <a:p>
            <a:pPr>
              <a:spcBef>
                <a:spcPts val="600"/>
              </a:spcBef>
              <a:buFont typeface="Arial" panose="020B0604020202020204" pitchFamily="34" charset="0"/>
              <a:buChar char="•"/>
            </a:pPr>
            <a:r>
              <a:rPr lang="en-US" altLang="en-US" sz="1800" dirty="0" smtClean="0"/>
              <a:t> No </a:t>
            </a:r>
            <a:r>
              <a:rPr lang="en-US" altLang="en-US" sz="1800" dirty="0"/>
              <a:t>R</a:t>
            </a:r>
            <a:r>
              <a:rPr lang="en-US" altLang="en-US" sz="1800" dirty="0" smtClean="0"/>
              <a:t>x-related </a:t>
            </a:r>
            <a:r>
              <a:rPr lang="en-US" altLang="en-US" sz="1800" dirty="0"/>
              <a:t>serious </a:t>
            </a:r>
            <a:r>
              <a:rPr lang="en-US" altLang="en-US" sz="1800" dirty="0" smtClean="0"/>
              <a:t>side effects,  discontinuations</a:t>
            </a:r>
            <a:r>
              <a:rPr lang="en-US" altLang="en-US" sz="1800" dirty="0"/>
              <a:t>, or significant changes in liver or renal </a:t>
            </a:r>
            <a:r>
              <a:rPr lang="en-US" altLang="en-US" sz="1800" dirty="0" smtClean="0"/>
              <a:t>function </a:t>
            </a:r>
            <a:r>
              <a:rPr lang="en-US" altLang="en-US" sz="1800" dirty="0"/>
              <a:t>to date</a:t>
            </a:r>
          </a:p>
          <a:p>
            <a:pPr lvl="1">
              <a:spcBef>
                <a:spcPts val="600"/>
              </a:spcBef>
            </a:pPr>
            <a:r>
              <a:rPr lang="en-US" altLang="en-US" sz="1600" dirty="0"/>
              <a:t>2 reported serious AEs not attributable to study treatment</a:t>
            </a:r>
          </a:p>
          <a:p>
            <a:pPr>
              <a:spcBef>
                <a:spcPts val="600"/>
              </a:spcBef>
              <a:buFont typeface="Arial" panose="020B0604020202020204" pitchFamily="34" charset="0"/>
              <a:buChar char="•"/>
            </a:pPr>
            <a:r>
              <a:rPr lang="en-US" altLang="en-US" sz="1800" dirty="0" smtClean="0"/>
              <a:t> Most </a:t>
            </a:r>
            <a:r>
              <a:rPr lang="en-US" altLang="en-US" sz="1800" dirty="0"/>
              <a:t>AEs mild to moderate</a:t>
            </a:r>
          </a:p>
        </p:txBody>
      </p:sp>
      <p:sp>
        <p:nvSpPr>
          <p:cNvPr id="71685" name="Text Box 11"/>
          <p:cNvSpPr txBox="1">
            <a:spLocks noChangeArrowheads="1"/>
          </p:cNvSpPr>
          <p:nvPr/>
        </p:nvSpPr>
        <p:spPr bwMode="auto">
          <a:xfrm>
            <a:off x="358775" y="6474023"/>
            <a:ext cx="7740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1" dirty="0" err="1">
                <a:solidFill>
                  <a:schemeClr val="bg1"/>
                </a:solidFill>
                <a:cs typeface="Arial" panose="020B0604020202020204" pitchFamily="34" charset="0"/>
              </a:rPr>
              <a:t>Pockros</a:t>
            </a:r>
            <a:r>
              <a:rPr lang="en-US" altLang="en-US" sz="1400" b="1" dirty="0">
                <a:solidFill>
                  <a:schemeClr val="bg1"/>
                </a:solidFill>
                <a:cs typeface="Arial" panose="020B0604020202020204" pitchFamily="34" charset="0"/>
              </a:rPr>
              <a:t> PJ, et al. EASL 2015. Abstract L01. </a:t>
            </a:r>
          </a:p>
        </p:txBody>
      </p:sp>
      <p:graphicFrame>
        <p:nvGraphicFramePr>
          <p:cNvPr id="10" name="Group 32"/>
          <p:cNvGraphicFramePr>
            <a:graphicFrameLocks noGrp="1"/>
          </p:cNvGraphicFramePr>
          <p:nvPr>
            <p:extLst/>
          </p:nvPr>
        </p:nvGraphicFramePr>
        <p:xfrm>
          <a:off x="6855929" y="3598862"/>
          <a:ext cx="4052887" cy="2651127"/>
        </p:xfrm>
        <a:graphic>
          <a:graphicData uri="http://schemas.openxmlformats.org/drawingml/2006/table">
            <a:tbl>
              <a:tblPr/>
              <a:tblGrid>
                <a:gridCol w="1217115"/>
                <a:gridCol w="1545711"/>
                <a:gridCol w="1290061"/>
              </a:tblGrid>
              <a:tr h="1310359">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cap="none" normalizeH="0" baseline="0" dirty="0" smtClean="0">
                          <a:ln>
                            <a:noFill/>
                          </a:ln>
                          <a:solidFill>
                            <a:schemeClr val="tx1"/>
                          </a:solidFill>
                          <a:effectLst/>
                          <a:latin typeface="+mn-lt"/>
                        </a:rPr>
                        <a:t>AEs Occurring in &gt; 3 Pts, n</a:t>
                      </a:r>
                    </a:p>
                  </a:txBody>
                  <a:tcPr marL="91472" marR="91472" marT="45676" marB="456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990000"/>
                        </a:buClr>
                        <a:buSzTx/>
                        <a:buFont typeface="Symbol" pitchFamily="18" charset="2"/>
                        <a:buNone/>
                        <a:tabLst/>
                      </a:pPr>
                      <a:r>
                        <a:rPr kumimoji="0" lang="en-US" sz="1600" b="1" i="0" u="none" strike="noStrike" cap="none" normalizeH="0" baseline="0" dirty="0" smtClean="0">
                          <a:ln>
                            <a:noFill/>
                          </a:ln>
                          <a:solidFill>
                            <a:schemeClr val="tx1"/>
                          </a:solidFill>
                          <a:effectLst/>
                          <a:latin typeface="+mn-lt"/>
                        </a:rPr>
                        <a:t>GT1a: OBV/PTV/RTV + DSV + RBV</a:t>
                      </a:r>
                    </a:p>
                    <a:p>
                      <a:pPr marL="0" marR="0" lvl="0" indent="0" algn="ctr" defTabSz="914400" rtl="0" eaLnBrk="0" fontAlgn="base" latinLnBrk="0" hangingPunct="0">
                        <a:lnSpc>
                          <a:spcPct val="100000"/>
                        </a:lnSpc>
                        <a:spcBef>
                          <a:spcPts val="0"/>
                        </a:spcBef>
                        <a:spcAft>
                          <a:spcPct val="0"/>
                        </a:spcAft>
                        <a:buClr>
                          <a:srgbClr val="990000"/>
                        </a:buClr>
                        <a:buSzTx/>
                        <a:buFont typeface="Symbol" pitchFamily="18" charset="2"/>
                        <a:buNone/>
                        <a:tabLst/>
                      </a:pPr>
                      <a:r>
                        <a:rPr kumimoji="0" lang="en-US" sz="1600" b="1" i="0" u="none" strike="noStrike" cap="none" normalizeH="0" baseline="0" dirty="0" smtClean="0">
                          <a:ln>
                            <a:noFill/>
                          </a:ln>
                          <a:solidFill>
                            <a:schemeClr val="tx1"/>
                          </a:solidFill>
                          <a:effectLst/>
                          <a:latin typeface="+mn-lt"/>
                        </a:rPr>
                        <a:t>(n = 13)</a:t>
                      </a:r>
                    </a:p>
                  </a:txBody>
                  <a:tcPr marL="91472" marR="91472" marT="45676" marB="456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990000"/>
                        </a:buClr>
                        <a:buSzTx/>
                        <a:buFont typeface="Symbol" pitchFamily="18" charset="2"/>
                        <a:buNone/>
                        <a:tabLst/>
                      </a:pPr>
                      <a:r>
                        <a:rPr kumimoji="0" lang="en-US" sz="1600" b="1" i="0" u="none" strike="noStrike" cap="none" normalizeH="0" baseline="0" dirty="0" smtClean="0">
                          <a:ln>
                            <a:noFill/>
                          </a:ln>
                          <a:solidFill>
                            <a:schemeClr val="tx1"/>
                          </a:solidFill>
                          <a:effectLst/>
                          <a:latin typeface="+mn-lt"/>
                        </a:rPr>
                        <a:t>GT1b: OBV/PTV/</a:t>
                      </a:r>
                      <a:br>
                        <a:rPr kumimoji="0" lang="en-US" sz="1600" b="1" i="0" u="none" strike="noStrike" cap="none" normalizeH="0" baseline="0" dirty="0" smtClean="0">
                          <a:ln>
                            <a:noFill/>
                          </a:ln>
                          <a:solidFill>
                            <a:schemeClr val="tx1"/>
                          </a:solidFill>
                          <a:effectLst/>
                          <a:latin typeface="+mn-lt"/>
                        </a:rPr>
                      </a:br>
                      <a:r>
                        <a:rPr kumimoji="0" lang="en-US" sz="1600" b="1" i="0" u="none" strike="noStrike" cap="none" normalizeH="0" baseline="0" dirty="0" smtClean="0">
                          <a:ln>
                            <a:noFill/>
                          </a:ln>
                          <a:solidFill>
                            <a:schemeClr val="tx1"/>
                          </a:solidFill>
                          <a:effectLst/>
                          <a:latin typeface="+mn-lt"/>
                        </a:rPr>
                        <a:t>RTV + DSV </a:t>
                      </a:r>
                    </a:p>
                    <a:p>
                      <a:pPr marL="0" marR="0" lvl="0" indent="0" algn="ctr" defTabSz="914400" rtl="0" eaLnBrk="0" fontAlgn="base" latinLnBrk="0" hangingPunct="0">
                        <a:lnSpc>
                          <a:spcPct val="100000"/>
                        </a:lnSpc>
                        <a:spcBef>
                          <a:spcPts val="0"/>
                        </a:spcBef>
                        <a:spcAft>
                          <a:spcPct val="0"/>
                        </a:spcAft>
                        <a:buClr>
                          <a:srgbClr val="990000"/>
                        </a:buClr>
                        <a:buSzTx/>
                        <a:buFont typeface="Symbol" pitchFamily="18" charset="2"/>
                        <a:buNone/>
                        <a:tabLst/>
                      </a:pPr>
                      <a:r>
                        <a:rPr kumimoji="0" lang="en-US" sz="1600" b="1" i="0" u="none" strike="noStrike" cap="none" normalizeH="0" baseline="0" dirty="0" smtClean="0">
                          <a:ln>
                            <a:noFill/>
                          </a:ln>
                          <a:solidFill>
                            <a:schemeClr val="tx1"/>
                          </a:solidFill>
                          <a:effectLst/>
                          <a:latin typeface="+mn-lt"/>
                        </a:rPr>
                        <a:t>(n = 7)</a:t>
                      </a:r>
                    </a:p>
                  </a:txBody>
                  <a:tcPr marL="91472" marR="91472" marT="45676" marB="456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r>
              <a:tr h="335192">
                <a:tc>
                  <a:txBody>
                    <a:bodyPr/>
                    <a:lstStyle/>
                    <a:p>
                      <a:pPr marL="0" marR="0">
                        <a:lnSpc>
                          <a:spcPct val="100000"/>
                        </a:lnSpc>
                        <a:spcBef>
                          <a:spcPts val="100"/>
                        </a:spcBef>
                        <a:spcAft>
                          <a:spcPts val="100"/>
                        </a:spcAft>
                      </a:pPr>
                      <a:r>
                        <a:rPr lang="en-US" sz="1600" dirty="0">
                          <a:solidFill>
                            <a:schemeClr val="bg2">
                              <a:lumMod val="10000"/>
                            </a:schemeClr>
                          </a:solidFill>
                          <a:effectLst/>
                          <a:latin typeface="+mn-lt"/>
                          <a:ea typeface="Times New Roman" panose="02020603050405020304" pitchFamily="18" charset="0"/>
                          <a:cs typeface="Times New Roman" panose="02020603050405020304" pitchFamily="18" charset="0"/>
                        </a:rPr>
                        <a:t>Anemia</a:t>
                      </a:r>
                    </a:p>
                  </a:txBody>
                  <a:tcPr marL="91472" marR="91472" marT="45676" marB="456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algn="ctr">
                        <a:lnSpc>
                          <a:spcPct val="100000"/>
                        </a:lnSpc>
                        <a:spcBef>
                          <a:spcPts val="100"/>
                        </a:spcBef>
                        <a:spcAft>
                          <a:spcPts val="100"/>
                        </a:spcAft>
                      </a:pPr>
                      <a:r>
                        <a:rPr lang="en-US" sz="1600" dirty="0">
                          <a:solidFill>
                            <a:schemeClr val="bg2">
                              <a:lumMod val="10000"/>
                            </a:schemeClr>
                          </a:solidFill>
                          <a:effectLst/>
                          <a:latin typeface="+mn-lt"/>
                          <a:ea typeface="Times New Roman" panose="02020603050405020304" pitchFamily="18" charset="0"/>
                          <a:cs typeface="Times New Roman" panose="02020603050405020304" pitchFamily="18" charset="0"/>
                        </a:rPr>
                        <a:t>8</a:t>
                      </a:r>
                    </a:p>
                  </a:txBody>
                  <a:tcPr marL="91472" marR="91472" marT="45676" marB="456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algn="ctr">
                        <a:lnSpc>
                          <a:spcPct val="100000"/>
                        </a:lnSpc>
                        <a:spcBef>
                          <a:spcPts val="100"/>
                        </a:spcBef>
                        <a:spcAft>
                          <a:spcPts val="100"/>
                        </a:spcAft>
                      </a:pPr>
                      <a:r>
                        <a:rPr lang="en-US" sz="1600" dirty="0">
                          <a:solidFill>
                            <a:schemeClr val="bg2">
                              <a:lumMod val="10000"/>
                            </a:schemeClr>
                          </a:solidFill>
                          <a:effectLst/>
                          <a:latin typeface="+mn-lt"/>
                          <a:ea typeface="Times New Roman" panose="02020603050405020304" pitchFamily="18" charset="0"/>
                          <a:cs typeface="Times New Roman" panose="02020603050405020304" pitchFamily="18" charset="0"/>
                        </a:rPr>
                        <a:t>0</a:t>
                      </a:r>
                    </a:p>
                  </a:txBody>
                  <a:tcPr marL="91472" marR="91472" marT="45676" marB="456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r>
              <a:tr h="335192">
                <a:tc>
                  <a:txBody>
                    <a:bodyPr/>
                    <a:lstStyle/>
                    <a:p>
                      <a:pPr marL="0" marR="0">
                        <a:lnSpc>
                          <a:spcPct val="100000"/>
                        </a:lnSpc>
                        <a:spcBef>
                          <a:spcPts val="100"/>
                        </a:spcBef>
                        <a:spcAft>
                          <a:spcPts val="100"/>
                        </a:spcAft>
                      </a:pPr>
                      <a:r>
                        <a:rPr lang="en-US" sz="1600" dirty="0">
                          <a:solidFill>
                            <a:schemeClr val="bg2">
                              <a:lumMod val="10000"/>
                            </a:schemeClr>
                          </a:solidFill>
                          <a:effectLst/>
                          <a:latin typeface="+mn-lt"/>
                          <a:ea typeface="Times New Roman" panose="02020603050405020304" pitchFamily="18" charset="0"/>
                          <a:cs typeface="Times New Roman" panose="02020603050405020304" pitchFamily="18" charset="0"/>
                        </a:rPr>
                        <a:t>Fatigue</a:t>
                      </a:r>
                    </a:p>
                  </a:txBody>
                  <a:tcPr marL="91472" marR="91472" marT="45676" marB="456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algn="ctr">
                        <a:lnSpc>
                          <a:spcPct val="100000"/>
                        </a:lnSpc>
                        <a:spcBef>
                          <a:spcPts val="100"/>
                        </a:spcBef>
                        <a:spcAft>
                          <a:spcPts val="100"/>
                        </a:spcAft>
                      </a:pPr>
                      <a:r>
                        <a:rPr lang="en-US" sz="1600" dirty="0">
                          <a:solidFill>
                            <a:schemeClr val="bg2">
                              <a:lumMod val="10000"/>
                            </a:schemeClr>
                          </a:solidFill>
                          <a:effectLst/>
                          <a:latin typeface="+mn-lt"/>
                          <a:ea typeface="Times New Roman" panose="02020603050405020304" pitchFamily="18" charset="0"/>
                          <a:cs typeface="Times New Roman" panose="02020603050405020304" pitchFamily="18" charset="0"/>
                        </a:rPr>
                        <a:t>4</a:t>
                      </a:r>
                    </a:p>
                  </a:txBody>
                  <a:tcPr marL="91472" marR="91472" marT="45676" marB="456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algn="ctr">
                        <a:lnSpc>
                          <a:spcPct val="100000"/>
                        </a:lnSpc>
                        <a:spcBef>
                          <a:spcPts val="100"/>
                        </a:spcBef>
                        <a:spcAft>
                          <a:spcPts val="100"/>
                        </a:spcAft>
                      </a:pPr>
                      <a:r>
                        <a:rPr lang="en-US" sz="1600" dirty="0">
                          <a:solidFill>
                            <a:schemeClr val="bg2">
                              <a:lumMod val="10000"/>
                            </a:schemeClr>
                          </a:solidFill>
                          <a:effectLst/>
                          <a:latin typeface="+mn-lt"/>
                          <a:ea typeface="Times New Roman" panose="02020603050405020304" pitchFamily="18" charset="0"/>
                          <a:cs typeface="Times New Roman" panose="02020603050405020304" pitchFamily="18" charset="0"/>
                        </a:rPr>
                        <a:t>2</a:t>
                      </a:r>
                    </a:p>
                  </a:txBody>
                  <a:tcPr marL="91472" marR="91472" marT="45676" marB="456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r>
              <a:tr h="335192">
                <a:tc>
                  <a:txBody>
                    <a:bodyPr/>
                    <a:lstStyle/>
                    <a:p>
                      <a:pPr marL="0" marR="0">
                        <a:lnSpc>
                          <a:spcPct val="100000"/>
                        </a:lnSpc>
                        <a:spcBef>
                          <a:spcPts val="100"/>
                        </a:spcBef>
                        <a:spcAft>
                          <a:spcPts val="100"/>
                        </a:spcAft>
                      </a:pPr>
                      <a:r>
                        <a:rPr lang="en-US" sz="1600" dirty="0">
                          <a:solidFill>
                            <a:schemeClr val="bg2">
                              <a:lumMod val="10000"/>
                            </a:schemeClr>
                          </a:solidFill>
                          <a:effectLst/>
                          <a:latin typeface="+mn-lt"/>
                          <a:ea typeface="Times New Roman" panose="02020603050405020304" pitchFamily="18" charset="0"/>
                          <a:cs typeface="Times New Roman" panose="02020603050405020304" pitchFamily="18" charset="0"/>
                        </a:rPr>
                        <a:t>Diarrhea</a:t>
                      </a:r>
                    </a:p>
                  </a:txBody>
                  <a:tcPr marL="91472" marR="91472" marT="45676" marB="456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algn="ctr">
                        <a:lnSpc>
                          <a:spcPct val="100000"/>
                        </a:lnSpc>
                        <a:spcBef>
                          <a:spcPts val="100"/>
                        </a:spcBef>
                        <a:spcAft>
                          <a:spcPts val="100"/>
                        </a:spcAft>
                      </a:pPr>
                      <a:r>
                        <a:rPr lang="en-US" sz="1600" dirty="0">
                          <a:solidFill>
                            <a:schemeClr val="bg2">
                              <a:lumMod val="10000"/>
                            </a:schemeClr>
                          </a:solidFill>
                          <a:effectLst/>
                          <a:latin typeface="+mn-lt"/>
                          <a:ea typeface="Times New Roman" panose="02020603050405020304" pitchFamily="18" charset="0"/>
                          <a:cs typeface="Times New Roman" panose="02020603050405020304" pitchFamily="18" charset="0"/>
                        </a:rPr>
                        <a:t>4</a:t>
                      </a:r>
                    </a:p>
                  </a:txBody>
                  <a:tcPr marL="91472" marR="91472" marT="45676" marB="456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algn="ctr">
                        <a:lnSpc>
                          <a:spcPct val="100000"/>
                        </a:lnSpc>
                        <a:spcBef>
                          <a:spcPts val="100"/>
                        </a:spcBef>
                        <a:spcAft>
                          <a:spcPts val="100"/>
                        </a:spcAft>
                      </a:pPr>
                      <a:r>
                        <a:rPr lang="en-US" sz="1600" dirty="0">
                          <a:solidFill>
                            <a:schemeClr val="bg2">
                              <a:lumMod val="10000"/>
                            </a:schemeClr>
                          </a:solidFill>
                          <a:effectLst/>
                          <a:latin typeface="+mn-lt"/>
                          <a:ea typeface="Times New Roman" panose="02020603050405020304" pitchFamily="18" charset="0"/>
                          <a:cs typeface="Times New Roman" panose="02020603050405020304" pitchFamily="18" charset="0"/>
                        </a:rPr>
                        <a:t>1</a:t>
                      </a:r>
                    </a:p>
                  </a:txBody>
                  <a:tcPr marL="91472" marR="91472" marT="45676" marB="456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r>
              <a:tr h="335192">
                <a:tc>
                  <a:txBody>
                    <a:bodyPr/>
                    <a:lstStyle/>
                    <a:p>
                      <a:pPr marL="0" marR="0">
                        <a:lnSpc>
                          <a:spcPct val="100000"/>
                        </a:lnSpc>
                        <a:spcBef>
                          <a:spcPts val="100"/>
                        </a:spcBef>
                        <a:spcAft>
                          <a:spcPts val="100"/>
                        </a:spcAft>
                      </a:pPr>
                      <a:r>
                        <a:rPr lang="en-US" sz="1600" dirty="0">
                          <a:solidFill>
                            <a:schemeClr val="bg2">
                              <a:lumMod val="10000"/>
                            </a:schemeClr>
                          </a:solidFill>
                          <a:effectLst/>
                          <a:latin typeface="+mn-lt"/>
                          <a:ea typeface="Times New Roman" panose="02020603050405020304" pitchFamily="18" charset="0"/>
                          <a:cs typeface="Times New Roman" panose="02020603050405020304" pitchFamily="18" charset="0"/>
                        </a:rPr>
                        <a:t>Nausea</a:t>
                      </a:r>
                    </a:p>
                  </a:txBody>
                  <a:tcPr marL="91472" marR="91472" marT="45676" marB="456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algn="ctr">
                        <a:lnSpc>
                          <a:spcPct val="100000"/>
                        </a:lnSpc>
                        <a:spcBef>
                          <a:spcPts val="100"/>
                        </a:spcBef>
                        <a:spcAft>
                          <a:spcPts val="100"/>
                        </a:spcAft>
                      </a:pPr>
                      <a:r>
                        <a:rPr lang="en-US" sz="1600" dirty="0">
                          <a:solidFill>
                            <a:schemeClr val="bg2">
                              <a:lumMod val="10000"/>
                            </a:schemeClr>
                          </a:solidFill>
                          <a:effectLst/>
                          <a:latin typeface="+mn-lt"/>
                          <a:ea typeface="Times New Roman" panose="02020603050405020304" pitchFamily="18" charset="0"/>
                          <a:cs typeface="Times New Roman" panose="02020603050405020304" pitchFamily="18" charset="0"/>
                        </a:rPr>
                        <a:t>5</a:t>
                      </a:r>
                    </a:p>
                  </a:txBody>
                  <a:tcPr marL="91472" marR="91472" marT="45676" marB="456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algn="ctr">
                        <a:lnSpc>
                          <a:spcPct val="100000"/>
                        </a:lnSpc>
                        <a:spcBef>
                          <a:spcPts val="100"/>
                        </a:spcBef>
                        <a:spcAft>
                          <a:spcPts val="100"/>
                        </a:spcAft>
                      </a:pPr>
                      <a:r>
                        <a:rPr lang="en-US" sz="1600" dirty="0">
                          <a:solidFill>
                            <a:schemeClr val="bg2">
                              <a:lumMod val="10000"/>
                            </a:schemeClr>
                          </a:solidFill>
                          <a:effectLst/>
                          <a:latin typeface="+mn-lt"/>
                          <a:ea typeface="Times New Roman" panose="02020603050405020304" pitchFamily="18" charset="0"/>
                          <a:cs typeface="Times New Roman" panose="02020603050405020304" pitchFamily="18" charset="0"/>
                        </a:rPr>
                        <a:t>0</a:t>
                      </a:r>
                    </a:p>
                  </a:txBody>
                  <a:tcPr marL="91472" marR="91472" marT="45676" marB="456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r>
            </a:tbl>
          </a:graphicData>
        </a:graphic>
      </p:graphicFrame>
      <p:cxnSp>
        <p:nvCxnSpPr>
          <p:cNvPr id="71702" name="Straight Connector 2"/>
          <p:cNvCxnSpPr>
            <a:cxnSpLocks noChangeShapeType="1"/>
          </p:cNvCxnSpPr>
          <p:nvPr/>
        </p:nvCxnSpPr>
        <p:spPr bwMode="auto">
          <a:xfrm>
            <a:off x="2568575" y="2749551"/>
            <a:ext cx="0" cy="22209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03" name="Straight Connector 6"/>
          <p:cNvCxnSpPr>
            <a:cxnSpLocks noChangeShapeType="1"/>
          </p:cNvCxnSpPr>
          <p:nvPr/>
        </p:nvCxnSpPr>
        <p:spPr bwMode="auto">
          <a:xfrm>
            <a:off x="2495551" y="2767013"/>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04" name="Straight Connector 11"/>
          <p:cNvCxnSpPr>
            <a:cxnSpLocks noChangeShapeType="1"/>
          </p:cNvCxnSpPr>
          <p:nvPr/>
        </p:nvCxnSpPr>
        <p:spPr bwMode="auto">
          <a:xfrm>
            <a:off x="2495551" y="3130550"/>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05" name="Straight Connector 12"/>
          <p:cNvCxnSpPr>
            <a:cxnSpLocks noChangeShapeType="1"/>
          </p:cNvCxnSpPr>
          <p:nvPr/>
        </p:nvCxnSpPr>
        <p:spPr bwMode="auto">
          <a:xfrm>
            <a:off x="2495551" y="3494088"/>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06" name="Straight Connector 13"/>
          <p:cNvCxnSpPr>
            <a:cxnSpLocks noChangeShapeType="1"/>
          </p:cNvCxnSpPr>
          <p:nvPr/>
        </p:nvCxnSpPr>
        <p:spPr bwMode="auto">
          <a:xfrm>
            <a:off x="2495551" y="3856038"/>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07" name="Straight Connector 14"/>
          <p:cNvCxnSpPr>
            <a:cxnSpLocks noChangeShapeType="1"/>
          </p:cNvCxnSpPr>
          <p:nvPr/>
        </p:nvCxnSpPr>
        <p:spPr bwMode="auto">
          <a:xfrm>
            <a:off x="2495551" y="4219575"/>
            <a:ext cx="65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08" name="Straight Connector 15"/>
          <p:cNvCxnSpPr>
            <a:cxnSpLocks noChangeShapeType="1"/>
          </p:cNvCxnSpPr>
          <p:nvPr/>
        </p:nvCxnSpPr>
        <p:spPr bwMode="auto">
          <a:xfrm>
            <a:off x="2495550" y="4583113"/>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1709" name="TextBox 7"/>
          <p:cNvSpPr txBox="1">
            <a:spLocks noChangeArrowheads="1"/>
          </p:cNvSpPr>
          <p:nvPr/>
        </p:nvSpPr>
        <p:spPr bwMode="auto">
          <a:xfrm>
            <a:off x="2246313" y="2595564"/>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3</a:t>
            </a:r>
          </a:p>
        </p:txBody>
      </p:sp>
      <p:sp>
        <p:nvSpPr>
          <p:cNvPr id="71710" name="TextBox 17"/>
          <p:cNvSpPr txBox="1">
            <a:spLocks noChangeArrowheads="1"/>
          </p:cNvSpPr>
          <p:nvPr/>
        </p:nvSpPr>
        <p:spPr bwMode="auto">
          <a:xfrm>
            <a:off x="2246313" y="2960689"/>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2</a:t>
            </a:r>
          </a:p>
        </p:txBody>
      </p:sp>
      <p:sp>
        <p:nvSpPr>
          <p:cNvPr id="71711" name="TextBox 18"/>
          <p:cNvSpPr txBox="1">
            <a:spLocks noChangeArrowheads="1"/>
          </p:cNvSpPr>
          <p:nvPr/>
        </p:nvSpPr>
        <p:spPr bwMode="auto">
          <a:xfrm>
            <a:off x="2246313" y="3327400"/>
            <a:ext cx="2841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1</a:t>
            </a:r>
          </a:p>
        </p:txBody>
      </p:sp>
      <p:sp>
        <p:nvSpPr>
          <p:cNvPr id="71712" name="TextBox 19"/>
          <p:cNvSpPr txBox="1">
            <a:spLocks noChangeArrowheads="1"/>
          </p:cNvSpPr>
          <p:nvPr/>
        </p:nvSpPr>
        <p:spPr bwMode="auto">
          <a:xfrm>
            <a:off x="2246313" y="3692526"/>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0</a:t>
            </a:r>
          </a:p>
        </p:txBody>
      </p:sp>
      <p:sp>
        <p:nvSpPr>
          <p:cNvPr id="71713" name="TextBox 21"/>
          <p:cNvSpPr txBox="1">
            <a:spLocks noChangeArrowheads="1"/>
          </p:cNvSpPr>
          <p:nvPr/>
        </p:nvSpPr>
        <p:spPr bwMode="auto">
          <a:xfrm>
            <a:off x="2176462" y="4057651"/>
            <a:ext cx="344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-1</a:t>
            </a:r>
          </a:p>
        </p:txBody>
      </p:sp>
      <p:sp>
        <p:nvSpPr>
          <p:cNvPr id="71714" name="TextBox 22"/>
          <p:cNvSpPr txBox="1">
            <a:spLocks noChangeArrowheads="1"/>
          </p:cNvSpPr>
          <p:nvPr/>
        </p:nvSpPr>
        <p:spPr bwMode="auto">
          <a:xfrm>
            <a:off x="2176462" y="4424364"/>
            <a:ext cx="344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-2</a:t>
            </a:r>
          </a:p>
        </p:txBody>
      </p:sp>
      <p:sp>
        <p:nvSpPr>
          <p:cNvPr id="71715" name="TextBox 23"/>
          <p:cNvSpPr txBox="1">
            <a:spLocks noChangeArrowheads="1"/>
          </p:cNvSpPr>
          <p:nvPr/>
        </p:nvSpPr>
        <p:spPr bwMode="auto">
          <a:xfrm rot="-5400000">
            <a:off x="933450" y="3556001"/>
            <a:ext cx="219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Mean Hb Change From Baseline (g/dL)</a:t>
            </a:r>
          </a:p>
        </p:txBody>
      </p:sp>
      <p:cxnSp>
        <p:nvCxnSpPr>
          <p:cNvPr id="71716" name="Straight Connector 27"/>
          <p:cNvCxnSpPr>
            <a:cxnSpLocks noChangeShapeType="1"/>
          </p:cNvCxnSpPr>
          <p:nvPr/>
        </p:nvCxnSpPr>
        <p:spPr bwMode="auto">
          <a:xfrm rot="5400000">
            <a:off x="2733675"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1717" name="TextBox 22"/>
          <p:cNvSpPr txBox="1">
            <a:spLocks noChangeArrowheads="1"/>
          </p:cNvSpPr>
          <p:nvPr/>
        </p:nvSpPr>
        <p:spPr bwMode="auto">
          <a:xfrm>
            <a:off x="2176462" y="4789489"/>
            <a:ext cx="344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-3</a:t>
            </a:r>
          </a:p>
        </p:txBody>
      </p:sp>
      <p:cxnSp>
        <p:nvCxnSpPr>
          <p:cNvPr id="71718" name="Straight Connector 15"/>
          <p:cNvCxnSpPr>
            <a:cxnSpLocks noChangeShapeType="1"/>
          </p:cNvCxnSpPr>
          <p:nvPr/>
        </p:nvCxnSpPr>
        <p:spPr bwMode="auto">
          <a:xfrm>
            <a:off x="2493962" y="4953000"/>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1719" name="TextBox 7"/>
          <p:cNvSpPr txBox="1">
            <a:spLocks noChangeArrowheads="1"/>
          </p:cNvSpPr>
          <p:nvPr/>
        </p:nvSpPr>
        <p:spPr bwMode="auto">
          <a:xfrm>
            <a:off x="2933701" y="2640014"/>
            <a:ext cx="1539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GT1b (DAA only)</a:t>
            </a:r>
          </a:p>
        </p:txBody>
      </p:sp>
      <p:sp>
        <p:nvSpPr>
          <p:cNvPr id="71720" name="TextBox 7"/>
          <p:cNvSpPr txBox="1">
            <a:spLocks noChangeArrowheads="1"/>
          </p:cNvSpPr>
          <p:nvPr/>
        </p:nvSpPr>
        <p:spPr bwMode="auto">
          <a:xfrm>
            <a:off x="2928937" y="2854326"/>
            <a:ext cx="1735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a:solidFill>
                  <a:schemeClr val="tx1"/>
                </a:solidFill>
                <a:cs typeface="Arial" panose="020B0604020202020204" pitchFamily="34" charset="0"/>
              </a:rPr>
              <a:t>GT1a (DAA + RBV)</a:t>
            </a:r>
          </a:p>
        </p:txBody>
      </p:sp>
      <p:cxnSp>
        <p:nvCxnSpPr>
          <p:cNvPr id="11" name="Straight Connector 10"/>
          <p:cNvCxnSpPr/>
          <p:nvPr/>
        </p:nvCxnSpPr>
        <p:spPr bwMode="auto">
          <a:xfrm>
            <a:off x="2709862" y="2795588"/>
            <a:ext cx="230188" cy="0"/>
          </a:xfrm>
          <a:prstGeom prst="line">
            <a:avLst/>
          </a:prstGeom>
          <a:noFill/>
          <a:ln w="28575" cap="flat" cmpd="sng" algn="ctr">
            <a:solidFill>
              <a:srgbClr val="0070C0"/>
            </a:solidFill>
            <a:prstDash val="solid"/>
            <a:round/>
            <a:headEnd type="none" w="med" len="med"/>
            <a:tailEnd type="none" w="med" len="med"/>
          </a:ln>
          <a:effectLst/>
        </p:spPr>
      </p:cxnSp>
      <p:cxnSp>
        <p:nvCxnSpPr>
          <p:cNvPr id="71722" name="Straight Connector 38"/>
          <p:cNvCxnSpPr>
            <a:cxnSpLocks noChangeShapeType="1"/>
          </p:cNvCxnSpPr>
          <p:nvPr/>
        </p:nvCxnSpPr>
        <p:spPr bwMode="auto">
          <a:xfrm>
            <a:off x="2709862" y="3001963"/>
            <a:ext cx="230188"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sp>
        <p:nvSpPr>
          <p:cNvPr id="71723" name="TextBox 7"/>
          <p:cNvSpPr txBox="1">
            <a:spLocks noChangeArrowheads="1"/>
          </p:cNvSpPr>
          <p:nvPr/>
        </p:nvSpPr>
        <p:spPr bwMode="auto">
          <a:xfrm rot="-3600000">
            <a:off x="2402682" y="5056982"/>
            <a:ext cx="371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BL</a:t>
            </a:r>
          </a:p>
        </p:txBody>
      </p:sp>
      <p:sp>
        <p:nvSpPr>
          <p:cNvPr id="71724" name="TextBox 7"/>
          <p:cNvSpPr txBox="1">
            <a:spLocks noChangeArrowheads="1"/>
          </p:cNvSpPr>
          <p:nvPr/>
        </p:nvSpPr>
        <p:spPr bwMode="auto">
          <a:xfrm rot="-3600000">
            <a:off x="2631281" y="5006182"/>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W1</a:t>
            </a:r>
          </a:p>
        </p:txBody>
      </p:sp>
      <p:sp>
        <p:nvSpPr>
          <p:cNvPr id="71725" name="TextBox 7"/>
          <p:cNvSpPr txBox="1">
            <a:spLocks noChangeArrowheads="1"/>
          </p:cNvSpPr>
          <p:nvPr/>
        </p:nvSpPr>
        <p:spPr bwMode="auto">
          <a:xfrm rot="-3600000">
            <a:off x="2821781" y="5006182"/>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W2</a:t>
            </a:r>
          </a:p>
        </p:txBody>
      </p:sp>
      <p:sp>
        <p:nvSpPr>
          <p:cNvPr id="71726" name="TextBox 7"/>
          <p:cNvSpPr txBox="1">
            <a:spLocks noChangeArrowheads="1"/>
          </p:cNvSpPr>
          <p:nvPr/>
        </p:nvSpPr>
        <p:spPr bwMode="auto">
          <a:xfrm rot="-3600000">
            <a:off x="3028156" y="5006182"/>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W3</a:t>
            </a:r>
          </a:p>
        </p:txBody>
      </p:sp>
      <p:sp>
        <p:nvSpPr>
          <p:cNvPr id="71727" name="TextBox 7"/>
          <p:cNvSpPr txBox="1">
            <a:spLocks noChangeArrowheads="1"/>
          </p:cNvSpPr>
          <p:nvPr/>
        </p:nvSpPr>
        <p:spPr bwMode="auto">
          <a:xfrm rot="-3600000">
            <a:off x="3236912" y="5005388"/>
            <a:ext cx="4143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W4</a:t>
            </a:r>
          </a:p>
        </p:txBody>
      </p:sp>
      <p:sp>
        <p:nvSpPr>
          <p:cNvPr id="71728" name="TextBox 7"/>
          <p:cNvSpPr txBox="1">
            <a:spLocks noChangeArrowheads="1"/>
          </p:cNvSpPr>
          <p:nvPr/>
        </p:nvSpPr>
        <p:spPr bwMode="auto">
          <a:xfrm rot="-3600000">
            <a:off x="3628231" y="5006182"/>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W6</a:t>
            </a:r>
          </a:p>
        </p:txBody>
      </p:sp>
      <p:sp>
        <p:nvSpPr>
          <p:cNvPr id="71729" name="TextBox 7"/>
          <p:cNvSpPr txBox="1">
            <a:spLocks noChangeArrowheads="1"/>
          </p:cNvSpPr>
          <p:nvPr/>
        </p:nvSpPr>
        <p:spPr bwMode="auto">
          <a:xfrm rot="-3600000">
            <a:off x="4021931" y="5006182"/>
            <a:ext cx="414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W8</a:t>
            </a:r>
          </a:p>
        </p:txBody>
      </p:sp>
      <p:sp>
        <p:nvSpPr>
          <p:cNvPr id="71730" name="TextBox 7"/>
          <p:cNvSpPr txBox="1">
            <a:spLocks noChangeArrowheads="1"/>
          </p:cNvSpPr>
          <p:nvPr/>
        </p:nvSpPr>
        <p:spPr bwMode="auto">
          <a:xfrm rot="-3600000">
            <a:off x="4545807" y="5198270"/>
            <a:ext cx="860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W12/EOT</a:t>
            </a:r>
          </a:p>
        </p:txBody>
      </p:sp>
      <p:sp>
        <p:nvSpPr>
          <p:cNvPr id="71731" name="TextBox 7"/>
          <p:cNvSpPr txBox="1">
            <a:spLocks noChangeArrowheads="1"/>
          </p:cNvSpPr>
          <p:nvPr/>
        </p:nvSpPr>
        <p:spPr bwMode="auto">
          <a:xfrm rot="-3600000">
            <a:off x="5471319" y="5090320"/>
            <a:ext cx="612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PTW4</a:t>
            </a:r>
          </a:p>
        </p:txBody>
      </p:sp>
      <p:cxnSp>
        <p:nvCxnSpPr>
          <p:cNvPr id="71732" name="Straight Connector 12"/>
          <p:cNvCxnSpPr>
            <a:cxnSpLocks noChangeShapeType="1"/>
          </p:cNvCxnSpPr>
          <p:nvPr/>
        </p:nvCxnSpPr>
        <p:spPr bwMode="auto">
          <a:xfrm>
            <a:off x="2557462" y="3851275"/>
            <a:ext cx="3454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1733" name="Straight Connector 27"/>
          <p:cNvCxnSpPr>
            <a:cxnSpLocks noChangeShapeType="1"/>
          </p:cNvCxnSpPr>
          <p:nvPr/>
        </p:nvCxnSpPr>
        <p:spPr bwMode="auto">
          <a:xfrm rot="5400000">
            <a:off x="2930525"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34" name="Straight Connector 27"/>
          <p:cNvCxnSpPr>
            <a:cxnSpLocks noChangeShapeType="1"/>
          </p:cNvCxnSpPr>
          <p:nvPr/>
        </p:nvCxnSpPr>
        <p:spPr bwMode="auto">
          <a:xfrm rot="5400000">
            <a:off x="3133725"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35" name="Straight Connector 27"/>
          <p:cNvCxnSpPr>
            <a:cxnSpLocks noChangeShapeType="1"/>
          </p:cNvCxnSpPr>
          <p:nvPr/>
        </p:nvCxnSpPr>
        <p:spPr bwMode="auto">
          <a:xfrm rot="5400000">
            <a:off x="3330575"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36" name="Straight Connector 27"/>
          <p:cNvCxnSpPr>
            <a:cxnSpLocks noChangeShapeType="1"/>
          </p:cNvCxnSpPr>
          <p:nvPr/>
        </p:nvCxnSpPr>
        <p:spPr bwMode="auto">
          <a:xfrm rot="5400000">
            <a:off x="3538537"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37" name="Straight Connector 27"/>
          <p:cNvCxnSpPr>
            <a:cxnSpLocks noChangeShapeType="1"/>
          </p:cNvCxnSpPr>
          <p:nvPr/>
        </p:nvCxnSpPr>
        <p:spPr bwMode="auto">
          <a:xfrm rot="5400000">
            <a:off x="3735387"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38" name="Straight Connector 27"/>
          <p:cNvCxnSpPr>
            <a:cxnSpLocks noChangeShapeType="1"/>
          </p:cNvCxnSpPr>
          <p:nvPr/>
        </p:nvCxnSpPr>
        <p:spPr bwMode="auto">
          <a:xfrm rot="5400000">
            <a:off x="3937000"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39" name="Straight Connector 27"/>
          <p:cNvCxnSpPr>
            <a:cxnSpLocks noChangeShapeType="1"/>
          </p:cNvCxnSpPr>
          <p:nvPr/>
        </p:nvCxnSpPr>
        <p:spPr bwMode="auto">
          <a:xfrm rot="5400000">
            <a:off x="4133850"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0" name="Straight Connector 27"/>
          <p:cNvCxnSpPr>
            <a:cxnSpLocks noChangeShapeType="1"/>
          </p:cNvCxnSpPr>
          <p:nvPr/>
        </p:nvCxnSpPr>
        <p:spPr bwMode="auto">
          <a:xfrm rot="5400000">
            <a:off x="4329112"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1" name="Straight Connector 27"/>
          <p:cNvCxnSpPr>
            <a:cxnSpLocks noChangeShapeType="1"/>
          </p:cNvCxnSpPr>
          <p:nvPr/>
        </p:nvCxnSpPr>
        <p:spPr bwMode="auto">
          <a:xfrm rot="5400000">
            <a:off x="4527550"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2" name="Straight Connector 27"/>
          <p:cNvCxnSpPr>
            <a:cxnSpLocks noChangeShapeType="1"/>
          </p:cNvCxnSpPr>
          <p:nvPr/>
        </p:nvCxnSpPr>
        <p:spPr bwMode="auto">
          <a:xfrm rot="5400000">
            <a:off x="4729162"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3" name="Straight Connector 27"/>
          <p:cNvCxnSpPr>
            <a:cxnSpLocks noChangeShapeType="1"/>
          </p:cNvCxnSpPr>
          <p:nvPr/>
        </p:nvCxnSpPr>
        <p:spPr bwMode="auto">
          <a:xfrm rot="5400000">
            <a:off x="4926012"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4" name="Straight Connector 27"/>
          <p:cNvCxnSpPr>
            <a:cxnSpLocks noChangeShapeType="1"/>
          </p:cNvCxnSpPr>
          <p:nvPr/>
        </p:nvCxnSpPr>
        <p:spPr bwMode="auto">
          <a:xfrm rot="5400000">
            <a:off x="5143500"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5" name="Straight Connector 27"/>
          <p:cNvCxnSpPr>
            <a:cxnSpLocks noChangeShapeType="1"/>
          </p:cNvCxnSpPr>
          <p:nvPr/>
        </p:nvCxnSpPr>
        <p:spPr bwMode="auto">
          <a:xfrm rot="5400000">
            <a:off x="5341937"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6" name="Straight Connector 27"/>
          <p:cNvCxnSpPr>
            <a:cxnSpLocks noChangeShapeType="1"/>
          </p:cNvCxnSpPr>
          <p:nvPr/>
        </p:nvCxnSpPr>
        <p:spPr bwMode="auto">
          <a:xfrm rot="5400000">
            <a:off x="5543550"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7" name="Straight Connector 27"/>
          <p:cNvCxnSpPr>
            <a:cxnSpLocks noChangeShapeType="1"/>
          </p:cNvCxnSpPr>
          <p:nvPr/>
        </p:nvCxnSpPr>
        <p:spPr bwMode="auto">
          <a:xfrm rot="5400000">
            <a:off x="5740400"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8" name="Straight Connector 27"/>
          <p:cNvCxnSpPr>
            <a:cxnSpLocks noChangeShapeType="1"/>
          </p:cNvCxnSpPr>
          <p:nvPr/>
        </p:nvCxnSpPr>
        <p:spPr bwMode="auto">
          <a:xfrm rot="5400000">
            <a:off x="5943600" y="3887788"/>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4" name="Freeform 13"/>
          <p:cNvSpPr/>
          <p:nvPr/>
        </p:nvSpPr>
        <p:spPr bwMode="auto">
          <a:xfrm>
            <a:off x="2657475" y="3482976"/>
            <a:ext cx="3225800" cy="657225"/>
          </a:xfrm>
          <a:custGeom>
            <a:avLst/>
            <a:gdLst>
              <a:gd name="connsiteX0" fmla="*/ 0 w 3225644"/>
              <a:gd name="connsiteY0" fmla="*/ 370248 h 656349"/>
              <a:gd name="connsiteX1" fmla="*/ 201953 w 3225644"/>
              <a:gd name="connsiteY1" fmla="*/ 617080 h 656349"/>
              <a:gd name="connsiteX2" fmla="*/ 381467 w 3225644"/>
              <a:gd name="connsiteY2" fmla="*/ 639519 h 656349"/>
              <a:gd name="connsiteX3" fmla="*/ 622690 w 3225644"/>
              <a:gd name="connsiteY3" fmla="*/ 577811 h 656349"/>
              <a:gd name="connsiteX4" fmla="*/ 802204 w 3225644"/>
              <a:gd name="connsiteY4" fmla="*/ 656349 h 656349"/>
              <a:gd name="connsiteX5" fmla="*/ 1598798 w 3225644"/>
              <a:gd name="connsiteY5" fmla="*/ 639519 h 656349"/>
              <a:gd name="connsiteX6" fmla="*/ 2429050 w 3225644"/>
              <a:gd name="connsiteY6" fmla="*/ 0 h 656349"/>
              <a:gd name="connsiteX7" fmla="*/ 3225644 w 3225644"/>
              <a:gd name="connsiteY7" fmla="*/ 0 h 65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5644" h="656349">
                <a:moveTo>
                  <a:pt x="0" y="370248"/>
                </a:moveTo>
                <a:lnTo>
                  <a:pt x="201953" y="617080"/>
                </a:lnTo>
                <a:lnTo>
                  <a:pt x="381467" y="639519"/>
                </a:lnTo>
                <a:lnTo>
                  <a:pt x="622690" y="577811"/>
                </a:lnTo>
                <a:lnTo>
                  <a:pt x="802204" y="656349"/>
                </a:lnTo>
                <a:lnTo>
                  <a:pt x="1598798" y="639519"/>
                </a:lnTo>
                <a:lnTo>
                  <a:pt x="2429050" y="0"/>
                </a:lnTo>
                <a:lnTo>
                  <a:pt x="3225644" y="0"/>
                </a:lnTo>
              </a:path>
            </a:pathLst>
          </a:custGeom>
          <a:noFill/>
          <a:ln w="28575" cap="flat" cmpd="sng" algn="ctr">
            <a:solidFill>
              <a:srgbClr val="0070C0"/>
            </a:solid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pitchFamily="34" charset="0"/>
              <a:buChar char="•"/>
              <a:defRPr/>
            </a:pPr>
            <a:endParaRPr lang="en-US" dirty="0">
              <a:latin typeface="Arial" charset="0"/>
              <a:ea typeface="ＭＳ Ｐゴシック" charset="-128"/>
            </a:endParaRPr>
          </a:p>
        </p:txBody>
      </p:sp>
      <p:sp>
        <p:nvSpPr>
          <p:cNvPr id="71750" name="Freeform 30"/>
          <p:cNvSpPr>
            <a:spLocks/>
          </p:cNvSpPr>
          <p:nvPr/>
        </p:nvSpPr>
        <p:spPr bwMode="auto">
          <a:xfrm>
            <a:off x="2663825" y="3859213"/>
            <a:ext cx="3219450" cy="679450"/>
          </a:xfrm>
          <a:custGeom>
            <a:avLst/>
            <a:gdLst>
              <a:gd name="T0" fmla="*/ 0 w 3248084"/>
              <a:gd name="T1" fmla="*/ 0 h 678788"/>
              <a:gd name="T2" fmla="*/ 156246 w 3248084"/>
              <a:gd name="T3" fmla="*/ 265191 h 678788"/>
              <a:gd name="T4" fmla="*/ 364576 w 3248084"/>
              <a:gd name="T5" fmla="*/ 328607 h 678788"/>
              <a:gd name="T6" fmla="*/ 464398 w 3248084"/>
              <a:gd name="T7" fmla="*/ 403551 h 678788"/>
              <a:gd name="T8" fmla="*/ 1236947 w 3248084"/>
              <a:gd name="T9" fmla="*/ 697570 h 678788"/>
              <a:gd name="T10" fmla="*/ 1857589 w 3248084"/>
              <a:gd name="T11" fmla="*/ 530383 h 678788"/>
              <a:gd name="T12" fmla="*/ 2512955 w 3248084"/>
              <a:gd name="T13" fmla="*/ 80710 h 678788"/>
              <a:gd name="T14" fmla="*/ 0 60000 65536"/>
              <a:gd name="T15" fmla="*/ 0 60000 65536"/>
              <a:gd name="T16" fmla="*/ 0 60000 65536"/>
              <a:gd name="T17" fmla="*/ 0 60000 65536"/>
              <a:gd name="T18" fmla="*/ 0 60000 65536"/>
              <a:gd name="T19" fmla="*/ 0 60000 65536"/>
              <a:gd name="T20" fmla="*/ 0 60000 65536"/>
              <a:gd name="T21" fmla="*/ 0 w 3248084"/>
              <a:gd name="T22" fmla="*/ 0 h 678788"/>
              <a:gd name="T23" fmla="*/ 3248084 w 3248084"/>
              <a:gd name="T24" fmla="*/ 678788 h 678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8084" h="678788">
                <a:moveTo>
                  <a:pt x="0" y="0"/>
                </a:moveTo>
                <a:lnTo>
                  <a:pt x="201954" y="258051"/>
                </a:lnTo>
                <a:lnTo>
                  <a:pt x="471225" y="319759"/>
                </a:lnTo>
                <a:lnTo>
                  <a:pt x="600250" y="392687"/>
                </a:lnTo>
                <a:lnTo>
                  <a:pt x="1598798" y="678788"/>
                </a:lnTo>
                <a:lnTo>
                  <a:pt x="2401001" y="516103"/>
                </a:lnTo>
                <a:lnTo>
                  <a:pt x="3248084" y="78537"/>
                </a:lnTo>
              </a:path>
            </a:pathLst>
          </a:custGeom>
          <a:noFill/>
          <a:ln w="28575"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ZA"/>
          </a:p>
        </p:txBody>
      </p:sp>
      <p:sp>
        <p:nvSpPr>
          <p:cNvPr id="68679" name="TextBox 7"/>
          <p:cNvSpPr txBox="1">
            <a:spLocks noChangeArrowheads="1"/>
          </p:cNvSpPr>
          <p:nvPr/>
        </p:nvSpPr>
        <p:spPr bwMode="auto">
          <a:xfrm>
            <a:off x="1717675" y="5629276"/>
            <a:ext cx="901209" cy="276999"/>
          </a:xfrm>
          <a:prstGeom prst="rect">
            <a:avLst/>
          </a:prstGeom>
          <a:noFill/>
          <a:ln>
            <a:noFill/>
          </a:ln>
          <a:extLst/>
        </p:spPr>
        <p:txBody>
          <a:bodyPr wrap="none">
            <a:spAutoFit/>
          </a:bodyPr>
          <a:lstStyle>
            <a:lvl1pPr>
              <a:lnSpc>
                <a:spcPct val="90000"/>
              </a:lnSpc>
              <a:spcBef>
                <a:spcPts val="1000"/>
              </a:spcBef>
              <a:spcAft>
                <a:spcPts val="700"/>
              </a:spcAft>
              <a:buClr>
                <a:srgbClr val="4FAD26"/>
              </a:buClr>
              <a:buFont typeface="Wingdings" pitchFamily="2" charset="2"/>
              <a:buChar char="§"/>
              <a:defRPr sz="2400">
                <a:solidFill>
                  <a:srgbClr val="FEFDDE"/>
                </a:solidFill>
                <a:latin typeface="Arial" charset="0"/>
              </a:defRPr>
            </a:lvl1pPr>
            <a:lvl2pPr marL="742950" indent="-285750">
              <a:lnSpc>
                <a:spcPct val="90000"/>
              </a:lnSpc>
              <a:spcBef>
                <a:spcPts val="1000"/>
              </a:spcBef>
              <a:spcAft>
                <a:spcPts val="700"/>
              </a:spcAft>
              <a:buClr>
                <a:srgbClr val="4FAD26"/>
              </a:buClr>
              <a:buFont typeface="Arial" charset="0"/>
              <a:buChar char="–"/>
              <a:defRPr sz="2200">
                <a:solidFill>
                  <a:srgbClr val="FEFDDE"/>
                </a:solidFill>
                <a:latin typeface="Arial" charset="0"/>
              </a:defRPr>
            </a:lvl2pPr>
            <a:lvl3pPr marL="1143000" indent="-228600">
              <a:lnSpc>
                <a:spcPct val="90000"/>
              </a:lnSpc>
              <a:spcBef>
                <a:spcPts val="1000"/>
              </a:spcBef>
              <a:spcAft>
                <a:spcPts val="700"/>
              </a:spcAft>
              <a:buClr>
                <a:srgbClr val="4FAD26"/>
              </a:buClr>
              <a:buFont typeface="Arial" charset="0"/>
              <a:buChar char="–"/>
              <a:defRPr sz="2000">
                <a:solidFill>
                  <a:srgbClr val="FEFDDE"/>
                </a:solidFill>
                <a:latin typeface="Arial" charset="0"/>
              </a:defRPr>
            </a:lvl3pPr>
            <a:lvl4pPr marL="1600200" indent="-228600">
              <a:lnSpc>
                <a:spcPct val="90000"/>
              </a:lnSpc>
              <a:spcBef>
                <a:spcPts val="1000"/>
              </a:spcBef>
              <a:spcAft>
                <a:spcPts val="700"/>
              </a:spcAft>
              <a:buClr>
                <a:srgbClr val="4FAD26"/>
              </a:buClr>
              <a:buFont typeface="Arial" charset="0"/>
              <a:buChar char="–"/>
              <a:defRPr>
                <a:solidFill>
                  <a:srgbClr val="FEFDDE"/>
                </a:solidFill>
                <a:latin typeface="Arial" charset="0"/>
              </a:defRPr>
            </a:lvl4pPr>
            <a:lvl5pPr marL="2057400" indent="-228600">
              <a:lnSpc>
                <a:spcPct val="90000"/>
              </a:lnSpc>
              <a:spcBef>
                <a:spcPts val="1000"/>
              </a:spcBef>
              <a:spcAft>
                <a:spcPts val="700"/>
              </a:spcAft>
              <a:buClr>
                <a:srgbClr val="4FAD26"/>
              </a:buClr>
              <a:buFont typeface="Arial" charset="0"/>
              <a:buChar char="–"/>
              <a:defRPr sz="1600">
                <a:solidFill>
                  <a:srgbClr val="FEFDDE"/>
                </a:solidFill>
                <a:latin typeface="Arial" charset="0"/>
              </a:defRPr>
            </a:lvl5pPr>
            <a:lvl6pPr marL="25146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6pPr>
            <a:lvl7pPr marL="29718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7pPr>
            <a:lvl8pPr marL="34290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8pPr>
            <a:lvl9pPr marL="3886200" indent="-22860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Arial" charset="0"/>
              </a:defRPr>
            </a:lvl9pPr>
          </a:lstStyle>
          <a:p>
            <a:pPr eaLnBrk="1" hangingPunct="1">
              <a:lnSpc>
                <a:spcPct val="100000"/>
              </a:lnSpc>
              <a:spcBef>
                <a:spcPct val="0"/>
              </a:spcBef>
              <a:spcAft>
                <a:spcPct val="0"/>
              </a:spcAft>
              <a:buClrTx/>
              <a:buFontTx/>
              <a:buNone/>
              <a:defRPr/>
            </a:pPr>
            <a:r>
              <a:rPr lang="en-US" altLang="en-US" sz="1200" b="1" dirty="0">
                <a:solidFill>
                  <a:schemeClr val="tx1"/>
                </a:solidFill>
                <a:ea typeface="MS PGothic" panose="020B0600070205080204" pitchFamily="34" charset="-128"/>
              </a:rPr>
              <a:t>GT1b: n =</a:t>
            </a:r>
          </a:p>
        </p:txBody>
      </p:sp>
      <p:sp>
        <p:nvSpPr>
          <p:cNvPr id="71752" name="TextBox 7"/>
          <p:cNvSpPr txBox="1">
            <a:spLocks noChangeArrowheads="1"/>
          </p:cNvSpPr>
          <p:nvPr/>
        </p:nvSpPr>
        <p:spPr bwMode="auto">
          <a:xfrm>
            <a:off x="1716088" y="5889626"/>
            <a:ext cx="8915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1" dirty="0">
                <a:solidFill>
                  <a:schemeClr val="tx1"/>
                </a:solidFill>
                <a:cs typeface="Arial" panose="020B0604020202020204" pitchFamily="34" charset="0"/>
              </a:rPr>
              <a:t>GT1a: n =</a:t>
            </a:r>
          </a:p>
        </p:txBody>
      </p:sp>
      <p:sp>
        <p:nvSpPr>
          <p:cNvPr id="71753" name="TextBox 7"/>
          <p:cNvSpPr txBox="1">
            <a:spLocks noChangeArrowheads="1"/>
          </p:cNvSpPr>
          <p:nvPr/>
        </p:nvSpPr>
        <p:spPr bwMode="auto">
          <a:xfrm>
            <a:off x="2497137" y="5629276"/>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7</a:t>
            </a:r>
          </a:p>
        </p:txBody>
      </p:sp>
      <p:sp>
        <p:nvSpPr>
          <p:cNvPr id="71754" name="TextBox 7"/>
          <p:cNvSpPr txBox="1">
            <a:spLocks noChangeArrowheads="1"/>
          </p:cNvSpPr>
          <p:nvPr/>
        </p:nvSpPr>
        <p:spPr bwMode="auto">
          <a:xfrm>
            <a:off x="2705101" y="5629276"/>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7</a:t>
            </a:r>
          </a:p>
        </p:txBody>
      </p:sp>
      <p:sp>
        <p:nvSpPr>
          <p:cNvPr id="71755" name="TextBox 7"/>
          <p:cNvSpPr txBox="1">
            <a:spLocks noChangeArrowheads="1"/>
          </p:cNvSpPr>
          <p:nvPr/>
        </p:nvSpPr>
        <p:spPr bwMode="auto">
          <a:xfrm>
            <a:off x="2903538" y="5629276"/>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7</a:t>
            </a:r>
          </a:p>
        </p:txBody>
      </p:sp>
      <p:sp>
        <p:nvSpPr>
          <p:cNvPr id="71756" name="TextBox 7"/>
          <p:cNvSpPr txBox="1">
            <a:spLocks noChangeArrowheads="1"/>
          </p:cNvSpPr>
          <p:nvPr/>
        </p:nvSpPr>
        <p:spPr bwMode="auto">
          <a:xfrm>
            <a:off x="3113088" y="5629276"/>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7</a:t>
            </a:r>
          </a:p>
        </p:txBody>
      </p:sp>
      <p:sp>
        <p:nvSpPr>
          <p:cNvPr id="71757" name="TextBox 7"/>
          <p:cNvSpPr txBox="1">
            <a:spLocks noChangeArrowheads="1"/>
          </p:cNvSpPr>
          <p:nvPr/>
        </p:nvSpPr>
        <p:spPr bwMode="auto">
          <a:xfrm>
            <a:off x="3300413" y="5629276"/>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7</a:t>
            </a:r>
          </a:p>
        </p:txBody>
      </p:sp>
      <p:sp>
        <p:nvSpPr>
          <p:cNvPr id="71758" name="TextBox 7"/>
          <p:cNvSpPr txBox="1">
            <a:spLocks noChangeArrowheads="1"/>
          </p:cNvSpPr>
          <p:nvPr/>
        </p:nvSpPr>
        <p:spPr bwMode="auto">
          <a:xfrm>
            <a:off x="3732213" y="5629276"/>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7</a:t>
            </a:r>
          </a:p>
        </p:txBody>
      </p:sp>
      <p:sp>
        <p:nvSpPr>
          <p:cNvPr id="71759" name="TextBox 7"/>
          <p:cNvSpPr txBox="1">
            <a:spLocks noChangeArrowheads="1"/>
          </p:cNvSpPr>
          <p:nvPr/>
        </p:nvSpPr>
        <p:spPr bwMode="auto">
          <a:xfrm>
            <a:off x="4151313" y="5629276"/>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5</a:t>
            </a:r>
          </a:p>
        </p:txBody>
      </p:sp>
      <p:sp>
        <p:nvSpPr>
          <p:cNvPr id="71760" name="TextBox 7"/>
          <p:cNvSpPr txBox="1">
            <a:spLocks noChangeArrowheads="1"/>
          </p:cNvSpPr>
          <p:nvPr/>
        </p:nvSpPr>
        <p:spPr bwMode="auto">
          <a:xfrm>
            <a:off x="4926013" y="5629276"/>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2</a:t>
            </a:r>
          </a:p>
        </p:txBody>
      </p:sp>
      <p:sp>
        <p:nvSpPr>
          <p:cNvPr id="71761" name="TextBox 7"/>
          <p:cNvSpPr txBox="1">
            <a:spLocks noChangeArrowheads="1"/>
          </p:cNvSpPr>
          <p:nvPr/>
        </p:nvSpPr>
        <p:spPr bwMode="auto">
          <a:xfrm>
            <a:off x="5749926" y="5629276"/>
            <a:ext cx="26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2</a:t>
            </a:r>
          </a:p>
        </p:txBody>
      </p:sp>
      <p:sp>
        <p:nvSpPr>
          <p:cNvPr id="71762" name="TextBox 7"/>
          <p:cNvSpPr txBox="1">
            <a:spLocks noChangeArrowheads="1"/>
          </p:cNvSpPr>
          <p:nvPr/>
        </p:nvSpPr>
        <p:spPr bwMode="auto">
          <a:xfrm>
            <a:off x="2449513" y="5875339"/>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13</a:t>
            </a:r>
          </a:p>
        </p:txBody>
      </p:sp>
      <p:sp>
        <p:nvSpPr>
          <p:cNvPr id="71763" name="TextBox 7"/>
          <p:cNvSpPr txBox="1">
            <a:spLocks noChangeArrowheads="1"/>
          </p:cNvSpPr>
          <p:nvPr/>
        </p:nvSpPr>
        <p:spPr bwMode="auto">
          <a:xfrm>
            <a:off x="2657475" y="5875339"/>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13</a:t>
            </a:r>
          </a:p>
        </p:txBody>
      </p:sp>
      <p:sp>
        <p:nvSpPr>
          <p:cNvPr id="71764" name="TextBox 7"/>
          <p:cNvSpPr txBox="1">
            <a:spLocks noChangeArrowheads="1"/>
          </p:cNvSpPr>
          <p:nvPr/>
        </p:nvSpPr>
        <p:spPr bwMode="auto">
          <a:xfrm>
            <a:off x="2855912" y="5875339"/>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13</a:t>
            </a:r>
          </a:p>
        </p:txBody>
      </p:sp>
      <p:sp>
        <p:nvSpPr>
          <p:cNvPr id="71765" name="TextBox 7"/>
          <p:cNvSpPr txBox="1">
            <a:spLocks noChangeArrowheads="1"/>
          </p:cNvSpPr>
          <p:nvPr/>
        </p:nvSpPr>
        <p:spPr bwMode="auto">
          <a:xfrm>
            <a:off x="3067050" y="5875339"/>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13</a:t>
            </a:r>
          </a:p>
        </p:txBody>
      </p:sp>
      <p:sp>
        <p:nvSpPr>
          <p:cNvPr id="71766" name="TextBox 7"/>
          <p:cNvSpPr txBox="1">
            <a:spLocks noChangeArrowheads="1"/>
          </p:cNvSpPr>
          <p:nvPr/>
        </p:nvSpPr>
        <p:spPr bwMode="auto">
          <a:xfrm>
            <a:off x="3252788" y="5875339"/>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13</a:t>
            </a:r>
          </a:p>
        </p:txBody>
      </p:sp>
      <p:sp>
        <p:nvSpPr>
          <p:cNvPr id="71767" name="TextBox 7"/>
          <p:cNvSpPr txBox="1">
            <a:spLocks noChangeArrowheads="1"/>
          </p:cNvSpPr>
          <p:nvPr/>
        </p:nvSpPr>
        <p:spPr bwMode="auto">
          <a:xfrm>
            <a:off x="3686175" y="5875339"/>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12</a:t>
            </a:r>
          </a:p>
        </p:txBody>
      </p:sp>
      <p:sp>
        <p:nvSpPr>
          <p:cNvPr id="71768" name="TextBox 7"/>
          <p:cNvSpPr txBox="1">
            <a:spLocks noChangeArrowheads="1"/>
          </p:cNvSpPr>
          <p:nvPr/>
        </p:nvSpPr>
        <p:spPr bwMode="auto">
          <a:xfrm>
            <a:off x="4105275" y="5875339"/>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12</a:t>
            </a:r>
          </a:p>
        </p:txBody>
      </p:sp>
      <p:sp>
        <p:nvSpPr>
          <p:cNvPr id="71769" name="TextBox 7"/>
          <p:cNvSpPr txBox="1">
            <a:spLocks noChangeArrowheads="1"/>
          </p:cNvSpPr>
          <p:nvPr/>
        </p:nvSpPr>
        <p:spPr bwMode="auto">
          <a:xfrm>
            <a:off x="4878388" y="5875339"/>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12</a:t>
            </a:r>
          </a:p>
        </p:txBody>
      </p:sp>
      <p:sp>
        <p:nvSpPr>
          <p:cNvPr id="71770" name="TextBox 7"/>
          <p:cNvSpPr txBox="1">
            <a:spLocks noChangeArrowheads="1"/>
          </p:cNvSpPr>
          <p:nvPr/>
        </p:nvSpPr>
        <p:spPr bwMode="auto">
          <a:xfrm>
            <a:off x="5745162" y="5875339"/>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a:solidFill>
                  <a:schemeClr val="tx1"/>
                </a:solidFill>
                <a:cs typeface="Arial" panose="020B0604020202020204" pitchFamily="34" charset="0"/>
              </a:rPr>
              <a:t>9</a:t>
            </a:r>
          </a:p>
        </p:txBody>
      </p:sp>
    </p:spTree>
    <p:extLst>
      <p:ext uri="{BB962C8B-B14F-4D97-AF65-F5344CB8AC3E}">
        <p14:creationId xmlns:p14="http://schemas.microsoft.com/office/powerpoint/2010/main" val="20796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altLang="en-US" sz="3200" b="1" dirty="0" smtClean="0">
                <a:solidFill>
                  <a:srgbClr val="FF0000"/>
                </a:solidFill>
              </a:rPr>
              <a:t>Dosing </a:t>
            </a:r>
            <a:r>
              <a:rPr lang="en-US" altLang="en-US" sz="3200" b="1" dirty="0" smtClean="0">
                <a:solidFill>
                  <a:srgbClr val="FF0000"/>
                </a:solidFill>
              </a:rPr>
              <a:t>Recommendations </a:t>
            </a:r>
            <a:r>
              <a:rPr lang="en-US" altLang="en-US" sz="3200" b="1" dirty="0" smtClean="0">
                <a:solidFill>
                  <a:srgbClr val="FF0000"/>
                </a:solidFill>
              </a:rPr>
              <a:t>in </a:t>
            </a:r>
            <a:r>
              <a:rPr lang="en-US" altLang="en-US" sz="3200" b="1" dirty="0">
                <a:solidFill>
                  <a:srgbClr val="FF0000"/>
                </a:solidFill>
              </a:rPr>
              <a:t>R</a:t>
            </a:r>
            <a:r>
              <a:rPr lang="en-US" altLang="en-US" sz="3200" b="1" dirty="0" smtClean="0">
                <a:solidFill>
                  <a:srgbClr val="FF0000"/>
                </a:solidFill>
              </a:rPr>
              <a:t>enal </a:t>
            </a:r>
            <a:r>
              <a:rPr lang="en-US" altLang="en-US" sz="3200" b="1" dirty="0">
                <a:solidFill>
                  <a:srgbClr val="FF0000"/>
                </a:solidFill>
              </a:rPr>
              <a:t>I</a:t>
            </a:r>
            <a:r>
              <a:rPr lang="en-US" altLang="en-US" sz="3200" b="1" dirty="0" smtClean="0">
                <a:solidFill>
                  <a:srgbClr val="FF0000"/>
                </a:solidFill>
              </a:rPr>
              <a:t>mpairment </a:t>
            </a:r>
          </a:p>
        </p:txBody>
      </p:sp>
      <p:sp>
        <p:nvSpPr>
          <p:cNvPr id="100355" name="Content Placeholder 2"/>
          <p:cNvSpPr>
            <a:spLocks noGrp="1"/>
          </p:cNvSpPr>
          <p:nvPr>
            <p:ph idx="1"/>
          </p:nvPr>
        </p:nvSpPr>
        <p:spPr>
          <a:xfrm>
            <a:off x="760412" y="1828800"/>
            <a:ext cx="10820400" cy="4023360"/>
          </a:xfrm>
        </p:spPr>
        <p:txBody>
          <a:bodyPr>
            <a:normAutofit/>
          </a:bodyPr>
          <a:lstStyle/>
          <a:p>
            <a:pPr>
              <a:spcAft>
                <a:spcPct val="0"/>
              </a:spcAft>
              <a:buFont typeface="Arial" panose="020B0604020202020204" pitchFamily="34" charset="0"/>
              <a:buChar char="•"/>
              <a:defRPr/>
            </a:pPr>
            <a:r>
              <a:rPr lang="en-US" altLang="en-US" sz="2400" b="1" dirty="0" smtClean="0">
                <a:solidFill>
                  <a:schemeClr val="tx1"/>
                </a:solidFill>
              </a:rPr>
              <a:t> OBV/PTV/RTV </a:t>
            </a:r>
            <a:r>
              <a:rPr lang="en-US" altLang="en-US" sz="2400" b="1" dirty="0">
                <a:solidFill>
                  <a:schemeClr val="tx1"/>
                </a:solidFill>
              </a:rPr>
              <a:t>+ DSV</a:t>
            </a:r>
            <a:r>
              <a:rPr lang="en-US" altLang="en-US" sz="2400" dirty="0">
                <a:solidFill>
                  <a:schemeClr val="tx1"/>
                </a:solidFill>
              </a:rPr>
              <a:t>: </a:t>
            </a:r>
            <a:r>
              <a:rPr lang="en-US" altLang="en-US" sz="2400" dirty="0" smtClean="0">
                <a:solidFill>
                  <a:schemeClr val="tx1"/>
                </a:solidFill>
              </a:rPr>
              <a:t>No </a:t>
            </a:r>
            <a:r>
              <a:rPr lang="en-US" altLang="en-US" sz="2400" dirty="0">
                <a:solidFill>
                  <a:schemeClr val="tx1"/>
                </a:solidFill>
              </a:rPr>
              <a:t>dose adjustment required with mild, moderate, or severe renal impairment </a:t>
            </a:r>
            <a:r>
              <a:rPr lang="en-US" altLang="en-US" sz="1600" dirty="0">
                <a:solidFill>
                  <a:schemeClr val="tx1"/>
                </a:solidFill>
              </a:rPr>
              <a:t>(</a:t>
            </a:r>
            <a:r>
              <a:rPr lang="en-US" altLang="en-US" sz="1600" dirty="0" err="1" smtClean="0">
                <a:solidFill>
                  <a:schemeClr val="tx1"/>
                </a:solidFill>
              </a:rPr>
              <a:t>CrCl</a:t>
            </a:r>
            <a:r>
              <a:rPr lang="en-US" altLang="en-US" sz="1600" dirty="0" smtClean="0">
                <a:solidFill>
                  <a:schemeClr val="tx1"/>
                </a:solidFill>
              </a:rPr>
              <a:t> </a:t>
            </a:r>
            <a:r>
              <a:rPr lang="en-US" altLang="en-US" sz="1600" dirty="0">
                <a:solidFill>
                  <a:schemeClr val="tx1"/>
                </a:solidFill>
              </a:rPr>
              <a:t>≥ 15 mL/min</a:t>
            </a:r>
            <a:r>
              <a:rPr lang="en-US" altLang="en-US" sz="1600" dirty="0" smtClean="0">
                <a:solidFill>
                  <a:schemeClr val="tx1"/>
                </a:solidFill>
              </a:rPr>
              <a:t>) </a:t>
            </a:r>
            <a:endParaRPr lang="en-US" altLang="en-US" sz="1600" dirty="0">
              <a:solidFill>
                <a:schemeClr val="tx1"/>
              </a:solidFill>
            </a:endParaRPr>
          </a:p>
          <a:p>
            <a:pPr>
              <a:spcAft>
                <a:spcPct val="0"/>
              </a:spcAft>
              <a:buFont typeface="Arial" panose="020B0604020202020204" pitchFamily="34" charset="0"/>
              <a:buChar char="•"/>
              <a:defRPr/>
            </a:pPr>
            <a:r>
              <a:rPr lang="en-US" altLang="en-US" sz="2400" b="1" dirty="0" smtClean="0">
                <a:solidFill>
                  <a:schemeClr val="tx1"/>
                </a:solidFill>
              </a:rPr>
              <a:t> LDV/SOF </a:t>
            </a:r>
            <a:r>
              <a:rPr lang="en-US" altLang="en-US" sz="2400" b="1" dirty="0">
                <a:solidFill>
                  <a:schemeClr val="tx1"/>
                </a:solidFill>
              </a:rPr>
              <a:t>and SMV + SOF</a:t>
            </a:r>
            <a:r>
              <a:rPr lang="en-US" altLang="en-US" sz="2400" dirty="0">
                <a:solidFill>
                  <a:schemeClr val="tx1"/>
                </a:solidFill>
              </a:rPr>
              <a:t>: </a:t>
            </a:r>
            <a:r>
              <a:rPr lang="en-US" altLang="en-US" sz="2400" dirty="0" smtClean="0">
                <a:solidFill>
                  <a:schemeClr val="tx1"/>
                </a:solidFill>
              </a:rPr>
              <a:t>No </a:t>
            </a:r>
            <a:r>
              <a:rPr lang="en-US" altLang="en-US" sz="2400" dirty="0">
                <a:solidFill>
                  <a:schemeClr val="tx1"/>
                </a:solidFill>
              </a:rPr>
              <a:t>dose adjustment required with mild or moderate renal impairment </a:t>
            </a:r>
            <a:r>
              <a:rPr lang="en-US" altLang="en-US" sz="1800" dirty="0">
                <a:solidFill>
                  <a:schemeClr val="tx1"/>
                </a:solidFill>
              </a:rPr>
              <a:t>(</a:t>
            </a:r>
            <a:r>
              <a:rPr lang="en-US" altLang="en-US" sz="1800" dirty="0" smtClean="0">
                <a:solidFill>
                  <a:schemeClr val="tx1"/>
                </a:solidFill>
              </a:rPr>
              <a:t>CrCl≥30mL/min)</a:t>
            </a:r>
            <a:endParaRPr lang="en-US" altLang="en-US" sz="1800" dirty="0">
              <a:solidFill>
                <a:schemeClr val="tx1"/>
              </a:solidFill>
            </a:endParaRPr>
          </a:p>
          <a:p>
            <a:pPr lvl="1">
              <a:spcAft>
                <a:spcPct val="0"/>
              </a:spcAft>
              <a:defRPr/>
            </a:pPr>
            <a:r>
              <a:rPr lang="en-US" altLang="en-US" sz="2000" dirty="0">
                <a:solidFill>
                  <a:schemeClr val="tx1"/>
                </a:solidFill>
              </a:rPr>
              <a:t>Safety and efficacy not established in severe renal impairment or hemodialysis </a:t>
            </a:r>
          </a:p>
          <a:p>
            <a:pPr>
              <a:spcAft>
                <a:spcPct val="0"/>
              </a:spcAft>
              <a:buFont typeface="Arial" panose="020B0604020202020204" pitchFamily="34" charset="0"/>
              <a:buChar char="•"/>
              <a:defRPr/>
            </a:pPr>
            <a:r>
              <a:rPr lang="en-US" altLang="en-US" sz="2400" b="1" dirty="0" smtClean="0">
                <a:solidFill>
                  <a:schemeClr val="tx1"/>
                </a:solidFill>
              </a:rPr>
              <a:t> DCV</a:t>
            </a:r>
            <a:r>
              <a:rPr lang="en-US" altLang="en-US" sz="2400" dirty="0">
                <a:solidFill>
                  <a:schemeClr val="tx1"/>
                </a:solidFill>
              </a:rPr>
              <a:t>: </a:t>
            </a:r>
            <a:r>
              <a:rPr lang="en-US" altLang="en-US" sz="2400" dirty="0" smtClean="0">
                <a:solidFill>
                  <a:schemeClr val="tx1"/>
                </a:solidFill>
              </a:rPr>
              <a:t>No </a:t>
            </a:r>
            <a:r>
              <a:rPr lang="en-US" altLang="en-US" sz="2400" dirty="0">
                <a:solidFill>
                  <a:schemeClr val="tx1"/>
                </a:solidFill>
              </a:rPr>
              <a:t>dose adjustment required with any degree of renal impairment </a:t>
            </a:r>
            <a:r>
              <a:rPr lang="en-US" altLang="en-US" sz="1800" dirty="0" smtClean="0">
                <a:solidFill>
                  <a:schemeClr val="tx1"/>
                </a:solidFill>
              </a:rPr>
              <a:t>(</a:t>
            </a:r>
            <a:r>
              <a:rPr lang="en-US" altLang="en-US" sz="1800" dirty="0" err="1" smtClean="0">
                <a:solidFill>
                  <a:schemeClr val="tx1"/>
                </a:solidFill>
              </a:rPr>
              <a:t>CrCl</a:t>
            </a:r>
            <a:r>
              <a:rPr lang="en-US" altLang="en-US" sz="1800" dirty="0">
                <a:solidFill>
                  <a:schemeClr val="tx1"/>
                </a:solidFill>
              </a:rPr>
              <a:t>: </a:t>
            </a:r>
            <a:r>
              <a:rPr lang="en-US" altLang="en-US" sz="1800" dirty="0" smtClean="0">
                <a:solidFill>
                  <a:schemeClr val="tx1"/>
                </a:solidFill>
              </a:rPr>
              <a:t>≥15 </a:t>
            </a:r>
            <a:r>
              <a:rPr lang="en-US" altLang="en-US" sz="1800" dirty="0">
                <a:solidFill>
                  <a:schemeClr val="tx1"/>
                </a:solidFill>
              </a:rPr>
              <a:t>mL/min</a:t>
            </a:r>
            <a:r>
              <a:rPr lang="en-US" altLang="en-US" sz="1800" dirty="0" smtClean="0">
                <a:solidFill>
                  <a:schemeClr val="tx1"/>
                </a:solidFill>
              </a:rPr>
              <a:t>)</a:t>
            </a:r>
            <a:endParaRPr lang="en-US" altLang="en-US" sz="1800" dirty="0">
              <a:solidFill>
                <a:schemeClr val="tx1"/>
              </a:solidFill>
            </a:endParaRPr>
          </a:p>
          <a:p>
            <a:pPr>
              <a:spcAft>
                <a:spcPct val="0"/>
              </a:spcAft>
              <a:buFont typeface="Arial" panose="020B0604020202020204" pitchFamily="34" charset="0"/>
              <a:buChar char="•"/>
              <a:defRPr/>
            </a:pPr>
            <a:r>
              <a:rPr lang="en-US" altLang="en-US" sz="2400" b="1" dirty="0" smtClean="0">
                <a:solidFill>
                  <a:schemeClr val="tx1"/>
                </a:solidFill>
              </a:rPr>
              <a:t> RBV</a:t>
            </a:r>
            <a:r>
              <a:rPr lang="en-US" altLang="en-US" sz="2400" dirty="0">
                <a:solidFill>
                  <a:schemeClr val="tx1"/>
                </a:solidFill>
              </a:rPr>
              <a:t>: </a:t>
            </a:r>
            <a:r>
              <a:rPr lang="en-US" altLang="en-US" sz="2400" dirty="0" smtClean="0">
                <a:solidFill>
                  <a:schemeClr val="tx1"/>
                </a:solidFill>
              </a:rPr>
              <a:t>Dose </a:t>
            </a:r>
            <a:r>
              <a:rPr lang="en-US" altLang="en-US" sz="2400" dirty="0">
                <a:solidFill>
                  <a:schemeClr val="tx1"/>
                </a:solidFill>
              </a:rPr>
              <a:t>adjustment required for </a:t>
            </a:r>
            <a:r>
              <a:rPr lang="en-US" altLang="en-US" sz="2400" dirty="0" err="1">
                <a:solidFill>
                  <a:schemeClr val="tx1"/>
                </a:solidFill>
              </a:rPr>
              <a:t>CrCl</a:t>
            </a:r>
            <a:r>
              <a:rPr lang="en-US" altLang="en-US" sz="2400" dirty="0">
                <a:solidFill>
                  <a:schemeClr val="tx1"/>
                </a:solidFill>
              </a:rPr>
              <a:t> </a:t>
            </a:r>
            <a:r>
              <a:rPr lang="en-US" altLang="en-US" sz="2400" dirty="0" smtClean="0">
                <a:solidFill>
                  <a:schemeClr val="tx1"/>
                </a:solidFill>
              </a:rPr>
              <a:t>&lt;50 mL/min</a:t>
            </a:r>
            <a:endParaRPr lang="en-US" altLang="en-US" sz="24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16721663"/>
              </p:ext>
            </p:extLst>
          </p:nvPr>
        </p:nvGraphicFramePr>
        <p:xfrm>
          <a:off x="2589213" y="5029200"/>
          <a:ext cx="6629399" cy="1219200"/>
        </p:xfrm>
        <a:graphic>
          <a:graphicData uri="http://schemas.openxmlformats.org/drawingml/2006/table">
            <a:tbl>
              <a:tblPr firstRow="1" bandRow="1">
                <a:tableStyleId>{5C22544A-7EE6-4342-B048-85BDC9FD1C3A}</a:tableStyleId>
              </a:tblPr>
              <a:tblGrid>
                <a:gridCol w="2295683"/>
                <a:gridCol w="4333716"/>
              </a:tblGrid>
              <a:tr h="304800">
                <a:tc>
                  <a:txBody>
                    <a:bodyPr/>
                    <a:lstStyle/>
                    <a:p>
                      <a:r>
                        <a:rPr lang="en-US" sz="1400" dirty="0" smtClean="0">
                          <a:solidFill>
                            <a:schemeClr val="tx1"/>
                          </a:solidFill>
                        </a:rPr>
                        <a:t>CrCl</a:t>
                      </a:r>
                      <a:endParaRPr lang="en-US" sz="1400" dirty="0">
                        <a:solidFill>
                          <a:schemeClr val="tx1"/>
                        </a:solidFill>
                      </a:endParaRPr>
                    </a:p>
                  </a:txBody>
                  <a:tcPr marL="91439" marR="91439" marT="45688" marB="4568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smtClean="0">
                          <a:solidFill>
                            <a:schemeClr val="tx1"/>
                          </a:solidFill>
                        </a:rPr>
                        <a:t>RBV Dose</a:t>
                      </a:r>
                      <a:endParaRPr lang="en-US" sz="1400" dirty="0">
                        <a:solidFill>
                          <a:schemeClr val="tx1"/>
                        </a:solidFill>
                      </a:endParaRPr>
                    </a:p>
                  </a:txBody>
                  <a:tcPr marL="91439" marR="91439" marT="45688" marB="4568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r>
              <a:tr h="304800">
                <a:tc>
                  <a:txBody>
                    <a:bodyPr/>
                    <a:lstStyle/>
                    <a:p>
                      <a:r>
                        <a:rPr lang="en-US" sz="1400" dirty="0" smtClean="0">
                          <a:solidFill>
                            <a:schemeClr val="tx1"/>
                          </a:solidFill>
                        </a:rPr>
                        <a:t>30-50 mL/min</a:t>
                      </a:r>
                      <a:endParaRPr lang="en-US" sz="1400" dirty="0">
                        <a:solidFill>
                          <a:schemeClr val="tx1"/>
                        </a:solidFill>
                      </a:endParaRPr>
                    </a:p>
                  </a:txBody>
                  <a:tcPr marL="91439" marR="91439" marT="45688" marB="456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1400" dirty="0" smtClean="0">
                          <a:solidFill>
                            <a:schemeClr val="tx1"/>
                          </a:solidFill>
                        </a:rPr>
                        <a:t>Alternating 200 mg and 400 mg every</a:t>
                      </a:r>
                      <a:r>
                        <a:rPr lang="en-US" sz="1400" baseline="0" dirty="0" smtClean="0">
                          <a:solidFill>
                            <a:schemeClr val="tx1"/>
                          </a:solidFill>
                        </a:rPr>
                        <a:t> other day</a:t>
                      </a:r>
                      <a:endParaRPr lang="en-US" sz="1400" dirty="0">
                        <a:solidFill>
                          <a:schemeClr val="tx1"/>
                        </a:solidFill>
                      </a:endParaRPr>
                    </a:p>
                  </a:txBody>
                  <a:tcPr marL="91439" marR="91439" marT="45688" marB="456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r>
              <a:tr h="304800">
                <a:tc>
                  <a:txBody>
                    <a:bodyPr/>
                    <a:lstStyle/>
                    <a:p>
                      <a:r>
                        <a:rPr lang="en-US" sz="1400" dirty="0" smtClean="0">
                          <a:solidFill>
                            <a:schemeClr val="tx1"/>
                          </a:solidFill>
                        </a:rPr>
                        <a:t>&lt; 30 mL/min</a:t>
                      </a:r>
                      <a:endParaRPr lang="en-US" sz="1400" dirty="0">
                        <a:solidFill>
                          <a:schemeClr val="tx1"/>
                        </a:solidFill>
                      </a:endParaRPr>
                    </a:p>
                  </a:txBody>
                  <a:tcPr marL="91439" marR="91439" marT="45688" marB="4568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1400" dirty="0" smtClean="0">
                          <a:solidFill>
                            <a:schemeClr val="tx1"/>
                          </a:solidFill>
                        </a:rPr>
                        <a:t>200 mg/day</a:t>
                      </a:r>
                      <a:endParaRPr lang="en-US" sz="1400" dirty="0">
                        <a:solidFill>
                          <a:schemeClr val="tx1"/>
                        </a:solidFill>
                      </a:endParaRPr>
                    </a:p>
                  </a:txBody>
                  <a:tcPr marL="91439" marR="91439" marT="45688" marB="4568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r>
              <a:tr h="304800">
                <a:tc>
                  <a:txBody>
                    <a:bodyPr/>
                    <a:lstStyle/>
                    <a:p>
                      <a:r>
                        <a:rPr lang="en-US" sz="1400" dirty="0" smtClean="0">
                          <a:solidFill>
                            <a:schemeClr val="tx1"/>
                          </a:solidFill>
                        </a:rPr>
                        <a:t>Hemodialysis</a:t>
                      </a:r>
                      <a:endParaRPr lang="en-US" sz="1400" dirty="0">
                        <a:solidFill>
                          <a:schemeClr val="tx1"/>
                        </a:solidFill>
                      </a:endParaRPr>
                    </a:p>
                  </a:txBody>
                  <a:tcPr marL="91439" marR="91439" marT="45688" marB="4568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1400" dirty="0" smtClean="0">
                          <a:solidFill>
                            <a:schemeClr val="tx1"/>
                          </a:solidFill>
                        </a:rPr>
                        <a:t>200 mg/day</a:t>
                      </a:r>
                      <a:endParaRPr lang="en-US" sz="1400" dirty="0">
                        <a:solidFill>
                          <a:schemeClr val="tx1"/>
                        </a:solidFill>
                      </a:endParaRPr>
                    </a:p>
                  </a:txBody>
                  <a:tcPr marL="91439" marR="91439" marT="45688" marB="45688">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r>
            </a:tbl>
          </a:graphicData>
        </a:graphic>
      </p:graphicFrame>
      <p:sp>
        <p:nvSpPr>
          <p:cNvPr id="6" name="TextBox 1"/>
          <p:cNvSpPr txBox="1">
            <a:spLocks noChangeArrowheads="1"/>
          </p:cNvSpPr>
          <p:nvPr/>
        </p:nvSpPr>
        <p:spPr bwMode="auto">
          <a:xfrm>
            <a:off x="455612" y="6473825"/>
            <a:ext cx="5888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400" b="1" dirty="0">
                <a:solidFill>
                  <a:schemeClr val="bg1"/>
                </a:solidFill>
                <a:cs typeface="Arial" panose="020B0604020202020204" pitchFamily="34" charset="0"/>
              </a:rPr>
              <a:t>AASLD/IDSA. HCV guidelines. </a:t>
            </a:r>
          </a:p>
        </p:txBody>
      </p:sp>
    </p:spTree>
    <p:extLst>
      <p:ext uri="{BB962C8B-B14F-4D97-AF65-F5344CB8AC3E}">
        <p14:creationId xmlns:p14="http://schemas.microsoft.com/office/powerpoint/2010/main" val="265294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a:bodyPr>
          <a:lstStyle/>
          <a:p>
            <a:r>
              <a:rPr lang="en-US" altLang="en-US" sz="4000" b="1" dirty="0" smtClean="0">
                <a:solidFill>
                  <a:srgbClr val="FF0000"/>
                </a:solidFill>
              </a:rPr>
              <a:t>HCV/HIV Coinfection</a:t>
            </a:r>
          </a:p>
        </p:txBody>
      </p:sp>
      <p:sp>
        <p:nvSpPr>
          <p:cNvPr id="31747" name="Content Placeholder 1"/>
          <p:cNvSpPr>
            <a:spLocks noGrp="1"/>
          </p:cNvSpPr>
          <p:nvPr>
            <p:ph idx="1"/>
          </p:nvPr>
        </p:nvSpPr>
        <p:spPr>
          <a:xfrm>
            <a:off x="1096994" y="1845734"/>
            <a:ext cx="10055781" cy="4402666"/>
          </a:xfrm>
        </p:spPr>
        <p:txBody>
          <a:bodyPr>
            <a:noAutofit/>
          </a:bodyPr>
          <a:lstStyle/>
          <a:p>
            <a:pPr>
              <a:buFont typeface="Arial" panose="020B0604020202020204" pitchFamily="34" charset="0"/>
              <a:buChar char="•"/>
              <a:defRPr/>
            </a:pPr>
            <a:r>
              <a:rPr lang="en-US" altLang="en-US" sz="2400" dirty="0" smtClean="0">
                <a:solidFill>
                  <a:schemeClr val="tx1"/>
                </a:solidFill>
              </a:rPr>
              <a:t> No longer considered difficult to cure</a:t>
            </a:r>
          </a:p>
          <a:p>
            <a:pPr>
              <a:buFont typeface="Arial" panose="020B0604020202020204" pitchFamily="34" charset="0"/>
              <a:buChar char="•"/>
              <a:defRPr/>
            </a:pPr>
            <a:r>
              <a:rPr lang="en-US" altLang="en-US" sz="2400" dirty="0">
                <a:solidFill>
                  <a:schemeClr val="tx1"/>
                </a:solidFill>
              </a:rPr>
              <a:t> </a:t>
            </a:r>
            <a:r>
              <a:rPr lang="en-US" altLang="en-US" sz="2400" dirty="0" smtClean="0">
                <a:solidFill>
                  <a:schemeClr val="tx1"/>
                </a:solidFill>
              </a:rPr>
              <a:t>Same </a:t>
            </a:r>
            <a:r>
              <a:rPr lang="en-US" altLang="en-US" sz="2400" dirty="0">
                <a:solidFill>
                  <a:schemeClr val="tx1"/>
                </a:solidFill>
              </a:rPr>
              <a:t>recommendations as in </a:t>
            </a:r>
            <a:r>
              <a:rPr lang="en-US" altLang="en-US" sz="2400" dirty="0" smtClean="0">
                <a:solidFill>
                  <a:schemeClr val="tx1"/>
                </a:solidFill>
              </a:rPr>
              <a:t>HCV mono-infected patients </a:t>
            </a:r>
          </a:p>
          <a:p>
            <a:pPr>
              <a:buFont typeface="Arial" panose="020B0604020202020204" pitchFamily="34" charset="0"/>
              <a:buChar char="•"/>
              <a:defRPr/>
            </a:pPr>
            <a:r>
              <a:rPr lang="en-US" altLang="en-US" sz="2400" dirty="0" smtClean="0">
                <a:solidFill>
                  <a:schemeClr val="tx1"/>
                </a:solidFill>
              </a:rPr>
              <a:t> Consider drug–drug  </a:t>
            </a:r>
            <a:r>
              <a:rPr lang="en-US" altLang="en-US" sz="2400" dirty="0">
                <a:solidFill>
                  <a:schemeClr val="tx1"/>
                </a:solidFill>
              </a:rPr>
              <a:t>interactions</a:t>
            </a:r>
          </a:p>
          <a:p>
            <a:pPr lvl="1">
              <a:buFont typeface="Arial" charset="0"/>
              <a:buChar char="–"/>
              <a:defRPr/>
            </a:pPr>
            <a:r>
              <a:rPr lang="en-US" altLang="en-US" sz="2000" dirty="0">
                <a:solidFill>
                  <a:schemeClr val="tx1"/>
                </a:solidFill>
              </a:rPr>
              <a:t>Avoid combination of LDV and </a:t>
            </a:r>
            <a:r>
              <a:rPr lang="en-US" altLang="en-US" sz="2000" dirty="0" err="1">
                <a:solidFill>
                  <a:schemeClr val="tx1"/>
                </a:solidFill>
              </a:rPr>
              <a:t>tenofovir</a:t>
            </a:r>
            <a:r>
              <a:rPr lang="en-US" altLang="en-US" sz="2000" dirty="0">
                <a:solidFill>
                  <a:schemeClr val="tx1"/>
                </a:solidFill>
              </a:rPr>
              <a:t> </a:t>
            </a:r>
            <a:r>
              <a:rPr lang="en-US" altLang="en-US" sz="2000" dirty="0" smtClean="0">
                <a:solidFill>
                  <a:schemeClr val="tx1"/>
                </a:solidFill>
              </a:rPr>
              <a:t> </a:t>
            </a:r>
            <a:r>
              <a:rPr lang="en-US" altLang="en-US" sz="2000" dirty="0">
                <a:solidFill>
                  <a:schemeClr val="tx1"/>
                </a:solidFill>
              </a:rPr>
              <a:t>if </a:t>
            </a:r>
            <a:r>
              <a:rPr lang="en-US" altLang="en-US" sz="2000" dirty="0" err="1">
                <a:solidFill>
                  <a:schemeClr val="tx1"/>
                </a:solidFill>
              </a:rPr>
              <a:t>CrCl</a:t>
            </a:r>
            <a:r>
              <a:rPr lang="en-US" altLang="en-US" sz="2000" dirty="0">
                <a:solidFill>
                  <a:schemeClr val="tx1"/>
                </a:solidFill>
              </a:rPr>
              <a:t> &lt; 60 mL/min or if receiving </a:t>
            </a:r>
            <a:r>
              <a:rPr lang="en-US" altLang="en-US" sz="2000" dirty="0" err="1">
                <a:solidFill>
                  <a:schemeClr val="tx1"/>
                </a:solidFill>
              </a:rPr>
              <a:t>tenofovir</a:t>
            </a:r>
            <a:r>
              <a:rPr lang="en-US" altLang="en-US" sz="2000" dirty="0">
                <a:solidFill>
                  <a:schemeClr val="tx1"/>
                </a:solidFill>
              </a:rPr>
              <a:t> with RTV-boosted PIs</a:t>
            </a:r>
          </a:p>
          <a:p>
            <a:pPr lvl="1">
              <a:buFont typeface="Arial" charset="0"/>
              <a:buChar char="–"/>
              <a:defRPr/>
            </a:pPr>
            <a:r>
              <a:rPr lang="en-US" altLang="en-US" sz="2000" dirty="0">
                <a:solidFill>
                  <a:schemeClr val="tx1"/>
                </a:solidFill>
              </a:rPr>
              <a:t>When LDV/SOF and </a:t>
            </a:r>
            <a:r>
              <a:rPr lang="en-US" altLang="en-US" sz="2000" dirty="0" err="1">
                <a:solidFill>
                  <a:schemeClr val="tx1"/>
                </a:solidFill>
              </a:rPr>
              <a:t>tenofovir</a:t>
            </a:r>
            <a:r>
              <a:rPr lang="en-US" altLang="en-US" sz="2000" dirty="0">
                <a:solidFill>
                  <a:schemeClr val="tx1"/>
                </a:solidFill>
              </a:rPr>
              <a:t> </a:t>
            </a:r>
            <a:r>
              <a:rPr lang="en-US" altLang="en-US" sz="2000" dirty="0" smtClean="0">
                <a:solidFill>
                  <a:schemeClr val="tx1"/>
                </a:solidFill>
              </a:rPr>
              <a:t>are co-administered </a:t>
            </a:r>
            <a:r>
              <a:rPr lang="en-US" altLang="en-US" sz="2000" dirty="0">
                <a:solidFill>
                  <a:schemeClr val="tx1"/>
                </a:solidFill>
              </a:rPr>
              <a:t>with </a:t>
            </a:r>
            <a:r>
              <a:rPr lang="en-US" altLang="en-US" sz="2000" dirty="0" smtClean="0">
                <a:solidFill>
                  <a:schemeClr val="tx1"/>
                </a:solidFill>
              </a:rPr>
              <a:t>ART -  </a:t>
            </a:r>
            <a:r>
              <a:rPr lang="en-US" altLang="en-US" sz="2000" dirty="0">
                <a:solidFill>
                  <a:schemeClr val="tx1"/>
                </a:solidFill>
              </a:rPr>
              <a:t>monitor for nephrotoxicity</a:t>
            </a:r>
          </a:p>
          <a:p>
            <a:pPr lvl="1">
              <a:buFont typeface="Arial" charset="0"/>
              <a:buChar char="–"/>
              <a:defRPr/>
            </a:pPr>
            <a:r>
              <a:rPr lang="en-US" altLang="en-US" sz="2000" dirty="0">
                <a:solidFill>
                  <a:schemeClr val="tx1"/>
                </a:solidFill>
              </a:rPr>
              <a:t>Adjust/withhold RTV if receiving a boosted PI with OMV/PTV/RTV + DSV </a:t>
            </a:r>
          </a:p>
          <a:p>
            <a:pPr lvl="1">
              <a:buFont typeface="Arial" charset="0"/>
              <a:buChar char="–"/>
              <a:defRPr/>
            </a:pPr>
            <a:r>
              <a:rPr lang="en-US" altLang="en-US" sz="2000" dirty="0">
                <a:solidFill>
                  <a:schemeClr val="tx1"/>
                </a:solidFill>
              </a:rPr>
              <a:t>Adjust DCV with </a:t>
            </a:r>
            <a:r>
              <a:rPr lang="en-US" altLang="en-US" sz="2000" dirty="0" err="1">
                <a:solidFill>
                  <a:schemeClr val="tx1"/>
                </a:solidFill>
              </a:rPr>
              <a:t>atazanavir</a:t>
            </a:r>
            <a:r>
              <a:rPr lang="en-US" altLang="en-US" sz="2000" dirty="0">
                <a:solidFill>
                  <a:schemeClr val="tx1"/>
                </a:solidFill>
              </a:rPr>
              <a:t>/RTV, </a:t>
            </a:r>
            <a:r>
              <a:rPr lang="en-US" altLang="en-US" sz="2000" dirty="0" err="1">
                <a:solidFill>
                  <a:schemeClr val="tx1"/>
                </a:solidFill>
              </a:rPr>
              <a:t>efavirenz</a:t>
            </a:r>
            <a:r>
              <a:rPr lang="en-US" altLang="en-US" sz="2000" dirty="0">
                <a:solidFill>
                  <a:schemeClr val="tx1"/>
                </a:solidFill>
              </a:rPr>
              <a:t>, or </a:t>
            </a:r>
            <a:r>
              <a:rPr lang="en-US" altLang="en-US" sz="2000" dirty="0" err="1">
                <a:solidFill>
                  <a:schemeClr val="tx1"/>
                </a:solidFill>
              </a:rPr>
              <a:t>etravirine</a:t>
            </a:r>
            <a:endParaRPr lang="en-US" altLang="en-US" sz="2000" dirty="0">
              <a:solidFill>
                <a:schemeClr val="tx1"/>
              </a:solidFill>
            </a:endParaRPr>
          </a:p>
          <a:p>
            <a:pPr>
              <a:buFont typeface="Arial" panose="020B0604020202020204" pitchFamily="34" charset="0"/>
              <a:buChar char="•"/>
              <a:defRPr/>
            </a:pPr>
            <a:r>
              <a:rPr lang="en-US" altLang="en-US" sz="2400" dirty="0" smtClean="0">
                <a:solidFill>
                  <a:schemeClr val="tx1"/>
                </a:solidFill>
              </a:rPr>
              <a:t> DCV </a:t>
            </a:r>
            <a:r>
              <a:rPr lang="en-US" altLang="en-US" sz="2400" dirty="0">
                <a:solidFill>
                  <a:schemeClr val="tx1"/>
                </a:solidFill>
              </a:rPr>
              <a:t>+ SOF ± RBV is recommended when ART regimen changes cannot be made to accommodate other </a:t>
            </a:r>
            <a:r>
              <a:rPr lang="en-US" altLang="en-US" sz="2400" dirty="0" smtClean="0">
                <a:solidFill>
                  <a:schemeClr val="tx1"/>
                </a:solidFill>
              </a:rPr>
              <a:t>DAAs</a:t>
            </a:r>
            <a:endParaRPr lang="en-US" altLang="en-US" sz="2400" dirty="0">
              <a:solidFill>
                <a:schemeClr val="tx1"/>
              </a:solidFill>
            </a:endParaRPr>
          </a:p>
        </p:txBody>
      </p:sp>
      <p:sp>
        <p:nvSpPr>
          <p:cNvPr id="68612" name="TextBox 1"/>
          <p:cNvSpPr txBox="1">
            <a:spLocks noChangeArrowheads="1"/>
          </p:cNvSpPr>
          <p:nvPr/>
        </p:nvSpPr>
        <p:spPr bwMode="auto">
          <a:xfrm>
            <a:off x="455612" y="6477000"/>
            <a:ext cx="28955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400" b="1" dirty="0">
                <a:solidFill>
                  <a:schemeClr val="bg1"/>
                </a:solidFill>
                <a:cs typeface="Arial" panose="020B0604020202020204" pitchFamily="34" charset="0"/>
              </a:rPr>
              <a:t>AASLD/IDSA. HCV guidelines. </a:t>
            </a:r>
          </a:p>
        </p:txBody>
      </p:sp>
    </p:spTree>
    <p:extLst>
      <p:ext uri="{BB962C8B-B14F-4D97-AF65-F5344CB8AC3E}">
        <p14:creationId xmlns:p14="http://schemas.microsoft.com/office/powerpoint/2010/main" val="363599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r>
              <a:rPr lang="en-US" altLang="en-US" sz="3400" b="1" dirty="0" smtClean="0">
                <a:solidFill>
                  <a:srgbClr val="FF0000"/>
                </a:solidFill>
              </a:rPr>
              <a:t>LDV/SOF for 12 Weeks in HCV/HIV </a:t>
            </a:r>
            <a:r>
              <a:rPr lang="en-US" altLang="en-US" sz="3400" b="1" dirty="0" smtClean="0">
                <a:solidFill>
                  <a:srgbClr val="FF0000"/>
                </a:solidFill>
              </a:rPr>
              <a:t>Coinfection</a:t>
            </a:r>
            <a:endParaRPr lang="en-US" altLang="en-US" sz="3400" b="1" dirty="0" smtClean="0">
              <a:solidFill>
                <a:srgbClr val="FF0000"/>
              </a:solidFill>
            </a:endParaRPr>
          </a:p>
        </p:txBody>
      </p:sp>
      <p:sp>
        <p:nvSpPr>
          <p:cNvPr id="72707" name="Content Placeholder 2"/>
          <p:cNvSpPr>
            <a:spLocks noGrp="1"/>
          </p:cNvSpPr>
          <p:nvPr>
            <p:ph idx="1"/>
          </p:nvPr>
        </p:nvSpPr>
        <p:spPr/>
        <p:txBody>
          <a:bodyPr/>
          <a:lstStyle/>
          <a:p>
            <a:r>
              <a:rPr lang="en-US" altLang="en-US" sz="1800" dirty="0"/>
              <a:t>GT1 or 4 HCV, 20% with compensated cirrhosis, 55% treatment experienced</a:t>
            </a:r>
            <a:endParaRPr lang="en-US" altLang="en-US" sz="1600" dirty="0"/>
          </a:p>
        </p:txBody>
      </p:sp>
      <p:sp>
        <p:nvSpPr>
          <p:cNvPr id="72708" name="Text Box 11"/>
          <p:cNvSpPr txBox="1">
            <a:spLocks noChangeArrowheads="1"/>
          </p:cNvSpPr>
          <p:nvPr/>
        </p:nvSpPr>
        <p:spPr bwMode="auto">
          <a:xfrm>
            <a:off x="324644" y="6477000"/>
            <a:ext cx="53887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eaLnBrk="1" hangingPunct="1">
              <a:lnSpc>
                <a:spcPct val="100000"/>
              </a:lnSpc>
              <a:spcBef>
                <a:spcPct val="0"/>
              </a:spcBef>
              <a:spcAft>
                <a:spcPct val="0"/>
              </a:spcAft>
              <a:buClrTx/>
              <a:buFontTx/>
              <a:buNone/>
            </a:pPr>
            <a:r>
              <a:rPr lang="en-US" altLang="en-US" sz="1400" b="1" dirty="0" err="1">
                <a:solidFill>
                  <a:schemeClr val="bg1"/>
                </a:solidFill>
                <a:cs typeface="Arial" panose="020B0604020202020204" pitchFamily="34" charset="0"/>
              </a:rPr>
              <a:t>Naggie</a:t>
            </a:r>
            <a:r>
              <a:rPr lang="en-US" altLang="en-US" sz="1400" b="1" dirty="0">
                <a:solidFill>
                  <a:schemeClr val="bg1"/>
                </a:solidFill>
                <a:cs typeface="Arial" panose="020B0604020202020204" pitchFamily="34" charset="0"/>
              </a:rPr>
              <a:t> S, et al. CROI 2015. Abstract </a:t>
            </a:r>
            <a:r>
              <a:rPr lang="en-US" altLang="en-US" sz="1400" b="1" dirty="0" smtClean="0">
                <a:solidFill>
                  <a:schemeClr val="bg1"/>
                </a:solidFill>
                <a:cs typeface="Arial" panose="020B0604020202020204" pitchFamily="34" charset="0"/>
              </a:rPr>
              <a:t>152LB – ION-4 study</a:t>
            </a:r>
            <a:endParaRPr lang="en-US" altLang="en-US" sz="1400" b="1" dirty="0">
              <a:solidFill>
                <a:schemeClr val="bg1"/>
              </a:solidFill>
              <a:cs typeface="Arial" panose="020B0604020202020204" pitchFamily="34" charset="0"/>
            </a:endParaRPr>
          </a:p>
        </p:txBody>
      </p:sp>
      <p:sp>
        <p:nvSpPr>
          <p:cNvPr id="72709" name="Rectangle 32"/>
          <p:cNvSpPr>
            <a:spLocks noChangeArrowheads="1"/>
          </p:cNvSpPr>
          <p:nvPr/>
        </p:nvSpPr>
        <p:spPr bwMode="auto">
          <a:xfrm>
            <a:off x="7323137" y="2659063"/>
            <a:ext cx="673100" cy="319881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a:solidFill>
              <a:schemeClr val="tx2"/>
            </a:solidFill>
            <a:round/>
            <a:headEnd/>
            <a:tailEnd/>
          </a:ln>
        </p:spPr>
        <p:txBody>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eaLnBrk="1" hangingPunct="1">
              <a:spcBef>
                <a:spcPct val="35000"/>
              </a:spcBef>
              <a:spcAft>
                <a:spcPct val="25000"/>
              </a:spcAft>
              <a:buClr>
                <a:schemeClr val="folHlink"/>
              </a:buClr>
              <a:buFont typeface="Arial" panose="020B0604020202020204" pitchFamily="34" charset="0"/>
              <a:buNone/>
            </a:pPr>
            <a:endParaRPr lang="en-US" altLang="en-US" sz="1800">
              <a:solidFill>
                <a:schemeClr val="tx1"/>
              </a:solidFill>
              <a:cs typeface="Arial" panose="020B0604020202020204" pitchFamily="34" charset="0"/>
            </a:endParaRPr>
          </a:p>
        </p:txBody>
      </p:sp>
      <p:sp>
        <p:nvSpPr>
          <p:cNvPr id="72710" name="Text Box 7"/>
          <p:cNvSpPr txBox="1">
            <a:spLocks noChangeArrowheads="1"/>
          </p:cNvSpPr>
          <p:nvPr/>
        </p:nvSpPr>
        <p:spPr bwMode="auto">
          <a:xfrm rot="-5400000">
            <a:off x="1462088" y="4022726"/>
            <a:ext cx="3370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800">
                <a:solidFill>
                  <a:schemeClr val="tx1"/>
                </a:solidFill>
                <a:latin typeface="+mj-lt"/>
                <a:cs typeface="Arial" panose="020B0604020202020204" pitchFamily="34" charset="0"/>
              </a:rPr>
              <a:t>SVR12 (%)</a:t>
            </a:r>
          </a:p>
        </p:txBody>
      </p:sp>
      <p:sp>
        <p:nvSpPr>
          <p:cNvPr id="72711" name="Text Box 11"/>
          <p:cNvSpPr txBox="1">
            <a:spLocks noChangeArrowheads="1"/>
          </p:cNvSpPr>
          <p:nvPr/>
        </p:nvSpPr>
        <p:spPr bwMode="auto">
          <a:xfrm>
            <a:off x="4056062" y="2286000"/>
            <a:ext cx="679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800">
                <a:solidFill>
                  <a:schemeClr val="tx1"/>
                </a:solidFill>
                <a:cs typeface="Arial" panose="020B0604020202020204" pitchFamily="34" charset="0"/>
              </a:rPr>
              <a:t>96</a:t>
            </a:r>
          </a:p>
        </p:txBody>
      </p:sp>
      <p:sp>
        <p:nvSpPr>
          <p:cNvPr id="11" name="Rectangle 32"/>
          <p:cNvSpPr>
            <a:spLocks noChangeArrowheads="1"/>
          </p:cNvSpPr>
          <p:nvPr/>
        </p:nvSpPr>
        <p:spPr bwMode="auto">
          <a:xfrm>
            <a:off x="4056062" y="2624139"/>
            <a:ext cx="679450" cy="3233737"/>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algn="ctr">
            <a:solidFill>
              <a:schemeClr val="tx2"/>
            </a:solidFill>
            <a:round/>
            <a:headEnd/>
            <a:tailEnd/>
          </a:ln>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altLang="en-US" dirty="0">
              <a:latin typeface="Arial" charset="0"/>
            </a:endParaRPr>
          </a:p>
        </p:txBody>
      </p:sp>
      <p:sp>
        <p:nvSpPr>
          <p:cNvPr id="72713" name="Line 709"/>
          <p:cNvSpPr>
            <a:spLocks noChangeShapeType="1"/>
          </p:cNvSpPr>
          <p:nvPr/>
        </p:nvSpPr>
        <p:spPr bwMode="auto">
          <a:xfrm>
            <a:off x="3881437" y="2533651"/>
            <a:ext cx="0" cy="33321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72714" name="Group 2"/>
          <p:cNvGrpSpPr>
            <a:grpSpLocks/>
          </p:cNvGrpSpPr>
          <p:nvPr/>
        </p:nvGrpSpPr>
        <p:grpSpPr bwMode="auto">
          <a:xfrm>
            <a:off x="3805237" y="2552700"/>
            <a:ext cx="76200" cy="3309938"/>
            <a:chOff x="2231644" y="2544577"/>
            <a:chExt cx="74906" cy="3310216"/>
          </a:xfrm>
        </p:grpSpPr>
        <p:sp>
          <p:nvSpPr>
            <p:cNvPr id="72745" name="Line 711"/>
            <p:cNvSpPr>
              <a:spLocks noChangeShapeType="1"/>
            </p:cNvSpPr>
            <p:nvPr/>
          </p:nvSpPr>
          <p:spPr bwMode="auto">
            <a:xfrm>
              <a:off x="2231644" y="5211822"/>
              <a:ext cx="64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2746" name="Line 712"/>
            <p:cNvSpPr>
              <a:spLocks noChangeShapeType="1"/>
            </p:cNvSpPr>
            <p:nvPr/>
          </p:nvSpPr>
          <p:spPr bwMode="auto">
            <a:xfrm>
              <a:off x="2231644" y="4525258"/>
              <a:ext cx="64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2747" name="Line 713"/>
            <p:cNvSpPr>
              <a:spLocks noChangeShapeType="1"/>
            </p:cNvSpPr>
            <p:nvPr/>
          </p:nvSpPr>
          <p:spPr bwMode="auto">
            <a:xfrm>
              <a:off x="2231644" y="3852317"/>
              <a:ext cx="64008" cy="2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2748" name="Line 714"/>
            <p:cNvSpPr>
              <a:spLocks noChangeShapeType="1"/>
            </p:cNvSpPr>
            <p:nvPr/>
          </p:nvSpPr>
          <p:spPr bwMode="auto">
            <a:xfrm>
              <a:off x="2231644" y="3176651"/>
              <a:ext cx="64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2749" name="Line 715"/>
            <p:cNvSpPr>
              <a:spLocks noChangeShapeType="1"/>
            </p:cNvSpPr>
            <p:nvPr/>
          </p:nvSpPr>
          <p:spPr bwMode="auto">
            <a:xfrm>
              <a:off x="2231644" y="2544577"/>
              <a:ext cx="64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2750" name="Line 711"/>
            <p:cNvSpPr>
              <a:spLocks noChangeShapeType="1"/>
            </p:cNvSpPr>
            <p:nvPr/>
          </p:nvSpPr>
          <p:spPr bwMode="auto">
            <a:xfrm>
              <a:off x="2242542" y="5854793"/>
              <a:ext cx="64008" cy="0"/>
            </a:xfrm>
            <a:prstGeom prst="line">
              <a:avLst/>
            </a:prstGeom>
            <a:noFill/>
            <a:ln w="28575">
              <a:solidFill>
                <a:schemeClr val="tx1"/>
              </a:solidFill>
              <a:bevel/>
              <a:headEnd/>
              <a:tailEnd/>
            </a:ln>
            <a:extLst>
              <a:ext uri="{909E8E84-426E-40DD-AFC4-6F175D3DCCD1}">
                <a14:hiddenFill xmlns:a14="http://schemas.microsoft.com/office/drawing/2010/main">
                  <a:noFill/>
                </a14:hiddenFill>
              </a:ext>
            </a:extLst>
          </p:spPr>
          <p:txBody>
            <a:bodyPr/>
            <a:lstStyle/>
            <a:p>
              <a:endParaRPr lang="en-ZA"/>
            </a:p>
          </p:txBody>
        </p:sp>
      </p:grpSp>
      <p:sp>
        <p:nvSpPr>
          <p:cNvPr id="72715" name="Text Box 11"/>
          <p:cNvSpPr txBox="1">
            <a:spLocks noChangeArrowheads="1"/>
          </p:cNvSpPr>
          <p:nvPr/>
        </p:nvSpPr>
        <p:spPr bwMode="auto">
          <a:xfrm>
            <a:off x="5387975" y="2339975"/>
            <a:ext cx="67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800">
                <a:solidFill>
                  <a:schemeClr val="tx1"/>
                </a:solidFill>
                <a:cs typeface="Arial" panose="020B0604020202020204" pitchFamily="34" charset="0"/>
              </a:rPr>
              <a:t>95</a:t>
            </a:r>
          </a:p>
        </p:txBody>
      </p:sp>
      <p:sp>
        <p:nvSpPr>
          <p:cNvPr id="72716" name="Text Box 12"/>
          <p:cNvSpPr txBox="1">
            <a:spLocks noChangeArrowheads="1"/>
          </p:cNvSpPr>
          <p:nvPr/>
        </p:nvSpPr>
        <p:spPr bwMode="auto">
          <a:xfrm>
            <a:off x="6224587" y="2295525"/>
            <a:ext cx="67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800">
                <a:solidFill>
                  <a:schemeClr val="tx1"/>
                </a:solidFill>
                <a:cs typeface="Arial" panose="020B0604020202020204" pitchFamily="34" charset="0"/>
              </a:rPr>
              <a:t>97</a:t>
            </a:r>
          </a:p>
        </p:txBody>
      </p:sp>
      <p:sp>
        <p:nvSpPr>
          <p:cNvPr id="31" name="Rectangle 30"/>
          <p:cNvSpPr/>
          <p:nvPr/>
        </p:nvSpPr>
        <p:spPr bwMode="auto">
          <a:xfrm flipV="1">
            <a:off x="8194675" y="2720975"/>
            <a:ext cx="673100" cy="31369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solidFill>
              <a:schemeClr val="tx2"/>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None/>
              <a:defRPr/>
            </a:pPr>
            <a:endParaRPr lang="en-US" dirty="0">
              <a:solidFill>
                <a:schemeClr val="accent3"/>
              </a:solidFill>
              <a:latin typeface="Arial" charset="0"/>
            </a:endParaRPr>
          </a:p>
        </p:txBody>
      </p:sp>
      <p:sp>
        <p:nvSpPr>
          <p:cNvPr id="72718" name="Text Box 11"/>
          <p:cNvSpPr txBox="1">
            <a:spLocks noChangeArrowheads="1"/>
          </p:cNvSpPr>
          <p:nvPr/>
        </p:nvSpPr>
        <p:spPr bwMode="auto">
          <a:xfrm>
            <a:off x="7307263" y="2309813"/>
            <a:ext cx="68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800">
                <a:solidFill>
                  <a:schemeClr val="tx1"/>
                </a:solidFill>
                <a:cs typeface="Arial" panose="020B0604020202020204" pitchFamily="34" charset="0"/>
              </a:rPr>
              <a:t>96</a:t>
            </a:r>
          </a:p>
        </p:txBody>
      </p:sp>
      <p:sp>
        <p:nvSpPr>
          <p:cNvPr id="72719" name="Text Box 12"/>
          <p:cNvSpPr txBox="1">
            <a:spLocks noChangeArrowheads="1"/>
          </p:cNvSpPr>
          <p:nvPr/>
        </p:nvSpPr>
        <p:spPr bwMode="auto">
          <a:xfrm>
            <a:off x="8194675" y="2378075"/>
            <a:ext cx="67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800">
                <a:solidFill>
                  <a:schemeClr val="tx1"/>
                </a:solidFill>
                <a:cs typeface="Arial" panose="020B0604020202020204" pitchFamily="34" charset="0"/>
              </a:rPr>
              <a:t>94</a:t>
            </a:r>
          </a:p>
        </p:txBody>
      </p:sp>
      <p:sp>
        <p:nvSpPr>
          <p:cNvPr id="72720" name="Text Box 15"/>
          <p:cNvSpPr txBox="1">
            <a:spLocks noChangeArrowheads="1"/>
          </p:cNvSpPr>
          <p:nvPr/>
        </p:nvSpPr>
        <p:spPr bwMode="auto">
          <a:xfrm>
            <a:off x="3873501" y="5884864"/>
            <a:ext cx="115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latin typeface="+mj-lt"/>
                <a:cs typeface="Arial" panose="020B0604020202020204" pitchFamily="34" charset="0"/>
              </a:rPr>
              <a:t>Overall</a:t>
            </a:r>
          </a:p>
        </p:txBody>
      </p:sp>
      <p:sp>
        <p:nvSpPr>
          <p:cNvPr id="72721" name="Text Box 15"/>
          <p:cNvSpPr txBox="1">
            <a:spLocks noChangeArrowheads="1"/>
          </p:cNvSpPr>
          <p:nvPr/>
        </p:nvSpPr>
        <p:spPr bwMode="auto">
          <a:xfrm>
            <a:off x="5135562" y="5884864"/>
            <a:ext cx="1189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latin typeface="+mj-lt"/>
                <a:cs typeface="Arial" panose="020B0604020202020204" pitchFamily="34" charset="0"/>
              </a:rPr>
              <a:t>Naive</a:t>
            </a:r>
          </a:p>
        </p:txBody>
      </p:sp>
      <p:sp>
        <p:nvSpPr>
          <p:cNvPr id="72722" name="Text Box 15"/>
          <p:cNvSpPr txBox="1">
            <a:spLocks noChangeArrowheads="1"/>
          </p:cNvSpPr>
          <p:nvPr/>
        </p:nvSpPr>
        <p:spPr bwMode="auto">
          <a:xfrm>
            <a:off x="6091237" y="5884864"/>
            <a:ext cx="102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latin typeface="+mj-lt"/>
                <a:cs typeface="Arial" panose="020B0604020202020204" pitchFamily="34" charset="0"/>
              </a:rPr>
              <a:t>Exp’d</a:t>
            </a:r>
            <a:endParaRPr lang="en-US" altLang="en-US" sz="1600" baseline="30000">
              <a:solidFill>
                <a:schemeClr val="tx1"/>
              </a:solidFill>
              <a:latin typeface="+mj-lt"/>
              <a:cs typeface="Arial" panose="020B0604020202020204" pitchFamily="34" charset="0"/>
            </a:endParaRPr>
          </a:p>
        </p:txBody>
      </p:sp>
      <p:sp>
        <p:nvSpPr>
          <p:cNvPr id="40" name="Rectangle 39"/>
          <p:cNvSpPr/>
          <p:nvPr/>
        </p:nvSpPr>
        <p:spPr bwMode="auto">
          <a:xfrm flipV="1">
            <a:off x="6224587" y="2624139"/>
            <a:ext cx="673100" cy="3233737"/>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solidFill>
              <a:schemeClr val="tx2"/>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None/>
              <a:defRPr/>
            </a:pPr>
            <a:endParaRPr lang="en-US" dirty="0">
              <a:solidFill>
                <a:schemeClr val="accent3"/>
              </a:solidFill>
              <a:latin typeface="Arial" charset="0"/>
            </a:endParaRPr>
          </a:p>
        </p:txBody>
      </p:sp>
      <p:sp>
        <p:nvSpPr>
          <p:cNvPr id="41" name="Rectangle 40"/>
          <p:cNvSpPr/>
          <p:nvPr/>
        </p:nvSpPr>
        <p:spPr bwMode="auto">
          <a:xfrm flipV="1">
            <a:off x="5387975" y="2651125"/>
            <a:ext cx="673100" cy="320675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9525" cap="flat" cmpd="sng" algn="ctr">
            <a:solidFill>
              <a:schemeClr val="tx2"/>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None/>
              <a:defRPr/>
            </a:pPr>
            <a:endParaRPr lang="en-US" dirty="0">
              <a:solidFill>
                <a:schemeClr val="accent6"/>
              </a:solidFill>
              <a:latin typeface="Arial" charset="0"/>
            </a:endParaRPr>
          </a:p>
        </p:txBody>
      </p:sp>
      <p:sp>
        <p:nvSpPr>
          <p:cNvPr id="72725" name="Line 716"/>
          <p:cNvSpPr>
            <a:spLocks noChangeShapeType="1"/>
          </p:cNvSpPr>
          <p:nvPr/>
        </p:nvSpPr>
        <p:spPr bwMode="auto">
          <a:xfrm>
            <a:off x="3873500" y="5854700"/>
            <a:ext cx="52117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814" name="TextBox 1"/>
          <p:cNvSpPr txBox="1">
            <a:spLocks noChangeArrowheads="1"/>
          </p:cNvSpPr>
          <p:nvPr/>
        </p:nvSpPr>
        <p:spPr bwMode="auto">
          <a:xfrm>
            <a:off x="4051300" y="5246689"/>
            <a:ext cx="684212" cy="585787"/>
          </a:xfrm>
          <a:prstGeom prst="rect">
            <a:avLst/>
          </a:prstGeom>
          <a:noFill/>
          <a:ln w="9525">
            <a:noFill/>
            <a:miter lim="800000"/>
            <a:headEnd/>
            <a:tailEnd/>
          </a:ln>
        </p:spPr>
        <p:txBody>
          <a:bodyPr>
            <a:spAutoFit/>
          </a:bodyPr>
          <a:lstStyle/>
          <a:p>
            <a:pPr algn="ctr">
              <a:defRPr/>
            </a:pPr>
            <a:r>
              <a:rPr lang="en-US" altLang="en-US" sz="1600" dirty="0">
                <a:solidFill>
                  <a:schemeClr val="bg2">
                    <a:lumMod val="10000"/>
                  </a:schemeClr>
                </a:solidFill>
                <a:latin typeface="Arial" charset="0"/>
              </a:rPr>
              <a:t>321/</a:t>
            </a:r>
          </a:p>
          <a:p>
            <a:pPr algn="ctr">
              <a:defRPr/>
            </a:pPr>
            <a:r>
              <a:rPr lang="en-US" altLang="en-US" sz="1600" dirty="0">
                <a:solidFill>
                  <a:schemeClr val="bg2">
                    <a:lumMod val="10000"/>
                  </a:schemeClr>
                </a:solidFill>
                <a:latin typeface="Arial" charset="0"/>
              </a:rPr>
              <a:t>335</a:t>
            </a:r>
          </a:p>
        </p:txBody>
      </p:sp>
      <p:sp>
        <p:nvSpPr>
          <p:cNvPr id="33815" name="TextBox 46"/>
          <p:cNvSpPr txBox="1">
            <a:spLocks noChangeArrowheads="1"/>
          </p:cNvSpPr>
          <p:nvPr/>
        </p:nvSpPr>
        <p:spPr bwMode="auto">
          <a:xfrm>
            <a:off x="5387975" y="5246689"/>
            <a:ext cx="698500" cy="585787"/>
          </a:xfrm>
          <a:prstGeom prst="rect">
            <a:avLst/>
          </a:prstGeom>
          <a:noFill/>
          <a:ln w="9525">
            <a:noFill/>
            <a:miter lim="800000"/>
            <a:headEnd/>
            <a:tailEnd/>
          </a:ln>
        </p:spPr>
        <p:txBody>
          <a:bodyPr>
            <a:spAutoFit/>
          </a:bodyPr>
          <a:lstStyle/>
          <a:p>
            <a:pPr algn="ctr">
              <a:defRPr/>
            </a:pPr>
            <a:r>
              <a:rPr lang="en-US" altLang="en-US" sz="1600" dirty="0">
                <a:solidFill>
                  <a:schemeClr val="bg2">
                    <a:lumMod val="10000"/>
                  </a:schemeClr>
                </a:solidFill>
                <a:latin typeface="Arial" charset="0"/>
              </a:rPr>
              <a:t>142/</a:t>
            </a:r>
          </a:p>
          <a:p>
            <a:pPr algn="ctr">
              <a:defRPr/>
            </a:pPr>
            <a:r>
              <a:rPr lang="en-US" altLang="en-US" sz="1600" dirty="0">
                <a:solidFill>
                  <a:schemeClr val="bg2">
                    <a:lumMod val="10000"/>
                  </a:schemeClr>
                </a:solidFill>
                <a:latin typeface="Arial" charset="0"/>
              </a:rPr>
              <a:t>150</a:t>
            </a:r>
          </a:p>
        </p:txBody>
      </p:sp>
      <p:sp>
        <p:nvSpPr>
          <p:cNvPr id="72728" name="Rectangle 732"/>
          <p:cNvSpPr>
            <a:spLocks noChangeArrowheads="1"/>
          </p:cNvSpPr>
          <p:nvPr/>
        </p:nvSpPr>
        <p:spPr bwMode="auto">
          <a:xfrm>
            <a:off x="3262313" y="2384426"/>
            <a:ext cx="5699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GB" altLang="en-US" sz="1800">
                <a:solidFill>
                  <a:schemeClr val="tx1"/>
                </a:solidFill>
                <a:cs typeface="Arial" panose="020B0604020202020204" pitchFamily="34" charset="0"/>
              </a:rPr>
              <a:t>100</a:t>
            </a:r>
          </a:p>
        </p:txBody>
      </p:sp>
      <p:sp>
        <p:nvSpPr>
          <p:cNvPr id="33817" name="TextBox 1"/>
          <p:cNvSpPr txBox="1">
            <a:spLocks noChangeArrowheads="1"/>
          </p:cNvSpPr>
          <p:nvPr/>
        </p:nvSpPr>
        <p:spPr bwMode="auto">
          <a:xfrm>
            <a:off x="6224587" y="5246689"/>
            <a:ext cx="673100" cy="585787"/>
          </a:xfrm>
          <a:prstGeom prst="rect">
            <a:avLst/>
          </a:prstGeom>
          <a:noFill/>
          <a:ln w="9525">
            <a:noFill/>
            <a:miter lim="800000"/>
            <a:headEnd/>
            <a:tailEnd/>
          </a:ln>
        </p:spPr>
        <p:txBody>
          <a:bodyPr>
            <a:spAutoFit/>
          </a:bodyPr>
          <a:lstStyle/>
          <a:p>
            <a:pPr algn="ctr">
              <a:defRPr/>
            </a:pPr>
            <a:r>
              <a:rPr lang="en-US" altLang="en-US" sz="1600" dirty="0">
                <a:solidFill>
                  <a:schemeClr val="bg2">
                    <a:lumMod val="10000"/>
                  </a:schemeClr>
                </a:solidFill>
                <a:latin typeface="Arial" charset="0"/>
              </a:rPr>
              <a:t>179/</a:t>
            </a:r>
          </a:p>
          <a:p>
            <a:pPr algn="ctr">
              <a:defRPr/>
            </a:pPr>
            <a:r>
              <a:rPr lang="en-US" altLang="en-US" sz="1600" dirty="0">
                <a:solidFill>
                  <a:schemeClr val="bg2">
                    <a:lumMod val="10000"/>
                  </a:schemeClr>
                </a:solidFill>
                <a:latin typeface="Arial" charset="0"/>
              </a:rPr>
              <a:t>185</a:t>
            </a:r>
          </a:p>
        </p:txBody>
      </p:sp>
      <p:sp>
        <p:nvSpPr>
          <p:cNvPr id="33818" name="TextBox 1"/>
          <p:cNvSpPr txBox="1">
            <a:spLocks noChangeArrowheads="1"/>
          </p:cNvSpPr>
          <p:nvPr/>
        </p:nvSpPr>
        <p:spPr bwMode="auto">
          <a:xfrm>
            <a:off x="7307263" y="5246689"/>
            <a:ext cx="688975" cy="585787"/>
          </a:xfrm>
          <a:prstGeom prst="rect">
            <a:avLst/>
          </a:prstGeom>
          <a:noFill/>
          <a:ln w="9525">
            <a:noFill/>
            <a:miter lim="800000"/>
            <a:headEnd/>
            <a:tailEnd/>
          </a:ln>
        </p:spPr>
        <p:txBody>
          <a:bodyPr>
            <a:spAutoFit/>
          </a:bodyPr>
          <a:lstStyle/>
          <a:p>
            <a:pPr algn="ctr">
              <a:defRPr/>
            </a:pPr>
            <a:r>
              <a:rPr lang="en-US" altLang="en-US" sz="1600" dirty="0">
                <a:solidFill>
                  <a:schemeClr val="bg2">
                    <a:lumMod val="10000"/>
                  </a:schemeClr>
                </a:solidFill>
                <a:latin typeface="Arial" charset="0"/>
              </a:rPr>
              <a:t>258/</a:t>
            </a:r>
          </a:p>
          <a:p>
            <a:pPr algn="ctr">
              <a:defRPr/>
            </a:pPr>
            <a:r>
              <a:rPr lang="en-US" altLang="en-US" sz="1600" dirty="0">
                <a:solidFill>
                  <a:schemeClr val="bg2">
                    <a:lumMod val="10000"/>
                  </a:schemeClr>
                </a:solidFill>
                <a:latin typeface="Arial" charset="0"/>
              </a:rPr>
              <a:t>268</a:t>
            </a:r>
          </a:p>
        </p:txBody>
      </p:sp>
      <p:sp>
        <p:nvSpPr>
          <p:cNvPr id="33819" name="TextBox 1"/>
          <p:cNvSpPr txBox="1">
            <a:spLocks noChangeArrowheads="1"/>
          </p:cNvSpPr>
          <p:nvPr/>
        </p:nvSpPr>
        <p:spPr bwMode="auto">
          <a:xfrm>
            <a:off x="8178801" y="5246689"/>
            <a:ext cx="688975" cy="585787"/>
          </a:xfrm>
          <a:prstGeom prst="rect">
            <a:avLst/>
          </a:prstGeom>
          <a:noFill/>
          <a:ln w="9525">
            <a:noFill/>
            <a:miter lim="800000"/>
            <a:headEnd/>
            <a:tailEnd/>
          </a:ln>
        </p:spPr>
        <p:txBody>
          <a:bodyPr>
            <a:spAutoFit/>
          </a:bodyPr>
          <a:lstStyle/>
          <a:p>
            <a:pPr algn="ctr">
              <a:defRPr/>
            </a:pPr>
            <a:r>
              <a:rPr lang="en-US" altLang="en-US" sz="1600" dirty="0">
                <a:solidFill>
                  <a:schemeClr val="bg2">
                    <a:lumMod val="10000"/>
                  </a:schemeClr>
                </a:solidFill>
                <a:latin typeface="Arial" charset="0"/>
              </a:rPr>
              <a:t>63/</a:t>
            </a:r>
          </a:p>
          <a:p>
            <a:pPr algn="ctr">
              <a:defRPr/>
            </a:pPr>
            <a:r>
              <a:rPr lang="en-US" altLang="en-US" sz="1600" dirty="0">
                <a:solidFill>
                  <a:schemeClr val="bg2">
                    <a:lumMod val="10000"/>
                  </a:schemeClr>
                </a:solidFill>
                <a:latin typeface="Arial" charset="0"/>
              </a:rPr>
              <a:t>67</a:t>
            </a:r>
          </a:p>
        </p:txBody>
      </p:sp>
      <p:sp>
        <p:nvSpPr>
          <p:cNvPr id="72732" name="Text Box 15"/>
          <p:cNvSpPr txBox="1">
            <a:spLocks noChangeArrowheads="1"/>
          </p:cNvSpPr>
          <p:nvPr/>
        </p:nvSpPr>
        <p:spPr bwMode="auto">
          <a:xfrm>
            <a:off x="7048501" y="5884863"/>
            <a:ext cx="1182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400" dirty="0">
                <a:solidFill>
                  <a:schemeClr val="tx1"/>
                </a:solidFill>
                <a:latin typeface="+mj-lt"/>
                <a:cs typeface="Arial" panose="020B0604020202020204" pitchFamily="34" charset="0"/>
              </a:rPr>
              <a:t>No </a:t>
            </a:r>
          </a:p>
          <a:p>
            <a:pPr algn="ctr" eaLnBrk="1" hangingPunct="1">
              <a:lnSpc>
                <a:spcPct val="100000"/>
              </a:lnSpc>
              <a:spcBef>
                <a:spcPct val="0"/>
              </a:spcBef>
              <a:spcAft>
                <a:spcPct val="0"/>
              </a:spcAft>
              <a:buClrTx/>
              <a:buFont typeface="Arial" panose="020B0604020202020204" pitchFamily="34" charset="0"/>
              <a:buNone/>
            </a:pPr>
            <a:r>
              <a:rPr lang="en-US" altLang="en-US" sz="1400" dirty="0">
                <a:solidFill>
                  <a:schemeClr val="tx1"/>
                </a:solidFill>
                <a:latin typeface="+mj-lt"/>
                <a:cs typeface="Arial" panose="020B0604020202020204" pitchFamily="34" charset="0"/>
              </a:rPr>
              <a:t>Cirrhosis</a:t>
            </a:r>
          </a:p>
        </p:txBody>
      </p:sp>
      <p:sp>
        <p:nvSpPr>
          <p:cNvPr id="72733" name="Text Box 15"/>
          <p:cNvSpPr txBox="1">
            <a:spLocks noChangeArrowheads="1"/>
          </p:cNvSpPr>
          <p:nvPr/>
        </p:nvSpPr>
        <p:spPr bwMode="auto">
          <a:xfrm>
            <a:off x="7959726" y="5884864"/>
            <a:ext cx="1260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dirty="0">
                <a:solidFill>
                  <a:schemeClr val="tx1"/>
                </a:solidFill>
                <a:latin typeface="+mj-lt"/>
                <a:cs typeface="Arial" panose="020B0604020202020204" pitchFamily="34" charset="0"/>
              </a:rPr>
              <a:t>Cirrhosis</a:t>
            </a:r>
          </a:p>
        </p:txBody>
      </p:sp>
      <p:grpSp>
        <p:nvGrpSpPr>
          <p:cNvPr id="72734" name="Group 3"/>
          <p:cNvGrpSpPr>
            <a:grpSpLocks/>
          </p:cNvGrpSpPr>
          <p:nvPr/>
        </p:nvGrpSpPr>
        <p:grpSpPr bwMode="auto">
          <a:xfrm>
            <a:off x="3887787" y="5865814"/>
            <a:ext cx="5194300" cy="65087"/>
            <a:chOff x="5439525" y="5065711"/>
            <a:chExt cx="3028563" cy="64008"/>
          </a:xfrm>
        </p:grpSpPr>
        <p:cxnSp>
          <p:nvCxnSpPr>
            <p:cNvPr id="72741" name="Straight Connector 2"/>
            <p:cNvCxnSpPr>
              <a:cxnSpLocks noChangeShapeType="1"/>
            </p:cNvCxnSpPr>
            <p:nvPr/>
          </p:nvCxnSpPr>
          <p:spPr bwMode="auto">
            <a:xfrm>
              <a:off x="5439525" y="5065711"/>
              <a:ext cx="0" cy="64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2742" name="Straight Connector 47"/>
            <p:cNvCxnSpPr>
              <a:cxnSpLocks noChangeShapeType="1"/>
            </p:cNvCxnSpPr>
            <p:nvPr/>
          </p:nvCxnSpPr>
          <p:spPr bwMode="auto">
            <a:xfrm>
              <a:off x="6107114" y="5065711"/>
              <a:ext cx="0" cy="64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2743" name="Straight Connector 48"/>
            <p:cNvCxnSpPr>
              <a:cxnSpLocks noChangeShapeType="1"/>
            </p:cNvCxnSpPr>
            <p:nvPr/>
          </p:nvCxnSpPr>
          <p:spPr bwMode="auto">
            <a:xfrm>
              <a:off x="7319963" y="5065711"/>
              <a:ext cx="0" cy="64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2744" name="Straight Connector 49"/>
            <p:cNvCxnSpPr>
              <a:cxnSpLocks noChangeShapeType="1"/>
            </p:cNvCxnSpPr>
            <p:nvPr/>
          </p:nvCxnSpPr>
          <p:spPr bwMode="auto">
            <a:xfrm>
              <a:off x="8468088" y="5065711"/>
              <a:ext cx="0" cy="64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sp>
        <p:nvSpPr>
          <p:cNvPr id="72735" name="TextBox 45"/>
          <p:cNvSpPr txBox="1">
            <a:spLocks noChangeArrowheads="1"/>
          </p:cNvSpPr>
          <p:nvPr/>
        </p:nvSpPr>
        <p:spPr bwMode="auto">
          <a:xfrm>
            <a:off x="2773363" y="5348289"/>
            <a:ext cx="1082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600">
                <a:solidFill>
                  <a:schemeClr val="tx1"/>
                </a:solidFill>
                <a:cs typeface="Arial" panose="020B0604020202020204" pitchFamily="34" charset="0"/>
              </a:rPr>
              <a:t>n/N = </a:t>
            </a:r>
          </a:p>
        </p:txBody>
      </p:sp>
      <p:sp>
        <p:nvSpPr>
          <p:cNvPr id="72736" name="Rectangle 732"/>
          <p:cNvSpPr>
            <a:spLocks noChangeArrowheads="1"/>
          </p:cNvSpPr>
          <p:nvPr/>
        </p:nvSpPr>
        <p:spPr bwMode="auto">
          <a:xfrm>
            <a:off x="3390901" y="3005138"/>
            <a:ext cx="4413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GB" altLang="en-US" sz="1800">
                <a:solidFill>
                  <a:schemeClr val="tx1"/>
                </a:solidFill>
                <a:cs typeface="Arial" panose="020B0604020202020204" pitchFamily="34" charset="0"/>
              </a:rPr>
              <a:t>80</a:t>
            </a:r>
          </a:p>
        </p:txBody>
      </p:sp>
      <p:sp>
        <p:nvSpPr>
          <p:cNvPr id="72737" name="Rectangle 732"/>
          <p:cNvSpPr>
            <a:spLocks noChangeArrowheads="1"/>
          </p:cNvSpPr>
          <p:nvPr/>
        </p:nvSpPr>
        <p:spPr bwMode="auto">
          <a:xfrm>
            <a:off x="3390901" y="3684588"/>
            <a:ext cx="4413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GB" altLang="en-US" sz="1800">
                <a:solidFill>
                  <a:schemeClr val="tx1"/>
                </a:solidFill>
                <a:cs typeface="Arial" panose="020B0604020202020204" pitchFamily="34" charset="0"/>
              </a:rPr>
              <a:t>60</a:t>
            </a:r>
          </a:p>
        </p:txBody>
      </p:sp>
      <p:sp>
        <p:nvSpPr>
          <p:cNvPr id="72738" name="Rectangle 732"/>
          <p:cNvSpPr>
            <a:spLocks noChangeArrowheads="1"/>
          </p:cNvSpPr>
          <p:nvPr/>
        </p:nvSpPr>
        <p:spPr bwMode="auto">
          <a:xfrm>
            <a:off x="3390901" y="4354513"/>
            <a:ext cx="4413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GB" altLang="en-US" sz="1800">
                <a:solidFill>
                  <a:schemeClr val="tx1"/>
                </a:solidFill>
                <a:cs typeface="Arial" panose="020B0604020202020204" pitchFamily="34" charset="0"/>
              </a:rPr>
              <a:t>40</a:t>
            </a:r>
          </a:p>
        </p:txBody>
      </p:sp>
      <p:sp>
        <p:nvSpPr>
          <p:cNvPr id="72739" name="Rectangle 732"/>
          <p:cNvSpPr>
            <a:spLocks noChangeArrowheads="1"/>
          </p:cNvSpPr>
          <p:nvPr/>
        </p:nvSpPr>
        <p:spPr bwMode="auto">
          <a:xfrm>
            <a:off x="3390901" y="5032376"/>
            <a:ext cx="4413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GB" altLang="en-US" sz="1800">
                <a:solidFill>
                  <a:schemeClr val="tx1"/>
                </a:solidFill>
                <a:cs typeface="Arial" panose="020B0604020202020204" pitchFamily="34" charset="0"/>
              </a:rPr>
              <a:t>20</a:t>
            </a:r>
          </a:p>
        </p:txBody>
      </p:sp>
      <p:sp>
        <p:nvSpPr>
          <p:cNvPr id="72740" name="Rectangle 732"/>
          <p:cNvSpPr>
            <a:spLocks noChangeArrowheads="1"/>
          </p:cNvSpPr>
          <p:nvPr/>
        </p:nvSpPr>
        <p:spPr bwMode="auto">
          <a:xfrm>
            <a:off x="3519487" y="5683250"/>
            <a:ext cx="312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GB" altLang="en-US" sz="1800">
                <a:solidFill>
                  <a:schemeClr val="tx1"/>
                </a:solidFill>
                <a:cs typeface="Arial" panose="020B0604020202020204" pitchFamily="34" charset="0"/>
              </a:rPr>
              <a:t>0</a:t>
            </a:r>
          </a:p>
        </p:txBody>
      </p:sp>
    </p:spTree>
    <p:extLst>
      <p:ext uri="{BB962C8B-B14F-4D97-AF65-F5344CB8AC3E}">
        <p14:creationId xmlns:p14="http://schemas.microsoft.com/office/powerpoint/2010/main" val="329518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48"/>
          <p:cNvSpPr txBox="1">
            <a:spLocks noChangeArrowheads="1"/>
          </p:cNvSpPr>
          <p:nvPr/>
        </p:nvSpPr>
        <p:spPr bwMode="auto">
          <a:xfrm>
            <a:off x="5864226" y="2030413"/>
            <a:ext cx="522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800">
                <a:solidFill>
                  <a:schemeClr val="tx1"/>
                </a:solidFill>
                <a:cs typeface="Arial" panose="020B0604020202020204" pitchFamily="34" charset="0"/>
              </a:rPr>
              <a:t>94</a:t>
            </a:r>
          </a:p>
        </p:txBody>
      </p:sp>
      <p:sp>
        <p:nvSpPr>
          <p:cNvPr id="74755" name="Rectangle 5"/>
          <p:cNvSpPr>
            <a:spLocks noChangeArrowheads="1"/>
          </p:cNvSpPr>
          <p:nvPr/>
        </p:nvSpPr>
        <p:spPr bwMode="auto">
          <a:xfrm>
            <a:off x="5872163" y="2374900"/>
            <a:ext cx="511175" cy="2717800"/>
          </a:xfrm>
          <a:prstGeom prst="rect">
            <a:avLst/>
          </a:prstGeom>
          <a:solidFill>
            <a:schemeClr val="accent2"/>
          </a:solidFill>
          <a:ln w="12700" algn="ctr">
            <a:solidFill>
              <a:schemeClr val="tx2"/>
            </a:solidFill>
            <a:miter lim="800000"/>
            <a:headEnd/>
            <a:tailEnd/>
          </a:ln>
        </p:spPr>
        <p:txBody>
          <a:bodyPr anchor="ct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endParaRPr lang="en-US" altLang="en-US" sz="1800">
              <a:solidFill>
                <a:schemeClr val="tx1"/>
              </a:solidFill>
              <a:cs typeface="Arial" panose="020B0604020202020204" pitchFamily="34" charset="0"/>
            </a:endParaRPr>
          </a:p>
        </p:txBody>
      </p:sp>
      <p:sp>
        <p:nvSpPr>
          <p:cNvPr id="37" name="Rectangle 36"/>
          <p:cNvSpPr/>
          <p:nvPr/>
        </p:nvSpPr>
        <p:spPr bwMode="auto">
          <a:xfrm>
            <a:off x="6381751" y="2438400"/>
            <a:ext cx="509587" cy="2654300"/>
          </a:xfrm>
          <a:prstGeom prst="rect">
            <a:avLst/>
          </a:prstGeom>
          <a:solidFill>
            <a:schemeClr val="accent3"/>
          </a:solidFill>
          <a:ln w="19050" cap="flat" cmpd="sng" algn="ctr">
            <a:solidFill>
              <a:schemeClr val="tx2"/>
            </a:solidFill>
            <a:prstDash val="solid"/>
            <a:miter lim="800000"/>
            <a:headEnd type="none" w="med" len="med"/>
            <a:tailEnd type="none" w="med" len="med"/>
          </a:ln>
          <a:effectLst/>
        </p:spPr>
        <p:txBody>
          <a:bodyPr anchor="ctr"/>
          <a:lstStyle/>
          <a:p>
            <a:pPr algn="ctr">
              <a:defRPr/>
            </a:pPr>
            <a:endParaRPr lang="en-US" dirty="0">
              <a:ea typeface="ＭＳ Ｐゴシック" pitchFamily="34" charset="-128"/>
            </a:endParaRPr>
          </a:p>
        </p:txBody>
      </p:sp>
      <p:sp>
        <p:nvSpPr>
          <p:cNvPr id="74757" name="Rectangle 5"/>
          <p:cNvSpPr>
            <a:spLocks noChangeArrowheads="1"/>
          </p:cNvSpPr>
          <p:nvPr/>
        </p:nvSpPr>
        <p:spPr bwMode="auto">
          <a:xfrm>
            <a:off x="4295776" y="2273300"/>
            <a:ext cx="511175" cy="2819400"/>
          </a:xfrm>
          <a:prstGeom prst="rect">
            <a:avLst/>
          </a:prstGeom>
          <a:solidFill>
            <a:schemeClr val="accent2"/>
          </a:solidFill>
          <a:ln w="12700" algn="ctr">
            <a:solidFill>
              <a:schemeClr val="tx2"/>
            </a:solidFill>
            <a:miter lim="800000"/>
            <a:headEnd/>
            <a:tailEnd/>
          </a:ln>
        </p:spPr>
        <p:txBody>
          <a:bodyPr anchor="ct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endParaRPr lang="en-US" altLang="en-US" sz="1800">
              <a:solidFill>
                <a:schemeClr val="tx1"/>
              </a:solidFill>
              <a:cs typeface="Arial" panose="020B0604020202020204" pitchFamily="34" charset="0"/>
            </a:endParaRPr>
          </a:p>
        </p:txBody>
      </p:sp>
      <p:sp>
        <p:nvSpPr>
          <p:cNvPr id="34" name="Rectangle 33"/>
          <p:cNvSpPr/>
          <p:nvPr/>
        </p:nvSpPr>
        <p:spPr bwMode="auto">
          <a:xfrm>
            <a:off x="4805362" y="2273300"/>
            <a:ext cx="509588" cy="2819400"/>
          </a:xfrm>
          <a:prstGeom prst="rect">
            <a:avLst/>
          </a:prstGeom>
          <a:solidFill>
            <a:schemeClr val="accent3"/>
          </a:solidFill>
          <a:ln w="19050" cap="flat" cmpd="sng" algn="ctr">
            <a:solidFill>
              <a:schemeClr val="tx2"/>
            </a:solidFill>
            <a:prstDash val="solid"/>
            <a:miter lim="800000"/>
            <a:headEnd type="none" w="med" len="med"/>
            <a:tailEnd type="none" w="med" len="med"/>
          </a:ln>
          <a:effectLst/>
        </p:spPr>
        <p:txBody>
          <a:bodyPr anchor="ctr"/>
          <a:lstStyle/>
          <a:p>
            <a:pPr algn="ctr">
              <a:defRPr/>
            </a:pPr>
            <a:endParaRPr lang="en-US" dirty="0">
              <a:ea typeface="ＭＳ Ｐゴシック" pitchFamily="34" charset="-128"/>
            </a:endParaRPr>
          </a:p>
        </p:txBody>
      </p:sp>
      <p:sp>
        <p:nvSpPr>
          <p:cNvPr id="74759" name="Title 1"/>
          <p:cNvSpPr>
            <a:spLocks noGrp="1"/>
          </p:cNvSpPr>
          <p:nvPr>
            <p:ph type="title"/>
          </p:nvPr>
        </p:nvSpPr>
        <p:spPr/>
        <p:txBody>
          <a:bodyPr>
            <a:normAutofit/>
          </a:bodyPr>
          <a:lstStyle/>
          <a:p>
            <a:r>
              <a:rPr lang="en-US" altLang="en-US" sz="3800" b="1" dirty="0" smtClean="0">
                <a:solidFill>
                  <a:srgbClr val="FF0000"/>
                </a:solidFill>
              </a:rPr>
              <a:t>OMV/PTV/RTV </a:t>
            </a:r>
            <a:r>
              <a:rPr lang="en-US" altLang="en-US" sz="3800" b="1" dirty="0">
                <a:solidFill>
                  <a:srgbClr val="FF0000"/>
                </a:solidFill>
              </a:rPr>
              <a:t>+ DSV + RBV for 12 vs 24 W</a:t>
            </a:r>
            <a:r>
              <a:rPr lang="en-US" altLang="en-US" sz="3800" b="1" dirty="0" smtClean="0">
                <a:solidFill>
                  <a:srgbClr val="FF0000"/>
                </a:solidFill>
              </a:rPr>
              <a:t>eeks </a:t>
            </a:r>
            <a:r>
              <a:rPr lang="en-US" altLang="en-US" sz="3800" b="1" dirty="0" smtClean="0">
                <a:solidFill>
                  <a:srgbClr val="FF0000"/>
                </a:solidFill>
              </a:rPr>
              <a:t>in </a:t>
            </a:r>
            <a:r>
              <a:rPr lang="en-US" altLang="en-US" sz="3800" b="1" dirty="0" smtClean="0">
                <a:solidFill>
                  <a:srgbClr val="FF0000"/>
                </a:solidFill>
              </a:rPr>
              <a:t>GT1 </a:t>
            </a:r>
            <a:r>
              <a:rPr lang="en-US" altLang="en-US" sz="3800" b="1" dirty="0">
                <a:solidFill>
                  <a:srgbClr val="FF0000"/>
                </a:solidFill>
              </a:rPr>
              <a:t>HCV/HIV C</a:t>
            </a:r>
            <a:r>
              <a:rPr lang="en-US" altLang="en-US" sz="3800" b="1" dirty="0" smtClean="0">
                <a:solidFill>
                  <a:srgbClr val="FF0000"/>
                </a:solidFill>
              </a:rPr>
              <a:t>oinfection</a:t>
            </a:r>
            <a:endParaRPr lang="en-US" altLang="en-US" sz="3800" b="1" dirty="0">
              <a:solidFill>
                <a:srgbClr val="FF0000"/>
              </a:solidFill>
            </a:endParaRPr>
          </a:p>
        </p:txBody>
      </p:sp>
      <p:sp>
        <p:nvSpPr>
          <p:cNvPr id="74760" name="Content Placeholder 2"/>
          <p:cNvSpPr>
            <a:spLocks noGrp="1"/>
          </p:cNvSpPr>
          <p:nvPr>
            <p:ph idx="1"/>
          </p:nvPr>
        </p:nvSpPr>
        <p:spPr>
          <a:xfrm>
            <a:off x="1096994" y="1845734"/>
            <a:ext cx="10055781" cy="4478866"/>
          </a:xfrm>
        </p:spPr>
        <p:txBody>
          <a:bodyPr>
            <a:normAutofit fontScale="92500" lnSpcReduction="10000"/>
          </a:bodyPr>
          <a:lstStyle/>
          <a:p>
            <a:pPr>
              <a:spcBef>
                <a:spcPts val="600"/>
              </a:spcBef>
            </a:pPr>
            <a:endParaRPr lang="en-US" altLang="en-US" sz="2000" dirty="0" smtClean="0"/>
          </a:p>
          <a:p>
            <a:pPr>
              <a:spcBef>
                <a:spcPts val="600"/>
              </a:spcBef>
            </a:pPr>
            <a:endParaRPr lang="en-US" altLang="en-US" sz="2000" dirty="0"/>
          </a:p>
          <a:p>
            <a:pPr>
              <a:spcBef>
                <a:spcPts val="600"/>
              </a:spcBef>
            </a:pPr>
            <a:endParaRPr lang="en-US" altLang="en-US" sz="2000" dirty="0" smtClean="0"/>
          </a:p>
          <a:p>
            <a:pPr>
              <a:spcBef>
                <a:spcPts val="600"/>
              </a:spcBef>
            </a:pPr>
            <a:endParaRPr lang="en-US" altLang="en-US" sz="2000" dirty="0"/>
          </a:p>
          <a:p>
            <a:pPr>
              <a:spcBef>
                <a:spcPts val="600"/>
              </a:spcBef>
            </a:pPr>
            <a:endParaRPr lang="en-US" altLang="en-US" sz="2000" dirty="0" smtClean="0"/>
          </a:p>
          <a:p>
            <a:pPr>
              <a:spcBef>
                <a:spcPts val="600"/>
              </a:spcBef>
            </a:pPr>
            <a:endParaRPr lang="en-US" altLang="en-US" sz="2000" dirty="0"/>
          </a:p>
          <a:p>
            <a:pPr>
              <a:spcBef>
                <a:spcPts val="600"/>
              </a:spcBef>
            </a:pPr>
            <a:endParaRPr lang="en-US" altLang="en-US" sz="2000" dirty="0" smtClean="0"/>
          </a:p>
          <a:p>
            <a:pPr>
              <a:spcBef>
                <a:spcPts val="600"/>
              </a:spcBef>
            </a:pPr>
            <a:endParaRPr lang="en-US" altLang="en-US" sz="2000" dirty="0"/>
          </a:p>
          <a:p>
            <a:pPr>
              <a:spcBef>
                <a:spcPts val="600"/>
              </a:spcBef>
            </a:pPr>
            <a:endParaRPr lang="en-US" altLang="en-US" sz="2000" dirty="0" smtClean="0"/>
          </a:p>
          <a:p>
            <a:pPr>
              <a:spcBef>
                <a:spcPts val="600"/>
              </a:spcBef>
            </a:pPr>
            <a:endParaRPr lang="en-US" altLang="en-US" sz="2000" dirty="0" smtClean="0"/>
          </a:p>
          <a:p>
            <a:pPr>
              <a:spcBef>
                <a:spcPts val="600"/>
              </a:spcBef>
            </a:pPr>
            <a:endParaRPr lang="en-US" altLang="en-US" sz="2000" dirty="0"/>
          </a:p>
          <a:p>
            <a:pPr>
              <a:spcBef>
                <a:spcPts val="600"/>
              </a:spcBef>
            </a:pPr>
            <a:r>
              <a:rPr lang="en-US" altLang="en-US" sz="2000" dirty="0" smtClean="0"/>
              <a:t>65</a:t>
            </a:r>
            <a:r>
              <a:rPr lang="en-US" altLang="en-US" sz="2000" dirty="0"/>
              <a:t>% HCV </a:t>
            </a:r>
            <a:r>
              <a:rPr lang="en-US" altLang="en-US" sz="2000" dirty="0" smtClean="0"/>
              <a:t>treatment-naïve patients </a:t>
            </a:r>
            <a:r>
              <a:rPr lang="en-US" altLang="en-US" sz="2000" dirty="0"/>
              <a:t>in </a:t>
            </a:r>
            <a:r>
              <a:rPr lang="en-US" altLang="en-US" sz="2000" dirty="0" smtClean="0"/>
              <a:t>12-week </a:t>
            </a:r>
            <a:r>
              <a:rPr lang="en-US" altLang="en-US" sz="2000" dirty="0"/>
              <a:t>arm, 69% in </a:t>
            </a:r>
            <a:r>
              <a:rPr lang="en-US" altLang="en-US" sz="2000" dirty="0" smtClean="0"/>
              <a:t>24-week </a:t>
            </a:r>
            <a:r>
              <a:rPr lang="en-US" altLang="en-US" sz="2000" dirty="0"/>
              <a:t>arm</a:t>
            </a:r>
          </a:p>
          <a:p>
            <a:pPr>
              <a:spcBef>
                <a:spcPts val="600"/>
              </a:spcBef>
            </a:pPr>
            <a:r>
              <a:rPr lang="en-US" altLang="en-US" sz="2000" dirty="0"/>
              <a:t>19% </a:t>
            </a:r>
            <a:r>
              <a:rPr lang="en-US" altLang="en-US" sz="2000" dirty="0" smtClean="0"/>
              <a:t>patients </a:t>
            </a:r>
            <a:r>
              <a:rPr lang="en-US" altLang="en-US" sz="2000" dirty="0"/>
              <a:t>with METAVIR F4 fibrosis</a:t>
            </a:r>
          </a:p>
        </p:txBody>
      </p:sp>
      <p:sp>
        <p:nvSpPr>
          <p:cNvPr id="74761" name="TextBox 5"/>
          <p:cNvSpPr txBox="1">
            <a:spLocks noChangeArrowheads="1"/>
          </p:cNvSpPr>
          <p:nvPr/>
        </p:nvSpPr>
        <p:spPr bwMode="auto">
          <a:xfrm>
            <a:off x="379411" y="6474023"/>
            <a:ext cx="4799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eaLnBrk="1" hangingPunct="1">
              <a:lnSpc>
                <a:spcPct val="100000"/>
              </a:lnSpc>
              <a:spcBef>
                <a:spcPct val="0"/>
              </a:spcBef>
              <a:spcAft>
                <a:spcPct val="0"/>
              </a:spcAft>
              <a:buClrTx/>
              <a:buFontTx/>
              <a:buNone/>
            </a:pPr>
            <a:r>
              <a:rPr lang="en-US" altLang="en-US" sz="1400" b="1" dirty="0" err="1">
                <a:solidFill>
                  <a:schemeClr val="bg1"/>
                </a:solidFill>
                <a:cs typeface="Arial" panose="020B0604020202020204" pitchFamily="34" charset="0"/>
              </a:rPr>
              <a:t>Sulkowski</a:t>
            </a:r>
            <a:r>
              <a:rPr lang="en-US" altLang="en-US" sz="1400" b="1" dirty="0">
                <a:solidFill>
                  <a:schemeClr val="bg1"/>
                </a:solidFill>
                <a:cs typeface="Arial" panose="020B0604020202020204" pitchFamily="34" charset="0"/>
              </a:rPr>
              <a:t> M, et al. JAMA.</a:t>
            </a:r>
            <a:r>
              <a:rPr lang="en-US" altLang="en-US" sz="1400" b="1" i="1" dirty="0">
                <a:solidFill>
                  <a:schemeClr val="bg1"/>
                </a:solidFill>
                <a:cs typeface="Arial" panose="020B0604020202020204" pitchFamily="34" charset="0"/>
              </a:rPr>
              <a:t> </a:t>
            </a:r>
            <a:r>
              <a:rPr lang="en-US" altLang="en-US" sz="1400" b="1" dirty="0" smtClean="0">
                <a:solidFill>
                  <a:schemeClr val="bg1"/>
                </a:solidFill>
                <a:cs typeface="Arial" panose="020B0604020202020204" pitchFamily="34" charset="0"/>
              </a:rPr>
              <a:t>2015;313:1223-1231</a:t>
            </a:r>
            <a:endParaRPr lang="en-US" altLang="en-US" sz="1400" b="1" dirty="0">
              <a:solidFill>
                <a:schemeClr val="bg1"/>
              </a:solidFill>
              <a:cs typeface="Arial" panose="020B0604020202020204" pitchFamily="34" charset="0"/>
            </a:endParaRPr>
          </a:p>
        </p:txBody>
      </p:sp>
      <p:sp>
        <p:nvSpPr>
          <p:cNvPr id="74762" name="TextBox 8"/>
          <p:cNvSpPr txBox="1">
            <a:spLocks noChangeArrowheads="1"/>
          </p:cNvSpPr>
          <p:nvPr/>
        </p:nvSpPr>
        <p:spPr bwMode="auto">
          <a:xfrm>
            <a:off x="4237038" y="4786314"/>
            <a:ext cx="633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30/31</a:t>
            </a:r>
          </a:p>
        </p:txBody>
      </p:sp>
      <p:sp>
        <p:nvSpPr>
          <p:cNvPr id="74763" name="TextBox 9"/>
          <p:cNvSpPr txBox="1">
            <a:spLocks noChangeArrowheads="1"/>
          </p:cNvSpPr>
          <p:nvPr/>
        </p:nvSpPr>
        <p:spPr bwMode="auto">
          <a:xfrm>
            <a:off x="4740276" y="4786314"/>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31/32</a:t>
            </a:r>
          </a:p>
        </p:txBody>
      </p:sp>
      <p:sp>
        <p:nvSpPr>
          <p:cNvPr id="74764" name="TextBox 12"/>
          <p:cNvSpPr txBox="1">
            <a:spLocks noChangeArrowheads="1"/>
          </p:cNvSpPr>
          <p:nvPr/>
        </p:nvSpPr>
        <p:spPr bwMode="auto">
          <a:xfrm>
            <a:off x="5814973" y="4786314"/>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29/31</a:t>
            </a:r>
          </a:p>
        </p:txBody>
      </p:sp>
      <p:sp>
        <p:nvSpPr>
          <p:cNvPr id="74765" name="TextBox 18"/>
          <p:cNvSpPr txBox="1">
            <a:spLocks noChangeArrowheads="1"/>
          </p:cNvSpPr>
          <p:nvPr/>
        </p:nvSpPr>
        <p:spPr bwMode="auto">
          <a:xfrm>
            <a:off x="3049588" y="4741864"/>
            <a:ext cx="8159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400">
                <a:solidFill>
                  <a:schemeClr val="tx1"/>
                </a:solidFill>
                <a:cs typeface="Arial" panose="020B0604020202020204" pitchFamily="34" charset="0"/>
              </a:rPr>
              <a:t>n/N =</a:t>
            </a:r>
          </a:p>
        </p:txBody>
      </p:sp>
      <p:sp>
        <p:nvSpPr>
          <p:cNvPr id="74766" name="Freeform 1"/>
          <p:cNvSpPr>
            <a:spLocks/>
          </p:cNvSpPr>
          <p:nvPr/>
        </p:nvSpPr>
        <p:spPr bwMode="auto">
          <a:xfrm>
            <a:off x="3949700" y="2165350"/>
            <a:ext cx="3268662" cy="2921000"/>
          </a:xfrm>
          <a:custGeom>
            <a:avLst/>
            <a:gdLst>
              <a:gd name="T0" fmla="*/ 0 w 3268639"/>
              <a:gd name="T1" fmla="*/ 0 h 2920621"/>
              <a:gd name="T2" fmla="*/ 0 w 3268639"/>
              <a:gd name="T3" fmla="*/ 2937953 h 2920621"/>
              <a:gd name="T4" fmla="*/ 3270107 w 3268639"/>
              <a:gd name="T5" fmla="*/ 2937953 h 2920621"/>
              <a:gd name="T6" fmla="*/ 3249633 w 3268639"/>
              <a:gd name="T7" fmla="*/ 2937953 h 2920621"/>
              <a:gd name="T8" fmla="*/ 0 60000 65536"/>
              <a:gd name="T9" fmla="*/ 0 60000 65536"/>
              <a:gd name="T10" fmla="*/ 0 60000 65536"/>
              <a:gd name="T11" fmla="*/ 0 60000 65536"/>
              <a:gd name="T12" fmla="*/ 0 w 3268639"/>
              <a:gd name="T13" fmla="*/ 0 h 2920621"/>
              <a:gd name="T14" fmla="*/ 3268639 w 3268639"/>
              <a:gd name="T15" fmla="*/ 2920621 h 2920621"/>
            </a:gdLst>
            <a:ahLst/>
            <a:cxnLst>
              <a:cxn ang="T8">
                <a:pos x="T0" y="T1"/>
              </a:cxn>
              <a:cxn ang="T9">
                <a:pos x="T2" y="T3"/>
              </a:cxn>
              <a:cxn ang="T10">
                <a:pos x="T4" y="T5"/>
              </a:cxn>
              <a:cxn ang="T11">
                <a:pos x="T6" y="T7"/>
              </a:cxn>
            </a:cxnLst>
            <a:rect l="T12" t="T13" r="T14" b="T15"/>
            <a:pathLst>
              <a:path w="3268639" h="2920621">
                <a:moveTo>
                  <a:pt x="0" y="0"/>
                </a:moveTo>
                <a:lnTo>
                  <a:pt x="0" y="2920621"/>
                </a:lnTo>
                <a:lnTo>
                  <a:pt x="3268639" y="2920621"/>
                </a:lnTo>
                <a:lnTo>
                  <a:pt x="3248167" y="2920621"/>
                </a:lnTo>
              </a:path>
            </a:pathLst>
          </a:custGeom>
          <a:noFill/>
          <a:ln w="2857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ZA"/>
          </a:p>
        </p:txBody>
      </p:sp>
      <p:grpSp>
        <p:nvGrpSpPr>
          <p:cNvPr id="74767" name="Group 1"/>
          <p:cNvGrpSpPr>
            <a:grpSpLocks/>
          </p:cNvGrpSpPr>
          <p:nvPr/>
        </p:nvGrpSpPr>
        <p:grpSpPr bwMode="auto">
          <a:xfrm>
            <a:off x="3871912" y="2179638"/>
            <a:ext cx="63500" cy="2906712"/>
            <a:chOff x="2349500" y="2180389"/>
            <a:chExt cx="64016" cy="2905878"/>
          </a:xfrm>
        </p:grpSpPr>
        <p:cxnSp>
          <p:nvCxnSpPr>
            <p:cNvPr id="74787" name="Straight Connector 3"/>
            <p:cNvCxnSpPr>
              <a:cxnSpLocks noChangeShapeType="1"/>
            </p:cNvCxnSpPr>
            <p:nvPr/>
          </p:nvCxnSpPr>
          <p:spPr bwMode="auto">
            <a:xfrm>
              <a:off x="2349500" y="2180389"/>
              <a:ext cx="64016"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4788" name="Straight Connector 26"/>
            <p:cNvCxnSpPr>
              <a:cxnSpLocks noChangeShapeType="1"/>
            </p:cNvCxnSpPr>
            <p:nvPr/>
          </p:nvCxnSpPr>
          <p:spPr bwMode="auto">
            <a:xfrm>
              <a:off x="2349500" y="2750771"/>
              <a:ext cx="64016"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4789" name="Straight Connector 28"/>
            <p:cNvCxnSpPr>
              <a:cxnSpLocks noChangeShapeType="1"/>
            </p:cNvCxnSpPr>
            <p:nvPr/>
          </p:nvCxnSpPr>
          <p:spPr bwMode="auto">
            <a:xfrm>
              <a:off x="2349500" y="3335930"/>
              <a:ext cx="64016"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4790" name="Straight Connector 29"/>
            <p:cNvCxnSpPr>
              <a:cxnSpLocks noChangeShapeType="1"/>
            </p:cNvCxnSpPr>
            <p:nvPr/>
          </p:nvCxnSpPr>
          <p:spPr bwMode="auto">
            <a:xfrm>
              <a:off x="2349500" y="3916023"/>
              <a:ext cx="64016"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4791" name="Straight Connector 30"/>
            <p:cNvCxnSpPr>
              <a:cxnSpLocks noChangeShapeType="1"/>
            </p:cNvCxnSpPr>
            <p:nvPr/>
          </p:nvCxnSpPr>
          <p:spPr bwMode="auto">
            <a:xfrm>
              <a:off x="2349500" y="4496117"/>
              <a:ext cx="64016"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4792" name="Straight Connector 31"/>
            <p:cNvCxnSpPr>
              <a:cxnSpLocks noChangeShapeType="1"/>
            </p:cNvCxnSpPr>
            <p:nvPr/>
          </p:nvCxnSpPr>
          <p:spPr bwMode="auto">
            <a:xfrm>
              <a:off x="2349500" y="5086267"/>
              <a:ext cx="64016"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74768" name="TextBox 11"/>
          <p:cNvSpPr txBox="1">
            <a:spLocks noChangeArrowheads="1"/>
          </p:cNvSpPr>
          <p:nvPr/>
        </p:nvSpPr>
        <p:spPr bwMode="auto">
          <a:xfrm>
            <a:off x="3314700" y="1997075"/>
            <a:ext cx="63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800">
                <a:solidFill>
                  <a:schemeClr val="tx1"/>
                </a:solidFill>
                <a:cs typeface="Arial" panose="020B0604020202020204" pitchFamily="34" charset="0"/>
              </a:rPr>
              <a:t>100</a:t>
            </a:r>
          </a:p>
        </p:txBody>
      </p:sp>
      <p:sp>
        <p:nvSpPr>
          <p:cNvPr id="74769" name="TextBox 41"/>
          <p:cNvSpPr txBox="1">
            <a:spLocks noChangeArrowheads="1"/>
          </p:cNvSpPr>
          <p:nvPr/>
        </p:nvSpPr>
        <p:spPr bwMode="auto">
          <a:xfrm>
            <a:off x="3314700" y="2576513"/>
            <a:ext cx="63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800">
                <a:solidFill>
                  <a:schemeClr val="tx1"/>
                </a:solidFill>
                <a:cs typeface="Arial" panose="020B0604020202020204" pitchFamily="34" charset="0"/>
              </a:rPr>
              <a:t>80</a:t>
            </a:r>
          </a:p>
        </p:txBody>
      </p:sp>
      <p:sp>
        <p:nvSpPr>
          <p:cNvPr id="74770" name="TextBox 42"/>
          <p:cNvSpPr txBox="1">
            <a:spLocks noChangeArrowheads="1"/>
          </p:cNvSpPr>
          <p:nvPr/>
        </p:nvSpPr>
        <p:spPr bwMode="auto">
          <a:xfrm>
            <a:off x="3314700" y="3154364"/>
            <a:ext cx="63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800">
                <a:solidFill>
                  <a:schemeClr val="tx1"/>
                </a:solidFill>
                <a:cs typeface="Arial" panose="020B0604020202020204" pitchFamily="34" charset="0"/>
              </a:rPr>
              <a:t>60</a:t>
            </a:r>
          </a:p>
        </p:txBody>
      </p:sp>
      <p:sp>
        <p:nvSpPr>
          <p:cNvPr id="74771" name="TextBox 43"/>
          <p:cNvSpPr txBox="1">
            <a:spLocks noChangeArrowheads="1"/>
          </p:cNvSpPr>
          <p:nvPr/>
        </p:nvSpPr>
        <p:spPr bwMode="auto">
          <a:xfrm>
            <a:off x="3314700" y="3733800"/>
            <a:ext cx="63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800">
                <a:solidFill>
                  <a:schemeClr val="tx1"/>
                </a:solidFill>
                <a:cs typeface="Arial" panose="020B0604020202020204" pitchFamily="34" charset="0"/>
              </a:rPr>
              <a:t>40</a:t>
            </a:r>
          </a:p>
        </p:txBody>
      </p:sp>
      <p:sp>
        <p:nvSpPr>
          <p:cNvPr id="74772" name="TextBox 44"/>
          <p:cNvSpPr txBox="1">
            <a:spLocks noChangeArrowheads="1"/>
          </p:cNvSpPr>
          <p:nvPr/>
        </p:nvSpPr>
        <p:spPr bwMode="auto">
          <a:xfrm>
            <a:off x="3314700" y="4313239"/>
            <a:ext cx="63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800">
                <a:solidFill>
                  <a:schemeClr val="tx1"/>
                </a:solidFill>
                <a:cs typeface="Arial" panose="020B0604020202020204" pitchFamily="34" charset="0"/>
              </a:rPr>
              <a:t>20</a:t>
            </a:r>
          </a:p>
        </p:txBody>
      </p:sp>
      <p:sp>
        <p:nvSpPr>
          <p:cNvPr id="74773" name="TextBox 45"/>
          <p:cNvSpPr txBox="1">
            <a:spLocks noChangeArrowheads="1"/>
          </p:cNvSpPr>
          <p:nvPr/>
        </p:nvSpPr>
        <p:spPr bwMode="auto">
          <a:xfrm>
            <a:off x="3314700" y="4892675"/>
            <a:ext cx="63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800">
                <a:solidFill>
                  <a:schemeClr val="tx1"/>
                </a:solidFill>
                <a:cs typeface="Arial" panose="020B0604020202020204" pitchFamily="34" charset="0"/>
              </a:rPr>
              <a:t>0</a:t>
            </a:r>
          </a:p>
        </p:txBody>
      </p:sp>
      <p:sp>
        <p:nvSpPr>
          <p:cNvPr id="74774" name="TextBox 12"/>
          <p:cNvSpPr txBox="1">
            <a:spLocks noChangeArrowheads="1"/>
          </p:cNvSpPr>
          <p:nvPr/>
        </p:nvSpPr>
        <p:spPr bwMode="auto">
          <a:xfrm>
            <a:off x="4306888" y="1925639"/>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800">
                <a:solidFill>
                  <a:schemeClr val="tx1"/>
                </a:solidFill>
                <a:cs typeface="Arial" panose="020B0604020202020204" pitchFamily="34" charset="0"/>
              </a:rPr>
              <a:t>97</a:t>
            </a:r>
          </a:p>
        </p:txBody>
      </p:sp>
      <p:sp>
        <p:nvSpPr>
          <p:cNvPr id="74775" name="TextBox 47"/>
          <p:cNvSpPr txBox="1">
            <a:spLocks noChangeArrowheads="1"/>
          </p:cNvSpPr>
          <p:nvPr/>
        </p:nvSpPr>
        <p:spPr bwMode="auto">
          <a:xfrm>
            <a:off x="4822825" y="1925639"/>
            <a:ext cx="44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800">
                <a:solidFill>
                  <a:schemeClr val="tx1"/>
                </a:solidFill>
                <a:cs typeface="Arial" panose="020B0604020202020204" pitchFamily="34" charset="0"/>
              </a:rPr>
              <a:t>97</a:t>
            </a:r>
          </a:p>
        </p:txBody>
      </p:sp>
      <p:sp>
        <p:nvSpPr>
          <p:cNvPr id="74776" name="TextBox 3"/>
          <p:cNvSpPr txBox="1">
            <a:spLocks noChangeArrowheads="1"/>
          </p:cNvSpPr>
          <p:nvPr/>
        </p:nvSpPr>
        <p:spPr bwMode="auto">
          <a:xfrm>
            <a:off x="4352925" y="5095875"/>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800">
                <a:solidFill>
                  <a:schemeClr val="tx1"/>
                </a:solidFill>
                <a:cs typeface="Arial" panose="020B0604020202020204" pitchFamily="34" charset="0"/>
              </a:rPr>
              <a:t>EOTR</a:t>
            </a:r>
          </a:p>
        </p:txBody>
      </p:sp>
      <p:sp>
        <p:nvSpPr>
          <p:cNvPr id="74777" name="TextBox 4"/>
          <p:cNvSpPr txBox="1">
            <a:spLocks noChangeArrowheads="1"/>
          </p:cNvSpPr>
          <p:nvPr/>
        </p:nvSpPr>
        <p:spPr bwMode="auto">
          <a:xfrm>
            <a:off x="5926137" y="5108575"/>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800">
                <a:solidFill>
                  <a:schemeClr val="tx1"/>
                </a:solidFill>
                <a:cs typeface="Arial" panose="020B0604020202020204" pitchFamily="34" charset="0"/>
              </a:rPr>
              <a:t>SVR12</a:t>
            </a:r>
          </a:p>
        </p:txBody>
      </p:sp>
      <p:sp>
        <p:nvSpPr>
          <p:cNvPr id="74778" name="TextBox 51"/>
          <p:cNvSpPr txBox="1">
            <a:spLocks noChangeArrowheads="1"/>
          </p:cNvSpPr>
          <p:nvPr/>
        </p:nvSpPr>
        <p:spPr bwMode="auto">
          <a:xfrm rot="-5400000">
            <a:off x="1655762" y="3486150"/>
            <a:ext cx="315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800">
                <a:solidFill>
                  <a:schemeClr val="tx1"/>
                </a:solidFill>
                <a:cs typeface="Arial" panose="020B0604020202020204" pitchFamily="34" charset="0"/>
              </a:rPr>
              <a:t>Pts (%)</a:t>
            </a:r>
          </a:p>
        </p:txBody>
      </p:sp>
      <p:sp>
        <p:nvSpPr>
          <p:cNvPr id="74779" name="TextBox 16"/>
          <p:cNvSpPr txBox="1">
            <a:spLocks noChangeArrowheads="1"/>
          </p:cNvSpPr>
          <p:nvPr/>
        </p:nvSpPr>
        <p:spPr bwMode="auto">
          <a:xfrm>
            <a:off x="7546976" y="1970089"/>
            <a:ext cx="24336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800" dirty="0">
                <a:solidFill>
                  <a:schemeClr val="tx1"/>
                </a:solidFill>
                <a:cs typeface="Arial" panose="020B0604020202020204" pitchFamily="34" charset="0"/>
              </a:rPr>
              <a:t>OMV/PTV/RTV + DSV + RBV 12 </a:t>
            </a:r>
            <a:r>
              <a:rPr lang="en-US" altLang="en-US" sz="1800" dirty="0" smtClean="0">
                <a:solidFill>
                  <a:schemeClr val="tx1"/>
                </a:solidFill>
                <a:cs typeface="Arial" panose="020B0604020202020204" pitchFamily="34" charset="0"/>
              </a:rPr>
              <a:t>weeks</a:t>
            </a:r>
            <a:endParaRPr lang="en-US" altLang="en-US" sz="1800" dirty="0">
              <a:solidFill>
                <a:schemeClr val="tx1"/>
              </a:solidFill>
              <a:cs typeface="Arial" panose="020B0604020202020204" pitchFamily="34" charset="0"/>
            </a:endParaRPr>
          </a:p>
          <a:p>
            <a:pPr>
              <a:lnSpc>
                <a:spcPct val="100000"/>
              </a:lnSpc>
              <a:spcBef>
                <a:spcPct val="0"/>
              </a:spcBef>
              <a:spcAft>
                <a:spcPct val="0"/>
              </a:spcAft>
              <a:buClrTx/>
              <a:buFontTx/>
              <a:buNone/>
            </a:pPr>
            <a:endParaRPr lang="en-US" altLang="en-US" sz="1800" dirty="0">
              <a:solidFill>
                <a:schemeClr val="tx1"/>
              </a:solidFill>
              <a:cs typeface="Arial" panose="020B0604020202020204" pitchFamily="34" charset="0"/>
            </a:endParaRPr>
          </a:p>
          <a:p>
            <a:pPr>
              <a:lnSpc>
                <a:spcPct val="100000"/>
              </a:lnSpc>
              <a:spcBef>
                <a:spcPct val="0"/>
              </a:spcBef>
              <a:spcAft>
                <a:spcPct val="0"/>
              </a:spcAft>
              <a:buClrTx/>
              <a:buFontTx/>
              <a:buNone/>
            </a:pPr>
            <a:r>
              <a:rPr lang="en-US" altLang="en-US" sz="1800" dirty="0">
                <a:solidFill>
                  <a:schemeClr val="tx1"/>
                </a:solidFill>
                <a:cs typeface="Arial" panose="020B0604020202020204" pitchFamily="34" charset="0"/>
              </a:rPr>
              <a:t>OMV/PTV/RTV + DSV + RBV 24 </a:t>
            </a:r>
            <a:r>
              <a:rPr lang="en-US" altLang="en-US" sz="1800" dirty="0" smtClean="0">
                <a:solidFill>
                  <a:schemeClr val="tx1"/>
                </a:solidFill>
                <a:cs typeface="Arial" panose="020B0604020202020204" pitchFamily="34" charset="0"/>
              </a:rPr>
              <a:t>weeks</a:t>
            </a:r>
            <a:endParaRPr lang="en-US" altLang="en-US" sz="1800" dirty="0">
              <a:solidFill>
                <a:schemeClr val="tx1"/>
              </a:solidFill>
              <a:cs typeface="Arial" panose="020B0604020202020204" pitchFamily="34" charset="0"/>
            </a:endParaRPr>
          </a:p>
          <a:p>
            <a:pPr>
              <a:lnSpc>
                <a:spcPct val="100000"/>
              </a:lnSpc>
              <a:spcBef>
                <a:spcPct val="0"/>
              </a:spcBef>
              <a:spcAft>
                <a:spcPct val="0"/>
              </a:spcAft>
              <a:buClrTx/>
              <a:buFontTx/>
              <a:buNone/>
            </a:pPr>
            <a:endParaRPr lang="en-US" altLang="en-US" sz="1800" dirty="0">
              <a:solidFill>
                <a:schemeClr val="tx1"/>
              </a:solidFill>
              <a:cs typeface="Arial" panose="020B0604020202020204" pitchFamily="34" charset="0"/>
            </a:endParaRPr>
          </a:p>
        </p:txBody>
      </p:sp>
      <p:sp>
        <p:nvSpPr>
          <p:cNvPr id="18" name="Rectangle 17"/>
          <p:cNvSpPr/>
          <p:nvPr/>
        </p:nvSpPr>
        <p:spPr bwMode="auto">
          <a:xfrm>
            <a:off x="7434262" y="2894013"/>
            <a:ext cx="146050" cy="146050"/>
          </a:xfrm>
          <a:prstGeom prst="rect">
            <a:avLst/>
          </a:prstGeom>
          <a:solidFill>
            <a:schemeClr val="accent3"/>
          </a:solidFill>
          <a:ln w="28575" cap="flat" cmpd="sng" algn="ctr">
            <a:solidFill>
              <a:schemeClr val="tx2"/>
            </a:solidFill>
            <a:prstDash val="solid"/>
            <a:miter lim="800000"/>
            <a:headEnd type="none" w="med" len="med"/>
            <a:tailEnd type="none" w="med" len="med"/>
          </a:ln>
          <a:effectLst/>
        </p:spPr>
        <p:txBody>
          <a:bodyPr anchor="ctr"/>
          <a:lstStyle/>
          <a:p>
            <a:pPr algn="ctr">
              <a:defRPr/>
            </a:pPr>
            <a:endParaRPr lang="en-US" dirty="0">
              <a:ea typeface="ＭＳ Ｐゴシック" pitchFamily="34" charset="-128"/>
            </a:endParaRPr>
          </a:p>
        </p:txBody>
      </p:sp>
      <p:sp>
        <p:nvSpPr>
          <p:cNvPr id="74781" name="Rectangle 54"/>
          <p:cNvSpPr>
            <a:spLocks noChangeArrowheads="1"/>
          </p:cNvSpPr>
          <p:nvPr/>
        </p:nvSpPr>
        <p:spPr bwMode="auto">
          <a:xfrm>
            <a:off x="7418387" y="2092325"/>
            <a:ext cx="146050" cy="146050"/>
          </a:xfrm>
          <a:prstGeom prst="rect">
            <a:avLst/>
          </a:prstGeom>
          <a:solidFill>
            <a:schemeClr val="accent2"/>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endParaRPr lang="en-US" altLang="en-US" sz="1800">
              <a:solidFill>
                <a:schemeClr val="tx1"/>
              </a:solidFill>
              <a:cs typeface="Arial" panose="020B0604020202020204" pitchFamily="34" charset="0"/>
            </a:endParaRPr>
          </a:p>
        </p:txBody>
      </p:sp>
      <p:sp>
        <p:nvSpPr>
          <p:cNvPr id="74782" name="TextBox 48"/>
          <p:cNvSpPr txBox="1">
            <a:spLocks noChangeArrowheads="1"/>
          </p:cNvSpPr>
          <p:nvPr/>
        </p:nvSpPr>
        <p:spPr bwMode="auto">
          <a:xfrm>
            <a:off x="6370637" y="2101850"/>
            <a:ext cx="520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800">
                <a:solidFill>
                  <a:schemeClr val="tx1"/>
                </a:solidFill>
                <a:cs typeface="Arial" panose="020B0604020202020204" pitchFamily="34" charset="0"/>
              </a:rPr>
              <a:t>91</a:t>
            </a:r>
          </a:p>
        </p:txBody>
      </p:sp>
      <p:sp>
        <p:nvSpPr>
          <p:cNvPr id="74783" name="TextBox 12"/>
          <p:cNvSpPr txBox="1">
            <a:spLocks noChangeArrowheads="1"/>
          </p:cNvSpPr>
          <p:nvPr/>
        </p:nvSpPr>
        <p:spPr bwMode="auto">
          <a:xfrm>
            <a:off x="6332538" y="4786314"/>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400">
                <a:solidFill>
                  <a:srgbClr val="000000"/>
                </a:solidFill>
                <a:cs typeface="Arial" panose="020B0604020202020204" pitchFamily="34" charset="0"/>
              </a:rPr>
              <a:t>29/32</a:t>
            </a:r>
          </a:p>
        </p:txBody>
      </p:sp>
      <p:cxnSp>
        <p:nvCxnSpPr>
          <p:cNvPr id="74784" name="Straight Connector 3"/>
          <p:cNvCxnSpPr>
            <a:cxnSpLocks noChangeShapeType="1"/>
          </p:cNvCxnSpPr>
          <p:nvPr/>
        </p:nvCxnSpPr>
        <p:spPr bwMode="auto">
          <a:xfrm>
            <a:off x="3957637" y="5084763"/>
            <a:ext cx="0" cy="63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4785" name="Straight Connector 41"/>
          <p:cNvCxnSpPr>
            <a:cxnSpLocks noChangeShapeType="1"/>
          </p:cNvCxnSpPr>
          <p:nvPr/>
        </p:nvCxnSpPr>
        <p:spPr bwMode="auto">
          <a:xfrm>
            <a:off x="5578475" y="5084763"/>
            <a:ext cx="0" cy="63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4786" name="Straight Connector 42"/>
          <p:cNvCxnSpPr>
            <a:cxnSpLocks noChangeShapeType="1"/>
          </p:cNvCxnSpPr>
          <p:nvPr/>
        </p:nvCxnSpPr>
        <p:spPr bwMode="auto">
          <a:xfrm>
            <a:off x="7199312" y="5084763"/>
            <a:ext cx="0" cy="63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6295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a:bodyPr>
          <a:lstStyle/>
          <a:p>
            <a:r>
              <a:rPr lang="en-US" altLang="en-US" sz="4000" b="1" dirty="0" smtClean="0">
                <a:solidFill>
                  <a:srgbClr val="FF0000"/>
                </a:solidFill>
              </a:rPr>
              <a:t>SOF + DCV in HCV/HIV Coinfection</a:t>
            </a:r>
          </a:p>
        </p:txBody>
      </p:sp>
      <p:sp>
        <p:nvSpPr>
          <p:cNvPr id="76804" name="Text Box 11"/>
          <p:cNvSpPr txBox="1">
            <a:spLocks noChangeArrowheads="1"/>
          </p:cNvSpPr>
          <p:nvPr/>
        </p:nvSpPr>
        <p:spPr bwMode="auto">
          <a:xfrm>
            <a:off x="227012" y="6081214"/>
            <a:ext cx="85613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None/>
            </a:pPr>
            <a:r>
              <a:rPr lang="en-ZA" sz="1000" i="1"/>
              <a:t>N Engl J Med</a:t>
            </a:r>
            <a:r>
              <a:rPr lang="en-ZA" sz="1000"/>
              <a:t>. 2015;373:714-25</a:t>
            </a:r>
            <a:endParaRPr lang="en-US" altLang="en-US" sz="1000" dirty="0">
              <a:solidFill>
                <a:schemeClr val="tx1"/>
              </a:solidFill>
              <a:cs typeface="Arial" panose="020B0604020202020204" pitchFamily="34" charset="0"/>
            </a:endParaRPr>
          </a:p>
        </p:txBody>
      </p:sp>
      <p:cxnSp>
        <p:nvCxnSpPr>
          <p:cNvPr id="76805" name="Straight Connector 11"/>
          <p:cNvCxnSpPr>
            <a:cxnSpLocks noChangeShapeType="1"/>
          </p:cNvCxnSpPr>
          <p:nvPr/>
        </p:nvCxnSpPr>
        <p:spPr bwMode="auto">
          <a:xfrm>
            <a:off x="7881937" y="4468813"/>
            <a:ext cx="0"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6806" name="Line 709"/>
          <p:cNvSpPr>
            <a:spLocks noChangeShapeType="1"/>
          </p:cNvSpPr>
          <p:nvPr/>
        </p:nvSpPr>
        <p:spPr bwMode="auto">
          <a:xfrm>
            <a:off x="3384550" y="2382839"/>
            <a:ext cx="0" cy="3013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cxnSp>
        <p:nvCxnSpPr>
          <p:cNvPr id="76807" name="Straight Connector 60"/>
          <p:cNvCxnSpPr>
            <a:cxnSpLocks noChangeShapeType="1"/>
          </p:cNvCxnSpPr>
          <p:nvPr/>
        </p:nvCxnSpPr>
        <p:spPr bwMode="auto">
          <a:xfrm>
            <a:off x="6381750" y="5400675"/>
            <a:ext cx="0" cy="650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6808" name="Text Box 15"/>
          <p:cNvSpPr txBox="1">
            <a:spLocks noChangeArrowheads="1"/>
          </p:cNvSpPr>
          <p:nvPr/>
        </p:nvSpPr>
        <p:spPr bwMode="auto">
          <a:xfrm>
            <a:off x="3306762" y="5389563"/>
            <a:ext cx="105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dirty="0">
                <a:solidFill>
                  <a:schemeClr val="tx1"/>
                </a:solidFill>
                <a:cs typeface="Arial" panose="020B0604020202020204" pitchFamily="34" charset="0"/>
              </a:rPr>
              <a:t>12-Wk </a:t>
            </a:r>
          </a:p>
          <a:p>
            <a:pPr algn="ctr" eaLnBrk="1" hangingPunct="1">
              <a:lnSpc>
                <a:spcPct val="100000"/>
              </a:lnSpc>
              <a:spcBef>
                <a:spcPct val="0"/>
              </a:spcBef>
              <a:spcAft>
                <a:spcPct val="0"/>
              </a:spcAft>
              <a:buClrTx/>
              <a:buFont typeface="Arial" panose="020B0604020202020204" pitchFamily="34" charset="0"/>
              <a:buNone/>
            </a:pPr>
            <a:r>
              <a:rPr lang="en-US" altLang="en-US" sz="1600" dirty="0" smtClean="0">
                <a:solidFill>
                  <a:schemeClr val="tx1"/>
                </a:solidFill>
                <a:cs typeface="Arial" panose="020B0604020202020204" pitchFamily="34" charset="0"/>
              </a:rPr>
              <a:t>Naïve </a:t>
            </a:r>
            <a:endParaRPr lang="en-US" altLang="en-US" sz="1600" dirty="0">
              <a:solidFill>
                <a:schemeClr val="tx1"/>
              </a:solidFill>
              <a:cs typeface="Arial" panose="020B0604020202020204" pitchFamily="34" charset="0"/>
            </a:endParaRPr>
          </a:p>
        </p:txBody>
      </p:sp>
      <p:sp>
        <p:nvSpPr>
          <p:cNvPr id="76809" name="Text Box 15"/>
          <p:cNvSpPr txBox="1">
            <a:spLocks noChangeArrowheads="1"/>
          </p:cNvSpPr>
          <p:nvPr/>
        </p:nvSpPr>
        <p:spPr bwMode="auto">
          <a:xfrm>
            <a:off x="4194175" y="5389563"/>
            <a:ext cx="105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12-Wk </a:t>
            </a:r>
          </a:p>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Exp’d</a:t>
            </a:r>
          </a:p>
        </p:txBody>
      </p:sp>
      <p:sp>
        <p:nvSpPr>
          <p:cNvPr id="76810" name="Text Box 15"/>
          <p:cNvSpPr txBox="1">
            <a:spLocks noChangeArrowheads="1"/>
          </p:cNvSpPr>
          <p:nvPr/>
        </p:nvSpPr>
        <p:spPr bwMode="auto">
          <a:xfrm>
            <a:off x="5102225" y="5389563"/>
            <a:ext cx="105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dirty="0">
                <a:solidFill>
                  <a:schemeClr val="tx1"/>
                </a:solidFill>
                <a:cs typeface="Arial" panose="020B0604020202020204" pitchFamily="34" charset="0"/>
              </a:rPr>
              <a:t>8-Wk </a:t>
            </a:r>
          </a:p>
          <a:p>
            <a:pPr algn="ctr" eaLnBrk="1" hangingPunct="1">
              <a:lnSpc>
                <a:spcPct val="100000"/>
              </a:lnSpc>
              <a:spcBef>
                <a:spcPct val="0"/>
              </a:spcBef>
              <a:spcAft>
                <a:spcPct val="0"/>
              </a:spcAft>
              <a:buClrTx/>
              <a:buFont typeface="Arial" panose="020B0604020202020204" pitchFamily="34" charset="0"/>
              <a:buNone/>
            </a:pPr>
            <a:r>
              <a:rPr lang="en-US" altLang="en-US" sz="1600" dirty="0" smtClean="0">
                <a:solidFill>
                  <a:schemeClr val="tx1"/>
                </a:solidFill>
                <a:cs typeface="Arial" panose="020B0604020202020204" pitchFamily="34" charset="0"/>
              </a:rPr>
              <a:t>Naïve </a:t>
            </a:r>
            <a:endParaRPr lang="en-US" altLang="en-US" sz="1600" dirty="0">
              <a:solidFill>
                <a:schemeClr val="tx1"/>
              </a:solidFill>
              <a:cs typeface="Arial" panose="020B0604020202020204" pitchFamily="34" charset="0"/>
            </a:endParaRPr>
          </a:p>
        </p:txBody>
      </p:sp>
      <p:sp>
        <p:nvSpPr>
          <p:cNvPr id="76811" name="Text Box 15"/>
          <p:cNvSpPr txBox="1">
            <a:spLocks noChangeArrowheads="1"/>
          </p:cNvSpPr>
          <p:nvPr/>
        </p:nvSpPr>
        <p:spPr bwMode="auto">
          <a:xfrm>
            <a:off x="6575425" y="5367338"/>
            <a:ext cx="1052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dirty="0">
                <a:solidFill>
                  <a:schemeClr val="tx1"/>
                </a:solidFill>
                <a:cs typeface="Arial" panose="020B0604020202020204" pitchFamily="34" charset="0"/>
              </a:rPr>
              <a:t>12-Wk </a:t>
            </a:r>
          </a:p>
          <a:p>
            <a:pPr algn="ctr" eaLnBrk="1" hangingPunct="1">
              <a:lnSpc>
                <a:spcPct val="100000"/>
              </a:lnSpc>
              <a:spcBef>
                <a:spcPct val="0"/>
              </a:spcBef>
              <a:spcAft>
                <a:spcPct val="0"/>
              </a:spcAft>
              <a:buClrTx/>
              <a:buFont typeface="Arial" panose="020B0604020202020204" pitchFamily="34" charset="0"/>
              <a:buNone/>
            </a:pPr>
            <a:r>
              <a:rPr lang="en-US" altLang="en-US" sz="1600" dirty="0" smtClean="0">
                <a:solidFill>
                  <a:schemeClr val="tx1"/>
                </a:solidFill>
                <a:cs typeface="Arial" panose="020B0604020202020204" pitchFamily="34" charset="0"/>
              </a:rPr>
              <a:t>Naïve </a:t>
            </a:r>
            <a:endParaRPr lang="en-US" altLang="en-US" sz="1600" dirty="0">
              <a:solidFill>
                <a:schemeClr val="tx1"/>
              </a:solidFill>
              <a:cs typeface="Arial" panose="020B0604020202020204" pitchFamily="34" charset="0"/>
            </a:endParaRPr>
          </a:p>
        </p:txBody>
      </p:sp>
      <p:sp>
        <p:nvSpPr>
          <p:cNvPr id="76812" name="Text Box 15"/>
          <p:cNvSpPr txBox="1">
            <a:spLocks noChangeArrowheads="1"/>
          </p:cNvSpPr>
          <p:nvPr/>
        </p:nvSpPr>
        <p:spPr bwMode="auto">
          <a:xfrm>
            <a:off x="7462837" y="5367338"/>
            <a:ext cx="105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12-Wk </a:t>
            </a:r>
          </a:p>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Exp’d</a:t>
            </a:r>
          </a:p>
        </p:txBody>
      </p:sp>
      <p:sp>
        <p:nvSpPr>
          <p:cNvPr id="76813" name="Text Box 15"/>
          <p:cNvSpPr txBox="1">
            <a:spLocks noChangeArrowheads="1"/>
          </p:cNvSpPr>
          <p:nvPr/>
        </p:nvSpPr>
        <p:spPr bwMode="auto">
          <a:xfrm>
            <a:off x="8370888" y="5367338"/>
            <a:ext cx="1052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dirty="0">
                <a:solidFill>
                  <a:schemeClr val="tx1"/>
                </a:solidFill>
                <a:cs typeface="Arial" panose="020B0604020202020204" pitchFamily="34" charset="0"/>
              </a:rPr>
              <a:t>8-Wk </a:t>
            </a:r>
          </a:p>
          <a:p>
            <a:pPr algn="ctr" eaLnBrk="1" hangingPunct="1">
              <a:lnSpc>
                <a:spcPct val="100000"/>
              </a:lnSpc>
              <a:spcBef>
                <a:spcPct val="0"/>
              </a:spcBef>
              <a:spcAft>
                <a:spcPct val="0"/>
              </a:spcAft>
              <a:buClrTx/>
              <a:buFont typeface="Arial" panose="020B0604020202020204" pitchFamily="34" charset="0"/>
              <a:buNone/>
            </a:pPr>
            <a:r>
              <a:rPr lang="en-US" altLang="en-US" sz="1600" dirty="0" smtClean="0">
                <a:solidFill>
                  <a:schemeClr val="tx1"/>
                </a:solidFill>
                <a:cs typeface="Arial" panose="020B0604020202020204" pitchFamily="34" charset="0"/>
              </a:rPr>
              <a:t>Naïve </a:t>
            </a:r>
            <a:endParaRPr lang="en-US" altLang="en-US" sz="1600" dirty="0">
              <a:solidFill>
                <a:schemeClr val="tx1"/>
              </a:solidFill>
              <a:cs typeface="Arial" panose="020B0604020202020204" pitchFamily="34" charset="0"/>
            </a:endParaRPr>
          </a:p>
        </p:txBody>
      </p:sp>
      <p:sp>
        <p:nvSpPr>
          <p:cNvPr id="76814" name="Rectangle 32"/>
          <p:cNvSpPr>
            <a:spLocks noChangeArrowheads="1"/>
          </p:cNvSpPr>
          <p:nvPr/>
        </p:nvSpPr>
        <p:spPr bwMode="auto">
          <a:xfrm>
            <a:off x="6780213" y="2500313"/>
            <a:ext cx="708025" cy="2894012"/>
          </a:xfrm>
          <a:prstGeom prst="rect">
            <a:avLst/>
          </a:prstGeom>
          <a:solidFill>
            <a:srgbClr val="92D050"/>
          </a:solidFill>
          <a:ln w="12700">
            <a:solidFill>
              <a:srgbClr val="000000"/>
            </a:solidFill>
            <a:round/>
            <a:headEnd/>
            <a:tailEnd/>
          </a:ln>
        </p:spPr>
        <p:txBody>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eaLnBrk="1" hangingPunct="1">
              <a:spcBef>
                <a:spcPct val="35000"/>
              </a:spcBef>
              <a:spcAft>
                <a:spcPct val="25000"/>
              </a:spcAft>
              <a:buClr>
                <a:schemeClr val="folHlink"/>
              </a:buClr>
              <a:buFont typeface="Arial" panose="020B0604020202020204" pitchFamily="34" charset="0"/>
              <a:buNone/>
            </a:pPr>
            <a:endParaRPr lang="en-US" altLang="en-US" sz="1800">
              <a:solidFill>
                <a:schemeClr val="tx1"/>
              </a:solidFill>
              <a:cs typeface="Arial" panose="020B0604020202020204" pitchFamily="34" charset="0"/>
            </a:endParaRPr>
          </a:p>
        </p:txBody>
      </p:sp>
      <p:sp>
        <p:nvSpPr>
          <p:cNvPr id="76815" name="Text Box 7"/>
          <p:cNvSpPr txBox="1">
            <a:spLocks noChangeArrowheads="1"/>
          </p:cNvSpPr>
          <p:nvPr/>
        </p:nvSpPr>
        <p:spPr bwMode="auto">
          <a:xfrm rot="-5400000">
            <a:off x="1240631" y="3726657"/>
            <a:ext cx="3049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SVR12 (%)</a:t>
            </a:r>
          </a:p>
        </p:txBody>
      </p:sp>
      <p:sp>
        <p:nvSpPr>
          <p:cNvPr id="76816" name="Text Box 11"/>
          <p:cNvSpPr txBox="1">
            <a:spLocks noChangeArrowheads="1"/>
          </p:cNvSpPr>
          <p:nvPr/>
        </p:nvSpPr>
        <p:spPr bwMode="auto">
          <a:xfrm>
            <a:off x="3167063" y="2205039"/>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96</a:t>
            </a:r>
          </a:p>
        </p:txBody>
      </p:sp>
      <p:sp>
        <p:nvSpPr>
          <p:cNvPr id="8" name="Rectangle 32"/>
          <p:cNvSpPr>
            <a:spLocks noChangeArrowheads="1"/>
          </p:cNvSpPr>
          <p:nvPr/>
        </p:nvSpPr>
        <p:spPr bwMode="auto">
          <a:xfrm>
            <a:off x="3567113" y="2495550"/>
            <a:ext cx="709613" cy="2890838"/>
          </a:xfrm>
          <a:prstGeom prst="rect">
            <a:avLst/>
          </a:prstGeom>
          <a:solidFill>
            <a:srgbClr val="92D050"/>
          </a:solidFill>
          <a:ln w="12700" algn="ctr">
            <a:solidFill>
              <a:srgbClr val="000000"/>
            </a:solidFill>
            <a:round/>
            <a:headEnd/>
            <a:tailEnd/>
          </a:ln>
        </p:spPr>
        <p:txBody>
          <a:bodyPr/>
          <a:lstStyle/>
          <a:p>
            <a:pPr eaLnBrk="1" hangingPunct="1">
              <a:lnSpc>
                <a:spcPct val="90000"/>
              </a:lnSpc>
              <a:spcBef>
                <a:spcPct val="35000"/>
              </a:spcBef>
              <a:spcAft>
                <a:spcPct val="25000"/>
              </a:spcAft>
              <a:buClr>
                <a:schemeClr val="folHlink"/>
              </a:buClr>
              <a:buFont typeface="Arial" panose="020B0604020202020204" pitchFamily="34" charset="0"/>
              <a:buNone/>
              <a:defRPr/>
            </a:pPr>
            <a:endParaRPr lang="en-US" altLang="en-US" dirty="0">
              <a:latin typeface="Arial" charset="0"/>
            </a:endParaRPr>
          </a:p>
        </p:txBody>
      </p:sp>
      <p:sp>
        <p:nvSpPr>
          <p:cNvPr id="76818" name="Text Box 11"/>
          <p:cNvSpPr txBox="1">
            <a:spLocks noChangeArrowheads="1"/>
          </p:cNvSpPr>
          <p:nvPr/>
        </p:nvSpPr>
        <p:spPr bwMode="auto">
          <a:xfrm>
            <a:off x="4419601" y="2132014"/>
            <a:ext cx="739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98</a:t>
            </a:r>
          </a:p>
        </p:txBody>
      </p:sp>
      <p:sp>
        <p:nvSpPr>
          <p:cNvPr id="76819" name="Text Box 12"/>
          <p:cNvSpPr txBox="1">
            <a:spLocks noChangeArrowheads="1"/>
          </p:cNvSpPr>
          <p:nvPr/>
        </p:nvSpPr>
        <p:spPr bwMode="auto">
          <a:xfrm>
            <a:off x="5292726" y="2808289"/>
            <a:ext cx="708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76</a:t>
            </a:r>
          </a:p>
        </p:txBody>
      </p:sp>
      <p:sp>
        <p:nvSpPr>
          <p:cNvPr id="27" name="Rectangle 26"/>
          <p:cNvSpPr/>
          <p:nvPr/>
        </p:nvSpPr>
        <p:spPr bwMode="auto">
          <a:xfrm flipV="1">
            <a:off x="7680325" y="2441575"/>
            <a:ext cx="704850" cy="2952750"/>
          </a:xfrm>
          <a:prstGeom prst="rect">
            <a:avLst/>
          </a:prstGeom>
          <a:solidFill>
            <a:schemeClr val="accent2">
              <a:lumMod val="60000"/>
              <a:lumOff val="40000"/>
            </a:schemeClr>
          </a:solidFill>
          <a:ln w="12700"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None/>
              <a:defRPr/>
            </a:pPr>
            <a:endParaRPr lang="en-US" dirty="0">
              <a:solidFill>
                <a:schemeClr val="accent3"/>
              </a:solidFill>
              <a:latin typeface="Arial" charset="0"/>
            </a:endParaRPr>
          </a:p>
        </p:txBody>
      </p:sp>
      <p:sp>
        <p:nvSpPr>
          <p:cNvPr id="76821" name="Text Box 11"/>
          <p:cNvSpPr txBox="1">
            <a:spLocks noChangeArrowheads="1"/>
          </p:cNvSpPr>
          <p:nvPr/>
        </p:nvSpPr>
        <p:spPr bwMode="auto">
          <a:xfrm>
            <a:off x="6780213" y="2209801"/>
            <a:ext cx="708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97</a:t>
            </a:r>
          </a:p>
        </p:txBody>
      </p:sp>
      <p:sp>
        <p:nvSpPr>
          <p:cNvPr id="76822" name="Text Box 12"/>
          <p:cNvSpPr txBox="1">
            <a:spLocks noChangeArrowheads="1"/>
          </p:cNvSpPr>
          <p:nvPr/>
        </p:nvSpPr>
        <p:spPr bwMode="auto">
          <a:xfrm>
            <a:off x="7662863" y="2151064"/>
            <a:ext cx="739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98</a:t>
            </a:r>
          </a:p>
        </p:txBody>
      </p:sp>
      <p:sp>
        <p:nvSpPr>
          <p:cNvPr id="34" name="Rectangle 33"/>
          <p:cNvSpPr/>
          <p:nvPr/>
        </p:nvSpPr>
        <p:spPr bwMode="auto">
          <a:xfrm flipV="1">
            <a:off x="5295900" y="3089276"/>
            <a:ext cx="704850" cy="2309813"/>
          </a:xfrm>
          <a:prstGeom prst="rect">
            <a:avLst/>
          </a:prstGeom>
          <a:solidFill>
            <a:schemeClr val="accent3"/>
          </a:solidFill>
          <a:ln w="12700"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None/>
              <a:defRPr/>
            </a:pPr>
            <a:endParaRPr lang="en-US" dirty="0">
              <a:solidFill>
                <a:schemeClr val="accent3"/>
              </a:solidFill>
              <a:latin typeface="Arial" charset="0"/>
            </a:endParaRPr>
          </a:p>
        </p:txBody>
      </p:sp>
      <p:sp>
        <p:nvSpPr>
          <p:cNvPr id="35" name="Rectangle 34"/>
          <p:cNvSpPr/>
          <p:nvPr/>
        </p:nvSpPr>
        <p:spPr bwMode="auto">
          <a:xfrm flipV="1">
            <a:off x="4419601" y="2428875"/>
            <a:ext cx="708025" cy="2971800"/>
          </a:xfrm>
          <a:prstGeom prst="rect">
            <a:avLst/>
          </a:prstGeom>
          <a:solidFill>
            <a:schemeClr val="accent2">
              <a:lumMod val="60000"/>
              <a:lumOff val="40000"/>
            </a:schemeClr>
          </a:solidFill>
          <a:ln w="12700"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None/>
              <a:defRPr/>
            </a:pPr>
            <a:endParaRPr lang="en-US" dirty="0">
              <a:solidFill>
                <a:schemeClr val="accent6"/>
              </a:solidFill>
              <a:latin typeface="Arial" charset="0"/>
            </a:endParaRPr>
          </a:p>
        </p:txBody>
      </p:sp>
      <p:sp>
        <p:nvSpPr>
          <p:cNvPr id="76825" name="TextBox 1"/>
          <p:cNvSpPr txBox="1">
            <a:spLocks noChangeArrowheads="1"/>
          </p:cNvSpPr>
          <p:nvPr/>
        </p:nvSpPr>
        <p:spPr bwMode="auto">
          <a:xfrm>
            <a:off x="3567113" y="4919664"/>
            <a:ext cx="709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rgbClr val="000000"/>
                </a:solidFill>
                <a:cs typeface="Arial" panose="020B0604020202020204" pitchFamily="34" charset="0"/>
              </a:rPr>
              <a:t>80/83</a:t>
            </a:r>
          </a:p>
        </p:txBody>
      </p:sp>
      <p:sp>
        <p:nvSpPr>
          <p:cNvPr id="76826" name="TextBox 46"/>
          <p:cNvSpPr txBox="1">
            <a:spLocks noChangeArrowheads="1"/>
          </p:cNvSpPr>
          <p:nvPr/>
        </p:nvSpPr>
        <p:spPr bwMode="auto">
          <a:xfrm>
            <a:off x="4419601" y="4919664"/>
            <a:ext cx="70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rgbClr val="000000"/>
                </a:solidFill>
                <a:cs typeface="Arial" panose="020B0604020202020204" pitchFamily="34" charset="0"/>
              </a:rPr>
              <a:t>43/44</a:t>
            </a:r>
          </a:p>
        </p:txBody>
      </p:sp>
      <p:grpSp>
        <p:nvGrpSpPr>
          <p:cNvPr id="76827" name="Group 1"/>
          <p:cNvGrpSpPr>
            <a:grpSpLocks/>
          </p:cNvGrpSpPr>
          <p:nvPr/>
        </p:nvGrpSpPr>
        <p:grpSpPr bwMode="auto">
          <a:xfrm>
            <a:off x="2867025" y="2251076"/>
            <a:ext cx="525462" cy="3300413"/>
            <a:chOff x="1346736" y="2355764"/>
            <a:chExt cx="526105" cy="3300982"/>
          </a:xfrm>
        </p:grpSpPr>
        <p:sp>
          <p:nvSpPr>
            <p:cNvPr id="76847" name="Rectangle 728"/>
            <p:cNvSpPr>
              <a:spLocks noChangeArrowheads="1"/>
            </p:cNvSpPr>
            <p:nvPr/>
          </p:nvSpPr>
          <p:spPr bwMode="auto">
            <a:xfrm>
              <a:off x="1531546" y="5342814"/>
              <a:ext cx="2984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GB" altLang="en-US" sz="1600">
                  <a:solidFill>
                    <a:schemeClr val="tx1"/>
                  </a:solidFill>
                  <a:cs typeface="Arial" panose="020B0604020202020204" pitchFamily="34" charset="0"/>
                </a:rPr>
                <a:t>0</a:t>
              </a:r>
            </a:p>
          </p:txBody>
        </p:sp>
        <p:sp>
          <p:nvSpPr>
            <p:cNvPr id="76848" name="Rectangle 729"/>
            <p:cNvSpPr>
              <a:spLocks noChangeArrowheads="1"/>
            </p:cNvSpPr>
            <p:nvPr/>
          </p:nvSpPr>
          <p:spPr bwMode="auto">
            <a:xfrm>
              <a:off x="1417733" y="4743925"/>
              <a:ext cx="41229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GB" altLang="en-US" sz="1600">
                  <a:solidFill>
                    <a:schemeClr val="tx1"/>
                  </a:solidFill>
                  <a:cs typeface="Arial" panose="020B0604020202020204" pitchFamily="34" charset="0"/>
                </a:rPr>
                <a:t>20</a:t>
              </a:r>
            </a:p>
          </p:txBody>
        </p:sp>
        <p:sp>
          <p:nvSpPr>
            <p:cNvPr id="76849" name="Rectangle 730"/>
            <p:cNvSpPr>
              <a:spLocks noChangeArrowheads="1"/>
            </p:cNvSpPr>
            <p:nvPr/>
          </p:nvSpPr>
          <p:spPr bwMode="auto">
            <a:xfrm>
              <a:off x="1417733" y="4120391"/>
              <a:ext cx="41229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GB" altLang="en-US" sz="1600">
                  <a:solidFill>
                    <a:schemeClr val="tx1"/>
                  </a:solidFill>
                  <a:cs typeface="Arial" panose="020B0604020202020204" pitchFamily="34" charset="0"/>
                </a:rPr>
                <a:t>40</a:t>
              </a:r>
            </a:p>
          </p:txBody>
        </p:sp>
        <p:sp>
          <p:nvSpPr>
            <p:cNvPr id="76850" name="Rectangle 731"/>
            <p:cNvSpPr>
              <a:spLocks noChangeArrowheads="1"/>
            </p:cNvSpPr>
            <p:nvPr/>
          </p:nvSpPr>
          <p:spPr bwMode="auto">
            <a:xfrm>
              <a:off x="1417733" y="3516573"/>
              <a:ext cx="41229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GB" altLang="en-US" sz="1600">
                  <a:solidFill>
                    <a:schemeClr val="tx1"/>
                  </a:solidFill>
                  <a:cs typeface="Arial" panose="020B0604020202020204" pitchFamily="34" charset="0"/>
                </a:rPr>
                <a:t>60</a:t>
              </a:r>
            </a:p>
          </p:txBody>
        </p:sp>
        <p:sp>
          <p:nvSpPr>
            <p:cNvPr id="76851" name="Rectangle 732"/>
            <p:cNvSpPr>
              <a:spLocks noChangeArrowheads="1"/>
            </p:cNvSpPr>
            <p:nvPr/>
          </p:nvSpPr>
          <p:spPr bwMode="auto">
            <a:xfrm>
              <a:off x="1417733" y="2900432"/>
              <a:ext cx="41229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GB" altLang="en-US" sz="1600">
                  <a:solidFill>
                    <a:schemeClr val="tx1"/>
                  </a:solidFill>
                  <a:cs typeface="Arial" panose="020B0604020202020204" pitchFamily="34" charset="0"/>
                </a:rPr>
                <a:t>80</a:t>
              </a:r>
            </a:p>
          </p:txBody>
        </p:sp>
        <p:sp>
          <p:nvSpPr>
            <p:cNvPr id="76852" name="Rectangle 732"/>
            <p:cNvSpPr>
              <a:spLocks noChangeArrowheads="1"/>
            </p:cNvSpPr>
            <p:nvPr/>
          </p:nvSpPr>
          <p:spPr bwMode="auto">
            <a:xfrm>
              <a:off x="1346736" y="2355764"/>
              <a:ext cx="52610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eaLnBrk="1" hangingPunct="1">
                <a:spcBef>
                  <a:spcPct val="35000"/>
                </a:spcBef>
                <a:spcAft>
                  <a:spcPct val="25000"/>
                </a:spcAft>
                <a:buClr>
                  <a:schemeClr val="folHlink"/>
                </a:buClr>
                <a:buFont typeface="Arial" panose="020B0604020202020204" pitchFamily="34" charset="0"/>
                <a:buNone/>
              </a:pPr>
              <a:r>
                <a:rPr lang="en-GB" altLang="en-US" sz="1600">
                  <a:solidFill>
                    <a:schemeClr val="tx1"/>
                  </a:solidFill>
                  <a:cs typeface="Arial" panose="020B0604020202020204" pitchFamily="34" charset="0"/>
                </a:rPr>
                <a:t>100</a:t>
              </a:r>
            </a:p>
          </p:txBody>
        </p:sp>
      </p:grpSp>
      <p:sp>
        <p:nvSpPr>
          <p:cNvPr id="76828" name="TextBox 1"/>
          <p:cNvSpPr txBox="1">
            <a:spLocks noChangeArrowheads="1"/>
          </p:cNvSpPr>
          <p:nvPr/>
        </p:nvSpPr>
        <p:spPr bwMode="auto">
          <a:xfrm>
            <a:off x="5292726" y="4919664"/>
            <a:ext cx="70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rgbClr val="000000"/>
                </a:solidFill>
                <a:cs typeface="Arial" panose="020B0604020202020204" pitchFamily="34" charset="0"/>
              </a:rPr>
              <a:t>31/41</a:t>
            </a:r>
          </a:p>
        </p:txBody>
      </p:sp>
      <p:sp>
        <p:nvSpPr>
          <p:cNvPr id="76829" name="TextBox 1"/>
          <p:cNvSpPr txBox="1">
            <a:spLocks noChangeArrowheads="1"/>
          </p:cNvSpPr>
          <p:nvPr/>
        </p:nvSpPr>
        <p:spPr bwMode="auto">
          <a:xfrm>
            <a:off x="6711951" y="4919664"/>
            <a:ext cx="871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rgbClr val="000000"/>
                </a:solidFill>
                <a:cs typeface="Arial" panose="020B0604020202020204" pitchFamily="34" charset="0"/>
              </a:rPr>
              <a:t>98/101</a:t>
            </a:r>
          </a:p>
        </p:txBody>
      </p:sp>
      <p:sp>
        <p:nvSpPr>
          <p:cNvPr id="76830" name="TextBox 1"/>
          <p:cNvSpPr txBox="1">
            <a:spLocks noChangeArrowheads="1"/>
          </p:cNvSpPr>
          <p:nvPr/>
        </p:nvSpPr>
        <p:spPr bwMode="auto">
          <a:xfrm>
            <a:off x="7705725" y="4919664"/>
            <a:ext cx="696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rgbClr val="000000"/>
                </a:solidFill>
                <a:cs typeface="Arial" panose="020B0604020202020204" pitchFamily="34" charset="0"/>
              </a:rPr>
              <a:t>51/52</a:t>
            </a:r>
          </a:p>
        </p:txBody>
      </p:sp>
      <p:sp>
        <p:nvSpPr>
          <p:cNvPr id="45" name="Rectangle 44"/>
          <p:cNvSpPr/>
          <p:nvPr/>
        </p:nvSpPr>
        <p:spPr bwMode="auto">
          <a:xfrm flipV="1">
            <a:off x="8588375" y="3159125"/>
            <a:ext cx="704850" cy="2235200"/>
          </a:xfrm>
          <a:prstGeom prst="rect">
            <a:avLst/>
          </a:prstGeom>
          <a:solidFill>
            <a:schemeClr val="accent3"/>
          </a:solidFill>
          <a:ln w="12700" cap="flat" cmpd="sng" algn="ctr">
            <a:solidFill>
              <a:srgbClr val="000000"/>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None/>
              <a:defRPr/>
            </a:pPr>
            <a:endParaRPr lang="en-US" dirty="0">
              <a:solidFill>
                <a:schemeClr val="accent3"/>
              </a:solidFill>
              <a:latin typeface="Arial" charset="0"/>
            </a:endParaRPr>
          </a:p>
        </p:txBody>
      </p:sp>
      <p:sp>
        <p:nvSpPr>
          <p:cNvPr id="76832" name="Text Box 12"/>
          <p:cNvSpPr txBox="1">
            <a:spLocks noChangeArrowheads="1"/>
          </p:cNvSpPr>
          <p:nvPr/>
        </p:nvSpPr>
        <p:spPr bwMode="auto">
          <a:xfrm>
            <a:off x="8561388" y="2881314"/>
            <a:ext cx="754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eaLnBrk="1" hangingPunct="1">
              <a:lnSpc>
                <a:spcPct val="100000"/>
              </a:lnSpc>
              <a:spcBef>
                <a:spcPct val="0"/>
              </a:spcBef>
              <a:spcAft>
                <a:spcPct val="0"/>
              </a:spcAft>
              <a:buClrTx/>
              <a:buFont typeface="Arial" panose="020B0604020202020204" pitchFamily="34" charset="0"/>
              <a:buNone/>
            </a:pPr>
            <a:r>
              <a:rPr lang="en-US" altLang="en-US" sz="1600">
                <a:solidFill>
                  <a:schemeClr val="tx1"/>
                </a:solidFill>
                <a:cs typeface="Arial" panose="020B0604020202020204" pitchFamily="34" charset="0"/>
              </a:rPr>
              <a:t>76</a:t>
            </a:r>
          </a:p>
        </p:txBody>
      </p:sp>
      <p:sp>
        <p:nvSpPr>
          <p:cNvPr id="76833" name="TextBox 1"/>
          <p:cNvSpPr txBox="1">
            <a:spLocks noChangeArrowheads="1"/>
          </p:cNvSpPr>
          <p:nvPr/>
        </p:nvSpPr>
        <p:spPr bwMode="auto">
          <a:xfrm>
            <a:off x="8561388" y="4919664"/>
            <a:ext cx="766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rgbClr val="000000"/>
                </a:solidFill>
                <a:cs typeface="Arial" panose="020B0604020202020204" pitchFamily="34" charset="0"/>
              </a:rPr>
              <a:t>38/50</a:t>
            </a:r>
          </a:p>
        </p:txBody>
      </p:sp>
      <p:cxnSp>
        <p:nvCxnSpPr>
          <p:cNvPr id="76834" name="Straight Connector 4"/>
          <p:cNvCxnSpPr>
            <a:cxnSpLocks noChangeShapeType="1"/>
          </p:cNvCxnSpPr>
          <p:nvPr/>
        </p:nvCxnSpPr>
        <p:spPr bwMode="auto">
          <a:xfrm>
            <a:off x="6381750" y="2281238"/>
            <a:ext cx="0" cy="3117850"/>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76835" name="Straight Connector 61"/>
          <p:cNvCxnSpPr>
            <a:cxnSpLocks noChangeShapeType="1"/>
          </p:cNvCxnSpPr>
          <p:nvPr/>
        </p:nvCxnSpPr>
        <p:spPr bwMode="auto">
          <a:xfrm>
            <a:off x="3384550" y="5400675"/>
            <a:ext cx="0" cy="650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6836" name="TextBox 6"/>
          <p:cNvSpPr txBox="1">
            <a:spLocks noChangeArrowheads="1"/>
          </p:cNvSpPr>
          <p:nvPr/>
        </p:nvSpPr>
        <p:spPr bwMode="auto">
          <a:xfrm>
            <a:off x="3376612" y="1824039"/>
            <a:ext cx="3022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chemeClr val="tx1"/>
                </a:solidFill>
                <a:cs typeface="Arial" panose="020B0604020202020204" pitchFamily="34" charset="0"/>
              </a:rPr>
              <a:t>GT1 </a:t>
            </a:r>
          </a:p>
        </p:txBody>
      </p:sp>
      <p:sp>
        <p:nvSpPr>
          <p:cNvPr id="76837" name="TextBox 8"/>
          <p:cNvSpPr txBox="1">
            <a:spLocks noChangeArrowheads="1"/>
          </p:cNvSpPr>
          <p:nvPr/>
        </p:nvSpPr>
        <p:spPr bwMode="auto">
          <a:xfrm>
            <a:off x="6407151" y="1824039"/>
            <a:ext cx="3036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ctr">
              <a:lnSpc>
                <a:spcPct val="100000"/>
              </a:lnSpc>
              <a:spcBef>
                <a:spcPct val="0"/>
              </a:spcBef>
              <a:spcAft>
                <a:spcPct val="0"/>
              </a:spcAft>
              <a:buClrTx/>
              <a:buFontTx/>
              <a:buNone/>
            </a:pPr>
            <a:r>
              <a:rPr lang="en-US" altLang="en-US" sz="1600">
                <a:solidFill>
                  <a:schemeClr val="tx1"/>
                </a:solidFill>
                <a:cs typeface="Arial" panose="020B0604020202020204" pitchFamily="34" charset="0"/>
              </a:rPr>
              <a:t>GT1-4</a:t>
            </a:r>
          </a:p>
        </p:txBody>
      </p:sp>
      <p:sp>
        <p:nvSpPr>
          <p:cNvPr id="76838" name="TextBox 52"/>
          <p:cNvSpPr txBox="1">
            <a:spLocks noChangeArrowheads="1"/>
          </p:cNvSpPr>
          <p:nvPr/>
        </p:nvSpPr>
        <p:spPr bwMode="auto">
          <a:xfrm>
            <a:off x="2405062" y="4919664"/>
            <a:ext cx="908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gn="r">
              <a:lnSpc>
                <a:spcPct val="100000"/>
              </a:lnSpc>
              <a:spcBef>
                <a:spcPct val="0"/>
              </a:spcBef>
              <a:spcAft>
                <a:spcPct val="0"/>
              </a:spcAft>
              <a:buClrTx/>
              <a:buFontTx/>
              <a:buNone/>
            </a:pPr>
            <a:r>
              <a:rPr lang="en-US" altLang="en-US" sz="1600">
                <a:solidFill>
                  <a:schemeClr val="tx1"/>
                </a:solidFill>
                <a:cs typeface="Arial" panose="020B0604020202020204" pitchFamily="34" charset="0"/>
              </a:rPr>
              <a:t>n/N =</a:t>
            </a:r>
          </a:p>
        </p:txBody>
      </p:sp>
      <p:grpSp>
        <p:nvGrpSpPr>
          <p:cNvPr id="76839" name="Group 2"/>
          <p:cNvGrpSpPr>
            <a:grpSpLocks/>
          </p:cNvGrpSpPr>
          <p:nvPr/>
        </p:nvGrpSpPr>
        <p:grpSpPr bwMode="auto">
          <a:xfrm>
            <a:off x="3306762" y="2392364"/>
            <a:ext cx="63500" cy="2994025"/>
            <a:chOff x="1727262" y="2488851"/>
            <a:chExt cx="125599" cy="2994443"/>
          </a:xfrm>
        </p:grpSpPr>
        <p:sp>
          <p:nvSpPr>
            <p:cNvPr id="76841" name="Line 711"/>
            <p:cNvSpPr>
              <a:spLocks noChangeShapeType="1"/>
            </p:cNvSpPr>
            <p:nvPr/>
          </p:nvSpPr>
          <p:spPr bwMode="auto">
            <a:xfrm>
              <a:off x="1727262" y="4901657"/>
              <a:ext cx="11418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6842" name="Line 712"/>
            <p:cNvSpPr>
              <a:spLocks noChangeShapeType="1"/>
            </p:cNvSpPr>
            <p:nvPr/>
          </p:nvSpPr>
          <p:spPr bwMode="auto">
            <a:xfrm>
              <a:off x="1727262" y="4280587"/>
              <a:ext cx="11418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6843" name="Line 714"/>
            <p:cNvSpPr>
              <a:spLocks noChangeShapeType="1"/>
            </p:cNvSpPr>
            <p:nvPr/>
          </p:nvSpPr>
          <p:spPr bwMode="auto">
            <a:xfrm>
              <a:off x="1727262" y="3060629"/>
              <a:ext cx="11418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6844" name="Line 715"/>
            <p:cNvSpPr>
              <a:spLocks noChangeShapeType="1"/>
            </p:cNvSpPr>
            <p:nvPr/>
          </p:nvSpPr>
          <p:spPr bwMode="auto">
            <a:xfrm>
              <a:off x="1727262" y="2488851"/>
              <a:ext cx="11418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6845" name="Line 711"/>
            <p:cNvSpPr>
              <a:spLocks noChangeShapeType="1"/>
            </p:cNvSpPr>
            <p:nvPr/>
          </p:nvSpPr>
          <p:spPr bwMode="auto">
            <a:xfrm>
              <a:off x="1738680" y="5483294"/>
              <a:ext cx="114181" cy="0"/>
            </a:xfrm>
            <a:prstGeom prst="line">
              <a:avLst/>
            </a:prstGeom>
            <a:noFill/>
            <a:ln w="28575">
              <a:solidFill>
                <a:schemeClr val="tx1"/>
              </a:solidFill>
              <a:bevel/>
              <a:headEnd/>
              <a:tailEnd/>
            </a:ln>
            <a:extLst>
              <a:ext uri="{909E8E84-426E-40DD-AFC4-6F175D3DCCD1}">
                <a14:hiddenFill xmlns:a14="http://schemas.microsoft.com/office/drawing/2010/main">
                  <a:noFill/>
                </a14:hiddenFill>
              </a:ext>
            </a:extLst>
          </p:spPr>
          <p:txBody>
            <a:bodyPr/>
            <a:lstStyle/>
            <a:p>
              <a:endParaRPr lang="en-ZA"/>
            </a:p>
          </p:txBody>
        </p:sp>
        <p:sp>
          <p:nvSpPr>
            <p:cNvPr id="76846" name="Line 712"/>
            <p:cNvSpPr>
              <a:spLocks noChangeShapeType="1"/>
            </p:cNvSpPr>
            <p:nvPr/>
          </p:nvSpPr>
          <p:spPr bwMode="auto">
            <a:xfrm>
              <a:off x="1727262" y="3658259"/>
              <a:ext cx="11418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cxnSp>
        <p:nvCxnSpPr>
          <p:cNvPr id="76840" name="Straight Connector 4"/>
          <p:cNvCxnSpPr>
            <a:cxnSpLocks noChangeShapeType="1"/>
          </p:cNvCxnSpPr>
          <p:nvPr/>
        </p:nvCxnSpPr>
        <p:spPr bwMode="auto">
          <a:xfrm>
            <a:off x="3370262" y="5389563"/>
            <a:ext cx="6140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 name="Rectangle 1"/>
          <p:cNvSpPr/>
          <p:nvPr/>
        </p:nvSpPr>
        <p:spPr>
          <a:xfrm>
            <a:off x="219521" y="6258580"/>
            <a:ext cx="3169329" cy="523220"/>
          </a:xfrm>
          <a:prstGeom prst="rect">
            <a:avLst/>
          </a:prstGeom>
        </p:spPr>
        <p:txBody>
          <a:bodyPr wrap="none">
            <a:spAutoFit/>
          </a:bodyPr>
          <a:lstStyle/>
          <a:p>
            <a:endParaRPr lang="en-ZA" sz="1400" dirty="0"/>
          </a:p>
          <a:p>
            <a:r>
              <a:rPr lang="en-ZA" sz="1400" b="1" dirty="0">
                <a:solidFill>
                  <a:schemeClr val="bg1"/>
                </a:solidFill>
              </a:rPr>
              <a:t> </a:t>
            </a:r>
            <a:r>
              <a:rPr lang="en-ZA" sz="1400" b="1" dirty="0" err="1" smtClean="0">
                <a:solidFill>
                  <a:schemeClr val="bg1"/>
                </a:solidFill>
              </a:rPr>
              <a:t>Wyles</a:t>
            </a:r>
            <a:r>
              <a:rPr lang="en-ZA" sz="1400" b="1" dirty="0" smtClean="0">
                <a:solidFill>
                  <a:schemeClr val="bg1"/>
                </a:solidFill>
              </a:rPr>
              <a:t> DL</a:t>
            </a:r>
            <a:r>
              <a:rPr lang="en-ZA" sz="1400" b="1" dirty="0">
                <a:solidFill>
                  <a:schemeClr val="bg1"/>
                </a:solidFill>
              </a:rPr>
              <a:t>, et al. </a:t>
            </a:r>
            <a:r>
              <a:rPr lang="en-ZA" sz="1400" b="1" dirty="0" smtClean="0">
                <a:solidFill>
                  <a:schemeClr val="bg1"/>
                </a:solidFill>
              </a:rPr>
              <a:t>NEJM 2015;373:714-25.</a:t>
            </a:r>
            <a:endParaRPr lang="en-ZA" sz="1400" b="1" dirty="0">
              <a:solidFill>
                <a:schemeClr val="bg1"/>
              </a:solidFill>
            </a:endParaRPr>
          </a:p>
        </p:txBody>
      </p:sp>
    </p:spTree>
    <p:extLst>
      <p:ext uri="{BB962C8B-B14F-4D97-AF65-F5344CB8AC3E}">
        <p14:creationId xmlns:p14="http://schemas.microsoft.com/office/powerpoint/2010/main" val="78342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rotWithShape="1">
          <a:blip r:embed="rId3">
            <a:extLst>
              <a:ext uri="{28A0092B-C50C-407E-A947-70E740481C1C}">
                <a14:useLocalDpi xmlns:a14="http://schemas.microsoft.com/office/drawing/2010/main" val="0"/>
              </a:ext>
            </a:extLst>
          </a:blip>
          <a:srcRect t="6902"/>
          <a:stretch/>
        </p:blipFill>
        <p:spPr bwMode="auto">
          <a:xfrm>
            <a:off x="4418012" y="1772580"/>
            <a:ext cx="7276190" cy="447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6565899" y="5325548"/>
            <a:ext cx="3560762"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spcBef>
                <a:spcPct val="0"/>
              </a:spcBef>
              <a:buFontTx/>
              <a:buNone/>
            </a:pPr>
            <a:endParaRPr lang="en-ZA" altLang="en-US" sz="1800" dirty="0" smtClean="0"/>
          </a:p>
          <a:p>
            <a:pPr>
              <a:spcBef>
                <a:spcPct val="0"/>
              </a:spcBef>
              <a:buFontTx/>
              <a:buNone/>
            </a:pPr>
            <a:endParaRPr lang="en-ZA" altLang="en-US" sz="1800" dirty="0"/>
          </a:p>
        </p:txBody>
      </p:sp>
      <p:sp>
        <p:nvSpPr>
          <p:cNvPr id="13318" name="TextBox 6"/>
          <p:cNvSpPr txBox="1">
            <a:spLocks noChangeArrowheads="1"/>
          </p:cNvSpPr>
          <p:nvPr/>
        </p:nvSpPr>
        <p:spPr bwMode="auto">
          <a:xfrm>
            <a:off x="66139" y="6550223"/>
            <a:ext cx="398145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spcBef>
                <a:spcPct val="0"/>
              </a:spcBef>
              <a:buFontTx/>
              <a:buNone/>
            </a:pPr>
            <a:r>
              <a:rPr lang="en-US" altLang="en-US" sz="1400" dirty="0">
                <a:solidFill>
                  <a:srgbClr val="FF0000"/>
                </a:solidFill>
              </a:rPr>
              <a:t>Hoofnagle J. Hepatology 2002; 36: S21</a:t>
            </a:r>
          </a:p>
        </p:txBody>
      </p:sp>
      <p:sp>
        <p:nvSpPr>
          <p:cNvPr id="2" name="Title 1"/>
          <p:cNvSpPr>
            <a:spLocks noGrp="1"/>
          </p:cNvSpPr>
          <p:nvPr>
            <p:ph type="title"/>
          </p:nvPr>
        </p:nvSpPr>
        <p:spPr/>
        <p:txBody>
          <a:bodyPr>
            <a:normAutofit/>
          </a:bodyPr>
          <a:lstStyle/>
          <a:p>
            <a:r>
              <a:rPr lang="en-US" sz="4000" b="1" dirty="0" smtClean="0"/>
              <a:t>Global HCV Genotype Distribution</a:t>
            </a:r>
            <a:endParaRPr lang="en-US" sz="4000" b="1" dirty="0"/>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30378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r>
              <a:rPr lang="en-US" altLang="en-US" sz="3800" b="1" dirty="0" smtClean="0">
                <a:solidFill>
                  <a:srgbClr val="FF0000"/>
                </a:solidFill>
              </a:rPr>
              <a:t/>
            </a:r>
            <a:br>
              <a:rPr lang="en-US" altLang="en-US" sz="3800" b="1" dirty="0" smtClean="0">
                <a:solidFill>
                  <a:srgbClr val="FF0000"/>
                </a:solidFill>
              </a:rPr>
            </a:br>
            <a:r>
              <a:rPr lang="en-US" altLang="en-US" sz="3800" b="1" dirty="0">
                <a:solidFill>
                  <a:srgbClr val="FF0000"/>
                </a:solidFill>
              </a:rPr>
              <a:t>Treatment F</a:t>
            </a:r>
            <a:r>
              <a:rPr lang="en-US" altLang="en-US" sz="3800" b="1" dirty="0" smtClean="0">
                <a:solidFill>
                  <a:srgbClr val="FF0000"/>
                </a:solidFill>
              </a:rPr>
              <a:t>ailure </a:t>
            </a:r>
            <a:r>
              <a:rPr lang="en-US" altLang="en-US" sz="3800" b="1" dirty="0">
                <a:solidFill>
                  <a:srgbClr val="FF0000"/>
                </a:solidFill>
              </a:rPr>
              <a:t>with NS5A I</a:t>
            </a:r>
            <a:r>
              <a:rPr lang="en-US" altLang="en-US" sz="3800" b="1" dirty="0" smtClean="0">
                <a:solidFill>
                  <a:srgbClr val="FF0000"/>
                </a:solidFill>
              </a:rPr>
              <a:t>nhibitor </a:t>
            </a:r>
            <a:br>
              <a:rPr lang="en-US" altLang="en-US" sz="3800" b="1" dirty="0" smtClean="0">
                <a:solidFill>
                  <a:srgbClr val="FF0000"/>
                </a:solidFill>
              </a:rPr>
            </a:br>
            <a:r>
              <a:rPr lang="en-US" altLang="en-US" sz="3800" b="1" dirty="0" smtClean="0">
                <a:solidFill>
                  <a:srgbClr val="FF0000"/>
                </a:solidFill>
              </a:rPr>
              <a:t>AASLD/IDSA </a:t>
            </a:r>
            <a:r>
              <a:rPr lang="en-US" altLang="en-US" sz="3800" b="1" dirty="0">
                <a:solidFill>
                  <a:srgbClr val="FF0000"/>
                </a:solidFill>
              </a:rPr>
              <a:t>R</a:t>
            </a:r>
            <a:r>
              <a:rPr lang="en-US" altLang="en-US" sz="3800" b="1" dirty="0" smtClean="0">
                <a:solidFill>
                  <a:srgbClr val="FF0000"/>
                </a:solidFill>
              </a:rPr>
              <a:t>ecommendations for GT-1 </a:t>
            </a:r>
          </a:p>
        </p:txBody>
      </p:sp>
      <p:sp>
        <p:nvSpPr>
          <p:cNvPr id="25603" name="Content Placeholder 6"/>
          <p:cNvSpPr>
            <a:spLocks noGrp="1"/>
          </p:cNvSpPr>
          <p:nvPr>
            <p:ph idx="1"/>
          </p:nvPr>
        </p:nvSpPr>
        <p:spPr>
          <a:xfrm>
            <a:off x="1096994" y="1845734"/>
            <a:ext cx="10055781" cy="4402666"/>
          </a:xfrm>
        </p:spPr>
        <p:txBody>
          <a:bodyPr>
            <a:normAutofit/>
          </a:bodyPr>
          <a:lstStyle/>
          <a:p>
            <a:pPr>
              <a:buFont typeface="Arial" panose="020B0604020202020204" pitchFamily="34" charset="0"/>
              <a:buChar char="•"/>
            </a:pPr>
            <a:r>
              <a:rPr lang="en-US" altLang="en-US" sz="2800" dirty="0" smtClean="0">
                <a:solidFill>
                  <a:schemeClr val="tx1"/>
                </a:solidFill>
              </a:rPr>
              <a:t> If minimal liver disease, defer treatment, pending further data</a:t>
            </a:r>
          </a:p>
          <a:p>
            <a:pPr>
              <a:buFont typeface="Arial" panose="020B0604020202020204" pitchFamily="34" charset="0"/>
              <a:buChar char="•"/>
            </a:pPr>
            <a:r>
              <a:rPr lang="en-US" altLang="en-US" sz="2800" dirty="0" smtClean="0"/>
              <a:t> </a:t>
            </a:r>
            <a:r>
              <a:rPr lang="en-US" altLang="en-US" sz="2800" dirty="0" smtClean="0">
                <a:solidFill>
                  <a:schemeClr val="tx1"/>
                </a:solidFill>
              </a:rPr>
              <a:t>If cirrhotic or treatment otherwise urgent, resistance testing for RAVs that confer decreased susceptibility to NS3 PIs, NS5As recommended</a:t>
            </a:r>
          </a:p>
          <a:p>
            <a:pPr lvl="1"/>
            <a:r>
              <a:rPr lang="en-US" altLang="en-US" sz="2400" dirty="0" smtClean="0">
                <a:solidFill>
                  <a:schemeClr val="tx1"/>
                </a:solidFill>
              </a:rPr>
              <a:t>If both NS5A and NS3 RAVs detected, treatment within clinical trial recommended</a:t>
            </a:r>
          </a:p>
        </p:txBody>
      </p:sp>
      <p:sp>
        <p:nvSpPr>
          <p:cNvPr id="25604" name="TextBox 1"/>
          <p:cNvSpPr txBox="1">
            <a:spLocks noChangeArrowheads="1"/>
          </p:cNvSpPr>
          <p:nvPr/>
        </p:nvSpPr>
        <p:spPr bwMode="auto">
          <a:xfrm>
            <a:off x="455612" y="6472239"/>
            <a:ext cx="5888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Arial" panose="020B0604020202020204" pitchFamily="34" charset="0"/>
                <a:ea typeface="MS PGothic" pitchFamily="34" charset="-128"/>
              </a:defRPr>
            </a:lvl1pPr>
            <a:lvl2pPr marL="742950" indent="-28575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Arial" panose="020B0604020202020204" pitchFamily="34" charset="0"/>
                <a:ea typeface="MS PGothic" pitchFamily="34" charset="-128"/>
              </a:defRPr>
            </a:lvl2pPr>
            <a:lvl3pPr marL="1143000" indent="-22860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Arial" panose="020B0604020202020204" pitchFamily="34" charset="0"/>
                <a:ea typeface="MS PGothic" pitchFamily="34" charset="-128"/>
              </a:defRPr>
            </a:lvl3pPr>
            <a:lvl4pPr marL="1600200" indent="-228600">
              <a:lnSpc>
                <a:spcPct val="90000"/>
              </a:lnSpc>
              <a:spcBef>
                <a:spcPts val="1000"/>
              </a:spcBef>
              <a:spcAft>
                <a:spcPts val="700"/>
              </a:spcAft>
              <a:buClr>
                <a:srgbClr val="4FAD26"/>
              </a:buClr>
              <a:buFont typeface="Arial" panose="020B0604020202020204" pitchFamily="34" charset="0"/>
              <a:buChar char="–"/>
              <a:defRPr>
                <a:solidFill>
                  <a:srgbClr val="FEFDDE"/>
                </a:solidFill>
                <a:latin typeface="Arial" panose="020B0604020202020204" pitchFamily="34" charset="0"/>
                <a:ea typeface="MS PGothic" pitchFamily="34" charset="-128"/>
              </a:defRPr>
            </a:lvl4pPr>
            <a:lvl5pPr marL="2057400" indent="-22860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Arial" panose="020B0604020202020204" pitchFamily="34" charset="0"/>
                <a:ea typeface="MS PGothic" pitchFamily="34" charset="-128"/>
              </a:defRPr>
            </a:lvl9pPr>
          </a:lstStyle>
          <a:p>
            <a:pPr>
              <a:lnSpc>
                <a:spcPct val="100000"/>
              </a:lnSpc>
              <a:spcBef>
                <a:spcPct val="0"/>
              </a:spcBef>
              <a:spcAft>
                <a:spcPct val="0"/>
              </a:spcAft>
              <a:buClrTx/>
              <a:buFontTx/>
              <a:buNone/>
            </a:pPr>
            <a:r>
              <a:rPr lang="en-US" altLang="en-US" sz="1400" b="1" dirty="0">
                <a:solidFill>
                  <a:schemeClr val="bg1"/>
                </a:solidFill>
                <a:cs typeface="Arial" panose="020B0604020202020204" pitchFamily="34" charset="0"/>
              </a:rPr>
              <a:t>AASLD/IDSA. HCV guidelines. </a:t>
            </a:r>
          </a:p>
        </p:txBody>
      </p:sp>
      <p:graphicFrame>
        <p:nvGraphicFramePr>
          <p:cNvPr id="8" name="Content Placeholder 3"/>
          <p:cNvGraphicFramePr>
            <a:graphicFrameLocks/>
          </p:cNvGraphicFramePr>
          <p:nvPr>
            <p:extLst/>
          </p:nvPr>
        </p:nvGraphicFramePr>
        <p:xfrm>
          <a:off x="1293811" y="4556124"/>
          <a:ext cx="9677401" cy="1463676"/>
        </p:xfrm>
        <a:graphic>
          <a:graphicData uri="http://schemas.openxmlformats.org/drawingml/2006/table">
            <a:tbl>
              <a:tblPr/>
              <a:tblGrid>
                <a:gridCol w="2004615"/>
                <a:gridCol w="1516964"/>
                <a:gridCol w="2192198"/>
                <a:gridCol w="1609461"/>
                <a:gridCol w="2354163"/>
              </a:tblGrid>
              <a:tr h="731838">
                <a:tc>
                  <a:txBody>
                    <a:bodyPr/>
                    <a:lstStyle>
                      <a:lvl1pPr>
                        <a:lnSpc>
                          <a:spcPct val="90000"/>
                        </a:lnSpc>
                        <a:spcBef>
                          <a:spcPts val="1000"/>
                        </a:spcBef>
                        <a:spcAft>
                          <a:spcPts val="700"/>
                        </a:spcAft>
                        <a:buClr>
                          <a:srgbClr val="4FAD26"/>
                        </a:buClr>
                        <a:buFont typeface="Wingdings" panose="05000000000000000000" pitchFamily="2" charset="2"/>
                        <a:defRPr sz="20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rgbClr val="4FAD26"/>
                        </a:buClr>
                        <a:buFont typeface="Arial" panose="020B0604020202020204" pitchFamily="34" charset="0"/>
                        <a:defRPr sz="20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rgbClr val="4FAD26"/>
                        </a:buClr>
                        <a:buFont typeface="Arial" panose="020B0604020202020204" pitchFamily="34" charset="0"/>
                        <a:defRPr>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rgbClr val="4FAD26"/>
                        </a:buClr>
                        <a:buFont typeface="Arial" panose="020B0604020202020204" pitchFamily="34" charset="0"/>
                        <a:defRPr sz="1600">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charset="0"/>
                          <a:ea typeface="MS PGothic" pitchFamily="34" charset="-128"/>
                        </a:rPr>
                        <a:t>Previous Treatment, Cirrhosis Status</a:t>
                      </a:r>
                    </a:p>
                  </a:txBody>
                  <a:tcPr marL="91441" marR="91441" horzOverflow="overflow">
                    <a:lnL>
                      <a:noFill/>
                    </a:lnL>
                    <a:lnR>
                      <a:noFill/>
                    </a:lnR>
                    <a:lnT>
                      <a:noFill/>
                    </a:lnT>
                    <a:lnB>
                      <a:noFill/>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DCV + SOF</a:t>
                      </a:r>
                    </a:p>
                  </a:txBody>
                  <a:tcPr marL="91441" marR="91441" horzOverflow="overflow">
                    <a:lnL>
                      <a:noFill/>
                    </a:lnL>
                    <a:lnR>
                      <a:noFill/>
                    </a:lnR>
                    <a:lnT>
                      <a:noFill/>
                    </a:lnT>
                    <a:lnB>
                      <a:noFill/>
                    </a:lnB>
                    <a:lnTlToBr>
                      <a:noFill/>
                    </a:lnTlToBr>
                    <a:lnBlToTr>
                      <a:noFill/>
                    </a:lnBlToTr>
                    <a:solidFill>
                      <a:srgbClr val="FFC000"/>
                    </a:solidFill>
                  </a:tcPr>
                </a:tc>
                <a:tc>
                  <a:txBody>
                    <a:bodyPr/>
                    <a:lstStyle>
                      <a:lvl1pPr defTabSz="457200">
                        <a:lnSpc>
                          <a:spcPct val="90000"/>
                        </a:lnSpc>
                        <a:spcBef>
                          <a:spcPts val="1000"/>
                        </a:spcBef>
                        <a:spcAft>
                          <a:spcPts val="700"/>
                        </a:spcAft>
                        <a:buClr>
                          <a:srgbClr val="4FAD26"/>
                        </a:buClr>
                        <a:buFont typeface="Wingdings" panose="05000000000000000000" pitchFamily="2" charset="2"/>
                        <a:defRPr sz="2000">
                          <a:solidFill>
                            <a:srgbClr val="FEFDDE"/>
                          </a:solidFill>
                          <a:latin typeface="Arial" panose="020B0604020202020204" pitchFamily="34" charset="0"/>
                          <a:ea typeface="ＭＳ Ｐゴシック" panose="020B0600070205080204"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defRPr sz="2000">
                          <a:solidFill>
                            <a:srgbClr val="FEFDDE"/>
                          </a:solidFill>
                          <a:latin typeface="Arial" panose="020B0604020202020204" pitchFamily="34" charset="0"/>
                          <a:ea typeface="ＭＳ Ｐゴシック" panose="020B0600070205080204"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defRPr>
                          <a:solidFill>
                            <a:srgbClr val="FEFDDE"/>
                          </a:solidFill>
                          <a:latin typeface="Arial" panose="020B0604020202020204" pitchFamily="34" charset="0"/>
                          <a:ea typeface="ＭＳ Ｐゴシック" panose="020B0600070205080204"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defRPr sz="1600">
                          <a:solidFill>
                            <a:srgbClr val="FEFDDE"/>
                          </a:solidFill>
                          <a:latin typeface="Arial" panose="020B0604020202020204" pitchFamily="34" charset="0"/>
                          <a:ea typeface="ＭＳ Ｐゴシック" panose="020B0600070205080204"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LDV/SOF</a:t>
                      </a:r>
                    </a:p>
                  </a:txBody>
                  <a:tcPr marL="91441" marR="91441" horzOverflow="overflow">
                    <a:lnL>
                      <a:noFill/>
                    </a:lnL>
                    <a:lnR>
                      <a:noFill/>
                    </a:lnR>
                    <a:lnT>
                      <a:noFill/>
                    </a:lnT>
                    <a:lnB>
                      <a:noFill/>
                    </a:lnB>
                    <a:lnTlToBr>
                      <a:noFill/>
                    </a:lnTlToBr>
                    <a:lnBlToTr>
                      <a:noFill/>
                    </a:lnBlToTr>
                    <a:solidFill>
                      <a:srgbClr val="FFC000"/>
                    </a:solidFill>
                  </a:tcPr>
                </a:tc>
                <a:tc>
                  <a:txBody>
                    <a:bodyPr/>
                    <a:lstStyle>
                      <a:lvl1pPr defTabSz="457200">
                        <a:lnSpc>
                          <a:spcPct val="90000"/>
                        </a:lnSpc>
                        <a:spcBef>
                          <a:spcPts val="1000"/>
                        </a:spcBef>
                        <a:spcAft>
                          <a:spcPts val="700"/>
                        </a:spcAft>
                        <a:buClr>
                          <a:srgbClr val="4FAD26"/>
                        </a:buClr>
                        <a:buFont typeface="Wingdings" panose="05000000000000000000" pitchFamily="2" charset="2"/>
                        <a:defRPr sz="2000">
                          <a:solidFill>
                            <a:srgbClr val="FEFDDE"/>
                          </a:solidFill>
                          <a:latin typeface="Arial" panose="020B0604020202020204" pitchFamily="34" charset="0"/>
                          <a:ea typeface="ＭＳ Ｐゴシック" panose="020B0600070205080204"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defRPr sz="2000">
                          <a:solidFill>
                            <a:srgbClr val="FEFDDE"/>
                          </a:solidFill>
                          <a:latin typeface="Arial" panose="020B0604020202020204" pitchFamily="34" charset="0"/>
                          <a:ea typeface="ＭＳ Ｐゴシック" panose="020B0600070205080204"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defRPr>
                          <a:solidFill>
                            <a:srgbClr val="FEFDDE"/>
                          </a:solidFill>
                          <a:latin typeface="Arial" panose="020B0604020202020204" pitchFamily="34" charset="0"/>
                          <a:ea typeface="ＭＳ Ｐゴシック" panose="020B0600070205080204"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defRPr sz="1600">
                          <a:solidFill>
                            <a:srgbClr val="FEFDDE"/>
                          </a:solidFill>
                          <a:latin typeface="Arial" panose="020B0604020202020204" pitchFamily="34" charset="0"/>
                          <a:ea typeface="ＭＳ Ｐゴシック" panose="020B0600070205080204"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OMV/PTV/RTV + DSV</a:t>
                      </a:r>
                    </a:p>
                  </a:txBody>
                  <a:tcPr marL="91441" marR="91441" horzOverflow="overflow">
                    <a:lnL>
                      <a:noFill/>
                    </a:lnL>
                    <a:lnR>
                      <a:noFill/>
                    </a:lnR>
                    <a:lnT>
                      <a:noFill/>
                    </a:lnT>
                    <a:lnB>
                      <a:noFill/>
                    </a:lnB>
                    <a:lnTlToBr>
                      <a:noFill/>
                    </a:lnTlToBr>
                    <a:lnBlToTr>
                      <a:noFill/>
                    </a:lnBlToTr>
                    <a:solidFill>
                      <a:srgbClr val="FFC000"/>
                    </a:solidFill>
                  </a:tcPr>
                </a:tc>
                <a:tc>
                  <a:txBody>
                    <a:bodyPr/>
                    <a:lstStyle>
                      <a:lvl1pPr defTabSz="457200">
                        <a:lnSpc>
                          <a:spcPct val="90000"/>
                        </a:lnSpc>
                        <a:spcBef>
                          <a:spcPts val="1000"/>
                        </a:spcBef>
                        <a:spcAft>
                          <a:spcPts val="700"/>
                        </a:spcAft>
                        <a:buClr>
                          <a:srgbClr val="4FAD26"/>
                        </a:buClr>
                        <a:buFont typeface="Wingdings" panose="05000000000000000000" pitchFamily="2" charset="2"/>
                        <a:defRPr sz="2000">
                          <a:solidFill>
                            <a:srgbClr val="FEFDDE"/>
                          </a:solidFill>
                          <a:latin typeface="Arial" panose="020B0604020202020204" pitchFamily="34" charset="0"/>
                          <a:ea typeface="ＭＳ Ｐゴシック" panose="020B0600070205080204" pitchFamily="34" charset="-128"/>
                        </a:defRPr>
                      </a:lvl1pPr>
                      <a:lvl2pPr marL="742950" indent="-285750" defTabSz="457200">
                        <a:lnSpc>
                          <a:spcPct val="90000"/>
                        </a:lnSpc>
                        <a:spcBef>
                          <a:spcPts val="1000"/>
                        </a:spcBef>
                        <a:spcAft>
                          <a:spcPts val="700"/>
                        </a:spcAft>
                        <a:buClr>
                          <a:srgbClr val="4FAD26"/>
                        </a:buClr>
                        <a:buFont typeface="Arial" panose="020B0604020202020204" pitchFamily="34" charset="0"/>
                        <a:defRPr sz="2000">
                          <a:solidFill>
                            <a:srgbClr val="FEFDDE"/>
                          </a:solidFill>
                          <a:latin typeface="Arial" panose="020B0604020202020204" pitchFamily="34" charset="0"/>
                          <a:ea typeface="ＭＳ Ｐゴシック" panose="020B0600070205080204" pitchFamily="34" charset="-128"/>
                        </a:defRPr>
                      </a:lvl2pPr>
                      <a:lvl3pPr marL="1143000" indent="-228600" defTabSz="457200">
                        <a:lnSpc>
                          <a:spcPct val="90000"/>
                        </a:lnSpc>
                        <a:spcBef>
                          <a:spcPts val="1000"/>
                        </a:spcBef>
                        <a:spcAft>
                          <a:spcPts val="700"/>
                        </a:spcAft>
                        <a:buClr>
                          <a:srgbClr val="4FAD26"/>
                        </a:buClr>
                        <a:buFont typeface="Arial" panose="020B0604020202020204" pitchFamily="34" charset="0"/>
                        <a:defRPr>
                          <a:solidFill>
                            <a:srgbClr val="FEFDDE"/>
                          </a:solidFill>
                          <a:latin typeface="Arial" panose="020B0604020202020204" pitchFamily="34" charset="0"/>
                          <a:ea typeface="ＭＳ Ｐゴシック" panose="020B0600070205080204" pitchFamily="34" charset="-128"/>
                        </a:defRPr>
                      </a:lvl3pPr>
                      <a:lvl4pPr marL="1600200" indent="-228600" defTabSz="457200">
                        <a:lnSpc>
                          <a:spcPct val="90000"/>
                        </a:lnSpc>
                        <a:spcBef>
                          <a:spcPts val="1000"/>
                        </a:spcBef>
                        <a:spcAft>
                          <a:spcPts val="700"/>
                        </a:spcAft>
                        <a:buClr>
                          <a:srgbClr val="4FAD26"/>
                        </a:buClr>
                        <a:buFont typeface="Arial" panose="020B0604020202020204" pitchFamily="34" charset="0"/>
                        <a:defRPr sz="1600">
                          <a:solidFill>
                            <a:srgbClr val="FEFDDE"/>
                          </a:solidFill>
                          <a:latin typeface="Arial" panose="020B0604020202020204" pitchFamily="34" charset="0"/>
                          <a:ea typeface="ＭＳ Ｐゴシック" panose="020B0600070205080204" pitchFamily="34" charset="-128"/>
                        </a:defRPr>
                      </a:lvl4pPr>
                      <a:lvl5pPr marL="2057400" indent="-228600" defTabSz="45720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ts val="1000"/>
                        </a:spcBef>
                        <a:spcAft>
                          <a:spcPts val="700"/>
                        </a:spcAft>
                        <a:buClr>
                          <a:srgbClr val="4FAD26"/>
                        </a:buClr>
                        <a:buFont typeface="Arial" panose="020B0604020202020204" pitchFamily="34" charset="0"/>
                        <a:defRPr sz="1400">
                          <a:solidFill>
                            <a:srgbClr val="FEFDDE"/>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SMV + SOF</a:t>
                      </a:r>
                    </a:p>
                  </a:txBody>
                  <a:tcPr marL="91441" marR="91441" horzOverflow="overflow">
                    <a:lnL>
                      <a:noFill/>
                    </a:lnL>
                    <a:lnR>
                      <a:noFill/>
                    </a:lnR>
                    <a:lnT>
                      <a:noFill/>
                    </a:lnT>
                    <a:lnB>
                      <a:noFill/>
                    </a:lnB>
                    <a:lnTlToBr>
                      <a:noFill/>
                    </a:lnTlToBr>
                    <a:lnBlToTr>
                      <a:noFill/>
                    </a:lnBlToTr>
                    <a:solidFill>
                      <a:srgbClr val="FFC000"/>
                    </a:solidFill>
                  </a:tcPr>
                </a:tc>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NS5A, cirrhosis or urgent treatment required</a:t>
                      </a:r>
                    </a:p>
                  </a:txBody>
                  <a:tcPr marL="91441" marR="91441" anchor="ctr" horzOverflow="overflow">
                    <a:lnL>
                      <a:noFill/>
                    </a:lnL>
                    <a:lnR>
                      <a:noFill/>
                    </a:lnR>
                    <a:lnT>
                      <a:noFill/>
                    </a:lnT>
                    <a:lnB>
                      <a:noFill/>
                    </a:lnB>
                    <a:lnTlToBr>
                      <a:noFill/>
                    </a:lnTlToBr>
                    <a:lnBlToTr>
                      <a:noFill/>
                    </a:lnBlToTr>
                    <a:solidFill>
                      <a:srgbClr val="12AD2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Not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recommended</a:t>
                      </a:r>
                    </a:p>
                  </a:txBody>
                  <a:tcPr marL="91441" marR="91441" anchor="ctr" horzOverflow="overflow">
                    <a:lnL>
                      <a:noFill/>
                    </a:lnL>
                    <a:lnR>
                      <a:noFill/>
                    </a:lnR>
                    <a:lnT>
                      <a:noFill/>
                    </a:lnT>
                    <a:lnB>
                      <a:noFill/>
                    </a:lnB>
                    <a:lnTlToBr>
                      <a:noFill/>
                    </a:lnTlToBr>
                    <a:lnBlToTr>
                      <a:noFill/>
                    </a:lnBlToTr>
                    <a:solidFill>
                      <a:srgbClr val="12AD2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If no NS5A RAVs:</a:t>
                      </a:r>
                      <a:br>
                        <a:rPr kumimoji="0" lang="en-US"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24 wks + RBV</a:t>
                      </a:r>
                    </a:p>
                  </a:txBody>
                  <a:tcPr marL="91441" marR="91441" anchor="ctr" horzOverflow="overflow">
                    <a:lnL>
                      <a:noFill/>
                    </a:lnL>
                    <a:lnR>
                      <a:noFill/>
                    </a:lnR>
                    <a:lnT>
                      <a:noFill/>
                    </a:lnT>
                    <a:lnB>
                      <a:noFill/>
                    </a:lnB>
                    <a:lnTlToBr>
                      <a:noFill/>
                    </a:lnTlToBr>
                    <a:lnBlToTr>
                      <a:noFill/>
                    </a:lnBlToTr>
                    <a:solidFill>
                      <a:srgbClr val="12AD2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Not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recommended</a:t>
                      </a:r>
                    </a:p>
                  </a:txBody>
                  <a:tcPr marL="91441" marR="91441" anchor="ctr" horzOverflow="overflow">
                    <a:lnL>
                      <a:noFill/>
                    </a:lnL>
                    <a:lnR>
                      <a:noFill/>
                    </a:lnR>
                    <a:lnT>
                      <a:noFill/>
                    </a:lnT>
                    <a:lnB>
                      <a:noFill/>
                    </a:lnB>
                    <a:lnTlToBr>
                      <a:noFill/>
                    </a:lnTlToBr>
                    <a:lnBlToTr>
                      <a:noFill/>
                    </a:lnBlToTr>
                    <a:solidFill>
                      <a:srgbClr val="12AD2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If NS5A RAVs but no NS3 RAVs:</a:t>
                      </a:r>
                      <a:br>
                        <a:rPr kumimoji="0" lang="en-US"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24 wks + RBV</a:t>
                      </a:r>
                    </a:p>
                  </a:txBody>
                  <a:tcPr marL="91441" marR="91441" anchor="ctr" horzOverflow="overflow">
                    <a:lnL>
                      <a:noFill/>
                    </a:lnL>
                    <a:lnR>
                      <a:noFill/>
                    </a:lnR>
                    <a:lnT>
                      <a:noFill/>
                    </a:lnT>
                    <a:lnB>
                      <a:noFill/>
                    </a:lnB>
                    <a:lnTlToBr>
                      <a:noFill/>
                    </a:lnTlToBr>
                    <a:lnBlToTr>
                      <a:noFill/>
                    </a:lnBlToTr>
                    <a:solidFill>
                      <a:srgbClr val="12AD2B"/>
                    </a:solidFill>
                  </a:tcPr>
                </a:tc>
              </a:tr>
            </a:tbl>
          </a:graphicData>
        </a:graphic>
      </p:graphicFrame>
    </p:spTree>
    <p:extLst>
      <p:ext uri="{BB962C8B-B14F-4D97-AF65-F5344CB8AC3E}">
        <p14:creationId xmlns:p14="http://schemas.microsoft.com/office/powerpoint/2010/main" val="414165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23232"/>
      </a:dk2>
      <a:lt2>
        <a:srgbClr val="E5C243"/>
      </a:lt2>
      <a:accent1>
        <a:srgbClr val="FF0000"/>
      </a:accent1>
      <a:accent2>
        <a:srgbClr val="C00000"/>
      </a:accent2>
      <a:accent3>
        <a:srgbClr val="FFFF00"/>
      </a:accent3>
      <a:accent4>
        <a:srgbClr val="FFC000"/>
      </a:accent4>
      <a:accent5>
        <a:srgbClr val="EFDA8E"/>
      </a:accent5>
      <a:accent6>
        <a:srgbClr val="EFDA8E"/>
      </a:accent6>
      <a:hlink>
        <a:srgbClr val="0070C0"/>
      </a:hlink>
      <a:folHlink>
        <a:srgbClr val="7030A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Standarddesign 1">
    <a:dk1>
      <a:srgbClr val="000000"/>
    </a:dk1>
    <a:lt1>
      <a:srgbClr val="FFFFFF"/>
    </a:lt1>
    <a:dk2>
      <a:srgbClr val="000000"/>
    </a:dk2>
    <a:lt2>
      <a:srgbClr val="808080"/>
    </a:lt2>
    <a:accent1>
      <a:srgbClr val="786E64"/>
    </a:accent1>
    <a:accent2>
      <a:srgbClr val="F03C14"/>
    </a:accent2>
    <a:accent3>
      <a:srgbClr val="FFFFFF"/>
    </a:accent3>
    <a:accent4>
      <a:srgbClr val="000000"/>
    </a:accent4>
    <a:accent5>
      <a:srgbClr val="BEBAB8"/>
    </a:accent5>
    <a:accent6>
      <a:srgbClr val="D93511"/>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13273</Words>
  <Application>Microsoft Office PowerPoint</Application>
  <PresentationFormat>Custom</PresentationFormat>
  <Paragraphs>1960</Paragraphs>
  <Slides>90</Slides>
  <Notes>78</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8" baseType="lpstr">
      <vt:lpstr>Batang</vt:lpstr>
      <vt:lpstr>ＭＳ Ｐゴシック</vt:lpstr>
      <vt:lpstr>ＭＳ Ｐゴシック</vt:lpstr>
      <vt:lpstr>Arial</vt:lpstr>
      <vt:lpstr>Calibri</vt:lpstr>
      <vt:lpstr>Calibri Light</vt:lpstr>
      <vt:lpstr>Corbel</vt:lpstr>
      <vt:lpstr>Courier New</vt:lpstr>
      <vt:lpstr>Franklin Gothic Book</vt:lpstr>
      <vt:lpstr>Helvetica</vt:lpstr>
      <vt:lpstr>HGｺﾞｼｯｸM</vt:lpstr>
      <vt:lpstr>Symbol</vt:lpstr>
      <vt:lpstr>Times</vt:lpstr>
      <vt:lpstr>Times New Roman</vt:lpstr>
      <vt:lpstr>Wingdings</vt:lpstr>
      <vt:lpstr>ヒラギノ角ゴ ProN W3</vt:lpstr>
      <vt:lpstr>Retrospect</vt:lpstr>
      <vt:lpstr>Microsoft Excel Chart</vt:lpstr>
      <vt:lpstr>HCV Clinical Management</vt:lpstr>
      <vt:lpstr>PowerPoint Presentation</vt:lpstr>
      <vt:lpstr>Virology of Hepatitis C virus</vt:lpstr>
      <vt:lpstr>Learning Objectives </vt:lpstr>
      <vt:lpstr>Estimated Global HCV Prevalence</vt:lpstr>
      <vt:lpstr>Global Burden of HCV Disease</vt:lpstr>
      <vt:lpstr>HCV Viral Structure</vt:lpstr>
      <vt:lpstr>Hepatitis C Virus</vt:lpstr>
      <vt:lpstr>Global HCV Genotype Distribution</vt:lpstr>
      <vt:lpstr>Risk Factors for HCV infection</vt:lpstr>
      <vt:lpstr>HCV Lifecycle Overview</vt:lpstr>
      <vt:lpstr>Lifecycle: Viral Polyprotein </vt:lpstr>
      <vt:lpstr>Viral Enzymes </vt:lpstr>
      <vt:lpstr>PowerPoint Presentation</vt:lpstr>
      <vt:lpstr>Screening and Testing for  and Assessment of HCV</vt:lpstr>
      <vt:lpstr>Learning Objectives</vt:lpstr>
      <vt:lpstr>Natural History of Chronic HCV Infection </vt:lpstr>
      <vt:lpstr>Purpose of Screening  Identifying 170 million persons with HCV worldwide (&lt;15% are aware)</vt:lpstr>
      <vt:lpstr>HCV Screening Is the First Step  on the Road to a Cure for HCV Infection</vt:lpstr>
      <vt:lpstr>Who to Screen?</vt:lpstr>
      <vt:lpstr>Risk Factors: Who to Screen?</vt:lpstr>
      <vt:lpstr>USA: Who Should Be Tested for HCV?</vt:lpstr>
      <vt:lpstr>Sub-Saharan Africa Who Should be Screened for HCV?</vt:lpstr>
      <vt:lpstr>Hepatitis C Virus: Diagnostic Testing</vt:lpstr>
      <vt:lpstr>HCV Antibody Testing</vt:lpstr>
      <vt:lpstr>HCV Confirmation Test Detection of HCV RNA </vt:lpstr>
      <vt:lpstr>Molecular Testing </vt:lpstr>
      <vt:lpstr>Determination of HCV Genotype</vt:lpstr>
      <vt:lpstr>Fibrosis Assessment = Disease Severity</vt:lpstr>
      <vt:lpstr> Liver Biopsy</vt:lpstr>
      <vt:lpstr>Noninvasive Serum-Based Biomarkers</vt:lpstr>
      <vt:lpstr>Transient Elastography  Noninvasive Alternative to Assess Liver Fibrosis</vt:lpstr>
      <vt:lpstr>HCV Treatment/Cure Landscape</vt:lpstr>
      <vt:lpstr>Learning Objectives</vt:lpstr>
      <vt:lpstr>Aim of HCV Treatment = Cure</vt:lpstr>
      <vt:lpstr>SVR is Durable</vt:lpstr>
      <vt:lpstr>SVR (Cure) and Improved Outcomes</vt:lpstr>
      <vt:lpstr>SVR (Cure) Improves Health</vt:lpstr>
      <vt:lpstr>HCV Therapy in Patients with Marked Fibrosis?</vt:lpstr>
      <vt:lpstr>PEG-IFN + RBV</vt:lpstr>
      <vt:lpstr>HCV Lifecycle – DAA Targets</vt:lpstr>
      <vt:lpstr>PowerPoint Presentation</vt:lpstr>
      <vt:lpstr>Key Characteristics of the DAA Agents</vt:lpstr>
      <vt:lpstr>PowerPoint Presentation</vt:lpstr>
      <vt:lpstr>PowerPoint Presentation</vt:lpstr>
      <vt:lpstr>Oral DAA Regimens – Guiding Principles</vt:lpstr>
      <vt:lpstr>Indications for HCV Treatment</vt:lpstr>
      <vt:lpstr>Treatment with Intent to  Prevent Transmission to Others</vt:lpstr>
      <vt:lpstr>Adverse Effects of DAAs</vt:lpstr>
      <vt:lpstr>Drug-Drug Interactions with ARVs</vt:lpstr>
      <vt:lpstr>PowerPoint Presentation</vt:lpstr>
      <vt:lpstr>Chronic HCV Treatment</vt:lpstr>
      <vt:lpstr>Learning Objectives</vt:lpstr>
      <vt:lpstr>Indications for HCV Treatment</vt:lpstr>
      <vt:lpstr>Important Data in Choosing a Regimen</vt:lpstr>
      <vt:lpstr>Non-Cirrhotic *Treatment-Naïve or Peg-IFN/Ribavirin-Experienced Genotype 1, 4, 5 </vt:lpstr>
      <vt:lpstr>ION 1, 2, and 3  Sofosbuvir/Ledipasvir ± RBV in Treatment-Naïve and -Experienced GT 1 Patients</vt:lpstr>
      <vt:lpstr>SAPPHIRE I &amp; II PTV/RTV/OBV + DSV + RBV for 12 Weeks in Non-Cirrhotic Patients</vt:lpstr>
      <vt:lpstr>OPTIMIST-1 SVR by Patient Subgroup</vt:lpstr>
      <vt:lpstr>Ledipasvir/Sofosbuvir for  12 weeks in  GT4 or 5 HCV</vt:lpstr>
      <vt:lpstr>Compensated Cirrhosis  *Treatment-Naive or Peg-IFN/Ribavirin-Experienced Genotype 1, 4, 5</vt:lpstr>
      <vt:lpstr>Ledipasvir/Sofosbuvir + RBV in Patients  with Child B/C Liver Cirrhosis</vt:lpstr>
      <vt:lpstr>Treatment-Naïve or Peg-IFN/ Ribavirin-Experienced GT 2 or 3</vt:lpstr>
      <vt:lpstr>BOSON Study  SVR with SOF-Based Treatment in GT3 by  Treatment History and Cirrhosis Status </vt:lpstr>
      <vt:lpstr>Daclastavir + Sofosbuvir in  Treatment-Naïve and -Experienced GT 3 HCV</vt:lpstr>
      <vt:lpstr>Treatment Efficacy &gt;90% in Most Patients </vt:lpstr>
      <vt:lpstr>PowerPoint Presentation</vt:lpstr>
      <vt:lpstr>Therapy-Associated Resistance Variants:  Experiences from the Ledipasvir Trials</vt:lpstr>
      <vt:lpstr>Retreatment of SOF/LDV Failures  with 24 Weeks of SOF/LDV</vt:lpstr>
      <vt:lpstr>Retreatment after DAA Failure</vt:lpstr>
      <vt:lpstr>HCV Management in Specific Populations </vt:lpstr>
      <vt:lpstr>Learning Objectives </vt:lpstr>
      <vt:lpstr>Changing Paradigm of Difficult to Cure/Treat HCV</vt:lpstr>
      <vt:lpstr>Special Populations</vt:lpstr>
      <vt:lpstr>Patients with Cirrhosis </vt:lpstr>
      <vt:lpstr>Compensated Cirrhosis</vt:lpstr>
      <vt:lpstr>Effect of Treatment Duration and RBV with LDV/SOF in GT 1 Cirrhosis</vt:lpstr>
      <vt:lpstr>Effect of Treatment Duration with  OMV/PTV/RTV + DSV in GT-1 Cirrhosis </vt:lpstr>
      <vt:lpstr>Daclatasvir and Sofosbuvir ± Ribavirin in GT1</vt:lpstr>
      <vt:lpstr>Decompensated Cirrhosis:  AASLD/IDSA Recommendations </vt:lpstr>
      <vt:lpstr>Decompensated Cirrhosis: GT 1 and 4 Trial Data</vt:lpstr>
      <vt:lpstr>Hepatitis and Renal Disease</vt:lpstr>
      <vt:lpstr>OMV/PTV/RTV + DSV ± RBV in Treatment-Naive,  Non-Cirrhotic GT1 with CKD</vt:lpstr>
      <vt:lpstr>Hematologic Effect of RBV and Overall Safety</vt:lpstr>
      <vt:lpstr>Dosing Recommendations in Renal Impairment </vt:lpstr>
      <vt:lpstr>HCV/HIV Coinfection</vt:lpstr>
      <vt:lpstr>LDV/SOF for 12 Weeks in HCV/HIV Coinfection</vt:lpstr>
      <vt:lpstr>OMV/PTV/RTV + DSV + RBV for 12 vs 24 Weeks in GT1 HCV/HIV Coinfection</vt:lpstr>
      <vt:lpstr>SOF + DCV in HCV/HIV Coinfection</vt:lpstr>
      <vt:lpstr> Treatment Failure with NS5A Inhibitor  AASLD/IDSA Recommendations for GT-1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2015-07-31T14:56:33Z</dcterms:created>
  <dcterms:modified xsi:type="dcterms:W3CDTF">2015-09-08T16:38:30Z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