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2"/>
  </p:sldMasterIdLst>
  <p:notesMasterIdLst>
    <p:notesMasterId r:id="rId122"/>
  </p:notesMasterIdLst>
  <p:handoutMasterIdLst>
    <p:handoutMasterId r:id="rId123"/>
  </p:handoutMasterIdLst>
  <p:sldIdLst>
    <p:sldId id="256" r:id="rId3"/>
    <p:sldId id="398" r:id="rId4"/>
    <p:sldId id="290" r:id="rId5"/>
    <p:sldId id="271" r:id="rId6"/>
    <p:sldId id="272" r:id="rId7"/>
    <p:sldId id="273" r:id="rId8"/>
    <p:sldId id="275" r:id="rId9"/>
    <p:sldId id="276" r:id="rId10"/>
    <p:sldId id="399" r:id="rId11"/>
    <p:sldId id="400" r:id="rId12"/>
    <p:sldId id="281" r:id="rId13"/>
    <p:sldId id="282" r:id="rId14"/>
    <p:sldId id="288" r:id="rId15"/>
    <p:sldId id="283" r:id="rId16"/>
    <p:sldId id="284" r:id="rId17"/>
    <p:sldId id="285" r:id="rId18"/>
    <p:sldId id="289" r:id="rId19"/>
    <p:sldId id="286" r:id="rId20"/>
    <p:sldId id="287" r:id="rId21"/>
    <p:sldId id="291" r:id="rId22"/>
    <p:sldId id="292" r:id="rId23"/>
    <p:sldId id="294" r:id="rId24"/>
    <p:sldId id="295" r:id="rId25"/>
    <p:sldId id="296" r:id="rId26"/>
    <p:sldId id="297" r:id="rId27"/>
    <p:sldId id="299" r:id="rId28"/>
    <p:sldId id="300" r:id="rId29"/>
    <p:sldId id="301" r:id="rId30"/>
    <p:sldId id="302" r:id="rId31"/>
    <p:sldId id="303" r:id="rId32"/>
    <p:sldId id="304" r:id="rId33"/>
    <p:sldId id="305" r:id="rId34"/>
    <p:sldId id="306" r:id="rId35"/>
    <p:sldId id="307" r:id="rId36"/>
    <p:sldId id="414" r:id="rId37"/>
    <p:sldId id="415" r:id="rId38"/>
    <p:sldId id="313" r:id="rId39"/>
    <p:sldId id="320" r:id="rId40"/>
    <p:sldId id="321" r:id="rId41"/>
    <p:sldId id="322" r:id="rId42"/>
    <p:sldId id="401" r:id="rId43"/>
    <p:sldId id="323" r:id="rId44"/>
    <p:sldId id="402" r:id="rId45"/>
    <p:sldId id="395" r:id="rId46"/>
    <p:sldId id="325" r:id="rId47"/>
    <p:sldId id="326" r:id="rId48"/>
    <p:sldId id="327" r:id="rId49"/>
    <p:sldId id="328" r:id="rId50"/>
    <p:sldId id="329" r:id="rId51"/>
    <p:sldId id="330" r:id="rId52"/>
    <p:sldId id="331" r:id="rId53"/>
    <p:sldId id="396" r:id="rId54"/>
    <p:sldId id="332" r:id="rId55"/>
    <p:sldId id="333" r:id="rId56"/>
    <p:sldId id="334" r:id="rId57"/>
    <p:sldId id="335" r:id="rId58"/>
    <p:sldId id="336" r:id="rId59"/>
    <p:sldId id="337" r:id="rId60"/>
    <p:sldId id="403" r:id="rId61"/>
    <p:sldId id="397" r:id="rId62"/>
    <p:sldId id="338" r:id="rId63"/>
    <p:sldId id="339" r:id="rId64"/>
    <p:sldId id="406" r:id="rId65"/>
    <p:sldId id="340" r:id="rId66"/>
    <p:sldId id="405" r:id="rId67"/>
    <p:sldId id="342" r:id="rId68"/>
    <p:sldId id="343" r:id="rId69"/>
    <p:sldId id="344" r:id="rId70"/>
    <p:sldId id="407" r:id="rId71"/>
    <p:sldId id="345" r:id="rId72"/>
    <p:sldId id="408" r:id="rId73"/>
    <p:sldId id="346" r:id="rId74"/>
    <p:sldId id="347" r:id="rId75"/>
    <p:sldId id="348" r:id="rId76"/>
    <p:sldId id="349" r:id="rId77"/>
    <p:sldId id="350" r:id="rId78"/>
    <p:sldId id="351" r:id="rId79"/>
    <p:sldId id="352" r:id="rId80"/>
    <p:sldId id="353" r:id="rId81"/>
    <p:sldId id="354" r:id="rId82"/>
    <p:sldId id="355" r:id="rId83"/>
    <p:sldId id="409" r:id="rId84"/>
    <p:sldId id="356" r:id="rId85"/>
    <p:sldId id="357"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7" r:id="rId104"/>
    <p:sldId id="378" r:id="rId105"/>
    <p:sldId id="410" r:id="rId106"/>
    <p:sldId id="411" r:id="rId107"/>
    <p:sldId id="412" r:id="rId108"/>
    <p:sldId id="413"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429" autoAdjust="0"/>
    <p:restoredTop sz="86173" autoAdjust="0"/>
  </p:normalViewPr>
  <p:slideViewPr>
    <p:cSldViewPr>
      <p:cViewPr varScale="1">
        <p:scale>
          <a:sx n="58" d="100"/>
          <a:sy n="58" d="100"/>
        </p:scale>
        <p:origin x="108" y="52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11/20/2015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11/20/2015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4</a:t>
            </a:fld>
            <a:endParaRPr lang="en-US"/>
          </a:p>
        </p:txBody>
      </p:sp>
    </p:spTree>
    <p:extLst>
      <p:ext uri="{BB962C8B-B14F-4D97-AF65-F5344CB8AC3E}">
        <p14:creationId xmlns:p14="http://schemas.microsoft.com/office/powerpoint/2010/main" val="81341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14</a:t>
            </a:fld>
            <a:endParaRPr lang="en-GB" dirty="0"/>
          </a:p>
        </p:txBody>
      </p:sp>
    </p:spTree>
    <p:extLst>
      <p:ext uri="{BB962C8B-B14F-4D97-AF65-F5344CB8AC3E}">
        <p14:creationId xmlns:p14="http://schemas.microsoft.com/office/powerpoint/2010/main" val="19937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CEB7A-D784-7D4B-B1E3-85493EBDFDED}" type="slidenum">
              <a:rPr lang="en-US" smtClean="0"/>
              <a:pPr/>
              <a:t>15</a:t>
            </a:fld>
            <a:endParaRPr lang="en-US"/>
          </a:p>
        </p:txBody>
      </p:sp>
    </p:spTree>
    <p:extLst>
      <p:ext uri="{BB962C8B-B14F-4D97-AF65-F5344CB8AC3E}">
        <p14:creationId xmlns:p14="http://schemas.microsoft.com/office/powerpoint/2010/main" val="96318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1FDD211-60BE-4451-ADDA-ACB4869CC417}" type="slidenum">
              <a:rPr lang="en-GB" smtClean="0">
                <a:latin typeface="Arial" pitchFamily="34" charset="0"/>
              </a:rPr>
              <a:pPr/>
              <a:t>16</a:t>
            </a:fld>
            <a:endParaRPr lang="en-GB" smtClean="0">
              <a:latin typeface="Arial" pitchFamily="34" charset="0"/>
            </a:endParaRPr>
          </a:p>
        </p:txBody>
      </p:sp>
      <p:sp>
        <p:nvSpPr>
          <p:cNvPr id="148483"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640B8BE3-3806-46B7-B680-7C7B7209EA4A}" type="slidenum">
              <a:rPr lang="en-US" sz="1200">
                <a:latin typeface="Arial" pitchFamily="34" charset="0"/>
                <a:cs typeface="Arial" pitchFamily="34" charset="0"/>
              </a:rPr>
              <a:pPr algn="r"/>
              <a:t>16</a:t>
            </a:fld>
            <a:endParaRPr lang="en-US" sz="1200">
              <a:latin typeface="Arial" pitchFamily="34" charset="0"/>
              <a:cs typeface="Arial" pitchFamily="34" charset="0"/>
            </a:endParaRPr>
          </a:p>
        </p:txBody>
      </p:sp>
      <p:sp>
        <p:nvSpPr>
          <p:cNvPr id="148484" name="Rectangle 6"/>
          <p:cNvSpPr>
            <a:spLocks noGrp="1" noRot="1" noChangeAspect="1" noChangeArrowheads="1" noTextEdit="1"/>
          </p:cNvSpPr>
          <p:nvPr>
            <p:ph type="sldImg"/>
          </p:nvPr>
        </p:nvSpPr>
        <p:spPr>
          <a:xfrm>
            <a:off x="93663" y="744538"/>
            <a:ext cx="6613525" cy="3722687"/>
          </a:xfrm>
          <a:ln/>
        </p:spPr>
      </p:sp>
      <p:sp>
        <p:nvSpPr>
          <p:cNvPr id="148485" name="Rectangle 7"/>
          <p:cNvSpPr>
            <a:spLocks noGrp="1" noChangeArrowheads="1"/>
          </p:cNvSpPr>
          <p:nvPr>
            <p:ph type="body" idx="1"/>
          </p:nvPr>
        </p:nvSpPr>
        <p:spPr>
          <a:noFill/>
          <a:ln/>
        </p:spPr>
        <p:txBody>
          <a:bodyPr lIns="91432" tIns="45716" rIns="91432" bIns="45716"/>
          <a:lstStyle/>
          <a:p>
            <a:pPr eaLnBrk="1" hangingPunct="1"/>
            <a:r>
              <a:rPr lang="en-US" i="1" dirty="0" smtClean="0">
                <a:latin typeface="Arial" pitchFamily="34" charset="0"/>
              </a:rPr>
              <a:t>anti-</a:t>
            </a:r>
            <a:r>
              <a:rPr lang="en-US" i="1" dirty="0" err="1" smtClean="0">
                <a:latin typeface="Arial" pitchFamily="34" charset="0"/>
              </a:rPr>
              <a:t>HBc</a:t>
            </a:r>
            <a:r>
              <a:rPr lang="en-US" i="1" dirty="0" smtClean="0">
                <a:latin typeface="Arial" pitchFamily="34" charset="0"/>
              </a:rPr>
              <a:t>/</a:t>
            </a:r>
            <a:r>
              <a:rPr lang="en-US" i="1" dirty="0" err="1" smtClean="0">
                <a:latin typeface="Arial" pitchFamily="34" charset="0"/>
              </a:rPr>
              <a:t>HBcAb</a:t>
            </a:r>
            <a:r>
              <a:rPr lang="en-US" i="1" dirty="0" smtClean="0">
                <a:latin typeface="Arial" pitchFamily="34" charset="0"/>
              </a:rPr>
              <a:t>, hepatitis B core antigen antibody; anti-</a:t>
            </a:r>
            <a:r>
              <a:rPr lang="en-US" i="1" dirty="0" err="1" smtClean="0">
                <a:latin typeface="Arial" pitchFamily="34" charset="0"/>
              </a:rPr>
              <a:t>HBe</a:t>
            </a:r>
            <a:r>
              <a:rPr lang="en-US" i="1" dirty="0" smtClean="0">
                <a:latin typeface="Arial" pitchFamily="34" charset="0"/>
              </a:rPr>
              <a:t>/</a:t>
            </a:r>
            <a:r>
              <a:rPr lang="en-US" i="1" dirty="0" err="1" smtClean="0">
                <a:latin typeface="Arial" pitchFamily="34" charset="0"/>
              </a:rPr>
              <a:t>HBeAb</a:t>
            </a:r>
            <a:r>
              <a:rPr lang="en-US" i="1" dirty="0" smtClean="0">
                <a:latin typeface="Arial" pitchFamily="34" charset="0"/>
              </a:rPr>
              <a:t>, hepatitis B e antigen antibody; anti-HBs/</a:t>
            </a:r>
            <a:r>
              <a:rPr lang="en-US" i="1" dirty="0" err="1" smtClean="0">
                <a:latin typeface="Arial" pitchFamily="34" charset="0"/>
              </a:rPr>
              <a:t>HBsAb</a:t>
            </a:r>
            <a:r>
              <a:rPr lang="en-US" i="1" dirty="0" smtClean="0">
                <a:latin typeface="Arial" pitchFamily="34" charset="0"/>
              </a:rPr>
              <a:t>, hepatitis B surface antigen antibody; </a:t>
            </a:r>
            <a:r>
              <a:rPr lang="en-US" i="1" dirty="0" err="1" smtClean="0">
                <a:latin typeface="Arial" pitchFamily="34" charset="0"/>
              </a:rPr>
              <a:t>HBeAg</a:t>
            </a:r>
            <a:r>
              <a:rPr lang="en-US" i="1" dirty="0" smtClean="0">
                <a:latin typeface="Arial" pitchFamily="34" charset="0"/>
              </a:rPr>
              <a:t>, hepatitis B e antigen; </a:t>
            </a:r>
            <a:r>
              <a:rPr lang="en-US" i="1" dirty="0" err="1" smtClean="0">
                <a:latin typeface="Arial" pitchFamily="34" charset="0"/>
              </a:rPr>
              <a:t>HBsAg</a:t>
            </a:r>
            <a:r>
              <a:rPr lang="en-US" i="1" dirty="0" smtClean="0">
                <a:latin typeface="Arial" pitchFamily="34" charset="0"/>
              </a:rPr>
              <a:t>, hepatitis B surface antigen; HBV, hepatitis B virus.</a:t>
            </a:r>
            <a:endParaRPr lang="en-US" i="0" dirty="0" smtClean="0">
              <a:latin typeface="Arial" pitchFamily="34" charset="0"/>
            </a:endParaRPr>
          </a:p>
          <a:p>
            <a:pPr eaLnBrk="1" hangingPunct="1"/>
            <a:endParaRPr lang="en-US" i="0" dirty="0" smtClean="0">
              <a:latin typeface="Arial" pitchFamily="34" charset="0"/>
            </a:endParaRPr>
          </a:p>
          <a:p>
            <a:pPr eaLnBrk="1" hangingPunct="1"/>
            <a:r>
              <a:rPr lang="en-US" dirty="0" smtClean="0">
                <a:latin typeface="Arial" pitchFamily="34" charset="0"/>
              </a:rPr>
              <a:t> Hepatitis B surface antigen is the general hepatitis B infection marker and the first serologic marker to appear.  The definition of chronic hepatitis B is the presence of </a:t>
            </a:r>
            <a:r>
              <a:rPr lang="en-US" dirty="0" err="1" smtClean="0">
                <a:latin typeface="Arial" pitchFamily="34" charset="0"/>
              </a:rPr>
              <a:t>HBsAg</a:t>
            </a:r>
            <a:r>
              <a:rPr lang="en-US" dirty="0" smtClean="0">
                <a:latin typeface="Arial" pitchFamily="34" charset="0"/>
              </a:rPr>
              <a:t> for more than 6 months. The presence of </a:t>
            </a:r>
            <a:r>
              <a:rPr lang="en-US" dirty="0" err="1" smtClean="0">
                <a:latin typeface="Arial" pitchFamily="34" charset="0"/>
              </a:rPr>
              <a:t>HBeAg</a:t>
            </a:r>
            <a:r>
              <a:rPr lang="en-US" dirty="0" smtClean="0">
                <a:latin typeface="Arial" pitchFamily="34" charset="0"/>
              </a:rPr>
              <a:t> indicates active replication of the virus, and we now know that </a:t>
            </a:r>
            <a:r>
              <a:rPr lang="en-US" dirty="0" err="1" smtClean="0">
                <a:latin typeface="Arial" pitchFamily="34" charset="0"/>
              </a:rPr>
              <a:t>HBeAg</a:t>
            </a:r>
            <a:r>
              <a:rPr lang="en-US" dirty="0" smtClean="0">
                <a:latin typeface="Arial" pitchFamily="34" charset="0"/>
              </a:rPr>
              <a:t> is absent in some patients carrying spontaneous mutation variants of HBV, despite having active replication and a high HBV DNA. The presence of total hepatitis B core antigen (</a:t>
            </a:r>
            <a:r>
              <a:rPr lang="en-US" dirty="0" err="1" smtClean="0">
                <a:latin typeface="Arial" pitchFamily="34" charset="0"/>
              </a:rPr>
              <a:t>HBcAb</a:t>
            </a:r>
            <a:r>
              <a:rPr lang="en-US" dirty="0" smtClean="0">
                <a:latin typeface="Arial" pitchFamily="34" charset="0"/>
              </a:rPr>
              <a:t>) is evidence of previous exposure to HBV.</a:t>
            </a:r>
          </a:p>
          <a:p>
            <a:pPr marL="0" marR="0" indent="0" algn="l" defTabSz="914400" rtl="0" eaLnBrk="1" fontAlgn="base" latinLnBrk="0" hangingPunct="1">
              <a:lnSpc>
                <a:spcPct val="100000"/>
              </a:lnSpc>
              <a:spcBef>
                <a:spcPct val="30000"/>
              </a:spcBef>
              <a:spcAft>
                <a:spcPct val="0"/>
              </a:spcAft>
              <a:buClrTx/>
              <a:buSzTx/>
              <a:buFontTx/>
              <a:buNone/>
              <a:tabLst/>
              <a:defRPr/>
            </a:pPr>
            <a:r>
              <a:rPr lang="en-ZA" dirty="0" smtClean="0">
                <a:latin typeface="Calibri" pitchFamily="34" charset="0"/>
                <a:cs typeface="Calibri" pitchFamily="34" charset="0"/>
              </a:rPr>
              <a:t>Some</a:t>
            </a:r>
            <a:r>
              <a:rPr lang="en-ZA" baseline="0" dirty="0" smtClean="0">
                <a:latin typeface="Calibri" pitchFamily="34" charset="0"/>
                <a:cs typeface="Calibri" pitchFamily="34" charset="0"/>
              </a:rPr>
              <a:t> labs report </a:t>
            </a:r>
            <a:r>
              <a:rPr lang="en-ZA" dirty="0" smtClean="0">
                <a:latin typeface="Calibri" pitchFamily="34" charset="0"/>
                <a:cs typeface="Calibri" pitchFamily="34" charset="0"/>
              </a:rPr>
              <a:t>HBcAb total wh ich</a:t>
            </a:r>
            <a:r>
              <a:rPr lang="en-ZA" baseline="0" dirty="0" smtClean="0">
                <a:latin typeface="Calibri" pitchFamily="34" charset="0"/>
                <a:cs typeface="Calibri" pitchFamily="34" charset="0"/>
              </a:rPr>
              <a:t> is a</a:t>
            </a:r>
            <a:r>
              <a:rPr lang="en-ZA" dirty="0" smtClean="0">
                <a:latin typeface="Calibri" pitchFamily="34" charset="0"/>
                <a:cs typeface="Calibri" pitchFamily="34" charset="0"/>
              </a:rPr>
              <a:t>composite of IgM core Ab + IgGcore Ab, therefore if HBcAb total is positive but IgM core Ab</a:t>
            </a:r>
            <a:r>
              <a:rPr lang="en-ZA" baseline="0" dirty="0" smtClean="0">
                <a:latin typeface="Calibri" pitchFamily="34" charset="0"/>
                <a:cs typeface="Calibri" pitchFamily="34" charset="0"/>
              </a:rPr>
              <a:t> is</a:t>
            </a:r>
            <a:r>
              <a:rPr lang="en-ZA" dirty="0" smtClean="0">
                <a:latin typeface="Calibri" pitchFamily="34" charset="0"/>
                <a:cs typeface="Calibri" pitchFamily="34" charset="0"/>
              </a:rPr>
              <a:t>negative, this indicates past infection.</a:t>
            </a:r>
          </a:p>
          <a:p>
            <a:pPr eaLnBrk="1" hangingPunct="1"/>
            <a:endParaRPr lang="en-US" dirty="0" smtClean="0">
              <a:latin typeface="Arial" pitchFamily="34" charset="0"/>
            </a:endParaRPr>
          </a:p>
          <a:p>
            <a:pPr eaLnBrk="1" hangingPunct="1"/>
            <a:r>
              <a:rPr lang="en-US" dirty="0" smtClean="0">
                <a:latin typeface="Arial" pitchFamily="34" charset="0"/>
              </a:rPr>
              <a:t> The presence of anti‑HBs usually indicates recovery and/or immunity to HBV. </a:t>
            </a:r>
            <a:r>
              <a:rPr lang="en-US" dirty="0" err="1" smtClean="0">
                <a:latin typeface="Arial" pitchFamily="34" charset="0"/>
              </a:rPr>
              <a:t>HBsAb</a:t>
            </a:r>
            <a:r>
              <a:rPr lang="en-US" baseline="0" dirty="0" smtClean="0">
                <a:latin typeface="Arial" pitchFamily="34" charset="0"/>
              </a:rPr>
              <a:t> i</a:t>
            </a:r>
            <a:r>
              <a:rPr lang="en-US" dirty="0" smtClean="0">
                <a:latin typeface="Arial" pitchFamily="34" charset="0"/>
              </a:rPr>
              <a:t>s also detectable after immunity is conferred by hepatitis B vaccinations. Rare chronic carriers of hepatitis B may present both </a:t>
            </a:r>
            <a:r>
              <a:rPr lang="en-US" dirty="0" err="1" smtClean="0">
                <a:latin typeface="Arial" pitchFamily="34" charset="0"/>
              </a:rPr>
              <a:t>HBsAg</a:t>
            </a:r>
            <a:r>
              <a:rPr lang="en-US" dirty="0" smtClean="0">
                <a:latin typeface="Arial" pitchFamily="34" charset="0"/>
              </a:rPr>
              <a:t> and anti‑HBs. Lastly, the anti–</a:t>
            </a:r>
            <a:r>
              <a:rPr lang="en-US" dirty="0" err="1" smtClean="0">
                <a:latin typeface="Arial" pitchFamily="34" charset="0"/>
              </a:rPr>
              <a:t>HBe</a:t>
            </a:r>
            <a:r>
              <a:rPr lang="en-US" dirty="0" smtClean="0">
                <a:latin typeface="Arial" pitchFamily="34" charset="0"/>
              </a:rPr>
              <a:t>-antibody generally indicates that virus is no longer replicating in patients who have wild‑type chronic hepatitis B. However, in those patients who have </a:t>
            </a:r>
            <a:r>
              <a:rPr lang="en-US" dirty="0" err="1" smtClean="0">
                <a:latin typeface="Arial" pitchFamily="34" charset="0"/>
              </a:rPr>
              <a:t>HBeAg</a:t>
            </a:r>
            <a:r>
              <a:rPr lang="en-US" dirty="0" smtClean="0">
                <a:latin typeface="Arial" pitchFamily="34" charset="0"/>
              </a:rPr>
              <a:t>‑negative chronic hepatitis B, they will be anti‑</a:t>
            </a:r>
            <a:r>
              <a:rPr lang="en-US" dirty="0" err="1" smtClean="0">
                <a:latin typeface="Arial" pitchFamily="34" charset="0"/>
              </a:rPr>
              <a:t>HBe</a:t>
            </a:r>
            <a:r>
              <a:rPr lang="en-US" dirty="0" smtClean="0">
                <a:latin typeface="Arial" pitchFamily="34" charset="0"/>
              </a:rPr>
              <a:t> positive despite having active viral replication.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a:t>
            </a:r>
            <a:r>
              <a:rPr lang="en-US" dirty="0" err="1" smtClean="0"/>
              <a:t>HBeAg</a:t>
            </a:r>
            <a:r>
              <a:rPr lang="en-US" dirty="0" smtClean="0"/>
              <a:t> negative patients with high or fluctuating HBV viral loads, this may indicate the presence</a:t>
            </a:r>
            <a:r>
              <a:rPr lang="en-US" baseline="0" dirty="0" smtClean="0"/>
              <a:t> of HBV mutations. In these patients monitor the ALT closely, looking for ALT increases. These patients should have mutational analysis and be considered for liver biopsy.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IgM</a:t>
            </a:r>
            <a:r>
              <a:rPr lang="en-US" baseline="0" dirty="0" smtClean="0"/>
              <a:t> core </a:t>
            </a:r>
            <a:r>
              <a:rPr lang="en-US" baseline="0" dirty="0" err="1" smtClean="0"/>
              <a:t>Ab</a:t>
            </a:r>
            <a:r>
              <a:rPr lang="en-US" baseline="0" dirty="0" smtClean="0"/>
              <a:t> can also become positive during a flare, but is usually then only a low positive.</a:t>
            </a:r>
            <a:endParaRPr lang="en-US" dirty="0" smtClean="0"/>
          </a:p>
          <a:p>
            <a:pPr eaLnBrk="1" hangingPunct="1"/>
            <a:endParaRPr lang="en-US" dirty="0" smtClean="0">
              <a:latin typeface="Arial" pitchFamily="34" charset="0"/>
            </a:endParaRPr>
          </a:p>
        </p:txBody>
      </p:sp>
    </p:spTree>
    <p:extLst>
      <p:ext uri="{BB962C8B-B14F-4D97-AF65-F5344CB8AC3E}">
        <p14:creationId xmlns:p14="http://schemas.microsoft.com/office/powerpoint/2010/main" val="330480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1FDD211-60BE-4451-ADDA-ACB4869CC417}" type="slidenum">
              <a:rPr lang="en-GB" smtClean="0">
                <a:latin typeface="Arial" pitchFamily="34" charset="0"/>
              </a:rPr>
              <a:pPr/>
              <a:t>17</a:t>
            </a:fld>
            <a:endParaRPr lang="en-GB" smtClean="0">
              <a:latin typeface="Arial" pitchFamily="34" charset="0"/>
            </a:endParaRPr>
          </a:p>
        </p:txBody>
      </p:sp>
      <p:sp>
        <p:nvSpPr>
          <p:cNvPr id="148483"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640B8BE3-3806-46B7-B680-7C7B7209EA4A}" type="slidenum">
              <a:rPr lang="en-US" sz="1200">
                <a:latin typeface="Arial" pitchFamily="34" charset="0"/>
                <a:cs typeface="Arial" pitchFamily="34" charset="0"/>
              </a:rPr>
              <a:pPr algn="r"/>
              <a:t>17</a:t>
            </a:fld>
            <a:endParaRPr lang="en-US" sz="1200">
              <a:latin typeface="Arial" pitchFamily="34" charset="0"/>
              <a:cs typeface="Arial" pitchFamily="34" charset="0"/>
            </a:endParaRPr>
          </a:p>
        </p:txBody>
      </p:sp>
      <p:sp>
        <p:nvSpPr>
          <p:cNvPr id="148484" name="Rectangle 6"/>
          <p:cNvSpPr>
            <a:spLocks noGrp="1" noRot="1" noChangeAspect="1" noChangeArrowheads="1" noTextEdit="1"/>
          </p:cNvSpPr>
          <p:nvPr>
            <p:ph type="sldImg"/>
          </p:nvPr>
        </p:nvSpPr>
        <p:spPr>
          <a:xfrm>
            <a:off x="93663" y="744538"/>
            <a:ext cx="6613525" cy="3722687"/>
          </a:xfrm>
          <a:ln/>
        </p:spPr>
      </p:sp>
      <p:sp>
        <p:nvSpPr>
          <p:cNvPr id="148485" name="Rectangle 7"/>
          <p:cNvSpPr>
            <a:spLocks noGrp="1" noChangeArrowheads="1"/>
          </p:cNvSpPr>
          <p:nvPr>
            <p:ph type="body" idx="1"/>
          </p:nvPr>
        </p:nvSpPr>
        <p:spPr>
          <a:noFill/>
          <a:ln/>
        </p:spPr>
        <p:txBody>
          <a:bodyPr lIns="91432" tIns="45716" rIns="91432" bIns="45716"/>
          <a:lstStyle/>
          <a:p>
            <a:pPr eaLnBrk="1" hangingPunct="1"/>
            <a:r>
              <a:rPr lang="en-US" i="1" dirty="0" smtClean="0">
                <a:latin typeface="Arial" pitchFamily="34" charset="0"/>
              </a:rPr>
              <a:t>anti-</a:t>
            </a:r>
            <a:r>
              <a:rPr lang="en-US" i="1" dirty="0" err="1" smtClean="0">
                <a:latin typeface="Arial" pitchFamily="34" charset="0"/>
              </a:rPr>
              <a:t>HBc</a:t>
            </a:r>
            <a:r>
              <a:rPr lang="en-US" i="1" dirty="0" smtClean="0">
                <a:latin typeface="Arial" pitchFamily="34" charset="0"/>
              </a:rPr>
              <a:t>/</a:t>
            </a:r>
            <a:r>
              <a:rPr lang="en-US" i="1" dirty="0" err="1" smtClean="0">
                <a:latin typeface="Arial" pitchFamily="34" charset="0"/>
              </a:rPr>
              <a:t>HBcAb</a:t>
            </a:r>
            <a:r>
              <a:rPr lang="en-US" i="1" dirty="0" smtClean="0">
                <a:latin typeface="Arial" pitchFamily="34" charset="0"/>
              </a:rPr>
              <a:t>, hepatitis B core antigen antibody; anti-</a:t>
            </a:r>
            <a:r>
              <a:rPr lang="en-US" i="1" dirty="0" err="1" smtClean="0">
                <a:latin typeface="Arial" pitchFamily="34" charset="0"/>
              </a:rPr>
              <a:t>HBe</a:t>
            </a:r>
            <a:r>
              <a:rPr lang="en-US" i="1" dirty="0" smtClean="0">
                <a:latin typeface="Arial" pitchFamily="34" charset="0"/>
              </a:rPr>
              <a:t>/</a:t>
            </a:r>
            <a:r>
              <a:rPr lang="en-US" i="1" dirty="0" err="1" smtClean="0">
                <a:latin typeface="Arial" pitchFamily="34" charset="0"/>
              </a:rPr>
              <a:t>HBeAb</a:t>
            </a:r>
            <a:r>
              <a:rPr lang="en-US" i="1" dirty="0" smtClean="0">
                <a:latin typeface="Arial" pitchFamily="34" charset="0"/>
              </a:rPr>
              <a:t>, hepatitis B e antigen antibody; anti-HBs/</a:t>
            </a:r>
            <a:r>
              <a:rPr lang="en-US" i="1" dirty="0" err="1" smtClean="0">
                <a:latin typeface="Arial" pitchFamily="34" charset="0"/>
              </a:rPr>
              <a:t>HBsAb</a:t>
            </a:r>
            <a:r>
              <a:rPr lang="en-US" i="1" dirty="0" smtClean="0">
                <a:latin typeface="Arial" pitchFamily="34" charset="0"/>
              </a:rPr>
              <a:t>, hepatitis B surface antigen antibody; </a:t>
            </a:r>
            <a:r>
              <a:rPr lang="en-US" i="1" dirty="0" err="1" smtClean="0">
                <a:latin typeface="Arial" pitchFamily="34" charset="0"/>
              </a:rPr>
              <a:t>HBeAg</a:t>
            </a:r>
            <a:r>
              <a:rPr lang="en-US" i="1" dirty="0" smtClean="0">
                <a:latin typeface="Arial" pitchFamily="34" charset="0"/>
              </a:rPr>
              <a:t>, hepatitis B e antigen; </a:t>
            </a:r>
            <a:r>
              <a:rPr lang="en-US" i="1" dirty="0" err="1" smtClean="0">
                <a:latin typeface="Arial" pitchFamily="34" charset="0"/>
              </a:rPr>
              <a:t>HBsAg</a:t>
            </a:r>
            <a:r>
              <a:rPr lang="en-US" i="1" dirty="0" smtClean="0">
                <a:latin typeface="Arial" pitchFamily="34" charset="0"/>
              </a:rPr>
              <a:t>, hepatitis B surface antigen; HBV, hepatitis B virus.</a:t>
            </a:r>
            <a:endParaRPr lang="en-US" i="0" dirty="0" smtClean="0">
              <a:latin typeface="Arial" pitchFamily="34" charset="0"/>
            </a:endParaRPr>
          </a:p>
          <a:p>
            <a:pPr eaLnBrk="1" hangingPunct="1"/>
            <a:endParaRPr lang="en-US" i="0" dirty="0" smtClean="0">
              <a:latin typeface="Arial" pitchFamily="34" charset="0"/>
            </a:endParaRPr>
          </a:p>
          <a:p>
            <a:pPr eaLnBrk="1" hangingPunct="1"/>
            <a:r>
              <a:rPr lang="en-US" dirty="0" smtClean="0">
                <a:latin typeface="Arial" pitchFamily="34" charset="0"/>
              </a:rPr>
              <a:t> Hepatitis B surface antigen is the general hepatitis B infection marker and the first serologic marker to appear.  The definition of chronic hepatitis B is the presence of </a:t>
            </a:r>
            <a:r>
              <a:rPr lang="en-US" dirty="0" err="1" smtClean="0">
                <a:latin typeface="Arial" pitchFamily="34" charset="0"/>
              </a:rPr>
              <a:t>HBsAg</a:t>
            </a:r>
            <a:r>
              <a:rPr lang="en-US" dirty="0" smtClean="0">
                <a:latin typeface="Arial" pitchFamily="34" charset="0"/>
              </a:rPr>
              <a:t> for more than 6 months. The presence of </a:t>
            </a:r>
            <a:r>
              <a:rPr lang="en-US" dirty="0" err="1" smtClean="0">
                <a:latin typeface="Arial" pitchFamily="34" charset="0"/>
              </a:rPr>
              <a:t>HBeAg</a:t>
            </a:r>
            <a:r>
              <a:rPr lang="en-US" dirty="0" smtClean="0">
                <a:latin typeface="Arial" pitchFamily="34" charset="0"/>
              </a:rPr>
              <a:t> indicates active replication of the virus, and we now know that </a:t>
            </a:r>
            <a:r>
              <a:rPr lang="en-US" dirty="0" err="1" smtClean="0">
                <a:latin typeface="Arial" pitchFamily="34" charset="0"/>
              </a:rPr>
              <a:t>HBeAg</a:t>
            </a:r>
            <a:r>
              <a:rPr lang="en-US" dirty="0" smtClean="0">
                <a:latin typeface="Arial" pitchFamily="34" charset="0"/>
              </a:rPr>
              <a:t> is absent in some patients carrying spontaneous mutation variants of HBV, despite having active replication and a high HBV DNA. The presence of total hepatitis B core antigen (</a:t>
            </a:r>
            <a:r>
              <a:rPr lang="en-US" dirty="0" err="1" smtClean="0">
                <a:latin typeface="Arial" pitchFamily="34" charset="0"/>
              </a:rPr>
              <a:t>HBcAb</a:t>
            </a:r>
            <a:r>
              <a:rPr lang="en-US" dirty="0" smtClean="0">
                <a:latin typeface="Arial" pitchFamily="34" charset="0"/>
              </a:rPr>
              <a:t>) is evidence of previous exposure to HBV.</a:t>
            </a:r>
          </a:p>
          <a:p>
            <a:pPr marL="0" marR="0" indent="0" algn="l" defTabSz="914400" rtl="0" eaLnBrk="1" fontAlgn="base" latinLnBrk="0" hangingPunct="1">
              <a:lnSpc>
                <a:spcPct val="100000"/>
              </a:lnSpc>
              <a:spcBef>
                <a:spcPct val="30000"/>
              </a:spcBef>
              <a:spcAft>
                <a:spcPct val="0"/>
              </a:spcAft>
              <a:buClrTx/>
              <a:buSzTx/>
              <a:buFontTx/>
              <a:buNone/>
              <a:tabLst/>
              <a:defRPr/>
            </a:pPr>
            <a:r>
              <a:rPr lang="en-ZA" dirty="0" smtClean="0">
                <a:latin typeface="Calibri" pitchFamily="34" charset="0"/>
                <a:cs typeface="Calibri" pitchFamily="34" charset="0"/>
              </a:rPr>
              <a:t>Some</a:t>
            </a:r>
            <a:r>
              <a:rPr lang="en-ZA" baseline="0" dirty="0" smtClean="0">
                <a:latin typeface="Calibri" pitchFamily="34" charset="0"/>
                <a:cs typeface="Calibri" pitchFamily="34" charset="0"/>
              </a:rPr>
              <a:t> labs report </a:t>
            </a:r>
            <a:r>
              <a:rPr lang="en-ZA" dirty="0" smtClean="0">
                <a:latin typeface="Calibri" pitchFamily="34" charset="0"/>
                <a:cs typeface="Calibri" pitchFamily="34" charset="0"/>
              </a:rPr>
              <a:t>HBcAb total wh ich</a:t>
            </a:r>
            <a:r>
              <a:rPr lang="en-ZA" baseline="0" dirty="0" smtClean="0">
                <a:latin typeface="Calibri" pitchFamily="34" charset="0"/>
                <a:cs typeface="Calibri" pitchFamily="34" charset="0"/>
              </a:rPr>
              <a:t> is a</a:t>
            </a:r>
            <a:r>
              <a:rPr lang="en-ZA" dirty="0" smtClean="0">
                <a:latin typeface="Calibri" pitchFamily="34" charset="0"/>
                <a:cs typeface="Calibri" pitchFamily="34" charset="0"/>
              </a:rPr>
              <a:t>composite of IgM core Ab + IgGcore Ab, therefore if HBcAb total is positive but IgM core Ab</a:t>
            </a:r>
            <a:r>
              <a:rPr lang="en-ZA" baseline="0" dirty="0" smtClean="0">
                <a:latin typeface="Calibri" pitchFamily="34" charset="0"/>
                <a:cs typeface="Calibri" pitchFamily="34" charset="0"/>
              </a:rPr>
              <a:t> is</a:t>
            </a:r>
            <a:r>
              <a:rPr lang="en-ZA" dirty="0" smtClean="0">
                <a:latin typeface="Calibri" pitchFamily="34" charset="0"/>
                <a:cs typeface="Calibri" pitchFamily="34" charset="0"/>
              </a:rPr>
              <a:t>negative, this indicates past infection.</a:t>
            </a:r>
          </a:p>
          <a:p>
            <a:pPr eaLnBrk="1" hangingPunct="1"/>
            <a:endParaRPr lang="en-US" dirty="0" smtClean="0">
              <a:latin typeface="Arial" pitchFamily="34" charset="0"/>
            </a:endParaRPr>
          </a:p>
          <a:p>
            <a:pPr eaLnBrk="1" hangingPunct="1"/>
            <a:r>
              <a:rPr lang="en-US" dirty="0" smtClean="0">
                <a:latin typeface="Arial" pitchFamily="34" charset="0"/>
              </a:rPr>
              <a:t> The presence of anti‑HBs usually indicates recovery and/or immunity to HBV. </a:t>
            </a:r>
            <a:r>
              <a:rPr lang="en-US" dirty="0" err="1" smtClean="0">
                <a:latin typeface="Arial" pitchFamily="34" charset="0"/>
              </a:rPr>
              <a:t>HBsAb</a:t>
            </a:r>
            <a:r>
              <a:rPr lang="en-US" baseline="0" dirty="0" smtClean="0">
                <a:latin typeface="Arial" pitchFamily="34" charset="0"/>
              </a:rPr>
              <a:t> i</a:t>
            </a:r>
            <a:r>
              <a:rPr lang="en-US" dirty="0" smtClean="0">
                <a:latin typeface="Arial" pitchFamily="34" charset="0"/>
              </a:rPr>
              <a:t>s also detectable after immunity is conferred by hepatitis B vaccinations. Rare chronic carriers of hepatitis B may present both </a:t>
            </a:r>
            <a:r>
              <a:rPr lang="en-US" dirty="0" err="1" smtClean="0">
                <a:latin typeface="Arial" pitchFamily="34" charset="0"/>
              </a:rPr>
              <a:t>HBsAg</a:t>
            </a:r>
            <a:r>
              <a:rPr lang="en-US" dirty="0" smtClean="0">
                <a:latin typeface="Arial" pitchFamily="34" charset="0"/>
              </a:rPr>
              <a:t> and anti‑HBs. Lastly, the anti–</a:t>
            </a:r>
            <a:r>
              <a:rPr lang="en-US" dirty="0" err="1" smtClean="0">
                <a:latin typeface="Arial" pitchFamily="34" charset="0"/>
              </a:rPr>
              <a:t>HBe</a:t>
            </a:r>
            <a:r>
              <a:rPr lang="en-US" dirty="0" smtClean="0">
                <a:latin typeface="Arial" pitchFamily="34" charset="0"/>
              </a:rPr>
              <a:t>-antibody generally indicates that virus is no longer replicating in patients who have wild‑type chronic hepatitis B. However, in those patients who have </a:t>
            </a:r>
            <a:r>
              <a:rPr lang="en-US" dirty="0" err="1" smtClean="0">
                <a:latin typeface="Arial" pitchFamily="34" charset="0"/>
              </a:rPr>
              <a:t>HBeAg</a:t>
            </a:r>
            <a:r>
              <a:rPr lang="en-US" dirty="0" smtClean="0">
                <a:latin typeface="Arial" pitchFamily="34" charset="0"/>
              </a:rPr>
              <a:t>‑negative chronic hepatitis B, they will be anti‑</a:t>
            </a:r>
            <a:r>
              <a:rPr lang="en-US" dirty="0" err="1" smtClean="0">
                <a:latin typeface="Arial" pitchFamily="34" charset="0"/>
              </a:rPr>
              <a:t>HBe</a:t>
            </a:r>
            <a:r>
              <a:rPr lang="en-US" dirty="0" smtClean="0">
                <a:latin typeface="Arial" pitchFamily="34" charset="0"/>
              </a:rPr>
              <a:t> positive despite having active viral replication.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a:t>
            </a:r>
            <a:r>
              <a:rPr lang="en-US" dirty="0" err="1" smtClean="0"/>
              <a:t>HBeAg</a:t>
            </a:r>
            <a:r>
              <a:rPr lang="en-US" dirty="0" smtClean="0"/>
              <a:t> negative patients with high or fluctuating HBV viral loads, this may indicate the presence</a:t>
            </a:r>
            <a:r>
              <a:rPr lang="en-US" baseline="0" dirty="0" smtClean="0"/>
              <a:t> of HBV mutations. In these patients monitor the ALT closely, looking for ALT increases. These patients should have mutational analysis and be considered for liver biopsy.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IgM</a:t>
            </a:r>
            <a:r>
              <a:rPr lang="en-US" baseline="0" dirty="0" smtClean="0"/>
              <a:t> core </a:t>
            </a:r>
            <a:r>
              <a:rPr lang="en-US" baseline="0" dirty="0" err="1" smtClean="0"/>
              <a:t>Ab</a:t>
            </a:r>
            <a:r>
              <a:rPr lang="en-US" baseline="0" dirty="0" smtClean="0"/>
              <a:t> can also become positive during a flare, but is usually then only a low positive.</a:t>
            </a:r>
            <a:endParaRPr lang="en-US" dirty="0" smtClean="0"/>
          </a:p>
          <a:p>
            <a:pPr eaLnBrk="1" hangingPunct="1"/>
            <a:endParaRPr lang="en-US" dirty="0" smtClean="0">
              <a:latin typeface="Arial" pitchFamily="34" charset="0"/>
            </a:endParaRPr>
          </a:p>
        </p:txBody>
      </p:sp>
    </p:spTree>
    <p:extLst>
      <p:ext uri="{BB962C8B-B14F-4D97-AF65-F5344CB8AC3E}">
        <p14:creationId xmlns:p14="http://schemas.microsoft.com/office/powerpoint/2010/main" val="356631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989173D-382B-4CBA-8B95-68ACFCD5DA8F}" type="slidenum">
              <a:rPr lang="en-GB" smtClean="0">
                <a:latin typeface="Arial" pitchFamily="34" charset="0"/>
              </a:rPr>
              <a:pPr/>
              <a:t>18</a:t>
            </a:fld>
            <a:endParaRPr lang="en-GB" smtClean="0">
              <a:latin typeface="Arial" pitchFamily="34" charset="0"/>
            </a:endParaRPr>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2762FA04-32F6-46EF-B839-B7126612F8D0}" type="slidenum">
              <a:rPr lang="en-US" sz="1200">
                <a:latin typeface="Arial" pitchFamily="34" charset="0"/>
                <a:cs typeface="Arial" pitchFamily="34" charset="0"/>
              </a:rPr>
              <a:pPr algn="r"/>
              <a:t>18</a:t>
            </a:fld>
            <a:endParaRPr lang="en-US" sz="1200">
              <a:latin typeface="Arial" pitchFamily="34" charset="0"/>
              <a:cs typeface="Arial" pitchFamily="34" charset="0"/>
            </a:endParaRPr>
          </a:p>
        </p:txBody>
      </p:sp>
      <p:sp>
        <p:nvSpPr>
          <p:cNvPr id="59396" name="Rectangle 7"/>
          <p:cNvSpPr>
            <a:spLocks noGrp="1" noRot="1" noChangeAspect="1" noChangeArrowheads="1" noTextEdit="1"/>
          </p:cNvSpPr>
          <p:nvPr>
            <p:ph type="sldImg"/>
          </p:nvPr>
        </p:nvSpPr>
        <p:spPr>
          <a:xfrm>
            <a:off x="384175" y="685800"/>
            <a:ext cx="6092825" cy="3429000"/>
          </a:xfrm>
          <a:ln/>
        </p:spPr>
      </p:sp>
      <p:sp>
        <p:nvSpPr>
          <p:cNvPr id="59397" name="Rectangle 8"/>
          <p:cNvSpPr>
            <a:spLocks noGrp="1" noChangeArrowheads="1"/>
          </p:cNvSpPr>
          <p:nvPr>
            <p:ph type="body" idx="1"/>
          </p:nvPr>
        </p:nvSpPr>
        <p:spPr>
          <a:noFill/>
          <a:ln/>
        </p:spPr>
        <p:txBody>
          <a:bodyPr lIns="91432" tIns="45716" rIns="91432" bIns="45716"/>
          <a:lstStyle/>
          <a:p>
            <a:pPr eaLnBrk="1" hangingPunct="1"/>
            <a:r>
              <a:rPr lang="en-US" dirty="0" smtClean="0">
                <a:latin typeface="Arial" pitchFamily="34" charset="0"/>
              </a:rPr>
              <a:t>Using</a:t>
            </a:r>
            <a:r>
              <a:rPr lang="en-US" baseline="0" dirty="0" smtClean="0">
                <a:latin typeface="Arial" pitchFamily="34" charset="0"/>
              </a:rPr>
              <a:t> a combination of serology, HBV DNA levels and ALT levels, one can distinguish between the different phase of chronic infection. It is important to know the phase of chronic infection as this determines frequency of monitoring and need for treatment.</a:t>
            </a:r>
            <a:endParaRPr lang="en-US" dirty="0" smtClean="0">
              <a:latin typeface="Arial" pitchFamily="34" charset="0"/>
            </a:endParaRPr>
          </a:p>
        </p:txBody>
      </p:sp>
    </p:spTree>
    <p:extLst>
      <p:ext uri="{BB962C8B-B14F-4D97-AF65-F5344CB8AC3E}">
        <p14:creationId xmlns:p14="http://schemas.microsoft.com/office/powerpoint/2010/main" val="153686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382588" y="685800"/>
            <a:ext cx="6094412" cy="3429000"/>
          </a:xfrm>
          <a:ln/>
        </p:spPr>
      </p:sp>
      <p:sp>
        <p:nvSpPr>
          <p:cNvPr id="146435" name="Rectangle 3"/>
          <p:cNvSpPr>
            <a:spLocks noGrp="1" noChangeArrowheads="1"/>
          </p:cNvSpPr>
          <p:nvPr>
            <p:ph type="body" idx="1"/>
          </p:nvPr>
        </p:nvSpPr>
        <p:spPr>
          <a:xfrm>
            <a:off x="914400" y="4341813"/>
            <a:ext cx="5029200" cy="4116387"/>
          </a:xfrm>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3843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C53694C-CA3A-40A7-B9CA-81EDC029ACF1}" type="slidenum">
              <a:rPr lang="en-GB" smtClean="0">
                <a:latin typeface="Arial" pitchFamily="34" charset="0"/>
              </a:rPr>
              <a:pPr/>
              <a:t>23</a:t>
            </a:fld>
            <a:endParaRPr lang="en-GB" smtClean="0">
              <a:latin typeface="Arial" pitchFamily="34" charset="0"/>
            </a:endParaRPr>
          </a:p>
        </p:txBody>
      </p:sp>
      <p:sp>
        <p:nvSpPr>
          <p:cNvPr id="1474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AA0C4CD-3716-4DFF-ADF2-395AE14644E1}" type="slidenum">
              <a:rPr lang="en-US" sz="1200">
                <a:latin typeface="Arial" pitchFamily="34" charset="0"/>
                <a:cs typeface="Arial" pitchFamily="34" charset="0"/>
              </a:rPr>
              <a:pPr algn="r"/>
              <a:t>23</a:t>
            </a:fld>
            <a:endParaRPr lang="en-US" sz="1200">
              <a:latin typeface="Arial" pitchFamily="34" charset="0"/>
              <a:cs typeface="Arial" pitchFamily="34" charset="0"/>
            </a:endParaRPr>
          </a:p>
        </p:txBody>
      </p:sp>
      <p:sp>
        <p:nvSpPr>
          <p:cNvPr id="147460" name="Rectangle 2"/>
          <p:cNvSpPr>
            <a:spLocks noGrp="1" noRot="1" noChangeAspect="1" noChangeArrowheads="1" noTextEdit="1"/>
          </p:cNvSpPr>
          <p:nvPr>
            <p:ph type="sldImg"/>
          </p:nvPr>
        </p:nvSpPr>
        <p:spPr>
          <a:xfrm>
            <a:off x="382588" y="685800"/>
            <a:ext cx="6094412" cy="3430588"/>
          </a:xfrm>
          <a:ln/>
        </p:spPr>
      </p:sp>
      <p:sp>
        <p:nvSpPr>
          <p:cNvPr id="147461" name="Rectangle 3"/>
          <p:cNvSpPr>
            <a:spLocks noGrp="1" noChangeArrowheads="1"/>
          </p:cNvSpPr>
          <p:nvPr>
            <p:ph type="body" idx="1"/>
          </p:nvPr>
        </p:nvSpPr>
        <p:spPr>
          <a:xfrm>
            <a:off x="685800" y="4344988"/>
            <a:ext cx="5486400" cy="4492625"/>
          </a:xfrm>
          <a:noFill/>
          <a:ln/>
        </p:spPr>
        <p:txBody>
          <a:bodyPr lIns="91432" tIns="45716" rIns="91432" bIns="45716"/>
          <a:lstStyle/>
          <a:p>
            <a:pPr marL="190500" indent="-190500" eaLnBrk="1" hangingPunct="1"/>
            <a:r>
              <a:rPr lang="en-US" i="1" dirty="0" smtClean="0">
                <a:latin typeface="Arial" charset="0"/>
              </a:rPr>
              <a:t>ALT, alanine aminotransferase; </a:t>
            </a:r>
            <a:r>
              <a:rPr lang="en-US" i="1" dirty="0" err="1" smtClean="0">
                <a:latin typeface="Arial" charset="0"/>
              </a:rPr>
              <a:t>HBeAg</a:t>
            </a:r>
            <a:r>
              <a:rPr lang="en-US" i="1" dirty="0" smtClean="0">
                <a:latin typeface="Arial" charset="0"/>
              </a:rPr>
              <a:t>, hepatitis B e antigen; HBV, hepatitis B virus. CHB, chronic</a:t>
            </a:r>
            <a:r>
              <a:rPr lang="en-US" i="1" baseline="0" dirty="0" smtClean="0">
                <a:latin typeface="Arial" charset="0"/>
              </a:rPr>
              <a:t> hepatitis B</a:t>
            </a:r>
          </a:p>
          <a:p>
            <a:pPr marL="190500" indent="-190500" eaLnBrk="1" hangingPunct="1"/>
            <a:endParaRPr lang="en-US" dirty="0" smtClean="0">
              <a:latin typeface="Arial" charset="0"/>
            </a:endParaRPr>
          </a:p>
          <a:p>
            <a:pPr marL="190500" indent="-190500" eaLnBrk="1" hangingPunct="1"/>
            <a:r>
              <a:rPr lang="en-US" dirty="0" smtClean="0">
                <a:latin typeface="Arial" charset="0"/>
              </a:rPr>
              <a:t>Natural history of CHB is complex and dynamic</a:t>
            </a:r>
            <a:r>
              <a:rPr lang="en-US" baseline="0" dirty="0" smtClean="0">
                <a:latin typeface="Arial" charset="0"/>
              </a:rPr>
              <a:t> and progresses non-linearly through different phases. The phases are of variable duration and are not necessarily sequential. They do not always relate directly to criteria and indications for treatment.</a:t>
            </a:r>
            <a:r>
              <a:rPr lang="en-US" dirty="0" smtClean="0">
                <a:latin typeface="Arial" charset="0"/>
              </a:rPr>
              <a:t> Disease progression begins with an </a:t>
            </a:r>
            <a:r>
              <a:rPr lang="en-US" sz="1100" b="1" dirty="0" smtClean="0">
                <a:latin typeface="Arial" charset="0"/>
              </a:rPr>
              <a:t>IMMUNE TOLERANT </a:t>
            </a:r>
            <a:r>
              <a:rPr lang="en-US" b="1" dirty="0" smtClean="0">
                <a:latin typeface="Arial" charset="0"/>
              </a:rPr>
              <a:t>phase </a:t>
            </a:r>
            <a:r>
              <a:rPr lang="en-US" dirty="0" smtClean="0">
                <a:latin typeface="Arial" charset="0"/>
              </a:rPr>
              <a:t>seen in many </a:t>
            </a:r>
            <a:r>
              <a:rPr lang="en-US" dirty="0" err="1" smtClean="0">
                <a:latin typeface="Arial" charset="0"/>
              </a:rPr>
              <a:t>HBeAg</a:t>
            </a:r>
            <a:r>
              <a:rPr lang="en-US" dirty="0" smtClean="0">
                <a:latin typeface="Arial" charset="0"/>
              </a:rPr>
              <a:t> positive children and young adults, especially among those infected at birth and may last 10-30 years after perinatal infection. This phase is associated with minimal liver damage, a high HBV DNA  (&gt;200 000 IU/ml), persistently normal alanine aminotransferase (ALT) levels</a:t>
            </a:r>
            <a:r>
              <a:rPr lang="en-US" baseline="0" dirty="0" smtClean="0">
                <a:latin typeface="Arial" charset="0"/>
              </a:rPr>
              <a:t> and low spontaneous </a:t>
            </a:r>
            <a:r>
              <a:rPr lang="en-US" baseline="0" dirty="0" err="1" smtClean="0">
                <a:latin typeface="Arial" charset="0"/>
              </a:rPr>
              <a:t>HBeAg</a:t>
            </a:r>
            <a:r>
              <a:rPr lang="en-US" baseline="0" dirty="0" smtClean="0">
                <a:latin typeface="Arial" charset="0"/>
              </a:rPr>
              <a:t> loss.</a:t>
            </a:r>
            <a:endParaRPr lang="en-US" dirty="0" smtClean="0">
              <a:latin typeface="Arial" charset="0"/>
            </a:endParaRPr>
          </a:p>
          <a:p>
            <a:pPr marL="190500" indent="-190500" eaLnBrk="1" hangingPunct="1"/>
            <a:r>
              <a:rPr lang="en-US" dirty="0" smtClean="0">
                <a:latin typeface="Arial" charset="0"/>
              </a:rPr>
              <a:t>Next follows an </a:t>
            </a:r>
            <a:r>
              <a:rPr lang="en-US" b="1" dirty="0" smtClean="0">
                <a:latin typeface="Arial" charset="0"/>
              </a:rPr>
              <a:t>IMMUNE ACTIVE phase </a:t>
            </a:r>
            <a:r>
              <a:rPr lang="en-US" dirty="0" smtClean="0">
                <a:latin typeface="Arial" charset="0"/>
              </a:rPr>
              <a:t>(</a:t>
            </a:r>
            <a:r>
              <a:rPr lang="en-US" dirty="0" err="1" smtClean="0">
                <a:latin typeface="Arial" charset="0"/>
              </a:rPr>
              <a:t>HBeAg</a:t>
            </a:r>
            <a:r>
              <a:rPr lang="en-US" dirty="0" smtClean="0">
                <a:latin typeface="Arial" charset="0"/>
              </a:rPr>
              <a:t> positive chronic hepatitis), with active inflammation on histology</a:t>
            </a:r>
            <a:r>
              <a:rPr lang="en-US" baseline="0" dirty="0" smtClean="0">
                <a:latin typeface="Arial" charset="0"/>
              </a:rPr>
              <a:t> and associated with</a:t>
            </a:r>
            <a:r>
              <a:rPr lang="en-US" dirty="0" smtClean="0">
                <a:latin typeface="Arial" charset="0"/>
              </a:rPr>
              <a:t> fluctuating levels of ALT activity as well as fluctuating levels of HBV DNA (&gt;2000 IU/ml but usually &gt; 20 000 IU/ml).  This</a:t>
            </a:r>
            <a:r>
              <a:rPr lang="en-US" baseline="0" dirty="0" smtClean="0">
                <a:latin typeface="Arial" charset="0"/>
              </a:rPr>
              <a:t> phase may last several weeks to years and there</a:t>
            </a:r>
            <a:r>
              <a:rPr lang="en-US" dirty="0" smtClean="0">
                <a:latin typeface="Arial" charset="0"/>
              </a:rPr>
              <a:t> may be symptoms of hepatitis. This </a:t>
            </a:r>
            <a:r>
              <a:rPr lang="en-US" sz="1100" dirty="0" smtClean="0">
                <a:latin typeface="Arial" charset="0"/>
              </a:rPr>
              <a:t>IMMUNE</a:t>
            </a:r>
            <a:r>
              <a:rPr lang="en-US" dirty="0" smtClean="0">
                <a:latin typeface="Arial" charset="0"/>
              </a:rPr>
              <a:t> ACTIVE phase may potentially be followed by an IMMUNE</a:t>
            </a:r>
            <a:r>
              <a:rPr lang="en-US" baseline="0" dirty="0" smtClean="0">
                <a:latin typeface="Arial" charset="0"/>
              </a:rPr>
              <a:t> CONTROL</a:t>
            </a:r>
            <a:r>
              <a:rPr lang="en-US" dirty="0" smtClean="0">
                <a:latin typeface="Arial" charset="0"/>
              </a:rPr>
              <a:t> state as</a:t>
            </a:r>
            <a:r>
              <a:rPr lang="en-US" baseline="0" dirty="0" smtClean="0">
                <a:latin typeface="Arial" charset="0"/>
              </a:rPr>
              <a:t> a result of </a:t>
            </a:r>
            <a:r>
              <a:rPr lang="en-US" baseline="0" dirty="0" err="1" smtClean="0">
                <a:latin typeface="Arial" charset="0"/>
              </a:rPr>
              <a:t>HBeAg</a:t>
            </a:r>
            <a:r>
              <a:rPr lang="en-US" baseline="0" dirty="0" smtClean="0">
                <a:latin typeface="Arial" charset="0"/>
              </a:rPr>
              <a:t> to anti-</a:t>
            </a:r>
            <a:r>
              <a:rPr lang="en-US" baseline="0" dirty="0" err="1" smtClean="0">
                <a:latin typeface="Arial" charset="0"/>
              </a:rPr>
              <a:t>HBe</a:t>
            </a:r>
            <a:r>
              <a:rPr lang="en-US" baseline="0" dirty="0" smtClean="0">
                <a:latin typeface="Arial" charset="0"/>
              </a:rPr>
              <a:t> </a:t>
            </a:r>
            <a:r>
              <a:rPr lang="en-US" baseline="0" dirty="0" err="1" smtClean="0">
                <a:latin typeface="Arial" charset="0"/>
              </a:rPr>
              <a:t>seroconversion</a:t>
            </a:r>
            <a:r>
              <a:rPr lang="en-US" dirty="0" smtClean="0">
                <a:latin typeface="Arial" charset="0"/>
              </a:rPr>
              <a:t>, in which patients exhibit mild hepatitis and minimal fibrosis on histology; have normal</a:t>
            </a:r>
            <a:r>
              <a:rPr lang="en-US" baseline="0" dirty="0" smtClean="0">
                <a:latin typeface="Arial" charset="0"/>
              </a:rPr>
              <a:t> ALT and low DNA levels (&lt; 2000 IU/ml). </a:t>
            </a:r>
            <a:r>
              <a:rPr lang="en-US" baseline="0" dirty="0" err="1" smtClean="0">
                <a:latin typeface="Arial" charset="0"/>
              </a:rPr>
              <a:t>HBeAg</a:t>
            </a:r>
            <a:r>
              <a:rPr lang="en-US" baseline="0" dirty="0" smtClean="0">
                <a:latin typeface="Arial" charset="0"/>
              </a:rPr>
              <a:t> </a:t>
            </a:r>
            <a:r>
              <a:rPr lang="en-US" dirty="0" smtClean="0">
                <a:latin typeface="Arial" charset="0"/>
              </a:rPr>
              <a:t> </a:t>
            </a:r>
            <a:r>
              <a:rPr lang="en-US" dirty="0" err="1" smtClean="0">
                <a:latin typeface="Arial" charset="0"/>
              </a:rPr>
              <a:t>seroconversion</a:t>
            </a:r>
            <a:r>
              <a:rPr lang="en-US" dirty="0" smtClean="0">
                <a:latin typeface="Arial" charset="0"/>
              </a:rPr>
              <a:t> rates are</a:t>
            </a:r>
            <a:r>
              <a:rPr lang="en-US" baseline="0" dirty="0" smtClean="0">
                <a:latin typeface="Arial" charset="0"/>
              </a:rPr>
              <a:t> higher in patients with elevated transaminases</a:t>
            </a:r>
            <a:r>
              <a:rPr lang="en-US" dirty="0" smtClean="0">
                <a:latin typeface="Arial" charset="0"/>
              </a:rPr>
              <a:t> and in genotypes A, B, D</a:t>
            </a:r>
            <a:r>
              <a:rPr lang="en-US" baseline="0" dirty="0" smtClean="0">
                <a:latin typeface="Arial" charset="0"/>
              </a:rPr>
              <a:t> and </a:t>
            </a:r>
            <a:r>
              <a:rPr lang="en-US" dirty="0" smtClean="0">
                <a:latin typeface="Arial" charset="0"/>
              </a:rPr>
              <a:t>F.  </a:t>
            </a:r>
            <a:r>
              <a:rPr lang="en-US" dirty="0" err="1" smtClean="0">
                <a:latin typeface="Arial" charset="0"/>
              </a:rPr>
              <a:t>HBeAg</a:t>
            </a:r>
            <a:r>
              <a:rPr lang="en-US" dirty="0" smtClean="0">
                <a:latin typeface="Arial" charset="0"/>
              </a:rPr>
              <a:t> </a:t>
            </a:r>
            <a:r>
              <a:rPr lang="en-US" dirty="0" err="1" smtClean="0">
                <a:latin typeface="Arial" charset="0"/>
              </a:rPr>
              <a:t>seroconversion</a:t>
            </a:r>
            <a:r>
              <a:rPr lang="en-US" dirty="0" smtClean="0">
                <a:latin typeface="Arial" charset="0"/>
              </a:rPr>
              <a:t> occurs in 10-15% </a:t>
            </a:r>
            <a:r>
              <a:rPr lang="en-US" dirty="0" err="1" smtClean="0">
                <a:latin typeface="Arial" charset="0"/>
              </a:rPr>
              <a:t>HBeAg</a:t>
            </a:r>
            <a:r>
              <a:rPr lang="en-US" baseline="0" dirty="0" smtClean="0">
                <a:latin typeface="Arial" charset="0"/>
              </a:rPr>
              <a:t> positive individuals per year. If </a:t>
            </a:r>
            <a:r>
              <a:rPr lang="en-US" baseline="0" dirty="0" err="1" smtClean="0">
                <a:latin typeface="Arial" charset="0"/>
              </a:rPr>
              <a:t>HBeAg</a:t>
            </a:r>
            <a:r>
              <a:rPr lang="en-US" baseline="0" dirty="0" smtClean="0">
                <a:latin typeface="Arial" charset="0"/>
              </a:rPr>
              <a:t> </a:t>
            </a:r>
            <a:r>
              <a:rPr lang="en-US" baseline="0" dirty="0" err="1" smtClean="0">
                <a:latin typeface="Arial" charset="0"/>
              </a:rPr>
              <a:t>serconversion</a:t>
            </a:r>
            <a:r>
              <a:rPr lang="en-US" baseline="0" dirty="0" smtClean="0">
                <a:latin typeface="Arial" charset="0"/>
              </a:rPr>
              <a:t> occurs at a young age before liver disease occurs, there is a good prognosis with a reduced risk of cirrhosis and HCC.  </a:t>
            </a:r>
            <a:endParaRPr lang="en-US" dirty="0" smtClean="0">
              <a:latin typeface="Arial" charset="0"/>
            </a:endParaRPr>
          </a:p>
          <a:p>
            <a:pPr marL="190500" indent="-190500" eaLnBrk="1" hangingPunct="1"/>
            <a:r>
              <a:rPr lang="en-US" dirty="0" smtClean="0">
                <a:latin typeface="Arial" charset="0"/>
              </a:rPr>
              <a:t> IMMUNE ESCAPE (</a:t>
            </a:r>
            <a:r>
              <a:rPr lang="en-US" dirty="0" err="1" smtClean="0">
                <a:latin typeface="Arial" charset="0"/>
              </a:rPr>
              <a:t>HBeAg</a:t>
            </a:r>
            <a:r>
              <a:rPr lang="en-US" baseline="0" dirty="0" smtClean="0">
                <a:latin typeface="Arial" charset="0"/>
              </a:rPr>
              <a:t> negative chronic hepatitis) occurs in 5-15% of patients in the </a:t>
            </a:r>
            <a:r>
              <a:rPr lang="en-US" b="1" baseline="0" dirty="0" smtClean="0">
                <a:latin typeface="Arial" charset="0"/>
              </a:rPr>
              <a:t>IMMUNE CONTROL phase. </a:t>
            </a:r>
            <a:r>
              <a:rPr lang="en-US" baseline="0" dirty="0" err="1" smtClean="0">
                <a:latin typeface="Arial" charset="0"/>
              </a:rPr>
              <a:t>HBeAg</a:t>
            </a:r>
            <a:r>
              <a:rPr lang="en-US" baseline="0" dirty="0" smtClean="0">
                <a:latin typeface="Arial" charset="0"/>
              </a:rPr>
              <a:t> remains undetectable with detectable anti-</a:t>
            </a:r>
            <a:r>
              <a:rPr lang="en-US" baseline="0" dirty="0" err="1" smtClean="0">
                <a:latin typeface="Arial" charset="0"/>
              </a:rPr>
              <a:t>HBe</a:t>
            </a:r>
            <a:r>
              <a:rPr lang="en-US" baseline="0" dirty="0" smtClean="0">
                <a:latin typeface="Arial" charset="0"/>
              </a:rPr>
              <a:t> as a result of </a:t>
            </a:r>
            <a:r>
              <a:rPr lang="en-US" baseline="0" dirty="0" err="1" smtClean="0">
                <a:latin typeface="Arial" charset="0"/>
              </a:rPr>
              <a:t>precore</a:t>
            </a:r>
            <a:r>
              <a:rPr lang="en-US" baseline="0" dirty="0" smtClean="0">
                <a:latin typeface="Arial" charset="0"/>
              </a:rPr>
              <a:t> or basal core promoter region mutations producing HBV variants that do not </a:t>
            </a:r>
            <a:r>
              <a:rPr lang="en-US" baseline="0" dirty="0" err="1" smtClean="0">
                <a:latin typeface="Arial" charset="0"/>
              </a:rPr>
              <a:t>expressHBeAg</a:t>
            </a:r>
            <a:r>
              <a:rPr lang="en-US" baseline="0" dirty="0" smtClean="0">
                <a:latin typeface="Arial" charset="0"/>
              </a:rPr>
              <a:t>. This is a later phase of disease occurring in older individuals, has a variable course </a:t>
            </a:r>
            <a:r>
              <a:rPr lang="en-US" dirty="0" smtClean="0">
                <a:latin typeface="Arial" charset="0"/>
              </a:rPr>
              <a:t>characterized by fluctuating ALT and HBV DNA levels and active inflammation on liver biopsy with more rapid progression to cirrhosis (8-10%) annually).</a:t>
            </a:r>
          </a:p>
          <a:p>
            <a:pPr marL="190500" indent="-190500" eaLnBrk="1" hangingPunct="1"/>
            <a:r>
              <a:rPr lang="en-US" b="1" dirty="0" smtClean="0">
                <a:latin typeface="Arial" charset="0"/>
              </a:rPr>
              <a:t>HBV REACTIVATION </a:t>
            </a:r>
            <a:r>
              <a:rPr lang="en-US" dirty="0" smtClean="0">
                <a:latin typeface="Arial" charset="0"/>
              </a:rPr>
              <a:t>(Acute-on-chronic hepatitis) can occur spontaneously or be triggered by immunosuppressive</a:t>
            </a:r>
            <a:r>
              <a:rPr lang="en-US" baseline="0" dirty="0" smtClean="0">
                <a:latin typeface="Arial" charset="0"/>
              </a:rPr>
              <a:t> therapy, chemotherapy and biologicals.</a:t>
            </a:r>
          </a:p>
          <a:p>
            <a:pPr marL="190500" marR="0" indent="-190500" algn="l" defTabSz="914400" rtl="0" eaLnBrk="1" fontAlgn="base" latinLnBrk="0" hangingPunct="1">
              <a:lnSpc>
                <a:spcPct val="100000"/>
              </a:lnSpc>
              <a:spcBef>
                <a:spcPct val="30000"/>
              </a:spcBef>
              <a:spcAft>
                <a:spcPct val="0"/>
              </a:spcAft>
              <a:buClrTx/>
              <a:buSzTx/>
              <a:buFontTx/>
              <a:buNone/>
              <a:tabLst/>
              <a:defRPr/>
            </a:pPr>
            <a:r>
              <a:rPr lang="en-US" b="1" baseline="0" dirty="0" smtClean="0">
                <a:latin typeface="Arial" charset="0"/>
              </a:rPr>
              <a:t>OCCULT HBV INFECTION </a:t>
            </a:r>
            <a:r>
              <a:rPr lang="en-US" baseline="0" dirty="0" smtClean="0">
                <a:latin typeface="Arial" charset="0"/>
              </a:rPr>
              <a:t>is defined as persistence of HBV DNA in the liver and  &lt;200 IU/ml in serum in individuals who are </a:t>
            </a:r>
            <a:r>
              <a:rPr lang="en-US" baseline="0" dirty="0" err="1" smtClean="0">
                <a:latin typeface="Arial" charset="0"/>
              </a:rPr>
              <a:t>HBsAg</a:t>
            </a:r>
            <a:r>
              <a:rPr lang="en-US" baseline="0" dirty="0" smtClean="0">
                <a:latin typeface="Arial" charset="0"/>
              </a:rPr>
              <a:t> negative, </a:t>
            </a:r>
            <a:r>
              <a:rPr lang="en-US" baseline="0" dirty="0" err="1" smtClean="0">
                <a:latin typeface="Arial" charset="0"/>
              </a:rPr>
              <a:t>HBsAb</a:t>
            </a:r>
            <a:r>
              <a:rPr lang="en-US" baseline="0" dirty="0" smtClean="0">
                <a:latin typeface="Arial" charset="0"/>
              </a:rPr>
              <a:t> negative but </a:t>
            </a:r>
            <a:r>
              <a:rPr lang="en-US" baseline="0" dirty="0" err="1" smtClean="0">
                <a:latin typeface="Arial" charset="0"/>
              </a:rPr>
              <a:t>HBIgG</a:t>
            </a:r>
            <a:r>
              <a:rPr lang="en-US" baseline="0" dirty="0" smtClean="0">
                <a:latin typeface="Arial" charset="0"/>
              </a:rPr>
              <a:t> core </a:t>
            </a:r>
            <a:r>
              <a:rPr lang="en-US" baseline="0" dirty="0" err="1" smtClean="0">
                <a:latin typeface="Arial" charset="0"/>
              </a:rPr>
              <a:t>Ab</a:t>
            </a:r>
            <a:r>
              <a:rPr lang="en-US" baseline="0" dirty="0" smtClean="0">
                <a:latin typeface="Arial" charset="0"/>
              </a:rPr>
              <a:t> </a:t>
            </a:r>
            <a:r>
              <a:rPr lang="en-US" baseline="0" dirty="0" err="1" smtClean="0">
                <a:latin typeface="Arial" charset="0"/>
              </a:rPr>
              <a:t>positive.These</a:t>
            </a:r>
            <a:r>
              <a:rPr lang="en-US" baseline="0" dirty="0" smtClean="0">
                <a:latin typeface="Arial" charset="0"/>
              </a:rPr>
              <a:t> </a:t>
            </a:r>
            <a:r>
              <a:rPr lang="en-US" baseline="0" dirty="0" err="1" smtClean="0">
                <a:latin typeface="Arial" charset="0"/>
              </a:rPr>
              <a:t>patinets</a:t>
            </a:r>
            <a:r>
              <a:rPr lang="en-US" baseline="0" dirty="0" smtClean="0">
                <a:latin typeface="Arial" charset="0"/>
              </a:rPr>
              <a:t> are also at risk of reactivation when given </a:t>
            </a:r>
            <a:r>
              <a:rPr lang="en-US" dirty="0" smtClean="0">
                <a:latin typeface="Arial" charset="0"/>
              </a:rPr>
              <a:t>immunosuppressive</a:t>
            </a:r>
            <a:r>
              <a:rPr lang="en-US" baseline="0" dirty="0" smtClean="0">
                <a:latin typeface="Arial" charset="0"/>
              </a:rPr>
              <a:t> therapy, chemotherapy and biologicals. They remain at risk of HCC and maybe a source of new infections in blood transfusion services in HBV endemic countries</a:t>
            </a:r>
          </a:p>
          <a:p>
            <a:pPr marL="190500" indent="-190500" eaLnBrk="1" hangingPunct="1"/>
            <a:endParaRPr lang="en-US" dirty="0" smtClean="0">
              <a:latin typeface="Arial" pitchFamily="34" charset="0"/>
            </a:endParaRPr>
          </a:p>
        </p:txBody>
      </p:sp>
    </p:spTree>
    <p:extLst>
      <p:ext uri="{BB962C8B-B14F-4D97-AF65-F5344CB8AC3E}">
        <p14:creationId xmlns:p14="http://schemas.microsoft.com/office/powerpoint/2010/main" val="213046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26</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26</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r>
              <a:rPr lang="en-US" sz="1200" b="0" i="0" u="none" strike="noStrike" kern="1200" baseline="0" dirty="0" smtClean="0">
                <a:solidFill>
                  <a:schemeClr val="tx1"/>
                </a:solidFill>
                <a:latin typeface="Arial" pitchFamily="34" charset="0"/>
                <a:ea typeface="+mn-ea"/>
                <a:cs typeface="+mn-cs"/>
              </a:rPr>
              <a:t>Liver biopsy has been used to assess the degree of </a:t>
            </a:r>
            <a:r>
              <a:rPr lang="en-US" sz="1200" b="0" i="0" u="none" strike="noStrike" kern="1200" baseline="0" dirty="0" err="1" smtClean="0">
                <a:solidFill>
                  <a:schemeClr val="tx1"/>
                </a:solidFill>
                <a:latin typeface="Arial" pitchFamily="34" charset="0"/>
                <a:ea typeface="+mn-ea"/>
                <a:cs typeface="+mn-cs"/>
              </a:rPr>
              <a:t>necroinflammation</a:t>
            </a:r>
            <a:r>
              <a:rPr lang="en-US" sz="1200" b="0" i="0" u="none" strike="noStrike" kern="1200" baseline="0" dirty="0" smtClean="0">
                <a:solidFill>
                  <a:schemeClr val="tx1"/>
                </a:solidFill>
                <a:latin typeface="Arial" pitchFamily="34" charset="0"/>
                <a:ea typeface="+mn-ea"/>
                <a:cs typeface="+mn-cs"/>
              </a:rPr>
              <a:t> and fibrosis, and to help guide the decision to treat. It is useful to assess the varying contributions of co-factors such as alcohol, NAFLD, Iron overload and drug-induced </a:t>
            </a:r>
            <a:r>
              <a:rPr lang="en-US" sz="1200" b="0" i="0" u="none" strike="noStrike" kern="1200" baseline="0" dirty="0" err="1" smtClean="0">
                <a:solidFill>
                  <a:schemeClr val="tx1"/>
                </a:solidFill>
                <a:latin typeface="Arial" pitchFamily="34" charset="0"/>
                <a:ea typeface="+mn-ea"/>
                <a:cs typeface="+mn-cs"/>
              </a:rPr>
              <a:t>hepatoxicity</a:t>
            </a:r>
            <a:r>
              <a:rPr lang="en-US" sz="1200" b="0" i="0" u="none" strike="noStrike" kern="1200" baseline="0" dirty="0" smtClean="0">
                <a:solidFill>
                  <a:schemeClr val="tx1"/>
                </a:solidFill>
                <a:latin typeface="Arial" pitchFamily="34" charset="0"/>
                <a:ea typeface="+mn-ea"/>
                <a:cs typeface="+mn-cs"/>
              </a:rPr>
              <a:t>.</a:t>
            </a:r>
          </a:p>
          <a:p>
            <a:pPr eaLnBrk="1" hangingPunct="1"/>
            <a:r>
              <a:rPr lang="en-US" sz="1200" b="0" i="0" u="none" strike="noStrike" kern="1200" baseline="0" dirty="0" smtClean="0">
                <a:solidFill>
                  <a:schemeClr val="tx1"/>
                </a:solidFill>
                <a:latin typeface="Arial" pitchFamily="34" charset="0"/>
                <a:ea typeface="+mn-ea"/>
                <a:cs typeface="+mn-cs"/>
              </a:rPr>
              <a:t>There are several established methods of scoring histology and measuring activity (</a:t>
            </a:r>
            <a:r>
              <a:rPr lang="en-US" sz="1200" b="0" i="0" u="none" strike="noStrike" kern="1200" baseline="0" dirty="0" err="1" smtClean="0">
                <a:solidFill>
                  <a:schemeClr val="tx1"/>
                </a:solidFill>
                <a:latin typeface="Arial" pitchFamily="34" charset="0"/>
                <a:ea typeface="+mn-ea"/>
                <a:cs typeface="+mn-cs"/>
              </a:rPr>
              <a:t>necroinflammation</a:t>
            </a:r>
            <a:r>
              <a:rPr lang="en-US" sz="1200" b="0" i="0" u="none" strike="noStrike" kern="1200" baseline="0" dirty="0" smtClean="0">
                <a:solidFill>
                  <a:schemeClr val="tx1"/>
                </a:solidFill>
                <a:latin typeface="Arial" pitchFamily="34" charset="0"/>
                <a:ea typeface="+mn-ea"/>
                <a:cs typeface="+mn-cs"/>
              </a:rPr>
              <a:t>) separately from stage (fibrosis). </a:t>
            </a:r>
          </a:p>
          <a:p>
            <a:pPr eaLnBrk="1" hangingPunct="1"/>
            <a:r>
              <a:rPr lang="en-US" sz="1200" b="0" i="0" u="none" strike="noStrike" kern="1200" baseline="0" dirty="0" smtClean="0">
                <a:solidFill>
                  <a:schemeClr val="tx1"/>
                </a:solidFill>
                <a:latin typeface="Arial" pitchFamily="34" charset="0"/>
                <a:ea typeface="+mn-ea"/>
                <a:cs typeface="+mn-cs"/>
              </a:rPr>
              <a:t>The pathological features of CHB on liver biopsy depend upon the stage of the disease, host immune response and degree of virus replication. </a:t>
            </a:r>
            <a:endParaRPr lang="en-GB" dirty="0" smtClean="0"/>
          </a:p>
        </p:txBody>
      </p:sp>
    </p:spTree>
    <p:extLst>
      <p:ext uri="{BB962C8B-B14F-4D97-AF65-F5344CB8AC3E}">
        <p14:creationId xmlns:p14="http://schemas.microsoft.com/office/powerpoint/2010/main" val="285828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27</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27</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r>
              <a:rPr lang="en-US" sz="1200" b="0" i="0" u="none" strike="noStrike" kern="1200" baseline="0" dirty="0" smtClean="0">
                <a:solidFill>
                  <a:schemeClr val="tx1"/>
                </a:solidFill>
                <a:latin typeface="Arial" pitchFamily="34" charset="0"/>
                <a:ea typeface="+mn-ea"/>
                <a:cs typeface="+mn-cs"/>
              </a:rPr>
              <a:t>Non-invasive methods for assessing the stage of liver disease are supplanting liver biopsy and have been validated in adults with CHB, but there are few studies from </a:t>
            </a:r>
            <a:r>
              <a:rPr lang="en-US" sz="1200" b="0" i="0" u="none" strike="noStrike" kern="1200" baseline="0" dirty="0" err="1" smtClean="0">
                <a:solidFill>
                  <a:schemeClr val="tx1"/>
                </a:solidFill>
                <a:latin typeface="Arial" pitchFamily="34" charset="0"/>
                <a:ea typeface="+mn-ea"/>
                <a:cs typeface="+mn-cs"/>
              </a:rPr>
              <a:t>sSA</a:t>
            </a:r>
            <a:r>
              <a:rPr lang="en-US" sz="1200" b="0" i="0" u="none" strike="noStrike" kern="1200" baseline="0" dirty="0" smtClean="0">
                <a:solidFill>
                  <a:schemeClr val="tx1"/>
                </a:solidFill>
                <a:latin typeface="Arial" pitchFamily="34" charset="0"/>
                <a:ea typeface="+mn-ea"/>
                <a:cs typeface="+mn-cs"/>
              </a:rPr>
              <a:t>. Blood and serum markers for fibrosis, including APRI and FIB-4, as well as commercial markers such as </a:t>
            </a:r>
            <a:r>
              <a:rPr lang="en-US" sz="1200" b="0" i="0" u="none" strike="noStrike" kern="1200" baseline="0" dirty="0" err="1" smtClean="0">
                <a:solidFill>
                  <a:schemeClr val="tx1"/>
                </a:solidFill>
                <a:latin typeface="Arial" pitchFamily="34" charset="0"/>
                <a:ea typeface="+mn-ea"/>
                <a:cs typeface="+mn-cs"/>
              </a:rPr>
              <a:t>FibroTest</a:t>
            </a:r>
            <a:r>
              <a:rPr lang="en-US" sz="1200" b="0" i="0" u="none" strike="noStrike" kern="1200" baseline="0" dirty="0" smtClean="0">
                <a:solidFill>
                  <a:schemeClr val="tx1"/>
                </a:solidFill>
                <a:latin typeface="Arial" pitchFamily="34" charset="0"/>
                <a:ea typeface="+mn-ea"/>
                <a:cs typeface="+mn-cs"/>
              </a:rPr>
              <a:t> can be estimated, or transient </a:t>
            </a:r>
            <a:r>
              <a:rPr lang="en-US" sz="1200" b="0" i="0" u="none" strike="noStrike" kern="1200" baseline="0" dirty="0" err="1" smtClean="0">
                <a:solidFill>
                  <a:schemeClr val="tx1"/>
                </a:solidFill>
                <a:latin typeface="Arial" pitchFamily="34" charset="0"/>
                <a:ea typeface="+mn-ea"/>
                <a:cs typeface="+mn-cs"/>
              </a:rPr>
              <a:t>elastography</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FibroScan</a:t>
            </a:r>
            <a:r>
              <a:rPr lang="en-US" sz="1200" b="0" i="0" u="none" strike="noStrike" kern="1200" baseline="0" dirty="0" smtClean="0">
                <a:solidFill>
                  <a:schemeClr val="tx1"/>
                </a:solidFill>
                <a:latin typeface="Arial" pitchFamily="34" charset="0"/>
                <a:ea typeface="+mn-ea"/>
                <a:cs typeface="+mn-cs"/>
              </a:rPr>
              <a:t>) performed to rule out advanced fibrosis. </a:t>
            </a:r>
            <a:endParaRPr lang="en-GB" dirty="0" smtClean="0"/>
          </a:p>
        </p:txBody>
      </p:sp>
    </p:spTree>
    <p:extLst>
      <p:ext uri="{BB962C8B-B14F-4D97-AF65-F5344CB8AC3E}">
        <p14:creationId xmlns:p14="http://schemas.microsoft.com/office/powerpoint/2010/main" val="110091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28</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28</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r>
              <a:rPr lang="en-US" sz="1200" b="0" i="0" u="none" strike="noStrike" kern="1200" baseline="0" dirty="0" smtClean="0">
                <a:solidFill>
                  <a:schemeClr val="tx1"/>
                </a:solidFill>
                <a:latin typeface="Arial" pitchFamily="34" charset="0"/>
                <a:ea typeface="+mn-ea"/>
                <a:cs typeface="+mn-cs"/>
              </a:rPr>
              <a:t>These markers of fibrosis have a high specificity but low sensitivity for significant fibrosis and cirrhosis at their specific cut-off ranges and, therefore, many persons with advanced fibrosis and cirrhosis are missed. </a:t>
            </a:r>
          </a:p>
          <a:p>
            <a:r>
              <a:rPr lang="en-US" sz="1200" b="0" i="0" u="none" strike="noStrike" kern="1200" baseline="0" dirty="0" smtClean="0">
                <a:solidFill>
                  <a:schemeClr val="tx1"/>
                </a:solidFill>
                <a:latin typeface="Arial" pitchFamily="34" charset="0"/>
                <a:ea typeface="+mn-ea"/>
                <a:cs typeface="+mn-cs"/>
              </a:rPr>
              <a:t> </a:t>
            </a:r>
            <a:endParaRPr lang="en-GB" dirty="0" smtClean="0"/>
          </a:p>
        </p:txBody>
      </p:sp>
    </p:spTree>
    <p:extLst>
      <p:ext uri="{BB962C8B-B14F-4D97-AF65-F5344CB8AC3E}">
        <p14:creationId xmlns:p14="http://schemas.microsoft.com/office/powerpoint/2010/main" val="9561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Characteristics of </a:t>
            </a:r>
            <a:r>
              <a:rPr lang="en-US" b="1" dirty="0" err="1" smtClean="0"/>
              <a:t>hepadnaviridae</a:t>
            </a:r>
            <a:r>
              <a:rPr lang="en-US" b="1" dirty="0" smtClean="0"/>
              <a:t> viruses</a:t>
            </a:r>
            <a:r>
              <a:rPr lang="en-US" dirty="0" smtClean="0"/>
              <a:t>: 1) small viruses, 2)</a:t>
            </a:r>
            <a:r>
              <a:rPr lang="en-US" baseline="0" dirty="0" smtClean="0"/>
              <a:t> possess DNA-dependent polymerases and 3) have reverse transcriptase properties.</a:t>
            </a:r>
            <a:endParaRPr lang="en-US" dirty="0" smtClean="0"/>
          </a:p>
          <a:p>
            <a:endParaRPr lang="en-US" dirty="0"/>
          </a:p>
        </p:txBody>
      </p:sp>
      <p:sp>
        <p:nvSpPr>
          <p:cNvPr id="4" name="Slide Number Placeholder 3"/>
          <p:cNvSpPr>
            <a:spLocks noGrp="1"/>
          </p:cNvSpPr>
          <p:nvPr>
            <p:ph type="sldNum" sz="quarter" idx="10"/>
          </p:nvPr>
        </p:nvSpPr>
        <p:spPr/>
        <p:txBody>
          <a:bodyPr/>
          <a:lstStyle/>
          <a:p>
            <a:fld id="{EC2CEB7A-D784-7D4B-B1E3-85493EBDFDED}" type="slidenum">
              <a:rPr lang="en-US" smtClean="0"/>
              <a:pPr/>
              <a:t>5</a:t>
            </a:fld>
            <a:endParaRPr lang="en-US"/>
          </a:p>
        </p:txBody>
      </p:sp>
    </p:spTree>
    <p:extLst>
      <p:ext uri="{BB962C8B-B14F-4D97-AF65-F5344CB8AC3E}">
        <p14:creationId xmlns:p14="http://schemas.microsoft.com/office/powerpoint/2010/main" val="54488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29</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29</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r>
              <a:rPr lang="en-US" sz="1200" b="0" i="0" u="none" strike="noStrike" kern="1200" baseline="0" dirty="0" smtClean="0">
                <a:solidFill>
                  <a:schemeClr val="tx1"/>
                </a:solidFill>
                <a:latin typeface="Arial" pitchFamily="34" charset="0"/>
                <a:ea typeface="+mn-ea"/>
                <a:cs typeface="+mn-cs"/>
              </a:rPr>
              <a:t>For APRI, ULN signifies the upper limit of normal for AST in the laboratory where these investigations were undertaken. For example, in a patient with an AST of 82 IU/L (where laboratory ULN for AST is 40 IU/L) and a platelet count of 90x109/L, the APRI would be: (82/40)x100/90 = 2.28. This value is &gt;2 and is consistent with the presence of cirrhosis. </a:t>
            </a:r>
          </a:p>
          <a:p>
            <a:endParaRPr lang="en-US" sz="1200" b="1" i="0" u="none" strike="noStrike" kern="1200" baseline="0" dirty="0" smtClean="0">
              <a:solidFill>
                <a:schemeClr val="tx1"/>
              </a:solidFill>
              <a:latin typeface="Arial" pitchFamily="34" charset="0"/>
              <a:ea typeface="+mn-ea"/>
              <a:cs typeface="+mn-cs"/>
            </a:endParaRPr>
          </a:p>
          <a:p>
            <a:r>
              <a:rPr lang="en-US" sz="1200" b="1" i="0" u="none" strike="noStrike" kern="1200" baseline="0" dirty="0" smtClean="0">
                <a:solidFill>
                  <a:schemeClr val="tx1"/>
                </a:solidFill>
                <a:latin typeface="Arial" pitchFamily="34" charset="0"/>
                <a:ea typeface="+mn-ea"/>
                <a:cs typeface="+mn-cs"/>
              </a:rPr>
              <a:t>WHO Guidelines Development Group</a:t>
            </a:r>
            <a:r>
              <a:rPr lang="en-US" sz="1200" b="0" i="0" u="none" strike="noStrike" kern="1200" baseline="0" dirty="0" smtClean="0">
                <a:solidFill>
                  <a:schemeClr val="tx1"/>
                </a:solidFill>
                <a:latin typeface="Arial" pitchFamily="34" charset="0"/>
                <a:ea typeface="+mn-ea"/>
                <a:cs typeface="+mn-cs"/>
              </a:rPr>
              <a:t> recommended the use of a single high cut-off &gt;2 for identifying adults with cirrhosis (F4) and in need of antiviral therapy, and those ≤2 without cirrhosis for several reasons:</a:t>
            </a:r>
          </a:p>
          <a:p>
            <a:r>
              <a:rPr lang="en-US" sz="1200" b="0" i="0" u="none" strike="noStrike" kern="1200" baseline="0" dirty="0" smtClean="0">
                <a:solidFill>
                  <a:schemeClr val="tx1"/>
                </a:solidFill>
                <a:latin typeface="Arial" pitchFamily="34" charset="0"/>
                <a:ea typeface="+mn-ea"/>
                <a:cs typeface="+mn-cs"/>
              </a:rPr>
              <a:t>1. Although, in adults an APRI score of &gt;2 would detect only one third of persons with cirrhosis, this high cut-off of &gt;2 was used, because the low cut-off would result in an </a:t>
            </a:r>
            <a:r>
              <a:rPr lang="en-US" sz="1200" b="0" i="0" u="none" strike="noStrike" kern="1200" baseline="0" dirty="0" err="1" smtClean="0">
                <a:solidFill>
                  <a:schemeClr val="tx1"/>
                </a:solidFill>
                <a:latin typeface="Arial" pitchFamily="34" charset="0"/>
                <a:ea typeface="+mn-ea"/>
                <a:cs typeface="+mn-cs"/>
              </a:rPr>
              <a:t>unacceptibly</a:t>
            </a:r>
            <a:r>
              <a:rPr lang="en-US" sz="1200" b="0" i="0" u="none" strike="noStrike" kern="1200" baseline="0" dirty="0" smtClean="0">
                <a:solidFill>
                  <a:schemeClr val="tx1"/>
                </a:solidFill>
                <a:latin typeface="Arial" pitchFamily="34" charset="0"/>
                <a:ea typeface="+mn-ea"/>
                <a:cs typeface="+mn-cs"/>
              </a:rPr>
              <a:t> high number of false-positive test results (approximately one quarter of those tested). </a:t>
            </a:r>
          </a:p>
          <a:p>
            <a:r>
              <a:rPr lang="en-US" sz="1200" b="0" i="0" u="none" strike="noStrike" kern="1200" baseline="0" dirty="0" smtClean="0">
                <a:solidFill>
                  <a:schemeClr val="tx1"/>
                </a:solidFill>
                <a:latin typeface="Arial" pitchFamily="34" charset="0"/>
                <a:ea typeface="+mn-ea"/>
                <a:cs typeface="+mn-cs"/>
              </a:rPr>
              <a:t>2. It is also likely that adults with cirrhosis not detected using an APRI score &gt;2 would be identified as being in need of antiviral therapy because of other eligibility criteria (such as persistently abnormal ALT levels as well as evidence of ongoing HBV replication (HBV DNA &gt;20 000 IU/mL)</a:t>
            </a:r>
          </a:p>
          <a:p>
            <a:r>
              <a:rPr lang="en-US" sz="1200" b="0" i="0" u="none" strike="noStrike" kern="1200" baseline="0" dirty="0" smtClean="0">
                <a:solidFill>
                  <a:schemeClr val="tx1"/>
                </a:solidFill>
                <a:latin typeface="Arial" pitchFamily="34" charset="0"/>
                <a:ea typeface="+mn-ea"/>
                <a:cs typeface="+mn-cs"/>
              </a:rPr>
              <a:t>3. It is also simpler and more feasible to use a single cut-off in resource-limited settings. </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Online calculators can be accessed for APRI at: http://</a:t>
            </a:r>
            <a:r>
              <a:rPr lang="en-US" sz="1200" b="0" i="0" u="none" strike="noStrike" kern="1200" baseline="0" dirty="0" err="1" smtClean="0">
                <a:solidFill>
                  <a:schemeClr val="tx1"/>
                </a:solidFill>
                <a:latin typeface="Arial" pitchFamily="34" charset="0"/>
                <a:ea typeface="+mn-ea"/>
                <a:cs typeface="+mn-cs"/>
              </a:rPr>
              <a:t>www.hepatitisc.uw.edu</a:t>
            </a:r>
            <a:r>
              <a:rPr lang="en-US" sz="1200" b="0" i="0" u="none" strike="noStrike" kern="1200" baseline="0" dirty="0" smtClean="0">
                <a:solidFill>
                  <a:schemeClr val="tx1"/>
                </a:solidFill>
                <a:latin typeface="Arial" pitchFamily="34" charset="0"/>
                <a:ea typeface="+mn-ea"/>
                <a:cs typeface="+mn-cs"/>
              </a:rPr>
              <a:t>/page/clinical-calculators/</a:t>
            </a:r>
            <a:r>
              <a:rPr lang="en-US" sz="1200" b="0" i="0" u="none" strike="noStrike" kern="1200" baseline="0" dirty="0" err="1" smtClean="0">
                <a:solidFill>
                  <a:schemeClr val="tx1"/>
                </a:solidFill>
                <a:latin typeface="Arial" pitchFamily="34" charset="0"/>
                <a:ea typeface="+mn-ea"/>
                <a:cs typeface="+mn-cs"/>
              </a:rPr>
              <a:t>apri</a:t>
            </a:r>
            <a:r>
              <a:rPr lang="en-US" sz="1200" b="0" i="0" u="none" strike="noStrike" kern="1200" baseline="0" dirty="0" smtClean="0">
                <a:solidFill>
                  <a:schemeClr val="tx1"/>
                </a:solidFill>
                <a:latin typeface="Arial" pitchFamily="34" charset="0"/>
                <a:ea typeface="+mn-ea"/>
                <a:cs typeface="+mn-cs"/>
              </a:rPr>
              <a:t>, and for FIB-4 at http://</a:t>
            </a:r>
            <a:r>
              <a:rPr lang="en-US" sz="1200" b="0" i="0" u="none" strike="noStrike" kern="1200" baseline="0" dirty="0" err="1" smtClean="0">
                <a:solidFill>
                  <a:schemeClr val="tx1"/>
                </a:solidFill>
                <a:latin typeface="Arial" pitchFamily="34" charset="0"/>
                <a:ea typeface="+mn-ea"/>
                <a:cs typeface="+mn-cs"/>
              </a:rPr>
              <a:t>www.hepatitisc.uw.edu</a:t>
            </a:r>
            <a:r>
              <a:rPr lang="en-US" sz="1200" b="0" i="0" u="none" strike="noStrike" kern="1200" baseline="0" dirty="0" smtClean="0">
                <a:solidFill>
                  <a:schemeClr val="tx1"/>
                </a:solidFill>
                <a:latin typeface="Arial" pitchFamily="34" charset="0"/>
                <a:ea typeface="+mn-ea"/>
                <a:cs typeface="+mn-cs"/>
              </a:rPr>
              <a:t>/page/ clinical-calculators/fib-4</a:t>
            </a:r>
            <a:endParaRPr lang="en-GB" dirty="0" smtClean="0"/>
          </a:p>
        </p:txBody>
      </p:sp>
    </p:spTree>
    <p:extLst>
      <p:ext uri="{BB962C8B-B14F-4D97-AF65-F5344CB8AC3E}">
        <p14:creationId xmlns:p14="http://schemas.microsoft.com/office/powerpoint/2010/main" val="391463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30</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30</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val="418452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31</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31</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r>
              <a:rPr lang="en-US" sz="1200" b="0" i="0" u="none" strike="noStrike" kern="1200" baseline="0" dirty="0" smtClean="0">
                <a:solidFill>
                  <a:schemeClr val="tx1"/>
                </a:solidFill>
                <a:latin typeface="Arial" pitchFamily="34" charset="0"/>
                <a:ea typeface="+mn-ea"/>
                <a:cs typeface="+mn-cs"/>
              </a:rPr>
              <a:t>Other </a:t>
            </a:r>
            <a:r>
              <a:rPr lang="en-US" sz="1200" b="0" i="0" u="none" strike="noStrike" kern="1200" baseline="0" dirty="0" err="1" smtClean="0">
                <a:solidFill>
                  <a:schemeClr val="tx1"/>
                </a:solidFill>
                <a:latin typeface="Arial" pitchFamily="34" charset="0"/>
                <a:ea typeface="+mn-ea"/>
                <a:cs typeface="+mn-cs"/>
              </a:rPr>
              <a:t>elastography</a:t>
            </a:r>
            <a:r>
              <a:rPr lang="en-US" sz="1200" b="0" i="0" u="none" strike="noStrike" kern="1200" baseline="0" dirty="0" smtClean="0">
                <a:solidFill>
                  <a:schemeClr val="tx1"/>
                </a:solidFill>
                <a:latin typeface="Arial" pitchFamily="34" charset="0"/>
                <a:ea typeface="+mn-ea"/>
                <a:cs typeface="+mn-cs"/>
              </a:rPr>
              <a:t> techniques include 2-D acoustic radiation force impulse imaging (ARFI) and shear-wave </a:t>
            </a:r>
            <a:r>
              <a:rPr lang="en-US" sz="1200" b="0" i="0" u="none" strike="noStrike" kern="1200" baseline="0" dirty="0" err="1" smtClean="0">
                <a:solidFill>
                  <a:schemeClr val="tx1"/>
                </a:solidFill>
                <a:latin typeface="Arial" pitchFamily="34" charset="0"/>
                <a:ea typeface="+mn-ea"/>
                <a:cs typeface="+mn-cs"/>
              </a:rPr>
              <a:t>elastography</a:t>
            </a:r>
            <a:r>
              <a:rPr lang="en-US" sz="1200" b="0" i="0" u="none" strike="noStrike" kern="1200" baseline="0" dirty="0" smtClean="0">
                <a:solidFill>
                  <a:schemeClr val="tx1"/>
                </a:solidFill>
                <a:latin typeface="Arial" pitchFamily="34" charset="0"/>
                <a:ea typeface="+mn-ea"/>
                <a:cs typeface="+mn-cs"/>
              </a:rPr>
              <a:t>. ARFI and shear-wave </a:t>
            </a:r>
            <a:r>
              <a:rPr lang="en-US" sz="1200" b="0" i="0" u="none" strike="noStrike" kern="1200" baseline="0" dirty="0" err="1" smtClean="0">
                <a:solidFill>
                  <a:schemeClr val="tx1"/>
                </a:solidFill>
                <a:latin typeface="Arial" pitchFamily="34" charset="0"/>
                <a:ea typeface="+mn-ea"/>
                <a:cs typeface="+mn-cs"/>
              </a:rPr>
              <a:t>elastography</a:t>
            </a:r>
            <a:r>
              <a:rPr lang="en-US" sz="1200" b="0" i="0" u="none" strike="noStrike" kern="1200" baseline="0" dirty="0" smtClean="0">
                <a:solidFill>
                  <a:schemeClr val="tx1"/>
                </a:solidFill>
                <a:latin typeface="Arial" pitchFamily="34" charset="0"/>
                <a:ea typeface="+mn-ea"/>
                <a:cs typeface="+mn-cs"/>
              </a:rPr>
              <a:t> are similar in principle to transient </a:t>
            </a:r>
            <a:r>
              <a:rPr lang="en-US" sz="1200" b="0" i="0" u="none" strike="noStrike" kern="1200" baseline="0" dirty="0" err="1" smtClean="0">
                <a:solidFill>
                  <a:schemeClr val="tx1"/>
                </a:solidFill>
                <a:latin typeface="Arial" pitchFamily="34" charset="0"/>
                <a:ea typeface="+mn-ea"/>
                <a:cs typeface="+mn-cs"/>
              </a:rPr>
              <a:t>elastography</a:t>
            </a:r>
            <a:r>
              <a:rPr lang="en-US" sz="1200" b="0" i="0" u="none" strike="noStrike" kern="1200" baseline="0" dirty="0" smtClean="0">
                <a:solidFill>
                  <a:schemeClr val="tx1"/>
                </a:solidFill>
                <a:latin typeface="Arial" pitchFamily="34" charset="0"/>
                <a:ea typeface="+mn-ea"/>
                <a:cs typeface="+mn-cs"/>
              </a:rPr>
              <a:t>, and have been incorporated into new ultrasound imaging machines. However, they require more operator training and expertise than </a:t>
            </a:r>
            <a:r>
              <a:rPr lang="en-US" sz="1200" b="0" i="0" u="none" strike="noStrike" kern="1200" baseline="0" dirty="0" err="1" smtClean="0">
                <a:solidFill>
                  <a:schemeClr val="tx1"/>
                </a:solidFill>
                <a:latin typeface="Arial" pitchFamily="34" charset="0"/>
                <a:ea typeface="+mn-ea"/>
                <a:cs typeface="+mn-cs"/>
              </a:rPr>
              <a:t>FibroScan</a:t>
            </a:r>
            <a:r>
              <a:rPr lang="en-US" sz="1200" b="0" i="0" u="none" strike="noStrike" kern="1200" baseline="0" dirty="0" smtClean="0">
                <a:solidFill>
                  <a:schemeClr val="tx1"/>
                </a:solidFill>
                <a:latin typeface="Arial" pitchFamily="34" charset="0"/>
                <a:ea typeface="+mn-ea"/>
                <a:cs typeface="+mn-cs"/>
              </a:rPr>
              <a:t> </a:t>
            </a:r>
            <a:endParaRPr lang="en-GB" dirty="0" smtClean="0"/>
          </a:p>
        </p:txBody>
      </p:sp>
    </p:spTree>
    <p:extLst>
      <p:ext uri="{BB962C8B-B14F-4D97-AF65-F5344CB8AC3E}">
        <p14:creationId xmlns:p14="http://schemas.microsoft.com/office/powerpoint/2010/main" val="559512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32</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32</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endParaRPr lang="en-GB" dirty="0" smtClean="0"/>
          </a:p>
        </p:txBody>
      </p:sp>
    </p:spTree>
    <p:extLst>
      <p:ext uri="{BB962C8B-B14F-4D97-AF65-F5344CB8AC3E}">
        <p14:creationId xmlns:p14="http://schemas.microsoft.com/office/powerpoint/2010/main" val="3890594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33</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33</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val="3360736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34</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34</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val="1751727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35</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txBody>
          <a:bodyPr lIns="91223" tIns="45612" rIns="91223" bIns="45612"/>
          <a:lstStyle/>
          <a:p>
            <a:pPr eaLnBrk="1" hangingPunct="1"/>
            <a:endParaRPr lang="en-US" sz="1000">
              <a:latin typeface="Arial" charset="0"/>
            </a:endParaRPr>
          </a:p>
        </p:txBody>
      </p:sp>
    </p:spTree>
    <p:extLst>
      <p:ext uri="{BB962C8B-B14F-4D97-AF65-F5344CB8AC3E}">
        <p14:creationId xmlns:p14="http://schemas.microsoft.com/office/powerpoint/2010/main" val="3798143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36</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txBody>
          <a:bodyPr lIns="91223" tIns="45612" rIns="91223" bIns="45612"/>
          <a:lstStyle/>
          <a:p>
            <a:pPr eaLnBrk="1" hangingPunct="1"/>
            <a:endParaRPr lang="en-US" sz="1000">
              <a:latin typeface="Arial" charset="0"/>
            </a:endParaRPr>
          </a:p>
        </p:txBody>
      </p:sp>
    </p:spTree>
    <p:extLst>
      <p:ext uri="{BB962C8B-B14F-4D97-AF65-F5344CB8AC3E}">
        <p14:creationId xmlns:p14="http://schemas.microsoft.com/office/powerpoint/2010/main" val="2020638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a:ea typeface="+mn-ea"/>
                <a:cs typeface="Arial"/>
              </a:rPr>
              <a:t>The goal of therapy for chronic CHB is to reduce (or reverse) </a:t>
            </a:r>
            <a:r>
              <a:rPr lang="en-US" sz="1200" b="0" i="0" u="none" strike="noStrike" kern="1200" baseline="0" dirty="0" err="1" smtClean="0">
                <a:solidFill>
                  <a:schemeClr val="tx1"/>
                </a:solidFill>
                <a:latin typeface="Arial"/>
                <a:ea typeface="+mn-ea"/>
                <a:cs typeface="Arial"/>
              </a:rPr>
              <a:t>necro</a:t>
            </a:r>
            <a:r>
              <a:rPr lang="en-US" sz="1200" b="0" i="0" u="none" strike="noStrike" kern="1200" baseline="0" dirty="0" smtClean="0">
                <a:solidFill>
                  <a:schemeClr val="tx1"/>
                </a:solidFill>
                <a:latin typeface="Arial"/>
                <a:ea typeface="+mn-ea"/>
                <a:cs typeface="Arial"/>
              </a:rPr>
              <a:t>-inflammatory changes and hepatic fibrosis leading to progressive liver disease, cirrhosis, decompensated cirrhosis and liver failure, HCC and death. Surrogate measures of long-term treatment outcomes are used to assess efficacy : </a:t>
            </a:r>
            <a:r>
              <a:rPr lang="en-US" sz="1200" b="1" i="1" u="none" strike="noStrike" kern="1200" baseline="0" dirty="0" smtClean="0">
                <a:solidFill>
                  <a:schemeClr val="tx1"/>
                </a:solidFill>
                <a:latin typeface="Arial"/>
                <a:ea typeface="+mn-ea"/>
                <a:cs typeface="Arial"/>
              </a:rPr>
              <a:t>biochemical measures</a:t>
            </a:r>
            <a:r>
              <a:rPr lang="en-US" sz="1200" b="1" i="0" u="none" strike="noStrike" kern="1200" baseline="0" dirty="0" smtClean="0">
                <a:solidFill>
                  <a:schemeClr val="tx1"/>
                </a:solidFill>
                <a:latin typeface="Arial"/>
                <a:ea typeface="+mn-ea"/>
                <a:cs typeface="Arial"/>
              </a:rPr>
              <a:t>: </a:t>
            </a:r>
            <a:r>
              <a:rPr lang="en-US" sz="1200" b="0" i="0" u="none" strike="noStrike" kern="1200" baseline="0" dirty="0" err="1" smtClean="0">
                <a:solidFill>
                  <a:schemeClr val="tx1"/>
                </a:solidFill>
                <a:latin typeface="Arial"/>
                <a:ea typeface="+mn-ea"/>
                <a:cs typeface="Arial"/>
              </a:rPr>
              <a:t>normalisation</a:t>
            </a:r>
            <a:r>
              <a:rPr lang="en-US" sz="1200" b="0" i="0" u="none" strike="noStrike" kern="1200" baseline="0" dirty="0" smtClean="0">
                <a:solidFill>
                  <a:schemeClr val="tx1"/>
                </a:solidFill>
                <a:latin typeface="Arial"/>
                <a:ea typeface="+mn-ea"/>
                <a:cs typeface="Arial"/>
              </a:rPr>
              <a:t> of serum ALT as a surrogate measure for the resolution of </a:t>
            </a:r>
            <a:r>
              <a:rPr lang="en-US" sz="1200" b="0" i="0" u="none" strike="noStrike" kern="1200" baseline="0" dirty="0" err="1" smtClean="0">
                <a:solidFill>
                  <a:schemeClr val="tx1"/>
                </a:solidFill>
                <a:latin typeface="Arial"/>
                <a:ea typeface="+mn-ea"/>
                <a:cs typeface="Arial"/>
              </a:rPr>
              <a:t>necro</a:t>
            </a:r>
            <a:r>
              <a:rPr lang="en-US" sz="1200" b="0" i="0" u="none" strike="noStrike" kern="1200" baseline="0" dirty="0" smtClean="0">
                <a:solidFill>
                  <a:schemeClr val="tx1"/>
                </a:solidFill>
                <a:latin typeface="Arial"/>
                <a:ea typeface="+mn-ea"/>
                <a:cs typeface="Arial"/>
              </a:rPr>
              <a:t>-inflammation in the liver; and </a:t>
            </a:r>
            <a:r>
              <a:rPr lang="en-US" sz="1200" b="1" i="1" u="none" strike="noStrike" kern="1200" baseline="0" dirty="0" err="1" smtClean="0">
                <a:solidFill>
                  <a:schemeClr val="tx1"/>
                </a:solidFill>
                <a:latin typeface="Arial"/>
                <a:ea typeface="+mn-ea"/>
                <a:cs typeface="Arial"/>
              </a:rPr>
              <a:t>virological</a:t>
            </a:r>
            <a:r>
              <a:rPr lang="en-US" sz="1200" b="1" i="1" u="none" strike="noStrike" kern="1200" baseline="0" dirty="0" smtClean="0">
                <a:solidFill>
                  <a:schemeClr val="tx1"/>
                </a:solidFill>
                <a:latin typeface="Arial"/>
                <a:ea typeface="+mn-ea"/>
                <a:cs typeface="Arial"/>
              </a:rPr>
              <a:t> markers</a:t>
            </a:r>
            <a:r>
              <a:rPr lang="en-US" sz="1200" b="1" i="0" u="none" strike="noStrike" kern="1200" baseline="0" dirty="0" smtClean="0">
                <a:solidFill>
                  <a:schemeClr val="tx1"/>
                </a:solidFill>
                <a:latin typeface="Arial"/>
                <a:ea typeface="+mn-ea"/>
                <a:cs typeface="Arial"/>
              </a:rPr>
              <a:t>: </a:t>
            </a:r>
            <a:r>
              <a:rPr lang="en-US" sz="1200" b="0" i="0" u="none" strike="noStrike" kern="1200" baseline="0" dirty="0" smtClean="0">
                <a:solidFill>
                  <a:schemeClr val="tx1"/>
                </a:solidFill>
                <a:latin typeface="Arial"/>
                <a:ea typeface="+mn-ea"/>
                <a:cs typeface="Arial"/>
              </a:rPr>
              <a:t>a reduction in HBV DNA to undetectable levels by PCR, and HBeAg loss or </a:t>
            </a:r>
            <a:r>
              <a:rPr lang="en-US" sz="1200" b="0" i="0" u="none" strike="noStrike" kern="1200" baseline="0" dirty="0" err="1" smtClean="0">
                <a:solidFill>
                  <a:schemeClr val="tx1"/>
                </a:solidFill>
                <a:latin typeface="Arial"/>
                <a:ea typeface="+mn-ea"/>
                <a:cs typeface="Arial"/>
              </a:rPr>
              <a:t>seroconversion</a:t>
            </a:r>
            <a:r>
              <a:rPr lang="en-US" sz="1200" b="0" i="0" u="none" strike="noStrike" kern="1200" baseline="0" dirty="0" smtClean="0">
                <a:solidFill>
                  <a:schemeClr val="tx1"/>
                </a:solidFill>
                <a:latin typeface="Arial"/>
                <a:ea typeface="+mn-ea"/>
                <a:cs typeface="Arial"/>
              </a:rPr>
              <a:t> to anti-</a:t>
            </a:r>
            <a:r>
              <a:rPr lang="en-US" sz="1200" b="0" i="0" u="none" strike="noStrike" kern="1200" baseline="0" dirty="0" err="1" smtClean="0">
                <a:solidFill>
                  <a:schemeClr val="tx1"/>
                </a:solidFill>
                <a:latin typeface="Arial"/>
                <a:ea typeface="+mn-ea"/>
                <a:cs typeface="Arial"/>
              </a:rPr>
              <a:t>HBe</a:t>
            </a:r>
            <a:r>
              <a:rPr lang="en-US" sz="1200" b="0" i="0" u="none" strike="noStrike" kern="1200" baseline="0" dirty="0" smtClean="0">
                <a:solidFill>
                  <a:schemeClr val="tx1"/>
                </a:solidFill>
                <a:latin typeface="Arial"/>
                <a:ea typeface="+mn-ea"/>
                <a:cs typeface="Arial"/>
              </a:rPr>
              <a:t> status or rarely, </a:t>
            </a:r>
            <a:r>
              <a:rPr lang="en-US" sz="1200" b="0" i="0" u="none" strike="noStrike" kern="1200" baseline="0" dirty="0" err="1" smtClean="0">
                <a:solidFill>
                  <a:schemeClr val="tx1"/>
                </a:solidFill>
                <a:latin typeface="Arial"/>
                <a:ea typeface="+mn-ea"/>
                <a:cs typeface="Arial"/>
              </a:rPr>
              <a:t>HBsAg</a:t>
            </a:r>
            <a:r>
              <a:rPr lang="en-US" sz="1200" b="0" i="0" u="none" strike="noStrike" kern="1200" baseline="0" dirty="0" smtClean="0">
                <a:solidFill>
                  <a:schemeClr val="tx1"/>
                </a:solidFill>
                <a:latin typeface="Arial"/>
                <a:ea typeface="+mn-ea"/>
                <a:cs typeface="Arial"/>
              </a:rPr>
              <a:t> loss and </a:t>
            </a:r>
            <a:r>
              <a:rPr lang="en-US" sz="1200" b="0" i="0" u="none" strike="noStrike" kern="1200" baseline="0" dirty="0" err="1" smtClean="0">
                <a:solidFill>
                  <a:schemeClr val="tx1"/>
                </a:solidFill>
                <a:latin typeface="Arial"/>
                <a:ea typeface="+mn-ea"/>
                <a:cs typeface="Arial"/>
              </a:rPr>
              <a:t>seroconversion</a:t>
            </a:r>
            <a:r>
              <a:rPr lang="en-US" sz="1200" b="0" i="0" u="none" strike="noStrike" kern="1200" baseline="0" dirty="0" smtClean="0">
                <a:solidFill>
                  <a:schemeClr val="tx1"/>
                </a:solidFill>
                <a:latin typeface="Arial"/>
                <a:ea typeface="+mn-ea"/>
                <a:cs typeface="Arial"/>
              </a:rPr>
              <a:t> to anti-HBs status. </a:t>
            </a:r>
          </a:p>
          <a:p>
            <a:endParaRPr lang="en-US" sz="1200" b="1" i="0" u="none" strike="noStrike" kern="1200" baseline="0" dirty="0" smtClean="0">
              <a:solidFill>
                <a:schemeClr val="tx1"/>
              </a:solidFill>
              <a:latin typeface="Arial"/>
              <a:ea typeface="+mn-ea"/>
              <a:cs typeface="Arial"/>
            </a:endParaRPr>
          </a:p>
          <a:p>
            <a:pPr marL="0" indent="0" eaLnBrk="1" hangingPunct="1">
              <a:lnSpc>
                <a:spcPct val="70000"/>
              </a:lnSpc>
              <a:buClr>
                <a:schemeClr val="tx1"/>
              </a:buClr>
              <a:buSzTx/>
              <a:buFontTx/>
              <a:buNone/>
            </a:pPr>
            <a:r>
              <a:rPr lang="en-US" sz="1900" b="1" dirty="0" smtClean="0">
                <a:latin typeface="Arial" pitchFamily="34" charset="0"/>
              </a:rPr>
              <a:t>Prolonged viral suppression is associated with</a:t>
            </a:r>
            <a:r>
              <a:rPr lang="en-US" sz="1900" b="1" baseline="0" dirty="0" smtClean="0">
                <a:latin typeface="Arial" pitchFamily="34" charset="0"/>
              </a:rPr>
              <a:t> </a:t>
            </a:r>
            <a:r>
              <a:rPr lang="en-US" sz="1800" b="1" baseline="0" dirty="0" smtClean="0">
                <a:latin typeface="Arial" pitchFamily="34" charset="0"/>
              </a:rPr>
              <a:t>r</a:t>
            </a:r>
            <a:r>
              <a:rPr lang="en-US" sz="1800" b="1" dirty="0" smtClean="0">
                <a:latin typeface="Arial" pitchFamily="34" charset="0"/>
              </a:rPr>
              <a:t>eduction in:  </a:t>
            </a:r>
            <a:r>
              <a:rPr lang="en-US" sz="1800" dirty="0" err="1" smtClean="0">
                <a:latin typeface="Arial" pitchFamily="34" charset="0"/>
              </a:rPr>
              <a:t>necro</a:t>
            </a:r>
            <a:r>
              <a:rPr lang="en-US" sz="1800" dirty="0" smtClean="0">
                <a:latin typeface="Arial" pitchFamily="34" charset="0"/>
              </a:rPr>
              <a:t>-inflammation;, fibrosis</a:t>
            </a:r>
            <a:r>
              <a:rPr lang="en-US" sz="1800" baseline="0" dirty="0" smtClean="0">
                <a:latin typeface="Arial" pitchFamily="34" charset="0"/>
              </a:rPr>
              <a:t> </a:t>
            </a:r>
            <a:r>
              <a:rPr lang="en-US" sz="1800" dirty="0" smtClean="0">
                <a:latin typeface="Arial" pitchFamily="34" charset="0"/>
              </a:rPr>
              <a:t>and cirrhosis; decompensation;</a:t>
            </a:r>
            <a:r>
              <a:rPr lang="en-US" sz="1800" baseline="0" dirty="0" smtClean="0">
                <a:latin typeface="Arial" pitchFamily="34" charset="0"/>
              </a:rPr>
              <a:t> </a:t>
            </a:r>
            <a:r>
              <a:rPr lang="en-US" sz="1800" dirty="0" smtClean="0">
                <a:latin typeface="Arial" pitchFamily="34" charset="0"/>
              </a:rPr>
              <a:t>rates of HCC</a:t>
            </a:r>
            <a:r>
              <a:rPr lang="en-US" sz="1800" baseline="0" dirty="0" smtClean="0">
                <a:latin typeface="Arial" pitchFamily="34" charset="0"/>
              </a:rPr>
              <a:t> and </a:t>
            </a:r>
            <a:r>
              <a:rPr lang="en-US" sz="1800" dirty="0" smtClean="0">
                <a:latin typeface="Arial" pitchFamily="34" charset="0"/>
              </a:rPr>
              <a:t>mortality.</a:t>
            </a:r>
          </a:p>
          <a:p>
            <a:pPr marL="0" marR="0" indent="0" algn="l" defTabSz="914400" rtl="0" eaLnBrk="1" fontAlgn="base" latinLnBrk="0" hangingPunct="1">
              <a:lnSpc>
                <a:spcPct val="70000"/>
              </a:lnSpc>
              <a:spcBef>
                <a:spcPct val="30000"/>
              </a:spcBef>
              <a:spcAft>
                <a:spcPct val="0"/>
              </a:spcAft>
              <a:buClr>
                <a:schemeClr val="tx1"/>
              </a:buClr>
              <a:buSzTx/>
              <a:buFontTx/>
              <a:buNone/>
              <a:tabLst/>
              <a:defRPr/>
            </a:pPr>
            <a:r>
              <a:rPr lang="en-US" sz="1800" dirty="0" smtClean="0"/>
              <a:t>In the REVEAL study, HBV DNA levels were associated with increased risk of cirrhosis (&gt;200 000 IU/ml) and HCC (&gt;2 000 IU/ml) in both HBeAg positive and negative</a:t>
            </a:r>
            <a:r>
              <a:rPr lang="en-US" sz="1800" baseline="0" dirty="0" smtClean="0"/>
              <a:t> patients </a:t>
            </a:r>
            <a:r>
              <a:rPr lang="en-US" sz="1800" dirty="0" smtClean="0"/>
              <a:t>(</a:t>
            </a:r>
            <a:r>
              <a:rPr lang="en-US" sz="1200" b="0" kern="1200" dirty="0" smtClean="0">
                <a:solidFill>
                  <a:schemeClr val="tx1"/>
                </a:solidFill>
                <a:effectLst/>
                <a:latin typeface="Arial" pitchFamily="34" charset="0"/>
                <a:ea typeface="+mn-ea"/>
                <a:cs typeface="+mn-cs"/>
              </a:rPr>
              <a:t>Gastroenterology 2006;130:678; </a:t>
            </a:r>
            <a:r>
              <a:rPr lang="en-US" sz="1200" u="none" kern="1200" dirty="0" smtClean="0">
                <a:solidFill>
                  <a:schemeClr val="tx1"/>
                </a:solidFill>
                <a:latin typeface="Arial" pitchFamily="34" charset="0"/>
                <a:ea typeface="+mn-ea"/>
                <a:cs typeface="+mn-cs"/>
              </a:rPr>
              <a:t>JAMA 2006;295(1):65). </a:t>
            </a:r>
            <a:r>
              <a:rPr lang="en-US" sz="1800" u="none" dirty="0" smtClean="0"/>
              <a:t> </a:t>
            </a:r>
            <a:r>
              <a:rPr lang="en-US" sz="1800" dirty="0" smtClean="0"/>
              <a:t>Ongoing viral replication is a risk</a:t>
            </a:r>
            <a:r>
              <a:rPr lang="en-US" sz="1800" baseline="0" dirty="0" smtClean="0"/>
              <a:t> factor for disease progression</a:t>
            </a:r>
            <a:r>
              <a:rPr lang="en-US" sz="1200" b="0" kern="1200" dirty="0" smtClean="0">
                <a:solidFill>
                  <a:schemeClr val="tx1"/>
                </a:solidFill>
                <a:effectLst/>
                <a:latin typeface="Arial" pitchFamily="34" charset="0"/>
                <a:ea typeface="+mn-ea"/>
                <a:cs typeface="+mn-cs"/>
              </a:rPr>
              <a:t>. </a:t>
            </a:r>
            <a:endParaRPr lang="en-US" sz="1800" b="0" dirty="0" smtClean="0"/>
          </a:p>
          <a:p>
            <a:pPr marL="0" marR="0" indent="0" algn="l" defTabSz="914400" rtl="0" eaLnBrk="1" fontAlgn="base" latinLnBrk="0" hangingPunct="1">
              <a:lnSpc>
                <a:spcPct val="70000"/>
              </a:lnSpc>
              <a:spcBef>
                <a:spcPct val="30000"/>
              </a:spcBef>
              <a:spcAft>
                <a:spcPct val="0"/>
              </a:spcAft>
              <a:buClr>
                <a:schemeClr val="tx1"/>
              </a:buClr>
              <a:buSzTx/>
              <a:buFontTx/>
              <a:buNone/>
              <a:tabLst/>
              <a:defRPr/>
            </a:pPr>
            <a:r>
              <a:rPr lang="en-US" sz="1800" b="1" dirty="0" smtClean="0"/>
              <a:t>Therefore viral suppression is one of the key objectives of therapy.</a:t>
            </a:r>
          </a:p>
          <a:p>
            <a:pPr marL="0" indent="0" eaLnBrk="1" hangingPunct="1">
              <a:lnSpc>
                <a:spcPct val="70000"/>
              </a:lnSpc>
              <a:buClr>
                <a:schemeClr val="tx1"/>
              </a:buClr>
              <a:buSzTx/>
              <a:buFontTx/>
              <a:buNone/>
            </a:pPr>
            <a:endParaRPr lang="en-US" sz="1800" dirty="0" smtClean="0">
              <a:latin typeface="Arial" pitchFamily="34" charset="0"/>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AA34DF16-F167-9A4F-9CD9-A49EA1ACB58A}" type="slidenum">
              <a:rPr lang="en-US" smtClean="0"/>
              <a:pPr/>
              <a:t>40</a:t>
            </a:fld>
            <a:endParaRPr lang="en-US"/>
          </a:p>
        </p:txBody>
      </p:sp>
    </p:spTree>
    <p:extLst>
      <p:ext uri="{BB962C8B-B14F-4D97-AF65-F5344CB8AC3E}">
        <p14:creationId xmlns:p14="http://schemas.microsoft.com/office/powerpoint/2010/main" val="838924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42</a:t>
            </a:fld>
            <a:endParaRPr lang="en-GB" dirty="0"/>
          </a:p>
        </p:txBody>
      </p:sp>
    </p:spTree>
    <p:extLst>
      <p:ext uri="{BB962C8B-B14F-4D97-AF65-F5344CB8AC3E}">
        <p14:creationId xmlns:p14="http://schemas.microsoft.com/office/powerpoint/2010/main" val="192035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405FE7E-654C-4D9C-8F5A-E1F08807C76F}" type="slidenum">
              <a:rPr lang="en-GB" smtClean="0">
                <a:latin typeface="Arial" pitchFamily="34" charset="0"/>
              </a:rPr>
              <a:pPr/>
              <a:t>6</a:t>
            </a:fld>
            <a:endParaRPr lang="en-GB" smtClean="0">
              <a:latin typeface="Arial" pitchFamily="34" charset="0"/>
            </a:endParaRPr>
          </a:p>
        </p:txBody>
      </p:sp>
      <p:sp>
        <p:nvSpPr>
          <p:cNvPr id="139267" name="Slide Image Placeholder 1"/>
          <p:cNvSpPr>
            <a:spLocks noGrp="1" noRot="1" noChangeAspect="1" noTextEdit="1"/>
          </p:cNvSpPr>
          <p:nvPr>
            <p:ph type="sldImg"/>
          </p:nvPr>
        </p:nvSpPr>
        <p:spPr>
          <a:xfrm>
            <a:off x="93663" y="744538"/>
            <a:ext cx="6613525" cy="3722687"/>
          </a:xfrm>
          <a:ln/>
        </p:spPr>
      </p:sp>
      <p:sp>
        <p:nvSpPr>
          <p:cNvPr id="139268" name="Notes Placeholder 2"/>
          <p:cNvSpPr>
            <a:spLocks noGrp="1"/>
          </p:cNvSpPr>
          <p:nvPr>
            <p:ph type="body" idx="1"/>
          </p:nvPr>
        </p:nvSpPr>
        <p:spPr>
          <a:noFill/>
          <a:ln/>
        </p:spPr>
        <p:txBody>
          <a:bodyPr lIns="91432" tIns="45716" rIns="91432" bIns="45716"/>
          <a:lstStyle/>
          <a:p>
            <a:r>
              <a:rPr lang="en-US" dirty="0" smtClean="0">
                <a:latin typeface="Arial" pitchFamily="34" charset="0"/>
              </a:rPr>
              <a:t>The HBV genome is composed of 4 overlapping open reading frames. It’s reverse transcriptase/DNA polymerase domain overlaps with the gene encoding the Hepatitis B surface antigen. </a:t>
            </a:r>
            <a:r>
              <a:rPr lang="en-US" sz="1200" b="0" i="0" u="none" strike="noStrike" kern="1200" baseline="0" dirty="0" smtClean="0">
                <a:solidFill>
                  <a:schemeClr val="tx1"/>
                </a:solidFill>
                <a:latin typeface="Arial" pitchFamily="34" charset="0"/>
                <a:ea typeface="+mn-ea"/>
                <a:cs typeface="+mn-cs"/>
              </a:rPr>
              <a:t>The genome encodes </a:t>
            </a:r>
            <a:r>
              <a:rPr lang="en-US" sz="1200" b="0" i="0" u="none" strike="noStrike" kern="1200" baseline="0" dirty="0" err="1" smtClean="0">
                <a:solidFill>
                  <a:schemeClr val="tx1"/>
                </a:solidFill>
                <a:latin typeface="Arial" pitchFamily="34" charset="0"/>
                <a:ea typeface="+mn-ea"/>
                <a:cs typeface="+mn-cs"/>
              </a:rPr>
              <a:t>HBsAg</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HBcAg</a:t>
            </a:r>
            <a:r>
              <a:rPr lang="en-US" sz="1200" b="0" i="0" u="none" strike="noStrike" kern="1200" baseline="0" dirty="0" smtClean="0">
                <a:solidFill>
                  <a:schemeClr val="tx1"/>
                </a:solidFill>
                <a:latin typeface="Arial" pitchFamily="34" charset="0"/>
                <a:ea typeface="+mn-ea"/>
                <a:cs typeface="+mn-cs"/>
              </a:rPr>
              <a:t>, the viral polymerase and the </a:t>
            </a:r>
            <a:r>
              <a:rPr lang="en-US" sz="1200" b="0" i="0" u="none" strike="noStrike" kern="1200" baseline="0" dirty="0" err="1" smtClean="0">
                <a:solidFill>
                  <a:schemeClr val="tx1"/>
                </a:solidFill>
                <a:latin typeface="Arial" pitchFamily="34" charset="0"/>
                <a:ea typeface="+mn-ea"/>
                <a:cs typeface="+mn-cs"/>
              </a:rPr>
              <a:t>HBx</a:t>
            </a:r>
            <a:r>
              <a:rPr lang="en-US" sz="1200" b="0" i="0" u="none" strike="noStrike" kern="1200" baseline="0" dirty="0" smtClean="0">
                <a:solidFill>
                  <a:schemeClr val="tx1"/>
                </a:solidFill>
                <a:latin typeface="Arial" pitchFamily="34" charset="0"/>
                <a:ea typeface="+mn-ea"/>
                <a:cs typeface="+mn-cs"/>
              </a:rPr>
              <a:t> protein. The virus circulates in serum as a 42-nm, double-shelled particle, with an outer envelope component of </a:t>
            </a:r>
            <a:r>
              <a:rPr lang="en-US" sz="1200" b="0" i="0" u="none" strike="noStrike" kern="1200" baseline="0" dirty="0" err="1" smtClean="0">
                <a:solidFill>
                  <a:schemeClr val="tx1"/>
                </a:solidFill>
                <a:latin typeface="Arial" pitchFamily="34" charset="0"/>
                <a:ea typeface="+mn-ea"/>
                <a:cs typeface="+mn-cs"/>
              </a:rPr>
              <a:t>HBsAg</a:t>
            </a:r>
            <a:r>
              <a:rPr lang="en-US" sz="1200" b="0" i="0" u="none" strike="noStrike" kern="1200" baseline="0" dirty="0" smtClean="0">
                <a:solidFill>
                  <a:schemeClr val="tx1"/>
                </a:solidFill>
                <a:latin typeface="Arial" pitchFamily="34" charset="0"/>
                <a:ea typeface="+mn-ea"/>
                <a:cs typeface="+mn-cs"/>
              </a:rPr>
              <a:t> and an inner </a:t>
            </a:r>
            <a:r>
              <a:rPr lang="en-US" sz="1200" b="0" i="0" u="none" strike="noStrike" kern="1200" baseline="0" dirty="0" err="1" smtClean="0">
                <a:solidFill>
                  <a:schemeClr val="tx1"/>
                </a:solidFill>
                <a:latin typeface="Arial" pitchFamily="34" charset="0"/>
                <a:ea typeface="+mn-ea"/>
                <a:cs typeface="+mn-cs"/>
              </a:rPr>
              <a:t>nucleocapsid</a:t>
            </a:r>
            <a:r>
              <a:rPr lang="en-US" sz="1200" b="0" i="0" u="none" strike="noStrike" kern="1200" baseline="0" dirty="0" smtClean="0">
                <a:solidFill>
                  <a:schemeClr val="tx1"/>
                </a:solidFill>
                <a:latin typeface="Arial" pitchFamily="34" charset="0"/>
                <a:ea typeface="+mn-ea"/>
                <a:cs typeface="+mn-cs"/>
              </a:rPr>
              <a:t> component of hepatitis B core antigen (</a:t>
            </a:r>
            <a:r>
              <a:rPr lang="en-US" sz="1200" b="0" i="0" u="none" strike="noStrike" kern="1200" baseline="0" dirty="0" err="1" smtClean="0">
                <a:solidFill>
                  <a:schemeClr val="tx1"/>
                </a:solidFill>
                <a:latin typeface="Arial" pitchFamily="34" charset="0"/>
                <a:ea typeface="+mn-ea"/>
                <a:cs typeface="+mn-cs"/>
              </a:rPr>
              <a:t>HBcAg</a:t>
            </a:r>
            <a:r>
              <a:rPr lang="en-US" sz="1200" b="0" i="0" u="none" strike="noStrike" kern="1200" baseline="0" dirty="0" smtClean="0">
                <a:solidFill>
                  <a:schemeClr val="tx1"/>
                </a:solidFill>
                <a:latin typeface="Arial" pitchFamily="34" charset="0"/>
                <a:ea typeface="+mn-ea"/>
                <a:cs typeface="+mn-cs"/>
              </a:rPr>
              <a:t>). HBV DNA can be detected in serum and is used to monitor viral replication. </a:t>
            </a:r>
            <a:r>
              <a:rPr lang="en-US" sz="1200" b="0" i="0" u="none" strike="noStrike" kern="1200" baseline="0" dirty="0" err="1" smtClean="0">
                <a:solidFill>
                  <a:schemeClr val="tx1"/>
                </a:solidFill>
                <a:latin typeface="Arial" pitchFamily="34" charset="0"/>
                <a:ea typeface="+mn-ea"/>
                <a:cs typeface="+mn-cs"/>
              </a:rPr>
              <a:t>HBeAg</a:t>
            </a:r>
            <a:r>
              <a:rPr lang="en-US" sz="1200" b="0" i="0" u="none" strike="noStrike" kern="1200" baseline="0" dirty="0" smtClean="0">
                <a:solidFill>
                  <a:schemeClr val="tx1"/>
                </a:solidFill>
                <a:latin typeface="Arial" pitchFamily="34" charset="0"/>
                <a:ea typeface="+mn-ea"/>
                <a:cs typeface="+mn-cs"/>
              </a:rPr>
              <a:t>, unlike </a:t>
            </a:r>
            <a:r>
              <a:rPr lang="en-US" sz="1200" b="0" i="0" u="none" strike="noStrike" kern="1200" baseline="0" dirty="0" err="1" smtClean="0">
                <a:solidFill>
                  <a:schemeClr val="tx1"/>
                </a:solidFill>
                <a:latin typeface="Arial" pitchFamily="34" charset="0"/>
                <a:ea typeface="+mn-ea"/>
                <a:cs typeface="+mn-cs"/>
              </a:rPr>
              <a:t>HBsAg</a:t>
            </a:r>
            <a:r>
              <a:rPr lang="en-US" sz="1200" b="0" i="0" u="none" strike="noStrike" kern="1200" baseline="0" dirty="0" smtClean="0">
                <a:solidFill>
                  <a:schemeClr val="tx1"/>
                </a:solidFill>
                <a:latin typeface="Arial" pitchFamily="34" charset="0"/>
                <a:ea typeface="+mn-ea"/>
                <a:cs typeface="+mn-cs"/>
              </a:rPr>
              <a:t> and </a:t>
            </a:r>
            <a:r>
              <a:rPr lang="en-US" sz="1200" b="0" i="0" u="none" strike="noStrike" kern="1200" baseline="0" dirty="0" err="1" smtClean="0">
                <a:solidFill>
                  <a:schemeClr val="tx1"/>
                </a:solidFill>
                <a:latin typeface="Arial" pitchFamily="34" charset="0"/>
                <a:ea typeface="+mn-ea"/>
                <a:cs typeface="+mn-cs"/>
              </a:rPr>
              <a:t>HBcAg</a:t>
            </a:r>
            <a:r>
              <a:rPr lang="en-US" sz="1200" b="0" i="0" u="none" strike="noStrike" kern="1200" baseline="0" dirty="0" smtClean="0">
                <a:solidFill>
                  <a:schemeClr val="tx1"/>
                </a:solidFill>
                <a:latin typeface="Arial" pitchFamily="34" charset="0"/>
                <a:ea typeface="+mn-ea"/>
                <a:cs typeface="+mn-cs"/>
              </a:rPr>
              <a:t>, is not particulate, but rather is detectable as a soluble protein in serum. </a:t>
            </a:r>
          </a:p>
        </p:txBody>
      </p:sp>
      <p:sp>
        <p:nvSpPr>
          <p:cNvPr id="139269" name="Slide Number Placeholder 3"/>
          <p:cNvSpPr txBox="1">
            <a:spLocks noGrp="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9E00EAC7-02FD-4601-B716-333B73BA62E9}" type="slidenum">
              <a:rPr lang="en-US" sz="1200">
                <a:latin typeface="Arial" pitchFamily="34" charset="0"/>
                <a:cs typeface="Arial" pitchFamily="34" charset="0"/>
              </a:rPr>
              <a:pPr algn="r"/>
              <a:t>6</a:t>
            </a:fld>
            <a:endParaRPr lang="en-US" sz="1200">
              <a:latin typeface="Arial" pitchFamily="34" charset="0"/>
              <a:cs typeface="Arial" pitchFamily="34" charset="0"/>
            </a:endParaRPr>
          </a:p>
        </p:txBody>
      </p:sp>
    </p:spTree>
    <p:extLst>
      <p:ext uri="{BB962C8B-B14F-4D97-AF65-F5344CB8AC3E}">
        <p14:creationId xmlns:p14="http://schemas.microsoft.com/office/powerpoint/2010/main" val="4127940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a:ea typeface="+mn-ea"/>
                <a:cs typeface="Arial"/>
              </a:rPr>
              <a:t>Currently, seven antiviral agents (six NAs – lamivudine, </a:t>
            </a:r>
            <a:r>
              <a:rPr lang="en-US" sz="1200" b="0" i="0" u="none" strike="noStrike" kern="1200" baseline="0" dirty="0" err="1" smtClean="0">
                <a:solidFill>
                  <a:schemeClr val="tx1"/>
                </a:solidFill>
                <a:latin typeface="Arial"/>
                <a:ea typeface="+mn-ea"/>
                <a:cs typeface="Arial"/>
              </a:rPr>
              <a:t>adefovir</a:t>
            </a:r>
            <a:r>
              <a:rPr lang="en-US" sz="1200" b="0" i="0" u="none" strike="noStrike" kern="1200" baseline="0" dirty="0" smtClean="0">
                <a:solidFill>
                  <a:schemeClr val="tx1"/>
                </a:solidFill>
                <a:latin typeface="Arial"/>
                <a:ea typeface="+mn-ea"/>
                <a:cs typeface="Arial"/>
              </a:rPr>
              <a:t>, </a:t>
            </a:r>
            <a:r>
              <a:rPr lang="en-US" sz="1200" b="0" i="0" u="none" strike="noStrike" kern="1200" baseline="0" dirty="0" err="1" smtClean="0">
                <a:solidFill>
                  <a:schemeClr val="tx1"/>
                </a:solidFill>
                <a:latin typeface="Arial"/>
                <a:ea typeface="+mn-ea"/>
                <a:cs typeface="Arial"/>
              </a:rPr>
              <a:t>entecavir</a:t>
            </a:r>
            <a:r>
              <a:rPr lang="en-US" sz="1200" b="0" i="0" u="none" strike="noStrike" kern="1200" baseline="0" dirty="0" smtClean="0">
                <a:solidFill>
                  <a:schemeClr val="tx1"/>
                </a:solidFill>
                <a:latin typeface="Arial"/>
                <a:ea typeface="+mn-ea"/>
                <a:cs typeface="Arial"/>
              </a:rPr>
              <a:t>, </a:t>
            </a:r>
            <a:r>
              <a:rPr lang="en-US" sz="1200" b="0" i="0" u="none" strike="noStrike" kern="1200" baseline="0" dirty="0" err="1" smtClean="0">
                <a:solidFill>
                  <a:schemeClr val="tx1"/>
                </a:solidFill>
                <a:latin typeface="Arial"/>
                <a:ea typeface="+mn-ea"/>
                <a:cs typeface="Arial"/>
              </a:rPr>
              <a:t>telbivudine</a:t>
            </a:r>
            <a:r>
              <a:rPr lang="en-US" sz="1200" b="0" i="0" u="none" strike="noStrike" kern="1200" baseline="0" dirty="0" smtClean="0">
                <a:solidFill>
                  <a:schemeClr val="tx1"/>
                </a:solidFill>
                <a:latin typeface="Arial"/>
                <a:ea typeface="+mn-ea"/>
                <a:cs typeface="Arial"/>
              </a:rPr>
              <a:t>, </a:t>
            </a:r>
            <a:r>
              <a:rPr lang="en-US" sz="1200" b="0" i="0" u="none" strike="noStrike" kern="1200" baseline="0" dirty="0" err="1" smtClean="0">
                <a:solidFill>
                  <a:schemeClr val="tx1"/>
                </a:solidFill>
                <a:latin typeface="Arial"/>
                <a:ea typeface="+mn-ea"/>
                <a:cs typeface="Arial"/>
              </a:rPr>
              <a:t>tenofovir</a:t>
            </a:r>
            <a:r>
              <a:rPr lang="en-US" sz="1200" b="0" i="0" u="none" strike="noStrike" kern="1200" baseline="0" dirty="0" smtClean="0">
                <a:solidFill>
                  <a:schemeClr val="tx1"/>
                </a:solidFill>
                <a:latin typeface="Arial"/>
                <a:ea typeface="+mn-ea"/>
                <a:cs typeface="Arial"/>
              </a:rPr>
              <a:t>, </a:t>
            </a:r>
            <a:r>
              <a:rPr lang="en-US" sz="1200" b="0" i="0" u="none" strike="noStrike" kern="1200" baseline="0" dirty="0" err="1" smtClean="0">
                <a:solidFill>
                  <a:schemeClr val="tx1"/>
                </a:solidFill>
                <a:latin typeface="Arial"/>
                <a:ea typeface="+mn-ea"/>
                <a:cs typeface="Arial"/>
              </a:rPr>
              <a:t>emtricitabine</a:t>
            </a:r>
            <a:r>
              <a:rPr lang="en-US" sz="1200" b="0" i="0" u="none" strike="noStrike" kern="1200" baseline="0" dirty="0" smtClean="0">
                <a:solidFill>
                  <a:schemeClr val="tx1"/>
                </a:solidFill>
                <a:latin typeface="Arial"/>
                <a:ea typeface="+mn-ea"/>
                <a:cs typeface="Arial"/>
              </a:rPr>
              <a:t>, as well as standard and two formulations of PEG-IFN) are approved and widely licensed for the treatment of CHB. Although all NAs act on HBV polymerase, their mechanisms of action differ, in addition to their pharmacokinetics, inhibitory capacity and resistance patterns. The widespread use of NAs with a low genetic barrier to resistance, such as lamivudine, </a:t>
            </a:r>
            <a:r>
              <a:rPr lang="en-US" sz="1200" b="0" i="0" u="none" strike="noStrike" kern="1200" baseline="0" dirty="0" err="1" smtClean="0">
                <a:solidFill>
                  <a:schemeClr val="tx1"/>
                </a:solidFill>
                <a:latin typeface="Arial"/>
                <a:ea typeface="+mn-ea"/>
                <a:cs typeface="Arial"/>
              </a:rPr>
              <a:t>adefovir</a:t>
            </a:r>
            <a:r>
              <a:rPr lang="en-US" sz="1200" b="0" i="0" u="none" strike="noStrike" kern="1200" baseline="0" dirty="0" smtClean="0">
                <a:solidFill>
                  <a:schemeClr val="tx1"/>
                </a:solidFill>
                <a:latin typeface="Arial"/>
                <a:ea typeface="+mn-ea"/>
                <a:cs typeface="Arial"/>
              </a:rPr>
              <a:t> and </a:t>
            </a:r>
            <a:r>
              <a:rPr lang="en-US" sz="1200" b="0" i="0" u="none" strike="noStrike" kern="1200" baseline="0" dirty="0" err="1" smtClean="0">
                <a:solidFill>
                  <a:schemeClr val="tx1"/>
                </a:solidFill>
                <a:latin typeface="Arial"/>
                <a:ea typeface="+mn-ea"/>
                <a:cs typeface="Arial"/>
              </a:rPr>
              <a:t>telbivudine</a:t>
            </a:r>
            <a:r>
              <a:rPr lang="en-US" sz="1200" b="0" i="0" u="none" strike="noStrike" kern="1200" baseline="0" dirty="0" smtClean="0">
                <a:solidFill>
                  <a:schemeClr val="tx1"/>
                </a:solidFill>
                <a:latin typeface="Arial"/>
                <a:ea typeface="+mn-ea"/>
                <a:cs typeface="Arial"/>
              </a:rPr>
              <a:t> has led to high rates of resistance in those who have received treatment for CHB.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a:ea typeface="+mn-ea"/>
                <a:cs typeface="Arial"/>
              </a:rPr>
              <a:t>In situations where </a:t>
            </a:r>
            <a:r>
              <a:rPr lang="en-US" sz="1200" b="0" i="0" u="none" strike="noStrike" kern="1200" baseline="0" dirty="0" err="1" smtClean="0">
                <a:solidFill>
                  <a:schemeClr val="tx1"/>
                </a:solidFill>
                <a:latin typeface="Arial"/>
                <a:ea typeface="+mn-ea"/>
                <a:cs typeface="Arial"/>
              </a:rPr>
              <a:t>entecavir</a:t>
            </a:r>
            <a:r>
              <a:rPr lang="en-US" sz="1200" b="0" i="0" u="none" strike="noStrike" kern="1200" baseline="0" dirty="0" smtClean="0">
                <a:solidFill>
                  <a:schemeClr val="tx1"/>
                </a:solidFill>
                <a:latin typeface="Arial"/>
                <a:ea typeface="+mn-ea"/>
                <a:cs typeface="Arial"/>
              </a:rPr>
              <a:t> is not available, Lamivudine can be used in clinically unstable patients with renal impairment - once clinically stable can be converted to </a:t>
            </a:r>
            <a:r>
              <a:rPr lang="en-US" sz="1200" b="0" i="0" u="none" strike="noStrike" kern="1200" baseline="0" dirty="0" err="1" smtClean="0">
                <a:solidFill>
                  <a:schemeClr val="tx1"/>
                </a:solidFill>
                <a:latin typeface="Arial"/>
                <a:ea typeface="+mn-ea"/>
                <a:cs typeface="Arial"/>
              </a:rPr>
              <a:t>Tenofovir</a:t>
            </a:r>
            <a:r>
              <a:rPr lang="en-US" sz="1200" b="0" i="0" u="none" strike="noStrike" kern="1200" baseline="0" dirty="0" smtClean="0">
                <a:solidFill>
                  <a:schemeClr val="tx1"/>
                </a:solidFill>
                <a:latin typeface="Arial"/>
                <a:ea typeface="+mn-ea"/>
                <a:cs typeface="Arial"/>
              </a:rPr>
              <a: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AA34DF16-F167-9A4F-9CD9-A49EA1ACB58A}" type="slidenum">
              <a:rPr lang="en-US" smtClean="0"/>
              <a:pPr/>
              <a:t>45</a:t>
            </a:fld>
            <a:endParaRPr lang="en-US"/>
          </a:p>
        </p:txBody>
      </p:sp>
    </p:spTree>
    <p:extLst>
      <p:ext uri="{BB962C8B-B14F-4D97-AF65-F5344CB8AC3E}">
        <p14:creationId xmlns:p14="http://schemas.microsoft.com/office/powerpoint/2010/main" val="368739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ZA" dirty="0" smtClean="0"/>
              <a:t>These are not head-to</a:t>
            </a:r>
            <a:r>
              <a:rPr lang="en-ZA" baseline="0" dirty="0" smtClean="0"/>
              <a:t>-head studies. </a:t>
            </a:r>
          </a:p>
          <a:p>
            <a:r>
              <a:rPr lang="en-ZA" baseline="0" dirty="0" smtClean="0"/>
              <a:t>PegIFN has has the the advantage of ongoing virological improvement after completion of a finite course of treatment.</a:t>
            </a:r>
          </a:p>
          <a:p>
            <a:r>
              <a:rPr lang="en-ZA" sz="1800" baseline="0" dirty="0" smtClean="0">
                <a:latin typeface="Arial" panose="020B0604020202020204" pitchFamily="34" charset="0"/>
                <a:cs typeface="Arial" panose="020B0604020202020204" pitchFamily="34" charset="0"/>
              </a:rPr>
              <a:t>The longterm benefits of interferon based treatment include:</a:t>
            </a:r>
          </a:p>
          <a:p>
            <a:pPr marL="0" indent="0">
              <a:buNone/>
            </a:pPr>
            <a:r>
              <a:rPr lang="en-ZA" sz="1600" dirty="0" smtClean="0">
                <a:latin typeface="Arial" panose="020B0604020202020204" pitchFamily="34" charset="0"/>
                <a:cs typeface="Arial" panose="020B0604020202020204" pitchFamily="34" charset="0"/>
              </a:rPr>
              <a:t>1. *</a:t>
            </a:r>
            <a:r>
              <a:rPr lang="en-ZA" sz="110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 HBeAg  and HBsAg loss increase over time off Rx</a:t>
            </a:r>
            <a:r>
              <a:rPr lang="en-ZA" sz="1600" baseline="0" dirty="0" smtClean="0">
                <a:latin typeface="Arial" panose="020B0604020202020204" pitchFamily="34" charset="0"/>
                <a:cs typeface="Arial" panose="020B0604020202020204" pitchFamily="34" charset="0"/>
              </a:rPr>
              <a:t> </a:t>
            </a:r>
            <a:r>
              <a:rPr lang="en-ZA" sz="1200" i="1" dirty="0" smtClean="0">
                <a:latin typeface="Arial" panose="020B0604020202020204" pitchFamily="34" charset="0"/>
                <a:cs typeface="Arial" panose="020B0604020202020204" pitchFamily="34" charset="0"/>
              </a:rPr>
              <a:t>(Hepatology 2003 Apr;37(4):756; Hepatology 2004 Mar;39(3):804)</a:t>
            </a:r>
          </a:p>
          <a:p>
            <a:pPr marL="0" indent="0">
              <a:lnSpc>
                <a:spcPct val="150000"/>
              </a:lnSpc>
              <a:buFont typeface="Arial" panose="020B0604020202020204" pitchFamily="34" charset="0"/>
              <a:buNone/>
            </a:pPr>
            <a:r>
              <a:rPr lang="en-ZA" sz="1600" dirty="0" smtClean="0">
                <a:latin typeface="Arial" panose="020B0604020202020204" pitchFamily="34" charset="0"/>
                <a:cs typeface="Arial" panose="020B0604020202020204" pitchFamily="34" charset="0"/>
              </a:rPr>
              <a:t>2. *</a:t>
            </a:r>
            <a:r>
              <a:rPr lang="en-ZA" sz="110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Cirrhosis reduced by 35%  </a:t>
            </a:r>
            <a:r>
              <a:rPr lang="en-ZA" sz="1200" i="1" dirty="0" smtClean="0">
                <a:latin typeface="Arial" panose="020B0604020202020204" pitchFamily="34" charset="0"/>
                <a:cs typeface="Arial" panose="020B0604020202020204" pitchFamily="34" charset="0"/>
              </a:rPr>
              <a:t>(</a:t>
            </a:r>
            <a:r>
              <a:rPr lang="nb-NO" sz="1200" i="1" dirty="0" smtClean="0">
                <a:latin typeface="Arial" panose="020B0604020202020204" pitchFamily="34" charset="0"/>
                <a:cs typeface="Arial" panose="020B0604020202020204" pitchFamily="34" charset="0"/>
              </a:rPr>
              <a:t>J </a:t>
            </a:r>
            <a:r>
              <a:rPr lang="nb-NO" sz="1200" i="1" dirty="0" err="1" smtClean="0">
                <a:latin typeface="Arial" panose="020B0604020202020204" pitchFamily="34" charset="0"/>
                <a:cs typeface="Arial" panose="020B0604020202020204" pitchFamily="34" charset="0"/>
              </a:rPr>
              <a:t>Viral</a:t>
            </a:r>
            <a:r>
              <a:rPr lang="nb-NO" sz="1200" i="1" dirty="0" smtClean="0">
                <a:latin typeface="Arial" panose="020B0604020202020204" pitchFamily="34" charset="0"/>
                <a:cs typeface="Arial" panose="020B0604020202020204" pitchFamily="34" charset="0"/>
              </a:rPr>
              <a:t> </a:t>
            </a:r>
            <a:r>
              <a:rPr lang="nb-NO" sz="1200" i="1" dirty="0" err="1" smtClean="0">
                <a:latin typeface="Arial" panose="020B0604020202020204" pitchFamily="34" charset="0"/>
                <a:cs typeface="Arial" panose="020B0604020202020204" pitchFamily="34" charset="0"/>
              </a:rPr>
              <a:t>Hepat</a:t>
            </a:r>
            <a:r>
              <a:rPr lang="nb-NO" sz="1200" i="1" dirty="0" smtClean="0">
                <a:latin typeface="Arial" panose="020B0604020202020204" pitchFamily="34" charset="0"/>
                <a:cs typeface="Arial" panose="020B0604020202020204" pitchFamily="34" charset="0"/>
              </a:rPr>
              <a:t>. 2009 ;16(4):265)</a:t>
            </a:r>
            <a:endParaRPr lang="en-ZA" sz="1200" i="1" dirty="0" smtClean="0">
              <a:solidFill>
                <a:schemeClr val="accent1"/>
              </a:solidFill>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ZA" sz="1800" dirty="0" smtClean="0">
                <a:latin typeface="Arial" panose="020B0604020202020204" pitchFamily="34" charset="0"/>
                <a:cs typeface="Arial" panose="020B0604020202020204" pitchFamily="34" charset="0"/>
              </a:rPr>
              <a:t>3.</a:t>
            </a:r>
            <a:r>
              <a:rPr lang="en-ZA" sz="18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a:t>
            </a:r>
            <a:r>
              <a:rPr lang="en-ZA" sz="110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HCC reduced 41% (49% in cirrhosis)  </a:t>
            </a:r>
            <a:r>
              <a:rPr lang="en-ZA" sz="1200" i="1" dirty="0" smtClean="0">
                <a:latin typeface="Arial" panose="020B0604020202020204" pitchFamily="34" charset="0"/>
                <a:cs typeface="Arial" panose="020B0604020202020204" pitchFamily="34" charset="0"/>
              </a:rPr>
              <a:t>(</a:t>
            </a:r>
            <a:r>
              <a:rPr lang="nb-NO" sz="1200" i="1" dirty="0" smtClean="0">
                <a:latin typeface="Arial" panose="020B0604020202020204" pitchFamily="34" charset="0"/>
                <a:cs typeface="Arial" panose="020B0604020202020204" pitchFamily="34" charset="0"/>
              </a:rPr>
              <a:t>J </a:t>
            </a:r>
            <a:r>
              <a:rPr lang="nb-NO" sz="1200" i="1" dirty="0" err="1" smtClean="0">
                <a:latin typeface="Arial" panose="020B0604020202020204" pitchFamily="34" charset="0"/>
                <a:cs typeface="Arial" panose="020B0604020202020204" pitchFamily="34" charset="0"/>
              </a:rPr>
              <a:t>Viral</a:t>
            </a:r>
            <a:r>
              <a:rPr lang="nb-NO" sz="1200" i="1" dirty="0" smtClean="0">
                <a:latin typeface="Arial" panose="020B0604020202020204" pitchFamily="34" charset="0"/>
                <a:cs typeface="Arial" panose="020B0604020202020204" pitchFamily="34" charset="0"/>
              </a:rPr>
              <a:t> </a:t>
            </a:r>
            <a:r>
              <a:rPr lang="nb-NO" sz="1200" i="1" dirty="0" err="1" smtClean="0">
                <a:latin typeface="Arial" panose="020B0604020202020204" pitchFamily="34" charset="0"/>
                <a:cs typeface="Arial" panose="020B0604020202020204" pitchFamily="34" charset="0"/>
              </a:rPr>
              <a:t>Hepat</a:t>
            </a:r>
            <a:r>
              <a:rPr lang="nb-NO" sz="1200" i="1" dirty="0" smtClean="0">
                <a:latin typeface="Arial" panose="020B0604020202020204" pitchFamily="34" charset="0"/>
                <a:cs typeface="Arial" panose="020B0604020202020204" pitchFamily="34" charset="0"/>
              </a:rPr>
              <a:t>. 2009 ;16(4):265)</a:t>
            </a:r>
            <a:endParaRPr lang="en-ZA" sz="1200" i="1" dirty="0" smtClean="0">
              <a:solidFill>
                <a:schemeClr val="accent1"/>
              </a:solidFill>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ZA" sz="800" dirty="0" smtClean="0">
                <a:solidFill>
                  <a:schemeClr val="accent1"/>
                </a:solidFill>
                <a:latin typeface="Arial" panose="020B0604020202020204" pitchFamily="34" charset="0"/>
                <a:cs typeface="Arial" panose="020B0604020202020204" pitchFamily="34" charset="0"/>
                <a:sym typeface="Symbol"/>
              </a:rPr>
              <a:t>4.</a:t>
            </a:r>
            <a:r>
              <a:rPr lang="en-ZA" sz="800" baseline="0" dirty="0" smtClean="0">
                <a:solidFill>
                  <a:schemeClr val="accent1"/>
                </a:solidFill>
                <a:latin typeface="Arial" panose="020B0604020202020204" pitchFamily="34" charset="0"/>
                <a:cs typeface="Arial" panose="020B0604020202020204" pitchFamily="34" charset="0"/>
                <a:sym typeface="Symbol"/>
              </a:rPr>
              <a:t> </a:t>
            </a:r>
            <a:r>
              <a:rPr lang="en-ZA" sz="1600" dirty="0" smtClean="0">
                <a:latin typeface="Arial" panose="020B0604020202020204" pitchFamily="34" charset="0"/>
                <a:cs typeface="Arial" panose="020B0604020202020204" pitchFamily="34" charset="0"/>
                <a:sym typeface="Symbol"/>
              </a:rPr>
              <a:t>Liver death reduced 37% (80% in initial responder)</a:t>
            </a:r>
            <a:r>
              <a:rPr lang="en-ZA" sz="1600" baseline="0" dirty="0" smtClean="0">
                <a:latin typeface="Arial" panose="020B0604020202020204" pitchFamily="34" charset="0"/>
                <a:cs typeface="Arial" panose="020B0604020202020204" pitchFamily="34" charset="0"/>
                <a:sym typeface="Symbol"/>
              </a:rPr>
              <a:t> </a:t>
            </a:r>
            <a:r>
              <a:rPr lang="en-ZA" sz="1200" dirty="0" smtClean="0">
                <a:solidFill>
                  <a:srgbClr val="0070C0"/>
                </a:solidFill>
                <a:latin typeface="Arial" panose="020B0604020202020204" pitchFamily="34" charset="0"/>
                <a:cs typeface="Arial" panose="020B0604020202020204" pitchFamily="34" charset="0"/>
                <a:sym typeface="Symbol"/>
              </a:rPr>
              <a:t> (</a:t>
            </a:r>
            <a:r>
              <a:rPr lang="en-ZA" sz="1200" i="1" dirty="0" smtClean="0">
                <a:latin typeface="Arial" panose="020B0604020202020204" pitchFamily="34" charset="0"/>
                <a:cs typeface="Arial" panose="020B0604020202020204" pitchFamily="34" charset="0"/>
                <a:sym typeface="Symbol"/>
              </a:rPr>
              <a:t>Aliment Pharmacol Ther </a:t>
            </a:r>
            <a:r>
              <a:rPr lang="en-ZA" sz="1200" i="1" dirty="0" smtClean="0">
                <a:latin typeface="Arial" panose="020B0604020202020204" pitchFamily="34" charset="0"/>
                <a:cs typeface="Arial" panose="020B0604020202020204" pitchFamily="34" charset="0"/>
              </a:rPr>
              <a:t> 2010 ;32(9):1059)</a:t>
            </a:r>
            <a:endParaRPr lang="en-ZA" baseline="0" dirty="0" smtClean="0"/>
          </a:p>
          <a:p>
            <a:r>
              <a:rPr lang="en-ZA" sz="120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a:t>
            </a:r>
            <a:r>
              <a:rPr lang="en-ZA" sz="1200" dirty="0" smtClean="0">
                <a:latin typeface="Arial" panose="020B0604020202020204" pitchFamily="34" charset="0"/>
                <a:cs typeface="Arial" panose="020B0604020202020204" pitchFamily="34" charset="0"/>
              </a:rPr>
              <a:t> Meta-Analysis studies </a:t>
            </a:r>
            <a:endParaRPr lang="en-ZA" baseline="0" dirty="0" smtClean="0"/>
          </a:p>
          <a:p>
            <a:endParaRPr lang="en-ZA" baseline="0" dirty="0" smtClean="0"/>
          </a:p>
          <a:p>
            <a:r>
              <a:rPr lang="en-ZA" b="1" baseline="0" dirty="0" smtClean="0"/>
              <a:t>However, 8 year studies with Tenofovir have shown no resistance and equivalent HBsAg loss (13%) and HBsAg seroconversion (10%) to PegIFN (Marcellin et al Abstract 229, AASLD 2014).</a:t>
            </a: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pitchFamily="34" charset="0"/>
                <a:ea typeface="+mn-ea"/>
                <a:cs typeface="+mn-cs"/>
              </a:rPr>
              <a:t>A total of 641 patients were randomized and treated; 585 (91%) entered the TDF extension phase at Year 1, and 412 (64%) remained on study at Year 8. Durable viral suppression was maintained</a:t>
            </a:r>
            <a:r>
              <a:rPr lang="en-ZA" sz="1200" kern="1200" baseline="0" dirty="0" smtClean="0">
                <a:solidFill>
                  <a:schemeClr val="tx1"/>
                </a:solidFill>
                <a:effectLst/>
                <a:latin typeface="Arial" pitchFamily="34" charset="0"/>
                <a:ea typeface="+mn-ea"/>
                <a:cs typeface="+mn-cs"/>
              </a:rPr>
              <a:t> </a:t>
            </a:r>
            <a:r>
              <a:rPr lang="en-ZA" sz="1200" kern="1200" dirty="0" smtClean="0">
                <a:solidFill>
                  <a:schemeClr val="tx1"/>
                </a:solidFill>
                <a:effectLst/>
                <a:latin typeface="Arial" pitchFamily="34" charset="0"/>
                <a:ea typeface="+mn-ea"/>
                <a:cs typeface="+mn-cs"/>
              </a:rPr>
              <a:t>between Years 5-8. No resistance to TDF was detected through Year 8. Through Year 8, a confirmed renal event (either ≥0.5 mg/dL increase in serum creatinine, or serum phosphorus &lt;2 mg/dL, or creatinine clearance &lt;50 mL/min) was observed in 2.2% of patients, and BMD (T scores) of hip and spine were stable between Years 4-8.</a:t>
            </a:r>
            <a:br>
              <a:rPr lang="en-ZA" sz="1200" kern="1200" dirty="0" smtClean="0">
                <a:solidFill>
                  <a:schemeClr val="tx1"/>
                </a:solidFill>
                <a:effectLst/>
                <a:latin typeface="Arial" pitchFamily="34" charset="0"/>
                <a:ea typeface="+mn-ea"/>
                <a:cs typeface="+mn-cs"/>
              </a:rPr>
            </a:br>
            <a:endParaRPr lang="en-ZA" dirty="0" smtClean="0"/>
          </a:p>
          <a:p>
            <a:endParaRPr lang="en-ZA" b="1" baseline="0" dirty="0" smtClean="0"/>
          </a:p>
          <a:p>
            <a:endParaRPr lang="en-ZA" baseline="0" dirty="0" smtClean="0"/>
          </a:p>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46</a:t>
            </a:fld>
            <a:endParaRPr lang="en-GB" dirty="0"/>
          </a:p>
        </p:txBody>
      </p:sp>
    </p:spTree>
    <p:extLst>
      <p:ext uri="{BB962C8B-B14F-4D97-AF65-F5344CB8AC3E}">
        <p14:creationId xmlns:p14="http://schemas.microsoft.com/office/powerpoint/2010/main" val="1769943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Interferon</a:t>
            </a:r>
            <a:r>
              <a:rPr lang="en-US" b="1" baseline="0" dirty="0" smtClean="0"/>
              <a:t> therapy </a:t>
            </a:r>
            <a:r>
              <a:rPr lang="en-US" b="0" baseline="0" dirty="0" smtClean="0"/>
              <a:t>should be considered </a:t>
            </a:r>
            <a:r>
              <a:rPr lang="en-US" sz="1200" b="0" i="0" u="none" strike="noStrike" kern="1200" baseline="0" dirty="0" smtClean="0">
                <a:solidFill>
                  <a:schemeClr val="tx1"/>
                </a:solidFill>
                <a:latin typeface="Arial" pitchFamily="34" charset="0"/>
                <a:ea typeface="+mn-ea"/>
                <a:cs typeface="+mn-cs"/>
              </a:rPr>
              <a:t>when HBV DNA viral load and genotyping are available, IFN is available and affordable, or co-infection with HDV/HCV is present, as this offers the opportunity for a finite, short course of treatment. </a:t>
            </a:r>
            <a:r>
              <a:rPr lang="en-US" sz="1200" b="1" i="0" u="none" strike="noStrike" kern="1200" baseline="0" dirty="0" smtClean="0">
                <a:solidFill>
                  <a:schemeClr val="tx1"/>
                </a:solidFill>
                <a:latin typeface="Arial" pitchFamily="34" charset="0"/>
                <a:ea typeface="+mn-ea"/>
                <a:cs typeface="+mn-cs"/>
              </a:rPr>
              <a:t>Disadvantages: </a:t>
            </a:r>
            <a:r>
              <a:rPr lang="en-US" sz="1200" b="0" i="0" u="none" strike="noStrike" kern="1200" baseline="0" dirty="0" smtClean="0">
                <a:solidFill>
                  <a:schemeClr val="tx1"/>
                </a:solidFill>
                <a:latin typeface="Arial" pitchFamily="34" charset="0"/>
                <a:ea typeface="+mn-ea"/>
                <a:cs typeface="+mn-cs"/>
              </a:rPr>
              <a:t>Cost, subcutaneous injection, side effects and close monitoring required.</a:t>
            </a:r>
          </a:p>
          <a:p>
            <a:pPr lvl="0"/>
            <a:r>
              <a:rPr lang="en-US" sz="1200" b="1" i="0" u="none" strike="noStrike" kern="1200" baseline="0" dirty="0" smtClean="0">
                <a:solidFill>
                  <a:schemeClr val="tx1"/>
                </a:solidFill>
                <a:latin typeface="Arial" pitchFamily="34" charset="0"/>
                <a:ea typeface="+mn-ea"/>
                <a:cs typeface="+mn-cs"/>
              </a:rPr>
              <a:t>IFN side effects include: </a:t>
            </a:r>
            <a:r>
              <a:rPr lang="en-US" sz="1200" kern="1200" dirty="0" smtClean="0">
                <a:solidFill>
                  <a:schemeClr val="tx1"/>
                </a:solidFill>
                <a:effectLst/>
                <a:latin typeface="Arial" pitchFamily="34" charset="0"/>
                <a:ea typeface="+mn-ea"/>
                <a:cs typeface="+mn-cs"/>
              </a:rPr>
              <a:t>Initial influenza-like illness,</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fatigue</a:t>
            </a:r>
            <a:r>
              <a:rPr lang="en-ZA" sz="1200" kern="1200" dirty="0" smtClean="0">
                <a:solidFill>
                  <a:schemeClr val="tx1"/>
                </a:solidFill>
                <a:effectLst/>
                <a:latin typeface="Arial" pitchFamily="34" charset="0"/>
                <a:ea typeface="+mn-ea"/>
                <a:cs typeface="+mn-cs"/>
              </a:rPr>
              <a:t>,</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anorexia and weight loss</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alopecia</a:t>
            </a:r>
            <a:r>
              <a:rPr lang="en-ZA" sz="1200" kern="1200" dirty="0" smtClean="0">
                <a:solidFill>
                  <a:schemeClr val="tx1"/>
                </a:solidFill>
                <a:effectLst/>
                <a:latin typeface="Arial" pitchFamily="34" charset="0"/>
                <a:ea typeface="+mn-ea"/>
                <a:cs typeface="+mn-cs"/>
              </a:rPr>
              <a:t>,</a:t>
            </a:r>
            <a:r>
              <a:rPr lang="en-ZA" sz="1200" kern="1200" baseline="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myelosuppression</a:t>
            </a:r>
            <a:r>
              <a:rPr lang="en-US" sz="1200" kern="1200" dirty="0" smtClean="0">
                <a:solidFill>
                  <a:schemeClr val="tx1"/>
                </a:solidFill>
                <a:effectLst/>
                <a:latin typeface="Arial" pitchFamily="34" charset="0"/>
                <a:ea typeface="+mn-ea"/>
                <a:cs typeface="+mn-cs"/>
              </a:rPr>
              <a:t> with neutropenia and thrombocytopenia</a:t>
            </a:r>
            <a:r>
              <a:rPr lang="en-ZA" sz="1200" kern="1200" dirty="0" smtClean="0">
                <a:solidFill>
                  <a:schemeClr val="tx1"/>
                </a:solidFill>
                <a:effectLst/>
                <a:latin typeface="Arial" pitchFamily="34" charset="0"/>
                <a:ea typeface="+mn-ea"/>
                <a:cs typeface="+mn-cs"/>
              </a:rPr>
              <a:t>,</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hypo- and hyper-</a:t>
            </a:r>
            <a:r>
              <a:rPr lang="en-US" sz="1200" kern="1200" dirty="0" err="1" smtClean="0">
                <a:solidFill>
                  <a:schemeClr val="tx1"/>
                </a:solidFill>
                <a:effectLst/>
                <a:latin typeface="Arial" pitchFamily="34" charset="0"/>
                <a:ea typeface="+mn-ea"/>
                <a:cs typeface="+mn-cs"/>
              </a:rPr>
              <a:t>thyroidism</a:t>
            </a:r>
            <a:r>
              <a:rPr lang="en-ZA" sz="1200" kern="1200" dirty="0" smtClean="0">
                <a:solidFill>
                  <a:schemeClr val="tx1"/>
                </a:solidFill>
                <a:effectLst/>
                <a:latin typeface="Arial" pitchFamily="34" charset="0"/>
                <a:ea typeface="+mn-ea"/>
                <a:cs typeface="+mn-cs"/>
              </a:rPr>
              <a:t>,</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emotional </a:t>
            </a:r>
            <a:r>
              <a:rPr lang="en-US" sz="1200" kern="1200" dirty="0" err="1" smtClean="0">
                <a:solidFill>
                  <a:schemeClr val="tx1"/>
                </a:solidFill>
                <a:effectLst/>
                <a:latin typeface="Arial" pitchFamily="34" charset="0"/>
                <a:ea typeface="+mn-ea"/>
                <a:cs typeface="+mn-cs"/>
              </a:rPr>
              <a:t>lability</a:t>
            </a:r>
            <a:r>
              <a:rPr lang="en-US" sz="1200" kern="1200" dirty="0" smtClean="0">
                <a:solidFill>
                  <a:schemeClr val="tx1"/>
                </a:solidFill>
                <a:effectLst/>
                <a:latin typeface="Arial" pitchFamily="34" charset="0"/>
                <a:ea typeface="+mn-ea"/>
                <a:cs typeface="+mn-cs"/>
              </a:rPr>
              <a:t> and depression,</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retinal changes and impaired vision</a:t>
            </a:r>
            <a:r>
              <a:rPr lang="en-ZA" sz="1200" kern="1200" dirty="0" smtClean="0">
                <a:solidFill>
                  <a:schemeClr val="tx1"/>
                </a:solidFill>
                <a:effectLst/>
                <a:latin typeface="Arial" pitchFamily="34" charset="0"/>
                <a:ea typeface="+mn-ea"/>
                <a:cs typeface="+mn-cs"/>
              </a:rPr>
              <a:t>,</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flare in ALT occurs in 30-40% patients on treatment.</a:t>
            </a:r>
            <a:endParaRPr lang="en-ZA" sz="1200" kern="1200" dirty="0" smtClean="0">
              <a:solidFill>
                <a:schemeClr val="tx1"/>
              </a:solidFill>
              <a:effectLst/>
              <a:latin typeface="Arial" pitchFamily="34" charset="0"/>
              <a:ea typeface="+mn-ea"/>
              <a:cs typeface="+mn-cs"/>
            </a:endParaRPr>
          </a:p>
          <a:p>
            <a:r>
              <a:rPr lang="en-US" sz="1200" b="1" i="0" u="none" strike="noStrike" kern="1200" baseline="0" dirty="0" smtClean="0">
                <a:solidFill>
                  <a:schemeClr val="tx1"/>
                </a:solidFill>
                <a:latin typeface="Arial" pitchFamily="34" charset="0"/>
                <a:ea typeface="+mn-ea"/>
                <a:cs typeface="+mn-cs"/>
              </a:rPr>
              <a:t>There are several absolute and relative contraindications to IFN</a:t>
            </a:r>
            <a:r>
              <a:rPr lang="en-US" sz="1200" b="0" i="0" u="none" strike="noStrike" kern="1200" baseline="0" dirty="0" smtClean="0">
                <a:solidFill>
                  <a:schemeClr val="tx1"/>
                </a:solidFill>
                <a:latin typeface="Arial" pitchFamily="34" charset="0"/>
                <a:ea typeface="+mn-ea"/>
                <a:cs typeface="+mn-cs"/>
              </a:rPr>
              <a:t>, which include the presence of decompensated cirrhosis and </a:t>
            </a:r>
            <a:r>
              <a:rPr lang="en-US" sz="1200" b="0" i="0" u="none" strike="noStrike" kern="1200" baseline="0" dirty="0" err="1" smtClean="0">
                <a:solidFill>
                  <a:schemeClr val="tx1"/>
                </a:solidFill>
                <a:latin typeface="Arial" pitchFamily="34" charset="0"/>
                <a:ea typeface="+mn-ea"/>
                <a:cs typeface="+mn-cs"/>
              </a:rPr>
              <a:t>hypersplenism</a:t>
            </a:r>
            <a:r>
              <a:rPr lang="en-US" sz="1200" b="0" i="0" u="none" strike="noStrike" kern="1200" baseline="0" dirty="0" smtClean="0">
                <a:solidFill>
                  <a:schemeClr val="tx1"/>
                </a:solidFill>
                <a:latin typeface="Arial" pitchFamily="34" charset="0"/>
                <a:ea typeface="+mn-ea"/>
                <a:cs typeface="+mn-cs"/>
              </a:rPr>
              <a:t>, thyroid disease, autoimmune diseases, severe coronary artery disease, renal transplant disease, pregnancy, seizures and psychiatric illness, concomitant use of certain drugs, retinopathy, thrombocytopenia or leucopenia. IFN also cannot be used in infants less than 1 year of 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48</a:t>
            </a:fld>
            <a:endParaRPr lang="en-GB" dirty="0"/>
          </a:p>
        </p:txBody>
      </p:sp>
    </p:spTree>
    <p:extLst>
      <p:ext uri="{BB962C8B-B14F-4D97-AF65-F5344CB8AC3E}">
        <p14:creationId xmlns:p14="http://schemas.microsoft.com/office/powerpoint/2010/main" val="405708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pitchFamily="34" charset="0"/>
                <a:ea typeface="+mn-ea"/>
                <a:cs typeface="+mn-cs"/>
              </a:rPr>
              <a:t>The main advantages of NAs over IFN </a:t>
            </a:r>
            <a:r>
              <a:rPr lang="en-US" sz="1200" b="0" i="0" u="none" strike="noStrike" kern="1200" baseline="0" dirty="0" smtClean="0">
                <a:solidFill>
                  <a:schemeClr val="tx1"/>
                </a:solidFill>
                <a:latin typeface="Arial" pitchFamily="34" charset="0"/>
                <a:ea typeface="+mn-ea"/>
                <a:cs typeface="+mn-cs"/>
              </a:rPr>
              <a:t> are the convenience of dosage (once-daily oral administration), tolerability and immediate affordability. The disadvantages of NAs are that lifelong therapy is usually required as NAs cannot eradicate </a:t>
            </a:r>
            <a:r>
              <a:rPr lang="en-US" sz="1200" b="0" i="0" u="none" strike="noStrike" kern="1200" baseline="0" dirty="0" err="1" smtClean="0">
                <a:solidFill>
                  <a:schemeClr val="tx1"/>
                </a:solidFill>
                <a:latin typeface="Arial" pitchFamily="34" charset="0"/>
                <a:ea typeface="+mn-ea"/>
                <a:cs typeface="+mn-cs"/>
              </a:rPr>
              <a:t>cccDNA</a:t>
            </a:r>
            <a:r>
              <a:rPr lang="en-US" sz="1200" b="0" i="0" u="none" strike="noStrike" kern="1200" baseline="0" dirty="0" smtClean="0">
                <a:solidFill>
                  <a:schemeClr val="tx1"/>
                </a:solidFill>
                <a:latin typeface="Arial" pitchFamily="34" charset="0"/>
                <a:ea typeface="+mn-ea"/>
                <a:cs typeface="+mn-cs"/>
              </a:rPr>
              <a:t> and thus is associated with high cumulative costs. Long term safety with lifelong therapy not yet known. Risk of resistance if NAs with low barrier to resistance are used.</a:t>
            </a:r>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49</a:t>
            </a:fld>
            <a:endParaRPr lang="en-GB" dirty="0"/>
          </a:p>
        </p:txBody>
      </p:sp>
    </p:spTree>
    <p:extLst>
      <p:ext uri="{BB962C8B-B14F-4D97-AF65-F5344CB8AC3E}">
        <p14:creationId xmlns:p14="http://schemas.microsoft.com/office/powerpoint/2010/main" val="1567470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a:cs typeface="Arial"/>
              </a:rPr>
              <a:t>Entecavir 1mg with decompensated liver disease - monitor for lactic acidosis</a:t>
            </a:r>
          </a:p>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54</a:t>
            </a:fld>
            <a:endParaRPr lang="en-GB" dirty="0"/>
          </a:p>
        </p:txBody>
      </p:sp>
    </p:spTree>
    <p:extLst>
      <p:ext uri="{BB962C8B-B14F-4D97-AF65-F5344CB8AC3E}">
        <p14:creationId xmlns:p14="http://schemas.microsoft.com/office/powerpoint/2010/main" val="2935020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itchFamily="34" charset="0"/>
                <a:ea typeface="+mn-ea"/>
                <a:cs typeface="+mn-cs"/>
              </a:rPr>
              <a:t>A </a:t>
            </a:r>
            <a:r>
              <a:rPr lang="en-US" sz="1200" b="1" i="0" u="none" strike="noStrike" kern="1200" baseline="0" dirty="0" smtClean="0">
                <a:solidFill>
                  <a:schemeClr val="tx1"/>
                </a:solidFill>
                <a:latin typeface="Arial" pitchFamily="34" charset="0"/>
                <a:ea typeface="+mn-ea"/>
                <a:cs typeface="+mn-cs"/>
              </a:rPr>
              <a:t>placebo-controlled RCT of </a:t>
            </a:r>
            <a:r>
              <a:rPr lang="en-US" sz="1200" b="1" i="0" u="none" strike="noStrike" kern="1200" baseline="0" dirty="0" err="1" smtClean="0">
                <a:solidFill>
                  <a:schemeClr val="tx1"/>
                </a:solidFill>
                <a:latin typeface="Arial" pitchFamily="34" charset="0"/>
                <a:ea typeface="+mn-ea"/>
                <a:cs typeface="+mn-cs"/>
              </a:rPr>
              <a:t>tenofovir</a:t>
            </a:r>
            <a:r>
              <a:rPr lang="en-US" sz="1200" b="1" i="0" u="none" strike="noStrike" kern="1200" baseline="0" dirty="0" smtClean="0">
                <a:solidFill>
                  <a:schemeClr val="tx1"/>
                </a:solidFill>
                <a:latin typeface="Arial" pitchFamily="34" charset="0"/>
                <a:ea typeface="+mn-ea"/>
                <a:cs typeface="+mn-cs"/>
              </a:rPr>
              <a:t> in adolescents</a:t>
            </a:r>
            <a:r>
              <a:rPr lang="en-US" sz="1200" b="0" i="0" u="none" strike="noStrike" kern="1200" baseline="0" dirty="0" smtClean="0">
                <a:solidFill>
                  <a:schemeClr val="tx1"/>
                </a:solidFill>
                <a:latin typeface="Arial" pitchFamily="34" charset="0"/>
                <a:ea typeface="+mn-ea"/>
                <a:cs typeface="+mn-cs"/>
              </a:rPr>
              <a:t> showed a high </a:t>
            </a:r>
            <a:r>
              <a:rPr lang="en-US" sz="1200" b="0" i="0" u="none" strike="noStrike" kern="1200" baseline="0" dirty="0" err="1" smtClean="0">
                <a:solidFill>
                  <a:schemeClr val="tx1"/>
                </a:solidFill>
                <a:latin typeface="Arial" pitchFamily="34" charset="0"/>
                <a:ea typeface="+mn-ea"/>
                <a:cs typeface="+mn-cs"/>
              </a:rPr>
              <a:t>virological</a:t>
            </a:r>
            <a:r>
              <a:rPr lang="en-US" sz="1200" b="0" i="0" u="none" strike="noStrike" kern="1200" baseline="0" dirty="0" smtClean="0">
                <a:solidFill>
                  <a:schemeClr val="tx1"/>
                </a:solidFill>
                <a:latin typeface="Arial" pitchFamily="34" charset="0"/>
                <a:ea typeface="+mn-ea"/>
                <a:cs typeface="+mn-cs"/>
              </a:rPr>
              <a:t> response (89%) and normalization of serum ALT at 72 weeks of treatment, and no observed resistance (</a:t>
            </a:r>
            <a:r>
              <a:rPr lang="en-ZA" sz="1200" kern="1200" dirty="0" smtClean="0">
                <a:solidFill>
                  <a:schemeClr val="tx1"/>
                </a:solidFill>
                <a:effectLst/>
                <a:latin typeface="Arial" pitchFamily="34" charset="0"/>
                <a:ea typeface="+mn-ea"/>
                <a:cs typeface="+mn-cs"/>
              </a:rPr>
              <a:t>Hepatology 2012;56(6):2018.</a:t>
            </a:r>
          </a:p>
          <a:p>
            <a:endParaRPr lang="en-US" sz="8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An ongoing </a:t>
            </a:r>
            <a:r>
              <a:rPr lang="en-US" sz="1200" b="1" i="0" u="none" strike="noStrike" kern="1200" baseline="0" dirty="0" smtClean="0">
                <a:solidFill>
                  <a:schemeClr val="tx1"/>
                </a:solidFill>
                <a:latin typeface="Arial" pitchFamily="34" charset="0"/>
                <a:ea typeface="+mn-ea"/>
                <a:cs typeface="+mn-cs"/>
              </a:rPr>
              <a:t>placebo-controlled trial of </a:t>
            </a:r>
            <a:r>
              <a:rPr lang="en-US" sz="1200" b="1" i="0" u="none" strike="noStrike" kern="1200" baseline="0" dirty="0" err="1" smtClean="0">
                <a:solidFill>
                  <a:schemeClr val="tx1"/>
                </a:solidFill>
                <a:latin typeface="Arial" pitchFamily="34" charset="0"/>
                <a:ea typeface="+mn-ea"/>
                <a:cs typeface="+mn-cs"/>
              </a:rPr>
              <a:t>entecavir</a:t>
            </a:r>
            <a:r>
              <a:rPr lang="en-US" sz="1200" b="1" i="0" u="none" strike="noStrike" kern="1200" baseline="0" dirty="0" smtClean="0">
                <a:solidFill>
                  <a:schemeClr val="tx1"/>
                </a:solidFill>
                <a:latin typeface="Arial" pitchFamily="34" charset="0"/>
                <a:ea typeface="+mn-ea"/>
                <a:cs typeface="+mn-cs"/>
              </a:rPr>
              <a:t> in children </a:t>
            </a:r>
            <a:r>
              <a:rPr lang="en-US" sz="1200" b="0" i="0" u="none" strike="noStrike" kern="1200" baseline="0" dirty="0" smtClean="0">
                <a:solidFill>
                  <a:schemeClr val="tx1"/>
                </a:solidFill>
                <a:latin typeface="Arial" pitchFamily="34" charset="0"/>
                <a:ea typeface="+mn-ea"/>
                <a:cs typeface="+mn-cs"/>
              </a:rPr>
              <a:t>(AI463189 trial), but based on data submitted for a new drug application to the US FDA, showed that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is superior to placebo at reducing HBV DNA levels to &lt;50 IU/mL, inducing </a:t>
            </a:r>
            <a:r>
              <a:rPr lang="en-US" sz="1200" b="0" i="0" u="none" strike="noStrike" kern="1200" baseline="0" dirty="0" err="1" smtClean="0">
                <a:solidFill>
                  <a:schemeClr val="tx1"/>
                </a:solidFill>
                <a:latin typeface="Arial" pitchFamily="34" charset="0"/>
                <a:ea typeface="+mn-ea"/>
                <a:cs typeface="+mn-cs"/>
              </a:rPr>
              <a:t>HBeAg</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seroconversion</a:t>
            </a:r>
            <a:r>
              <a:rPr lang="en-US" sz="1200" b="0" i="0" u="none" strike="noStrike" kern="1200" baseline="0" dirty="0" smtClean="0">
                <a:solidFill>
                  <a:schemeClr val="tx1"/>
                </a:solidFill>
                <a:latin typeface="Arial" pitchFamily="34" charset="0"/>
                <a:ea typeface="+mn-ea"/>
                <a:cs typeface="+mn-cs"/>
              </a:rPr>
              <a:t> (24% </a:t>
            </a:r>
            <a:r>
              <a:rPr lang="en-US" sz="1200" b="0" i="0" u="none" strike="noStrike" kern="1200" baseline="0" dirty="0" err="1" smtClean="0">
                <a:solidFill>
                  <a:schemeClr val="tx1"/>
                </a:solidFill>
                <a:latin typeface="Arial" pitchFamily="34" charset="0"/>
                <a:ea typeface="+mn-ea"/>
                <a:cs typeface="+mn-cs"/>
              </a:rPr>
              <a:t>vs</a:t>
            </a:r>
            <a:r>
              <a:rPr lang="en-US" sz="1200" b="0" i="0" u="none" strike="noStrike" kern="1200" baseline="0" dirty="0" smtClean="0">
                <a:solidFill>
                  <a:schemeClr val="tx1"/>
                </a:solidFill>
                <a:latin typeface="Arial" pitchFamily="34" charset="0"/>
                <a:ea typeface="+mn-ea"/>
                <a:cs typeface="+mn-cs"/>
              </a:rPr>
              <a:t> 2%) and normalizing serum ALT levels (67% </a:t>
            </a:r>
            <a:r>
              <a:rPr lang="en-US" sz="1200" b="0" i="0" u="none" strike="noStrike" kern="1200" baseline="0" dirty="0" err="1" smtClean="0">
                <a:solidFill>
                  <a:schemeClr val="tx1"/>
                </a:solidFill>
                <a:latin typeface="Arial" pitchFamily="34" charset="0"/>
                <a:ea typeface="+mn-ea"/>
                <a:cs typeface="+mn-cs"/>
              </a:rPr>
              <a:t>vs</a:t>
            </a:r>
            <a:r>
              <a:rPr lang="en-US" sz="1200" b="0" i="0" u="none" strike="noStrike" kern="1200" baseline="0" dirty="0" smtClean="0">
                <a:solidFill>
                  <a:schemeClr val="tx1"/>
                </a:solidFill>
                <a:latin typeface="Arial" pitchFamily="34" charset="0"/>
                <a:ea typeface="+mn-ea"/>
                <a:cs typeface="+mn-cs"/>
              </a:rPr>
              <a:t> 27%) at week 48. </a:t>
            </a:r>
          </a:p>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55</a:t>
            </a:fld>
            <a:endParaRPr lang="en-GB" dirty="0"/>
          </a:p>
        </p:txBody>
      </p:sp>
    </p:spTree>
    <p:extLst>
      <p:ext uri="{BB962C8B-B14F-4D97-AF65-F5344CB8AC3E}">
        <p14:creationId xmlns:p14="http://schemas.microsoft.com/office/powerpoint/2010/main" val="2512411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pitchFamily="34" charset="0"/>
                <a:ea typeface="+mn-ea"/>
                <a:cs typeface="+mn-cs"/>
              </a:rPr>
              <a:t>Assessment of the severity of liver disease </a:t>
            </a:r>
            <a:r>
              <a:rPr lang="en-US" sz="1200" b="0" i="0" u="none" strike="noStrike" kern="1200" baseline="0" dirty="0" smtClean="0">
                <a:solidFill>
                  <a:schemeClr val="tx1"/>
                </a:solidFill>
                <a:latin typeface="Arial" pitchFamily="34" charset="0"/>
                <a:ea typeface="+mn-ea"/>
                <a:cs typeface="+mn-cs"/>
              </a:rPr>
              <a:t>should include a history, physical examination, including for the presence of hepatomegaly and splenomegaly, and measurement of ALT, AST, ALP and total bilirubin; full blood count, including platelet count and white cell count. ALT and platelet count measurements allow calculation of APRI for staging of liver disease. The synthetic function of the liver should be assessed with serum albumin and </a:t>
            </a:r>
            <a:r>
              <a:rPr lang="en-US" sz="1200" b="0" i="0" u="none" strike="noStrike" kern="1200" baseline="0" dirty="0" err="1" smtClean="0">
                <a:solidFill>
                  <a:schemeClr val="tx1"/>
                </a:solidFill>
                <a:latin typeface="Arial" pitchFamily="34" charset="0"/>
                <a:ea typeface="+mn-ea"/>
                <a:cs typeface="+mn-cs"/>
              </a:rPr>
              <a:t>prothrombin</a:t>
            </a:r>
            <a:r>
              <a:rPr lang="en-US" sz="1200" b="0" i="0" u="none" strike="noStrike" kern="1200" baseline="0" dirty="0" smtClean="0">
                <a:solidFill>
                  <a:schemeClr val="tx1"/>
                </a:solidFill>
                <a:latin typeface="Arial" pitchFamily="34" charset="0"/>
                <a:ea typeface="+mn-ea"/>
                <a:cs typeface="+mn-cs"/>
              </a:rPr>
              <a:t> time or international normalized ratio (INR). Patients should also be questioned about the presence of liver-related symptoms especially symptoms </a:t>
            </a:r>
            <a:r>
              <a:rPr lang="en-US" sz="1200" b="0" i="0" u="none" strike="noStrike" kern="1200" baseline="0" dirty="0" err="1" smtClean="0">
                <a:solidFill>
                  <a:schemeClr val="tx1"/>
                </a:solidFill>
                <a:latin typeface="Arial" pitchFamily="34" charset="0"/>
                <a:ea typeface="+mn-ea"/>
                <a:cs typeface="+mn-cs"/>
              </a:rPr>
              <a:t>suggeestive</a:t>
            </a:r>
            <a:r>
              <a:rPr lang="en-US" sz="1200" b="0" i="0" u="none" strike="noStrike" kern="1200" baseline="0" dirty="0" smtClean="0">
                <a:solidFill>
                  <a:schemeClr val="tx1"/>
                </a:solidFill>
                <a:latin typeface="Arial" pitchFamily="34" charset="0"/>
                <a:ea typeface="+mn-ea"/>
                <a:cs typeface="+mn-cs"/>
              </a:rPr>
              <a:t> of decompensation (jaundice, encephalopathy, ascites and </a:t>
            </a:r>
            <a:r>
              <a:rPr lang="en-US" sz="1200" b="0" i="0" u="none" strike="noStrike" kern="1200" baseline="0" dirty="0" err="1" smtClean="0">
                <a:solidFill>
                  <a:schemeClr val="tx1"/>
                </a:solidFill>
                <a:latin typeface="Arial" pitchFamily="34" charset="0"/>
                <a:ea typeface="+mn-ea"/>
                <a:cs typeface="+mn-cs"/>
              </a:rPr>
              <a:t>variceal</a:t>
            </a:r>
            <a:r>
              <a:rPr lang="en-US" sz="1200" b="0" i="0" u="none" strike="noStrike" kern="1200" baseline="0" dirty="0" smtClean="0">
                <a:solidFill>
                  <a:schemeClr val="tx1"/>
                </a:solidFill>
                <a:latin typeface="Arial" pitchFamily="34" charset="0"/>
                <a:ea typeface="+mn-ea"/>
                <a:cs typeface="+mn-cs"/>
              </a:rPr>
              <a:t> bleeds), although it is recognized that even advanced disease may be asymptomatic. </a:t>
            </a:r>
          </a:p>
          <a:p>
            <a:r>
              <a:rPr lang="en-US" sz="1200" b="1" i="0" u="none" strike="noStrike" kern="1200" baseline="0" dirty="0" smtClean="0">
                <a:solidFill>
                  <a:schemeClr val="tx1"/>
                </a:solidFill>
                <a:latin typeface="Arial" pitchFamily="34" charset="0"/>
                <a:ea typeface="+mn-ea"/>
                <a:cs typeface="+mn-cs"/>
              </a:rPr>
              <a:t>Assessment of the level of viral replication: HBV DNA levels and </a:t>
            </a:r>
            <a:r>
              <a:rPr lang="en-US" sz="1200" b="1" i="0" u="none" strike="noStrike" kern="1200" baseline="0" dirty="0" err="1" smtClean="0">
                <a:solidFill>
                  <a:schemeClr val="tx1"/>
                </a:solidFill>
                <a:latin typeface="Arial" pitchFamily="34" charset="0"/>
                <a:ea typeface="+mn-ea"/>
                <a:cs typeface="+mn-cs"/>
              </a:rPr>
              <a:t>HBeAg</a:t>
            </a:r>
            <a:r>
              <a:rPr lang="en-US" sz="1200" b="1" i="0" u="none" strike="noStrike" kern="1200" baseline="0" dirty="0" smtClean="0">
                <a:solidFill>
                  <a:schemeClr val="tx1"/>
                </a:solidFill>
                <a:latin typeface="Arial" pitchFamily="34" charset="0"/>
                <a:ea typeface="+mn-ea"/>
                <a:cs typeface="+mn-cs"/>
              </a:rPr>
              <a:t> NOT required to make the decision to treat. See 2015 WHO guidelines (Module 2)</a:t>
            </a:r>
          </a:p>
          <a:p>
            <a:r>
              <a:rPr lang="en-US" sz="1200" b="1" i="0" u="none" strike="noStrike" kern="1200" baseline="0" dirty="0" smtClean="0">
                <a:solidFill>
                  <a:schemeClr val="tx1"/>
                </a:solidFill>
                <a:latin typeface="Arial" pitchFamily="34" charset="0"/>
                <a:ea typeface="+mn-ea"/>
                <a:cs typeface="+mn-cs"/>
              </a:rPr>
              <a:t>Assessment for the presence of comorbidities: </a:t>
            </a:r>
            <a:r>
              <a:rPr lang="en-US" sz="1200" b="0" i="0" u="none" strike="noStrike" kern="1200" baseline="0" dirty="0" smtClean="0">
                <a:solidFill>
                  <a:schemeClr val="tx1"/>
                </a:solidFill>
                <a:latin typeface="Arial" pitchFamily="34" charset="0"/>
                <a:ea typeface="+mn-ea"/>
                <a:cs typeface="+mn-cs"/>
              </a:rPr>
              <a:t>evaluation for the presence of other comorbidities, including co-infection with HIV, HCV or HDV, impaired glucose tolerance, </a:t>
            </a:r>
            <a:r>
              <a:rPr lang="en-US" sz="1200" b="0" i="0" u="none" strike="noStrike" kern="1200" baseline="0" dirty="0" err="1" smtClean="0">
                <a:solidFill>
                  <a:schemeClr val="tx1"/>
                </a:solidFill>
                <a:latin typeface="Arial" pitchFamily="34" charset="0"/>
                <a:ea typeface="+mn-ea"/>
                <a:cs typeface="+mn-cs"/>
              </a:rPr>
              <a:t>dyslipidaemia</a:t>
            </a:r>
            <a:r>
              <a:rPr lang="en-US" sz="1200" b="0" i="0" u="none" strike="noStrike" kern="1200" baseline="0" dirty="0" smtClean="0">
                <a:solidFill>
                  <a:schemeClr val="tx1"/>
                </a:solidFill>
                <a:latin typeface="Arial" pitchFamily="34" charset="0"/>
                <a:ea typeface="+mn-ea"/>
                <a:cs typeface="+mn-cs"/>
              </a:rPr>
              <a:t>, renal dysfunction, non-alcoholic fatty liver disease, alcoholic liver disease, iron overload and drug/toxin-induced injury. All persons with cirrhosis should be screened for the presence of HCC. A review of family history of HCC and medication history are also required </a:t>
            </a:r>
          </a:p>
          <a:p>
            <a:r>
              <a:rPr lang="en-US" sz="1200" b="1" i="0" u="none" strike="noStrike" kern="1200" baseline="0" dirty="0" smtClean="0">
                <a:solidFill>
                  <a:schemeClr val="tx1"/>
                </a:solidFill>
                <a:latin typeface="Arial" pitchFamily="34" charset="0"/>
                <a:ea typeface="+mn-ea"/>
                <a:cs typeface="+mn-cs"/>
              </a:rPr>
              <a:t>Counseling on lifestyle: </a:t>
            </a:r>
            <a:r>
              <a:rPr lang="en-US" sz="1200" b="0" i="0" u="none" strike="noStrike" kern="1200" baseline="0" dirty="0" smtClean="0">
                <a:solidFill>
                  <a:schemeClr val="tx1"/>
                </a:solidFill>
                <a:latin typeface="Arial" pitchFamily="34" charset="0"/>
                <a:ea typeface="+mn-ea"/>
                <a:cs typeface="+mn-cs"/>
              </a:rPr>
              <a:t>assessment of alcohol consumption, and advice on lifestyle, including alcohol reduction, diet and physical activity. Consider also hepatitis A vaccination. </a:t>
            </a:r>
            <a:endParaRPr lang="en-US" sz="1200" b="1" i="0" u="none" strike="noStrike" kern="1200" baseline="0" dirty="0" smtClean="0">
              <a:solidFill>
                <a:schemeClr val="tx1"/>
              </a:solidFill>
              <a:latin typeface="Arial" pitchFamily="34"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56</a:t>
            </a:fld>
            <a:endParaRPr lang="en-GB" dirty="0"/>
          </a:p>
        </p:txBody>
      </p:sp>
    </p:spTree>
    <p:extLst>
      <p:ext uri="{BB962C8B-B14F-4D97-AF65-F5344CB8AC3E}">
        <p14:creationId xmlns:p14="http://schemas.microsoft.com/office/powerpoint/2010/main" val="909857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57</a:t>
            </a:fld>
            <a:endParaRPr lang="en-GB" dirty="0"/>
          </a:p>
        </p:txBody>
      </p:sp>
    </p:spTree>
    <p:extLst>
      <p:ext uri="{BB962C8B-B14F-4D97-AF65-F5344CB8AC3E}">
        <p14:creationId xmlns:p14="http://schemas.microsoft.com/office/powerpoint/2010/main" val="2662276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Arial" pitchFamily="34" charset="0"/>
                <a:ea typeface="+mn-ea"/>
                <a:cs typeface="+mn-cs"/>
              </a:rPr>
              <a:t>Tenofovir</a:t>
            </a:r>
            <a:r>
              <a:rPr lang="en-US" sz="1200" b="0" i="0" u="none" strike="noStrike" kern="1200" baseline="0" dirty="0" smtClean="0">
                <a:solidFill>
                  <a:schemeClr val="tx1"/>
                </a:solidFill>
                <a:latin typeface="Arial" pitchFamily="34" charset="0"/>
                <a:ea typeface="+mn-ea"/>
                <a:cs typeface="+mn-cs"/>
              </a:rPr>
              <a:t> is principally eliminated via the kidney and has a side-effect profile characterized by proximal tubular cell dysfunction. The range of severity is from mild renal tubular dysfunction and </a:t>
            </a:r>
            <a:r>
              <a:rPr lang="en-US" sz="1200" b="0" i="0" u="none" strike="noStrike" kern="1200" baseline="0" dirty="0" err="1" smtClean="0">
                <a:solidFill>
                  <a:schemeClr val="tx1"/>
                </a:solidFill>
                <a:latin typeface="Arial" pitchFamily="34" charset="0"/>
                <a:ea typeface="+mn-ea"/>
                <a:cs typeface="+mn-cs"/>
              </a:rPr>
              <a:t>hypophosphataemia</a:t>
            </a:r>
            <a:r>
              <a:rPr lang="en-US" sz="1200" b="0" i="0" u="none" strike="noStrike" kern="1200" baseline="0" dirty="0" smtClean="0">
                <a:solidFill>
                  <a:schemeClr val="tx1"/>
                </a:solidFill>
                <a:latin typeface="Arial" pitchFamily="34" charset="0"/>
                <a:ea typeface="+mn-ea"/>
                <a:cs typeface="+mn-cs"/>
              </a:rPr>
              <a:t> with subclinical decline in renal function to classical </a:t>
            </a:r>
            <a:r>
              <a:rPr lang="en-US" sz="1200" b="0" i="0" u="none" strike="noStrike" kern="1200" baseline="0" dirty="0" err="1" smtClean="0">
                <a:solidFill>
                  <a:schemeClr val="tx1"/>
                </a:solidFill>
                <a:latin typeface="Arial" pitchFamily="34" charset="0"/>
                <a:ea typeface="+mn-ea"/>
                <a:cs typeface="+mn-cs"/>
              </a:rPr>
              <a:t>Fanconi</a:t>
            </a:r>
            <a:r>
              <a:rPr lang="en-US" sz="1200" b="0" i="0" u="none" strike="noStrike" kern="1200" baseline="0" dirty="0" smtClean="0">
                <a:solidFill>
                  <a:schemeClr val="tx1"/>
                </a:solidFill>
                <a:latin typeface="Arial" pitchFamily="34" charset="0"/>
                <a:ea typeface="+mn-ea"/>
                <a:cs typeface="+mn-cs"/>
              </a:rPr>
              <a:t> syndrome and impaired glomerular filtration.</a:t>
            </a:r>
          </a:p>
          <a:p>
            <a:r>
              <a:rPr lang="en-US" sz="1200" b="0" i="0" u="none" strike="noStrike" kern="1200" baseline="0" dirty="0" smtClean="0">
                <a:solidFill>
                  <a:schemeClr val="tx1"/>
                </a:solidFill>
                <a:latin typeface="Arial" pitchFamily="34" charset="0"/>
                <a:ea typeface="+mn-ea"/>
                <a:cs typeface="+mn-cs"/>
              </a:rPr>
              <a:t>Small decreases in bone mineral density with osteopenia or osteoporosis during the early phases of treatment have also been reported and, more rarely, lactic acidosis or severe hepatomegaly with </a:t>
            </a:r>
            <a:r>
              <a:rPr lang="en-US" sz="1200" b="0" i="0" u="none" strike="noStrike" kern="1200" baseline="0" dirty="0" err="1" smtClean="0">
                <a:solidFill>
                  <a:schemeClr val="tx1"/>
                </a:solidFill>
                <a:latin typeface="Arial" pitchFamily="34" charset="0"/>
                <a:ea typeface="+mn-ea"/>
                <a:cs typeface="+mn-cs"/>
              </a:rPr>
              <a:t>steatosis</a:t>
            </a:r>
            <a:r>
              <a:rPr lang="en-US" sz="1200" b="0" i="0" u="none" strike="noStrike" kern="1200" baseline="0" dirty="0" smtClean="0">
                <a:solidFill>
                  <a:schemeClr val="tx1"/>
                </a:solidFill>
                <a:latin typeface="Arial" pitchFamily="34" charset="0"/>
                <a:ea typeface="+mn-ea"/>
                <a:cs typeface="+mn-cs"/>
              </a:rPr>
              <a:t>, which may be fatal. </a:t>
            </a:r>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58</a:t>
            </a:fld>
            <a:endParaRPr lang="en-GB" dirty="0"/>
          </a:p>
        </p:txBody>
      </p:sp>
    </p:spTree>
    <p:extLst>
      <p:ext uri="{BB962C8B-B14F-4D97-AF65-F5344CB8AC3E}">
        <p14:creationId xmlns:p14="http://schemas.microsoft.com/office/powerpoint/2010/main" val="3557920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Arial" pitchFamily="34" charset="0"/>
                <a:ea typeface="+mn-ea"/>
                <a:cs typeface="+mn-cs"/>
              </a:rPr>
              <a:t>Tenofovir</a:t>
            </a:r>
            <a:r>
              <a:rPr lang="en-US" sz="1200" b="0" i="0" u="none" strike="noStrike" kern="1200" baseline="0" dirty="0" smtClean="0">
                <a:solidFill>
                  <a:schemeClr val="tx1"/>
                </a:solidFill>
                <a:latin typeface="Arial" pitchFamily="34" charset="0"/>
                <a:ea typeface="+mn-ea"/>
                <a:cs typeface="+mn-cs"/>
              </a:rPr>
              <a:t> is principally eliminated via the kidney and has a side-effect profile characterized by proximal tubular cell dysfunction. The range of severity is from mild renal tubular dysfunction and </a:t>
            </a:r>
            <a:r>
              <a:rPr lang="en-US" sz="1200" b="0" i="0" u="none" strike="noStrike" kern="1200" baseline="0" dirty="0" err="1" smtClean="0">
                <a:solidFill>
                  <a:schemeClr val="tx1"/>
                </a:solidFill>
                <a:latin typeface="Arial" pitchFamily="34" charset="0"/>
                <a:ea typeface="+mn-ea"/>
                <a:cs typeface="+mn-cs"/>
              </a:rPr>
              <a:t>hypophosphataemia</a:t>
            </a:r>
            <a:r>
              <a:rPr lang="en-US" sz="1200" b="0" i="0" u="none" strike="noStrike" kern="1200" baseline="0" dirty="0" smtClean="0">
                <a:solidFill>
                  <a:schemeClr val="tx1"/>
                </a:solidFill>
                <a:latin typeface="Arial" pitchFamily="34" charset="0"/>
                <a:ea typeface="+mn-ea"/>
                <a:cs typeface="+mn-cs"/>
              </a:rPr>
              <a:t> with subclinical decline in renal function to classical </a:t>
            </a:r>
            <a:r>
              <a:rPr lang="en-US" sz="1200" b="0" i="0" u="none" strike="noStrike" kern="1200" baseline="0" dirty="0" err="1" smtClean="0">
                <a:solidFill>
                  <a:schemeClr val="tx1"/>
                </a:solidFill>
                <a:latin typeface="Arial" pitchFamily="34" charset="0"/>
                <a:ea typeface="+mn-ea"/>
                <a:cs typeface="+mn-cs"/>
              </a:rPr>
              <a:t>Fanconi</a:t>
            </a:r>
            <a:r>
              <a:rPr lang="en-US" sz="1200" b="0" i="0" u="none" strike="noStrike" kern="1200" baseline="0" dirty="0" smtClean="0">
                <a:solidFill>
                  <a:schemeClr val="tx1"/>
                </a:solidFill>
                <a:latin typeface="Arial" pitchFamily="34" charset="0"/>
                <a:ea typeface="+mn-ea"/>
                <a:cs typeface="+mn-cs"/>
              </a:rPr>
              <a:t> syndrome and impaired glomerular filtration.</a:t>
            </a:r>
          </a:p>
          <a:p>
            <a:r>
              <a:rPr lang="en-US" sz="1200" b="0" i="0" u="none" strike="noStrike" kern="1200" baseline="0" dirty="0" smtClean="0">
                <a:solidFill>
                  <a:schemeClr val="tx1"/>
                </a:solidFill>
                <a:latin typeface="Arial" pitchFamily="34" charset="0"/>
                <a:ea typeface="+mn-ea"/>
                <a:cs typeface="+mn-cs"/>
              </a:rPr>
              <a:t>Small decreases in bone mineral density with osteopenia or osteoporosis during the early phases of treatment have also been reported and, more rarely, lactic acidosis or severe hepatomegaly with </a:t>
            </a:r>
            <a:r>
              <a:rPr lang="en-US" sz="1200" b="0" i="0" u="none" strike="noStrike" kern="1200" baseline="0" dirty="0" err="1" smtClean="0">
                <a:solidFill>
                  <a:schemeClr val="tx1"/>
                </a:solidFill>
                <a:latin typeface="Arial" pitchFamily="34" charset="0"/>
                <a:ea typeface="+mn-ea"/>
                <a:cs typeface="+mn-cs"/>
              </a:rPr>
              <a:t>steatosis</a:t>
            </a:r>
            <a:r>
              <a:rPr lang="en-US" sz="1200" b="0" i="0" u="none" strike="noStrike" kern="1200" baseline="0" dirty="0" smtClean="0">
                <a:solidFill>
                  <a:schemeClr val="tx1"/>
                </a:solidFill>
                <a:latin typeface="Arial" pitchFamily="34" charset="0"/>
                <a:ea typeface="+mn-ea"/>
                <a:cs typeface="+mn-cs"/>
              </a:rPr>
              <a:t>, which may be fatal. </a:t>
            </a:r>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60</a:t>
            </a:fld>
            <a:endParaRPr lang="en-GB" dirty="0"/>
          </a:p>
        </p:txBody>
      </p:sp>
    </p:spTree>
    <p:extLst>
      <p:ext uri="{BB962C8B-B14F-4D97-AF65-F5344CB8AC3E}">
        <p14:creationId xmlns:p14="http://schemas.microsoft.com/office/powerpoint/2010/main" val="395624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ct val="20000"/>
              </a:spcBef>
              <a:buClr>
                <a:schemeClr val="tx1"/>
              </a:buClr>
              <a:buSzPct val="110000"/>
              <a:buFont typeface="Arial"/>
              <a:buNone/>
              <a:tabLst>
                <a:tab pos="185738" algn="l"/>
                <a:tab pos="898525" algn="l"/>
              </a:tabLst>
            </a:pPr>
            <a:r>
              <a:rPr lang="en-ZA" sz="1200" dirty="0" smtClean="0">
                <a:latin typeface="Arial" pitchFamily="34" charset="0"/>
              </a:rPr>
              <a:t>Following acute exposure, HBV enters the hepatocyte via binding to receptor </a:t>
            </a:r>
            <a:r>
              <a:rPr lang="en-US" sz="1200" i="1" dirty="0" smtClean="0">
                <a:solidFill>
                  <a:srgbClr val="0F6FC6"/>
                </a:solidFill>
                <a:latin typeface="Arial"/>
                <a:cs typeface="Arial"/>
              </a:rPr>
              <a:t>sodium </a:t>
            </a:r>
            <a:r>
              <a:rPr lang="en-US" sz="1200" i="1" dirty="0" err="1" smtClean="0">
                <a:solidFill>
                  <a:srgbClr val="0F6FC6"/>
                </a:solidFill>
                <a:latin typeface="Arial"/>
                <a:cs typeface="Arial"/>
              </a:rPr>
              <a:t>taurocholate</a:t>
            </a:r>
            <a:r>
              <a:rPr lang="en-US" sz="1200" i="1" dirty="0" smtClean="0">
                <a:solidFill>
                  <a:srgbClr val="0F6FC6"/>
                </a:solidFill>
                <a:latin typeface="Arial"/>
                <a:cs typeface="Arial"/>
              </a:rPr>
              <a:t> co-transporting polypeptide</a:t>
            </a:r>
            <a:r>
              <a:rPr lang="en-US" sz="1200" i="0" dirty="0" smtClean="0">
                <a:solidFill>
                  <a:schemeClr val="tx1"/>
                </a:solidFill>
                <a:latin typeface="Arial"/>
                <a:cs typeface="Arial"/>
              </a:rPr>
              <a:t>,</a:t>
            </a:r>
            <a:r>
              <a:rPr lang="en-US" sz="1200" i="0" baseline="0" dirty="0" smtClean="0">
                <a:solidFill>
                  <a:schemeClr val="tx1"/>
                </a:solidFill>
                <a:latin typeface="Arial"/>
                <a:cs typeface="Arial"/>
              </a:rPr>
              <a:t> is </a:t>
            </a:r>
            <a:r>
              <a:rPr lang="en-US" sz="1200" i="0" baseline="0" dirty="0" err="1" smtClean="0">
                <a:solidFill>
                  <a:schemeClr val="tx1"/>
                </a:solidFill>
                <a:latin typeface="Arial"/>
                <a:cs typeface="Arial"/>
              </a:rPr>
              <a:t>internalised</a:t>
            </a:r>
            <a:r>
              <a:rPr lang="en-ZA" sz="1200" dirty="0" smtClean="0">
                <a:latin typeface="Arial"/>
                <a:cs typeface="Arial"/>
              </a:rPr>
              <a:t> and</a:t>
            </a:r>
            <a:r>
              <a:rPr lang="en-ZA" sz="1200" baseline="0" dirty="0" smtClean="0">
                <a:latin typeface="Arial"/>
                <a:cs typeface="Arial"/>
              </a:rPr>
              <a:t> </a:t>
            </a:r>
            <a:r>
              <a:rPr lang="en-ZA" sz="1200" dirty="0" err="1" smtClean="0">
                <a:latin typeface="Arial"/>
                <a:cs typeface="Arial"/>
              </a:rPr>
              <a:t>translocates</a:t>
            </a:r>
            <a:r>
              <a:rPr lang="en-ZA" sz="1200" dirty="0" smtClean="0">
                <a:latin typeface="Arial"/>
                <a:cs typeface="Arial"/>
              </a:rPr>
              <a:t> to the nucleus.</a:t>
            </a:r>
          </a:p>
          <a:p>
            <a:pPr marL="0" indent="0">
              <a:lnSpc>
                <a:spcPct val="90000"/>
              </a:lnSpc>
              <a:spcBef>
                <a:spcPct val="20000"/>
              </a:spcBef>
              <a:buClr>
                <a:schemeClr val="tx1"/>
              </a:buClr>
              <a:buSzPct val="110000"/>
              <a:buFontTx/>
              <a:buNone/>
              <a:tabLst>
                <a:tab pos="185738" algn="l"/>
                <a:tab pos="898525" algn="l"/>
              </a:tabLst>
            </a:pPr>
            <a:r>
              <a:rPr lang="en-ZA" sz="1200" dirty="0" smtClean="0">
                <a:latin typeface="Arial" pitchFamily="34" charset="0"/>
              </a:rPr>
              <a:t>In the nucleus, partially dsDNA is converted into covalently closed circular DNA  (extrachromosomal cccDNA).</a:t>
            </a:r>
            <a:r>
              <a:rPr lang="en-ZA" sz="1200" baseline="0" dirty="0" smtClean="0">
                <a:latin typeface="Arial" pitchFamily="34" charset="0"/>
              </a:rPr>
              <a:t> </a:t>
            </a:r>
            <a:r>
              <a:rPr lang="en-ZA" sz="1200" dirty="0" smtClean="0">
                <a:latin typeface="Arial" pitchFamily="34" charset="0"/>
              </a:rPr>
              <a:t>cccDNA is the transcriptional template for viral mRNAs</a:t>
            </a:r>
            <a:r>
              <a:rPr lang="en-US" baseline="0" dirty="0" smtClean="0"/>
              <a:t>. Translation occurs in the cytoplasm resulting in the polymerase, core and pre-core, envelope and x proteins. In the Endoplasmic reticulum, the genome is packaged together with polymerase and a protein kinase into core particles where it serves as a template for reverse transcription of the negative strand of DNA. Then RNA is reverse transcribed. New </a:t>
            </a:r>
            <a:r>
              <a:rPr lang="en-US" baseline="0" dirty="0" err="1" smtClean="0"/>
              <a:t>virions</a:t>
            </a:r>
            <a:r>
              <a:rPr lang="en-US" baseline="0" dirty="0" smtClean="0"/>
              <a:t> are secreted from the cell via the Golgi apparatus or in another pathway, the </a:t>
            </a:r>
            <a:r>
              <a:rPr lang="en-US" baseline="0" dirty="0" err="1" smtClean="0"/>
              <a:t>nucleocapsids</a:t>
            </a:r>
            <a:r>
              <a:rPr lang="en-US" baseline="0" dirty="0" smtClean="0"/>
              <a:t> deliver their genome to the nucleus thus replenishing the </a:t>
            </a:r>
            <a:r>
              <a:rPr lang="en-US" baseline="0" dirty="0" err="1" smtClean="0"/>
              <a:t>intranuclear</a:t>
            </a:r>
            <a:r>
              <a:rPr lang="en-US" baseline="0" dirty="0" smtClean="0"/>
              <a:t> pool of covalently closed circular DNA (cccDNA). This makes the clearance of HBV very difficult, even with antiviral therapies, compared to HCV infection which can be cured.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4A4901A-41DB-FD47-9769-822E23660842}" type="slidenum">
              <a:rPr lang="en-US" smtClean="0"/>
              <a:pPr/>
              <a:t>7</a:t>
            </a:fld>
            <a:endParaRPr lang="en-US"/>
          </a:p>
        </p:txBody>
      </p:sp>
    </p:spTree>
    <p:extLst>
      <p:ext uri="{BB962C8B-B14F-4D97-AF65-F5344CB8AC3E}">
        <p14:creationId xmlns:p14="http://schemas.microsoft.com/office/powerpoint/2010/main" val="3757830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Monitoring during the first year of treatment with </a:t>
            </a:r>
            <a:r>
              <a:rPr lang="en-US" sz="1200" b="1" kern="1200" dirty="0" err="1" smtClean="0">
                <a:solidFill>
                  <a:schemeClr val="tx1"/>
                </a:solidFill>
                <a:effectLst/>
                <a:latin typeface="Arial" pitchFamily="34" charset="0"/>
                <a:ea typeface="+mn-ea"/>
                <a:cs typeface="+mn-cs"/>
              </a:rPr>
              <a:t>Nucleos</a:t>
            </a:r>
            <a:r>
              <a:rPr lang="en-US" sz="1200" b="1" kern="1200" dirty="0" smtClean="0">
                <a:solidFill>
                  <a:schemeClr val="tx1"/>
                </a:solidFill>
                <a:effectLst/>
                <a:latin typeface="Arial" pitchFamily="34" charset="0"/>
                <a:ea typeface="+mn-ea"/>
                <a:cs typeface="+mn-cs"/>
              </a:rPr>
              <a:t>(t)ide therapy if resources not limited: (</a:t>
            </a:r>
            <a:r>
              <a:rPr lang="en-ZA" sz="1200" b="1" kern="1200" dirty="0" smtClean="0">
                <a:solidFill>
                  <a:schemeClr val="tx1"/>
                </a:solidFill>
                <a:effectLst/>
                <a:latin typeface="Arial" pitchFamily="34" charset="0"/>
                <a:ea typeface="+mn-ea"/>
                <a:cs typeface="+mn-cs"/>
              </a:rPr>
              <a:t>South African Guideline for the Management of Chronic Hepatitis B: 2013</a:t>
            </a:r>
            <a:endParaRPr lang="en-ZA" sz="1200" kern="1200" dirty="0" smtClean="0">
              <a:solidFill>
                <a:schemeClr val="tx1"/>
              </a:solidFill>
              <a:effectLst/>
              <a:latin typeface="Arial" pitchFamily="34" charset="0"/>
              <a:ea typeface="+mn-ea"/>
              <a:cs typeface="+mn-cs"/>
            </a:endParaRPr>
          </a:p>
          <a:p>
            <a:pPr marL="0" indent="0">
              <a:buFontTx/>
              <a:buNone/>
            </a:pPr>
            <a:r>
              <a:rPr lang="en-US" sz="1200" b="1" kern="1200" dirty="0" smtClean="0">
                <a:solidFill>
                  <a:schemeClr val="tx1"/>
                </a:solidFill>
                <a:latin typeface="Arial" pitchFamily="34" charset="0"/>
                <a:ea typeface="+mn-ea"/>
                <a:cs typeface="+mn-cs"/>
              </a:rPr>
              <a:t>S </a:t>
            </a:r>
            <a:r>
              <a:rPr lang="en-US" sz="1200" b="1" kern="1200" dirty="0" err="1" smtClean="0">
                <a:solidFill>
                  <a:schemeClr val="tx1"/>
                </a:solidFill>
                <a:latin typeface="Arial" pitchFamily="34" charset="0"/>
                <a:ea typeface="+mn-ea"/>
                <a:cs typeface="+mn-cs"/>
              </a:rPr>
              <a:t>Afr</a:t>
            </a:r>
            <a:r>
              <a:rPr lang="en-US" sz="1200" b="1" kern="1200" dirty="0" smtClean="0">
                <a:solidFill>
                  <a:schemeClr val="tx1"/>
                </a:solidFill>
                <a:latin typeface="Arial" pitchFamily="34" charset="0"/>
                <a:ea typeface="+mn-ea"/>
                <a:cs typeface="+mn-cs"/>
              </a:rPr>
              <a:t> Med J. 2013 May;103(5 </a:t>
            </a:r>
            <a:r>
              <a:rPr lang="en-US" sz="1200" b="1" kern="1200" dirty="0" err="1" smtClean="0">
                <a:solidFill>
                  <a:schemeClr val="tx1"/>
                </a:solidFill>
                <a:latin typeface="Arial" pitchFamily="34" charset="0"/>
                <a:ea typeface="+mn-ea"/>
                <a:cs typeface="+mn-cs"/>
              </a:rPr>
              <a:t>Pt</a:t>
            </a:r>
            <a:r>
              <a:rPr lang="en-US" sz="1200" b="1" kern="1200" dirty="0" smtClean="0">
                <a:solidFill>
                  <a:schemeClr val="tx1"/>
                </a:solidFill>
                <a:latin typeface="Arial" pitchFamily="34" charset="0"/>
                <a:ea typeface="+mn-ea"/>
                <a:cs typeface="+mn-cs"/>
              </a:rPr>
              <a:t> 2):337)</a:t>
            </a:r>
            <a:endParaRPr lang="en-ZA" sz="1200" b="1" kern="1200" dirty="0" smtClean="0">
              <a:solidFill>
                <a:schemeClr val="tx1"/>
              </a:solidFill>
              <a:effectLst/>
              <a:latin typeface="Arial" pitchFamily="34" charset="0"/>
              <a:ea typeface="+mn-ea"/>
              <a:cs typeface="+mn-cs"/>
            </a:endParaRPr>
          </a:p>
          <a:p>
            <a:pPr lvl="0"/>
            <a:r>
              <a:rPr lang="en-US" sz="1200" kern="1200" dirty="0" smtClean="0">
                <a:solidFill>
                  <a:schemeClr val="tx1"/>
                </a:solidFill>
                <a:effectLst/>
                <a:latin typeface="Arial" pitchFamily="34" charset="0"/>
                <a:ea typeface="+mn-ea"/>
                <a:cs typeface="+mn-cs"/>
              </a:rPr>
              <a:t> 1. A FBC, differential count, INR, Liver profile, amylase and </a:t>
            </a:r>
            <a:r>
              <a:rPr lang="en-US" sz="1200" kern="1200" dirty="0" err="1" smtClean="0">
                <a:solidFill>
                  <a:schemeClr val="tx1"/>
                </a:solidFill>
                <a:effectLst/>
                <a:latin typeface="Arial" pitchFamily="34" charset="0"/>
                <a:ea typeface="+mn-ea"/>
                <a:cs typeface="+mn-cs"/>
              </a:rPr>
              <a:t>creatinine</a:t>
            </a:r>
            <a:r>
              <a:rPr lang="en-US" sz="1200" kern="1200" dirty="0" smtClean="0">
                <a:solidFill>
                  <a:schemeClr val="tx1"/>
                </a:solidFill>
                <a:effectLst/>
                <a:latin typeface="Arial" pitchFamily="34" charset="0"/>
                <a:ea typeface="+mn-ea"/>
                <a:cs typeface="+mn-cs"/>
              </a:rPr>
              <a:t> should be performed at week 1, week 4 and then 3 monthly if stable.</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2. HBV DNA levels are measured at week 12 to assess </a:t>
            </a:r>
            <a:r>
              <a:rPr lang="en-US" sz="1200" kern="1200" dirty="0" err="1" smtClean="0">
                <a:solidFill>
                  <a:schemeClr val="tx1"/>
                </a:solidFill>
                <a:effectLst/>
                <a:latin typeface="Arial" pitchFamily="34" charset="0"/>
                <a:ea typeface="+mn-ea"/>
                <a:cs typeface="+mn-cs"/>
              </a:rPr>
              <a:t>virological</a:t>
            </a:r>
            <a:r>
              <a:rPr lang="en-US" sz="1200" kern="1200" dirty="0" smtClean="0">
                <a:solidFill>
                  <a:schemeClr val="tx1"/>
                </a:solidFill>
                <a:effectLst/>
                <a:latin typeface="Arial" pitchFamily="34" charset="0"/>
                <a:ea typeface="+mn-ea"/>
                <a:cs typeface="+mn-cs"/>
              </a:rPr>
              <a:t> response and then every 12-24 weeks.</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r>
              <a:rPr lang="en-ZA" sz="1200" kern="1200" dirty="0" smtClean="0">
                <a:solidFill>
                  <a:schemeClr val="tx1"/>
                </a:solidFill>
                <a:effectLst/>
                <a:latin typeface="Arial" pitchFamily="34" charset="0"/>
                <a:ea typeface="+mn-ea"/>
                <a:cs typeface="+mn-cs"/>
              </a:rPr>
              <a:t>3.</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HBV DNA monitoring is critical to detect treatment failure. Undetectable HBV DNA levels by real-time PCR (level of detection &lt;10-15 IU/ml) need to be achieved to prevent the development of resistance.</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r>
              <a:rPr lang="en-ZA" sz="1200" kern="1200" dirty="0" smtClean="0">
                <a:solidFill>
                  <a:schemeClr val="tx1"/>
                </a:solidFill>
                <a:effectLst/>
                <a:latin typeface="Arial" pitchFamily="34" charset="0"/>
                <a:ea typeface="+mn-ea"/>
                <a:cs typeface="+mn-cs"/>
              </a:rPr>
              <a:t>4.</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Partial responses (HBV DNA level detectable but &lt;2 000 IU/ml) are assessed at 24 weeks for lamivudine and at 48 weeks for </a:t>
            </a:r>
            <a:r>
              <a:rPr lang="en-US" sz="1200" kern="1200" dirty="0" err="1" smtClean="0">
                <a:solidFill>
                  <a:schemeClr val="tx1"/>
                </a:solidFill>
                <a:effectLst/>
                <a:latin typeface="Arial" pitchFamily="34" charset="0"/>
                <a:ea typeface="+mn-ea"/>
                <a:cs typeface="+mn-cs"/>
              </a:rPr>
              <a:t>tenofovir</a:t>
            </a:r>
            <a:r>
              <a:rPr lang="en-US" sz="1200" kern="1200" dirty="0" smtClean="0">
                <a:solidFill>
                  <a:schemeClr val="tx1"/>
                </a:solidFill>
                <a:effectLst/>
                <a:latin typeface="Arial" pitchFamily="34" charset="0"/>
                <a:ea typeface="+mn-ea"/>
                <a:cs typeface="+mn-cs"/>
              </a:rPr>
              <a:t> and </a:t>
            </a:r>
            <a:r>
              <a:rPr lang="en-US" sz="1200" kern="1200" dirty="0" err="1" smtClean="0">
                <a:solidFill>
                  <a:schemeClr val="tx1"/>
                </a:solidFill>
                <a:effectLst/>
                <a:latin typeface="Arial" pitchFamily="34" charset="0"/>
                <a:ea typeface="+mn-ea"/>
                <a:cs typeface="+mn-cs"/>
              </a:rPr>
              <a:t>entecavir</a:t>
            </a:r>
            <a:r>
              <a:rPr lang="en-US" sz="1200" kern="1200" dirty="0" smtClean="0">
                <a:solidFill>
                  <a:schemeClr val="tx1"/>
                </a:solidFill>
                <a:effectLst/>
                <a:latin typeface="Arial" pitchFamily="34" charset="0"/>
                <a:ea typeface="+mn-ea"/>
                <a:cs typeface="+mn-cs"/>
              </a:rPr>
              <a:t>. If HBV DNA levels are still positive, but declining at 48 weeks on </a:t>
            </a:r>
            <a:r>
              <a:rPr lang="en-US" sz="1200" kern="1200" dirty="0" err="1" smtClean="0">
                <a:solidFill>
                  <a:schemeClr val="tx1"/>
                </a:solidFill>
                <a:effectLst/>
                <a:latin typeface="Arial" pitchFamily="34" charset="0"/>
                <a:ea typeface="+mn-ea"/>
                <a:cs typeface="+mn-cs"/>
              </a:rPr>
              <a:t>tenofovir</a:t>
            </a:r>
            <a:r>
              <a:rPr lang="en-US" sz="1200" kern="1200" dirty="0" smtClean="0">
                <a:solidFill>
                  <a:schemeClr val="tx1"/>
                </a:solidFill>
                <a:effectLst/>
                <a:latin typeface="Arial" pitchFamily="34" charset="0"/>
                <a:ea typeface="+mn-ea"/>
                <a:cs typeface="+mn-cs"/>
              </a:rPr>
              <a:t> or </a:t>
            </a:r>
            <a:r>
              <a:rPr lang="en-US" sz="1200" kern="1200" dirty="0" err="1" smtClean="0">
                <a:solidFill>
                  <a:schemeClr val="tx1"/>
                </a:solidFill>
                <a:effectLst/>
                <a:latin typeface="Arial" pitchFamily="34" charset="0"/>
                <a:ea typeface="+mn-ea"/>
                <a:cs typeface="+mn-cs"/>
              </a:rPr>
              <a:t>entecavir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monotherapy</a:t>
            </a:r>
            <a:r>
              <a:rPr lang="en-US" sz="1200" kern="1200" dirty="0" smtClean="0">
                <a:solidFill>
                  <a:schemeClr val="tx1"/>
                </a:solidFill>
                <a:effectLst/>
                <a:latin typeface="Arial" pitchFamily="34" charset="0"/>
                <a:ea typeface="+mn-ea"/>
                <a:cs typeface="+mn-cs"/>
              </a:rPr>
              <a:t> can be continued  . </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r>
              <a:rPr lang="en-ZA" sz="1200" kern="1200" dirty="0" smtClean="0">
                <a:solidFill>
                  <a:schemeClr val="tx1"/>
                </a:solidFill>
                <a:effectLst/>
                <a:latin typeface="Arial" pitchFamily="34" charset="0"/>
                <a:ea typeface="+mn-ea"/>
                <a:cs typeface="+mn-cs"/>
              </a:rPr>
              <a:t>5.</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NUCs require dosage adjustments in the setting of renal impairment. </a:t>
            </a:r>
            <a:endParaRPr lang="en-ZA" sz="1200" kern="1200" dirty="0" smtClean="0">
              <a:solidFill>
                <a:schemeClr val="tx1"/>
              </a:solidFill>
              <a:effectLst/>
              <a:latin typeface="Arial" pitchFamily="34" charset="0"/>
              <a:ea typeface="+mn-ea"/>
              <a:cs typeface="+mn-cs"/>
            </a:endParaRPr>
          </a:p>
          <a:p>
            <a:r>
              <a:rPr lang="en-US" sz="1200" b="1" kern="1200" dirty="0" err="1" smtClean="0">
                <a:solidFill>
                  <a:schemeClr val="tx1"/>
                </a:solidFill>
                <a:effectLst/>
                <a:latin typeface="Arial" pitchFamily="34" charset="0"/>
                <a:ea typeface="+mn-ea"/>
                <a:cs typeface="+mn-cs"/>
              </a:rPr>
              <a:t>HBeAg</a:t>
            </a:r>
            <a:r>
              <a:rPr lang="en-US" sz="1200" b="1" kern="1200" dirty="0" smtClean="0">
                <a:solidFill>
                  <a:schemeClr val="tx1"/>
                </a:solidFill>
                <a:effectLst/>
                <a:latin typeface="Arial" pitchFamily="34" charset="0"/>
                <a:ea typeface="+mn-ea"/>
                <a:cs typeface="+mn-cs"/>
              </a:rPr>
              <a:t> positive disease</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1.  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and anti-</a:t>
            </a:r>
            <a:r>
              <a:rPr lang="en-US" sz="1200" kern="1200" dirty="0" err="1" smtClean="0">
                <a:solidFill>
                  <a:schemeClr val="tx1"/>
                </a:solidFill>
                <a:effectLst/>
                <a:latin typeface="Arial" pitchFamily="34" charset="0"/>
                <a:ea typeface="+mn-ea"/>
                <a:cs typeface="+mn-cs"/>
              </a:rPr>
              <a:t>HBe</a:t>
            </a:r>
            <a:r>
              <a:rPr lang="en-US" sz="1200" kern="1200" dirty="0" smtClean="0">
                <a:solidFill>
                  <a:schemeClr val="tx1"/>
                </a:solidFill>
                <a:effectLst/>
                <a:latin typeface="Arial" pitchFamily="34" charset="0"/>
                <a:ea typeface="+mn-ea"/>
                <a:cs typeface="+mn-cs"/>
              </a:rPr>
              <a:t> should be measured every 6 to 12 months. Can consider stopping NUCs 24 to 48 weeks after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seroconversion</a:t>
            </a:r>
            <a:r>
              <a:rPr lang="en-US" sz="1200" kern="1200" dirty="0" smtClean="0">
                <a:solidFill>
                  <a:schemeClr val="tx1"/>
                </a:solidFill>
                <a:effectLst/>
                <a:latin typeface="Arial" pitchFamily="34" charset="0"/>
                <a:ea typeface="+mn-ea"/>
                <a:cs typeface="+mn-cs"/>
              </a:rPr>
              <a:t>. </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2. </a:t>
            </a:r>
            <a:r>
              <a:rPr lang="en-US" sz="1200" kern="1200" dirty="0" err="1" smtClean="0">
                <a:solidFill>
                  <a:schemeClr val="tx1"/>
                </a:solidFill>
                <a:effectLst/>
                <a:latin typeface="Arial" pitchFamily="34" charset="0"/>
                <a:ea typeface="+mn-ea"/>
                <a:cs typeface="+mn-cs"/>
              </a:rPr>
              <a:t>HBsAg</a:t>
            </a:r>
            <a:r>
              <a:rPr lang="en-US" sz="1200" kern="1200" dirty="0" smtClean="0">
                <a:solidFill>
                  <a:schemeClr val="tx1"/>
                </a:solidFill>
                <a:effectLst/>
                <a:latin typeface="Arial" pitchFamily="34" charset="0"/>
                <a:ea typeface="+mn-ea"/>
                <a:cs typeface="+mn-cs"/>
              </a:rPr>
              <a:t> should be checked 6 monthly after anti-</a:t>
            </a:r>
            <a:r>
              <a:rPr lang="en-US" sz="1200" kern="1200" dirty="0" err="1" smtClean="0">
                <a:solidFill>
                  <a:schemeClr val="tx1"/>
                </a:solidFill>
                <a:effectLst/>
                <a:latin typeface="Arial" pitchFamily="34" charset="0"/>
                <a:ea typeface="+mn-ea"/>
                <a:cs typeface="+mn-cs"/>
              </a:rPr>
              <a:t>HBe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seroconversion</a:t>
            </a:r>
            <a:r>
              <a:rPr lang="en-US" sz="1200" kern="1200" dirty="0" smtClean="0">
                <a:solidFill>
                  <a:schemeClr val="tx1"/>
                </a:solidFill>
                <a:effectLst/>
                <a:latin typeface="Arial" pitchFamily="34" charset="0"/>
                <a:ea typeface="+mn-ea"/>
                <a:cs typeface="+mn-cs"/>
              </a:rPr>
              <a:t>.</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r>
              <a:rPr lang="en-US" sz="1200" b="1" kern="1200" dirty="0" err="1" smtClean="0">
                <a:solidFill>
                  <a:schemeClr val="tx1"/>
                </a:solidFill>
                <a:effectLst/>
                <a:latin typeface="Arial" pitchFamily="34" charset="0"/>
                <a:ea typeface="+mn-ea"/>
                <a:cs typeface="+mn-cs"/>
              </a:rPr>
              <a:t>HBeAg</a:t>
            </a:r>
            <a:r>
              <a:rPr lang="en-US" sz="1200" b="1" kern="1200" dirty="0" smtClean="0">
                <a:solidFill>
                  <a:schemeClr val="tx1"/>
                </a:solidFill>
                <a:effectLst/>
                <a:latin typeface="Arial" pitchFamily="34" charset="0"/>
                <a:ea typeface="+mn-ea"/>
                <a:cs typeface="+mn-cs"/>
              </a:rPr>
              <a:t> negative disease</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r>
              <a:rPr lang="en-ZA" sz="1200" kern="1200" dirty="0" smtClean="0">
                <a:solidFill>
                  <a:schemeClr val="tx1"/>
                </a:solidFill>
                <a:effectLst/>
                <a:latin typeface="Arial" pitchFamily="34" charset="0"/>
                <a:ea typeface="+mn-ea"/>
                <a:cs typeface="+mn-cs"/>
              </a:rPr>
              <a:t>1.</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 </a:t>
            </a:r>
            <a:r>
              <a:rPr lang="en-US" sz="1200" kern="1200" dirty="0" err="1" smtClean="0">
                <a:solidFill>
                  <a:schemeClr val="tx1"/>
                </a:solidFill>
                <a:effectLst/>
                <a:latin typeface="Arial" pitchFamily="34" charset="0"/>
                <a:ea typeface="+mn-ea"/>
                <a:cs typeface="+mn-cs"/>
              </a:rPr>
              <a:t>virological</a:t>
            </a:r>
            <a:r>
              <a:rPr lang="en-US" sz="1200" kern="1200" dirty="0" smtClean="0">
                <a:solidFill>
                  <a:schemeClr val="tx1"/>
                </a:solidFill>
                <a:effectLst/>
                <a:latin typeface="Arial" pitchFamily="34" charset="0"/>
                <a:ea typeface="+mn-ea"/>
                <a:cs typeface="+mn-cs"/>
              </a:rPr>
              <a:t> response (HBV DNA &lt;2000 IU/ml) is associated with disease remission.</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r>
              <a:rPr lang="en-ZA" sz="1200" kern="1200" dirty="0" smtClean="0">
                <a:solidFill>
                  <a:schemeClr val="tx1"/>
                </a:solidFill>
                <a:effectLst/>
                <a:latin typeface="Arial" pitchFamily="34" charset="0"/>
                <a:ea typeface="+mn-ea"/>
                <a:cs typeface="+mn-cs"/>
              </a:rPr>
              <a:t>2.</a:t>
            </a:r>
            <a:r>
              <a:rPr lang="en-ZA"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Monitor </a:t>
            </a:r>
            <a:r>
              <a:rPr lang="en-US" sz="1200" kern="1200" dirty="0" err="1" smtClean="0">
                <a:solidFill>
                  <a:schemeClr val="tx1"/>
                </a:solidFill>
                <a:effectLst/>
                <a:latin typeface="Arial" pitchFamily="34" charset="0"/>
                <a:ea typeface="+mn-ea"/>
                <a:cs typeface="+mn-cs"/>
              </a:rPr>
              <a:t>HBsAg</a:t>
            </a:r>
            <a:r>
              <a:rPr lang="en-US" sz="1200" kern="1200" dirty="0" smtClean="0">
                <a:solidFill>
                  <a:schemeClr val="tx1"/>
                </a:solidFill>
                <a:effectLst/>
                <a:latin typeface="Arial" pitchFamily="34" charset="0"/>
                <a:ea typeface="+mn-ea"/>
                <a:cs typeface="+mn-cs"/>
              </a:rPr>
              <a:t> 6 monthly, if HBV DNA levels are undetectable.</a:t>
            </a:r>
            <a:endParaRPr lang="en-ZA" sz="1200" kern="1200" dirty="0" smtClean="0">
              <a:solidFill>
                <a:schemeClr val="tx1"/>
              </a:solidFill>
              <a:effectLst/>
              <a:latin typeface="Arial" pitchFamily="34" charset="0"/>
              <a:ea typeface="+mn-ea"/>
              <a:cs typeface="+mn-cs"/>
            </a:endParaRPr>
          </a:p>
          <a:p>
            <a:pPr marL="0" indent="0">
              <a:buFontTx/>
              <a:buNone/>
            </a:pPr>
            <a:endParaRPr lang="en-US" b="1" baseline="0" dirty="0" smtClean="0"/>
          </a:p>
          <a:p>
            <a:pPr marL="0" indent="0">
              <a:buFontTx/>
              <a:buNone/>
            </a:pPr>
            <a:endParaRPr lang="en-US" b="1"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61</a:t>
            </a:fld>
            <a:endParaRPr lang="en-US"/>
          </a:p>
        </p:txBody>
      </p:sp>
    </p:spTree>
    <p:extLst>
      <p:ext uri="{BB962C8B-B14F-4D97-AF65-F5344CB8AC3E}">
        <p14:creationId xmlns:p14="http://schemas.microsoft.com/office/powerpoint/2010/main" val="977639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62</a:t>
            </a:fld>
            <a:endParaRPr lang="en-US"/>
          </a:p>
        </p:txBody>
      </p:sp>
    </p:spTree>
    <p:extLst>
      <p:ext uri="{BB962C8B-B14F-4D97-AF65-F5344CB8AC3E}">
        <p14:creationId xmlns:p14="http://schemas.microsoft.com/office/powerpoint/2010/main" val="1311393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63</a:t>
            </a:fld>
            <a:endParaRPr lang="en-US"/>
          </a:p>
        </p:txBody>
      </p:sp>
    </p:spTree>
    <p:extLst>
      <p:ext uri="{BB962C8B-B14F-4D97-AF65-F5344CB8AC3E}">
        <p14:creationId xmlns:p14="http://schemas.microsoft.com/office/powerpoint/2010/main" val="1311393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64</a:t>
            </a:fld>
            <a:endParaRPr lang="en-US"/>
          </a:p>
        </p:txBody>
      </p:sp>
    </p:spTree>
    <p:extLst>
      <p:ext uri="{BB962C8B-B14F-4D97-AF65-F5344CB8AC3E}">
        <p14:creationId xmlns:p14="http://schemas.microsoft.com/office/powerpoint/2010/main" val="3695445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65</a:t>
            </a:fld>
            <a:endParaRPr lang="en-US"/>
          </a:p>
        </p:txBody>
      </p:sp>
    </p:spTree>
    <p:extLst>
      <p:ext uri="{BB962C8B-B14F-4D97-AF65-F5344CB8AC3E}">
        <p14:creationId xmlns:p14="http://schemas.microsoft.com/office/powerpoint/2010/main" val="3695445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66</a:t>
            </a:fld>
            <a:endParaRPr lang="en-GB" dirty="0"/>
          </a:p>
        </p:txBody>
      </p:sp>
    </p:spTree>
    <p:extLst>
      <p:ext uri="{BB962C8B-B14F-4D97-AF65-F5344CB8AC3E}">
        <p14:creationId xmlns:p14="http://schemas.microsoft.com/office/powerpoint/2010/main" val="1221235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72</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txBody>
          <a:bodyPr lIns="91223" tIns="45612" rIns="91223" bIns="45612"/>
          <a:lstStyle/>
          <a:p>
            <a:r>
              <a:rPr lang="en-US" sz="1200" b="0" i="0" u="none" strike="noStrike" kern="1200" baseline="0" dirty="0" smtClean="0">
                <a:solidFill>
                  <a:schemeClr val="tx1"/>
                </a:solidFill>
                <a:latin typeface="Arial" pitchFamily="34" charset="0"/>
                <a:ea typeface="+mn-ea"/>
                <a:cs typeface="+mn-cs"/>
              </a:rPr>
              <a:t>Once drug-resistance mutations have developed, they are archived within the virus population and are rapidly selected if the same, or a cross-reacting antiviral agent, is reintroduced. The </a:t>
            </a:r>
          </a:p>
          <a:p>
            <a:r>
              <a:rPr lang="en-US" sz="1200" b="0" i="0" u="none" strike="noStrike" kern="1200" baseline="0" dirty="0" smtClean="0">
                <a:solidFill>
                  <a:schemeClr val="tx1"/>
                </a:solidFill>
                <a:latin typeface="Arial" pitchFamily="34" charset="0"/>
                <a:ea typeface="+mn-ea"/>
                <a:cs typeface="+mn-cs"/>
              </a:rPr>
              <a:t>emergence of antiviral resistance usually leads to an increase in HBV DNA levels or viral rebound after initial response during therapy, which is likely to be followed by biochemical breakthrough with a rise in the ALT levels and, in some cases, hepatitis flares and progression to hepatic decompensation. In general, the management of individuals previously treated with lamivudine, </a:t>
            </a:r>
            <a:r>
              <a:rPr lang="en-US" sz="1200" b="0" i="0" u="none" strike="noStrike" kern="1200" baseline="0" dirty="0" err="1" smtClean="0">
                <a:solidFill>
                  <a:schemeClr val="tx1"/>
                </a:solidFill>
                <a:latin typeface="Arial" pitchFamily="34" charset="0"/>
                <a:ea typeface="+mn-ea"/>
                <a:cs typeface="+mn-cs"/>
              </a:rPr>
              <a:t>adefovir</a:t>
            </a:r>
            <a:r>
              <a:rPr lang="en-US" sz="1200" b="0" i="0" u="none" strike="noStrike" kern="1200" baseline="0" dirty="0" smtClean="0">
                <a:solidFill>
                  <a:schemeClr val="tx1"/>
                </a:solidFill>
                <a:latin typeface="Arial" pitchFamily="34" charset="0"/>
                <a:ea typeface="+mn-ea"/>
                <a:cs typeface="+mn-cs"/>
              </a:rPr>
              <a:t> or </a:t>
            </a:r>
            <a:r>
              <a:rPr lang="en-US" sz="1200" b="0" i="0" u="none" strike="noStrike" kern="1200" baseline="0" dirty="0" err="1" smtClean="0">
                <a:solidFill>
                  <a:schemeClr val="tx1"/>
                </a:solidFill>
                <a:latin typeface="Arial" pitchFamily="34" charset="0"/>
                <a:ea typeface="+mn-ea"/>
                <a:cs typeface="+mn-cs"/>
              </a:rPr>
              <a:t>telbivudine</a:t>
            </a:r>
            <a:r>
              <a:rPr lang="en-US" sz="1200" b="0" i="0" u="none" strike="noStrike" kern="1200" baseline="0" dirty="0" smtClean="0">
                <a:solidFill>
                  <a:schemeClr val="tx1"/>
                </a:solidFill>
                <a:latin typeface="Arial" pitchFamily="34" charset="0"/>
                <a:ea typeface="+mn-ea"/>
                <a:cs typeface="+mn-cs"/>
              </a:rPr>
              <a:t> is based on the established in vitro and in vivo efficacy of the potent NAs tenofovir and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and knowledge of the patterns of cross-resistance across different NAs. </a:t>
            </a:r>
            <a:endParaRPr lang="en-US" sz="1000" dirty="0">
              <a:latin typeface="Arial" charset="0"/>
            </a:endParaRPr>
          </a:p>
        </p:txBody>
      </p:sp>
    </p:spTree>
    <p:extLst>
      <p:ext uri="{BB962C8B-B14F-4D97-AF65-F5344CB8AC3E}">
        <p14:creationId xmlns:p14="http://schemas.microsoft.com/office/powerpoint/2010/main" val="740194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73</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txBody>
          <a:bodyPr lIns="91223" tIns="45612" rIns="91223" bIns="45612"/>
          <a:lstStyle/>
          <a:p>
            <a:pPr eaLnBrk="1" hangingPunct="1"/>
            <a:endParaRPr lang="en-US" sz="1000" dirty="0">
              <a:latin typeface="Arial" charset="0"/>
            </a:endParaRPr>
          </a:p>
        </p:txBody>
      </p:sp>
    </p:spTree>
    <p:extLst>
      <p:ext uri="{BB962C8B-B14F-4D97-AF65-F5344CB8AC3E}">
        <p14:creationId xmlns:p14="http://schemas.microsoft.com/office/powerpoint/2010/main" val="2964353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74</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txBody>
          <a:bodyPr lIns="91223" tIns="45612" rIns="91223" bIns="45612"/>
          <a:lstStyle/>
          <a:p>
            <a:endParaRPr lang="en-US" sz="1000" dirty="0">
              <a:latin typeface="Arial" charset="0"/>
            </a:endParaRPr>
          </a:p>
        </p:txBody>
      </p:sp>
    </p:spTree>
    <p:extLst>
      <p:ext uri="{BB962C8B-B14F-4D97-AF65-F5344CB8AC3E}">
        <p14:creationId xmlns:p14="http://schemas.microsoft.com/office/powerpoint/2010/main" val="353435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itchFamily="34" charset="0"/>
                <a:ea typeface="+mn-ea"/>
                <a:cs typeface="+mn-cs"/>
              </a:rPr>
              <a:t>Six approved NAs (lamivudine, </a:t>
            </a:r>
            <a:r>
              <a:rPr lang="en-US" sz="1200" b="0" i="0" u="none" strike="noStrike" kern="1200" baseline="0" dirty="0" err="1" smtClean="0">
                <a:solidFill>
                  <a:schemeClr val="tx1"/>
                </a:solidFill>
                <a:latin typeface="Arial" pitchFamily="34" charset="0"/>
                <a:ea typeface="+mn-ea"/>
                <a:cs typeface="+mn-cs"/>
              </a:rPr>
              <a:t>adefovir</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telbivudine</a:t>
            </a:r>
            <a:r>
              <a:rPr lang="en-US" sz="1200" b="0" i="0" u="none" strike="noStrike" kern="1200" baseline="0" dirty="0" smtClean="0">
                <a:solidFill>
                  <a:schemeClr val="tx1"/>
                </a:solidFill>
                <a:latin typeface="Arial" pitchFamily="34" charset="0"/>
                <a:ea typeface="+mn-ea"/>
                <a:cs typeface="+mn-cs"/>
              </a:rPr>
              <a:t>, tenofovir, </a:t>
            </a:r>
            <a:r>
              <a:rPr lang="en-US" sz="1200" b="0" i="0" u="none" strike="noStrike" kern="1200" baseline="0" dirty="0" err="1" smtClean="0">
                <a:solidFill>
                  <a:schemeClr val="tx1"/>
                </a:solidFill>
                <a:latin typeface="Arial" pitchFamily="34" charset="0"/>
                <a:ea typeface="+mn-ea"/>
                <a:cs typeface="+mn-cs"/>
              </a:rPr>
              <a:t>emtricitabine</a:t>
            </a:r>
            <a:r>
              <a:rPr lang="en-US" sz="1200" b="0" i="0" u="none" strike="noStrike" kern="1200" baseline="0" dirty="0" smtClean="0">
                <a:solidFill>
                  <a:schemeClr val="tx1"/>
                </a:solidFill>
                <a:latin typeface="Arial" pitchFamily="34" charset="0"/>
                <a:ea typeface="+mn-ea"/>
                <a:cs typeface="+mn-cs"/>
              </a:rPr>
              <a:t>). Lamivudine is associated with the highest rate of drug resistance and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with very low rates of resistance (except in persons previously exposed to lamivudine and </a:t>
            </a:r>
            <a:r>
              <a:rPr lang="en-US" sz="1200" b="0" i="0" u="none" strike="noStrike" kern="1200" baseline="0" dirty="0" err="1" smtClean="0">
                <a:solidFill>
                  <a:schemeClr val="tx1"/>
                </a:solidFill>
                <a:latin typeface="Arial" pitchFamily="34" charset="0"/>
                <a:ea typeface="+mn-ea"/>
                <a:cs typeface="+mn-cs"/>
              </a:rPr>
              <a:t>adefovir</a:t>
            </a:r>
            <a:r>
              <a:rPr lang="en-US" sz="1200" b="0" i="0" u="none" strike="noStrike" kern="1200" baseline="0" dirty="0" smtClean="0">
                <a:solidFill>
                  <a:schemeClr val="tx1"/>
                </a:solidFill>
                <a:latin typeface="Arial" pitchFamily="34" charset="0"/>
                <a:ea typeface="+mn-ea"/>
                <a:cs typeface="+mn-cs"/>
              </a:rPr>
              <a:t>). Currently, in a Tenofovir 8 year cohort </a:t>
            </a:r>
            <a:r>
              <a:rPr lang="en-US" sz="1200" b="0" i="0" u="none" strike="noStrike" kern="1200" baseline="0" dirty="0" err="1" smtClean="0">
                <a:solidFill>
                  <a:schemeClr val="tx1"/>
                </a:solidFill>
                <a:latin typeface="Arial" pitchFamily="34" charset="0"/>
                <a:ea typeface="+mn-ea"/>
                <a:cs typeface="+mn-cs"/>
              </a:rPr>
              <a:t>followup</a:t>
            </a:r>
            <a:r>
              <a:rPr lang="en-US" sz="1200" b="0" i="0" u="none" strike="noStrike" kern="1200" baseline="0" dirty="0" smtClean="0">
                <a:solidFill>
                  <a:schemeClr val="tx1"/>
                </a:solidFill>
                <a:latin typeface="Arial" pitchFamily="34" charset="0"/>
                <a:ea typeface="+mn-ea"/>
                <a:cs typeface="+mn-cs"/>
              </a:rPr>
              <a:t>, NO RESISTANCE documented, </a:t>
            </a:r>
            <a:r>
              <a:rPr lang="en-US" sz="1200" kern="1200" dirty="0" smtClean="0">
                <a:solidFill>
                  <a:schemeClr val="tx1"/>
                </a:solidFill>
                <a:effectLst/>
                <a:latin typeface="Arial" pitchFamily="34" charset="0"/>
                <a:ea typeface="+mn-ea"/>
                <a:cs typeface="+mn-cs"/>
              </a:rPr>
              <a:t>renal dysfunction noted in &lt;2.5% and</a:t>
            </a:r>
            <a:r>
              <a:rPr lang="en-US" sz="1200" kern="1200" baseline="0" dirty="0" smtClean="0">
                <a:solidFill>
                  <a:schemeClr val="tx1"/>
                </a:solidFill>
                <a:effectLst/>
                <a:latin typeface="Arial" pitchFamily="34" charset="0"/>
                <a:ea typeface="+mn-ea"/>
                <a:cs typeface="+mn-cs"/>
              </a:rPr>
              <a:t> n</a:t>
            </a:r>
            <a:r>
              <a:rPr lang="en-US" sz="1200" kern="1200" dirty="0" smtClean="0">
                <a:solidFill>
                  <a:schemeClr val="tx1"/>
                </a:solidFill>
                <a:effectLst/>
                <a:latin typeface="Arial" pitchFamily="34" charset="0"/>
                <a:ea typeface="+mn-ea"/>
                <a:cs typeface="+mn-cs"/>
              </a:rPr>
              <a:t>o clinically relevant bone density loss was reported.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76</a:t>
            </a:fld>
            <a:endParaRPr lang="en-GB" dirty="0"/>
          </a:p>
        </p:txBody>
      </p:sp>
    </p:spTree>
    <p:extLst>
      <p:ext uri="{BB962C8B-B14F-4D97-AF65-F5344CB8AC3E}">
        <p14:creationId xmlns:p14="http://schemas.microsoft.com/office/powerpoint/2010/main" val="263083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a:t>
            </a:fld>
            <a:endParaRPr lang="en-GB" dirty="0"/>
          </a:p>
        </p:txBody>
      </p:sp>
    </p:spTree>
    <p:extLst>
      <p:ext uri="{BB962C8B-B14F-4D97-AF65-F5344CB8AC3E}">
        <p14:creationId xmlns:p14="http://schemas.microsoft.com/office/powerpoint/2010/main" val="3781541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77</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txBody>
          <a:bodyPr lIns="91223" tIns="45612" rIns="91223" bIns="45612"/>
          <a:lstStyle/>
          <a:p>
            <a:pPr eaLnBrk="1" hangingPunct="1"/>
            <a:endParaRPr lang="en-US" sz="1000" dirty="0">
              <a:latin typeface="Arial" charset="0"/>
            </a:endParaRPr>
          </a:p>
        </p:txBody>
      </p:sp>
    </p:spTree>
    <p:extLst>
      <p:ext uri="{BB962C8B-B14F-4D97-AF65-F5344CB8AC3E}">
        <p14:creationId xmlns:p14="http://schemas.microsoft.com/office/powerpoint/2010/main" val="2287772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78</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txBody>
          <a:bodyPr lIns="91223" tIns="45612" rIns="91223" bIns="45612"/>
          <a:lstStyle/>
          <a:p>
            <a:pPr eaLnBrk="1" hangingPunct="1"/>
            <a:r>
              <a:rPr lang="en-US" sz="1200" b="0" i="0" u="none" strike="noStrike" kern="1200" baseline="0" dirty="0" smtClean="0">
                <a:solidFill>
                  <a:schemeClr val="tx1"/>
                </a:solidFill>
                <a:latin typeface="Arial" pitchFamily="34" charset="0"/>
                <a:ea typeface="+mn-ea"/>
                <a:cs typeface="+mn-cs"/>
              </a:rPr>
              <a:t>Objective monitoring of adherence to antiviral therapy is essential for effective long-term management of CHB. Each clinic visit is an opportunity for assessing and supporting treatment adherence. Often requires a combination of approaches.</a:t>
            </a:r>
          </a:p>
          <a:p>
            <a:r>
              <a:rPr lang="en-US" sz="1200" b="1" i="0" u="none" strike="noStrike" kern="1200" baseline="0" dirty="0" smtClean="0">
                <a:solidFill>
                  <a:schemeClr val="tx1"/>
                </a:solidFill>
                <a:latin typeface="Arial" pitchFamily="34" charset="0"/>
                <a:ea typeface="+mn-ea"/>
                <a:cs typeface="+mn-cs"/>
              </a:rPr>
              <a:t>1. Self-reporting: </a:t>
            </a:r>
            <a:r>
              <a:rPr lang="en-US" sz="1200" b="0" i="0" u="none" strike="noStrike" kern="1200" baseline="0" dirty="0" smtClean="0">
                <a:solidFill>
                  <a:schemeClr val="tx1"/>
                </a:solidFill>
                <a:latin typeface="Arial" pitchFamily="34" charset="0"/>
                <a:ea typeface="+mn-ea"/>
                <a:cs typeface="+mn-cs"/>
              </a:rPr>
              <a:t>Regular counseling on the importance of remembering and/or documenting doses of antiviral medicines as well as creating a clinic environment that promotes honest reporting of non-adherence are critical for effective routine monitoring of adherence. </a:t>
            </a:r>
            <a:r>
              <a:rPr lang="en-US" sz="1200" b="1" i="0" u="none" strike="noStrike" kern="1200" baseline="0" dirty="0" smtClean="0">
                <a:solidFill>
                  <a:schemeClr val="tx1"/>
                </a:solidFill>
                <a:latin typeface="Arial" pitchFamily="34" charset="0"/>
                <a:ea typeface="+mn-ea"/>
                <a:cs typeface="+mn-cs"/>
              </a:rPr>
              <a:t>A practical approach is to encourage the use of a pillbox.</a:t>
            </a:r>
          </a:p>
          <a:p>
            <a:r>
              <a:rPr lang="en-US" sz="1200" b="1" i="0" u="none" strike="noStrike" kern="1200" baseline="0" dirty="0" smtClean="0">
                <a:solidFill>
                  <a:schemeClr val="tx1"/>
                </a:solidFill>
                <a:latin typeface="Arial" pitchFamily="34" charset="0"/>
                <a:ea typeface="+mn-ea"/>
                <a:cs typeface="+mn-cs"/>
              </a:rPr>
              <a:t>2. Pharmacy refill records: </a:t>
            </a:r>
            <a:r>
              <a:rPr lang="en-US" sz="1200" b="0" i="0" u="none" strike="noStrike" kern="1200" baseline="0" dirty="0" smtClean="0">
                <a:solidFill>
                  <a:schemeClr val="tx1"/>
                </a:solidFill>
                <a:latin typeface="Arial" pitchFamily="34" charset="0"/>
                <a:ea typeface="+mn-ea"/>
                <a:cs typeface="+mn-cs"/>
              </a:rPr>
              <a:t>Pharmacy refill records provide information on when individuals on antiviral therapy collect their drugs. Obtaining pharmacy refills at irregular intervals strongly suggests non-adherence.</a:t>
            </a:r>
          </a:p>
          <a:p>
            <a:r>
              <a:rPr lang="en-US" sz="1200" b="0" i="0" u="none" strike="noStrike" kern="1200" baseline="0" dirty="0" smtClean="0">
                <a:solidFill>
                  <a:schemeClr val="tx1"/>
                </a:solidFill>
                <a:latin typeface="Arial" pitchFamily="34" charset="0"/>
                <a:ea typeface="+mn-ea"/>
                <a:cs typeface="+mn-cs"/>
              </a:rPr>
              <a:t>3.</a:t>
            </a:r>
            <a:r>
              <a:rPr lang="en-US" sz="1200" b="1" i="0" u="none" strike="noStrike" kern="1200" baseline="0" dirty="0" smtClean="0">
                <a:solidFill>
                  <a:schemeClr val="tx1"/>
                </a:solidFill>
                <a:latin typeface="Arial" pitchFamily="34" charset="0"/>
                <a:ea typeface="+mn-ea"/>
                <a:cs typeface="+mn-cs"/>
              </a:rPr>
              <a:t> HBV DNA Viral load monitoring </a:t>
            </a:r>
            <a:r>
              <a:rPr lang="en-US" sz="1200" b="0" i="0" u="none" strike="noStrike" kern="1200" baseline="0" dirty="0" smtClean="0">
                <a:solidFill>
                  <a:schemeClr val="tx1"/>
                </a:solidFill>
                <a:latin typeface="Arial" pitchFamily="34" charset="0"/>
                <a:ea typeface="+mn-ea"/>
                <a:cs typeface="+mn-cs"/>
              </a:rPr>
              <a:t>is the optimal way to diagnose and confirm treatment failure. Treatment failure is MOST FREQUENTLY caused by lapses in adherence to antiviral therapy, but other factors (such as drug stock-outs or malabsorption) should also be considered. </a:t>
            </a:r>
            <a:endParaRPr lang="en-US" sz="1000" b="1" dirty="0">
              <a:latin typeface="Arial" charset="0"/>
            </a:endParaRPr>
          </a:p>
        </p:txBody>
      </p:sp>
    </p:spTree>
    <p:extLst>
      <p:ext uri="{BB962C8B-B14F-4D97-AF65-F5344CB8AC3E}">
        <p14:creationId xmlns:p14="http://schemas.microsoft.com/office/powerpoint/2010/main" val="1315392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79</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txBody>
          <a:bodyPr lIns="91223" tIns="45612" rIns="91223" bIns="45612"/>
          <a:lstStyle/>
          <a:p>
            <a:pPr marL="0" indent="0">
              <a:lnSpc>
                <a:spcPct val="150000"/>
              </a:lnSpc>
              <a:buSzPct val="110000"/>
              <a:buNone/>
              <a:tabLst>
                <a:tab pos="180975" algn="l"/>
              </a:tabLst>
            </a:pPr>
            <a:endParaRPr lang="en-US" sz="1000" dirty="0">
              <a:latin typeface="Arial" charset="0"/>
            </a:endParaRPr>
          </a:p>
        </p:txBody>
      </p:sp>
    </p:spTree>
    <p:extLst>
      <p:ext uri="{BB962C8B-B14F-4D97-AF65-F5344CB8AC3E}">
        <p14:creationId xmlns:p14="http://schemas.microsoft.com/office/powerpoint/2010/main" val="967515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80</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txBody>
          <a:bodyPr lIns="91223" tIns="45612" rIns="91223" bIns="4561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dirty="0" smtClean="0">
                <a:solidFill>
                  <a:schemeClr val="tx1"/>
                </a:solidFill>
                <a:latin typeface="Arial"/>
                <a:cs typeface="Arial"/>
              </a:rPr>
              <a:t>Network meta-analysis: </a:t>
            </a:r>
            <a:r>
              <a:rPr lang="en-US" sz="1200" b="0" i="0" u="none" strike="noStrike" kern="1200" baseline="0" dirty="0" smtClean="0">
                <a:solidFill>
                  <a:schemeClr val="tx1"/>
                </a:solidFill>
                <a:latin typeface="Arial" pitchFamily="34" charset="0"/>
                <a:ea typeface="+mn-ea"/>
                <a:cs typeface="+mn-cs"/>
              </a:rPr>
              <a:t>As tenofovir and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have not been compared directly in an RCT, an NMA was undertaken to enable a direct comparison and estimation of the relative efficacy and ranking of different antiviral therapies, based on another systematic review of all the relevant RCT data (both indirect and direct treatment comparisons of single, combination and sequential therapy) used in the development of the UK NICE CHB guidelines </a:t>
            </a:r>
            <a:endParaRPr lang="en-US" sz="1000" b="0" dirty="0" smtClean="0">
              <a:solidFill>
                <a:schemeClr val="tx1"/>
              </a:solidFill>
              <a:latin typeface="Arial"/>
              <a:cs typeface="Arial"/>
            </a:endParaRPr>
          </a:p>
          <a:p>
            <a:pPr eaLnBrk="1" hangingPunct="1"/>
            <a:endParaRPr lang="en-US" sz="1000" dirty="0">
              <a:latin typeface="Arial" charset="0"/>
            </a:endParaRPr>
          </a:p>
        </p:txBody>
      </p:sp>
    </p:spTree>
    <p:extLst>
      <p:ext uri="{BB962C8B-B14F-4D97-AF65-F5344CB8AC3E}">
        <p14:creationId xmlns:p14="http://schemas.microsoft.com/office/powerpoint/2010/main" val="3492175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For </a:t>
            </a:r>
            <a:r>
              <a:rPr lang="en-US" sz="1200" b="0" i="0" u="none" strike="noStrike" kern="1200" baseline="0" dirty="0" err="1" smtClean="0">
                <a:solidFill>
                  <a:schemeClr val="tx1"/>
                </a:solidFill>
                <a:latin typeface="Arial" pitchFamily="34" charset="0"/>
                <a:ea typeface="+mn-ea"/>
                <a:cs typeface="+mn-cs"/>
              </a:rPr>
              <a:t>adefovir</a:t>
            </a:r>
            <a:r>
              <a:rPr lang="en-US" sz="1200" b="0" i="0" u="none" strike="noStrike" kern="1200" baseline="0" dirty="0" smtClean="0">
                <a:solidFill>
                  <a:schemeClr val="tx1"/>
                </a:solidFill>
                <a:latin typeface="Arial" pitchFamily="34" charset="0"/>
                <a:ea typeface="+mn-ea"/>
                <a:cs typeface="+mn-cs"/>
              </a:rPr>
              <a:t> resistance, a switch to either tenofovir or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can be considered. To date there is no reported resistance with tenofovir. If there is primary non-response to tenofovir or secondary treatment failure, then treatment adherence should be reinforced and monitored. At present, there is therefore no indication to switch to an alternative drug regimen. </a:t>
            </a:r>
          </a:p>
          <a:p>
            <a:r>
              <a:rPr lang="en-US" sz="1200" b="0" i="0" u="none" strike="noStrike" kern="1200" baseline="0" dirty="0" smtClean="0">
                <a:solidFill>
                  <a:schemeClr val="tx1"/>
                </a:solidFill>
                <a:latin typeface="Arial" pitchFamily="34" charset="0"/>
                <a:ea typeface="+mn-ea"/>
                <a:cs typeface="+mn-cs"/>
              </a:rPr>
              <a:t>Entecavir not be used as salvage therapy in individuals with known or suspected lamivudine resistance </a:t>
            </a:r>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81</a:t>
            </a:fld>
            <a:endParaRPr lang="en-GB" dirty="0"/>
          </a:p>
        </p:txBody>
      </p:sp>
    </p:spTree>
    <p:extLst>
      <p:ext uri="{BB962C8B-B14F-4D97-AF65-F5344CB8AC3E}">
        <p14:creationId xmlns:p14="http://schemas.microsoft.com/office/powerpoint/2010/main" val="22146720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For </a:t>
            </a:r>
            <a:r>
              <a:rPr lang="en-US" sz="1200" b="0" i="0" u="none" strike="noStrike" kern="1200" baseline="0" dirty="0" err="1" smtClean="0">
                <a:solidFill>
                  <a:schemeClr val="tx1"/>
                </a:solidFill>
                <a:latin typeface="Arial" pitchFamily="34" charset="0"/>
                <a:ea typeface="+mn-ea"/>
                <a:cs typeface="+mn-cs"/>
              </a:rPr>
              <a:t>adefovir</a:t>
            </a:r>
            <a:r>
              <a:rPr lang="en-US" sz="1200" b="0" i="0" u="none" strike="noStrike" kern="1200" baseline="0" dirty="0" smtClean="0">
                <a:solidFill>
                  <a:schemeClr val="tx1"/>
                </a:solidFill>
                <a:latin typeface="Arial" pitchFamily="34" charset="0"/>
                <a:ea typeface="+mn-ea"/>
                <a:cs typeface="+mn-cs"/>
              </a:rPr>
              <a:t> resistance, a switch to either tenofovir or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can be considered. To date there is no reported resistance with tenofovir. If there is primary non-response to tenofovir or secondary treatment failure, then treatment adherence should be reinforced and monitored. At present, there is therefore no indication to switch to an alternative drug regimen. </a:t>
            </a:r>
          </a:p>
          <a:p>
            <a:r>
              <a:rPr lang="en-US" sz="1200" b="0" i="0" u="none" strike="noStrike" kern="1200" baseline="0" dirty="0" smtClean="0">
                <a:solidFill>
                  <a:schemeClr val="tx1"/>
                </a:solidFill>
                <a:latin typeface="Arial" pitchFamily="34" charset="0"/>
                <a:ea typeface="+mn-ea"/>
                <a:cs typeface="+mn-cs"/>
              </a:rPr>
              <a:t>Entecavir not be used as salvage therapy in individuals with known or suspected lamivudine resistance </a:t>
            </a:r>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82</a:t>
            </a:fld>
            <a:endParaRPr lang="en-GB" dirty="0"/>
          </a:p>
        </p:txBody>
      </p:sp>
    </p:spTree>
    <p:extLst>
      <p:ext uri="{BB962C8B-B14F-4D97-AF65-F5344CB8AC3E}">
        <p14:creationId xmlns:p14="http://schemas.microsoft.com/office/powerpoint/2010/main" val="2214672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86</a:t>
            </a:fld>
            <a:endParaRPr lang="en-GB" dirty="0"/>
          </a:p>
        </p:txBody>
      </p:sp>
    </p:spTree>
    <p:extLst>
      <p:ext uri="{BB962C8B-B14F-4D97-AF65-F5344CB8AC3E}">
        <p14:creationId xmlns:p14="http://schemas.microsoft.com/office/powerpoint/2010/main" val="2577542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Some reports suggest that HBV infection is associated with several adverse pregnancy outcomes</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t>
            </a:r>
            <a:r>
              <a:rPr lang="en-US" sz="1200" kern="1200" dirty="0" smtClean="0">
                <a:solidFill>
                  <a:schemeClr val="tx1"/>
                </a:solidFill>
                <a:latin typeface="Arial" pitchFamily="34" charset="0"/>
                <a:ea typeface="+mn-ea"/>
                <a:cs typeface="+mn-cs"/>
              </a:rPr>
              <a:t>J </a:t>
            </a:r>
            <a:r>
              <a:rPr lang="en-US" sz="1200" kern="1200" dirty="0" err="1" smtClean="0">
                <a:solidFill>
                  <a:schemeClr val="tx1"/>
                </a:solidFill>
                <a:latin typeface="Arial" pitchFamily="34" charset="0"/>
                <a:ea typeface="+mn-ea"/>
                <a:cs typeface="+mn-cs"/>
              </a:rPr>
              <a:t>Hepatol</a:t>
            </a:r>
            <a:r>
              <a:rPr lang="en-US" sz="1200" kern="1200" dirty="0" smtClean="0">
                <a:solidFill>
                  <a:schemeClr val="tx1"/>
                </a:solidFill>
                <a:latin typeface="Arial" pitchFamily="34" charset="0"/>
                <a:ea typeface="+mn-ea"/>
                <a:cs typeface="+mn-cs"/>
              </a:rPr>
              <a:t>. 2005 Nov;43(5):771</a:t>
            </a:r>
            <a:r>
              <a:rPr lang="en-US" sz="1200" u="none" strike="noStrike" kern="1200" dirty="0" smtClean="0">
                <a:solidFill>
                  <a:schemeClr val="tx1"/>
                </a:solidFill>
                <a:effectLst/>
                <a:latin typeface="Arial" pitchFamily="34" charset="0"/>
                <a:ea typeface="+mn-ea"/>
                <a:cs typeface="+mn-cs"/>
              </a:rPr>
              <a:t>7;</a:t>
            </a:r>
            <a:r>
              <a:rPr lang="en-US" sz="1200" kern="1200" dirty="0" smtClean="0">
                <a:solidFill>
                  <a:schemeClr val="tx1"/>
                </a:solidFill>
                <a:latin typeface="Arial" pitchFamily="34" charset="0"/>
                <a:ea typeface="+mn-ea"/>
                <a:cs typeface="+mn-cs"/>
              </a:rPr>
              <a:t>J </a:t>
            </a:r>
            <a:r>
              <a:rPr lang="en-US" sz="1200" kern="1200" dirty="0" err="1" smtClean="0">
                <a:solidFill>
                  <a:schemeClr val="tx1"/>
                </a:solidFill>
                <a:latin typeface="Arial" pitchFamily="34" charset="0"/>
                <a:ea typeface="+mn-ea"/>
                <a:cs typeface="+mn-cs"/>
              </a:rPr>
              <a:t>Hepatol</a:t>
            </a:r>
            <a:r>
              <a:rPr lang="en-US" sz="1200" kern="1200" dirty="0" smtClean="0">
                <a:solidFill>
                  <a:schemeClr val="tx1"/>
                </a:solidFill>
                <a:latin typeface="Arial" pitchFamily="34" charset="0"/>
                <a:ea typeface="+mn-ea"/>
                <a:cs typeface="+mn-cs"/>
              </a:rPr>
              <a:t>. 2007 Jul;47(1):46]</a:t>
            </a:r>
            <a:r>
              <a:rPr lang="en-US" sz="1200" kern="1200" dirty="0" smtClean="0">
                <a:solidFill>
                  <a:schemeClr val="tx1"/>
                </a:solidFill>
                <a:effectLst/>
                <a:latin typeface="Arial" pitchFamily="34" charset="0"/>
                <a:ea typeface="+mn-ea"/>
                <a:cs typeface="+mn-cs"/>
              </a:rPr>
              <a:t>.</a:t>
            </a:r>
            <a:r>
              <a:rPr lang="en-US" sz="1200" kern="1200" baseline="0" dirty="0" smtClean="0">
                <a:solidFill>
                  <a:schemeClr val="tx1"/>
                </a:solidFill>
                <a:effectLst/>
                <a:latin typeface="Arial" pitchFamily="34" charset="0"/>
                <a:ea typeface="+mn-ea"/>
                <a:cs typeface="+mn-cs"/>
              </a:rPr>
              <a:t> The</a:t>
            </a:r>
            <a:r>
              <a:rPr lang="en-US" sz="1200" kern="1200" dirty="0" smtClean="0">
                <a:solidFill>
                  <a:schemeClr val="tx1"/>
                </a:solidFill>
                <a:effectLst/>
                <a:latin typeface="Arial" pitchFamily="34" charset="0"/>
                <a:ea typeface="+mn-ea"/>
                <a:cs typeface="+mn-cs"/>
              </a:rPr>
              <a:t> outcomes of 253 hepatitis B surface antigen (</a:t>
            </a:r>
            <a:r>
              <a:rPr lang="en-US" sz="1200" kern="1200" dirty="0" err="1" smtClean="0">
                <a:solidFill>
                  <a:schemeClr val="tx1"/>
                </a:solidFill>
                <a:effectLst/>
                <a:latin typeface="Arial" pitchFamily="34" charset="0"/>
                <a:ea typeface="+mn-ea"/>
                <a:cs typeface="+mn-cs"/>
              </a:rPr>
              <a:t>HBsAg</a:t>
            </a:r>
            <a:r>
              <a:rPr lang="en-US" sz="1200" kern="1200" dirty="0" smtClean="0">
                <a:solidFill>
                  <a:schemeClr val="tx1"/>
                </a:solidFill>
                <a:effectLst/>
                <a:latin typeface="Arial" pitchFamily="34" charset="0"/>
                <a:ea typeface="+mn-ea"/>
                <a:cs typeface="+mn-cs"/>
              </a:rPr>
              <a:t>)–positive women were compared with those of 253 controls in 1 study and showed that the </a:t>
            </a:r>
            <a:r>
              <a:rPr lang="en-US" sz="1200" kern="1200" dirty="0" err="1" smtClean="0">
                <a:solidFill>
                  <a:schemeClr val="tx1"/>
                </a:solidFill>
                <a:effectLst/>
                <a:latin typeface="Arial" pitchFamily="34" charset="0"/>
                <a:ea typeface="+mn-ea"/>
                <a:cs typeface="+mn-cs"/>
              </a:rPr>
              <a:t>HBsAg</a:t>
            </a:r>
            <a:r>
              <a:rPr lang="en-US" sz="1200" kern="1200" dirty="0" smtClean="0">
                <a:solidFill>
                  <a:schemeClr val="tx1"/>
                </a:solidFill>
                <a:effectLst/>
                <a:latin typeface="Arial" pitchFamily="34" charset="0"/>
                <a:ea typeface="+mn-ea"/>
                <a:cs typeface="+mn-cs"/>
              </a:rPr>
              <a:t> carriers had higher incidences of preterm birth at &lt; 34 weeks (4.7% </a:t>
            </a:r>
            <a:r>
              <a:rPr lang="en-US" sz="1200" kern="1200" dirty="0" err="1" smtClean="0">
                <a:solidFill>
                  <a:schemeClr val="tx1"/>
                </a:solidFill>
                <a:effectLst/>
                <a:latin typeface="Arial" pitchFamily="34" charset="0"/>
                <a:ea typeface="+mn-ea"/>
                <a:cs typeface="+mn-cs"/>
              </a:rPr>
              <a:t>vs</a:t>
            </a:r>
            <a:r>
              <a:rPr lang="en-US" sz="1200" kern="1200" dirty="0" smtClean="0">
                <a:solidFill>
                  <a:schemeClr val="tx1"/>
                </a:solidFill>
                <a:effectLst/>
                <a:latin typeface="Arial" pitchFamily="34" charset="0"/>
                <a:ea typeface="+mn-ea"/>
                <a:cs typeface="+mn-cs"/>
              </a:rPr>
              <a:t> 1.2%; </a:t>
            </a:r>
            <a:r>
              <a:rPr lang="en-US" sz="1200" i="1" kern="1200" dirty="0" smtClean="0">
                <a:solidFill>
                  <a:schemeClr val="tx1"/>
                </a:solidFill>
                <a:effectLst/>
                <a:latin typeface="Arial" pitchFamily="34" charset="0"/>
                <a:ea typeface="+mn-ea"/>
                <a:cs typeface="+mn-cs"/>
              </a:rPr>
              <a:t>P = .</a:t>
            </a:r>
            <a:r>
              <a:rPr lang="en-US" sz="1200" kern="1200" dirty="0" smtClean="0">
                <a:solidFill>
                  <a:schemeClr val="tx1"/>
                </a:solidFill>
                <a:effectLst/>
                <a:latin typeface="Arial" pitchFamily="34" charset="0"/>
                <a:ea typeface="+mn-ea"/>
                <a:cs typeface="+mn-cs"/>
              </a:rPr>
              <a:t>033), higher incidences of threatened preterm labor at &lt; 37 weeks (11.9% </a:t>
            </a:r>
            <a:r>
              <a:rPr lang="en-US" sz="1200" kern="1200" dirty="0" err="1" smtClean="0">
                <a:solidFill>
                  <a:schemeClr val="tx1"/>
                </a:solidFill>
                <a:effectLst/>
                <a:latin typeface="Arial" pitchFamily="34" charset="0"/>
                <a:ea typeface="+mn-ea"/>
                <a:cs typeface="+mn-cs"/>
              </a:rPr>
              <a:t>vs</a:t>
            </a:r>
            <a:r>
              <a:rPr lang="en-US" sz="1200" kern="1200" dirty="0" smtClean="0">
                <a:solidFill>
                  <a:schemeClr val="tx1"/>
                </a:solidFill>
                <a:effectLst/>
                <a:latin typeface="Arial" pitchFamily="34" charset="0"/>
                <a:ea typeface="+mn-ea"/>
                <a:cs typeface="+mn-cs"/>
              </a:rPr>
              <a:t> 6.3%; </a:t>
            </a:r>
            <a:r>
              <a:rPr lang="en-US" sz="1200" i="1" kern="1200" dirty="0" smtClean="0">
                <a:solidFill>
                  <a:schemeClr val="tx1"/>
                </a:solidFill>
                <a:effectLst/>
                <a:latin typeface="Arial" pitchFamily="34" charset="0"/>
                <a:ea typeface="+mn-ea"/>
                <a:cs typeface="+mn-cs"/>
              </a:rPr>
              <a:t>P</a:t>
            </a:r>
            <a:r>
              <a:rPr lang="en-US" sz="1200" kern="1200" dirty="0" smtClean="0">
                <a:solidFill>
                  <a:schemeClr val="tx1"/>
                </a:solidFill>
                <a:effectLst/>
                <a:latin typeface="Arial" pitchFamily="34" charset="0"/>
                <a:ea typeface="+mn-ea"/>
                <a:cs typeface="+mn-cs"/>
              </a:rPr>
              <a:t> = .030), higher rates of gestational diabetes (19% </a:t>
            </a:r>
            <a:r>
              <a:rPr lang="en-US" sz="1200" kern="1200" dirty="0" err="1" smtClean="0">
                <a:solidFill>
                  <a:schemeClr val="tx1"/>
                </a:solidFill>
                <a:effectLst/>
                <a:latin typeface="Arial" pitchFamily="34" charset="0"/>
                <a:ea typeface="+mn-ea"/>
                <a:cs typeface="+mn-cs"/>
              </a:rPr>
              <a:t>vs</a:t>
            </a:r>
            <a:r>
              <a:rPr lang="en-US" sz="1200" kern="1200" dirty="0" smtClean="0">
                <a:solidFill>
                  <a:schemeClr val="tx1"/>
                </a:solidFill>
                <a:effectLst/>
                <a:latin typeface="Arial" pitchFamily="34" charset="0"/>
                <a:ea typeface="+mn-ea"/>
                <a:cs typeface="+mn-cs"/>
              </a:rPr>
              <a:t> 11%; </a:t>
            </a:r>
            <a:r>
              <a:rPr lang="en-US" sz="1200" i="1" kern="1200" dirty="0" smtClean="0">
                <a:solidFill>
                  <a:schemeClr val="tx1"/>
                </a:solidFill>
                <a:effectLst/>
                <a:latin typeface="Arial" pitchFamily="34" charset="0"/>
                <a:ea typeface="+mn-ea"/>
                <a:cs typeface="+mn-cs"/>
              </a:rPr>
              <a:t>P</a:t>
            </a:r>
            <a:r>
              <a:rPr lang="en-US" sz="1200" kern="1200" dirty="0" smtClean="0">
                <a:solidFill>
                  <a:schemeClr val="tx1"/>
                </a:solidFill>
                <a:effectLst/>
                <a:latin typeface="Arial" pitchFamily="34" charset="0"/>
                <a:ea typeface="+mn-ea"/>
                <a:cs typeface="+mn-cs"/>
              </a:rPr>
              <a:t> = .012), and higher rates of antepartum hemorrhage (11.5% </a:t>
            </a:r>
            <a:r>
              <a:rPr lang="en-US" sz="1200" kern="1200" dirty="0" err="1" smtClean="0">
                <a:solidFill>
                  <a:schemeClr val="tx1"/>
                </a:solidFill>
                <a:effectLst/>
                <a:latin typeface="Arial" pitchFamily="34" charset="0"/>
                <a:ea typeface="+mn-ea"/>
                <a:cs typeface="+mn-cs"/>
              </a:rPr>
              <a:t>vs</a:t>
            </a:r>
            <a:r>
              <a:rPr lang="en-US" sz="1200" kern="1200" dirty="0" smtClean="0">
                <a:solidFill>
                  <a:schemeClr val="tx1"/>
                </a:solidFill>
                <a:effectLst/>
                <a:latin typeface="Arial" pitchFamily="34" charset="0"/>
                <a:ea typeface="+mn-ea"/>
                <a:cs typeface="+mn-cs"/>
              </a:rPr>
              <a:t> 5.5%; </a:t>
            </a:r>
            <a:r>
              <a:rPr lang="en-US" sz="1200" i="1" kern="1200" dirty="0" smtClean="0">
                <a:solidFill>
                  <a:schemeClr val="tx1"/>
                </a:solidFill>
                <a:effectLst/>
                <a:latin typeface="Arial" pitchFamily="34" charset="0"/>
                <a:ea typeface="+mn-ea"/>
                <a:cs typeface="+mn-cs"/>
              </a:rPr>
              <a:t>P </a:t>
            </a:r>
            <a:r>
              <a:rPr lang="en-US" sz="1200" kern="1200" dirty="0" smtClean="0">
                <a:solidFill>
                  <a:schemeClr val="tx1"/>
                </a:solidFill>
                <a:effectLst/>
                <a:latin typeface="Arial" pitchFamily="34" charset="0"/>
                <a:ea typeface="+mn-ea"/>
                <a:cs typeface="+mn-cs"/>
              </a:rPr>
              <a:t>= .026)</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t>
            </a:r>
            <a:r>
              <a:rPr lang="en-US" sz="1200" kern="1200" dirty="0" smtClean="0">
                <a:solidFill>
                  <a:schemeClr val="tx1"/>
                </a:solidFill>
                <a:latin typeface="Arial" pitchFamily="34" charset="0"/>
                <a:ea typeface="+mn-ea"/>
                <a:cs typeface="+mn-cs"/>
              </a:rPr>
              <a:t>J </a:t>
            </a:r>
            <a:r>
              <a:rPr lang="en-US" sz="1200" kern="1200" dirty="0" err="1" smtClean="0">
                <a:solidFill>
                  <a:schemeClr val="tx1"/>
                </a:solidFill>
                <a:latin typeface="Arial" pitchFamily="34" charset="0"/>
                <a:ea typeface="+mn-ea"/>
                <a:cs typeface="+mn-cs"/>
              </a:rPr>
              <a:t>Hepatol</a:t>
            </a:r>
            <a:r>
              <a:rPr lang="en-US" sz="1200" kern="1200" dirty="0" smtClean="0">
                <a:solidFill>
                  <a:schemeClr val="tx1"/>
                </a:solidFill>
                <a:latin typeface="Arial" pitchFamily="34" charset="0"/>
                <a:ea typeface="+mn-ea"/>
                <a:cs typeface="+mn-cs"/>
              </a:rPr>
              <a:t>. 2005 Nov;43(5):771</a:t>
            </a:r>
            <a:r>
              <a:rPr lang="en-US" sz="1200" u="none" strike="noStrike" kern="1200" dirty="0" smtClean="0">
                <a:solidFill>
                  <a:schemeClr val="tx1"/>
                </a:solidFill>
                <a:effectLst/>
                <a:latin typeface="Arial" pitchFamily="34" charset="0"/>
                <a:ea typeface="+mn-ea"/>
                <a:cs typeface="+mn-cs"/>
              </a:rPr>
              <a:t>7]. Another</a:t>
            </a:r>
            <a:r>
              <a:rPr lang="en-US" sz="1200" kern="1200" dirty="0" smtClean="0">
                <a:solidFill>
                  <a:schemeClr val="tx1"/>
                </a:solidFill>
                <a:effectLst/>
                <a:latin typeface="Arial" pitchFamily="34" charset="0"/>
                <a:ea typeface="+mn-ea"/>
                <a:cs typeface="+mn-cs"/>
              </a:rPr>
              <a:t> study showed that women with HBV infection (n = 1138) had a significantly increased risk of developing gestational diabetes </a:t>
            </a:r>
            <a:r>
              <a:rPr lang="en-US" sz="1200" kern="1200" dirty="0" err="1" smtClean="0">
                <a:solidFill>
                  <a:schemeClr val="tx1"/>
                </a:solidFill>
                <a:effectLst/>
                <a:latin typeface="Arial" pitchFamily="34" charset="0"/>
                <a:ea typeface="+mn-ea"/>
                <a:cs typeface="+mn-cs"/>
              </a:rPr>
              <a:t>vs</a:t>
            </a:r>
            <a:r>
              <a:rPr lang="en-US" sz="1200" kern="1200" dirty="0" smtClean="0">
                <a:solidFill>
                  <a:schemeClr val="tx1"/>
                </a:solidFill>
                <a:effectLst/>
                <a:latin typeface="Arial" pitchFamily="34" charset="0"/>
                <a:ea typeface="+mn-ea"/>
                <a:cs typeface="+mn-cs"/>
              </a:rPr>
              <a:t> women not infected with HBV (n = 12,545; odds ratio: 1.24 [drug: 95% CI: 1.01 1.51]).[</a:t>
            </a:r>
            <a:r>
              <a:rPr lang="en-US" sz="1200" kern="1200" dirty="0" smtClean="0">
                <a:solidFill>
                  <a:schemeClr val="tx1"/>
                </a:solidFill>
                <a:latin typeface="Arial" pitchFamily="34" charset="0"/>
                <a:ea typeface="+mn-ea"/>
                <a:cs typeface="+mn-cs"/>
              </a:rPr>
              <a:t>J </a:t>
            </a:r>
            <a:r>
              <a:rPr lang="en-US" sz="1200" kern="1200" dirty="0" err="1" smtClean="0">
                <a:solidFill>
                  <a:schemeClr val="tx1"/>
                </a:solidFill>
                <a:latin typeface="Arial" pitchFamily="34" charset="0"/>
                <a:ea typeface="+mn-ea"/>
                <a:cs typeface="+mn-cs"/>
              </a:rPr>
              <a:t>Hepatol</a:t>
            </a:r>
            <a:r>
              <a:rPr lang="en-US" sz="1200" kern="1200" dirty="0" smtClean="0">
                <a:solidFill>
                  <a:schemeClr val="tx1"/>
                </a:solidFill>
                <a:latin typeface="Arial" pitchFamily="34" charset="0"/>
                <a:ea typeface="+mn-ea"/>
                <a:cs typeface="+mn-cs"/>
              </a:rPr>
              <a:t>. 2007 Jul;47(1):46].</a:t>
            </a:r>
            <a:r>
              <a:rPr lang="en-US" sz="1200" kern="1200" dirty="0" smtClean="0">
                <a:solidFill>
                  <a:schemeClr val="tx1"/>
                </a:solidFill>
                <a:effectLst/>
                <a:latin typeface="Arial" pitchFamily="34" charset="0"/>
                <a:ea typeface="+mn-ea"/>
                <a:cs typeface="+mn-cs"/>
              </a:rPr>
              <a:t> Finally, children born to HBV-infected pregnant women were shown to have lower Apgar scores at 1 and 5 minutes post birth </a:t>
            </a:r>
            <a:r>
              <a:rPr lang="en-US" sz="1200" kern="1200" dirty="0" err="1" smtClean="0">
                <a:solidFill>
                  <a:schemeClr val="tx1"/>
                </a:solidFill>
                <a:effectLst/>
                <a:latin typeface="Arial" pitchFamily="34" charset="0"/>
                <a:ea typeface="+mn-ea"/>
                <a:cs typeface="+mn-cs"/>
              </a:rPr>
              <a:t>vs</a:t>
            </a:r>
            <a:r>
              <a:rPr lang="en-US" sz="1200" kern="1200" dirty="0" smtClean="0">
                <a:solidFill>
                  <a:schemeClr val="tx1"/>
                </a:solidFill>
                <a:effectLst/>
                <a:latin typeface="Arial" pitchFamily="34" charset="0"/>
                <a:ea typeface="+mn-ea"/>
                <a:cs typeface="+mn-cs"/>
              </a:rPr>
              <a:t> those born to HBV-uninfected women in one study (</a:t>
            </a:r>
            <a:r>
              <a:rPr lang="en-US" sz="1200" i="1" kern="1200" dirty="0" smtClean="0">
                <a:solidFill>
                  <a:schemeClr val="tx1"/>
                </a:solidFill>
                <a:effectLst/>
                <a:latin typeface="Arial" pitchFamily="34" charset="0"/>
                <a:ea typeface="+mn-ea"/>
                <a:cs typeface="+mn-cs"/>
              </a:rPr>
              <a:t>P = </a:t>
            </a:r>
            <a:r>
              <a:rPr lang="en-US" sz="1200" kern="1200" dirty="0" smtClean="0">
                <a:solidFill>
                  <a:schemeClr val="tx1"/>
                </a:solidFill>
                <a:effectLst/>
                <a:latin typeface="Arial" pitchFamily="34" charset="0"/>
                <a:ea typeface="+mn-ea"/>
                <a:cs typeface="+mn-cs"/>
              </a:rPr>
              <a:t>.001 and </a:t>
            </a:r>
            <a:r>
              <a:rPr lang="en-US" sz="1200" i="1" kern="1200" dirty="0" smtClean="0">
                <a:solidFill>
                  <a:schemeClr val="tx1"/>
                </a:solidFill>
                <a:effectLst/>
                <a:latin typeface="Arial" pitchFamily="34" charset="0"/>
                <a:ea typeface="+mn-ea"/>
                <a:cs typeface="+mn-cs"/>
              </a:rPr>
              <a:t>P </a:t>
            </a:r>
            <a:r>
              <a:rPr lang="en-US" sz="1200" kern="1200" dirty="0" smtClean="0">
                <a:solidFill>
                  <a:schemeClr val="tx1"/>
                </a:solidFill>
                <a:effectLst/>
                <a:latin typeface="Arial" pitchFamily="34" charset="0"/>
                <a:ea typeface="+mn-ea"/>
                <a:cs typeface="+mn-cs"/>
              </a:rPr>
              <a:t>= .007, respectively) [</a:t>
            </a:r>
            <a:r>
              <a:rPr lang="en-US" sz="1200" kern="1200" dirty="0" smtClean="0">
                <a:solidFill>
                  <a:schemeClr val="tx1"/>
                </a:solidFill>
                <a:latin typeface="Arial" pitchFamily="34" charset="0"/>
                <a:ea typeface="+mn-ea"/>
                <a:cs typeface="+mn-cs"/>
              </a:rPr>
              <a:t>J </a:t>
            </a:r>
            <a:r>
              <a:rPr lang="en-US" sz="1200" kern="1200" dirty="0" err="1" smtClean="0">
                <a:solidFill>
                  <a:schemeClr val="tx1"/>
                </a:solidFill>
                <a:latin typeface="Arial" pitchFamily="34" charset="0"/>
                <a:ea typeface="+mn-ea"/>
                <a:cs typeface="+mn-cs"/>
              </a:rPr>
              <a:t>Hepatol</a:t>
            </a:r>
            <a:r>
              <a:rPr lang="en-US" sz="1200" kern="1200" dirty="0" smtClean="0">
                <a:solidFill>
                  <a:schemeClr val="tx1"/>
                </a:solidFill>
                <a:latin typeface="Arial" pitchFamily="34" charset="0"/>
                <a:ea typeface="+mn-ea"/>
                <a:cs typeface="+mn-cs"/>
              </a:rPr>
              <a:t>. 2005 Nov;43(5):771]</a:t>
            </a:r>
            <a:endParaRPr lang="en-ZA" sz="1200" kern="1200" dirty="0" smtClean="0">
              <a:solidFill>
                <a:schemeClr val="tx1"/>
              </a:solidFill>
              <a:effectLst/>
              <a:latin typeface="Arial" pitchFamily="34" charset="0"/>
              <a:ea typeface="+mn-ea"/>
              <a:cs typeface="+mn-cs"/>
            </a:endParaRPr>
          </a:p>
          <a:p>
            <a:endParaRPr lang="en-US" u="none"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87</a:t>
            </a:fld>
            <a:endParaRPr lang="en-GB" dirty="0"/>
          </a:p>
        </p:txBody>
      </p:sp>
    </p:spTree>
    <p:extLst>
      <p:ext uri="{BB962C8B-B14F-4D97-AF65-F5344CB8AC3E}">
        <p14:creationId xmlns:p14="http://schemas.microsoft.com/office/powerpoint/2010/main" val="758218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AASLD and EASL guidelines recommend that all pregnant women should be screened for HBV. This, however has not been implemented</a:t>
            </a:r>
            <a:r>
              <a:rPr lang="en-US" baseline="0" dirty="0" smtClean="0"/>
              <a:t> in most resource-poor countries including South Africa.</a:t>
            </a:r>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88</a:t>
            </a:fld>
            <a:endParaRPr lang="en-US"/>
          </a:p>
        </p:txBody>
      </p:sp>
    </p:spTree>
    <p:extLst>
      <p:ext uri="{BB962C8B-B14F-4D97-AF65-F5344CB8AC3E}">
        <p14:creationId xmlns:p14="http://schemas.microsoft.com/office/powerpoint/2010/main" val="2007523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Most women of childbearing age (20s and 30s) are likely to be in the immune-tolerant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positive, high HBV DNA and normal ALT) or immune control phase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negative, low HBV DNA and normal ALT) of disease and are not candidates for HBV treatment (EASL and AASLD),</a:t>
            </a:r>
            <a:r>
              <a:rPr lang="en-US" sz="1200" kern="1200" baseline="0" dirty="0" smtClean="0">
                <a:solidFill>
                  <a:schemeClr val="tx1"/>
                </a:solidFill>
                <a:effectLst/>
                <a:latin typeface="Arial" pitchFamily="34" charset="0"/>
                <a:ea typeface="+mn-ea"/>
                <a:cs typeface="+mn-cs"/>
              </a:rPr>
              <a:t> but the risk of MTCT needs to be considered in pregnant women with high HBV viral loads.</a:t>
            </a:r>
            <a:endParaRPr lang="en-ZA" sz="1200" kern="1200" dirty="0" smtClean="0">
              <a:solidFill>
                <a:schemeClr val="tx1"/>
              </a:solidFill>
              <a:effectLst/>
              <a:latin typeface="Arial" pitchFamily="34" charset="0"/>
              <a:ea typeface="+mn-ea"/>
              <a:cs typeface="+mn-cs"/>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89</a:t>
            </a:fld>
            <a:endParaRPr lang="en-GB" dirty="0"/>
          </a:p>
        </p:txBody>
      </p:sp>
    </p:spTree>
    <p:extLst>
      <p:ext uri="{BB962C8B-B14F-4D97-AF65-F5344CB8AC3E}">
        <p14:creationId xmlns:p14="http://schemas.microsoft.com/office/powerpoint/2010/main" val="172700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cs typeface="msgothic" charset="0"/>
              </a:rPr>
              <a:t>Geographic distribution of HBV genotypes. Letter sizes indicate relative </a:t>
            </a:r>
            <a:r>
              <a:rPr lang="en-GB" dirty="0" err="1" smtClean="0">
                <a:latin typeface="Arial" charset="0"/>
                <a:cs typeface="msgothic" charset="0"/>
              </a:rPr>
              <a:t>prevalences</a:t>
            </a:r>
            <a:r>
              <a:rPr lang="en-GB" dirty="0" smtClean="0">
                <a:latin typeface="Arial" charset="0"/>
                <a:cs typeface="msgothic" charset="0"/>
              </a:rPr>
              <a:t> in regions with multiple</a:t>
            </a:r>
            <a:r>
              <a:rPr lang="en-GB" baseline="0" dirty="0" smtClean="0">
                <a:latin typeface="Arial" charset="0"/>
                <a:cs typeface="msgothic" charset="0"/>
              </a:rPr>
              <a:t> </a:t>
            </a:r>
            <a:r>
              <a:rPr lang="en-GB" dirty="0" smtClean="0">
                <a:latin typeface="Arial" charset="0"/>
                <a:cs typeface="msgothic" charset="0"/>
              </a:rPr>
              <a:t>genotypes.</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9</a:t>
            </a:fld>
            <a:endParaRPr lang="en-US"/>
          </a:p>
        </p:txBody>
      </p:sp>
    </p:spTree>
    <p:extLst>
      <p:ext uri="{BB962C8B-B14F-4D97-AF65-F5344CB8AC3E}">
        <p14:creationId xmlns:p14="http://schemas.microsoft.com/office/powerpoint/2010/main" val="2290811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a:t>
            </a:r>
            <a:r>
              <a:rPr lang="en-US" dirty="0" smtClean="0"/>
              <a:t> important to make a distinction between</a:t>
            </a:r>
            <a:r>
              <a:rPr lang="en-US" baseline="0" dirty="0" smtClean="0"/>
              <a:t> a pregnant mother with acute HBV, compared to chronic HBV. In the former, unless there is evidence of liver failure, antivirals are generally not recommended. The patient should be monitored closely and treated conservatively. However, there is an increased risk of mother to child transmission, if the mother acquires acute Hepatitis B in 2</a:t>
            </a:r>
            <a:r>
              <a:rPr lang="en-US" baseline="30000" dirty="0" smtClean="0"/>
              <a:t>nd</a:t>
            </a:r>
            <a:r>
              <a:rPr lang="en-US" baseline="0" dirty="0" smtClean="0"/>
              <a:t> or 3</a:t>
            </a:r>
            <a:r>
              <a:rPr lang="en-US" baseline="30000" dirty="0" smtClean="0"/>
              <a:t>rd</a:t>
            </a:r>
            <a:r>
              <a:rPr lang="en-US" baseline="0" dirty="0" smtClean="0"/>
              <a:t> trimester and depending on the HBV DNA levels in 3</a:t>
            </a:r>
            <a:r>
              <a:rPr lang="en-US" baseline="30000" dirty="0" smtClean="0"/>
              <a:t>rd</a:t>
            </a:r>
            <a:r>
              <a:rPr lang="en-US" baseline="0" dirty="0" smtClean="0"/>
              <a:t> trimester, may consider antivirals to prevent MTCT.</a:t>
            </a:r>
          </a:p>
          <a:p>
            <a:r>
              <a:rPr lang="en-US" b="1" dirty="0" smtClean="0"/>
              <a:t># Note: liver biopsy not necessary</a:t>
            </a:r>
            <a:r>
              <a:rPr lang="en-US" b="1" baseline="0" dirty="0" smtClean="0"/>
              <a:t> to diagnose </a:t>
            </a:r>
            <a:r>
              <a:rPr lang="en-US" b="1" baseline="0" dirty="0" err="1" smtClean="0"/>
              <a:t>necro</a:t>
            </a:r>
            <a:r>
              <a:rPr lang="en-US" b="1" baseline="0" dirty="0" smtClean="0"/>
              <a:t>-inflammation- increased risk of liver biopsy complications during pregnancy.</a:t>
            </a:r>
          </a:p>
          <a:p>
            <a:endParaRPr lang="en-US" sz="1200" b="1" i="0" u="none" strike="noStrike" kern="1200" baseline="0" dirty="0" smtClean="0">
              <a:solidFill>
                <a:schemeClr val="tx1"/>
              </a:solidFill>
              <a:latin typeface="Arial" pitchFamily="34" charset="0"/>
              <a:ea typeface="+mn-ea"/>
              <a:cs typeface="+mn-cs"/>
            </a:endParaRPr>
          </a:p>
          <a:p>
            <a:r>
              <a:rPr lang="en-US" sz="1200" b="1" i="0" u="none" strike="noStrike" kern="1200" baseline="0" dirty="0" smtClean="0">
                <a:solidFill>
                  <a:schemeClr val="tx1"/>
                </a:solidFill>
                <a:latin typeface="Arial" pitchFamily="34" charset="0"/>
                <a:ea typeface="+mn-ea"/>
                <a:cs typeface="+mn-cs"/>
              </a:rPr>
              <a:t>Indications for treatment in adults with CHB also apply to pregnant women</a:t>
            </a:r>
            <a:r>
              <a:rPr lang="en-US" sz="1200" b="0" i="0" u="none" strike="noStrike" kern="1200" baseline="0" dirty="0" smtClean="0">
                <a:solidFill>
                  <a:schemeClr val="tx1"/>
                </a:solidFill>
                <a:latin typeface="Arial" pitchFamily="34" charset="0"/>
                <a:ea typeface="+mn-ea"/>
                <a:cs typeface="+mn-cs"/>
              </a:rPr>
              <a:t>, but need to consider risk of MTCT and potential risks of therapy to developing </a:t>
            </a:r>
            <a:r>
              <a:rPr lang="en-US" sz="1200" b="0" i="0" u="none" strike="noStrike" kern="1200" baseline="0" dirty="0" err="1" smtClean="0">
                <a:solidFill>
                  <a:schemeClr val="tx1"/>
                </a:solidFill>
                <a:latin typeface="Arial" pitchFamily="34" charset="0"/>
                <a:ea typeface="+mn-ea"/>
                <a:cs typeface="+mn-cs"/>
              </a:rPr>
              <a:t>foetus</a:t>
            </a:r>
            <a:r>
              <a:rPr lang="en-US" sz="1200" b="0" i="0" u="none" strike="noStrike" kern="1200" baseline="0" dirty="0" smtClean="0">
                <a:solidFill>
                  <a:schemeClr val="tx1"/>
                </a:solidFill>
                <a:latin typeface="Arial" pitchFamily="34" charset="0"/>
                <a:ea typeface="+mn-ea"/>
                <a:cs typeface="+mn-cs"/>
              </a:rPr>
              <a:t>.</a:t>
            </a:r>
            <a:endParaRPr lang="en-US" b="1" baseline="0" dirty="0" smtClean="0"/>
          </a:p>
          <a:p>
            <a:r>
              <a:rPr lang="en-US" sz="1200" b="1" kern="1200" dirty="0" smtClean="0">
                <a:solidFill>
                  <a:schemeClr val="tx1"/>
                </a:solidFill>
                <a:latin typeface="Arial" pitchFamily="34" charset="0"/>
                <a:ea typeface="+mn-ea"/>
                <a:cs typeface="+mn-cs"/>
              </a:rPr>
              <a:t>When selecting an</a:t>
            </a:r>
            <a:r>
              <a:rPr lang="en-US" sz="1200" b="1" kern="1200" baseline="0" dirty="0" smtClean="0">
                <a:solidFill>
                  <a:schemeClr val="tx1"/>
                </a:solidFill>
                <a:latin typeface="Arial" pitchFamily="34" charset="0"/>
                <a:ea typeface="+mn-ea"/>
                <a:cs typeface="+mn-cs"/>
              </a:rPr>
              <a:t> </a:t>
            </a:r>
            <a:r>
              <a:rPr lang="en-US" sz="1200" b="1" kern="1200" dirty="0" smtClean="0">
                <a:solidFill>
                  <a:schemeClr val="tx1"/>
                </a:solidFill>
                <a:latin typeface="Arial" pitchFamily="34" charset="0"/>
                <a:ea typeface="+mn-ea"/>
                <a:cs typeface="+mn-cs"/>
              </a:rPr>
              <a:t>antiviral need to consider: </a:t>
            </a:r>
            <a:r>
              <a:rPr lang="en-US" sz="1200" kern="1200" dirty="0" smtClean="0">
                <a:solidFill>
                  <a:schemeClr val="tx1"/>
                </a:solidFill>
                <a:latin typeface="Arial" pitchFamily="34" charset="0"/>
                <a:ea typeface="+mn-ea"/>
                <a:cs typeface="+mn-cs"/>
              </a:rPr>
              <a:t>antiviral efficacy, risk of resistance, human safety data, and pregnancy class of the drug. </a:t>
            </a:r>
          </a:p>
          <a:p>
            <a:r>
              <a:rPr lang="en-US" sz="1200" kern="1200" dirty="0" smtClean="0">
                <a:solidFill>
                  <a:schemeClr val="tx1"/>
                </a:solidFill>
                <a:latin typeface="Arial" pitchFamily="34" charset="0"/>
                <a:ea typeface="+mn-ea"/>
                <a:cs typeface="+mn-cs"/>
              </a:rPr>
              <a:t>If</a:t>
            </a:r>
            <a:r>
              <a:rPr lang="en-US" sz="1200" kern="1200" baseline="0" dirty="0" smtClean="0">
                <a:solidFill>
                  <a:schemeClr val="tx1"/>
                </a:solidFill>
                <a:latin typeface="Arial" pitchFamily="34" charset="0"/>
                <a:ea typeface="+mn-ea"/>
                <a:cs typeface="+mn-cs"/>
              </a:rPr>
              <a:t> a woman </a:t>
            </a:r>
            <a:r>
              <a:rPr lang="en-US" sz="1200" kern="1200" dirty="0" smtClean="0">
                <a:solidFill>
                  <a:schemeClr val="tx1"/>
                </a:solidFill>
                <a:latin typeface="Arial" pitchFamily="34" charset="0"/>
                <a:ea typeface="+mn-ea"/>
                <a:cs typeface="+mn-cs"/>
              </a:rPr>
              <a:t>becomes pregnant whilst on HBV therapy, the decision on whether to continue treatment or stop should be </a:t>
            </a:r>
            <a:r>
              <a:rPr lang="en-US" sz="1200" kern="1200" dirty="0" err="1" smtClean="0">
                <a:solidFill>
                  <a:schemeClr val="tx1"/>
                </a:solidFill>
                <a:latin typeface="Arial" pitchFamily="34" charset="0"/>
                <a:ea typeface="+mn-ea"/>
                <a:cs typeface="+mn-cs"/>
              </a:rPr>
              <a:t>individualised</a:t>
            </a:r>
            <a:r>
              <a:rPr lang="en-US" sz="1200" kern="1200" dirty="0" smtClean="0">
                <a:solidFill>
                  <a:schemeClr val="tx1"/>
                </a:solidFill>
                <a:latin typeface="Arial" pitchFamily="34" charset="0"/>
                <a:ea typeface="+mn-ea"/>
                <a:cs typeface="+mn-cs"/>
              </a:rPr>
              <a:t> based on the trimester that the pregnancy was discovered, the severity of her underlying liver disease, the risk adversity of the mother to medications during pregnancy (especially in early pregnancy), and the risk of flares when stopping the medications.</a:t>
            </a:r>
          </a:p>
          <a:p>
            <a:r>
              <a:rPr lang="en-US" sz="1200" kern="1200" dirty="0" smtClean="0">
                <a:solidFill>
                  <a:schemeClr val="tx1"/>
                </a:solidFill>
                <a:latin typeface="Arial" pitchFamily="34" charset="0"/>
                <a:ea typeface="+mn-ea"/>
                <a:cs typeface="+mn-cs"/>
              </a:rPr>
              <a:t>According</a:t>
            </a:r>
            <a:r>
              <a:rPr lang="en-US" sz="1200" kern="1200" baseline="0" dirty="0" smtClean="0">
                <a:solidFill>
                  <a:schemeClr val="tx1"/>
                </a:solidFill>
                <a:latin typeface="Arial" pitchFamily="34" charset="0"/>
                <a:ea typeface="+mn-ea"/>
                <a:cs typeface="+mn-cs"/>
              </a:rPr>
              <a:t> to the </a:t>
            </a:r>
            <a:r>
              <a:rPr lang="en-US" sz="1200" b="1" kern="1200" dirty="0" smtClean="0">
                <a:solidFill>
                  <a:schemeClr val="tx1"/>
                </a:solidFill>
                <a:latin typeface="Arial" pitchFamily="34" charset="0"/>
                <a:ea typeface="+mn-ea"/>
                <a:cs typeface="+mn-cs"/>
              </a:rPr>
              <a:t>Antiretroviral Pregnancy Registry International Interim Report for 1 January 1989 through 31 July 2013</a:t>
            </a:r>
            <a:r>
              <a:rPr lang="en-US" sz="1200" kern="1200" dirty="0" smtClean="0">
                <a:solidFill>
                  <a:schemeClr val="tx1"/>
                </a:solidFill>
                <a:latin typeface="Arial" pitchFamily="34" charset="0"/>
                <a:ea typeface="+mn-ea"/>
                <a:cs typeface="+mn-cs"/>
              </a:rPr>
              <a:t>, </a:t>
            </a:r>
            <a:r>
              <a:rPr lang="en-US" sz="1200" kern="1200" baseline="0" dirty="0" smtClean="0">
                <a:solidFill>
                  <a:schemeClr val="tx1"/>
                </a:solidFill>
                <a:latin typeface="Arial" pitchFamily="34" charset="0"/>
                <a:ea typeface="+mn-ea"/>
                <a:cs typeface="+mn-cs"/>
              </a:rPr>
              <a:t> t</a:t>
            </a:r>
            <a:r>
              <a:rPr lang="en-US" sz="1200" kern="1200" dirty="0" smtClean="0">
                <a:solidFill>
                  <a:schemeClr val="tx1"/>
                </a:solidFill>
                <a:latin typeface="Arial" pitchFamily="34" charset="0"/>
                <a:ea typeface="+mn-ea"/>
                <a:cs typeface="+mn-cs"/>
              </a:rPr>
              <a:t>he rate of birth defects in the general population from 1989-2003 was 2.72 per 100 live births (95% CI: 2.68-2.76), and the prevalence of birth defects per 100 live births diagnosed during the first 7 days of life (“early diagnosis”) was 2.09 (95% CI: 2.07-2.12). Although,</a:t>
            </a:r>
            <a:r>
              <a:rPr lang="en-US" sz="1200" kern="1200" baseline="0" dirty="0" smtClean="0">
                <a:solidFill>
                  <a:schemeClr val="tx1"/>
                </a:solidFill>
                <a:latin typeface="Arial" pitchFamily="34" charset="0"/>
                <a:ea typeface="+mn-ea"/>
                <a:cs typeface="+mn-cs"/>
              </a:rPr>
              <a:t> t</a:t>
            </a:r>
            <a:r>
              <a:rPr lang="en-US" sz="1200" kern="1200" dirty="0" smtClean="0">
                <a:solidFill>
                  <a:schemeClr val="tx1"/>
                </a:solidFill>
                <a:latin typeface="Arial" pitchFamily="34" charset="0"/>
                <a:ea typeface="+mn-ea"/>
                <a:cs typeface="+mn-cs"/>
              </a:rPr>
              <a:t>hese data cannot be precisely compared with the Antiretroviral Pregnancy Registry data on birth defects with HBV medications due to the self-reported nature and limitations of the registry, the reported </a:t>
            </a:r>
            <a:r>
              <a:rPr lang="en-US" sz="1200" b="1" kern="1200" dirty="0" smtClean="0">
                <a:solidFill>
                  <a:schemeClr val="tx1"/>
                </a:solidFill>
                <a:latin typeface="Arial" pitchFamily="34" charset="0"/>
                <a:ea typeface="+mn-ea"/>
                <a:cs typeface="+mn-cs"/>
              </a:rPr>
              <a:t>rate of birth defects with any</a:t>
            </a:r>
            <a:r>
              <a:rPr lang="en-US" sz="1200" b="1" kern="1200" baseline="0" dirty="0" smtClean="0">
                <a:solidFill>
                  <a:schemeClr val="tx1"/>
                </a:solidFill>
                <a:latin typeface="Arial" pitchFamily="34" charset="0"/>
                <a:ea typeface="+mn-ea"/>
                <a:cs typeface="+mn-cs"/>
              </a:rPr>
              <a:t> </a:t>
            </a:r>
            <a:r>
              <a:rPr lang="en-US" sz="1200" b="1" kern="1200" baseline="0" dirty="0" err="1" smtClean="0">
                <a:solidFill>
                  <a:schemeClr val="tx1"/>
                </a:solidFill>
                <a:latin typeface="Arial" pitchFamily="34" charset="0"/>
                <a:ea typeface="+mn-ea"/>
                <a:cs typeface="+mn-cs"/>
              </a:rPr>
              <a:t>tenofovir</a:t>
            </a:r>
            <a:r>
              <a:rPr lang="en-US" sz="1200" b="1" kern="1200" baseline="0" dirty="0" smtClean="0">
                <a:solidFill>
                  <a:schemeClr val="tx1"/>
                </a:solidFill>
                <a:latin typeface="Arial" pitchFamily="34" charset="0"/>
                <a:ea typeface="+mn-ea"/>
                <a:cs typeface="+mn-cs"/>
              </a:rPr>
              <a:t> containing regimen was reported to be 2.3% in 1</a:t>
            </a:r>
            <a:r>
              <a:rPr lang="en-US" sz="1200" b="1" kern="1200" baseline="30000" dirty="0" smtClean="0">
                <a:solidFill>
                  <a:schemeClr val="tx1"/>
                </a:solidFill>
                <a:latin typeface="Arial" pitchFamily="34" charset="0"/>
                <a:ea typeface="+mn-ea"/>
                <a:cs typeface="+mn-cs"/>
              </a:rPr>
              <a:t>st</a:t>
            </a:r>
            <a:r>
              <a:rPr lang="en-US" sz="1200" b="1" kern="1200" baseline="0" dirty="0" smtClean="0">
                <a:solidFill>
                  <a:schemeClr val="tx1"/>
                </a:solidFill>
                <a:latin typeface="Arial" pitchFamily="34" charset="0"/>
                <a:ea typeface="+mn-ea"/>
                <a:cs typeface="+mn-cs"/>
              </a:rPr>
              <a:t> trimester and 2.1% in 2</a:t>
            </a:r>
            <a:r>
              <a:rPr lang="en-US" sz="1200" b="1" kern="1200" baseline="30000" dirty="0" smtClean="0">
                <a:solidFill>
                  <a:schemeClr val="tx1"/>
                </a:solidFill>
                <a:latin typeface="Arial" pitchFamily="34" charset="0"/>
                <a:ea typeface="+mn-ea"/>
                <a:cs typeface="+mn-cs"/>
              </a:rPr>
              <a:t>nd</a:t>
            </a:r>
            <a:r>
              <a:rPr lang="en-US" sz="1200" b="1" kern="1200" baseline="0" dirty="0" smtClean="0">
                <a:solidFill>
                  <a:schemeClr val="tx1"/>
                </a:solidFill>
                <a:latin typeface="Arial" pitchFamily="34" charset="0"/>
                <a:ea typeface="+mn-ea"/>
                <a:cs typeface="+mn-cs"/>
              </a:rPr>
              <a:t>/3</a:t>
            </a:r>
            <a:r>
              <a:rPr lang="en-US" sz="1200" b="1" kern="1200" baseline="30000" dirty="0" smtClean="0">
                <a:solidFill>
                  <a:schemeClr val="tx1"/>
                </a:solidFill>
                <a:latin typeface="Arial" pitchFamily="34" charset="0"/>
                <a:ea typeface="+mn-ea"/>
                <a:cs typeface="+mn-cs"/>
              </a:rPr>
              <a:t>rd</a:t>
            </a:r>
            <a:r>
              <a:rPr lang="en-US" sz="1200" b="1" kern="1200" baseline="0" dirty="0" smtClean="0">
                <a:solidFill>
                  <a:schemeClr val="tx1"/>
                </a:solidFill>
                <a:latin typeface="Arial" pitchFamily="34" charset="0"/>
                <a:ea typeface="+mn-ea"/>
                <a:cs typeface="+mn-cs"/>
              </a:rPr>
              <a:t> trimester.</a:t>
            </a:r>
            <a:endParaRPr lang="en-US" sz="1200" b="1"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 </a:t>
            </a:r>
            <a:endParaRPr lang="en-US" b="1" baseline="0" dirty="0" smtClean="0"/>
          </a:p>
          <a:p>
            <a:r>
              <a:rPr lang="en-US" sz="1200" b="1" i="0" u="none" strike="noStrike" kern="1200" baseline="0" dirty="0" smtClean="0">
                <a:solidFill>
                  <a:schemeClr val="tx1"/>
                </a:solidFill>
                <a:latin typeface="Arial" pitchFamily="34" charset="0"/>
                <a:ea typeface="+mn-ea"/>
                <a:cs typeface="+mn-cs"/>
              </a:rPr>
              <a:t>Based on safety data from the Antiretroviral Pregnancy Registry in pregnant HIV-positive women </a:t>
            </a:r>
            <a:r>
              <a:rPr lang="en-US" sz="1200" b="0" i="0" u="none" strike="noStrike" kern="1200" baseline="0" dirty="0" smtClean="0">
                <a:solidFill>
                  <a:schemeClr val="tx1"/>
                </a:solidFill>
                <a:latin typeface="Arial" pitchFamily="34" charset="0"/>
                <a:ea typeface="+mn-ea"/>
                <a:cs typeface="+mn-cs"/>
              </a:rPr>
              <a:t>who have received </a:t>
            </a:r>
            <a:r>
              <a:rPr lang="en-US" sz="1200" b="0" i="0" u="none" strike="noStrike" kern="1200" baseline="0" dirty="0" err="1" smtClean="0">
                <a:solidFill>
                  <a:schemeClr val="tx1"/>
                </a:solidFill>
                <a:latin typeface="Arial" pitchFamily="34" charset="0"/>
                <a:ea typeface="+mn-ea"/>
                <a:cs typeface="+mn-cs"/>
              </a:rPr>
              <a:t>tenofovir</a:t>
            </a:r>
            <a:r>
              <a:rPr lang="en-US" sz="1200" b="0" i="0" u="none" strike="noStrike" kern="1200" baseline="0" dirty="0" smtClean="0">
                <a:solidFill>
                  <a:schemeClr val="tx1"/>
                </a:solidFill>
                <a:latin typeface="Arial" pitchFamily="34" charset="0"/>
                <a:ea typeface="+mn-ea"/>
                <a:cs typeface="+mn-cs"/>
              </a:rPr>
              <a:t> and/or lamivudine or </a:t>
            </a:r>
            <a:r>
              <a:rPr lang="en-US" sz="1200" b="0" i="0" u="none" strike="noStrike" kern="1200" baseline="0" dirty="0" err="1" smtClean="0">
                <a:solidFill>
                  <a:schemeClr val="tx1"/>
                </a:solidFill>
                <a:latin typeface="Arial" pitchFamily="34" charset="0"/>
                <a:ea typeface="+mn-ea"/>
                <a:cs typeface="+mn-cs"/>
              </a:rPr>
              <a:t>emtricitabine</a:t>
            </a:r>
            <a:r>
              <a:rPr lang="en-US" sz="1200" b="0" i="0" u="none" strike="noStrike" kern="1200" baseline="0" dirty="0" smtClean="0">
                <a:solidFill>
                  <a:schemeClr val="tx1"/>
                </a:solidFill>
                <a:latin typeface="Arial" pitchFamily="34" charset="0"/>
                <a:ea typeface="+mn-ea"/>
                <a:cs typeface="+mn-cs"/>
              </a:rPr>
              <a:t> – </a:t>
            </a:r>
            <a:r>
              <a:rPr lang="en-US" sz="1200" b="1" i="0" u="none" strike="noStrike" kern="1200" baseline="0" dirty="0" err="1" smtClean="0">
                <a:solidFill>
                  <a:schemeClr val="tx1"/>
                </a:solidFill>
                <a:latin typeface="Arial" pitchFamily="34" charset="0"/>
                <a:ea typeface="+mn-ea"/>
                <a:cs typeface="+mn-cs"/>
              </a:rPr>
              <a:t>tenofovir</a:t>
            </a:r>
            <a:r>
              <a:rPr lang="en-US" sz="1200" b="1" i="0" u="none" strike="noStrike" kern="1200" baseline="0" dirty="0" smtClean="0">
                <a:solidFill>
                  <a:schemeClr val="tx1"/>
                </a:solidFill>
                <a:latin typeface="Arial" pitchFamily="34" charset="0"/>
                <a:ea typeface="+mn-ea"/>
                <a:cs typeface="+mn-cs"/>
              </a:rPr>
              <a:t> (category B) is the preferred antiviral, </a:t>
            </a:r>
            <a:r>
              <a:rPr lang="en-US" sz="1200" b="0" i="0" u="none" strike="noStrike" kern="1200" baseline="0" dirty="0" smtClean="0">
                <a:solidFill>
                  <a:schemeClr val="tx1"/>
                </a:solidFill>
                <a:latin typeface="Arial" pitchFamily="34" charset="0"/>
                <a:ea typeface="+mn-ea"/>
                <a:cs typeface="+mn-cs"/>
              </a:rPr>
              <a:t>because it has a better resistance profile and more extensive safety data in pregnant HBV-positive women. Lamivudine (Category C) is also safe in pregnancy The safety of </a:t>
            </a:r>
            <a:r>
              <a:rPr lang="en-US" sz="1200" b="0" i="0" u="none" strike="noStrike" kern="1200" baseline="0" dirty="0" err="1" smtClean="0">
                <a:solidFill>
                  <a:schemeClr val="tx1"/>
                </a:solidFill>
                <a:latin typeface="Arial" pitchFamily="34" charset="0"/>
                <a:ea typeface="+mn-ea"/>
                <a:cs typeface="+mn-cs"/>
              </a:rPr>
              <a:t>entecavir</a:t>
            </a:r>
            <a:r>
              <a:rPr lang="en-US" sz="1200" b="0" i="0" u="none" strike="noStrike" kern="1200" baseline="0" dirty="0" smtClean="0">
                <a:solidFill>
                  <a:schemeClr val="tx1"/>
                </a:solidFill>
                <a:latin typeface="Arial" pitchFamily="34" charset="0"/>
                <a:ea typeface="+mn-ea"/>
                <a:cs typeface="+mn-cs"/>
              </a:rPr>
              <a:t> (category C) in pregnancy is not known, and IFN-based therapy is contraindicated.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b="1" i="0" u="none" strike="noStrike" kern="1200" baseline="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pitchFamily="34" charset="0"/>
                <a:ea typeface="+mn-ea"/>
                <a:cs typeface="+mn-cs"/>
              </a:rPr>
              <a:t>It is advisable to continue HBV antiviral treatment throughout pregnancy.</a:t>
            </a:r>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If a pregnant woman remains untreated or anti-HBV therapy is discontinued during pregnancy or early after delivery for any reason, close monitoring is necessary, as there is a risk of hepatic flares, especially after delivery. </a:t>
            </a:r>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90</a:t>
            </a:fld>
            <a:endParaRPr lang="en-US"/>
          </a:p>
        </p:txBody>
      </p:sp>
    </p:spTree>
    <p:extLst>
      <p:ext uri="{BB962C8B-B14F-4D97-AF65-F5344CB8AC3E}">
        <p14:creationId xmlns:p14="http://schemas.microsoft.com/office/powerpoint/2010/main" val="1990110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AASLD</a:t>
            </a:r>
            <a:r>
              <a:rPr lang="en-US" baseline="0" dirty="0" smtClean="0"/>
              <a:t> and EASL</a:t>
            </a:r>
            <a:r>
              <a:rPr lang="en-US" dirty="0" smtClean="0"/>
              <a:t> guidelines recommend that all pregnant women should be screened for HBV. This, however has not been implemented</a:t>
            </a:r>
            <a:r>
              <a:rPr lang="en-US" baseline="0" dirty="0" smtClean="0"/>
              <a:t> in most resource-poor countries including South Africa.</a:t>
            </a:r>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91</a:t>
            </a:fld>
            <a:endParaRPr lang="en-US"/>
          </a:p>
        </p:txBody>
      </p:sp>
    </p:spTree>
    <p:extLst>
      <p:ext uri="{BB962C8B-B14F-4D97-AF65-F5344CB8AC3E}">
        <p14:creationId xmlns:p14="http://schemas.microsoft.com/office/powerpoint/2010/main" val="33612731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In-utero transmission is relatively rare and is not the major means of transmission of HBV from mothers to infants, although it may occur if intrauterine placental leakage arises as a result of threatened preterm </a:t>
            </a:r>
            <a:r>
              <a:rPr lang="en-US" sz="1200" b="0" i="0" u="none" strike="noStrike" kern="1200" baseline="0" dirty="0" err="1" smtClean="0">
                <a:solidFill>
                  <a:schemeClr val="tx1"/>
                </a:solidFill>
                <a:latin typeface="Arial" pitchFamily="34" charset="0"/>
                <a:ea typeface="+mn-ea"/>
                <a:cs typeface="+mn-cs"/>
              </a:rPr>
              <a:t>labour</a:t>
            </a:r>
            <a:r>
              <a:rPr lang="en-US" sz="1200" b="0" i="0" u="none" strike="noStrike" kern="1200" baseline="0" dirty="0" smtClean="0">
                <a:solidFill>
                  <a:schemeClr val="tx1"/>
                </a:solidFill>
                <a:latin typeface="Arial" pitchFamily="34"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92</a:t>
            </a:fld>
            <a:endParaRPr lang="en-GB" dirty="0"/>
          </a:p>
        </p:txBody>
      </p:sp>
    </p:spTree>
    <p:extLst>
      <p:ext uri="{BB962C8B-B14F-4D97-AF65-F5344CB8AC3E}">
        <p14:creationId xmlns:p14="http://schemas.microsoft.com/office/powerpoint/2010/main" val="1575687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Other risk factors are amniocentesis, preterm</a:t>
            </a:r>
            <a:r>
              <a:rPr lang="en-US" baseline="0" dirty="0" smtClean="0"/>
              <a:t> rupture of membrane, and possibly breastfeeding (controversial).</a:t>
            </a:r>
          </a:p>
          <a:p>
            <a:pPr marL="0" indent="0">
              <a:buFontTx/>
              <a:buNone/>
            </a:pPr>
            <a:endParaRPr lang="en-US" baseline="30000"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93</a:t>
            </a:fld>
            <a:endParaRPr lang="en-US"/>
          </a:p>
        </p:txBody>
      </p:sp>
    </p:spTree>
    <p:extLst>
      <p:ext uri="{BB962C8B-B14F-4D97-AF65-F5344CB8AC3E}">
        <p14:creationId xmlns:p14="http://schemas.microsoft.com/office/powerpoint/2010/main" val="2795346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94</a:t>
            </a:fld>
            <a:endParaRPr lang="en-GB" dirty="0"/>
          </a:p>
        </p:txBody>
      </p:sp>
    </p:spTree>
    <p:extLst>
      <p:ext uri="{BB962C8B-B14F-4D97-AF65-F5344CB8AC3E}">
        <p14:creationId xmlns:p14="http://schemas.microsoft.com/office/powerpoint/2010/main" val="39888164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pitchFamily="34" charset="0"/>
                <a:ea typeface="+mn-ea"/>
                <a:cs typeface="+mn-cs"/>
              </a:rPr>
              <a:t>Maternal </a:t>
            </a:r>
            <a:r>
              <a:rPr lang="en-US" sz="1200" b="1" kern="1200" dirty="0" err="1" smtClean="0">
                <a:solidFill>
                  <a:schemeClr val="tx1"/>
                </a:solidFill>
                <a:latin typeface="Arial" pitchFamily="34" charset="0"/>
                <a:ea typeface="+mn-ea"/>
                <a:cs typeface="+mn-cs"/>
              </a:rPr>
              <a:t>viremia</a:t>
            </a:r>
            <a:r>
              <a:rPr lang="en-US" sz="1200" b="1" kern="1200" dirty="0" smtClean="0">
                <a:solidFill>
                  <a:schemeClr val="tx1"/>
                </a:solidFill>
                <a:latin typeface="Arial" pitchFamily="34" charset="0"/>
                <a:ea typeface="+mn-ea"/>
                <a:cs typeface="+mn-cs"/>
              </a:rPr>
              <a:t> plays a significant role in perinatal transmission</a:t>
            </a:r>
            <a:r>
              <a:rPr lang="en-US" sz="1200" kern="1200" dirty="0" smtClean="0">
                <a:solidFill>
                  <a:schemeClr val="tx1"/>
                </a:solidFill>
                <a:latin typeface="Arial" pitchFamily="34" charset="0"/>
                <a:ea typeface="+mn-ea"/>
                <a:cs typeface="+mn-cs"/>
              </a:rPr>
              <a:t>. In</a:t>
            </a:r>
            <a:r>
              <a:rPr lang="en-US" sz="1200" kern="1200" baseline="0" dirty="0" smtClean="0">
                <a:solidFill>
                  <a:schemeClr val="tx1"/>
                </a:solidFill>
                <a:latin typeface="Arial" pitchFamily="34" charset="0"/>
                <a:ea typeface="+mn-ea"/>
                <a:cs typeface="+mn-cs"/>
              </a:rPr>
              <a:t> those mothers who do not require HBV treatment, </a:t>
            </a:r>
            <a:r>
              <a:rPr lang="en-US" sz="1200" kern="1200" dirty="0" smtClean="0">
                <a:solidFill>
                  <a:schemeClr val="tx1"/>
                </a:solidFill>
                <a:latin typeface="Arial" pitchFamily="34" charset="0"/>
                <a:ea typeface="+mn-ea"/>
                <a:cs typeface="+mn-cs"/>
              </a:rPr>
              <a:t>selective treatment in the third trimester of pregnancy may lower risk of perinatal hepatitis B virus (HBV) transmission. Studies have shown an increased risk of HBV transmission to neonates born to mothers with high levels of </a:t>
            </a:r>
            <a:r>
              <a:rPr lang="en-US" sz="1200" kern="1200" dirty="0" err="1" smtClean="0">
                <a:solidFill>
                  <a:schemeClr val="tx1"/>
                </a:solidFill>
                <a:latin typeface="Arial" pitchFamily="34" charset="0"/>
                <a:ea typeface="+mn-ea"/>
                <a:cs typeface="+mn-cs"/>
              </a:rPr>
              <a:t>viremia</a:t>
            </a:r>
            <a:r>
              <a:rPr lang="en-US" sz="1200" kern="1200" dirty="0" smtClean="0">
                <a:solidFill>
                  <a:schemeClr val="tx1"/>
                </a:solidFill>
                <a:latin typeface="Arial" pitchFamily="34" charset="0"/>
                <a:ea typeface="+mn-ea"/>
                <a:cs typeface="+mn-cs"/>
              </a:rPr>
              <a:t> (&gt; 8 log10 copies/mL or ~ 7.3 log10 IU/mL),</a:t>
            </a:r>
            <a:r>
              <a:rPr lang="en-US" sz="1200" kern="1200" baseline="0" dirty="0" smtClean="0">
                <a:solidFill>
                  <a:schemeClr val="tx1"/>
                </a:solidFill>
                <a:latin typeface="Arial" pitchFamily="34" charset="0"/>
                <a:ea typeface="+mn-ea"/>
                <a:cs typeface="+mn-cs"/>
              </a:rPr>
              <a:t> suggesting that </a:t>
            </a:r>
            <a:r>
              <a:rPr lang="en-US" sz="1200" b="1" kern="1200" baseline="0" dirty="0" smtClean="0">
                <a:solidFill>
                  <a:schemeClr val="tx1"/>
                </a:solidFill>
                <a:latin typeface="Arial" pitchFamily="34" charset="0"/>
                <a:ea typeface="+mn-ea"/>
                <a:cs typeface="+mn-cs"/>
              </a:rPr>
              <a:t>antiviral </a:t>
            </a:r>
            <a:r>
              <a:rPr lang="en-US" sz="1200" b="1" kern="1200" dirty="0" smtClean="0">
                <a:solidFill>
                  <a:schemeClr val="tx1"/>
                </a:solidFill>
                <a:latin typeface="Arial" pitchFamily="34" charset="0"/>
                <a:ea typeface="+mn-ea"/>
                <a:cs typeface="+mn-cs"/>
              </a:rPr>
              <a:t>treatment should be considered to reduce the HBV DNA level prior to delivery.</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Wen et</a:t>
            </a:r>
            <a:r>
              <a:rPr lang="en-US" sz="1200" kern="1200" baseline="0" dirty="0" smtClean="0">
                <a:solidFill>
                  <a:schemeClr val="tx1"/>
                </a:solidFill>
                <a:latin typeface="Arial" pitchFamily="34" charset="0"/>
                <a:ea typeface="+mn-ea"/>
                <a:cs typeface="+mn-cs"/>
              </a:rPr>
              <a:t> al (</a:t>
            </a:r>
            <a:r>
              <a:rPr lang="en-US" sz="1200" kern="1200" dirty="0" smtClean="0">
                <a:solidFill>
                  <a:schemeClr val="tx1"/>
                </a:solidFill>
                <a:latin typeface="Arial" pitchFamily="34" charset="0"/>
                <a:ea typeface="+mn-ea"/>
                <a:cs typeface="+mn-cs"/>
              </a:rPr>
              <a:t>J </a:t>
            </a:r>
            <a:r>
              <a:rPr lang="en-US" sz="1200" kern="1200" dirty="0" err="1" smtClean="0">
                <a:solidFill>
                  <a:schemeClr val="tx1"/>
                </a:solidFill>
                <a:latin typeface="Arial" pitchFamily="34" charset="0"/>
                <a:ea typeface="+mn-ea"/>
                <a:cs typeface="+mn-cs"/>
              </a:rPr>
              <a:t>Hepatol</a:t>
            </a:r>
            <a:r>
              <a:rPr lang="en-US" sz="1200" kern="1200" dirty="0" smtClean="0">
                <a:solidFill>
                  <a:schemeClr val="tx1"/>
                </a:solidFill>
                <a:latin typeface="Arial" pitchFamily="34" charset="0"/>
                <a:ea typeface="+mn-ea"/>
                <a:cs typeface="+mn-cs"/>
              </a:rPr>
              <a:t>. 2013;59(1):24) </a:t>
            </a:r>
            <a:r>
              <a:rPr lang="en-US" sz="1200" kern="1200" baseline="0" dirty="0" smtClean="0">
                <a:solidFill>
                  <a:schemeClr val="tx1"/>
                </a:solidFill>
                <a:latin typeface="Arial" pitchFamily="34" charset="0"/>
                <a:ea typeface="+mn-ea"/>
                <a:cs typeface="+mn-cs"/>
              </a:rPr>
              <a:t>reported </a:t>
            </a:r>
            <a:r>
              <a:rPr lang="en-US" sz="1200" kern="1200" dirty="0" smtClean="0">
                <a:solidFill>
                  <a:schemeClr val="tx1"/>
                </a:solidFill>
                <a:latin typeface="Arial" pitchFamily="34" charset="0"/>
                <a:ea typeface="+mn-ea"/>
                <a:cs typeface="+mn-cs"/>
              </a:rPr>
              <a:t>a stepwise increase in the risk of chronic infection in infants born to </a:t>
            </a:r>
            <a:r>
              <a:rPr lang="en-US" sz="1200" kern="1200" dirty="0" err="1" smtClean="0">
                <a:solidFill>
                  <a:schemeClr val="tx1"/>
                </a:solidFill>
                <a:latin typeface="Arial" pitchFamily="34" charset="0"/>
                <a:ea typeface="+mn-ea"/>
                <a:cs typeface="+mn-cs"/>
              </a:rPr>
              <a:t>HBsAg</a:t>
            </a:r>
            <a:r>
              <a:rPr lang="en-US" sz="1200" kern="1200" dirty="0" smtClean="0">
                <a:solidFill>
                  <a:schemeClr val="tx1"/>
                </a:solidFill>
                <a:latin typeface="Arial" pitchFamily="34" charset="0"/>
                <a:ea typeface="+mn-ea"/>
                <a:cs typeface="+mn-cs"/>
              </a:rPr>
              <a:t>-positive mothers according to maternal HBV DNA. Among 303 mother–infant pairs, predicted rates of infection at maternal HBV DNA levels of 7, 8, and 9 log10 copies/mL were 6.6% (95% CI: 0.5% to 12.6%; </a:t>
            </a:r>
            <a:r>
              <a:rPr lang="en-US" sz="1200" i="1" kern="1200" dirty="0" smtClean="0">
                <a:solidFill>
                  <a:schemeClr val="tx1"/>
                </a:solidFill>
                <a:latin typeface="Arial" pitchFamily="34" charset="0"/>
                <a:ea typeface="+mn-ea"/>
                <a:cs typeface="+mn-cs"/>
              </a:rPr>
              <a:t>P</a:t>
            </a:r>
            <a:r>
              <a:rPr lang="en-US" sz="1200" i="0" kern="1200" dirty="0" smtClean="0">
                <a:solidFill>
                  <a:schemeClr val="tx1"/>
                </a:solidFill>
                <a:latin typeface="Arial" pitchFamily="34" charset="0"/>
                <a:ea typeface="+mn-ea"/>
                <a:cs typeface="+mn-cs"/>
              </a:rPr>
              <a:t> = .033), 14.6% (95% CI: 5.6% to 23.6%; </a:t>
            </a:r>
            <a:r>
              <a:rPr lang="en-US" sz="1200" i="1" kern="1200" dirty="0" smtClean="0">
                <a:solidFill>
                  <a:schemeClr val="tx1"/>
                </a:solidFill>
                <a:latin typeface="Arial" pitchFamily="34" charset="0"/>
                <a:ea typeface="+mn-ea"/>
                <a:cs typeface="+mn-cs"/>
              </a:rPr>
              <a:t>P</a:t>
            </a:r>
            <a:r>
              <a:rPr lang="en-US" sz="1200" i="0" kern="1200" dirty="0" smtClean="0">
                <a:solidFill>
                  <a:schemeClr val="tx1"/>
                </a:solidFill>
                <a:latin typeface="Arial" pitchFamily="34" charset="0"/>
                <a:ea typeface="+mn-ea"/>
                <a:cs typeface="+mn-cs"/>
              </a:rPr>
              <a:t> = .001), and 27.7% (95% CI: 13.1% to 42.4%; </a:t>
            </a:r>
            <a:r>
              <a:rPr lang="en-US" sz="1200" i="1" kern="1200" dirty="0" smtClean="0">
                <a:solidFill>
                  <a:schemeClr val="tx1"/>
                </a:solidFill>
                <a:latin typeface="Arial" pitchFamily="34" charset="0"/>
                <a:ea typeface="+mn-ea"/>
                <a:cs typeface="+mn-cs"/>
              </a:rPr>
              <a:t>P</a:t>
            </a:r>
            <a:r>
              <a:rPr lang="en-US" sz="1200" i="0" kern="1200" dirty="0" smtClean="0">
                <a:solidFill>
                  <a:schemeClr val="tx1"/>
                </a:solidFill>
                <a:latin typeface="Arial" pitchFamily="34" charset="0"/>
                <a:ea typeface="+mn-ea"/>
                <a:cs typeface="+mn-cs"/>
              </a:rPr>
              <a:t> &lt; .001), respectively, following adjustment for other factors likely to influence transmission.</a:t>
            </a:r>
          </a:p>
          <a:p>
            <a:endParaRPr lang="en-US" sz="1200" kern="120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pitchFamily="34" charset="0"/>
                <a:ea typeface="+mn-ea"/>
                <a:cs typeface="+mn-cs"/>
              </a:rPr>
              <a:t>Lamivudine MTCT</a:t>
            </a:r>
            <a:r>
              <a:rPr lang="en-US" sz="1200" kern="1200" dirty="0" smtClean="0">
                <a:solidFill>
                  <a:schemeClr val="tx1"/>
                </a:solidFill>
                <a:latin typeface="Arial" pitchFamily="34" charset="0"/>
                <a:ea typeface="+mn-ea"/>
                <a:cs typeface="+mn-cs"/>
              </a:rPr>
              <a:t>: A recent study (Hepatology. 2013;58. Abstract 85) of treatment-naive </a:t>
            </a:r>
            <a:r>
              <a:rPr lang="en-US" sz="1200" kern="1200" dirty="0" err="1" smtClean="0">
                <a:solidFill>
                  <a:schemeClr val="tx1"/>
                </a:solidFill>
                <a:latin typeface="Arial" pitchFamily="34" charset="0"/>
                <a:ea typeface="+mn-ea"/>
                <a:cs typeface="+mn-cs"/>
              </a:rPr>
              <a:t>HBeAg</a:t>
            </a:r>
            <a:r>
              <a:rPr lang="en-US" sz="1200" kern="1200" dirty="0" smtClean="0">
                <a:solidFill>
                  <a:schemeClr val="tx1"/>
                </a:solidFill>
                <a:latin typeface="Arial" pitchFamily="34" charset="0"/>
                <a:ea typeface="+mn-ea"/>
                <a:cs typeface="+mn-cs"/>
              </a:rPr>
              <a:t>-positive mothers with HBV DNA &gt; 6 log10 copies/mL, the use of 100 mg/day of Lamivudine in</a:t>
            </a:r>
            <a:r>
              <a:rPr lang="en-US" sz="1200" kern="1200" baseline="0" dirty="0" smtClean="0">
                <a:solidFill>
                  <a:schemeClr val="tx1"/>
                </a:solidFill>
                <a:latin typeface="Arial" pitchFamily="34" charset="0"/>
                <a:ea typeface="+mn-ea"/>
                <a:cs typeface="+mn-cs"/>
              </a:rPr>
              <a:t> 2</a:t>
            </a:r>
            <a:r>
              <a:rPr lang="en-US" sz="1200" kern="1200" baseline="30000" dirty="0" smtClean="0">
                <a:solidFill>
                  <a:schemeClr val="tx1"/>
                </a:solidFill>
                <a:latin typeface="Arial" pitchFamily="34" charset="0"/>
                <a:ea typeface="+mn-ea"/>
                <a:cs typeface="+mn-cs"/>
              </a:rPr>
              <a:t>nd</a:t>
            </a:r>
            <a:r>
              <a:rPr lang="en-US" sz="1200" kern="1200" baseline="0" dirty="0" smtClean="0">
                <a:solidFill>
                  <a:schemeClr val="tx1"/>
                </a:solidFill>
                <a:latin typeface="Arial" pitchFamily="34" charset="0"/>
                <a:ea typeface="+mn-ea"/>
                <a:cs typeface="+mn-cs"/>
              </a:rPr>
              <a:t> and 3</a:t>
            </a:r>
            <a:r>
              <a:rPr lang="en-US" sz="1200" kern="1200" baseline="30000" dirty="0" smtClean="0">
                <a:solidFill>
                  <a:schemeClr val="tx1"/>
                </a:solidFill>
                <a:latin typeface="Arial" pitchFamily="34" charset="0"/>
                <a:ea typeface="+mn-ea"/>
                <a:cs typeface="+mn-cs"/>
              </a:rPr>
              <a:t>rd</a:t>
            </a:r>
            <a:r>
              <a:rPr lang="en-US" sz="1200" kern="1200" baseline="0" dirty="0" smtClean="0">
                <a:solidFill>
                  <a:schemeClr val="tx1"/>
                </a:solidFill>
                <a:latin typeface="Arial" pitchFamily="34" charset="0"/>
                <a:ea typeface="+mn-ea"/>
                <a:cs typeface="+mn-cs"/>
              </a:rPr>
              <a:t> trimester was compared for prevention of vertical HBV transmission. </a:t>
            </a:r>
            <a:r>
              <a:rPr lang="en-US" sz="1200" kern="1200" dirty="0" smtClean="0">
                <a:solidFill>
                  <a:schemeClr val="tx1"/>
                </a:solidFill>
                <a:latin typeface="Arial" pitchFamily="34" charset="0"/>
                <a:ea typeface="+mn-ea"/>
                <a:cs typeface="+mn-cs"/>
              </a:rPr>
              <a:t>The study enrolled 155 consecutive mothers who were treated with lamivudine (second trimester, n = 61; third trimester, n = 94) and included 89 matched untreated mothers with comparable baseline values; all infants received appropriate immunoprophylaxis. None of the infants of the mothers who initiated treatment in the second or third trimester was positive for HBsAg or had detectable HBV DNA at 28 weeks. In addition, there was no significant difference in transmission rates whether lamivudine was initiated in the second or third trimester.</a:t>
            </a:r>
            <a:endParaRPr lang="en-ZA" sz="1200" kern="1200" dirty="0" smtClean="0">
              <a:solidFill>
                <a:schemeClr val="tx1"/>
              </a:solidFill>
              <a:effectLst/>
              <a:latin typeface="Arial" pitchFamily="34" charset="0"/>
              <a:ea typeface="+mn-ea"/>
              <a:cs typeface="+mn-cs"/>
            </a:endParaRPr>
          </a:p>
          <a:p>
            <a:endParaRPr lang="en-US" sz="1200" i="0" kern="1200" dirty="0" smtClean="0">
              <a:solidFill>
                <a:schemeClr val="tx1"/>
              </a:solidFill>
              <a:latin typeface="Arial" pitchFamily="34" charset="0"/>
              <a:ea typeface="+mn-ea"/>
              <a:cs typeface="+mn-cs"/>
            </a:endParaRPr>
          </a:p>
          <a:p>
            <a:r>
              <a:rPr lang="en-US" sz="1200" b="1" kern="1200" dirty="0" err="1" smtClean="0">
                <a:solidFill>
                  <a:schemeClr val="tx1"/>
                </a:solidFill>
                <a:effectLst/>
                <a:latin typeface="Arial" pitchFamily="34" charset="0"/>
                <a:ea typeface="+mn-ea"/>
                <a:cs typeface="+mn-cs"/>
              </a:rPr>
              <a:t>Tenofovir</a:t>
            </a:r>
            <a:r>
              <a:rPr lang="en-US" sz="1200" b="1" kern="1200" dirty="0" smtClean="0">
                <a:solidFill>
                  <a:schemeClr val="tx1"/>
                </a:solidFill>
                <a:effectLst/>
                <a:latin typeface="Arial" pitchFamily="34" charset="0"/>
                <a:ea typeface="+mn-ea"/>
                <a:cs typeface="+mn-cs"/>
              </a:rPr>
              <a:t> MTCT</a:t>
            </a:r>
            <a:endParaRPr lang="en-ZA" sz="1200" b="1"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No major safety issues associated with early </a:t>
            </a:r>
            <a:r>
              <a:rPr lang="en-US" sz="1200" b="1" kern="1200" dirty="0" err="1" smtClean="0">
                <a:solidFill>
                  <a:schemeClr val="tx1"/>
                </a:solidFill>
                <a:effectLst/>
                <a:latin typeface="Arial" pitchFamily="34" charset="0"/>
                <a:ea typeface="+mn-ea"/>
                <a:cs typeface="+mn-cs"/>
              </a:rPr>
              <a:t>Tenofovir</a:t>
            </a:r>
            <a:r>
              <a:rPr lang="en-US" sz="1200" b="1" kern="1200" dirty="0" smtClean="0">
                <a:solidFill>
                  <a:schemeClr val="tx1"/>
                </a:solidFill>
                <a:effectLst/>
                <a:latin typeface="Arial" pitchFamily="34" charset="0"/>
                <a:ea typeface="+mn-ea"/>
                <a:cs typeface="+mn-cs"/>
              </a:rPr>
              <a:t> treatment in pregnant women</a:t>
            </a:r>
            <a:r>
              <a:rPr lang="en-US" sz="1200" kern="1200" dirty="0" smtClean="0">
                <a:solidFill>
                  <a:schemeClr val="tx1"/>
                </a:solidFill>
                <a:effectLst/>
                <a:latin typeface="Arial" pitchFamily="34" charset="0"/>
                <a:ea typeface="+mn-ea"/>
                <a:cs typeface="+mn-cs"/>
              </a:rPr>
              <a:t>. Among 14 pregnant women in the French real-life cohort (VIREAL study), 12 women received </a:t>
            </a:r>
            <a:r>
              <a:rPr lang="en-US" sz="1200" kern="1200" dirty="0" err="1" smtClean="0">
                <a:solidFill>
                  <a:schemeClr val="tx1"/>
                </a:solidFill>
                <a:effectLst/>
                <a:latin typeface="Arial" pitchFamily="34" charset="0"/>
                <a:ea typeface="+mn-ea"/>
                <a:cs typeface="+mn-cs"/>
              </a:rPr>
              <a:t>Tenofovir</a:t>
            </a:r>
            <a:r>
              <a:rPr lang="en-US" sz="1200" kern="1200" dirty="0" smtClean="0">
                <a:solidFill>
                  <a:schemeClr val="tx1"/>
                </a:solidFill>
                <a:effectLst/>
                <a:latin typeface="Arial" pitchFamily="34" charset="0"/>
                <a:ea typeface="+mn-ea"/>
                <a:cs typeface="+mn-cs"/>
              </a:rPr>
              <a:t> from the first trimester throughout pregnancy. The median duration of</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Tenofovir</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exposure during pregnancy was 35 weeks (range: 5-39 weeks). In 10 of 12 patients assessed, HBV DNA was &lt; 6 log IU/mL at delivery. None of the infants was positive for </a:t>
            </a:r>
            <a:r>
              <a:rPr lang="en-US" sz="1200" kern="1200" dirty="0" err="1" smtClean="0">
                <a:solidFill>
                  <a:schemeClr val="tx1"/>
                </a:solidFill>
                <a:effectLst/>
                <a:latin typeface="Arial" pitchFamily="34" charset="0"/>
                <a:ea typeface="+mn-ea"/>
                <a:cs typeface="+mn-cs"/>
              </a:rPr>
              <a:t>HBsAg</a:t>
            </a:r>
            <a:r>
              <a:rPr lang="en-US" sz="1200" kern="1200" dirty="0" smtClean="0">
                <a:solidFill>
                  <a:schemeClr val="tx1"/>
                </a:solidFill>
                <a:effectLst/>
                <a:latin typeface="Arial" pitchFamily="34" charset="0"/>
                <a:ea typeface="+mn-ea"/>
                <a:cs typeface="+mn-cs"/>
              </a:rPr>
              <a:t>, and there were no adverse events or birth defects associated with </a:t>
            </a:r>
            <a:r>
              <a:rPr lang="en-US" sz="1200" kern="1200" dirty="0" err="1" smtClean="0">
                <a:solidFill>
                  <a:schemeClr val="tx1"/>
                </a:solidFill>
                <a:effectLst/>
                <a:latin typeface="Arial" pitchFamily="34" charset="0"/>
                <a:ea typeface="+mn-ea"/>
                <a:cs typeface="+mn-cs"/>
              </a:rPr>
              <a:t>Tenofovir</a:t>
            </a:r>
            <a:r>
              <a:rPr lang="en-US" sz="1200" kern="1200" dirty="0" smtClean="0">
                <a:solidFill>
                  <a:schemeClr val="tx1"/>
                </a:solidFill>
                <a:effectLst/>
                <a:latin typeface="Arial" pitchFamily="34" charset="0"/>
                <a:ea typeface="+mn-ea"/>
                <a:cs typeface="+mn-cs"/>
              </a:rPr>
              <a:t> use during pregnancy or during breast-feeding (Hepatology. 2013;58. Abstract 952)</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Similar results were observed among 21 pregnant patients who received </a:t>
            </a:r>
            <a:r>
              <a:rPr lang="en-US" sz="1200" kern="1200" dirty="0" err="1" smtClean="0">
                <a:solidFill>
                  <a:schemeClr val="tx1"/>
                </a:solidFill>
                <a:effectLst/>
                <a:latin typeface="Arial" pitchFamily="34" charset="0"/>
                <a:ea typeface="+mn-ea"/>
                <a:cs typeface="+mn-cs"/>
              </a:rPr>
              <a:t>Tenofovir</a:t>
            </a:r>
            <a:r>
              <a:rPr lang="en-US" sz="1200" kern="1200" dirty="0" smtClean="0">
                <a:solidFill>
                  <a:schemeClr val="tx1"/>
                </a:solidFill>
                <a:effectLst/>
                <a:latin typeface="Arial" pitchFamily="34" charset="0"/>
                <a:ea typeface="+mn-ea"/>
                <a:cs typeface="+mn-cs"/>
              </a:rPr>
              <a:t> 300 mg/day from Weeks 18-27 of gestation (World J </a:t>
            </a:r>
            <a:r>
              <a:rPr lang="en-US" sz="1200" kern="1200" dirty="0" err="1" smtClean="0">
                <a:solidFill>
                  <a:schemeClr val="tx1"/>
                </a:solidFill>
                <a:effectLst/>
                <a:latin typeface="Arial" pitchFamily="34" charset="0"/>
                <a:ea typeface="+mn-ea"/>
                <a:cs typeface="+mn-cs"/>
              </a:rPr>
              <a:t>Gastroenterol</a:t>
            </a:r>
            <a:r>
              <a:rPr lang="en-US" sz="1200" kern="1200" dirty="0" smtClean="0">
                <a:solidFill>
                  <a:schemeClr val="tx1"/>
                </a:solidFill>
                <a:effectLst/>
                <a:latin typeface="Arial" pitchFamily="34" charset="0"/>
                <a:ea typeface="+mn-ea"/>
                <a:cs typeface="+mn-cs"/>
              </a:rPr>
              <a:t>. 2013 Dec 28;19(48):9377). The infants also received </a:t>
            </a:r>
            <a:r>
              <a:rPr lang="en-US" sz="1200" u="none" strike="noStrike" kern="1200" dirty="0" smtClean="0">
                <a:solidFill>
                  <a:schemeClr val="tx1"/>
                </a:solidFill>
                <a:effectLst/>
                <a:latin typeface="Arial" pitchFamily="34" charset="0"/>
                <a:ea typeface="+mn-ea"/>
                <a:cs typeface="+mn-cs"/>
              </a:rPr>
              <a:t>hepatitis B immune globulin (HBIG)</a:t>
            </a:r>
            <a:r>
              <a:rPr lang="en-US" sz="1200" kern="1200" dirty="0" smtClean="0">
                <a:solidFill>
                  <a:schemeClr val="tx1"/>
                </a:solidFill>
                <a:effectLst/>
                <a:latin typeface="Arial" pitchFamily="34" charset="0"/>
                <a:ea typeface="+mn-ea"/>
                <a:cs typeface="+mn-cs"/>
              </a:rPr>
              <a:t> 200 IU within 24 hours postpartum and recombinant HBV vaccine 20 μg at 4, 8, and 24 weeks. At 28 weeks of age, none of the infants had </a:t>
            </a:r>
            <a:r>
              <a:rPr lang="en-US" sz="1200" kern="1200" dirty="0" err="1" smtClean="0">
                <a:solidFill>
                  <a:schemeClr val="tx1"/>
                </a:solidFill>
                <a:effectLst/>
                <a:latin typeface="Arial" pitchFamily="34" charset="0"/>
                <a:ea typeface="+mn-ea"/>
                <a:cs typeface="+mn-cs"/>
              </a:rPr>
              <a:t>immunoprophylaxis</a:t>
            </a:r>
            <a:r>
              <a:rPr lang="en-US" sz="1200" kern="1200" dirty="0" smtClean="0">
                <a:solidFill>
                  <a:schemeClr val="tx1"/>
                </a:solidFill>
                <a:effectLst/>
                <a:latin typeface="Arial" pitchFamily="34" charset="0"/>
                <a:ea typeface="+mn-ea"/>
                <a:cs typeface="+mn-cs"/>
              </a:rPr>
              <a:t> failure. </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Finally, </a:t>
            </a:r>
            <a:r>
              <a:rPr lang="en-US" sz="1200" b="1" kern="1200" dirty="0" smtClean="0">
                <a:solidFill>
                  <a:schemeClr val="tx1"/>
                </a:solidFill>
                <a:effectLst/>
                <a:latin typeface="Arial" pitchFamily="34" charset="0"/>
                <a:ea typeface="+mn-ea"/>
                <a:cs typeface="+mn-cs"/>
              </a:rPr>
              <a:t>third trimester treatment with </a:t>
            </a:r>
            <a:r>
              <a:rPr lang="en-US" sz="1200" b="1" kern="1200" dirty="0" err="1" smtClean="0">
                <a:solidFill>
                  <a:schemeClr val="tx1"/>
                </a:solidFill>
                <a:effectLst/>
                <a:latin typeface="Arial" pitchFamily="34" charset="0"/>
                <a:ea typeface="+mn-ea"/>
                <a:cs typeface="+mn-cs"/>
              </a:rPr>
              <a:t>Tenofovir</a:t>
            </a:r>
            <a:r>
              <a:rPr lang="en-US" sz="1200" kern="1200" dirty="0" smtClean="0">
                <a:solidFill>
                  <a:schemeClr val="tx1"/>
                </a:solidFill>
                <a:effectLst/>
                <a:latin typeface="Arial" pitchFamily="34" charset="0"/>
                <a:ea typeface="+mn-ea"/>
                <a:cs typeface="+mn-cs"/>
              </a:rPr>
              <a:t> may also be beneficial. Recently, 60 women with a high HBV DNA (&gt; 7 log IU/mL) received </a:t>
            </a:r>
            <a:r>
              <a:rPr lang="en-US" sz="1200" kern="1200" dirty="0" err="1" smtClean="0">
                <a:solidFill>
                  <a:schemeClr val="tx1"/>
                </a:solidFill>
                <a:effectLst/>
                <a:latin typeface="Arial" pitchFamily="34" charset="0"/>
                <a:ea typeface="+mn-ea"/>
                <a:cs typeface="+mn-cs"/>
              </a:rPr>
              <a:t>Tenofovir</a:t>
            </a:r>
            <a:r>
              <a:rPr lang="en-US" sz="1200" kern="1200" dirty="0" smtClean="0">
                <a:solidFill>
                  <a:schemeClr val="tx1"/>
                </a:solidFill>
                <a:effectLst/>
                <a:latin typeface="Arial" pitchFamily="34" charset="0"/>
                <a:ea typeface="+mn-ea"/>
                <a:cs typeface="+mn-cs"/>
              </a:rPr>
              <a:t> starting at 32 weeks of gestation (Hepatology. 2013;58.Abstract 880). Children born to these mothers had a median birth HBV DNA of 4.56 log IU/mL, and of the 34 babies available for testing, all were </a:t>
            </a:r>
            <a:r>
              <a:rPr lang="en-US" sz="1200" kern="1200" dirty="0" err="1" smtClean="0">
                <a:solidFill>
                  <a:schemeClr val="tx1"/>
                </a:solidFill>
                <a:effectLst/>
                <a:latin typeface="Arial" pitchFamily="34" charset="0"/>
                <a:ea typeface="+mn-ea"/>
                <a:cs typeface="+mn-cs"/>
              </a:rPr>
              <a:t>HBsAg</a:t>
            </a:r>
            <a:r>
              <a:rPr lang="en-US" sz="1200" kern="1200" dirty="0" smtClean="0">
                <a:solidFill>
                  <a:schemeClr val="tx1"/>
                </a:solidFill>
                <a:effectLst/>
                <a:latin typeface="Arial" pitchFamily="34" charset="0"/>
                <a:ea typeface="+mn-ea"/>
                <a:cs typeface="+mn-cs"/>
              </a:rPr>
              <a:t> negative at 9 months of age. Again, there were no treatment-related birth defects observed.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kern="1200" baseline="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1" kern="1200" baseline="0" dirty="0" smtClean="0">
                <a:solidFill>
                  <a:schemeClr val="tx1"/>
                </a:solidFill>
                <a:effectLst/>
                <a:latin typeface="Arial" pitchFamily="34" charset="0"/>
                <a:ea typeface="+mn-ea"/>
                <a:cs typeface="+mn-cs"/>
              </a:rPr>
              <a:t> If </a:t>
            </a:r>
            <a:r>
              <a:rPr lang="en-US" b="1" dirty="0" smtClean="0"/>
              <a:t>Antivirals given in the 3</a:t>
            </a:r>
            <a:r>
              <a:rPr lang="en-US" b="1" baseline="30000" dirty="0" smtClean="0"/>
              <a:t>rd</a:t>
            </a:r>
            <a:r>
              <a:rPr lang="en-US" b="1" baseline="0" dirty="0" smtClean="0"/>
              <a:t> trimester, the risk for having an impact on </a:t>
            </a:r>
            <a:r>
              <a:rPr lang="en-US" b="1" baseline="0" dirty="0" err="1" smtClean="0"/>
              <a:t>foetal</a:t>
            </a:r>
            <a:r>
              <a:rPr lang="en-US" b="1" baseline="0" dirty="0" smtClean="0"/>
              <a:t> development is reduced.</a:t>
            </a:r>
          </a:p>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96</a:t>
            </a:fld>
            <a:endParaRPr lang="en-GB" dirty="0"/>
          </a:p>
        </p:txBody>
      </p:sp>
    </p:spTree>
    <p:extLst>
      <p:ext uri="{BB962C8B-B14F-4D97-AF65-F5344CB8AC3E}">
        <p14:creationId xmlns:p14="http://schemas.microsoft.com/office/powerpoint/2010/main" val="12489558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Arial" pitchFamily="34" charset="0"/>
                <a:ea typeface="+mn-ea"/>
                <a:cs typeface="+mn-cs"/>
              </a:rPr>
              <a:t>In the</a:t>
            </a:r>
            <a:r>
              <a:rPr lang="en-ZA" sz="1200" b="1" i="1" kern="1200" dirty="0" smtClean="0">
                <a:solidFill>
                  <a:schemeClr val="tx1"/>
                </a:solidFill>
                <a:effectLst/>
                <a:latin typeface="Arial" pitchFamily="34" charset="0"/>
                <a:ea typeface="+mn-ea"/>
                <a:cs typeface="+mn-cs"/>
              </a:rPr>
              <a:t> </a:t>
            </a:r>
            <a:r>
              <a:rPr lang="en-ZA" sz="1200" kern="1200" dirty="0" smtClean="0">
                <a:solidFill>
                  <a:schemeClr val="tx1"/>
                </a:solidFill>
                <a:effectLst/>
                <a:latin typeface="Arial" pitchFamily="34" charset="0"/>
                <a:ea typeface="+mn-ea"/>
                <a:cs typeface="+mn-cs"/>
              </a:rPr>
              <a:t>WHO Africa Region, 45 countries (with the exception of Equatorial Guinea) have incorporated hepatitis B vaccine into an expanded programme of immunisation (EPI), however, </a:t>
            </a:r>
            <a:r>
              <a:rPr lang="en-ZA" sz="1200" b="1" kern="1200" dirty="0" smtClean="0">
                <a:solidFill>
                  <a:schemeClr val="tx1"/>
                </a:solidFill>
                <a:effectLst/>
                <a:latin typeface="Arial" pitchFamily="34" charset="0"/>
                <a:ea typeface="+mn-ea"/>
                <a:cs typeface="+mn-cs"/>
              </a:rPr>
              <a:t>only 23% of countries have implemented a birth dose.  Full coverage with 3 doses of vaccine is estimated to be only 67%</a:t>
            </a:r>
            <a:r>
              <a:rPr lang="en-ZA" sz="1200" kern="1200" dirty="0" smtClean="0">
                <a:solidFill>
                  <a:schemeClr val="tx1"/>
                </a:solidFill>
                <a:effectLst/>
                <a:latin typeface="Arial" pitchFamily="34" charset="0"/>
                <a:ea typeface="+mn-ea"/>
                <a:cs typeface="+mn-cs"/>
              </a:rPr>
              <a:t>. The majority of countries</a:t>
            </a:r>
            <a:r>
              <a:rPr lang="en-ZA" sz="1200" b="1" i="1" kern="1200" dirty="0" smtClean="0">
                <a:solidFill>
                  <a:schemeClr val="tx1"/>
                </a:solidFill>
                <a:effectLst/>
                <a:latin typeface="Arial" pitchFamily="34" charset="0"/>
                <a:ea typeface="+mn-ea"/>
                <a:cs typeface="+mn-cs"/>
              </a:rPr>
              <a:t> </a:t>
            </a:r>
            <a:r>
              <a:rPr lang="en-ZA" sz="1200" b="0" i="0" kern="1200" dirty="0" smtClean="0">
                <a:solidFill>
                  <a:schemeClr val="tx1"/>
                </a:solidFill>
                <a:effectLst/>
                <a:latin typeface="Arial" pitchFamily="34" charset="0"/>
                <a:ea typeface="+mn-ea"/>
                <a:cs typeface="+mn-cs"/>
              </a:rPr>
              <a:t>in sSA administer the HBV vaccine at 6, 10 and 14 weeks in order to prevent childhood acquisition between 6 months and 5 years despite the WHO recom</a:t>
            </a:r>
            <a:r>
              <a:rPr lang="en-ZA" sz="1200" kern="1200" dirty="0" smtClean="0">
                <a:solidFill>
                  <a:schemeClr val="tx1"/>
                </a:solidFill>
                <a:effectLst/>
                <a:latin typeface="Arial" pitchFamily="34" charset="0"/>
                <a:ea typeface="+mn-ea"/>
                <a:cs typeface="+mn-cs"/>
              </a:rPr>
              <a:t>mending a birth dose of HBV vaccination in all endemic countries.  A WHO analysis in 73 countries revealed that an investment in HBV vaccination could prevent an estimated 4.8 million hepatitis B-related deaths over a 10 year period if supported by the GAVI Alliance. Unfortunately, an open call for GAVI support failed as the HBV vaccine costs only 0.17 US dollars and falls below their 0.20 US dollars funding threshold policy. </a:t>
            </a:r>
            <a:r>
              <a:rPr lang="en-ZA" sz="1200" b="1" kern="1200" dirty="0" smtClean="0">
                <a:solidFill>
                  <a:schemeClr val="tx1"/>
                </a:solidFill>
                <a:effectLst/>
                <a:latin typeface="Arial" pitchFamily="34" charset="0"/>
                <a:ea typeface="+mn-ea"/>
                <a:cs typeface="+mn-cs"/>
              </a:rPr>
              <a:t>Birth dose reduces risk of transmission by 90%</a:t>
            </a:r>
          </a:p>
          <a:p>
            <a:r>
              <a:rPr lang="en-ZA" sz="1200" b="1" kern="1200" dirty="0" smtClean="0">
                <a:solidFill>
                  <a:schemeClr val="tx1"/>
                </a:solidFill>
                <a:effectLst/>
                <a:latin typeface="Arial" pitchFamily="34" charset="0"/>
                <a:ea typeface="+mn-ea"/>
                <a:cs typeface="+mn-cs"/>
              </a:rPr>
              <a:t>HBV</a:t>
            </a:r>
            <a:r>
              <a:rPr lang="en-ZA" sz="1200" b="1" kern="1200" baseline="0" dirty="0" smtClean="0">
                <a:solidFill>
                  <a:schemeClr val="tx1"/>
                </a:solidFill>
                <a:effectLst/>
                <a:latin typeface="Arial" pitchFamily="34" charset="0"/>
                <a:ea typeface="+mn-ea"/>
                <a:cs typeface="+mn-cs"/>
              </a:rPr>
              <a:t> vaccination schedules</a:t>
            </a:r>
            <a:endParaRPr lang="en-ZA" sz="1200" b="1"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In most cases, one of the following two options is considered appropriate: (</a:t>
            </a:r>
            <a:r>
              <a:rPr lang="en-US" sz="1200" kern="1200" dirty="0" err="1" smtClean="0">
                <a:solidFill>
                  <a:schemeClr val="tx1"/>
                </a:solidFill>
                <a:effectLst/>
                <a:latin typeface="Arial" pitchFamily="34" charset="0"/>
                <a:ea typeface="+mn-ea"/>
                <a:cs typeface="+mn-cs"/>
              </a:rPr>
              <a:t>i</a:t>
            </a:r>
            <a:r>
              <a:rPr lang="en-US" sz="1200" kern="1200" dirty="0" smtClean="0">
                <a:solidFill>
                  <a:schemeClr val="tx1"/>
                </a:solidFill>
                <a:effectLst/>
                <a:latin typeface="Arial" pitchFamily="34" charset="0"/>
                <a:ea typeface="+mn-ea"/>
                <a:cs typeface="+mn-cs"/>
              </a:rPr>
              <a:t>) a </a:t>
            </a:r>
            <a:r>
              <a:rPr lang="en-US" sz="1200" b="1" kern="1200" dirty="0" smtClean="0">
                <a:solidFill>
                  <a:schemeClr val="tx1"/>
                </a:solidFill>
                <a:effectLst/>
                <a:latin typeface="Arial" pitchFamily="34" charset="0"/>
                <a:ea typeface="+mn-ea"/>
                <a:cs typeface="+mn-cs"/>
              </a:rPr>
              <a:t>three-dose schedule of hepatitis B vaccine, </a:t>
            </a:r>
            <a:r>
              <a:rPr lang="en-US" sz="1200" kern="1200" dirty="0" smtClean="0">
                <a:solidFill>
                  <a:schemeClr val="tx1"/>
                </a:solidFill>
                <a:effectLst/>
                <a:latin typeface="Arial" pitchFamily="34" charset="0"/>
                <a:ea typeface="+mn-ea"/>
                <a:cs typeface="+mn-cs"/>
              </a:rPr>
              <a:t>with the first dose (monovalent) being given at birth, and the second and third (monovalent or combined vaccine) can be given at the same time as the first and third doses of diphtheria–tetanus–pertussis (DTP) </a:t>
            </a:r>
            <a:endParaRPr lang="en-Z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vaccine; or (ii) </a:t>
            </a:r>
            <a:r>
              <a:rPr lang="en-US" sz="1200" b="1" kern="1200" dirty="0" smtClean="0">
                <a:solidFill>
                  <a:schemeClr val="tx1"/>
                </a:solidFill>
                <a:effectLst/>
                <a:latin typeface="Arial" pitchFamily="34" charset="0"/>
                <a:ea typeface="+mn-ea"/>
                <a:cs typeface="+mn-cs"/>
              </a:rPr>
              <a:t>four doses, </a:t>
            </a:r>
            <a:r>
              <a:rPr lang="en-US" sz="1200" kern="1200" dirty="0" smtClean="0">
                <a:solidFill>
                  <a:schemeClr val="tx1"/>
                </a:solidFill>
                <a:effectLst/>
                <a:latin typeface="Arial" pitchFamily="34" charset="0"/>
                <a:ea typeface="+mn-ea"/>
                <a:cs typeface="+mn-cs"/>
              </a:rPr>
              <a:t>where a monovalent birth dose is followed by three monovalent or combined vaccine doses, usually given with other routine infant vaccines. Combination vaccine products that include HBV are widely used in Expanded </a:t>
            </a:r>
            <a:r>
              <a:rPr lang="en-US" sz="1200" kern="1200" dirty="0" err="1" smtClean="0">
                <a:solidFill>
                  <a:schemeClr val="tx1"/>
                </a:solidFill>
                <a:effectLst/>
                <a:latin typeface="Arial" pitchFamily="34" charset="0"/>
                <a:ea typeface="+mn-ea"/>
                <a:cs typeface="+mn-cs"/>
              </a:rPr>
              <a:t>Programme</a:t>
            </a:r>
            <a:r>
              <a:rPr lang="en-US" sz="1200" kern="1200" dirty="0" smtClean="0">
                <a:solidFill>
                  <a:schemeClr val="tx1"/>
                </a:solidFill>
                <a:effectLst/>
                <a:latin typeface="Arial" pitchFamily="34" charset="0"/>
                <a:ea typeface="+mn-ea"/>
                <a:cs typeface="+mn-cs"/>
              </a:rPr>
              <a:t> on Immunization/national immunization </a:t>
            </a:r>
            <a:r>
              <a:rPr lang="en-US" sz="1200" kern="1200" dirty="0" err="1" smtClean="0">
                <a:solidFill>
                  <a:schemeClr val="tx1"/>
                </a:solidFill>
                <a:effectLst/>
                <a:latin typeface="Arial" pitchFamily="34" charset="0"/>
                <a:ea typeface="+mn-ea"/>
                <a:cs typeface="+mn-cs"/>
              </a:rPr>
              <a:t>programmes</a:t>
            </a:r>
            <a:r>
              <a:rPr lang="en-US" sz="1200" kern="1200" dirty="0" smtClean="0">
                <a:solidFill>
                  <a:schemeClr val="tx1"/>
                </a:solidFill>
                <a:effectLst/>
                <a:latin typeface="Arial" pitchFamily="34" charset="0"/>
                <a:ea typeface="+mn-ea"/>
                <a:cs typeface="+mn-cs"/>
              </a:rPr>
              <a:t>, but </a:t>
            </a:r>
            <a:r>
              <a:rPr lang="en-US" sz="1200" b="1" kern="1200" dirty="0" smtClean="0">
                <a:solidFill>
                  <a:schemeClr val="tx1"/>
                </a:solidFill>
                <a:effectLst/>
                <a:latin typeface="Arial" pitchFamily="34" charset="0"/>
                <a:ea typeface="+mn-ea"/>
                <a:cs typeface="+mn-cs"/>
              </a:rPr>
              <a:t>only monovalent HBV vaccine can be used at birth. </a:t>
            </a:r>
            <a:endParaRPr lang="en-ZA" sz="1200" b="1" kern="1200" dirty="0" smtClean="0">
              <a:solidFill>
                <a:schemeClr val="tx1"/>
              </a:solidFill>
              <a:effectLst/>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A 4 dose vaccine regimen is easier to implement and does not immunologically compromise infants who may not access a birth dose. A four-dose approach is also recommended for improved immunogenicity if </a:t>
            </a:r>
            <a:r>
              <a:rPr lang="en-US" sz="1200" b="0" i="0" u="none" strike="noStrike" kern="1200" baseline="0" dirty="0" err="1" smtClean="0">
                <a:solidFill>
                  <a:schemeClr val="tx1"/>
                </a:solidFill>
                <a:latin typeface="Arial" pitchFamily="34" charset="0"/>
                <a:ea typeface="+mn-ea"/>
                <a:cs typeface="+mn-cs"/>
              </a:rPr>
              <a:t>penta</a:t>
            </a:r>
            <a:r>
              <a:rPr lang="en-US" sz="1200" b="0" i="0" u="none" strike="noStrike" kern="1200" baseline="0" dirty="0" smtClean="0">
                <a:solidFill>
                  <a:schemeClr val="tx1"/>
                </a:solidFill>
                <a:latin typeface="Arial" pitchFamily="34" charset="0"/>
                <a:ea typeface="+mn-ea"/>
                <a:cs typeface="+mn-cs"/>
              </a:rPr>
              <a:t>- or hexavalent vaccines are used in the EPI schedule.</a:t>
            </a:r>
          </a:p>
          <a:p>
            <a:endParaRPr lang="en-ZA" sz="1200" kern="1200" dirty="0" smtClean="0">
              <a:solidFill>
                <a:schemeClr val="tx1"/>
              </a:solidFill>
              <a:effectLst/>
              <a:latin typeface="Arial" pitchFamily="34" charset="0"/>
              <a:ea typeface="+mn-ea"/>
              <a:cs typeface="+mn-cs"/>
            </a:endParaRPr>
          </a:p>
          <a:p>
            <a:r>
              <a:rPr lang="en-US" b="1" dirty="0" smtClean="0"/>
              <a:t>Ideally these infants should be</a:t>
            </a:r>
            <a:r>
              <a:rPr lang="en-US" b="1" baseline="0" dirty="0" smtClean="0"/>
              <a:t> checked for response to vaccination at 9 to 15 months of age. </a:t>
            </a:r>
            <a:r>
              <a:rPr lang="en-US" baseline="0" dirty="0" smtClean="0"/>
              <a:t>Once again, this is not routinely done.</a:t>
            </a:r>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97</a:t>
            </a:fld>
            <a:endParaRPr lang="en-US"/>
          </a:p>
        </p:txBody>
      </p:sp>
    </p:spTree>
    <p:extLst>
      <p:ext uri="{BB962C8B-B14F-4D97-AF65-F5344CB8AC3E}">
        <p14:creationId xmlns:p14="http://schemas.microsoft.com/office/powerpoint/2010/main" val="10380843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98</a:t>
            </a:fld>
            <a:endParaRPr lang="en-GB" dirty="0"/>
          </a:p>
        </p:txBody>
      </p:sp>
    </p:spTree>
    <p:extLst>
      <p:ext uri="{BB962C8B-B14F-4D97-AF65-F5344CB8AC3E}">
        <p14:creationId xmlns:p14="http://schemas.microsoft.com/office/powerpoint/2010/main" val="13483215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99</a:t>
            </a:fld>
            <a:endParaRPr lang="en-US"/>
          </a:p>
        </p:txBody>
      </p:sp>
    </p:spTree>
    <p:extLst>
      <p:ext uri="{BB962C8B-B14F-4D97-AF65-F5344CB8AC3E}">
        <p14:creationId xmlns:p14="http://schemas.microsoft.com/office/powerpoint/2010/main" val="29104438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102</a:t>
            </a:fld>
            <a:endParaRPr lang="en-GB" dirty="0"/>
          </a:p>
        </p:txBody>
      </p:sp>
    </p:spTree>
    <p:extLst>
      <p:ext uri="{BB962C8B-B14F-4D97-AF65-F5344CB8AC3E}">
        <p14:creationId xmlns:p14="http://schemas.microsoft.com/office/powerpoint/2010/main" val="65608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95D1936-09D0-4658-A664-3E56F7873BE7}" type="slidenum">
              <a:rPr lang="en-GB" smtClean="0">
                <a:latin typeface="Arial" pitchFamily="34" charset="0"/>
              </a:rPr>
              <a:pPr/>
              <a:t>11</a:t>
            </a:fld>
            <a:endParaRPr lang="en-GB" smtClean="0">
              <a:latin typeface="Arial" pitchFamily="34" charset="0"/>
            </a:endParaRPr>
          </a:p>
        </p:txBody>
      </p:sp>
      <p:sp>
        <p:nvSpPr>
          <p:cNvPr id="62467"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5DE6D217-A9B5-4603-AFCB-B67CC9FB3818}" type="slidenum">
              <a:rPr lang="en-US" sz="1200">
                <a:latin typeface="Arial" pitchFamily="34" charset="0"/>
                <a:cs typeface="Arial" pitchFamily="34" charset="0"/>
              </a:rPr>
              <a:pPr algn="r"/>
              <a:t>11</a:t>
            </a:fld>
            <a:endParaRPr lang="en-US" sz="1200">
              <a:latin typeface="Arial" pitchFamily="34" charset="0"/>
              <a:cs typeface="Arial" pitchFamily="34" charset="0"/>
            </a:endParaRPr>
          </a:p>
        </p:txBody>
      </p:sp>
      <p:sp>
        <p:nvSpPr>
          <p:cNvPr id="62468"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16" tIns="45708" rIns="91416" bIns="45708" anchor="b"/>
          <a:lstStyle/>
          <a:p>
            <a:pPr algn="r"/>
            <a:fld id="{CF2A9F44-7E3E-475F-9AF5-84B1F52783B5}" type="slidenum">
              <a:rPr lang="en-US" sz="1200">
                <a:latin typeface="Arial" pitchFamily="34" charset="0"/>
                <a:ea typeface="ＭＳ Ｐゴシック" pitchFamily="34" charset="-128"/>
                <a:cs typeface="Arial" pitchFamily="34" charset="0"/>
              </a:rPr>
              <a:pPr algn="r"/>
              <a:t>11</a:t>
            </a:fld>
            <a:endParaRPr lang="en-US" sz="1200">
              <a:latin typeface="Arial" pitchFamily="34" charset="0"/>
              <a:ea typeface="ＭＳ Ｐゴシック" pitchFamily="34" charset="-128"/>
              <a:cs typeface="Arial" pitchFamily="34" charset="0"/>
            </a:endParaRPr>
          </a:p>
        </p:txBody>
      </p:sp>
      <p:sp>
        <p:nvSpPr>
          <p:cNvPr id="62469" name="Rectangle 2"/>
          <p:cNvSpPr>
            <a:spLocks noGrp="1" noRot="1" noChangeAspect="1" noChangeArrowheads="1" noTextEdit="1"/>
          </p:cNvSpPr>
          <p:nvPr>
            <p:ph type="sldImg"/>
          </p:nvPr>
        </p:nvSpPr>
        <p:spPr>
          <a:xfrm>
            <a:off x="93663" y="742950"/>
            <a:ext cx="6613525" cy="3722688"/>
          </a:xfrm>
          <a:ln/>
        </p:spPr>
      </p:sp>
      <p:sp>
        <p:nvSpPr>
          <p:cNvPr id="62470" name="Rectangle 3"/>
          <p:cNvSpPr>
            <a:spLocks noGrp="1" noChangeArrowheads="1"/>
          </p:cNvSpPr>
          <p:nvPr>
            <p:ph type="body" idx="1"/>
          </p:nvPr>
        </p:nvSpPr>
        <p:spPr>
          <a:xfrm>
            <a:off x="906357" y="4714184"/>
            <a:ext cx="4984962" cy="4471149"/>
          </a:xfrm>
          <a:noFill/>
          <a:ln/>
        </p:spPr>
        <p:txBody>
          <a:bodyPr lIns="90542" tIns="45271" rIns="90542" bIns="45271"/>
          <a:lstStyle/>
          <a:p>
            <a:pPr eaLnBrk="1" hangingPunct="1"/>
            <a:r>
              <a:rPr lang="en-US" i="1" dirty="0" smtClean="0">
                <a:latin typeface="Arial" pitchFamily="34" charset="0"/>
              </a:rPr>
              <a:t>anti-</a:t>
            </a:r>
            <a:r>
              <a:rPr lang="en-US" i="1" dirty="0" err="1" smtClean="0">
                <a:latin typeface="Arial" pitchFamily="34" charset="0"/>
              </a:rPr>
              <a:t>HBe</a:t>
            </a:r>
            <a:r>
              <a:rPr lang="en-US" i="1" dirty="0" smtClean="0">
                <a:latin typeface="Arial" pitchFamily="34" charset="0"/>
              </a:rPr>
              <a:t>, hepatitis B e antigen antibody; </a:t>
            </a:r>
            <a:r>
              <a:rPr lang="en-US" i="1" dirty="0" err="1" smtClean="0">
                <a:latin typeface="Arial" pitchFamily="34" charset="0"/>
              </a:rPr>
              <a:t>HBeAg</a:t>
            </a:r>
            <a:r>
              <a:rPr lang="en-US" i="1" dirty="0" smtClean="0">
                <a:latin typeface="Arial" pitchFamily="34" charset="0"/>
              </a:rPr>
              <a:t>, hepatitis B e antigen; HBV, hepatitis B virus; HCC, hepatocellular carcinoma.</a:t>
            </a:r>
            <a:endParaRPr lang="en-US" dirty="0" smtClean="0">
              <a:latin typeface="Arial" pitchFamily="34" charset="0"/>
            </a:endParaRPr>
          </a:p>
          <a:p>
            <a:pPr eaLnBrk="1" hangingPunct="1"/>
            <a:r>
              <a:rPr lang="en-US" b="1" dirty="0" smtClean="0">
                <a:latin typeface="Arial" pitchFamily="34" charset="0"/>
              </a:rPr>
              <a:t>The impact of HBV genotype on disease progression in patients with chronic hepatitis B. </a:t>
            </a:r>
          </a:p>
          <a:p>
            <a:pPr eaLnBrk="1" hangingPunct="1"/>
            <a:r>
              <a:rPr lang="en-US" dirty="0" smtClean="0">
                <a:latin typeface="Arial" pitchFamily="34" charset="0"/>
              </a:rPr>
              <a:t>Genotype C, which is common in Asia, is more frequently associated with severe liver disease and occurrence of hepatocellular carcinoma than genotype B. Genotype B, also common in Asia, is associated with </a:t>
            </a:r>
            <a:r>
              <a:rPr lang="en-US" dirty="0" err="1" smtClean="0">
                <a:latin typeface="Arial" pitchFamily="34" charset="0"/>
              </a:rPr>
              <a:t>seroconversion</a:t>
            </a:r>
            <a:r>
              <a:rPr lang="en-US" dirty="0" smtClean="0">
                <a:latin typeface="Arial" pitchFamily="34" charset="0"/>
              </a:rPr>
              <a:t> from </a:t>
            </a:r>
            <a:r>
              <a:rPr lang="en-US" dirty="0" err="1" smtClean="0">
                <a:latin typeface="Arial" pitchFamily="34" charset="0"/>
              </a:rPr>
              <a:t>HBeAg</a:t>
            </a:r>
            <a:r>
              <a:rPr lang="en-US" dirty="0" smtClean="0">
                <a:latin typeface="Arial" pitchFamily="34" charset="0"/>
              </a:rPr>
              <a:t> positive to anti‑</a:t>
            </a:r>
            <a:r>
              <a:rPr lang="en-US" dirty="0" err="1" smtClean="0">
                <a:latin typeface="Arial" pitchFamily="34" charset="0"/>
              </a:rPr>
              <a:t>HBe</a:t>
            </a:r>
            <a:r>
              <a:rPr lang="en-US" dirty="0" smtClean="0">
                <a:latin typeface="Arial" pitchFamily="34" charset="0"/>
              </a:rPr>
              <a:t> at a younger age than those patients with genotype C. Both genotype A, which is common in the United States and Western Europe, and genotype B are associated with higher rates of antiviral response and loss of </a:t>
            </a:r>
            <a:r>
              <a:rPr lang="en-US" dirty="0" err="1" smtClean="0">
                <a:latin typeface="Arial" pitchFamily="34" charset="0"/>
              </a:rPr>
              <a:t>HBeAg</a:t>
            </a:r>
            <a:r>
              <a:rPr lang="en-US" dirty="0" smtClean="0">
                <a:latin typeface="Arial" pitchFamily="34" charset="0"/>
              </a:rPr>
              <a:t> in response to </a:t>
            </a:r>
            <a:r>
              <a:rPr lang="en-US" dirty="0" err="1" smtClean="0">
                <a:latin typeface="Arial" pitchFamily="34" charset="0"/>
              </a:rPr>
              <a:t>peginterferon</a:t>
            </a:r>
            <a:r>
              <a:rPr lang="en-US" dirty="0" smtClean="0">
                <a:latin typeface="Arial" pitchFamily="34" charset="0"/>
              </a:rPr>
              <a:t> </a:t>
            </a:r>
            <a:r>
              <a:rPr lang="en-US" dirty="0" err="1" smtClean="0">
                <a:latin typeface="Arial" pitchFamily="34" charset="0"/>
              </a:rPr>
              <a:t>alfa</a:t>
            </a:r>
            <a:r>
              <a:rPr lang="en-US" dirty="0" smtClean="0">
                <a:latin typeface="Arial" pitchFamily="34" charset="0"/>
              </a:rPr>
              <a:t> therapy than genotypes D or C.</a:t>
            </a:r>
          </a:p>
        </p:txBody>
      </p:sp>
    </p:spTree>
    <p:extLst>
      <p:ext uri="{BB962C8B-B14F-4D97-AF65-F5344CB8AC3E}">
        <p14:creationId xmlns:p14="http://schemas.microsoft.com/office/powerpoint/2010/main" val="42786951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Liver-related mortality is twice as high for chronic hepatitis B co-infected as for chronic hepatitis C co-infected individuals.  A CD4 count of &lt;200 cells/mm</a:t>
            </a:r>
            <a:r>
              <a:rPr lang="en-US" sz="1200" kern="1200" baseline="30000" dirty="0" smtClean="0">
                <a:solidFill>
                  <a:schemeClr val="tx1"/>
                </a:solidFill>
                <a:effectLst/>
                <a:latin typeface="Arial" pitchFamily="34" charset="0"/>
                <a:ea typeface="+mn-ea"/>
                <a:cs typeface="+mn-cs"/>
              </a:rPr>
              <a:t>3</a:t>
            </a:r>
            <a:r>
              <a:rPr lang="en-US" sz="1200" kern="1200" dirty="0" smtClean="0">
                <a:solidFill>
                  <a:schemeClr val="tx1"/>
                </a:solidFill>
                <a:effectLst/>
                <a:latin typeface="Arial" pitchFamily="34" charset="0"/>
                <a:ea typeface="+mn-ea"/>
                <a:cs typeface="+mn-cs"/>
              </a:rPr>
              <a:t> is associated with a 16.2 fold increase in risk of liver-related death compared to a CD4 count of &gt;350 cells/mm</a:t>
            </a:r>
            <a:r>
              <a:rPr lang="en-US" sz="1200" kern="1200" baseline="30000" dirty="0" smtClean="0">
                <a:solidFill>
                  <a:schemeClr val="tx1"/>
                </a:solidFill>
                <a:effectLst/>
                <a:latin typeface="Arial" pitchFamily="34" charset="0"/>
                <a:ea typeface="+mn-ea"/>
                <a:cs typeface="+mn-cs"/>
              </a:rPr>
              <a:t>3 </a:t>
            </a:r>
            <a:r>
              <a:rPr lang="en-US" sz="1200" kern="1200" dirty="0" smtClean="0">
                <a:solidFill>
                  <a:schemeClr val="tx1"/>
                </a:solidFill>
                <a:effectLst/>
                <a:latin typeface="Arial"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104</a:t>
            </a:fld>
            <a:endParaRPr lang="en-GB" dirty="0"/>
          </a:p>
        </p:txBody>
      </p:sp>
    </p:spTree>
    <p:extLst>
      <p:ext uri="{BB962C8B-B14F-4D97-AF65-F5344CB8AC3E}">
        <p14:creationId xmlns:p14="http://schemas.microsoft.com/office/powerpoint/2010/main" val="30519839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Liver-related mortality is twice as high for chronic hepatitis B co-infected as for chronic hepatitis C co-infected individuals.  A CD4 count of &lt;200 cells/mm</a:t>
            </a:r>
            <a:r>
              <a:rPr lang="en-US" sz="1200" kern="1200" baseline="30000" dirty="0" smtClean="0">
                <a:solidFill>
                  <a:schemeClr val="tx1"/>
                </a:solidFill>
                <a:effectLst/>
                <a:latin typeface="Arial" pitchFamily="34" charset="0"/>
                <a:ea typeface="+mn-ea"/>
                <a:cs typeface="+mn-cs"/>
              </a:rPr>
              <a:t>3</a:t>
            </a:r>
            <a:r>
              <a:rPr lang="en-US" sz="1200" kern="1200" dirty="0" smtClean="0">
                <a:solidFill>
                  <a:schemeClr val="tx1"/>
                </a:solidFill>
                <a:effectLst/>
                <a:latin typeface="Arial" pitchFamily="34" charset="0"/>
                <a:ea typeface="+mn-ea"/>
                <a:cs typeface="+mn-cs"/>
              </a:rPr>
              <a:t> is associated with a 16.2 fold increase in risk of liver-related death compared to a CD4 count of &gt;350 cells/mm</a:t>
            </a:r>
            <a:r>
              <a:rPr lang="en-US" sz="1200" kern="1200" baseline="30000" dirty="0" smtClean="0">
                <a:solidFill>
                  <a:schemeClr val="tx1"/>
                </a:solidFill>
                <a:effectLst/>
                <a:latin typeface="Arial" pitchFamily="34" charset="0"/>
                <a:ea typeface="+mn-ea"/>
                <a:cs typeface="+mn-cs"/>
              </a:rPr>
              <a:t>3 </a:t>
            </a:r>
            <a:r>
              <a:rPr lang="en-US" sz="1200" kern="1200" dirty="0" smtClean="0">
                <a:solidFill>
                  <a:schemeClr val="tx1"/>
                </a:solidFill>
                <a:effectLst/>
                <a:latin typeface="Arial"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105</a:t>
            </a:fld>
            <a:endParaRPr lang="en-GB" dirty="0"/>
          </a:p>
        </p:txBody>
      </p:sp>
    </p:spTree>
    <p:extLst>
      <p:ext uri="{BB962C8B-B14F-4D97-AF65-F5344CB8AC3E}">
        <p14:creationId xmlns:p14="http://schemas.microsoft.com/office/powerpoint/2010/main" val="30519839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34" charset="0"/>
                <a:ea typeface="+mn-ea"/>
                <a:cs typeface="+mn-cs"/>
              </a:rPr>
              <a:t>Maternal HIV infection increases mother-to-child transmission up to 2.5 fold as HIV promotes Hepatitis B replication and HIV/HBV co-infected mothers are more likely to be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positive, have higher HBV DNA levels and are thus potentially more infectious leading to increased </a:t>
            </a:r>
            <a:r>
              <a:rPr lang="en-US" sz="1200" kern="1200" dirty="0" err="1" smtClean="0">
                <a:solidFill>
                  <a:schemeClr val="tx1"/>
                </a:solidFill>
                <a:effectLst/>
                <a:latin typeface="Arial" pitchFamily="34" charset="0"/>
                <a:ea typeface="+mn-ea"/>
                <a:cs typeface="+mn-cs"/>
              </a:rPr>
              <a:t>perinatal</a:t>
            </a:r>
            <a:r>
              <a:rPr lang="en-US" sz="1200" kern="1200" dirty="0" smtClean="0">
                <a:solidFill>
                  <a:schemeClr val="tx1"/>
                </a:solidFill>
                <a:effectLst/>
                <a:latin typeface="Arial" pitchFamily="34" charset="0"/>
                <a:ea typeface="+mn-ea"/>
                <a:cs typeface="+mn-cs"/>
              </a:rPr>
              <a:t> transmission risk.</a:t>
            </a:r>
            <a:r>
              <a:rPr lang="en-US" dirty="0" smtClean="0">
                <a:effectLst/>
              </a:rPr>
              <a:t> </a:t>
            </a:r>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106</a:t>
            </a:fld>
            <a:endParaRPr lang="en-GB" dirty="0"/>
          </a:p>
        </p:txBody>
      </p:sp>
    </p:spTree>
    <p:extLst>
      <p:ext uri="{BB962C8B-B14F-4D97-AF65-F5344CB8AC3E}">
        <p14:creationId xmlns:p14="http://schemas.microsoft.com/office/powerpoint/2010/main" val="30519839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34" charset="0"/>
                <a:ea typeface="+mn-ea"/>
                <a:cs typeface="+mn-cs"/>
              </a:rPr>
              <a:t>Maternal HIV infection increases mother-to-child transmission up to 2.5 fold as HIV promotes Hepatitis B replication and HIV/HBV co-infected mothers are more likely to be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positive, have higher HBV DNA levels and are thus potentially more infectious leading to increased </a:t>
            </a:r>
            <a:r>
              <a:rPr lang="en-US" sz="1200" kern="1200" dirty="0" err="1" smtClean="0">
                <a:solidFill>
                  <a:schemeClr val="tx1"/>
                </a:solidFill>
                <a:effectLst/>
                <a:latin typeface="Arial" pitchFamily="34" charset="0"/>
                <a:ea typeface="+mn-ea"/>
                <a:cs typeface="+mn-cs"/>
              </a:rPr>
              <a:t>perinatal</a:t>
            </a:r>
            <a:r>
              <a:rPr lang="en-US" sz="1200" kern="1200" dirty="0" smtClean="0">
                <a:solidFill>
                  <a:schemeClr val="tx1"/>
                </a:solidFill>
                <a:effectLst/>
                <a:latin typeface="Arial" pitchFamily="34" charset="0"/>
                <a:ea typeface="+mn-ea"/>
                <a:cs typeface="+mn-cs"/>
              </a:rPr>
              <a:t> transmission risk.</a:t>
            </a:r>
            <a:r>
              <a:rPr lang="en-US" dirty="0" smtClean="0">
                <a:effectLst/>
              </a:rPr>
              <a:t> </a:t>
            </a:r>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107</a:t>
            </a:fld>
            <a:endParaRPr lang="en-GB" dirty="0"/>
          </a:p>
        </p:txBody>
      </p:sp>
    </p:spTree>
    <p:extLst>
      <p:ext uri="{BB962C8B-B14F-4D97-AF65-F5344CB8AC3E}">
        <p14:creationId xmlns:p14="http://schemas.microsoft.com/office/powerpoint/2010/main" val="30519839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HIV promotes chronicity of infection, liver fibrosis and increases the risk of hepatocellular carcinoma in both chronic hepatitis B and C, particularly in the clinical setting of low CD4 counts. </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HIV co-infection augments the risk of reactivation or </a:t>
            </a:r>
            <a:r>
              <a:rPr lang="en-US" sz="1200" kern="1200" dirty="0" err="1" smtClean="0">
                <a:solidFill>
                  <a:schemeClr val="tx1"/>
                </a:solidFill>
                <a:effectLst/>
                <a:latin typeface="Arial" pitchFamily="34" charset="0"/>
                <a:ea typeface="+mn-ea"/>
                <a:cs typeface="+mn-cs"/>
              </a:rPr>
              <a:t>sero</a:t>
            </a:r>
            <a:r>
              <a:rPr lang="en-US" sz="1200" kern="1200" dirty="0" smtClean="0">
                <a:solidFill>
                  <a:schemeClr val="tx1"/>
                </a:solidFill>
                <a:effectLst/>
                <a:latin typeface="Arial" pitchFamily="34" charset="0"/>
                <a:ea typeface="+mn-ea"/>
                <a:cs typeface="+mn-cs"/>
              </a:rPr>
              <a:t>-reversion of hepatitis B.  In adult-acquired hepatitis B infection, concurrently acquired or existing HIV infection increases the risk of fulminant hepatitis. Occult hepatitis B is also more prevalent in HIV infected people and HCC occurs at a younger age and is more aggressive.</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HIV/HBV co-infected individuals have higher HBV DNA levels and liver-related mortality from chronic hepatitis B was increased in the pre-HAART era (RR of liver death 17.7 in co-infected compared to mono-infected individuals) . </a:t>
            </a:r>
          </a:p>
          <a:p>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108</a:t>
            </a:fld>
            <a:endParaRPr lang="en-GB" dirty="0"/>
          </a:p>
        </p:txBody>
      </p:sp>
    </p:spTree>
    <p:extLst>
      <p:ext uri="{BB962C8B-B14F-4D97-AF65-F5344CB8AC3E}">
        <p14:creationId xmlns:p14="http://schemas.microsoft.com/office/powerpoint/2010/main" val="35268550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A</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potential association with adverse HIV outcomes in HBV co-infected individuals was demonstrated in the SMART study where HIV associated immune deficiency was enhanced by active HBV replication.  Also, an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positive status has demonstrated an association with a slower virological response to HAART, compared to an </a:t>
            </a:r>
            <a:r>
              <a:rPr lang="en-US" sz="1200" kern="1200" dirty="0" err="1" smtClean="0">
                <a:solidFill>
                  <a:schemeClr val="tx1"/>
                </a:solidFill>
                <a:effectLst/>
                <a:latin typeface="Arial" pitchFamily="34" charset="0"/>
                <a:ea typeface="+mn-ea"/>
                <a:cs typeface="+mn-cs"/>
              </a:rPr>
              <a:t>HBeAg</a:t>
            </a:r>
            <a:r>
              <a:rPr lang="en-US" sz="1200" kern="1200" dirty="0" smtClean="0">
                <a:solidFill>
                  <a:schemeClr val="tx1"/>
                </a:solidFill>
                <a:effectLst/>
                <a:latin typeface="Arial" pitchFamily="34" charset="0"/>
                <a:ea typeface="+mn-ea"/>
                <a:cs typeface="+mn-cs"/>
              </a:rPr>
              <a:t> negative status.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109</a:t>
            </a:fld>
            <a:endParaRPr lang="en-GB" dirty="0"/>
          </a:p>
        </p:txBody>
      </p:sp>
    </p:spTree>
    <p:extLst>
      <p:ext uri="{BB962C8B-B14F-4D97-AF65-F5344CB8AC3E}">
        <p14:creationId xmlns:p14="http://schemas.microsoft.com/office/powerpoint/2010/main" val="26438417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600" dirty="0" smtClean="0">
                <a:latin typeface="Arial"/>
                <a:cs typeface="Arial"/>
              </a:rPr>
              <a:t>In</a:t>
            </a:r>
            <a:r>
              <a:rPr lang="en-US" sz="1600" baseline="0" dirty="0" smtClean="0">
                <a:latin typeface="Arial"/>
                <a:cs typeface="Arial"/>
              </a:rPr>
              <a:t> </a:t>
            </a:r>
            <a:r>
              <a:rPr lang="en-US" sz="1600" baseline="0" dirty="0" err="1" smtClean="0">
                <a:latin typeface="Arial"/>
                <a:cs typeface="Arial"/>
              </a:rPr>
              <a:t>sSA</a:t>
            </a:r>
            <a:r>
              <a:rPr lang="en-US" sz="1600" baseline="0" dirty="0" smtClean="0">
                <a:latin typeface="Arial"/>
                <a:cs typeface="Arial"/>
              </a:rPr>
              <a:t>, where </a:t>
            </a:r>
            <a:r>
              <a:rPr lang="en-US" sz="1600" dirty="0" smtClean="0">
                <a:latin typeface="Arial"/>
                <a:cs typeface="Arial"/>
              </a:rPr>
              <a:t>Individuals</a:t>
            </a:r>
            <a:r>
              <a:rPr lang="en-US" sz="1600" b="1" i="1" dirty="0" smtClean="0">
                <a:latin typeface="Arial"/>
                <a:cs typeface="Arial"/>
              </a:rPr>
              <a:t> </a:t>
            </a:r>
            <a:r>
              <a:rPr lang="en-US" sz="1600" dirty="0" smtClean="0">
                <a:latin typeface="Arial"/>
                <a:cs typeface="Arial"/>
              </a:rPr>
              <a:t>acquiring and clearing Hepatitis B in childhood often lose anti-HBs positivity</a:t>
            </a:r>
            <a:r>
              <a:rPr lang="en-US" sz="1600" baseline="0" dirty="0" smtClean="0">
                <a:latin typeface="Arial"/>
                <a:cs typeface="Arial"/>
              </a:rPr>
              <a:t>. HB</a:t>
            </a:r>
            <a:r>
              <a:rPr lang="en-US" sz="1600" dirty="0" smtClean="0">
                <a:latin typeface="Arial"/>
                <a:cs typeface="Arial"/>
              </a:rPr>
              <a:t> </a:t>
            </a:r>
            <a:r>
              <a:rPr lang="en-US" sz="1600" dirty="0" err="1" smtClean="0">
                <a:latin typeface="Arial"/>
                <a:cs typeface="Arial"/>
              </a:rPr>
              <a:t>IgG</a:t>
            </a:r>
            <a:r>
              <a:rPr lang="en-US" sz="1600" dirty="0" smtClean="0">
                <a:latin typeface="Arial"/>
                <a:cs typeface="Arial"/>
              </a:rPr>
              <a:t> core </a:t>
            </a:r>
            <a:r>
              <a:rPr lang="en-US" sz="1600" dirty="0" err="1" smtClean="0">
                <a:latin typeface="Arial"/>
                <a:cs typeface="Arial"/>
              </a:rPr>
              <a:t>Ab</a:t>
            </a:r>
            <a:r>
              <a:rPr lang="en-US" sz="1600" dirty="0" smtClean="0">
                <a:latin typeface="Arial"/>
                <a:cs typeface="Arial"/>
              </a:rPr>
              <a:t> positivity is best marker of previous exposure. Individuals who are </a:t>
            </a:r>
            <a:r>
              <a:rPr lang="en-US" sz="1600" baseline="0" dirty="0" smtClean="0">
                <a:latin typeface="Arial"/>
                <a:cs typeface="Arial"/>
              </a:rPr>
              <a:t>HB</a:t>
            </a:r>
            <a:r>
              <a:rPr lang="en-US" sz="1600" dirty="0" smtClean="0">
                <a:latin typeface="Arial"/>
                <a:cs typeface="Arial"/>
              </a:rPr>
              <a:t> </a:t>
            </a:r>
            <a:r>
              <a:rPr lang="en-US" sz="1600" dirty="0" err="1" smtClean="0">
                <a:latin typeface="Arial"/>
                <a:cs typeface="Arial"/>
              </a:rPr>
              <a:t>IgG</a:t>
            </a:r>
            <a:r>
              <a:rPr lang="en-US" sz="1600" dirty="0" smtClean="0">
                <a:latin typeface="Arial"/>
                <a:cs typeface="Arial"/>
              </a:rPr>
              <a:t> core </a:t>
            </a:r>
            <a:r>
              <a:rPr lang="en-US" sz="1600" dirty="0" err="1" smtClean="0">
                <a:latin typeface="Arial"/>
                <a:cs typeface="Arial"/>
              </a:rPr>
              <a:t>Ab</a:t>
            </a:r>
            <a:r>
              <a:rPr lang="en-US" sz="1600" dirty="0" smtClean="0">
                <a:latin typeface="Arial"/>
                <a:cs typeface="Arial"/>
              </a:rPr>
              <a:t> positive</a:t>
            </a:r>
            <a:r>
              <a:rPr lang="en-US" sz="1600" baseline="0" dirty="0" smtClean="0">
                <a:latin typeface="Arial"/>
                <a:cs typeface="Arial"/>
              </a:rPr>
              <a:t> may have occult HBV (detectable HBV DNA in liver and HBV DNA &lt;200IUin serum. Individuals with occult HBV are at risk of reactivation and are still at risk of developing HCC</a:t>
            </a:r>
            <a:r>
              <a:rPr lang="en-US" sz="1600" dirty="0" smtClean="0">
                <a:latin typeface="Arial"/>
                <a:cs typeface="Arial"/>
              </a:rPr>
              <a:t>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600" dirty="0" smtClean="0">
              <a:latin typeface="Arial"/>
              <a:cs typeface="Arial"/>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600" dirty="0" smtClean="0">
                <a:latin typeface="Arial"/>
                <a:cs typeface="Arial"/>
              </a:rPr>
              <a:t>Meta-analysis of </a:t>
            </a:r>
            <a:r>
              <a:rPr lang="en-US" sz="1600" dirty="0" smtClean="0"/>
              <a:t>5 HBV vaccination studies, 883 HIV-positive vaccine recipients</a:t>
            </a:r>
            <a:r>
              <a:rPr lang="en-US" sz="1600" baseline="0" dirty="0" smtClean="0"/>
              <a:t> showed that a </a:t>
            </a:r>
            <a:r>
              <a:rPr lang="en-US" sz="1200" baseline="0" dirty="0" smtClean="0">
                <a:latin typeface="Arial"/>
                <a:cs typeface="Arial"/>
              </a:rPr>
              <a:t>s</a:t>
            </a:r>
            <a:r>
              <a:rPr lang="en-US" sz="1200" dirty="0" smtClean="0">
                <a:latin typeface="Arial"/>
                <a:cs typeface="Arial"/>
              </a:rPr>
              <a:t>chedule of four double (40 μg) doses of HBV vaccine provides a higher protective anti-HBs </a:t>
            </a:r>
            <a:r>
              <a:rPr lang="en-US" sz="1200" dirty="0" err="1" smtClean="0">
                <a:latin typeface="Arial"/>
                <a:cs typeface="Arial"/>
              </a:rPr>
              <a:t>titre</a:t>
            </a:r>
            <a:r>
              <a:rPr lang="en-US" sz="1200" dirty="0" smtClean="0">
                <a:latin typeface="Arial"/>
                <a:cs typeface="Arial"/>
              </a:rPr>
              <a:t> than regular three 20μg dose schedule. </a:t>
            </a:r>
            <a:r>
              <a:rPr lang="en-US" sz="1200" i="1" dirty="0" smtClean="0">
                <a:latin typeface="Arial"/>
                <a:cs typeface="Arial"/>
              </a:rPr>
              <a:t>Pooled OR 1.96 (95% confidence interval [CI]: 1.47; 2.61) </a:t>
            </a:r>
            <a:r>
              <a:rPr lang="fr-FR" sz="1200" dirty="0" smtClean="0">
                <a:latin typeface="Arial"/>
                <a:cs typeface="Arial"/>
              </a:rPr>
              <a:t>Int J STD AIDS. 2013 Feb;24(2):117-22</a:t>
            </a:r>
            <a:endParaRPr lang="en-US" sz="1200" dirty="0" smtClean="0">
              <a:latin typeface="Arial"/>
              <a:cs typeface="Arial"/>
            </a:endParaRPr>
          </a:p>
          <a:p>
            <a:pPr>
              <a:buFont typeface="Arial"/>
              <a:buNone/>
            </a:pPr>
            <a:endParaRPr lang="en-US" sz="1200" i="1"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110</a:t>
            </a:fld>
            <a:endParaRPr lang="en-GB" dirty="0"/>
          </a:p>
        </p:txBody>
      </p:sp>
    </p:spTree>
    <p:extLst>
      <p:ext uri="{BB962C8B-B14F-4D97-AF65-F5344CB8AC3E}">
        <p14:creationId xmlns:p14="http://schemas.microsoft.com/office/powerpoint/2010/main" val="5313523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US" sz="1200" dirty="0" smtClean="0">
                <a:latin typeface="Arial"/>
                <a:cs typeface="Arial"/>
              </a:rPr>
              <a:t>It</a:t>
            </a:r>
            <a:r>
              <a:rPr lang="en-US" sz="1200" baseline="0" dirty="0" smtClean="0">
                <a:latin typeface="Arial"/>
                <a:cs typeface="Arial"/>
              </a:rPr>
              <a:t> is e</a:t>
            </a:r>
            <a:r>
              <a:rPr lang="en-US" sz="1200" dirty="0" smtClean="0">
                <a:latin typeface="Arial"/>
                <a:cs typeface="Arial"/>
              </a:rPr>
              <a:t>ssential that HAART regimen is active against both HBV and HIV to reduce the risk of resistance.</a:t>
            </a:r>
            <a:r>
              <a:rPr lang="en-US" sz="1200" baseline="0" dirty="0" smtClean="0">
                <a:latin typeface="Arial"/>
                <a:cs typeface="Arial"/>
              </a:rPr>
              <a:t> </a:t>
            </a:r>
            <a:r>
              <a:rPr lang="en-US" sz="1200" dirty="0" smtClean="0">
                <a:latin typeface="Arial"/>
                <a:cs typeface="Arial"/>
              </a:rPr>
              <a:t>A Tenofovir-based regimen is recommended therapy. </a:t>
            </a:r>
          </a:p>
          <a:p>
            <a:pPr>
              <a:buFont typeface="Arial"/>
              <a:buNone/>
            </a:pPr>
            <a:r>
              <a:rPr lang="en-US" sz="1000" dirty="0" smtClean="0">
                <a:latin typeface="Arial"/>
                <a:cs typeface="Arial"/>
              </a:rPr>
              <a:t>The</a:t>
            </a:r>
            <a:r>
              <a:rPr lang="en-US" sz="1000" baseline="0" dirty="0" smtClean="0">
                <a:latin typeface="Arial"/>
                <a:cs typeface="Arial"/>
              </a:rPr>
              <a:t> f</a:t>
            </a:r>
            <a:r>
              <a:rPr lang="en-US" sz="1000" dirty="0" smtClean="0">
                <a:latin typeface="Arial"/>
                <a:cs typeface="Arial"/>
              </a:rPr>
              <a:t>ixed drug combination (Tenofovir, Lamivudine/</a:t>
            </a:r>
            <a:r>
              <a:rPr lang="en-US" sz="1000" dirty="0" err="1" smtClean="0">
                <a:latin typeface="Arial"/>
                <a:cs typeface="Arial"/>
              </a:rPr>
              <a:t>Emtricitabine</a:t>
            </a:r>
            <a:r>
              <a:rPr lang="en-US" sz="1000" dirty="0" smtClean="0">
                <a:latin typeface="Arial"/>
                <a:cs typeface="Arial"/>
              </a:rPr>
              <a:t> and EFV) </a:t>
            </a:r>
            <a:r>
              <a:rPr lang="en-US" sz="900" dirty="0" smtClean="0">
                <a:latin typeface="Arial"/>
                <a:cs typeface="Arial"/>
              </a:rPr>
              <a:t>prevents the selection of HIV and HBV resistant mutants. This</a:t>
            </a:r>
            <a:r>
              <a:rPr lang="en-US" sz="900" baseline="0" dirty="0" smtClean="0">
                <a:latin typeface="Arial"/>
                <a:cs typeface="Arial"/>
              </a:rPr>
              <a:t> also </a:t>
            </a:r>
            <a:r>
              <a:rPr lang="en-US" sz="900" dirty="0" smtClean="0">
                <a:latin typeface="Arial"/>
                <a:cs typeface="Arial"/>
              </a:rPr>
              <a:t>simplifies management of HIV/HBV co-infection regardless of immunological, virological or histological considerations.</a:t>
            </a:r>
            <a:r>
              <a:rPr lang="en-US" sz="900" baseline="0" dirty="0" smtClean="0">
                <a:latin typeface="Arial"/>
                <a:cs typeface="Arial"/>
              </a:rPr>
              <a:t> </a:t>
            </a:r>
            <a:r>
              <a:rPr lang="en-US" sz="800" dirty="0" smtClean="0">
                <a:latin typeface="Arial"/>
                <a:cs typeface="Arial"/>
              </a:rPr>
              <a:t>There</a:t>
            </a:r>
            <a:r>
              <a:rPr lang="en-US" sz="800" baseline="0" dirty="0" smtClean="0">
                <a:latin typeface="Arial"/>
                <a:cs typeface="Arial"/>
              </a:rPr>
              <a:t> are no</a:t>
            </a:r>
            <a:r>
              <a:rPr lang="en-US" sz="900" dirty="0" smtClean="0">
                <a:latin typeface="Arial"/>
                <a:cs typeface="Arial"/>
              </a:rPr>
              <a:t> significant differences in response in those with or without HIV co-infection.</a:t>
            </a:r>
          </a:p>
          <a:p>
            <a:pPr>
              <a:buFont typeface="Arial"/>
              <a:buChar char="•"/>
            </a:pPr>
            <a:endParaRPr lang="en-US" sz="9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114</a:t>
            </a:fld>
            <a:endParaRPr lang="en-GB" dirty="0"/>
          </a:p>
        </p:txBody>
      </p:sp>
    </p:spTree>
    <p:extLst>
      <p:ext uri="{BB962C8B-B14F-4D97-AF65-F5344CB8AC3E}">
        <p14:creationId xmlns:p14="http://schemas.microsoft.com/office/powerpoint/2010/main" val="382750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12</a:t>
            </a:fld>
            <a:endParaRPr lang="en-GB" dirty="0"/>
          </a:p>
        </p:txBody>
      </p:sp>
    </p:spTree>
    <p:extLst>
      <p:ext uri="{BB962C8B-B14F-4D97-AF65-F5344CB8AC3E}">
        <p14:creationId xmlns:p14="http://schemas.microsoft.com/office/powerpoint/2010/main" val="293290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13</a:t>
            </a:fld>
            <a:endParaRPr lang="en-GB" dirty="0"/>
          </a:p>
        </p:txBody>
      </p:sp>
    </p:spTree>
    <p:extLst>
      <p:ext uri="{BB962C8B-B14F-4D97-AF65-F5344CB8AC3E}">
        <p14:creationId xmlns:p14="http://schemas.microsoft.com/office/powerpoint/2010/main" val="2891355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8523277"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0612" y="304800"/>
            <a:ext cx="1866900" cy="1814513"/>
          </a:xfrm>
          <a:prstGeom prst="rect">
            <a:avLst/>
          </a:prstGeom>
        </p:spPr>
      </p:pic>
    </p:spTree>
    <p:extLst>
      <p:ext uri="{BB962C8B-B14F-4D97-AF65-F5344CB8AC3E}">
        <p14:creationId xmlns:p14="http://schemas.microsoft.com/office/powerpoint/2010/main" val="42743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2266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14710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271992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7755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6228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6717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23564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83009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9AFE8FB1-0A7A-443E-AAF7-31D4FA1AA312}" type="datetimeFigureOut">
              <a:rPr lang="en-US" smtClean="0"/>
              <a:pPr/>
              <a:t>11/20/2015</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74578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4042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9AFE8FB1-0A7A-443E-AAF7-31D4FA1AA312}" type="datetimeFigureOut">
              <a:rPr lang="en-US" smtClean="0"/>
              <a:pPr/>
              <a:t>11/20/2015</a:t>
            </a:fld>
            <a:endParaRPr lang="en-US"/>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3386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9.png"/><Relationship Id="rId4" Type="http://schemas.openxmlformats.org/officeDocument/2006/relationships/image" Target="../media/image18.png"/></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www.inpractice.com/Resources/Drugs/l/lamivudine?view=toke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chemeClr val="accent1"/>
                </a:solidFill>
                <a:latin typeface="Arial" panose="020B0604020202020204" pitchFamily="34" charset="0"/>
                <a:cs typeface="Arial" panose="020B0604020202020204" pitchFamily="34" charset="0"/>
              </a:rPr>
              <a:t>HBV Clinical Management</a:t>
            </a:r>
            <a:endParaRPr lang="en-US" sz="5400" b="1" dirty="0">
              <a:solidFill>
                <a:schemeClr val="accent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3600" b="1" dirty="0" smtClean="0">
                <a:solidFill>
                  <a:schemeClr val="accent1"/>
                </a:solidFill>
                <a:latin typeface="Arial" panose="020B0604020202020204" pitchFamily="34" charset="0"/>
                <a:cs typeface="Arial" panose="020B0604020202020204" pitchFamily="34" charset="0"/>
              </a:rPr>
              <a:t>[TRAINER(S) NAME(S)]</a:t>
            </a:r>
            <a:endParaRPr lang="en-US"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a:cs typeface="Arial"/>
              </a:rPr>
              <a:t>HBV</a:t>
            </a:r>
            <a:br>
              <a:rPr lang="en-US" sz="4000" b="1" dirty="0" smtClean="0">
                <a:latin typeface="Arial"/>
                <a:cs typeface="Arial"/>
              </a:rPr>
            </a:br>
            <a:r>
              <a:rPr lang="en-US" sz="4000" b="1" dirty="0" smtClean="0">
                <a:latin typeface="Arial"/>
                <a:cs typeface="Arial"/>
              </a:rPr>
              <a:t>Genotypes</a:t>
            </a:r>
            <a:br>
              <a:rPr lang="en-US" sz="4000" b="1" dirty="0" smtClean="0">
                <a:latin typeface="Arial"/>
                <a:cs typeface="Arial"/>
              </a:rPr>
            </a:br>
            <a:r>
              <a:rPr lang="en-US" sz="4000" b="1" dirty="0" smtClean="0">
                <a:latin typeface="Arial"/>
                <a:cs typeface="Arial"/>
              </a:rPr>
              <a:t>in Africa</a:t>
            </a:r>
            <a:endParaRPr lang="en-US" sz="4000" b="1" dirty="0">
              <a:latin typeface="Arial"/>
              <a:cs typeface="Arial"/>
            </a:endParaRPr>
          </a:p>
        </p:txBody>
      </p:sp>
      <p:sp>
        <p:nvSpPr>
          <p:cNvPr id="4" name="Text Placeholder 3"/>
          <p:cNvSpPr>
            <a:spLocks noGrp="1"/>
          </p:cNvSpPr>
          <p:nvPr>
            <p:ph type="body" sz="half" idx="2"/>
          </p:nvPr>
        </p:nvSpPr>
        <p:spPr/>
        <p:txBody>
          <a:bodyPr/>
          <a:lstStyle/>
          <a:p>
            <a:endParaRPr lang="en-US"/>
          </a:p>
        </p:txBody>
      </p:sp>
      <p:sp>
        <p:nvSpPr>
          <p:cNvPr id="5" name="TextBox 4"/>
          <p:cNvSpPr txBox="1"/>
          <p:nvPr/>
        </p:nvSpPr>
        <p:spPr>
          <a:xfrm>
            <a:off x="146304" y="6455664"/>
            <a:ext cx="2903359" cy="307777"/>
          </a:xfrm>
          <a:prstGeom prst="rect">
            <a:avLst/>
          </a:prstGeom>
          <a:noFill/>
        </p:spPr>
        <p:txBody>
          <a:bodyPr wrap="none" rtlCol="0">
            <a:spAutoFit/>
          </a:bodyPr>
          <a:lstStyle/>
          <a:p>
            <a:r>
              <a:rPr lang="en-US" sz="1400" dirty="0" err="1">
                <a:solidFill>
                  <a:schemeClr val="bg1"/>
                </a:solidFill>
              </a:rPr>
              <a:t>Hepatology</a:t>
            </a:r>
            <a:r>
              <a:rPr lang="en-US" sz="1400" dirty="0">
                <a:solidFill>
                  <a:schemeClr val="bg1"/>
                </a:solidFill>
              </a:rPr>
              <a:t> Research 2007; 37: S9-19</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pic>
        <p:nvPicPr>
          <p:cNvPr id="7" name="Content Placeholder 6"/>
          <p:cNvPicPr>
            <a:picLocks noGrp="1" noChangeAspect="1"/>
          </p:cNvPicPr>
          <p:nvPr>
            <p:ph sz="half" idx="2"/>
          </p:nvPr>
        </p:nvPicPr>
        <p:blipFill>
          <a:blip r:embed="rId3"/>
          <a:srcRect t="-2352" b="-2258"/>
          <a:stretch>
            <a:fillRect/>
          </a:stretch>
        </p:blipFill>
        <p:spPr>
          <a:xfrm>
            <a:off x="4404220" y="1371600"/>
            <a:ext cx="7405192" cy="54864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49387"/>
          </a:xfrm>
        </p:spPr>
        <p:txBody>
          <a:bodyPr>
            <a:normAutofit/>
          </a:bodyPr>
          <a:lstStyle/>
          <a:p>
            <a:r>
              <a:rPr lang="en-US" sz="4000" b="1" dirty="0" smtClean="0">
                <a:solidFill>
                  <a:schemeClr val="accent1"/>
                </a:solidFill>
                <a:latin typeface="Arial"/>
                <a:cs typeface="Arial"/>
              </a:rPr>
              <a:t>Post-Partum HBV Follow-up</a:t>
            </a:r>
            <a:endParaRPr lang="en-US" sz="40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5225" cy="4419600"/>
          </a:xfrm>
        </p:spPr>
        <p:txBody>
          <a:bodyPr>
            <a:noAutofit/>
          </a:bodyPr>
          <a:lstStyle/>
          <a:p>
            <a:pPr marL="347472" indent="-347472">
              <a:lnSpc>
                <a:spcPct val="100000"/>
              </a:lnSpc>
              <a:buNone/>
            </a:pPr>
            <a:r>
              <a:rPr lang="en-US" sz="2400" b="1" dirty="0" smtClean="0">
                <a:solidFill>
                  <a:schemeClr val="accent1"/>
                </a:solidFill>
                <a:latin typeface="Arial"/>
                <a:cs typeface="Arial"/>
              </a:rPr>
              <a:t>Risk </a:t>
            </a:r>
            <a:r>
              <a:rPr lang="en-US" sz="2400" b="1" dirty="0">
                <a:solidFill>
                  <a:schemeClr val="accent1"/>
                </a:solidFill>
                <a:latin typeface="Arial"/>
                <a:cs typeface="Arial"/>
              </a:rPr>
              <a:t>of flares </a:t>
            </a:r>
            <a:r>
              <a:rPr lang="en-US" sz="2400" b="1" dirty="0" smtClean="0">
                <a:solidFill>
                  <a:schemeClr val="accent1"/>
                </a:solidFill>
                <a:latin typeface="Arial"/>
                <a:cs typeface="Arial"/>
              </a:rPr>
              <a:t>post-partum</a:t>
            </a:r>
          </a:p>
          <a:p>
            <a:pPr marL="347472" lvl="1" indent="-347472">
              <a:lnSpc>
                <a:spcPct val="100000"/>
              </a:lnSpc>
              <a:buFont typeface="Wingdings" charset="2"/>
              <a:buChar char="§"/>
            </a:pPr>
            <a:r>
              <a:rPr lang="en-US" sz="2400" dirty="0" smtClean="0">
                <a:solidFill>
                  <a:schemeClr val="tx1"/>
                </a:solidFill>
                <a:latin typeface="Arial"/>
                <a:cs typeface="Arial"/>
              </a:rPr>
              <a:t>High </a:t>
            </a:r>
            <a:r>
              <a:rPr lang="en-US" sz="2400" dirty="0">
                <a:solidFill>
                  <a:schemeClr val="tx1"/>
                </a:solidFill>
                <a:latin typeface="Arial"/>
                <a:cs typeface="Arial"/>
              </a:rPr>
              <a:t>HBV DNA levels (&gt;4 log</a:t>
            </a:r>
            <a:r>
              <a:rPr lang="en-US" sz="2400" baseline="-25000" dirty="0">
                <a:solidFill>
                  <a:schemeClr val="tx1"/>
                </a:solidFill>
                <a:latin typeface="Arial"/>
                <a:cs typeface="Arial"/>
              </a:rPr>
              <a:t>10</a:t>
            </a:r>
            <a:r>
              <a:rPr lang="en-US" sz="2400" dirty="0">
                <a:solidFill>
                  <a:schemeClr val="tx1"/>
                </a:solidFill>
                <a:latin typeface="Arial"/>
                <a:cs typeface="Arial"/>
              </a:rPr>
              <a:t> IU/mL) and interferon-gamma inducible protein-10 levels (IP10&gt;200 pg/mL) during the second trimester</a:t>
            </a:r>
            <a:r>
              <a:rPr lang="en-US" sz="2400" dirty="0" smtClean="0">
                <a:solidFill>
                  <a:schemeClr val="tx1"/>
                </a:solidFill>
                <a:latin typeface="Arial"/>
                <a:cs typeface="Arial"/>
              </a:rPr>
              <a:t> </a:t>
            </a:r>
          </a:p>
          <a:p>
            <a:pPr marL="347472" lvl="1" indent="-347472">
              <a:lnSpc>
                <a:spcPct val="100000"/>
              </a:lnSpc>
              <a:buFont typeface="Wingdings" charset="2"/>
              <a:buChar char="§"/>
            </a:pPr>
            <a:r>
              <a:rPr lang="en-US" sz="2400" dirty="0" smtClean="0">
                <a:solidFill>
                  <a:schemeClr val="tx1"/>
                </a:solidFill>
                <a:latin typeface="Arial"/>
                <a:cs typeface="Arial"/>
              </a:rPr>
              <a:t>High </a:t>
            </a:r>
            <a:r>
              <a:rPr lang="en-US" sz="2400" dirty="0">
                <a:solidFill>
                  <a:schemeClr val="tx1"/>
                </a:solidFill>
                <a:latin typeface="Arial"/>
                <a:cs typeface="Arial"/>
              </a:rPr>
              <a:t>pretreatment ALT or those treated &lt;1 year before pregnancy have high risk of severe hepatitis flares after cessation of antiviral </a:t>
            </a:r>
            <a:r>
              <a:rPr lang="en-US" sz="2400" dirty="0" smtClean="0">
                <a:solidFill>
                  <a:schemeClr val="tx1"/>
                </a:solidFill>
                <a:latin typeface="Arial"/>
                <a:cs typeface="Arial"/>
              </a:rPr>
              <a:t>agents</a:t>
            </a:r>
            <a:endParaRPr lang="en-US" sz="2400" b="1" dirty="0">
              <a:solidFill>
                <a:srgbClr val="0F6FC6"/>
              </a:solidFill>
              <a:latin typeface="Arial"/>
              <a:cs typeface="Arial"/>
            </a:endParaRPr>
          </a:p>
          <a:p>
            <a:pPr marL="347472" indent="-347472">
              <a:lnSpc>
                <a:spcPct val="100000"/>
              </a:lnSpc>
              <a:buNone/>
            </a:pPr>
            <a:r>
              <a:rPr lang="en-US" sz="2400" b="1" dirty="0">
                <a:solidFill>
                  <a:schemeClr val="accent1"/>
                </a:solidFill>
                <a:latin typeface="Arial"/>
                <a:cs typeface="Arial"/>
              </a:rPr>
              <a:t>Important to monitor post delivery for </a:t>
            </a:r>
            <a:r>
              <a:rPr lang="en-US" sz="2400" b="1" dirty="0" smtClean="0">
                <a:solidFill>
                  <a:schemeClr val="accent1"/>
                </a:solidFill>
                <a:latin typeface="Arial"/>
                <a:cs typeface="Arial"/>
              </a:rPr>
              <a:t>flares</a:t>
            </a:r>
          </a:p>
          <a:p>
            <a:pPr marL="347472" lvl="1" indent="-347472">
              <a:lnSpc>
                <a:spcPct val="100000"/>
              </a:lnSpc>
              <a:buFont typeface="Wingdings" charset="2"/>
              <a:buChar char="§"/>
            </a:pPr>
            <a:r>
              <a:rPr lang="en-US" sz="2400" dirty="0" smtClean="0">
                <a:solidFill>
                  <a:schemeClr val="tx1"/>
                </a:solidFill>
                <a:latin typeface="Arial"/>
                <a:cs typeface="Arial"/>
              </a:rPr>
              <a:t>Mothers not on treatment</a:t>
            </a:r>
            <a:endParaRPr lang="en-US" sz="2400" dirty="0">
              <a:solidFill>
                <a:schemeClr val="tx1"/>
              </a:solidFill>
              <a:latin typeface="Arial"/>
              <a:cs typeface="Arial"/>
            </a:endParaRPr>
          </a:p>
          <a:p>
            <a:pPr marL="347472" lvl="1" indent="-347472">
              <a:lnSpc>
                <a:spcPct val="100000"/>
              </a:lnSpc>
              <a:buFont typeface="Wingdings" charset="2"/>
              <a:buChar char="§"/>
            </a:pPr>
            <a:r>
              <a:rPr lang="en-US" sz="2400" dirty="0">
                <a:solidFill>
                  <a:schemeClr val="tx1"/>
                </a:solidFill>
                <a:latin typeface="Arial"/>
                <a:cs typeface="Arial"/>
              </a:rPr>
              <a:t>Treatment stopped during </a:t>
            </a:r>
            <a:r>
              <a:rPr lang="en-US" sz="2400" dirty="0" smtClean="0">
                <a:solidFill>
                  <a:schemeClr val="tx1"/>
                </a:solidFill>
                <a:latin typeface="Arial"/>
                <a:cs typeface="Arial"/>
              </a:rPr>
              <a:t>pregnancy</a:t>
            </a:r>
            <a:endParaRPr lang="en-US" sz="2400" dirty="0">
              <a:solidFill>
                <a:schemeClr val="tx1"/>
              </a:solidFill>
              <a:latin typeface="Arial"/>
              <a:cs typeface="Arial"/>
            </a:endParaRPr>
          </a:p>
          <a:p>
            <a:pPr marL="347472" lvl="1" indent="-347472">
              <a:lnSpc>
                <a:spcPct val="100000"/>
              </a:lnSpc>
              <a:buFont typeface="Wingdings" charset="2"/>
              <a:buChar char="§"/>
            </a:pPr>
            <a:r>
              <a:rPr lang="en-US" sz="2400" dirty="0">
                <a:solidFill>
                  <a:schemeClr val="tx1"/>
                </a:solidFill>
                <a:latin typeface="Arial"/>
                <a:cs typeface="Arial"/>
              </a:rPr>
              <a:t>Treatment stopped after delivery</a:t>
            </a:r>
          </a:p>
        </p:txBody>
      </p:sp>
      <p:sp>
        <p:nvSpPr>
          <p:cNvPr id="4" name="TextBox 3"/>
          <p:cNvSpPr txBox="1"/>
          <p:nvPr/>
        </p:nvSpPr>
        <p:spPr>
          <a:xfrm>
            <a:off x="146304" y="6455664"/>
            <a:ext cx="8064896" cy="307777"/>
          </a:xfrm>
          <a:prstGeom prst="rect">
            <a:avLst/>
          </a:prstGeom>
          <a:noFill/>
        </p:spPr>
        <p:txBody>
          <a:bodyPr wrap="square" rtlCol="0">
            <a:spAutoFit/>
          </a:bodyPr>
          <a:lstStyle/>
          <a:p>
            <a:r>
              <a:rPr lang="en-US" sz="1400" dirty="0">
                <a:solidFill>
                  <a:schemeClr val="bg1"/>
                </a:solidFill>
                <a:latin typeface="Arial"/>
                <a:cs typeface="Arial"/>
              </a:rPr>
              <a:t>Hepatology. 2013;58. Abstract 915; </a:t>
            </a:r>
            <a:r>
              <a:rPr lang="en-US" sz="1400" dirty="0" err="1">
                <a:solidFill>
                  <a:schemeClr val="bg1"/>
                </a:solidFill>
                <a:latin typeface="Arial"/>
                <a:cs typeface="Arial"/>
              </a:rPr>
              <a:t>Hepatol</a:t>
            </a:r>
            <a:r>
              <a:rPr lang="en-US" sz="1400" dirty="0">
                <a:solidFill>
                  <a:schemeClr val="bg1"/>
                </a:solidFill>
                <a:latin typeface="Arial"/>
                <a:cs typeface="Arial"/>
              </a:rPr>
              <a:t> </a:t>
            </a:r>
            <a:r>
              <a:rPr lang="en-US" sz="1400" dirty="0" err="1">
                <a:solidFill>
                  <a:schemeClr val="bg1"/>
                </a:solidFill>
                <a:latin typeface="Arial"/>
                <a:cs typeface="Arial"/>
              </a:rPr>
              <a:t>Int</a:t>
            </a:r>
            <a:r>
              <a:rPr lang="en-US" sz="1400" dirty="0">
                <a:solidFill>
                  <a:schemeClr val="bg1"/>
                </a:solidFill>
                <a:latin typeface="Arial"/>
                <a:cs typeface="Arial"/>
              </a:rPr>
              <a:t> 2008;2(3):370; J </a:t>
            </a:r>
            <a:r>
              <a:rPr lang="en-US" sz="1400" dirty="0" err="1">
                <a:solidFill>
                  <a:schemeClr val="bg1"/>
                </a:solidFill>
                <a:latin typeface="Arial"/>
                <a:cs typeface="Arial"/>
              </a:rPr>
              <a:t>Clin</a:t>
            </a:r>
            <a:r>
              <a:rPr lang="en-US" sz="1400" dirty="0">
                <a:solidFill>
                  <a:schemeClr val="bg1"/>
                </a:solidFill>
                <a:latin typeface="Arial"/>
                <a:cs typeface="Arial"/>
              </a:rPr>
              <a:t> </a:t>
            </a:r>
            <a:r>
              <a:rPr lang="en-US" sz="1400" dirty="0" err="1">
                <a:solidFill>
                  <a:schemeClr val="bg1"/>
                </a:solidFill>
                <a:latin typeface="Arial"/>
                <a:cs typeface="Arial"/>
              </a:rPr>
              <a:t>Virol</a:t>
            </a:r>
            <a:r>
              <a:rPr lang="en-US" sz="1400" dirty="0">
                <a:solidFill>
                  <a:schemeClr val="bg1"/>
                </a:solidFill>
                <a:latin typeface="Arial"/>
                <a:cs typeface="Arial"/>
              </a:rPr>
              <a:t>. 2013 Apr;56(4):299</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8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Conclusions: </a:t>
            </a:r>
            <a:r>
              <a:rPr lang="en-US" sz="4000" b="1" dirty="0">
                <a:solidFill>
                  <a:schemeClr val="accent1"/>
                </a:solidFill>
                <a:latin typeface="Arial"/>
                <a:cs typeface="Arial"/>
              </a:rPr>
              <a:t>HBV and Pregnancy </a:t>
            </a:r>
          </a:p>
        </p:txBody>
      </p:sp>
      <p:sp>
        <p:nvSpPr>
          <p:cNvPr id="3" name="Content Placeholder 2"/>
          <p:cNvSpPr>
            <a:spLocks noGrp="1"/>
          </p:cNvSpPr>
          <p:nvPr>
            <p:ph idx="1"/>
          </p:nvPr>
        </p:nvSpPr>
        <p:spPr>
          <a:xfrm>
            <a:off x="1188720" y="1938528"/>
            <a:ext cx="10011092" cy="4077816"/>
          </a:xfrm>
        </p:spPr>
        <p:txBody>
          <a:bodyPr>
            <a:noAutofit/>
          </a:bodyPr>
          <a:lstStyle/>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All pregnant women must be tested for </a:t>
            </a:r>
            <a:r>
              <a:rPr lang="en-US" sz="2400" dirty="0" err="1" smtClean="0">
                <a:solidFill>
                  <a:schemeClr val="tx1"/>
                </a:solidFill>
                <a:latin typeface="Arial"/>
                <a:cs typeface="Arial"/>
              </a:rPr>
              <a:t>HBsAg</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All neonates born to </a:t>
            </a:r>
            <a:r>
              <a:rPr lang="en-US" sz="2400" dirty="0" err="1">
                <a:solidFill>
                  <a:schemeClr val="tx1"/>
                </a:solidFill>
                <a:latin typeface="Arial"/>
                <a:cs typeface="Arial"/>
              </a:rPr>
              <a:t>HBsAg</a:t>
            </a:r>
            <a:r>
              <a:rPr lang="en-US" sz="2400" dirty="0">
                <a:solidFill>
                  <a:schemeClr val="tx1"/>
                </a:solidFill>
                <a:latin typeface="Arial"/>
                <a:cs typeface="Arial"/>
              </a:rPr>
              <a:t> positive mothers must receive birth dose of HBV vaccine ± HBIG and complete vaccine </a:t>
            </a:r>
            <a:r>
              <a:rPr lang="en-US" sz="2400" dirty="0" smtClean="0">
                <a:solidFill>
                  <a:schemeClr val="tx1"/>
                </a:solidFill>
                <a:latin typeface="Arial"/>
                <a:cs typeface="Arial"/>
              </a:rPr>
              <a:t>series</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High HBV DNA levels, typically observed in </a:t>
            </a:r>
            <a:r>
              <a:rPr lang="en-US" sz="2400" dirty="0" err="1">
                <a:solidFill>
                  <a:schemeClr val="tx1"/>
                </a:solidFill>
                <a:latin typeface="Arial"/>
                <a:cs typeface="Arial"/>
              </a:rPr>
              <a:t>HBeAg</a:t>
            </a:r>
            <a:r>
              <a:rPr lang="en-US" sz="2400" dirty="0">
                <a:solidFill>
                  <a:schemeClr val="tx1"/>
                </a:solidFill>
                <a:latin typeface="Arial"/>
                <a:cs typeface="Arial"/>
              </a:rPr>
              <a:t> positive </a:t>
            </a:r>
            <a:r>
              <a:rPr lang="en-US" sz="2400" dirty="0" smtClean="0">
                <a:solidFill>
                  <a:schemeClr val="tx1"/>
                </a:solidFill>
                <a:latin typeface="Arial"/>
                <a:cs typeface="Arial"/>
              </a:rPr>
              <a:t>women</a:t>
            </a:r>
          </a:p>
          <a:p>
            <a:pPr marL="694944" lvl="1" indent="-347472">
              <a:lnSpc>
                <a:spcPct val="100000"/>
              </a:lnSpc>
              <a:buSzPct val="60000"/>
              <a:buFont typeface="Wingdings" charset="2"/>
              <a:buChar char=""/>
            </a:pPr>
            <a:r>
              <a:rPr lang="en-US" sz="2200" dirty="0">
                <a:solidFill>
                  <a:schemeClr val="tx1"/>
                </a:solidFill>
                <a:latin typeface="Arial"/>
                <a:cs typeface="Arial"/>
              </a:rPr>
              <a:t>≥10% risk of transmission despite HBIG and vaccine prophylaxis </a:t>
            </a: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Consider </a:t>
            </a:r>
            <a:r>
              <a:rPr lang="en-US" sz="2400" dirty="0" err="1">
                <a:solidFill>
                  <a:schemeClr val="tx1"/>
                </a:solidFill>
                <a:latin typeface="Arial"/>
                <a:cs typeface="Arial"/>
              </a:rPr>
              <a:t>t</a:t>
            </a:r>
            <a:r>
              <a:rPr lang="en-US" sz="2400" dirty="0" err="1" smtClean="0">
                <a:solidFill>
                  <a:schemeClr val="tx1"/>
                </a:solidFill>
                <a:latin typeface="Arial"/>
                <a:cs typeface="Arial"/>
              </a:rPr>
              <a:t>enofovir</a:t>
            </a:r>
            <a:r>
              <a:rPr lang="en-US" sz="2400" dirty="0" smtClean="0">
                <a:solidFill>
                  <a:schemeClr val="tx1"/>
                </a:solidFill>
                <a:latin typeface="Arial"/>
                <a:cs typeface="Arial"/>
              </a:rPr>
              <a:t> </a:t>
            </a:r>
            <a:r>
              <a:rPr lang="en-US" sz="2400" dirty="0">
                <a:solidFill>
                  <a:schemeClr val="tx1"/>
                </a:solidFill>
                <a:latin typeface="Arial"/>
                <a:cs typeface="Arial"/>
              </a:rPr>
              <a:t>therapy in 3</a:t>
            </a:r>
            <a:r>
              <a:rPr lang="en-US" sz="2400" baseline="30000" dirty="0">
                <a:solidFill>
                  <a:schemeClr val="tx1"/>
                </a:solidFill>
                <a:latin typeface="Arial"/>
                <a:cs typeface="Arial"/>
              </a:rPr>
              <a:t>rd</a:t>
            </a:r>
            <a:r>
              <a:rPr lang="en-US" sz="2400" dirty="0">
                <a:solidFill>
                  <a:schemeClr val="tx1"/>
                </a:solidFill>
                <a:latin typeface="Arial"/>
                <a:cs typeface="Arial"/>
              </a:rPr>
              <a:t> trimester to prevent </a:t>
            </a:r>
            <a:r>
              <a:rPr lang="en-US" sz="2400" dirty="0" smtClean="0">
                <a:solidFill>
                  <a:schemeClr val="tx1"/>
                </a:solidFill>
                <a:latin typeface="Arial"/>
                <a:cs typeface="Arial"/>
              </a:rPr>
              <a:t>MTCT of HBV</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Indications for HBV therapy in pregnancy are </a:t>
            </a:r>
            <a:r>
              <a:rPr lang="en-US" sz="2400" dirty="0" smtClean="0">
                <a:solidFill>
                  <a:schemeClr val="tx1"/>
                </a:solidFill>
                <a:latin typeface="Arial"/>
                <a:cs typeface="Arial"/>
              </a:rPr>
              <a:t>same </a:t>
            </a:r>
            <a:r>
              <a:rPr lang="en-US" sz="2400" dirty="0">
                <a:solidFill>
                  <a:schemeClr val="tx1"/>
                </a:solidFill>
                <a:latin typeface="Arial"/>
                <a:cs typeface="Arial"/>
              </a:rPr>
              <a:t>as for non-pregnant </a:t>
            </a:r>
            <a:r>
              <a:rPr lang="en-US" sz="2400" dirty="0" smtClean="0">
                <a:solidFill>
                  <a:schemeClr val="tx1"/>
                </a:solidFill>
                <a:latin typeface="Arial"/>
                <a:cs typeface="Arial"/>
              </a:rPr>
              <a:t>women</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Close </a:t>
            </a:r>
            <a:r>
              <a:rPr lang="en-US" sz="2400" dirty="0" smtClean="0">
                <a:solidFill>
                  <a:schemeClr val="tx1"/>
                </a:solidFill>
                <a:latin typeface="Arial"/>
                <a:cs typeface="Arial"/>
              </a:rPr>
              <a:t>follow-up </a:t>
            </a:r>
            <a:r>
              <a:rPr lang="en-US" sz="2400" dirty="0">
                <a:solidFill>
                  <a:schemeClr val="tx1"/>
                </a:solidFill>
                <a:latin typeface="Arial"/>
                <a:cs typeface="Arial"/>
              </a:rPr>
              <a:t>for 6 months </a:t>
            </a:r>
            <a:r>
              <a:rPr lang="en-US" sz="2400" dirty="0" smtClean="0">
                <a:solidFill>
                  <a:schemeClr val="tx1"/>
                </a:solidFill>
                <a:latin typeface="Arial"/>
                <a:cs typeface="Arial"/>
              </a:rPr>
              <a:t>post-partum; </a:t>
            </a:r>
            <a:r>
              <a:rPr lang="en-US" sz="2400" dirty="0">
                <a:solidFill>
                  <a:schemeClr val="tx1"/>
                </a:solidFill>
                <a:latin typeface="Arial"/>
                <a:cs typeface="Arial"/>
              </a:rPr>
              <a:t>risk of flares if not on therapy or therapy stopped during pregnancy</a:t>
            </a:r>
          </a:p>
        </p:txBody>
      </p:sp>
    </p:spTree>
    <p:extLst>
      <p:ext uri="{BB962C8B-B14F-4D97-AF65-F5344CB8AC3E}">
        <p14:creationId xmlns:p14="http://schemas.microsoft.com/office/powerpoint/2010/main" val="13835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99764" y="1984248"/>
            <a:ext cx="9144000" cy="2231136"/>
          </a:xfrm>
        </p:spPr>
        <p:txBody>
          <a:bodyPr>
            <a:noAutofit/>
          </a:bodyPr>
          <a:lstStyle/>
          <a:p>
            <a:pPr>
              <a:lnSpc>
                <a:spcPct val="100000"/>
              </a:lnSpc>
            </a:pPr>
            <a:r>
              <a:rPr lang="en-US" sz="3600" b="1" dirty="0">
                <a:solidFill>
                  <a:schemeClr val="accent1"/>
                </a:solidFill>
                <a:latin typeface="Arial" panose="020B0604020202020204" pitchFamily="34" charset="0"/>
                <a:cs typeface="Arial" panose="020B0604020202020204" pitchFamily="34" charset="0"/>
              </a:rPr>
              <a:t/>
            </a:r>
            <a:br>
              <a:rPr lang="en-US" sz="3600" b="1" dirty="0">
                <a:solidFill>
                  <a:schemeClr val="accent1"/>
                </a:solidFill>
                <a:latin typeface="Arial" panose="020B0604020202020204" pitchFamily="34" charset="0"/>
                <a:cs typeface="Arial" panose="020B0604020202020204" pitchFamily="34" charset="0"/>
              </a:rPr>
            </a:br>
            <a:r>
              <a:rPr lang="en-US" sz="3600" b="1" dirty="0">
                <a:solidFill>
                  <a:schemeClr val="accent1"/>
                </a:solidFill>
                <a:latin typeface="Arial" panose="020B0604020202020204" pitchFamily="34" charset="0"/>
                <a:cs typeface="Arial" panose="020B0604020202020204" pitchFamily="34" charset="0"/>
              </a:rPr>
              <a:t/>
            </a:r>
            <a:br>
              <a:rPr lang="en-US" sz="3600" b="1" dirty="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rPr>
              <a:t>Management </a:t>
            </a:r>
            <a:r>
              <a:rPr lang="en-US" sz="3600" b="1" dirty="0">
                <a:solidFill>
                  <a:schemeClr val="accent1"/>
                </a:solidFill>
                <a:latin typeface="Arial" panose="020B0604020202020204" pitchFamily="34" charset="0"/>
                <a:cs typeface="Arial" panose="020B0604020202020204" pitchFamily="34" charset="0"/>
              </a:rPr>
              <a:t>Considerations </a:t>
            </a:r>
            <a:r>
              <a:rPr lang="en-US" sz="3600" b="1" dirty="0" smtClean="0">
                <a:solidFill>
                  <a:schemeClr val="accent1"/>
                </a:solidFill>
                <a:latin typeface="Arial" panose="020B0604020202020204" pitchFamily="34" charset="0"/>
                <a:cs typeface="Arial" panose="020B0604020202020204" pitchFamily="34" charset="0"/>
              </a:rPr>
              <a:t/>
            </a:r>
            <a:br>
              <a:rPr lang="en-US" sz="3600" b="1" dirty="0" smtClean="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rPr>
              <a:t>for HIV/HBV Coinfection</a:t>
            </a:r>
            <a:r>
              <a:rPr lang="en-US" sz="3600" dirty="0">
                <a:latin typeface="Arial" panose="020B0604020202020204" pitchFamily="34" charset="0"/>
                <a:cs typeface="Arial" panose="020B0604020202020204" pitchFamily="34" charset="0"/>
              </a:rPr>
              <a:t>	</a:t>
            </a:r>
            <a:endParaRPr lang="en-GB" sz="3600" b="1" dirty="0">
              <a:solidFill>
                <a:srgbClr val="0070C0"/>
              </a:solidFill>
              <a:latin typeface="Arial" pitchFamily="34" charset="0"/>
              <a:cs typeface="Arial" panose="020B0604020202020204" pitchFamily="34" charset="0"/>
            </a:endParaRPr>
          </a:p>
        </p:txBody>
      </p:sp>
      <p:sp>
        <p:nvSpPr>
          <p:cNvPr id="2" name="Subtitle 1"/>
          <p:cNvSpPr>
            <a:spLocks noGrp="1"/>
          </p:cNvSpPr>
          <p:nvPr>
            <p:ph type="subTitle" idx="1"/>
          </p:nvPr>
        </p:nvSpPr>
        <p:spPr/>
        <p:txBody>
          <a:bodyPr>
            <a:normAutofit/>
          </a:bodyPr>
          <a:lstStyle/>
          <a:p>
            <a:r>
              <a:rPr lang="en-US" sz="3600" b="1" dirty="0" smtClean="0">
                <a:solidFill>
                  <a:schemeClr val="accent1"/>
                </a:solidFill>
              </a:rPr>
              <a:t>MODULE 6</a:t>
            </a:r>
            <a:endParaRPr lang="en-US" sz="3600" b="1" dirty="0">
              <a:solidFill>
                <a:schemeClr val="accent1"/>
              </a:solidFill>
            </a:endParaRPr>
          </a:p>
        </p:txBody>
      </p:sp>
    </p:spTree>
    <p:extLst>
      <p:ext uri="{BB962C8B-B14F-4D97-AF65-F5344CB8AC3E}">
        <p14:creationId xmlns:p14="http://schemas.microsoft.com/office/powerpoint/2010/main" val="272452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Learning Objectives</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023360"/>
          </a:xfrm>
        </p:spPr>
        <p:txBody>
          <a:bodyPr>
            <a:no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Understand the epidemiology </a:t>
            </a:r>
            <a:r>
              <a:rPr lang="en-US" sz="2400" dirty="0">
                <a:solidFill>
                  <a:schemeClr val="tx1"/>
                </a:solidFill>
                <a:latin typeface="Arial"/>
                <a:cs typeface="Arial"/>
              </a:rPr>
              <a:t>of HIV and </a:t>
            </a:r>
            <a:r>
              <a:rPr lang="en-US" sz="2400" dirty="0" smtClean="0">
                <a:solidFill>
                  <a:schemeClr val="tx1"/>
                </a:solidFill>
                <a:latin typeface="Arial"/>
                <a:cs typeface="Arial"/>
              </a:rPr>
              <a:t>HBV</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Discuss the impact </a:t>
            </a:r>
            <a:r>
              <a:rPr lang="en-US" sz="2400" dirty="0">
                <a:solidFill>
                  <a:schemeClr val="tx1"/>
                </a:solidFill>
                <a:latin typeface="Arial"/>
                <a:cs typeface="Arial"/>
              </a:rPr>
              <a:t>of HIV/HBV </a:t>
            </a:r>
            <a:r>
              <a:rPr lang="en-US" sz="2400" dirty="0" err="1" smtClean="0">
                <a:solidFill>
                  <a:schemeClr val="tx1"/>
                </a:solidFill>
                <a:latin typeface="Arial"/>
                <a:cs typeface="Arial"/>
              </a:rPr>
              <a:t>coinfection</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Explain the management </a:t>
            </a:r>
            <a:r>
              <a:rPr lang="en-US" sz="2400" dirty="0">
                <a:solidFill>
                  <a:schemeClr val="tx1"/>
                </a:solidFill>
                <a:latin typeface="Arial"/>
                <a:cs typeface="Arial"/>
              </a:rPr>
              <a:t>of HIV/HBV </a:t>
            </a:r>
            <a:r>
              <a:rPr lang="en-US" sz="2400" dirty="0" err="1" smtClean="0">
                <a:solidFill>
                  <a:schemeClr val="tx1"/>
                </a:solidFill>
                <a:latin typeface="Arial"/>
                <a:cs typeface="Arial"/>
              </a:rPr>
              <a:t>coinfection</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Describe guidelines </a:t>
            </a:r>
            <a:r>
              <a:rPr lang="en-US" sz="2400" dirty="0">
                <a:solidFill>
                  <a:schemeClr val="tx1"/>
                </a:solidFill>
                <a:latin typeface="Arial"/>
                <a:cs typeface="Arial"/>
              </a:rPr>
              <a:t>for </a:t>
            </a:r>
            <a:r>
              <a:rPr lang="en-US" sz="2400" dirty="0" smtClean="0">
                <a:solidFill>
                  <a:schemeClr val="tx1"/>
                </a:solidFill>
                <a:latin typeface="Arial"/>
                <a:cs typeface="Arial"/>
              </a:rPr>
              <a:t>initiating HIV ART in HIV/HBV coinfection</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Describe HBV treatment options in HIV/HBV coinfection</a:t>
            </a:r>
          </a:p>
        </p:txBody>
      </p:sp>
    </p:spTree>
    <p:extLst>
      <p:ext uri="{BB962C8B-B14F-4D97-AF65-F5344CB8AC3E}">
        <p14:creationId xmlns:p14="http://schemas.microsoft.com/office/powerpoint/2010/main" val="9598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188720" y="1938528"/>
            <a:ext cx="10058400" cy="5214743"/>
          </a:xfrm>
          <a:prstGeom prst="rect">
            <a:avLst/>
          </a:prstGeom>
          <a:noFill/>
          <a:ln w="9525">
            <a:noFill/>
            <a:miter lim="800000"/>
            <a:headEnd/>
            <a:tailEnd/>
          </a:ln>
        </p:spPr>
        <p:txBody>
          <a:bodyPr lIns="0"/>
          <a:lstStyle/>
          <a:p>
            <a:pPr marL="342900" indent="-342900">
              <a:spcBef>
                <a:spcPts val="1200"/>
              </a:spcBef>
              <a:spcAft>
                <a:spcPts val="200"/>
              </a:spcAft>
              <a:buClr>
                <a:schemeClr val="accent1"/>
              </a:buClr>
            </a:pPr>
            <a:r>
              <a:rPr lang="en-ZA" sz="2400" b="1" dirty="0" smtClean="0">
                <a:solidFill>
                  <a:schemeClr val="accent1"/>
                </a:solidFill>
                <a:latin typeface="Arial" panose="020B0604020202020204" pitchFamily="34" charset="0"/>
                <a:cs typeface="Arial" panose="020B0604020202020204" pitchFamily="34" charset="0"/>
              </a:rPr>
              <a:t>70% of global 34 million PLHIV live in sub-Saharan Africa</a:t>
            </a:r>
          </a:p>
          <a:p>
            <a:pPr marL="347472" lvl="1" indent="-342900">
              <a:spcBef>
                <a:spcPts val="1200"/>
              </a:spcBef>
              <a:spcAft>
                <a:spcPts val="200"/>
              </a:spcAft>
              <a:buClr>
                <a:schemeClr val="accent1"/>
              </a:buClr>
              <a:buFont typeface="Wingdings" charset="2"/>
              <a:buChar char="§"/>
            </a:pPr>
            <a:r>
              <a:rPr lang="en-ZA" sz="2400" dirty="0" smtClean="0">
                <a:latin typeface="Arial" panose="020B0604020202020204" pitchFamily="34" charset="0"/>
                <a:cs typeface="Arial" panose="020B0604020202020204" pitchFamily="34" charset="0"/>
              </a:rPr>
              <a:t>corresponding to regions of high HBV and HIV endemicity </a:t>
            </a: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r>
              <a:rPr lang="en-ZA" dirty="0" smtClean="0">
                <a:latin typeface="Arial" panose="020B0604020202020204" pitchFamily="34" charset="0"/>
                <a:cs typeface="Arial" panose="020B0604020202020204" pitchFamily="34" charset="0"/>
              </a:rPr>
              <a:t>             HIV/HBV/HCV Mortality (annual death rate) (www.worldmapper.org in Nov 2012)</a:t>
            </a:r>
          </a:p>
          <a:p>
            <a:pPr marL="342900" indent="-342900">
              <a:spcBef>
                <a:spcPts val="1200"/>
              </a:spcBef>
              <a:spcAft>
                <a:spcPts val="200"/>
              </a:spcAft>
              <a:buClr>
                <a:schemeClr val="accent1"/>
              </a:buClr>
            </a:pPr>
            <a:endParaRPr lang="en-ZA" sz="2400" b="1" dirty="0" smtClean="0">
              <a:solidFill>
                <a:srgbClr val="0F6FC6"/>
              </a:solidFill>
              <a:latin typeface="Arial" panose="020B0604020202020204" pitchFamily="34" charset="0"/>
              <a:cs typeface="Arial" panose="020B0604020202020204" pitchFamily="34" charset="0"/>
            </a:endParaRPr>
          </a:p>
        </p:txBody>
      </p:sp>
      <p:sp>
        <p:nvSpPr>
          <p:cNvPr id="4098" name="Rectangle 2"/>
          <p:cNvSpPr>
            <a:spLocks noGrp="1" noChangeArrowheads="1"/>
          </p:cNvSpPr>
          <p:nvPr>
            <p:ph type="title" idx="4294967295"/>
          </p:nvPr>
        </p:nvSpPr>
        <p:spPr>
          <a:xfrm>
            <a:off x="1097280" y="283464"/>
            <a:ext cx="10058400" cy="1453896"/>
          </a:xfrm>
        </p:spPr>
        <p:txBody>
          <a:bodyPr>
            <a:noAutofit/>
          </a:bodyPr>
          <a:lstStyle/>
          <a:p>
            <a:r>
              <a:rPr lang="en-ZA" sz="3200" b="1" dirty="0">
                <a:solidFill>
                  <a:schemeClr val="accent1"/>
                </a:solidFill>
                <a:latin typeface="Arial" panose="020B0604020202020204" pitchFamily="34" charset="0"/>
                <a:cs typeface="Arial" panose="020B0604020202020204" pitchFamily="34" charset="0"/>
              </a:rPr>
              <a:t>Epidemiology of </a:t>
            </a:r>
            <a:r>
              <a:rPr lang="en-ZA" sz="3200" b="1" dirty="0" smtClean="0">
                <a:solidFill>
                  <a:schemeClr val="accent1"/>
                </a:solidFill>
                <a:latin typeface="Arial" panose="020B0604020202020204" pitchFamily="34" charset="0"/>
                <a:cs typeface="Arial" panose="020B0604020202020204" pitchFamily="34" charset="0"/>
              </a:rPr>
              <a:t>HIV/HBV in Sub-Saharan </a:t>
            </a:r>
            <a:r>
              <a:rPr lang="en-ZA" sz="3200" b="1" dirty="0">
                <a:solidFill>
                  <a:schemeClr val="accent1"/>
                </a:solidFill>
                <a:latin typeface="Arial" panose="020B0604020202020204" pitchFamily="34" charset="0"/>
                <a:cs typeface="Arial" panose="020B0604020202020204" pitchFamily="34" charset="0"/>
              </a:rPr>
              <a:t>Africa</a:t>
            </a:r>
            <a:endParaRPr lang="en-GB" sz="3200" b="1" dirty="0">
              <a:solidFill>
                <a:schemeClr val="accent1"/>
              </a:solidFill>
              <a:latin typeface="Arial" pitchFamily="34" charset="0"/>
            </a:endParaRPr>
          </a:p>
        </p:txBody>
      </p:sp>
      <p:grpSp>
        <p:nvGrpSpPr>
          <p:cNvPr id="11" name="Group 10"/>
          <p:cNvGrpSpPr/>
          <p:nvPr/>
        </p:nvGrpSpPr>
        <p:grpSpPr>
          <a:xfrm>
            <a:off x="1633947" y="3352800"/>
            <a:ext cx="9184865" cy="1644820"/>
            <a:chOff x="871947" y="3248851"/>
            <a:chExt cx="9946865" cy="1781279"/>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550" y="3252895"/>
              <a:ext cx="3278489" cy="177630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6546" y="3248851"/>
              <a:ext cx="3272266" cy="178127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947" y="3252896"/>
              <a:ext cx="3012665" cy="177630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gr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sp>
        <p:nvSpPr>
          <p:cNvPr id="3" name="TextBox 2"/>
          <p:cNvSpPr txBox="1"/>
          <p:nvPr/>
        </p:nvSpPr>
        <p:spPr>
          <a:xfrm>
            <a:off x="146304" y="6453337"/>
            <a:ext cx="6120680" cy="307777"/>
          </a:xfrm>
          <a:prstGeom prst="rect">
            <a:avLst/>
          </a:prstGeom>
          <a:noFill/>
        </p:spPr>
        <p:txBody>
          <a:bodyPr wrap="square" rtlCol="0">
            <a:spAutoFit/>
          </a:bodyPr>
          <a:lstStyle/>
          <a:p>
            <a:r>
              <a:rPr lang="en-US" sz="1400" dirty="0">
                <a:solidFill>
                  <a:schemeClr val="bg1"/>
                </a:solidFill>
                <a:latin typeface="Arial" pitchFamily="34" charset="0"/>
              </a:rPr>
              <a:t>Clinical Infectious Diseases 2012; 55(4):507; J </a:t>
            </a:r>
            <a:r>
              <a:rPr lang="en-US" sz="1400" dirty="0" err="1">
                <a:solidFill>
                  <a:schemeClr val="bg1"/>
                </a:solidFill>
                <a:latin typeface="Arial" pitchFamily="34" charset="0"/>
              </a:rPr>
              <a:t>Clin</a:t>
            </a:r>
            <a:r>
              <a:rPr lang="en-US" sz="1400" dirty="0">
                <a:solidFill>
                  <a:schemeClr val="bg1"/>
                </a:solidFill>
                <a:latin typeface="Arial" pitchFamily="34" charset="0"/>
              </a:rPr>
              <a:t> </a:t>
            </a:r>
            <a:r>
              <a:rPr lang="en-US" sz="1400" dirty="0" err="1">
                <a:solidFill>
                  <a:schemeClr val="bg1"/>
                </a:solidFill>
                <a:latin typeface="Arial" pitchFamily="34" charset="0"/>
              </a:rPr>
              <a:t>Virol</a:t>
            </a:r>
            <a:r>
              <a:rPr lang="en-US" sz="1400" dirty="0">
                <a:solidFill>
                  <a:schemeClr val="bg1"/>
                </a:solidFill>
                <a:latin typeface="Arial" pitchFamily="34" charset="0"/>
              </a:rPr>
              <a:t> 2014;61:20  </a:t>
            </a:r>
            <a:endParaRPr lang="en-ZA" sz="1400" dirty="0">
              <a:solidFill>
                <a:schemeClr val="bg1"/>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3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188720" y="1938528"/>
            <a:ext cx="10058400" cy="5214743"/>
          </a:xfrm>
          <a:prstGeom prst="rect">
            <a:avLst/>
          </a:prstGeom>
          <a:noFill/>
          <a:ln w="9525">
            <a:noFill/>
            <a:miter lim="800000"/>
            <a:headEnd/>
            <a:tailEnd/>
          </a:ln>
        </p:spPr>
        <p:txBody>
          <a:bodyPr lIns="0"/>
          <a:lstStyle/>
          <a:p>
            <a:pPr marL="342900" indent="-342900">
              <a:spcBef>
                <a:spcPts val="1200"/>
              </a:spcBef>
              <a:spcAft>
                <a:spcPts val="200"/>
              </a:spcAft>
              <a:buClr>
                <a:schemeClr val="accent1"/>
              </a:buClr>
              <a:buFont typeface="Wingdings" charset="2"/>
              <a:buChar char="§"/>
            </a:pPr>
            <a:r>
              <a:rPr lang="en-ZA" sz="2400" dirty="0" smtClean="0">
                <a:latin typeface="Arial" panose="020B0604020202020204" pitchFamily="34" charset="0"/>
                <a:cs typeface="Arial" panose="020B0604020202020204" pitchFamily="34" charset="0"/>
              </a:rPr>
              <a:t>HIV</a:t>
            </a:r>
            <a:r>
              <a:rPr lang="en-ZA" sz="2400" dirty="0">
                <a:latin typeface="Arial" panose="020B0604020202020204" pitchFamily="34" charset="0"/>
                <a:cs typeface="Arial" panose="020B0604020202020204" pitchFamily="34" charset="0"/>
              </a:rPr>
              <a:t>/HBV </a:t>
            </a:r>
            <a:r>
              <a:rPr lang="en-ZA" sz="2400" dirty="0" smtClean="0">
                <a:latin typeface="Arial" panose="020B0604020202020204" pitchFamily="34" charset="0"/>
                <a:cs typeface="Arial" panose="020B0604020202020204" pitchFamily="34" charset="0"/>
              </a:rPr>
              <a:t>coinfections </a:t>
            </a:r>
            <a:r>
              <a:rPr lang="en-ZA" sz="2400" dirty="0">
                <a:latin typeface="Arial" panose="020B0604020202020204" pitchFamily="34" charset="0"/>
                <a:cs typeface="Arial" panose="020B0604020202020204" pitchFamily="34" charset="0"/>
              </a:rPr>
              <a:t>tend to outnumber </a:t>
            </a:r>
            <a:r>
              <a:rPr lang="en-ZA" sz="2400" dirty="0" smtClean="0">
                <a:latin typeface="Arial" panose="020B0604020202020204" pitchFamily="34" charset="0"/>
                <a:cs typeface="Arial" panose="020B0604020202020204" pitchFamily="34" charset="0"/>
              </a:rPr>
              <a:t>HIV/HCV coinfections</a:t>
            </a:r>
          </a:p>
          <a:p>
            <a:pPr marL="694944" lvl="1" indent="-342900">
              <a:spcBef>
                <a:spcPts val="1200"/>
              </a:spcBef>
              <a:spcAft>
                <a:spcPts val="200"/>
              </a:spcAft>
              <a:buClr>
                <a:schemeClr val="accent1"/>
              </a:buClr>
              <a:buSzPct val="60000"/>
              <a:buFont typeface="Wingdings" charset="2"/>
              <a:buChar char=""/>
            </a:pPr>
            <a:r>
              <a:rPr lang="en-ZA" sz="2200" dirty="0" smtClean="0">
                <a:latin typeface="Arial" panose="020B0604020202020204" pitchFamily="34" charset="0"/>
                <a:cs typeface="Arial" panose="020B0604020202020204" pitchFamily="34" charset="0"/>
              </a:rPr>
              <a:t>chronic </a:t>
            </a:r>
            <a:r>
              <a:rPr lang="en-ZA" sz="2200" dirty="0">
                <a:latin typeface="Arial" panose="020B0604020202020204" pitchFamily="34" charset="0"/>
                <a:cs typeface="Arial" panose="020B0604020202020204" pitchFamily="34" charset="0"/>
              </a:rPr>
              <a:t>HBV </a:t>
            </a:r>
            <a:r>
              <a:rPr lang="en-ZA" sz="2200" dirty="0" smtClean="0">
                <a:latin typeface="Arial" panose="020B0604020202020204" pitchFamily="34" charset="0"/>
                <a:cs typeface="Arial" panose="020B0604020202020204" pitchFamily="34" charset="0"/>
              </a:rPr>
              <a:t>coinfection </a:t>
            </a:r>
            <a:r>
              <a:rPr lang="en-ZA" sz="2200" dirty="0">
                <a:latin typeface="Arial" panose="020B0604020202020204" pitchFamily="34" charset="0"/>
                <a:cs typeface="Arial" panose="020B0604020202020204" pitchFamily="34" charset="0"/>
              </a:rPr>
              <a:t>reported in 36% of all HIV-positive </a:t>
            </a:r>
            <a:r>
              <a:rPr lang="en-ZA" sz="2200" dirty="0" smtClean="0">
                <a:latin typeface="Arial" panose="020B0604020202020204" pitchFamily="34" charset="0"/>
                <a:cs typeface="Arial" panose="020B0604020202020204" pitchFamily="34" charset="0"/>
              </a:rPr>
              <a:t>subjects</a:t>
            </a:r>
          </a:p>
          <a:p>
            <a:pPr marL="694944" lvl="1" indent="-342900">
              <a:spcBef>
                <a:spcPts val="1200"/>
              </a:spcBef>
              <a:spcAft>
                <a:spcPts val="200"/>
              </a:spcAft>
              <a:buClr>
                <a:schemeClr val="accent1"/>
              </a:buClr>
              <a:buSzPct val="60000"/>
              <a:buFont typeface="Wingdings" charset="2"/>
              <a:buChar char=""/>
            </a:pPr>
            <a:r>
              <a:rPr lang="en-ZA" sz="2200" dirty="0" smtClean="0">
                <a:latin typeface="Arial" panose="020B0604020202020204" pitchFamily="34" charset="0"/>
                <a:cs typeface="Arial" panose="020B0604020202020204" pitchFamily="34" charset="0"/>
              </a:rPr>
              <a:t>highest </a:t>
            </a:r>
            <a:r>
              <a:rPr lang="en-ZA" sz="2200" dirty="0">
                <a:latin typeface="Arial" panose="020B0604020202020204" pitchFamily="34" charset="0"/>
                <a:cs typeface="Arial" panose="020B0604020202020204" pitchFamily="34" charset="0"/>
              </a:rPr>
              <a:t>rates in West  and Southern African cohorts </a:t>
            </a:r>
            <a:endParaRPr lang="en-ZA" sz="2200" dirty="0" smtClean="0">
              <a:latin typeface="Arial" panose="020B0604020202020204" pitchFamily="34" charset="0"/>
              <a:cs typeface="Arial" panose="020B0604020202020204" pitchFamily="34" charset="0"/>
            </a:endParaRPr>
          </a:p>
          <a:p>
            <a:pPr marL="694944" lvl="1" indent="-342900">
              <a:spcBef>
                <a:spcPts val="1200"/>
              </a:spcBef>
              <a:spcAft>
                <a:spcPts val="200"/>
              </a:spcAft>
              <a:buClr>
                <a:schemeClr val="accent1"/>
              </a:buClr>
              <a:buSzPct val="60000"/>
              <a:buFont typeface="Wingdings" charset="2"/>
              <a:buChar char=""/>
            </a:pPr>
            <a:r>
              <a:rPr lang="en-ZA" sz="2200" dirty="0" smtClean="0">
                <a:latin typeface="Arial" panose="020B0604020202020204" pitchFamily="34" charset="0"/>
                <a:cs typeface="Arial" panose="020B0604020202020204" pitchFamily="34" charset="0"/>
              </a:rPr>
              <a:t>reflects </a:t>
            </a:r>
            <a:r>
              <a:rPr lang="en-ZA" sz="2200" dirty="0">
                <a:latin typeface="Arial" panose="020B0604020202020204" pitchFamily="34" charset="0"/>
                <a:cs typeface="Arial" panose="020B0604020202020204" pitchFamily="34" charset="0"/>
              </a:rPr>
              <a:t>low prevalence of </a:t>
            </a:r>
            <a:r>
              <a:rPr lang="en-ZA" sz="2200" dirty="0" smtClean="0">
                <a:latin typeface="Arial" panose="020B0604020202020204" pitchFamily="34" charset="0"/>
                <a:cs typeface="Arial" panose="020B0604020202020204" pitchFamily="34" charset="0"/>
              </a:rPr>
              <a:t>injection drug use in sub-Saharan Africa</a:t>
            </a:r>
            <a:endParaRPr lang="en-ZA" sz="2400" dirty="0" smtClean="0">
              <a:latin typeface="Arial" panose="020B0604020202020204" pitchFamily="34" charset="0"/>
              <a:cs typeface="Arial" panose="020B0604020202020204" pitchFamily="34" charset="0"/>
            </a:endParaRPr>
          </a:p>
          <a:p>
            <a:pPr marL="342900" indent="-342900">
              <a:spcBef>
                <a:spcPts val="1200"/>
              </a:spcBef>
              <a:spcAft>
                <a:spcPts val="200"/>
              </a:spcAft>
              <a:buClr>
                <a:schemeClr val="accent1"/>
              </a:buClr>
              <a:buFont typeface="Wingdings" panose="05000000000000000000" pitchFamily="2" charset="2"/>
              <a:buChar char="§"/>
            </a:pPr>
            <a:r>
              <a:rPr lang="en-ZA" sz="2400" b="1" dirty="0">
                <a:solidFill>
                  <a:schemeClr val="accent1"/>
                </a:solidFill>
                <a:latin typeface="Arial" panose="020B0604020202020204" pitchFamily="34" charset="0"/>
                <a:cs typeface="Arial" panose="020B0604020202020204" pitchFamily="34" charset="0"/>
              </a:rPr>
              <a:t>Liver-related mortality 2x higher in HBV/HIV than </a:t>
            </a:r>
            <a:r>
              <a:rPr lang="en-ZA" sz="2400" b="1" dirty="0" smtClean="0">
                <a:solidFill>
                  <a:schemeClr val="accent1"/>
                </a:solidFill>
                <a:latin typeface="Arial" panose="020B0604020202020204" pitchFamily="34" charset="0"/>
                <a:cs typeface="Arial" panose="020B0604020202020204" pitchFamily="34" charset="0"/>
              </a:rPr>
              <a:t>HCV/HIV coinfection </a:t>
            </a:r>
          </a:p>
        </p:txBody>
      </p:sp>
      <p:sp>
        <p:nvSpPr>
          <p:cNvPr id="4098" name="Rectangle 2"/>
          <p:cNvSpPr>
            <a:spLocks noGrp="1" noChangeArrowheads="1"/>
          </p:cNvSpPr>
          <p:nvPr>
            <p:ph type="title" idx="4294967295"/>
          </p:nvPr>
        </p:nvSpPr>
        <p:spPr>
          <a:xfrm>
            <a:off x="1097280" y="283464"/>
            <a:ext cx="10058400" cy="1453896"/>
          </a:xfrm>
        </p:spPr>
        <p:txBody>
          <a:bodyPr>
            <a:noAutofit/>
          </a:bodyPr>
          <a:lstStyle/>
          <a:p>
            <a:r>
              <a:rPr lang="en-ZA" sz="4000" b="1" dirty="0" smtClean="0">
                <a:solidFill>
                  <a:schemeClr val="accent1"/>
                </a:solidFill>
                <a:latin typeface="Arial" panose="020B0604020202020204" pitchFamily="34" charset="0"/>
                <a:cs typeface="Arial" panose="020B0604020202020204" pitchFamily="34" charset="0"/>
              </a:rPr>
              <a:t>HIV/HBV vs HIV/HCV Coinfection</a:t>
            </a:r>
            <a:br>
              <a:rPr lang="en-ZA" sz="4000" b="1" dirty="0" smtClean="0">
                <a:solidFill>
                  <a:schemeClr val="accent1"/>
                </a:solidFill>
                <a:latin typeface="Arial" panose="020B0604020202020204" pitchFamily="34" charset="0"/>
                <a:cs typeface="Arial" panose="020B0604020202020204" pitchFamily="34" charset="0"/>
              </a:rPr>
            </a:br>
            <a:r>
              <a:rPr lang="en-ZA" sz="4000" b="1" dirty="0" smtClean="0">
                <a:solidFill>
                  <a:schemeClr val="accent1"/>
                </a:solidFill>
                <a:latin typeface="Arial" panose="020B0604020202020204" pitchFamily="34" charset="0"/>
                <a:cs typeface="Arial" panose="020B0604020202020204" pitchFamily="34" charset="0"/>
              </a:rPr>
              <a:t>in Sub-Saharan </a:t>
            </a:r>
            <a:r>
              <a:rPr lang="en-ZA" sz="4000" b="1" dirty="0">
                <a:solidFill>
                  <a:schemeClr val="accent1"/>
                </a:solidFill>
                <a:latin typeface="Arial" panose="020B0604020202020204" pitchFamily="34" charset="0"/>
                <a:cs typeface="Arial" panose="020B0604020202020204" pitchFamily="34" charset="0"/>
              </a:rPr>
              <a:t>Africa</a:t>
            </a:r>
            <a:endParaRPr lang="en-GB" sz="4000" b="1" dirty="0">
              <a:solidFill>
                <a:schemeClr val="accent1"/>
              </a:solidFill>
              <a:latin typeface="Arial" pitchFamily="34" charset="0"/>
            </a:endParaRPr>
          </a:p>
        </p:txBody>
      </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sp>
        <p:nvSpPr>
          <p:cNvPr id="3" name="TextBox 2"/>
          <p:cNvSpPr txBox="1"/>
          <p:nvPr/>
        </p:nvSpPr>
        <p:spPr>
          <a:xfrm>
            <a:off x="146304" y="6453337"/>
            <a:ext cx="6120680" cy="307777"/>
          </a:xfrm>
          <a:prstGeom prst="rect">
            <a:avLst/>
          </a:prstGeom>
          <a:noFill/>
        </p:spPr>
        <p:txBody>
          <a:bodyPr wrap="square" rtlCol="0">
            <a:spAutoFit/>
          </a:bodyPr>
          <a:lstStyle/>
          <a:p>
            <a:r>
              <a:rPr lang="en-US" sz="1400" dirty="0">
                <a:solidFill>
                  <a:schemeClr val="bg1"/>
                </a:solidFill>
                <a:latin typeface="Arial" pitchFamily="34" charset="0"/>
              </a:rPr>
              <a:t>Clinical Infectious Diseases 2012; 55(4):507; J </a:t>
            </a:r>
            <a:r>
              <a:rPr lang="en-US" sz="1400" dirty="0" err="1">
                <a:solidFill>
                  <a:schemeClr val="bg1"/>
                </a:solidFill>
                <a:latin typeface="Arial" pitchFamily="34" charset="0"/>
              </a:rPr>
              <a:t>Clin</a:t>
            </a:r>
            <a:r>
              <a:rPr lang="en-US" sz="1400" dirty="0">
                <a:solidFill>
                  <a:schemeClr val="bg1"/>
                </a:solidFill>
                <a:latin typeface="Arial" pitchFamily="34" charset="0"/>
              </a:rPr>
              <a:t> </a:t>
            </a:r>
            <a:r>
              <a:rPr lang="en-US" sz="1400" dirty="0" err="1">
                <a:solidFill>
                  <a:schemeClr val="bg1"/>
                </a:solidFill>
                <a:latin typeface="Arial" pitchFamily="34" charset="0"/>
              </a:rPr>
              <a:t>Virol</a:t>
            </a:r>
            <a:r>
              <a:rPr lang="en-US" sz="1400" dirty="0">
                <a:solidFill>
                  <a:schemeClr val="bg1"/>
                </a:solidFill>
                <a:latin typeface="Arial" pitchFamily="34" charset="0"/>
              </a:rPr>
              <a:t> 2014;61:20  </a:t>
            </a:r>
            <a:endParaRPr lang="en-ZA" sz="14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3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97280" y="283464"/>
            <a:ext cx="10058400" cy="1453896"/>
          </a:xfrm>
        </p:spPr>
        <p:txBody>
          <a:bodyPr>
            <a:noAutofit/>
          </a:bodyPr>
          <a:lstStyle/>
          <a:p>
            <a:r>
              <a:rPr lang="en-ZA" sz="3600" b="1" dirty="0" smtClean="0">
                <a:solidFill>
                  <a:schemeClr val="accent1"/>
                </a:solidFill>
                <a:latin typeface="Arial" panose="020B0604020202020204" pitchFamily="34" charset="0"/>
                <a:cs typeface="Arial" panose="020B0604020202020204" pitchFamily="34" charset="0"/>
              </a:rPr>
              <a:t>HIV/HBV Coinfection in Sub-Saharan </a:t>
            </a:r>
            <a:r>
              <a:rPr lang="en-ZA" sz="3600" b="1" dirty="0">
                <a:solidFill>
                  <a:schemeClr val="accent1"/>
                </a:solidFill>
                <a:latin typeface="Arial" panose="020B0604020202020204" pitchFamily="34" charset="0"/>
                <a:cs typeface="Arial" panose="020B0604020202020204" pitchFamily="34" charset="0"/>
              </a:rPr>
              <a:t>Africa</a:t>
            </a:r>
            <a:endParaRPr lang="en-GB" sz="3600" b="1" dirty="0">
              <a:solidFill>
                <a:schemeClr val="accent1"/>
              </a:solidFill>
              <a:latin typeface="Arial" pitchFamily="34" charset="0"/>
            </a:endParaRPr>
          </a:p>
        </p:txBody>
      </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1188720" y="1938528"/>
            <a:ext cx="10058400" cy="5062200"/>
          </a:xfrm>
          <a:prstGeom prst="rect">
            <a:avLst/>
          </a:prstGeom>
          <a:noFill/>
          <a:ln w="9525">
            <a:noFill/>
            <a:miter lim="800000"/>
            <a:headEnd/>
            <a:tailEnd/>
          </a:ln>
        </p:spPr>
        <p:txBody>
          <a:bodyPr lIns="0"/>
          <a:lstStyle/>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Independent transmission and acquisition of HBV and HIV</a:t>
            </a:r>
          </a:p>
          <a:p>
            <a:pPr marL="347472" lvl="1"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HBV generally acquired in childhood under age of 5 years</a:t>
            </a:r>
          </a:p>
          <a:p>
            <a:pPr marL="347472" lvl="1"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HIV infection occurs later in life, primarily via heterosexual sex </a:t>
            </a:r>
            <a:endParaRPr lang="en-ZA" sz="2400" b="1" dirty="0" smtClean="0">
              <a:latin typeface="Arial" panose="020B0604020202020204" pitchFamily="34" charset="0"/>
              <a:cs typeface="Arial" panose="020B0604020202020204" pitchFamily="34" charset="0"/>
            </a:endParaRPr>
          </a:p>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Series from West, East and South Africa</a:t>
            </a:r>
          </a:p>
          <a:p>
            <a:pPr marL="347472" lvl="1"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Chronic HBV infection over-represented in HIV patients suggesting shared risk factors or co-transmission events </a:t>
            </a:r>
          </a:p>
        </p:txBody>
      </p:sp>
      <p:sp>
        <p:nvSpPr>
          <p:cNvPr id="11" name="Rectangle 10"/>
          <p:cNvSpPr/>
          <p:nvPr/>
        </p:nvSpPr>
        <p:spPr>
          <a:xfrm>
            <a:off x="146304" y="6455664"/>
            <a:ext cx="6876256" cy="523220"/>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Bull </a:t>
            </a:r>
            <a:r>
              <a:rPr lang="en-US" sz="1400" dirty="0">
                <a:solidFill>
                  <a:schemeClr val="bg1"/>
                </a:solidFill>
                <a:latin typeface="Arial" panose="020B0604020202020204" pitchFamily="34" charset="0"/>
                <a:cs typeface="Arial" panose="020B0604020202020204" pitchFamily="34" charset="0"/>
              </a:rPr>
              <a:t>Soc </a:t>
            </a:r>
            <a:r>
              <a:rPr lang="en-US" sz="1400" dirty="0" err="1">
                <a:solidFill>
                  <a:schemeClr val="bg1"/>
                </a:solidFill>
                <a:latin typeface="Arial" panose="020B0604020202020204" pitchFamily="34" charset="0"/>
                <a:cs typeface="Arial" panose="020B0604020202020204" pitchFamily="34" charset="0"/>
              </a:rPr>
              <a:t>Pathol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Exot</a:t>
            </a:r>
            <a:r>
              <a:rPr lang="en-US" sz="1400" dirty="0">
                <a:solidFill>
                  <a:schemeClr val="bg1"/>
                </a:solidFill>
                <a:latin typeface="Arial" panose="020B0604020202020204" pitchFamily="34" charset="0"/>
                <a:cs typeface="Arial" panose="020B0604020202020204" pitchFamily="34" charset="0"/>
              </a:rPr>
              <a:t> 2009;102:226; </a:t>
            </a:r>
            <a:r>
              <a:rPr lang="en-ZA" sz="1400" dirty="0">
                <a:solidFill>
                  <a:schemeClr val="bg1"/>
                </a:solidFill>
                <a:latin typeface="Arial" panose="020B0604020202020204" pitchFamily="34" charset="0"/>
                <a:cs typeface="Arial" panose="020B0604020202020204" pitchFamily="34" charset="0"/>
              </a:rPr>
              <a:t>J Clin Virol 2014;61:20</a:t>
            </a:r>
            <a:endParaRPr lang="en-US" sz="1400" dirty="0">
              <a:solidFill>
                <a:schemeClr val="bg1"/>
              </a:solidFill>
              <a:latin typeface="Arial" panose="020B0604020202020204" pitchFamily="34" charset="0"/>
              <a:cs typeface="Arial" panose="020B0604020202020204" pitchFamily="34" charset="0"/>
            </a:endParaRPr>
          </a:p>
          <a:p>
            <a:r>
              <a:rPr lang="en-US" sz="1400" dirty="0">
                <a:latin typeface="Arial"/>
                <a:cs typeface="Arial"/>
              </a:rPr>
              <a:t>    </a:t>
            </a:r>
          </a:p>
        </p:txBody>
      </p:sp>
    </p:spTree>
    <p:extLst>
      <p:ext uri="{BB962C8B-B14F-4D97-AF65-F5344CB8AC3E}">
        <p14:creationId xmlns:p14="http://schemas.microsoft.com/office/powerpoint/2010/main" val="228043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97280" y="283464"/>
            <a:ext cx="10058400" cy="1453896"/>
          </a:xfrm>
        </p:spPr>
        <p:txBody>
          <a:bodyPr>
            <a:noAutofit/>
          </a:bodyPr>
          <a:lstStyle/>
          <a:p>
            <a:r>
              <a:rPr lang="en-ZA" sz="3200" b="1" dirty="0">
                <a:solidFill>
                  <a:schemeClr val="accent1"/>
                </a:solidFill>
                <a:latin typeface="Arial" panose="020B0604020202020204" pitchFamily="34" charset="0"/>
                <a:cs typeface="Arial" panose="020B0604020202020204" pitchFamily="34" charset="0"/>
              </a:rPr>
              <a:t>Epidemiology of </a:t>
            </a:r>
            <a:r>
              <a:rPr lang="en-ZA" sz="3200" b="1" dirty="0" smtClean="0">
                <a:solidFill>
                  <a:schemeClr val="accent1"/>
                </a:solidFill>
                <a:latin typeface="Arial" panose="020B0604020202020204" pitchFamily="34" charset="0"/>
                <a:cs typeface="Arial" panose="020B0604020202020204" pitchFamily="34" charset="0"/>
              </a:rPr>
              <a:t>HIV/HBV in Sub-Saharan </a:t>
            </a:r>
            <a:r>
              <a:rPr lang="en-ZA" sz="3200" b="1" dirty="0">
                <a:solidFill>
                  <a:schemeClr val="accent1"/>
                </a:solidFill>
                <a:latin typeface="Arial" panose="020B0604020202020204" pitchFamily="34" charset="0"/>
                <a:cs typeface="Arial" panose="020B0604020202020204" pitchFamily="34" charset="0"/>
              </a:rPr>
              <a:t>Africa</a:t>
            </a:r>
            <a:endParaRPr lang="en-GB" sz="3200" b="1" dirty="0">
              <a:solidFill>
                <a:schemeClr val="accent1"/>
              </a:solidFill>
              <a:latin typeface="Arial" pitchFamily="34" charset="0"/>
            </a:endParaRPr>
          </a:p>
        </p:txBody>
      </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1188720" y="1938528"/>
            <a:ext cx="10058400" cy="5062200"/>
          </a:xfrm>
          <a:prstGeom prst="rect">
            <a:avLst/>
          </a:prstGeom>
          <a:noFill/>
          <a:ln w="9525">
            <a:noFill/>
            <a:miter lim="800000"/>
            <a:headEnd/>
            <a:tailEnd/>
          </a:ln>
        </p:spPr>
        <p:txBody>
          <a:bodyPr lIns="0"/>
          <a:lstStyle/>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Shared </a:t>
            </a:r>
            <a:r>
              <a:rPr lang="en-ZA" sz="2400" b="1" dirty="0">
                <a:solidFill>
                  <a:schemeClr val="accent1"/>
                </a:solidFill>
                <a:latin typeface="Arial" panose="020B0604020202020204" pitchFamily="34" charset="0"/>
                <a:cs typeface="Arial" panose="020B0604020202020204" pitchFamily="34" charset="0"/>
              </a:rPr>
              <a:t>transmission </a:t>
            </a:r>
            <a:r>
              <a:rPr lang="en-ZA" sz="2400" b="1" dirty="0" smtClean="0">
                <a:solidFill>
                  <a:schemeClr val="accent1"/>
                </a:solidFill>
                <a:latin typeface="Arial" panose="020B0604020202020204" pitchFamily="34" charset="0"/>
                <a:cs typeface="Arial" panose="020B0604020202020204" pitchFamily="34" charset="0"/>
              </a:rPr>
              <a:t>routes</a:t>
            </a:r>
          </a:p>
          <a:p>
            <a:pPr marL="347472" lvl="1" indent="-347472">
              <a:spcBef>
                <a:spcPts val="1200"/>
              </a:spcBef>
              <a:spcAft>
                <a:spcPts val="200"/>
              </a:spcAft>
              <a:buClr>
                <a:schemeClr val="accent1"/>
              </a:buClr>
              <a:buFont typeface="Wingdings" panose="05000000000000000000" pitchFamily="2" charset="2"/>
              <a:buChar char="§"/>
            </a:pPr>
            <a:r>
              <a:rPr lang="en-ZA" sz="2400" dirty="0">
                <a:latin typeface="Arial" panose="020B0604020202020204" pitchFamily="34" charset="0"/>
                <a:cs typeface="Arial" panose="020B0604020202020204" pitchFamily="34" charset="0"/>
              </a:rPr>
              <a:t>HIV and HBV may share transmission routes in infants and children </a:t>
            </a:r>
            <a:endParaRPr lang="en-ZA" sz="2400" dirty="0" smtClean="0">
              <a:latin typeface="Arial" panose="020B0604020202020204" pitchFamily="34" charset="0"/>
              <a:cs typeface="Arial" panose="020B0604020202020204" pitchFamily="34" charset="0"/>
            </a:endParaRPr>
          </a:p>
          <a:p>
            <a:pPr marL="694944" lvl="2" indent="-347472">
              <a:spcBef>
                <a:spcPts val="1200"/>
              </a:spcBef>
              <a:spcAft>
                <a:spcPts val="200"/>
              </a:spcAft>
              <a:buClr>
                <a:schemeClr val="accent1"/>
              </a:buClr>
              <a:buSzPct val="60000"/>
              <a:buFont typeface="Wingdings" charset="2"/>
              <a:buChar char=""/>
            </a:pPr>
            <a:r>
              <a:rPr lang="en-ZA" sz="2400" dirty="0" smtClean="0">
                <a:latin typeface="Arial" panose="020B0604020202020204" pitchFamily="34" charset="0"/>
                <a:cs typeface="Arial" panose="020B0604020202020204" pitchFamily="34" charset="0"/>
              </a:rPr>
              <a:t>mother-to-child </a:t>
            </a:r>
            <a:r>
              <a:rPr lang="en-ZA" sz="2400" dirty="0">
                <a:latin typeface="Arial" panose="020B0604020202020204" pitchFamily="34" charset="0"/>
                <a:cs typeface="Arial" panose="020B0604020202020204" pitchFamily="34" charset="0"/>
              </a:rPr>
              <a:t>transmission  </a:t>
            </a:r>
            <a:endParaRPr lang="en-ZA" sz="2400" dirty="0" smtClean="0">
              <a:latin typeface="Arial" panose="020B0604020202020204" pitchFamily="34" charset="0"/>
              <a:cs typeface="Arial" panose="020B0604020202020204" pitchFamily="34" charset="0"/>
            </a:endParaRPr>
          </a:p>
          <a:p>
            <a:pPr marL="694944" lvl="2" indent="-347472">
              <a:spcBef>
                <a:spcPts val="1200"/>
              </a:spcBef>
              <a:spcAft>
                <a:spcPts val="200"/>
              </a:spcAft>
              <a:buClr>
                <a:schemeClr val="accent1"/>
              </a:buClr>
              <a:buSzPct val="60000"/>
              <a:buFont typeface="Wingdings" charset="2"/>
              <a:buChar char=""/>
            </a:pPr>
            <a:r>
              <a:rPr lang="en-ZA" sz="2400" dirty="0" smtClean="0">
                <a:latin typeface="Arial" panose="020B0604020202020204" pitchFamily="34" charset="0"/>
                <a:cs typeface="Arial" panose="020B0604020202020204" pitchFamily="34" charset="0"/>
              </a:rPr>
              <a:t>lack </a:t>
            </a:r>
            <a:r>
              <a:rPr lang="en-ZA" sz="2400" dirty="0">
                <a:latin typeface="Arial" panose="020B0604020202020204" pitchFamily="34" charset="0"/>
                <a:cs typeface="Arial" panose="020B0604020202020204" pitchFamily="34" charset="0"/>
              </a:rPr>
              <a:t>of resources for diagnosis </a:t>
            </a:r>
            <a:r>
              <a:rPr lang="en-ZA" sz="2400" dirty="0" smtClean="0">
                <a:latin typeface="Arial" panose="020B0604020202020204" pitchFamily="34" charset="0"/>
                <a:cs typeface="Arial" panose="020B0604020202020204" pitchFamily="34" charset="0"/>
              </a:rPr>
              <a:t>&amp; management </a:t>
            </a:r>
            <a:r>
              <a:rPr lang="en-ZA" sz="2400" dirty="0">
                <a:latin typeface="Arial" panose="020B0604020202020204" pitchFamily="34" charset="0"/>
                <a:cs typeface="Arial" panose="020B0604020202020204" pitchFamily="34" charset="0"/>
              </a:rPr>
              <a:t>of </a:t>
            </a:r>
            <a:r>
              <a:rPr lang="en-ZA" sz="2400" dirty="0" smtClean="0">
                <a:latin typeface="Arial" panose="020B0604020202020204" pitchFamily="34" charset="0"/>
                <a:cs typeface="Arial" panose="020B0604020202020204" pitchFamily="34" charset="0"/>
              </a:rPr>
              <a:t>blood-borne viruses </a:t>
            </a:r>
            <a:r>
              <a:rPr lang="en-ZA" sz="2400" dirty="0">
                <a:latin typeface="Arial" panose="020B0604020202020204" pitchFamily="34" charset="0"/>
                <a:cs typeface="Arial" panose="020B0604020202020204" pitchFamily="34" charset="0"/>
              </a:rPr>
              <a:t>in pregnancy and </a:t>
            </a:r>
            <a:r>
              <a:rPr lang="en-ZA" sz="2400" dirty="0" smtClean="0">
                <a:latin typeface="Arial" panose="020B0604020202020204" pitchFamily="34" charset="0"/>
                <a:cs typeface="Arial" panose="020B0604020202020204" pitchFamily="34" charset="0"/>
              </a:rPr>
              <a:t>peri-partum period</a:t>
            </a:r>
          </a:p>
          <a:p>
            <a:pPr marL="347472" lvl="1" indent="-347472">
              <a:spcBef>
                <a:spcPts val="1200"/>
              </a:spcBef>
              <a:spcAft>
                <a:spcPts val="200"/>
              </a:spcAft>
              <a:buClr>
                <a:schemeClr val="accent1"/>
              </a:buClr>
              <a:buFont typeface="Wingdings" panose="05000000000000000000" pitchFamily="2" charset="2"/>
              <a:buChar char="§"/>
            </a:pPr>
            <a:r>
              <a:rPr lang="en-ZA" sz="2400" dirty="0">
                <a:latin typeface="Arial" panose="020B0604020202020204" pitchFamily="34" charset="0"/>
                <a:cs typeface="Arial" panose="020B0604020202020204" pitchFamily="34" charset="0"/>
              </a:rPr>
              <a:t>Maternal HIV infection increases mother-to-child transmission of HBV </a:t>
            </a:r>
            <a:r>
              <a:rPr lang="en-ZA" sz="2400" dirty="0" smtClean="0">
                <a:latin typeface="Arial" panose="020B0604020202020204" pitchFamily="34" charset="0"/>
                <a:cs typeface="Arial" panose="020B0604020202020204" pitchFamily="34" charset="0"/>
              </a:rPr>
              <a:t>(2.5-fold </a:t>
            </a:r>
            <a:r>
              <a:rPr lang="en-ZA" sz="2400" dirty="0">
                <a:latin typeface="Arial" panose="020B0604020202020204" pitchFamily="34" charset="0"/>
                <a:cs typeface="Arial" panose="020B0604020202020204" pitchFamily="34" charset="0"/>
              </a:rPr>
              <a:t>in one West African study) → HIV promoting HBV </a:t>
            </a:r>
            <a:r>
              <a:rPr lang="en-ZA" sz="2400" dirty="0" smtClean="0">
                <a:latin typeface="Arial" panose="020B0604020202020204" pitchFamily="34" charset="0"/>
                <a:cs typeface="Arial" panose="020B0604020202020204" pitchFamily="34" charset="0"/>
              </a:rPr>
              <a:t>replication</a:t>
            </a:r>
          </a:p>
        </p:txBody>
      </p:sp>
      <p:sp>
        <p:nvSpPr>
          <p:cNvPr id="11" name="Rectangle 10"/>
          <p:cNvSpPr/>
          <p:nvPr/>
        </p:nvSpPr>
        <p:spPr>
          <a:xfrm>
            <a:off x="146304" y="6455664"/>
            <a:ext cx="6876256" cy="523220"/>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Bull </a:t>
            </a:r>
            <a:r>
              <a:rPr lang="en-US" sz="1400" dirty="0">
                <a:solidFill>
                  <a:schemeClr val="bg1"/>
                </a:solidFill>
                <a:latin typeface="Arial" panose="020B0604020202020204" pitchFamily="34" charset="0"/>
                <a:cs typeface="Arial" panose="020B0604020202020204" pitchFamily="34" charset="0"/>
              </a:rPr>
              <a:t>Soc </a:t>
            </a:r>
            <a:r>
              <a:rPr lang="en-US" sz="1400" dirty="0" err="1">
                <a:solidFill>
                  <a:schemeClr val="bg1"/>
                </a:solidFill>
                <a:latin typeface="Arial" panose="020B0604020202020204" pitchFamily="34" charset="0"/>
                <a:cs typeface="Arial" panose="020B0604020202020204" pitchFamily="34" charset="0"/>
              </a:rPr>
              <a:t>Pathol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Exot</a:t>
            </a:r>
            <a:r>
              <a:rPr lang="en-US" sz="1400" dirty="0">
                <a:solidFill>
                  <a:schemeClr val="bg1"/>
                </a:solidFill>
                <a:latin typeface="Arial" panose="020B0604020202020204" pitchFamily="34" charset="0"/>
                <a:cs typeface="Arial" panose="020B0604020202020204" pitchFamily="34" charset="0"/>
              </a:rPr>
              <a:t> 2009;102:226; </a:t>
            </a:r>
            <a:r>
              <a:rPr lang="en-ZA" sz="1400" dirty="0">
                <a:solidFill>
                  <a:schemeClr val="bg1"/>
                </a:solidFill>
                <a:latin typeface="Arial" panose="020B0604020202020204" pitchFamily="34" charset="0"/>
                <a:cs typeface="Arial" panose="020B0604020202020204" pitchFamily="34" charset="0"/>
              </a:rPr>
              <a:t>J Clin Virol 2014;61:20</a:t>
            </a:r>
            <a:endParaRPr lang="en-US" sz="1400" dirty="0">
              <a:solidFill>
                <a:schemeClr val="bg1"/>
              </a:solidFill>
              <a:latin typeface="Arial" panose="020B0604020202020204" pitchFamily="34" charset="0"/>
              <a:cs typeface="Arial" panose="020B0604020202020204" pitchFamily="34" charset="0"/>
            </a:endParaRPr>
          </a:p>
          <a:p>
            <a:r>
              <a:rPr lang="en-US" sz="1400" dirty="0">
                <a:latin typeface="Arial"/>
                <a:cs typeface="Arial"/>
              </a:rPr>
              <a:t>    </a:t>
            </a:r>
          </a:p>
        </p:txBody>
      </p:sp>
    </p:spTree>
    <p:extLst>
      <p:ext uri="{BB962C8B-B14F-4D97-AF65-F5344CB8AC3E}">
        <p14:creationId xmlns:p14="http://schemas.microsoft.com/office/powerpoint/2010/main" val="228043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Impact of HIV/HBV </a:t>
            </a:r>
            <a:r>
              <a:rPr lang="en-US" sz="4000" b="1" dirty="0" smtClean="0">
                <a:solidFill>
                  <a:schemeClr val="accent1"/>
                </a:solidFill>
                <a:latin typeface="Arial"/>
                <a:cs typeface="Arial"/>
              </a:rPr>
              <a:t>Coinfection</a:t>
            </a:r>
            <a:endParaRPr lang="en-US" sz="4000" b="1" dirty="0">
              <a:solidFill>
                <a:schemeClr val="accent1"/>
              </a:solidFill>
              <a:latin typeface="Arial"/>
              <a:cs typeface="Arial"/>
            </a:endParaRPr>
          </a:p>
        </p:txBody>
      </p:sp>
      <p:sp>
        <p:nvSpPr>
          <p:cNvPr id="6" name="Text Placeholder 5"/>
          <p:cNvSpPr>
            <a:spLocks noGrp="1"/>
          </p:cNvSpPr>
          <p:nvPr>
            <p:ph type="body" idx="1"/>
          </p:nvPr>
        </p:nvSpPr>
        <p:spPr>
          <a:xfrm>
            <a:off x="1188720" y="1938528"/>
            <a:ext cx="4936474" cy="736282"/>
          </a:xfrm>
        </p:spPr>
        <p:txBody>
          <a:bodyPr lIns="0" anchor="t">
            <a:normAutofit/>
          </a:bodyPr>
          <a:lstStyle/>
          <a:p>
            <a:pPr>
              <a:lnSpc>
                <a:spcPct val="100000"/>
              </a:lnSpc>
            </a:pPr>
            <a:r>
              <a:rPr lang="en-US" sz="2400" b="1" dirty="0" smtClean="0">
                <a:solidFill>
                  <a:schemeClr val="accent1"/>
                </a:solidFill>
              </a:rPr>
              <a:t>HIV coinfection promotes:</a:t>
            </a:r>
            <a:endParaRPr lang="en-US" sz="2400" b="1" dirty="0">
              <a:solidFill>
                <a:schemeClr val="accent1"/>
              </a:solidFill>
            </a:endParaRPr>
          </a:p>
        </p:txBody>
      </p:sp>
      <p:sp>
        <p:nvSpPr>
          <p:cNvPr id="3" name="Content Placeholder 2"/>
          <p:cNvSpPr>
            <a:spLocks noGrp="1"/>
          </p:cNvSpPr>
          <p:nvPr>
            <p:ph sz="half" idx="2"/>
          </p:nvPr>
        </p:nvSpPr>
        <p:spPr>
          <a:xfrm>
            <a:off x="1188720" y="2438400"/>
            <a:ext cx="4936474" cy="3378200"/>
          </a:xfrm>
        </p:spPr>
        <p:txBody>
          <a:bodyPr>
            <a:noAutofit/>
          </a:bodyPr>
          <a:lstStyle/>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Increased </a:t>
            </a:r>
            <a:r>
              <a:rPr lang="en-ZA" sz="2400" dirty="0">
                <a:solidFill>
                  <a:schemeClr val="tx1"/>
                </a:solidFill>
                <a:latin typeface="Arial" panose="020B0604020202020204" pitchFamily="34" charset="0"/>
                <a:cs typeface="Arial" panose="020B0604020202020204" pitchFamily="34" charset="0"/>
              </a:rPr>
              <a:t>HBV replication and rates of HBV </a:t>
            </a:r>
            <a:r>
              <a:rPr lang="en-ZA" sz="2400" dirty="0" smtClean="0">
                <a:solidFill>
                  <a:schemeClr val="tx1"/>
                </a:solidFill>
                <a:latin typeface="Arial" panose="020B0604020202020204" pitchFamily="34" charset="0"/>
                <a:cs typeface="Arial" panose="020B0604020202020204" pitchFamily="34" charset="0"/>
              </a:rPr>
              <a:t>reactivation</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panose="020B0604020202020204" pitchFamily="34" charset="0"/>
                <a:cs typeface="Arial" panose="020B0604020202020204" pitchFamily="34" charset="0"/>
              </a:rPr>
              <a:t> </a:t>
            </a:r>
            <a:r>
              <a:rPr lang="en-ZA" sz="2400" dirty="0" smtClean="0">
                <a:solidFill>
                  <a:schemeClr val="tx1"/>
                </a:solidFill>
                <a:latin typeface="Arial" panose="020B0604020202020204" pitchFamily="34" charset="0"/>
                <a:cs typeface="Arial" panose="020B0604020202020204" pitchFamily="34" charset="0"/>
              </a:rPr>
              <a:t>ALF</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panose="020B0604020202020204" pitchFamily="34" charset="0"/>
                <a:cs typeface="Arial" panose="020B0604020202020204" pitchFamily="34" charset="0"/>
              </a:rPr>
              <a:t>Increased rates of occult </a:t>
            </a:r>
            <a:r>
              <a:rPr lang="en-ZA" sz="2400" dirty="0" smtClean="0">
                <a:solidFill>
                  <a:schemeClr val="tx1"/>
                </a:solidFill>
                <a:latin typeface="Arial" panose="020B0604020202020204" pitchFamily="34" charset="0"/>
                <a:cs typeface="Arial" panose="020B0604020202020204" pitchFamily="34" charset="0"/>
              </a:rPr>
              <a:t>HBV</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panose="020B0604020202020204" pitchFamily="34" charset="0"/>
                <a:cs typeface="Arial" panose="020B0604020202020204" pitchFamily="34" charset="0"/>
              </a:rPr>
              <a:t>Chronicity of newly acquired HBV </a:t>
            </a:r>
            <a:r>
              <a:rPr lang="en-ZA" sz="2400" dirty="0" smtClean="0">
                <a:solidFill>
                  <a:schemeClr val="tx1"/>
                </a:solidFill>
                <a:latin typeface="Arial" panose="020B0604020202020204" pitchFamily="34" charset="0"/>
                <a:cs typeface="Arial" panose="020B0604020202020204" pitchFamily="34" charset="0"/>
              </a:rPr>
              <a:t>infections</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Progression </a:t>
            </a:r>
            <a:r>
              <a:rPr lang="en-ZA" sz="2400" dirty="0">
                <a:solidFill>
                  <a:schemeClr val="tx1"/>
                </a:solidFill>
                <a:latin typeface="Arial" panose="020B0604020202020204" pitchFamily="34" charset="0"/>
                <a:cs typeface="Arial" panose="020B0604020202020204" pitchFamily="34" charset="0"/>
              </a:rPr>
              <a:t>to fibrosis and </a:t>
            </a:r>
            <a:r>
              <a:rPr lang="en-ZA" sz="2400" dirty="0" smtClean="0">
                <a:solidFill>
                  <a:schemeClr val="tx1"/>
                </a:solidFill>
                <a:latin typeface="Arial" panose="020B0604020202020204" pitchFamily="34" charset="0"/>
                <a:cs typeface="Arial" panose="020B0604020202020204" pitchFamily="34" charset="0"/>
              </a:rPr>
              <a:t>cirrhosis</a:t>
            </a:r>
          </a:p>
        </p:txBody>
      </p:sp>
      <p:sp>
        <p:nvSpPr>
          <p:cNvPr id="8" name="Content Placeholder 7"/>
          <p:cNvSpPr>
            <a:spLocks noGrp="1"/>
          </p:cNvSpPr>
          <p:nvPr>
            <p:ph sz="quarter" idx="4"/>
          </p:nvPr>
        </p:nvSpPr>
        <p:spPr>
          <a:xfrm>
            <a:off x="6309360" y="2438400"/>
            <a:ext cx="4936474" cy="3378200"/>
          </a:xfrm>
        </p:spPr>
        <p:txBody>
          <a:bodyPr/>
          <a:lstStyle/>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Hepatocellular carcinoma</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panose="020B0604020202020204" pitchFamily="34" charset="0"/>
                <a:cs typeface="Arial" panose="020B0604020202020204" pitchFamily="34" charset="0"/>
              </a:rPr>
              <a:t>Increased risk of HIV ART hepatotoxicity</a:t>
            </a: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panose="020B0604020202020204" pitchFamily="34" charset="0"/>
                <a:cs typeface="Arial" panose="020B0604020202020204" pitchFamily="34" charset="0"/>
              </a:rPr>
              <a:t>HIV ART-related immune reconstitution </a:t>
            </a:r>
            <a:r>
              <a:rPr lang="en-ZA" sz="2400" dirty="0" smtClean="0">
                <a:solidFill>
                  <a:schemeClr val="tx1"/>
                </a:solidFill>
                <a:latin typeface="Arial" panose="020B0604020202020204" pitchFamily="34" charset="0"/>
                <a:cs typeface="Arial" panose="020B0604020202020204" pitchFamily="34" charset="0"/>
              </a:rPr>
              <a:t>hepatitis</a:t>
            </a:r>
            <a:endParaRPr lang="en-ZA" sz="24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46304" y="6345936"/>
            <a:ext cx="11435288" cy="495520"/>
          </a:xfrm>
          <a:prstGeom prst="rect">
            <a:avLst/>
          </a:prstGeom>
          <a:noFill/>
        </p:spPr>
        <p:txBody>
          <a:bodyPr wrap="square" rtlCol="0">
            <a:spAutoFit/>
          </a:bodyPr>
          <a:lstStyle/>
          <a:p>
            <a:pPr lvl="0">
              <a:lnSpc>
                <a:spcPct val="110000"/>
              </a:lnSpc>
            </a:pPr>
            <a:r>
              <a:rPr lang="en-US" sz="1200" dirty="0">
                <a:solidFill>
                  <a:schemeClr val="bg1"/>
                </a:solidFill>
                <a:latin typeface="Arial"/>
                <a:cs typeface="Arial"/>
              </a:rPr>
              <a:t>AIDS 2005;19(6):593; J </a:t>
            </a:r>
            <a:r>
              <a:rPr lang="en-US" sz="1200" dirty="0" err="1">
                <a:solidFill>
                  <a:schemeClr val="bg1"/>
                </a:solidFill>
                <a:latin typeface="Arial"/>
                <a:cs typeface="Arial"/>
              </a:rPr>
              <a:t>Acquir</a:t>
            </a:r>
            <a:r>
              <a:rPr lang="en-US" sz="1200" dirty="0">
                <a:solidFill>
                  <a:schemeClr val="bg1"/>
                </a:solidFill>
                <a:latin typeface="Arial"/>
                <a:cs typeface="Arial"/>
              </a:rPr>
              <a:t> Immune </a:t>
            </a:r>
            <a:r>
              <a:rPr lang="en-US" sz="1200" dirty="0" err="1">
                <a:solidFill>
                  <a:schemeClr val="bg1"/>
                </a:solidFill>
                <a:latin typeface="Arial"/>
                <a:cs typeface="Arial"/>
              </a:rPr>
              <a:t>Defic</a:t>
            </a:r>
            <a:r>
              <a:rPr lang="en-US" sz="1200" dirty="0">
                <a:solidFill>
                  <a:schemeClr val="bg1"/>
                </a:solidFill>
                <a:latin typeface="Arial"/>
                <a:cs typeface="Arial"/>
              </a:rPr>
              <a:t> </a:t>
            </a:r>
            <a:r>
              <a:rPr lang="en-US" sz="1200" dirty="0" err="1">
                <a:solidFill>
                  <a:schemeClr val="bg1"/>
                </a:solidFill>
                <a:latin typeface="Arial"/>
                <a:cs typeface="Arial"/>
              </a:rPr>
              <a:t>Syndr</a:t>
            </a:r>
            <a:r>
              <a:rPr lang="en-US" sz="1200" dirty="0">
                <a:solidFill>
                  <a:schemeClr val="bg1"/>
                </a:solidFill>
                <a:latin typeface="Arial"/>
                <a:cs typeface="Arial"/>
              </a:rPr>
              <a:t> 2000;24(3):211; J </a:t>
            </a:r>
            <a:r>
              <a:rPr lang="en-US" sz="1200" dirty="0" err="1">
                <a:solidFill>
                  <a:schemeClr val="bg1"/>
                </a:solidFill>
                <a:latin typeface="Arial"/>
                <a:cs typeface="Arial"/>
              </a:rPr>
              <a:t>Inf</a:t>
            </a:r>
            <a:r>
              <a:rPr lang="en-US" sz="1200" dirty="0">
                <a:solidFill>
                  <a:schemeClr val="bg1"/>
                </a:solidFill>
                <a:latin typeface="Arial"/>
                <a:cs typeface="Arial"/>
              </a:rPr>
              <a:t> Dis 2013;208(9):1454; South </a:t>
            </a:r>
            <a:r>
              <a:rPr lang="en-US" sz="1200" dirty="0" err="1">
                <a:solidFill>
                  <a:schemeClr val="bg1"/>
                </a:solidFill>
                <a:latin typeface="Arial"/>
                <a:cs typeface="Arial"/>
              </a:rPr>
              <a:t>Afr</a:t>
            </a:r>
            <a:r>
              <a:rPr lang="en-US" sz="1200" dirty="0">
                <a:solidFill>
                  <a:schemeClr val="bg1"/>
                </a:solidFill>
                <a:latin typeface="Arial"/>
                <a:cs typeface="Arial"/>
              </a:rPr>
              <a:t> Med J 2012; 102:157; World J </a:t>
            </a:r>
            <a:r>
              <a:rPr lang="en-US" sz="1200" dirty="0" err="1">
                <a:solidFill>
                  <a:schemeClr val="bg1"/>
                </a:solidFill>
                <a:latin typeface="Arial"/>
                <a:cs typeface="Arial"/>
              </a:rPr>
              <a:t>Hepatol</a:t>
            </a:r>
            <a:r>
              <a:rPr lang="en-US" sz="1200" dirty="0">
                <a:solidFill>
                  <a:schemeClr val="bg1"/>
                </a:solidFill>
                <a:latin typeface="Arial"/>
                <a:cs typeface="Arial"/>
              </a:rPr>
              <a:t> 2010; 2: </a:t>
            </a:r>
            <a:r>
              <a:rPr lang="en-US" sz="1200" dirty="0" smtClean="0">
                <a:solidFill>
                  <a:schemeClr val="bg1"/>
                </a:solidFill>
                <a:latin typeface="Arial"/>
                <a:cs typeface="Arial"/>
              </a:rPr>
              <a:t>65 73</a:t>
            </a:r>
            <a:r>
              <a:rPr lang="en-US" sz="1200" dirty="0">
                <a:solidFill>
                  <a:schemeClr val="bg1"/>
                </a:solidFill>
                <a:latin typeface="Arial"/>
                <a:cs typeface="Arial"/>
              </a:rPr>
              <a:t>; AIDS 2011; 25: 1727; </a:t>
            </a:r>
            <a:r>
              <a:rPr lang="en-US" sz="1200" dirty="0" err="1">
                <a:solidFill>
                  <a:schemeClr val="bg1"/>
                </a:solidFill>
                <a:latin typeface="Arial"/>
                <a:cs typeface="Arial"/>
              </a:rPr>
              <a:t>Antivir</a:t>
            </a:r>
            <a:r>
              <a:rPr lang="en-US" sz="1200" dirty="0">
                <a:solidFill>
                  <a:schemeClr val="bg1"/>
                </a:solidFill>
                <a:latin typeface="Arial"/>
                <a:cs typeface="Arial"/>
              </a:rPr>
              <a:t> </a:t>
            </a:r>
            <a:r>
              <a:rPr lang="en-US" sz="1200" dirty="0" err="1">
                <a:solidFill>
                  <a:schemeClr val="bg1"/>
                </a:solidFill>
                <a:latin typeface="Arial"/>
                <a:cs typeface="Arial"/>
              </a:rPr>
              <a:t>Ther</a:t>
            </a:r>
            <a:r>
              <a:rPr lang="en-US" sz="1200" dirty="0">
                <a:solidFill>
                  <a:schemeClr val="bg1"/>
                </a:solidFill>
                <a:latin typeface="Arial"/>
                <a:cs typeface="Arial"/>
              </a:rPr>
              <a:t> 2011;16:405; South </a:t>
            </a:r>
            <a:r>
              <a:rPr lang="en-US" sz="1200" dirty="0" err="1">
                <a:solidFill>
                  <a:schemeClr val="bg1"/>
                </a:solidFill>
                <a:latin typeface="Arial"/>
                <a:cs typeface="Arial"/>
              </a:rPr>
              <a:t>Afr</a:t>
            </a:r>
            <a:r>
              <a:rPr lang="en-US" sz="1200" dirty="0">
                <a:solidFill>
                  <a:schemeClr val="bg1"/>
                </a:solidFill>
                <a:latin typeface="Arial"/>
                <a:cs typeface="Arial"/>
              </a:rPr>
              <a:t> </a:t>
            </a:r>
            <a:r>
              <a:rPr lang="en-US" sz="1200" dirty="0" err="1">
                <a:solidFill>
                  <a:schemeClr val="bg1"/>
                </a:solidFill>
                <a:latin typeface="Arial"/>
                <a:cs typeface="Arial"/>
              </a:rPr>
              <a:t>Gastroenterol</a:t>
            </a:r>
            <a:r>
              <a:rPr lang="en-US" sz="1200" dirty="0">
                <a:solidFill>
                  <a:schemeClr val="bg1"/>
                </a:solidFill>
                <a:latin typeface="Arial"/>
                <a:cs typeface="Arial"/>
              </a:rPr>
              <a:t> Rev 2004; 2(3): 14; </a:t>
            </a:r>
            <a:r>
              <a:rPr lang="en-US" sz="1200" dirty="0" smtClean="0">
                <a:solidFill>
                  <a:schemeClr val="bg1"/>
                </a:solidFill>
                <a:latin typeface="Arial"/>
                <a:cs typeface="Arial"/>
              </a:rPr>
              <a:t>South </a:t>
            </a:r>
            <a:r>
              <a:rPr lang="en-US" sz="1200" dirty="0" err="1" smtClean="0">
                <a:solidFill>
                  <a:schemeClr val="bg1"/>
                </a:solidFill>
                <a:latin typeface="Arial"/>
                <a:cs typeface="Arial"/>
              </a:rPr>
              <a:t>Afr</a:t>
            </a:r>
            <a:r>
              <a:rPr lang="en-US" sz="1200" dirty="0" smtClean="0">
                <a:solidFill>
                  <a:schemeClr val="bg1"/>
                </a:solidFill>
                <a:latin typeface="Arial"/>
                <a:cs typeface="Arial"/>
              </a:rPr>
              <a:t> J </a:t>
            </a:r>
            <a:r>
              <a:rPr lang="en-US" sz="1200" dirty="0" err="1" smtClean="0">
                <a:solidFill>
                  <a:schemeClr val="bg1"/>
                </a:solidFill>
                <a:latin typeface="Arial"/>
                <a:cs typeface="Arial"/>
              </a:rPr>
              <a:t>Epidemiol</a:t>
            </a:r>
            <a:r>
              <a:rPr lang="en-US" sz="1200" dirty="0" smtClean="0">
                <a:solidFill>
                  <a:schemeClr val="bg1"/>
                </a:solidFill>
                <a:latin typeface="Arial"/>
                <a:cs typeface="Arial"/>
              </a:rPr>
              <a:t> Infect 2008: 23(1): 14; Lancet 2002; 360 (9349):1921 </a:t>
            </a:r>
            <a:endParaRPr lang="en-US" sz="1200" dirty="0">
              <a:solidFill>
                <a:schemeClr val="bg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5512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Impact of HIV/HBV </a:t>
            </a:r>
            <a:r>
              <a:rPr lang="en-US" sz="4000" b="1" dirty="0" smtClean="0">
                <a:solidFill>
                  <a:schemeClr val="accent1"/>
                </a:solidFill>
                <a:latin typeface="Arial"/>
                <a:cs typeface="Arial"/>
              </a:rPr>
              <a:t>Coinfection </a:t>
            </a:r>
            <a:r>
              <a:rPr lang="en-US" sz="2800" b="1" dirty="0" smtClean="0">
                <a:solidFill>
                  <a:schemeClr val="accent1"/>
                </a:solidFill>
                <a:latin typeface="Arial"/>
                <a:cs typeface="Arial"/>
              </a:rPr>
              <a:t>(continued)</a:t>
            </a:r>
            <a:endParaRPr lang="en-US" sz="2800" b="1" dirty="0">
              <a:solidFill>
                <a:schemeClr val="accent1"/>
              </a:solidFill>
              <a:latin typeface="Arial"/>
              <a:cs typeface="Arial"/>
            </a:endParaRPr>
          </a:p>
        </p:txBody>
      </p:sp>
      <p:sp>
        <p:nvSpPr>
          <p:cNvPr id="3" name="Content Placeholder 2"/>
          <p:cNvSpPr>
            <a:spLocks noGrp="1"/>
          </p:cNvSpPr>
          <p:nvPr>
            <p:ph idx="1"/>
          </p:nvPr>
        </p:nvSpPr>
        <p:spPr>
          <a:xfrm>
            <a:off x="1188720" y="1938528"/>
            <a:ext cx="10331418" cy="4023360"/>
          </a:xfrm>
        </p:spPr>
        <p:txBody>
          <a:bodyPr>
            <a:noAutofit/>
          </a:bodyPr>
          <a:lstStyle/>
          <a:p>
            <a:pPr marL="347472" lvl="1" indent="-347472">
              <a:lnSpc>
                <a:spcPct val="100000"/>
              </a:lnSpc>
              <a:buFont typeface="Wingdings" panose="05000000000000000000" pitchFamily="2" charset="2"/>
              <a:buChar char="§"/>
            </a:pPr>
            <a:r>
              <a:rPr lang="en-US" sz="2400" dirty="0">
                <a:solidFill>
                  <a:schemeClr val="tx1"/>
                </a:solidFill>
                <a:latin typeface="Arial" pitchFamily="34" charset="0"/>
              </a:rPr>
              <a:t>CD4 count &lt;200 cells/mm</a:t>
            </a:r>
            <a:r>
              <a:rPr lang="en-US" sz="2400" baseline="30000" dirty="0">
                <a:solidFill>
                  <a:schemeClr val="tx1"/>
                </a:solidFill>
                <a:latin typeface="Arial" pitchFamily="34" charset="0"/>
              </a:rPr>
              <a:t>3</a:t>
            </a:r>
            <a:r>
              <a:rPr lang="en-US" sz="2400" dirty="0">
                <a:solidFill>
                  <a:schemeClr val="tx1"/>
                </a:solidFill>
                <a:latin typeface="Arial" pitchFamily="34" charset="0"/>
              </a:rPr>
              <a:t> is associated with 16.2 fold increase in risk of liver-related death compared to CD4 count &gt;350 cells/mm</a:t>
            </a:r>
            <a:r>
              <a:rPr lang="en-US" sz="2400" baseline="30000" dirty="0">
                <a:solidFill>
                  <a:schemeClr val="tx1"/>
                </a:solidFill>
                <a:latin typeface="Arial" pitchFamily="34" charset="0"/>
              </a:rPr>
              <a:t>3 </a:t>
            </a: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Liver disease is leading cause of death in HIV/HBV or HCV </a:t>
            </a:r>
            <a:r>
              <a:rPr lang="en-US" sz="2400" dirty="0" smtClean="0">
                <a:solidFill>
                  <a:schemeClr val="tx1"/>
                </a:solidFill>
                <a:latin typeface="Arial"/>
                <a:cs typeface="Arial"/>
              </a:rPr>
              <a:t>coinfection </a:t>
            </a:r>
            <a:r>
              <a:rPr lang="en-US" sz="2400" dirty="0">
                <a:solidFill>
                  <a:schemeClr val="tx1"/>
                </a:solidFill>
                <a:latin typeface="Arial"/>
                <a:cs typeface="Arial"/>
              </a:rPr>
              <a:t>in Western </a:t>
            </a:r>
            <a:r>
              <a:rPr lang="en-US" sz="2400" dirty="0" smtClean="0">
                <a:solidFill>
                  <a:schemeClr val="tx1"/>
                </a:solidFill>
                <a:latin typeface="Arial"/>
                <a:cs typeface="Arial"/>
              </a:rPr>
              <a:t>cohorts</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Mortality due to other HIV-related conditions has declined following introduction of </a:t>
            </a:r>
            <a:r>
              <a:rPr lang="en-US" sz="2400" dirty="0" smtClean="0">
                <a:solidFill>
                  <a:schemeClr val="tx1"/>
                </a:solidFill>
                <a:latin typeface="Arial"/>
                <a:cs typeface="Arial"/>
              </a:rPr>
              <a:t>HIV ART</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Earlier studies found no consistent evidence for a significant effect of HBV on HIV disease progression </a:t>
            </a: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Recent longitudinal cohort studies – HBV </a:t>
            </a:r>
            <a:r>
              <a:rPr lang="en-US" sz="2400" dirty="0" smtClean="0">
                <a:solidFill>
                  <a:schemeClr val="tx1"/>
                </a:solidFill>
                <a:latin typeface="Arial"/>
                <a:cs typeface="Arial"/>
              </a:rPr>
              <a:t>coinfection </a:t>
            </a:r>
            <a:r>
              <a:rPr lang="en-US" sz="2400" dirty="0">
                <a:solidFill>
                  <a:schemeClr val="tx1"/>
                </a:solidFill>
                <a:latin typeface="Arial"/>
                <a:cs typeface="Arial"/>
              </a:rPr>
              <a:t>also leads to increased progression to AIDS-related outcomes and all-cause mortality </a:t>
            </a:r>
          </a:p>
          <a:p>
            <a:pPr marL="347472" indent="-347472">
              <a:lnSpc>
                <a:spcPct val="100000"/>
              </a:lnSpc>
              <a:spcBef>
                <a:spcPts val="200"/>
              </a:spcBef>
              <a:spcAft>
                <a:spcPts val="400"/>
              </a:spcAft>
              <a:buNone/>
            </a:pPr>
            <a:endParaRPr lang="en-ZA" sz="2400" dirty="0">
              <a:latin typeface="Arial"/>
              <a:cs typeface="Arial"/>
            </a:endParaRPr>
          </a:p>
          <a:p>
            <a:pPr marL="347472" indent="-347472">
              <a:lnSpc>
                <a:spcPct val="100000"/>
              </a:lnSpc>
              <a:spcBef>
                <a:spcPts val="200"/>
              </a:spcBef>
              <a:spcAft>
                <a:spcPts val="400"/>
              </a:spcAft>
              <a:buNone/>
            </a:pPr>
            <a:endParaRPr lang="en-US" sz="2400" b="1" dirty="0">
              <a:solidFill>
                <a:srgbClr val="0F6FC6"/>
              </a:solidFill>
              <a:latin typeface="Arial"/>
              <a:cs typeface="Arial"/>
            </a:endParaRPr>
          </a:p>
          <a:p>
            <a:pPr marL="347472" indent="-347472">
              <a:lnSpc>
                <a:spcPct val="100000"/>
              </a:lnSpc>
              <a:spcBef>
                <a:spcPts val="200"/>
              </a:spcBef>
              <a:spcAft>
                <a:spcPts val="400"/>
              </a:spcAft>
              <a:buNone/>
            </a:pPr>
            <a:endParaRPr lang="en-US" sz="2400" dirty="0"/>
          </a:p>
        </p:txBody>
      </p:sp>
      <p:sp>
        <p:nvSpPr>
          <p:cNvPr id="6" name="TextBox 5"/>
          <p:cNvSpPr txBox="1"/>
          <p:nvPr/>
        </p:nvSpPr>
        <p:spPr>
          <a:xfrm>
            <a:off x="146304" y="6345936"/>
            <a:ext cx="12159932" cy="474489"/>
          </a:xfrm>
          <a:prstGeom prst="rect">
            <a:avLst/>
          </a:prstGeom>
          <a:noFill/>
        </p:spPr>
        <p:txBody>
          <a:bodyPr wrap="square" rtlCol="0">
            <a:spAutoFit/>
          </a:bodyPr>
          <a:lstStyle/>
          <a:p>
            <a:pPr lvl="0">
              <a:lnSpc>
                <a:spcPct val="120000"/>
              </a:lnSpc>
            </a:pPr>
            <a:r>
              <a:rPr lang="en-US" sz="1000" dirty="0">
                <a:solidFill>
                  <a:schemeClr val="bg1"/>
                </a:solidFill>
                <a:latin typeface="Arial"/>
                <a:cs typeface="Arial"/>
              </a:rPr>
              <a:t>DAD study Arch Intern Med 2006;166(5):1632, J </a:t>
            </a:r>
            <a:r>
              <a:rPr lang="en-US" sz="1000" dirty="0" err="1">
                <a:solidFill>
                  <a:schemeClr val="bg1"/>
                </a:solidFill>
                <a:latin typeface="Arial"/>
                <a:cs typeface="Arial"/>
              </a:rPr>
              <a:t>Hepatol</a:t>
            </a:r>
            <a:r>
              <a:rPr lang="en-US" sz="1000" dirty="0">
                <a:solidFill>
                  <a:schemeClr val="bg1"/>
                </a:solidFill>
                <a:latin typeface="Arial"/>
                <a:cs typeface="Arial"/>
              </a:rPr>
              <a:t> 2005;42(6):799; Lancet 2011;377(9772):1198; Lancet 2002;360(9349):1921; Ann </a:t>
            </a:r>
            <a:r>
              <a:rPr lang="en-US" sz="1000" dirty="0" err="1">
                <a:solidFill>
                  <a:schemeClr val="bg1"/>
                </a:solidFill>
                <a:latin typeface="Arial"/>
                <a:cs typeface="Arial"/>
              </a:rPr>
              <a:t>Int</a:t>
            </a:r>
            <a:r>
              <a:rPr lang="en-US" sz="1000" dirty="0">
                <a:solidFill>
                  <a:schemeClr val="bg1"/>
                </a:solidFill>
                <a:latin typeface="Arial"/>
                <a:cs typeface="Arial"/>
              </a:rPr>
              <a:t> Med 1992;117(10):837; </a:t>
            </a:r>
            <a:r>
              <a:rPr lang="en-US" sz="1000" dirty="0" err="1">
                <a:solidFill>
                  <a:schemeClr val="bg1"/>
                </a:solidFill>
                <a:latin typeface="Arial"/>
                <a:cs typeface="Arial"/>
              </a:rPr>
              <a:t>Scand</a:t>
            </a:r>
            <a:r>
              <a:rPr lang="en-US" sz="1000" dirty="0">
                <a:solidFill>
                  <a:schemeClr val="bg1"/>
                </a:solidFill>
                <a:latin typeface="Arial"/>
                <a:cs typeface="Arial"/>
              </a:rPr>
              <a:t> J Infect </a:t>
            </a:r>
            <a:r>
              <a:rPr lang="en-US" sz="1000" dirty="0" smtClean="0">
                <a:solidFill>
                  <a:schemeClr val="bg1"/>
                </a:solidFill>
                <a:latin typeface="Arial"/>
                <a:cs typeface="Arial"/>
              </a:rPr>
              <a:t>Dis1997;29(2</a:t>
            </a:r>
            <a:r>
              <a:rPr lang="en-US" sz="1000" dirty="0">
                <a:solidFill>
                  <a:schemeClr val="bg1"/>
                </a:solidFill>
                <a:latin typeface="Arial"/>
                <a:cs typeface="Arial"/>
              </a:rPr>
              <a:t>):111; J </a:t>
            </a:r>
            <a:r>
              <a:rPr lang="en-US" sz="1000" dirty="0" err="1">
                <a:solidFill>
                  <a:schemeClr val="bg1"/>
                </a:solidFill>
                <a:latin typeface="Arial"/>
                <a:cs typeface="Arial"/>
              </a:rPr>
              <a:t>Inf</a:t>
            </a:r>
            <a:r>
              <a:rPr lang="en-US" sz="1000" dirty="0">
                <a:solidFill>
                  <a:schemeClr val="bg1"/>
                </a:solidFill>
                <a:latin typeface="Arial"/>
                <a:cs typeface="Arial"/>
              </a:rPr>
              <a:t> Dis 2012;205(2):185; </a:t>
            </a:r>
            <a:r>
              <a:rPr lang="en-US" sz="1000" dirty="0" err="1">
                <a:solidFill>
                  <a:schemeClr val="bg1"/>
                </a:solidFill>
                <a:latin typeface="Arial"/>
                <a:cs typeface="Arial"/>
              </a:rPr>
              <a:t>Clin</a:t>
            </a:r>
            <a:r>
              <a:rPr lang="en-US" sz="1000" dirty="0">
                <a:solidFill>
                  <a:schemeClr val="bg1"/>
                </a:solidFill>
                <a:latin typeface="Arial"/>
                <a:cs typeface="Arial"/>
              </a:rPr>
              <a:t> Infect Dis 2009;48(12):1763; AIDS 2011; 25: 1727; </a:t>
            </a:r>
            <a:r>
              <a:rPr lang="en-US" sz="1000" dirty="0" err="1">
                <a:solidFill>
                  <a:schemeClr val="bg1"/>
                </a:solidFill>
                <a:latin typeface="Arial"/>
                <a:cs typeface="Arial"/>
              </a:rPr>
              <a:t>Antivir</a:t>
            </a:r>
            <a:r>
              <a:rPr lang="en-US" sz="1000" dirty="0">
                <a:solidFill>
                  <a:schemeClr val="bg1"/>
                </a:solidFill>
                <a:latin typeface="Arial"/>
                <a:cs typeface="Arial"/>
              </a:rPr>
              <a:t> </a:t>
            </a:r>
            <a:r>
              <a:rPr lang="en-US" sz="1000" dirty="0" err="1">
                <a:solidFill>
                  <a:schemeClr val="bg1"/>
                </a:solidFill>
                <a:latin typeface="Arial"/>
                <a:cs typeface="Arial"/>
              </a:rPr>
              <a:t>Ther</a:t>
            </a:r>
            <a:r>
              <a:rPr lang="en-US" sz="1000" dirty="0">
                <a:solidFill>
                  <a:schemeClr val="bg1"/>
                </a:solidFill>
                <a:latin typeface="Arial"/>
                <a:cs typeface="Arial"/>
              </a:rPr>
              <a:t> 2011;16: 405; South </a:t>
            </a:r>
            <a:r>
              <a:rPr lang="en-US" sz="1000" dirty="0" err="1">
                <a:solidFill>
                  <a:schemeClr val="bg1"/>
                </a:solidFill>
                <a:latin typeface="Arial"/>
                <a:cs typeface="Arial"/>
              </a:rPr>
              <a:t>Afr</a:t>
            </a:r>
            <a:r>
              <a:rPr lang="en-US" sz="1000" dirty="0">
                <a:solidFill>
                  <a:schemeClr val="bg1"/>
                </a:solidFill>
                <a:latin typeface="Arial"/>
                <a:cs typeface="Arial"/>
              </a:rPr>
              <a:t> J </a:t>
            </a:r>
            <a:r>
              <a:rPr lang="en-US" sz="1000" dirty="0" err="1">
                <a:solidFill>
                  <a:schemeClr val="bg1"/>
                </a:solidFill>
                <a:latin typeface="Arial"/>
                <a:cs typeface="Arial"/>
              </a:rPr>
              <a:t>Epidemiol</a:t>
            </a:r>
            <a:r>
              <a:rPr lang="en-US" sz="1000" dirty="0">
                <a:solidFill>
                  <a:schemeClr val="bg1"/>
                </a:solidFill>
                <a:latin typeface="Arial"/>
                <a:cs typeface="Arial"/>
              </a:rPr>
              <a:t> Infect 2008: 23(1): 14; </a:t>
            </a:r>
            <a:r>
              <a:rPr lang="en-US" sz="1000" dirty="0" err="1" smtClean="0">
                <a:solidFill>
                  <a:schemeClr val="bg1"/>
                </a:solidFill>
                <a:latin typeface="Arial"/>
                <a:cs typeface="Arial"/>
              </a:rPr>
              <a:t>Hepatol</a:t>
            </a:r>
            <a:r>
              <a:rPr lang="en-US" sz="1000" dirty="0">
                <a:solidFill>
                  <a:schemeClr val="bg1"/>
                </a:solidFill>
                <a:latin typeface="Arial"/>
                <a:cs typeface="Arial"/>
              </a:rPr>
              <a:t> </a:t>
            </a:r>
            <a:r>
              <a:rPr lang="en-US" sz="1000" dirty="0" smtClean="0">
                <a:solidFill>
                  <a:schemeClr val="bg1"/>
                </a:solidFill>
                <a:latin typeface="Arial"/>
                <a:cs typeface="Arial"/>
              </a:rPr>
              <a:t>2010;52(3</a:t>
            </a:r>
            <a:r>
              <a:rPr lang="en-US" sz="1000" dirty="0">
                <a:solidFill>
                  <a:schemeClr val="bg1"/>
                </a:solidFill>
                <a:latin typeface="Arial"/>
                <a:cs typeface="Arial"/>
              </a:rPr>
              <a:t>):1143; </a:t>
            </a:r>
            <a:r>
              <a:rPr lang="en-US" sz="1000" dirty="0" smtClean="0">
                <a:solidFill>
                  <a:schemeClr val="bg1"/>
                </a:solidFill>
                <a:latin typeface="Arial"/>
                <a:cs typeface="Arial"/>
              </a:rPr>
              <a:t> </a:t>
            </a:r>
            <a:r>
              <a:rPr lang="en-US" sz="1100" dirty="0" err="1" smtClean="0">
                <a:solidFill>
                  <a:schemeClr val="bg1"/>
                </a:solidFill>
                <a:latin typeface="Arial"/>
                <a:cs typeface="Arial"/>
              </a:rPr>
              <a:t>Clin</a:t>
            </a:r>
            <a:r>
              <a:rPr lang="en-US" sz="1100" dirty="0" smtClean="0">
                <a:solidFill>
                  <a:schemeClr val="bg1"/>
                </a:solidFill>
                <a:latin typeface="Arial"/>
                <a:cs typeface="Arial"/>
              </a:rPr>
              <a:t> </a:t>
            </a:r>
            <a:r>
              <a:rPr lang="en-US" sz="1100" dirty="0">
                <a:solidFill>
                  <a:schemeClr val="bg1"/>
                </a:solidFill>
                <a:latin typeface="Arial"/>
                <a:cs typeface="Arial"/>
              </a:rPr>
              <a:t>Infect Dis 2009; 49:1268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04027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4"/>
          <p:cNvSpPr>
            <a:spLocks noGrp="1"/>
          </p:cNvSpPr>
          <p:nvPr>
            <p:ph idx="4294967295"/>
          </p:nvPr>
        </p:nvSpPr>
        <p:spPr>
          <a:xfrm>
            <a:off x="1188720" y="1938528"/>
            <a:ext cx="8288501" cy="4408487"/>
          </a:xfrm>
        </p:spPr>
        <p:txBody>
          <a:bodyPr>
            <a:noAutofit/>
          </a:bodyPr>
          <a:lstStyle/>
          <a:p>
            <a:pPr>
              <a:buNone/>
              <a:tabLst>
                <a:tab pos="633413" algn="l"/>
              </a:tabLst>
            </a:pPr>
            <a:r>
              <a:rPr lang="en-US" sz="2400" b="1" dirty="0">
                <a:solidFill>
                  <a:schemeClr val="accent1"/>
                </a:solidFill>
                <a:latin typeface="Arial" pitchFamily="34" charset="0"/>
              </a:rPr>
              <a:t>Genotype C</a:t>
            </a:r>
            <a:endParaRPr lang="en-US" sz="2400" b="1" dirty="0" smtClean="0">
              <a:solidFill>
                <a:schemeClr val="accent1"/>
              </a:solidFill>
              <a:latin typeface="Arial" pitchFamily="34" charset="0"/>
            </a:endParaRPr>
          </a:p>
          <a:p>
            <a:pPr marL="347472" lvl="1" indent="-342900">
              <a:lnSpc>
                <a:spcPct val="100000"/>
              </a:lnSpc>
              <a:spcBef>
                <a:spcPts val="1200"/>
              </a:spcBef>
              <a:spcAft>
                <a:spcPts val="200"/>
              </a:spcAft>
              <a:buFont typeface="Wingdings" panose="05000000000000000000" pitchFamily="2" charset="2"/>
              <a:buChar char="§"/>
              <a:tabLst>
                <a:tab pos="633413" algn="l"/>
              </a:tabLst>
            </a:pPr>
            <a:r>
              <a:rPr lang="en-US" sz="2400" dirty="0" smtClean="0">
                <a:solidFill>
                  <a:schemeClr val="tx1"/>
                </a:solidFill>
                <a:latin typeface="Arial" pitchFamily="34" charset="0"/>
              </a:rPr>
              <a:t>More </a:t>
            </a:r>
            <a:r>
              <a:rPr lang="en-US" sz="2400" dirty="0">
                <a:solidFill>
                  <a:schemeClr val="tx1"/>
                </a:solidFill>
                <a:latin typeface="Arial" pitchFamily="34" charset="0"/>
              </a:rPr>
              <a:t>frequently associated with</a:t>
            </a:r>
            <a:r>
              <a:rPr lang="en-US" sz="2400" dirty="0" smtClean="0">
                <a:solidFill>
                  <a:schemeClr val="tx1"/>
                </a:solidFill>
                <a:latin typeface="Arial" pitchFamily="34" charset="0"/>
              </a:rPr>
              <a:t> severe </a:t>
            </a:r>
            <a:r>
              <a:rPr lang="en-US" sz="2400" dirty="0">
                <a:solidFill>
                  <a:schemeClr val="tx1"/>
                </a:solidFill>
                <a:latin typeface="Arial" pitchFamily="34" charset="0"/>
              </a:rPr>
              <a:t>liver</a:t>
            </a:r>
            <a:r>
              <a:rPr lang="en-US" sz="2400" dirty="0" smtClean="0">
                <a:solidFill>
                  <a:schemeClr val="tx1"/>
                </a:solidFill>
                <a:latin typeface="Arial" pitchFamily="34" charset="0"/>
              </a:rPr>
              <a:t> </a:t>
            </a:r>
            <a:br>
              <a:rPr lang="en-US" sz="2400" dirty="0" smtClean="0">
                <a:solidFill>
                  <a:schemeClr val="tx1"/>
                </a:solidFill>
                <a:latin typeface="Arial" pitchFamily="34" charset="0"/>
              </a:rPr>
            </a:br>
            <a:r>
              <a:rPr lang="en-US" sz="2400" dirty="0" smtClean="0">
                <a:solidFill>
                  <a:schemeClr val="tx1"/>
                </a:solidFill>
                <a:latin typeface="Arial" pitchFamily="34" charset="0"/>
              </a:rPr>
              <a:t>disease </a:t>
            </a:r>
            <a:r>
              <a:rPr lang="en-US" sz="2400" dirty="0">
                <a:solidFill>
                  <a:schemeClr val="tx1"/>
                </a:solidFill>
                <a:latin typeface="Arial" pitchFamily="34" charset="0"/>
              </a:rPr>
              <a:t>and HCC than</a:t>
            </a:r>
            <a:r>
              <a:rPr lang="en-US" sz="2400" dirty="0" smtClean="0">
                <a:solidFill>
                  <a:schemeClr val="tx1"/>
                </a:solidFill>
                <a:latin typeface="Arial" pitchFamily="34" charset="0"/>
              </a:rPr>
              <a:t> genotype B</a:t>
            </a:r>
            <a:endParaRPr lang="en-US" sz="2400" dirty="0">
              <a:solidFill>
                <a:schemeClr val="tx1"/>
              </a:solidFill>
              <a:latin typeface="Arial" pitchFamily="34" charset="0"/>
            </a:endParaRPr>
          </a:p>
          <a:p>
            <a:pPr>
              <a:buNone/>
              <a:tabLst>
                <a:tab pos="633413" algn="l"/>
              </a:tabLst>
            </a:pPr>
            <a:r>
              <a:rPr lang="en-US" sz="2400" b="1" dirty="0">
                <a:solidFill>
                  <a:schemeClr val="accent1"/>
                </a:solidFill>
                <a:latin typeface="Arial" pitchFamily="34" charset="0"/>
              </a:rPr>
              <a:t>Genotype</a:t>
            </a:r>
            <a:r>
              <a:rPr lang="en-US" sz="2400" b="1" dirty="0" smtClean="0">
                <a:solidFill>
                  <a:schemeClr val="accent1"/>
                </a:solidFill>
                <a:latin typeface="Arial" pitchFamily="34" charset="0"/>
              </a:rPr>
              <a:t> </a:t>
            </a:r>
          </a:p>
          <a:p>
            <a:pPr marL="347472" lvl="1" indent="-342900">
              <a:lnSpc>
                <a:spcPct val="100000"/>
              </a:lnSpc>
              <a:spcBef>
                <a:spcPts val="1200"/>
              </a:spcBef>
              <a:spcAft>
                <a:spcPts val="200"/>
              </a:spcAft>
              <a:buFont typeface="Wingdings" panose="05000000000000000000" pitchFamily="2" charset="2"/>
              <a:buChar char="§"/>
              <a:tabLst>
                <a:tab pos="633413" algn="l"/>
              </a:tabLst>
            </a:pPr>
            <a:r>
              <a:rPr lang="en-US" sz="2400" dirty="0" smtClean="0">
                <a:solidFill>
                  <a:schemeClr val="tx1"/>
                </a:solidFill>
                <a:latin typeface="Arial" pitchFamily="34" charset="0"/>
              </a:rPr>
              <a:t>Associated </a:t>
            </a:r>
            <a:r>
              <a:rPr lang="en-US" sz="2400" dirty="0">
                <a:solidFill>
                  <a:schemeClr val="tx1"/>
                </a:solidFill>
                <a:latin typeface="Arial" pitchFamily="34" charset="0"/>
              </a:rPr>
              <a:t>with </a:t>
            </a:r>
            <a:r>
              <a:rPr lang="en-US" sz="2400" dirty="0" err="1">
                <a:solidFill>
                  <a:schemeClr val="tx1"/>
                </a:solidFill>
                <a:latin typeface="Arial" pitchFamily="34" charset="0"/>
              </a:rPr>
              <a:t>seroconversion</a:t>
            </a:r>
            <a:r>
              <a:rPr lang="en-US" sz="2400" dirty="0" smtClean="0">
                <a:solidFill>
                  <a:schemeClr val="tx1"/>
                </a:solidFill>
                <a:latin typeface="Arial" pitchFamily="34" charset="0"/>
              </a:rPr>
              <a:t> from </a:t>
            </a:r>
            <a:r>
              <a:rPr lang="en-US" sz="2400" dirty="0" err="1">
                <a:solidFill>
                  <a:schemeClr val="tx1"/>
                </a:solidFill>
                <a:latin typeface="Arial" pitchFamily="34" charset="0"/>
              </a:rPr>
              <a:t>HBeAg</a:t>
            </a:r>
            <a:r>
              <a:rPr lang="en-US" sz="2400" dirty="0" smtClean="0">
                <a:solidFill>
                  <a:schemeClr val="tx1"/>
                </a:solidFill>
                <a:latin typeface="Arial" pitchFamily="34" charset="0"/>
              </a:rPr>
              <a:t> </a:t>
            </a:r>
            <a:br>
              <a:rPr lang="en-US" sz="2400" dirty="0" smtClean="0">
                <a:solidFill>
                  <a:schemeClr val="tx1"/>
                </a:solidFill>
                <a:latin typeface="Arial" pitchFamily="34" charset="0"/>
              </a:rPr>
            </a:br>
            <a:r>
              <a:rPr lang="en-US" sz="2400" dirty="0" smtClean="0">
                <a:solidFill>
                  <a:schemeClr val="tx1"/>
                </a:solidFill>
                <a:latin typeface="Arial" pitchFamily="34" charset="0"/>
              </a:rPr>
              <a:t>to </a:t>
            </a:r>
            <a:r>
              <a:rPr lang="en-US" sz="2400" dirty="0">
                <a:solidFill>
                  <a:schemeClr val="tx1"/>
                </a:solidFill>
                <a:latin typeface="Arial" pitchFamily="34" charset="0"/>
              </a:rPr>
              <a:t>anti-</a:t>
            </a:r>
            <a:r>
              <a:rPr lang="en-US" sz="2400" dirty="0" err="1">
                <a:solidFill>
                  <a:schemeClr val="tx1"/>
                </a:solidFill>
                <a:latin typeface="Arial" pitchFamily="34" charset="0"/>
              </a:rPr>
              <a:t>HBe</a:t>
            </a:r>
            <a:r>
              <a:rPr lang="en-US" sz="2400" dirty="0">
                <a:solidFill>
                  <a:schemeClr val="tx1"/>
                </a:solidFill>
                <a:latin typeface="Arial" pitchFamily="34" charset="0"/>
              </a:rPr>
              <a:t> at younger</a:t>
            </a:r>
            <a:r>
              <a:rPr lang="en-US" sz="2400" dirty="0" smtClean="0">
                <a:solidFill>
                  <a:schemeClr val="tx1"/>
                </a:solidFill>
                <a:latin typeface="Arial" pitchFamily="34" charset="0"/>
              </a:rPr>
              <a:t> age </a:t>
            </a:r>
            <a:r>
              <a:rPr lang="en-US" sz="2400" dirty="0">
                <a:solidFill>
                  <a:schemeClr val="tx1"/>
                </a:solidFill>
                <a:latin typeface="Arial" pitchFamily="34" charset="0"/>
              </a:rPr>
              <a:t>than genotype </a:t>
            </a:r>
            <a:r>
              <a:rPr lang="en-US" sz="2400" dirty="0" smtClean="0">
                <a:solidFill>
                  <a:schemeClr val="tx1"/>
                </a:solidFill>
                <a:latin typeface="Arial" pitchFamily="34" charset="0"/>
              </a:rPr>
              <a:t>C</a:t>
            </a:r>
            <a:endParaRPr lang="en-US" sz="2400" dirty="0">
              <a:solidFill>
                <a:schemeClr val="tx1"/>
              </a:solidFill>
              <a:latin typeface="Arial" pitchFamily="34" charset="0"/>
            </a:endParaRPr>
          </a:p>
          <a:p>
            <a:pPr>
              <a:buNone/>
              <a:tabLst>
                <a:tab pos="633413" algn="l"/>
              </a:tabLst>
            </a:pPr>
            <a:r>
              <a:rPr lang="en-US" sz="2400" b="1" dirty="0">
                <a:solidFill>
                  <a:schemeClr val="accent1"/>
                </a:solidFill>
                <a:latin typeface="Arial" pitchFamily="34" charset="0"/>
              </a:rPr>
              <a:t>Genotypes A and B</a:t>
            </a:r>
            <a:endParaRPr lang="en-US" sz="2400" b="1" dirty="0" smtClean="0">
              <a:solidFill>
                <a:schemeClr val="accent1"/>
              </a:solidFill>
              <a:latin typeface="Arial" pitchFamily="34" charset="0"/>
            </a:endParaRPr>
          </a:p>
          <a:p>
            <a:pPr marL="347472" lvl="1" indent="-342900">
              <a:lnSpc>
                <a:spcPct val="100000"/>
              </a:lnSpc>
              <a:spcBef>
                <a:spcPts val="1200"/>
              </a:spcBef>
              <a:spcAft>
                <a:spcPts val="200"/>
              </a:spcAft>
              <a:buFont typeface="Wingdings" panose="05000000000000000000" pitchFamily="2" charset="2"/>
              <a:buChar char="§"/>
              <a:tabLst>
                <a:tab pos="633413" algn="l"/>
              </a:tabLst>
            </a:pPr>
            <a:r>
              <a:rPr lang="en-US" sz="2400" dirty="0" smtClean="0">
                <a:solidFill>
                  <a:schemeClr val="tx1"/>
                </a:solidFill>
                <a:latin typeface="Arial" pitchFamily="34" charset="0"/>
              </a:rPr>
              <a:t>Higher </a:t>
            </a:r>
            <a:r>
              <a:rPr lang="en-US" sz="2400" dirty="0">
                <a:solidFill>
                  <a:schemeClr val="tx1"/>
                </a:solidFill>
                <a:latin typeface="Arial" pitchFamily="34" charset="0"/>
              </a:rPr>
              <a:t>rates of antiviral </a:t>
            </a:r>
            <a:r>
              <a:rPr lang="en-US" sz="2400" dirty="0" smtClean="0">
                <a:solidFill>
                  <a:schemeClr val="tx1"/>
                </a:solidFill>
                <a:latin typeface="Arial" pitchFamily="34" charset="0"/>
              </a:rPr>
              <a:t>response and </a:t>
            </a:r>
            <a:r>
              <a:rPr lang="en-US" sz="2400" dirty="0" err="1">
                <a:solidFill>
                  <a:schemeClr val="tx1"/>
                </a:solidFill>
                <a:latin typeface="Arial" pitchFamily="34" charset="0"/>
              </a:rPr>
              <a:t>HBeAg</a:t>
            </a:r>
            <a:r>
              <a:rPr lang="en-US" sz="2400" dirty="0">
                <a:solidFill>
                  <a:schemeClr val="tx1"/>
                </a:solidFill>
                <a:latin typeface="Arial" pitchFamily="34" charset="0"/>
              </a:rPr>
              <a:t> loss following </a:t>
            </a:r>
            <a:r>
              <a:rPr lang="en-US" sz="2400" dirty="0" err="1">
                <a:solidFill>
                  <a:schemeClr val="tx1"/>
                </a:solidFill>
                <a:latin typeface="Arial" pitchFamily="34" charset="0"/>
              </a:rPr>
              <a:t>pegIFN</a:t>
            </a:r>
            <a:r>
              <a:rPr lang="en-US" sz="2400" dirty="0">
                <a:solidFill>
                  <a:schemeClr val="tx1"/>
                </a:solidFill>
                <a:latin typeface="Arial" pitchFamily="34" charset="0"/>
              </a:rPr>
              <a:t> </a:t>
            </a:r>
            <a:r>
              <a:rPr lang="en-US" sz="2400" dirty="0" err="1">
                <a:solidFill>
                  <a:schemeClr val="tx1"/>
                </a:solidFill>
                <a:latin typeface="Arial" pitchFamily="34" charset="0"/>
              </a:rPr>
              <a:t>alfa</a:t>
            </a:r>
            <a:r>
              <a:rPr lang="en-US" sz="2400" dirty="0">
                <a:solidFill>
                  <a:schemeClr val="tx1"/>
                </a:solidFill>
                <a:latin typeface="Arial" pitchFamily="34" charset="0"/>
              </a:rPr>
              <a:t> </a:t>
            </a:r>
            <a:r>
              <a:rPr lang="en-US" sz="2400" dirty="0" smtClean="0">
                <a:solidFill>
                  <a:schemeClr val="tx1"/>
                </a:solidFill>
                <a:latin typeface="Arial" pitchFamily="34" charset="0"/>
              </a:rPr>
              <a:t>than </a:t>
            </a:r>
            <a:r>
              <a:rPr lang="en-US" sz="2400" dirty="0">
                <a:solidFill>
                  <a:schemeClr val="tx1"/>
                </a:solidFill>
                <a:latin typeface="Arial" pitchFamily="34" charset="0"/>
              </a:rPr>
              <a:t>genotypes D and C</a:t>
            </a:r>
          </a:p>
        </p:txBody>
      </p:sp>
      <p:sp>
        <p:nvSpPr>
          <p:cNvPr id="22533" name="Text Box 4"/>
          <p:cNvSpPr txBox="1">
            <a:spLocks noChangeArrowheads="1"/>
          </p:cNvSpPr>
          <p:nvPr/>
        </p:nvSpPr>
        <p:spPr bwMode="auto">
          <a:xfrm>
            <a:off x="146304" y="6455664"/>
            <a:ext cx="5224463" cy="304800"/>
          </a:xfrm>
          <a:prstGeom prst="rect">
            <a:avLst/>
          </a:prstGeom>
          <a:noFill/>
          <a:ln w="12700">
            <a:noFill/>
            <a:miter lim="800000"/>
            <a:headEnd/>
            <a:tailEnd/>
          </a:ln>
        </p:spPr>
        <p:txBody>
          <a:bodyPr anchor="b">
            <a:spAutoFit/>
          </a:bodyPr>
          <a:lstStyle/>
          <a:p>
            <a:pPr marL="342900" indent="-342900"/>
            <a:r>
              <a:rPr lang="en-US" sz="1400" dirty="0" err="1">
                <a:solidFill>
                  <a:schemeClr val="bg1"/>
                </a:solidFill>
                <a:latin typeface="Arial" pitchFamily="34" charset="0"/>
                <a:ea typeface="ＭＳ Ｐゴシック" pitchFamily="34" charset="-128"/>
                <a:cs typeface="Arial" pitchFamily="34" charset="0"/>
              </a:rPr>
              <a:t>Keeffe</a:t>
            </a:r>
            <a:r>
              <a:rPr lang="en-US" sz="1400" dirty="0">
                <a:solidFill>
                  <a:schemeClr val="bg1"/>
                </a:solidFill>
                <a:latin typeface="Arial" pitchFamily="34" charset="0"/>
                <a:ea typeface="ＭＳ Ｐゴシック" pitchFamily="34" charset="-128"/>
                <a:cs typeface="Arial" pitchFamily="34" charset="0"/>
              </a:rPr>
              <a:t> EB, et al. </a:t>
            </a:r>
            <a:r>
              <a:rPr lang="en-US" sz="1400" dirty="0" err="1">
                <a:solidFill>
                  <a:schemeClr val="bg1"/>
                </a:solidFill>
                <a:latin typeface="Arial" pitchFamily="34" charset="0"/>
                <a:ea typeface="ＭＳ Ｐゴシック" pitchFamily="34" charset="-128"/>
                <a:cs typeface="Arial" pitchFamily="34" charset="0"/>
              </a:rPr>
              <a:t>Clin</a:t>
            </a:r>
            <a:r>
              <a:rPr lang="en-US" sz="1400" dirty="0">
                <a:solidFill>
                  <a:schemeClr val="bg1"/>
                </a:solidFill>
                <a:latin typeface="Arial" pitchFamily="34" charset="0"/>
                <a:ea typeface="ＭＳ Ｐゴシック" pitchFamily="34" charset="-128"/>
                <a:cs typeface="Arial" pitchFamily="34" charset="0"/>
              </a:rPr>
              <a:t> </a:t>
            </a:r>
            <a:r>
              <a:rPr lang="en-US" sz="1400" dirty="0" err="1">
                <a:solidFill>
                  <a:schemeClr val="bg1"/>
                </a:solidFill>
                <a:latin typeface="Arial" pitchFamily="34" charset="0"/>
                <a:ea typeface="ＭＳ Ｐゴシック" pitchFamily="34" charset="-128"/>
                <a:cs typeface="Arial" pitchFamily="34" charset="0"/>
              </a:rPr>
              <a:t>Gastroenterol</a:t>
            </a:r>
            <a:r>
              <a:rPr lang="en-US" sz="1400" dirty="0">
                <a:solidFill>
                  <a:schemeClr val="bg1"/>
                </a:solidFill>
                <a:latin typeface="Arial" pitchFamily="34" charset="0"/>
                <a:ea typeface="ＭＳ Ｐゴシック" pitchFamily="34" charset="-128"/>
                <a:cs typeface="Arial" pitchFamily="34" charset="0"/>
              </a:rPr>
              <a:t> </a:t>
            </a:r>
            <a:r>
              <a:rPr lang="en-US" sz="1400" dirty="0" err="1">
                <a:solidFill>
                  <a:schemeClr val="bg1"/>
                </a:solidFill>
                <a:latin typeface="Arial" pitchFamily="34" charset="0"/>
                <a:ea typeface="ＭＳ Ｐゴシック" pitchFamily="34" charset="-128"/>
                <a:cs typeface="Arial" pitchFamily="34" charset="0"/>
              </a:rPr>
              <a:t>Hepatol</a:t>
            </a:r>
            <a:r>
              <a:rPr lang="en-US" sz="1400" dirty="0">
                <a:solidFill>
                  <a:schemeClr val="bg1"/>
                </a:solidFill>
                <a:latin typeface="Arial" pitchFamily="34" charset="0"/>
                <a:ea typeface="ＭＳ Ｐゴシック" pitchFamily="34" charset="-128"/>
                <a:cs typeface="Arial" pitchFamily="34" charset="0"/>
              </a:rPr>
              <a:t>. 2006;4:936-962.</a:t>
            </a:r>
          </a:p>
        </p:txBody>
      </p:sp>
      <p:sp>
        <p:nvSpPr>
          <p:cNvPr id="22534" name="Text Box 3"/>
          <p:cNvSpPr txBox="1">
            <a:spLocks noChangeArrowheads="1"/>
          </p:cNvSpPr>
          <p:nvPr/>
        </p:nvSpPr>
        <p:spPr bwMode="auto">
          <a:xfrm>
            <a:off x="8116887" y="1920240"/>
            <a:ext cx="3159125" cy="677108"/>
          </a:xfrm>
          <a:prstGeom prst="rect">
            <a:avLst/>
          </a:prstGeom>
          <a:noFill/>
          <a:ln w="9525">
            <a:noFill/>
            <a:miter lim="800000"/>
            <a:headEnd/>
            <a:tailEnd/>
          </a:ln>
        </p:spPr>
        <p:txBody>
          <a:bodyPr>
            <a:spAutoFit/>
          </a:bodyPr>
          <a:lstStyle/>
          <a:p>
            <a:pPr algn="ctr">
              <a:spcBef>
                <a:spcPct val="50000"/>
              </a:spcBef>
              <a:buFont typeface="Arial" pitchFamily="34" charset="0"/>
              <a:buNone/>
            </a:pPr>
            <a:r>
              <a:rPr lang="en-US" sz="1900" b="1" dirty="0">
                <a:latin typeface="Arial" pitchFamily="34" charset="0"/>
                <a:ea typeface="ＭＳ Ｐゴシック" pitchFamily="34" charset="-128"/>
                <a:cs typeface="Arial" pitchFamily="34" charset="0"/>
              </a:rPr>
              <a:t>HBV Genotyping </a:t>
            </a:r>
            <a:br>
              <a:rPr lang="en-US" sz="1900" b="1" dirty="0">
                <a:latin typeface="Arial" pitchFamily="34" charset="0"/>
                <a:ea typeface="ＭＳ Ｐゴシック" pitchFamily="34" charset="-128"/>
                <a:cs typeface="Arial" pitchFamily="34" charset="0"/>
              </a:rPr>
            </a:br>
            <a:r>
              <a:rPr lang="en-US" sz="1900" b="1" dirty="0">
                <a:latin typeface="Arial" pitchFamily="34" charset="0"/>
                <a:ea typeface="ＭＳ Ｐゴシック" pitchFamily="34" charset="-128"/>
                <a:cs typeface="Arial" pitchFamily="34" charset="0"/>
              </a:rPr>
              <a:t>Line Probe Assay </a:t>
            </a:r>
          </a:p>
        </p:txBody>
      </p:sp>
      <p:grpSp>
        <p:nvGrpSpPr>
          <p:cNvPr id="3" name="Group 2"/>
          <p:cNvGrpSpPr/>
          <p:nvPr/>
        </p:nvGrpSpPr>
        <p:grpSpPr>
          <a:xfrm>
            <a:off x="9359781" y="2434556"/>
            <a:ext cx="1763831" cy="3743994"/>
            <a:chOff x="7681913" y="2247900"/>
            <a:chExt cx="1941513" cy="4121150"/>
          </a:xfrm>
        </p:grpSpPr>
        <p:sp>
          <p:nvSpPr>
            <p:cNvPr id="22530" name="Rectangle 45"/>
            <p:cNvSpPr>
              <a:spLocks noChangeArrowheads="1"/>
            </p:cNvSpPr>
            <p:nvPr/>
          </p:nvSpPr>
          <p:spPr bwMode="auto">
            <a:xfrm>
              <a:off x="9402763" y="2247900"/>
              <a:ext cx="219075" cy="4121150"/>
            </a:xfrm>
            <a:prstGeom prst="rect">
              <a:avLst/>
            </a:prstGeom>
            <a:solidFill>
              <a:schemeClr val="bg2"/>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35" name="Text Box 3"/>
            <p:cNvSpPr txBox="1">
              <a:spLocks noChangeArrowheads="1"/>
            </p:cNvSpPr>
            <p:nvPr/>
          </p:nvSpPr>
          <p:spPr bwMode="auto">
            <a:xfrm>
              <a:off x="7997825" y="2574925"/>
              <a:ext cx="977900"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Marker line </a:t>
              </a:r>
            </a:p>
          </p:txBody>
        </p:sp>
        <p:sp>
          <p:nvSpPr>
            <p:cNvPr id="22536" name="Text Box 3"/>
            <p:cNvSpPr txBox="1">
              <a:spLocks noChangeArrowheads="1"/>
            </p:cNvSpPr>
            <p:nvPr/>
          </p:nvSpPr>
          <p:spPr bwMode="auto">
            <a:xfrm>
              <a:off x="7920038" y="2730500"/>
              <a:ext cx="1058863"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Conj. control </a:t>
              </a:r>
            </a:p>
          </p:txBody>
        </p:sp>
        <p:sp>
          <p:nvSpPr>
            <p:cNvPr id="22537" name="Text Box 3"/>
            <p:cNvSpPr txBox="1">
              <a:spLocks noChangeArrowheads="1"/>
            </p:cNvSpPr>
            <p:nvPr/>
          </p:nvSpPr>
          <p:spPr bwMode="auto">
            <a:xfrm>
              <a:off x="7913688" y="2874964"/>
              <a:ext cx="1058863"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Amp. control </a:t>
              </a:r>
            </a:p>
          </p:txBody>
        </p:sp>
        <p:sp>
          <p:nvSpPr>
            <p:cNvPr id="22538" name="Text Box 3"/>
            <p:cNvSpPr txBox="1">
              <a:spLocks noChangeArrowheads="1"/>
            </p:cNvSpPr>
            <p:nvPr/>
          </p:nvSpPr>
          <p:spPr bwMode="auto">
            <a:xfrm>
              <a:off x="7826375" y="3160714"/>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Genotype A </a:t>
              </a:r>
            </a:p>
          </p:txBody>
        </p:sp>
        <p:sp>
          <p:nvSpPr>
            <p:cNvPr id="22539" name="Text Box 3"/>
            <p:cNvSpPr txBox="1">
              <a:spLocks noChangeArrowheads="1"/>
            </p:cNvSpPr>
            <p:nvPr/>
          </p:nvSpPr>
          <p:spPr bwMode="auto">
            <a:xfrm>
              <a:off x="7826375" y="3435351"/>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Genotype B </a:t>
              </a:r>
            </a:p>
          </p:txBody>
        </p:sp>
        <p:sp>
          <p:nvSpPr>
            <p:cNvPr id="22540" name="Text Box 3"/>
            <p:cNvSpPr txBox="1">
              <a:spLocks noChangeArrowheads="1"/>
            </p:cNvSpPr>
            <p:nvPr/>
          </p:nvSpPr>
          <p:spPr bwMode="auto">
            <a:xfrm>
              <a:off x="7826375" y="3709989"/>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Genotype C </a:t>
              </a:r>
            </a:p>
          </p:txBody>
        </p:sp>
        <p:sp>
          <p:nvSpPr>
            <p:cNvPr id="22541" name="Text Box 3"/>
            <p:cNvSpPr txBox="1">
              <a:spLocks noChangeArrowheads="1"/>
            </p:cNvSpPr>
            <p:nvPr/>
          </p:nvSpPr>
          <p:spPr bwMode="auto">
            <a:xfrm>
              <a:off x="7826375" y="3984626"/>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Genotype D </a:t>
              </a:r>
            </a:p>
          </p:txBody>
        </p:sp>
        <p:sp>
          <p:nvSpPr>
            <p:cNvPr id="22542" name="Text Box 3"/>
            <p:cNvSpPr txBox="1">
              <a:spLocks noChangeArrowheads="1"/>
            </p:cNvSpPr>
            <p:nvPr/>
          </p:nvSpPr>
          <p:spPr bwMode="auto">
            <a:xfrm>
              <a:off x="7826375" y="4259264"/>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Genotype E </a:t>
              </a:r>
            </a:p>
          </p:txBody>
        </p:sp>
        <p:sp>
          <p:nvSpPr>
            <p:cNvPr id="22543" name="Text Box 3"/>
            <p:cNvSpPr txBox="1">
              <a:spLocks noChangeArrowheads="1"/>
            </p:cNvSpPr>
            <p:nvPr/>
          </p:nvSpPr>
          <p:spPr bwMode="auto">
            <a:xfrm>
              <a:off x="7826375" y="4533901"/>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Genotype F </a:t>
              </a:r>
            </a:p>
          </p:txBody>
        </p:sp>
        <p:sp>
          <p:nvSpPr>
            <p:cNvPr id="22544" name="Text Box 3"/>
            <p:cNvSpPr txBox="1">
              <a:spLocks noChangeArrowheads="1"/>
            </p:cNvSpPr>
            <p:nvPr/>
          </p:nvSpPr>
          <p:spPr bwMode="auto">
            <a:xfrm>
              <a:off x="7835901" y="4795839"/>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Genotype G </a:t>
              </a:r>
            </a:p>
          </p:txBody>
        </p:sp>
        <p:sp>
          <p:nvSpPr>
            <p:cNvPr id="22545" name="Text Box 3"/>
            <p:cNvSpPr txBox="1">
              <a:spLocks noChangeArrowheads="1"/>
            </p:cNvSpPr>
            <p:nvPr/>
          </p:nvSpPr>
          <p:spPr bwMode="auto">
            <a:xfrm>
              <a:off x="9001125" y="2744789"/>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a:t>
              </a:r>
            </a:p>
          </p:txBody>
        </p:sp>
        <p:sp>
          <p:nvSpPr>
            <p:cNvPr id="22546" name="Text Box 3"/>
            <p:cNvSpPr txBox="1">
              <a:spLocks noChangeArrowheads="1"/>
            </p:cNvSpPr>
            <p:nvPr/>
          </p:nvSpPr>
          <p:spPr bwMode="auto">
            <a:xfrm>
              <a:off x="9001125" y="2878139"/>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2</a:t>
              </a:r>
            </a:p>
          </p:txBody>
        </p:sp>
        <p:sp>
          <p:nvSpPr>
            <p:cNvPr id="22547" name="Text Box 3"/>
            <p:cNvSpPr txBox="1">
              <a:spLocks noChangeArrowheads="1"/>
            </p:cNvSpPr>
            <p:nvPr/>
          </p:nvSpPr>
          <p:spPr bwMode="auto">
            <a:xfrm>
              <a:off x="9001125" y="3011488"/>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3</a:t>
              </a:r>
            </a:p>
          </p:txBody>
        </p:sp>
        <p:sp>
          <p:nvSpPr>
            <p:cNvPr id="22548" name="Text Box 3"/>
            <p:cNvSpPr txBox="1">
              <a:spLocks noChangeArrowheads="1"/>
            </p:cNvSpPr>
            <p:nvPr/>
          </p:nvSpPr>
          <p:spPr bwMode="auto">
            <a:xfrm>
              <a:off x="9001125" y="3143251"/>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4</a:t>
              </a:r>
            </a:p>
          </p:txBody>
        </p:sp>
        <p:sp>
          <p:nvSpPr>
            <p:cNvPr id="22549" name="Text Box 3"/>
            <p:cNvSpPr txBox="1">
              <a:spLocks noChangeArrowheads="1"/>
            </p:cNvSpPr>
            <p:nvPr/>
          </p:nvSpPr>
          <p:spPr bwMode="auto">
            <a:xfrm>
              <a:off x="9001125" y="3276601"/>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5</a:t>
              </a:r>
            </a:p>
          </p:txBody>
        </p:sp>
        <p:sp>
          <p:nvSpPr>
            <p:cNvPr id="22550" name="Text Box 3"/>
            <p:cNvSpPr txBox="1">
              <a:spLocks noChangeArrowheads="1"/>
            </p:cNvSpPr>
            <p:nvPr/>
          </p:nvSpPr>
          <p:spPr bwMode="auto">
            <a:xfrm>
              <a:off x="9001125" y="3408364"/>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6</a:t>
              </a:r>
            </a:p>
          </p:txBody>
        </p:sp>
        <p:sp>
          <p:nvSpPr>
            <p:cNvPr id="22551" name="Text Box 3"/>
            <p:cNvSpPr txBox="1">
              <a:spLocks noChangeArrowheads="1"/>
            </p:cNvSpPr>
            <p:nvPr/>
          </p:nvSpPr>
          <p:spPr bwMode="auto">
            <a:xfrm>
              <a:off x="9001125" y="3541714"/>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7</a:t>
              </a:r>
            </a:p>
          </p:txBody>
        </p:sp>
        <p:sp>
          <p:nvSpPr>
            <p:cNvPr id="22552" name="Text Box 3"/>
            <p:cNvSpPr txBox="1">
              <a:spLocks noChangeArrowheads="1"/>
            </p:cNvSpPr>
            <p:nvPr/>
          </p:nvSpPr>
          <p:spPr bwMode="auto">
            <a:xfrm>
              <a:off x="9001125" y="3675064"/>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8</a:t>
              </a:r>
            </a:p>
          </p:txBody>
        </p:sp>
        <p:sp>
          <p:nvSpPr>
            <p:cNvPr id="22553" name="Text Box 3"/>
            <p:cNvSpPr txBox="1">
              <a:spLocks noChangeArrowheads="1"/>
            </p:cNvSpPr>
            <p:nvPr/>
          </p:nvSpPr>
          <p:spPr bwMode="auto">
            <a:xfrm>
              <a:off x="9001125" y="3806825"/>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9</a:t>
              </a:r>
            </a:p>
          </p:txBody>
        </p:sp>
        <p:sp>
          <p:nvSpPr>
            <p:cNvPr id="22554" name="Text Box 3"/>
            <p:cNvSpPr txBox="1">
              <a:spLocks noChangeArrowheads="1"/>
            </p:cNvSpPr>
            <p:nvPr/>
          </p:nvSpPr>
          <p:spPr bwMode="auto">
            <a:xfrm>
              <a:off x="8953500" y="3940176"/>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10</a:t>
              </a:r>
            </a:p>
          </p:txBody>
        </p:sp>
        <p:sp>
          <p:nvSpPr>
            <p:cNvPr id="22555" name="Rectangle 28"/>
            <p:cNvSpPr>
              <a:spLocks noChangeArrowheads="1"/>
            </p:cNvSpPr>
            <p:nvPr/>
          </p:nvSpPr>
          <p:spPr bwMode="auto">
            <a:xfrm>
              <a:off x="9404351" y="2686051"/>
              <a:ext cx="219075" cy="66675"/>
            </a:xfrm>
            <a:prstGeom prst="rect">
              <a:avLst/>
            </a:prstGeom>
            <a:solidFill>
              <a:schemeClr val="accent2"/>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6" name="Rectangle 29"/>
            <p:cNvSpPr>
              <a:spLocks noChangeArrowheads="1"/>
            </p:cNvSpPr>
            <p:nvPr/>
          </p:nvSpPr>
          <p:spPr bwMode="auto">
            <a:xfrm>
              <a:off x="9404351" y="28321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7" name="Rectangle 30"/>
            <p:cNvSpPr>
              <a:spLocks noChangeArrowheads="1"/>
            </p:cNvSpPr>
            <p:nvPr/>
          </p:nvSpPr>
          <p:spPr bwMode="auto">
            <a:xfrm>
              <a:off x="9404351" y="2962276"/>
              <a:ext cx="219075" cy="66675"/>
            </a:xfrm>
            <a:prstGeom prst="rect">
              <a:avLst/>
            </a:prstGeom>
            <a:solidFill>
              <a:schemeClr val="accent1"/>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8" name="Rectangle 31"/>
            <p:cNvSpPr>
              <a:spLocks noChangeArrowheads="1"/>
            </p:cNvSpPr>
            <p:nvPr/>
          </p:nvSpPr>
          <p:spPr bwMode="auto">
            <a:xfrm>
              <a:off x="9404351" y="31019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9" name="Rectangle 32"/>
            <p:cNvSpPr>
              <a:spLocks noChangeArrowheads="1"/>
            </p:cNvSpPr>
            <p:nvPr/>
          </p:nvSpPr>
          <p:spPr bwMode="auto">
            <a:xfrm>
              <a:off x="9404351" y="32289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0" name="Rectangle 33"/>
            <p:cNvSpPr>
              <a:spLocks noChangeArrowheads="1"/>
            </p:cNvSpPr>
            <p:nvPr/>
          </p:nvSpPr>
          <p:spPr bwMode="auto">
            <a:xfrm>
              <a:off x="9404351" y="33623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1" name="Rectangle 34"/>
            <p:cNvSpPr>
              <a:spLocks noChangeArrowheads="1"/>
            </p:cNvSpPr>
            <p:nvPr/>
          </p:nvSpPr>
          <p:spPr bwMode="auto">
            <a:xfrm>
              <a:off x="9404351" y="348615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2" name="Rectangle 35"/>
            <p:cNvSpPr>
              <a:spLocks noChangeArrowheads="1"/>
            </p:cNvSpPr>
            <p:nvPr/>
          </p:nvSpPr>
          <p:spPr bwMode="auto">
            <a:xfrm>
              <a:off x="9404351" y="36290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3" name="Rectangle 36"/>
            <p:cNvSpPr>
              <a:spLocks noChangeArrowheads="1"/>
            </p:cNvSpPr>
            <p:nvPr/>
          </p:nvSpPr>
          <p:spPr bwMode="auto">
            <a:xfrm>
              <a:off x="9404351" y="37592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4" name="Rectangle 37"/>
            <p:cNvSpPr>
              <a:spLocks noChangeArrowheads="1"/>
            </p:cNvSpPr>
            <p:nvPr/>
          </p:nvSpPr>
          <p:spPr bwMode="auto">
            <a:xfrm>
              <a:off x="9404351" y="38830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5" name="Rectangle 38"/>
            <p:cNvSpPr>
              <a:spLocks noChangeArrowheads="1"/>
            </p:cNvSpPr>
            <p:nvPr/>
          </p:nvSpPr>
          <p:spPr bwMode="auto">
            <a:xfrm>
              <a:off x="9404351" y="40100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6" name="Rectangle 39"/>
            <p:cNvSpPr>
              <a:spLocks noChangeArrowheads="1"/>
            </p:cNvSpPr>
            <p:nvPr/>
          </p:nvSpPr>
          <p:spPr bwMode="auto">
            <a:xfrm>
              <a:off x="9404351" y="41560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7" name="Rectangle 40"/>
            <p:cNvSpPr>
              <a:spLocks noChangeArrowheads="1"/>
            </p:cNvSpPr>
            <p:nvPr/>
          </p:nvSpPr>
          <p:spPr bwMode="auto">
            <a:xfrm>
              <a:off x="9404351" y="42894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8" name="Rectangle 41"/>
            <p:cNvSpPr>
              <a:spLocks noChangeArrowheads="1"/>
            </p:cNvSpPr>
            <p:nvPr/>
          </p:nvSpPr>
          <p:spPr bwMode="auto">
            <a:xfrm>
              <a:off x="9404351" y="44227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9" name="Rectangle 42"/>
            <p:cNvSpPr>
              <a:spLocks noChangeArrowheads="1"/>
            </p:cNvSpPr>
            <p:nvPr/>
          </p:nvSpPr>
          <p:spPr bwMode="auto">
            <a:xfrm>
              <a:off x="9404351" y="45593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70" name="Rectangle 43"/>
            <p:cNvSpPr>
              <a:spLocks noChangeArrowheads="1"/>
            </p:cNvSpPr>
            <p:nvPr/>
          </p:nvSpPr>
          <p:spPr bwMode="auto">
            <a:xfrm>
              <a:off x="9404351" y="46863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71" name="Rectangle 44"/>
            <p:cNvSpPr>
              <a:spLocks noChangeArrowheads="1"/>
            </p:cNvSpPr>
            <p:nvPr/>
          </p:nvSpPr>
          <p:spPr bwMode="auto">
            <a:xfrm>
              <a:off x="9404351" y="48164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72" name="Line 46"/>
            <p:cNvSpPr>
              <a:spLocks noChangeShapeType="1"/>
            </p:cNvSpPr>
            <p:nvPr/>
          </p:nvSpPr>
          <p:spPr bwMode="auto">
            <a:xfrm>
              <a:off x="7691438" y="3111500"/>
              <a:ext cx="1152525" cy="0"/>
            </a:xfrm>
            <a:prstGeom prst="line">
              <a:avLst/>
            </a:prstGeom>
            <a:noFill/>
            <a:ln w="12700">
              <a:solidFill>
                <a:schemeClr val="tx1"/>
              </a:solidFill>
              <a:round/>
              <a:headEnd/>
              <a:tailEnd/>
            </a:ln>
          </p:spPr>
          <p:txBody>
            <a:bodyPr/>
            <a:lstStyle/>
            <a:p>
              <a:endParaRPr lang="en-ZA"/>
            </a:p>
          </p:txBody>
        </p:sp>
        <p:sp>
          <p:nvSpPr>
            <p:cNvPr id="22573" name="Line 47"/>
            <p:cNvSpPr>
              <a:spLocks noChangeShapeType="1"/>
            </p:cNvSpPr>
            <p:nvPr/>
          </p:nvSpPr>
          <p:spPr bwMode="auto">
            <a:xfrm>
              <a:off x="8847137" y="3105151"/>
              <a:ext cx="0" cy="314325"/>
            </a:xfrm>
            <a:prstGeom prst="line">
              <a:avLst/>
            </a:prstGeom>
            <a:noFill/>
            <a:ln w="28575">
              <a:solidFill>
                <a:schemeClr val="tx1"/>
              </a:solidFill>
              <a:round/>
              <a:headEnd/>
              <a:tailEnd/>
            </a:ln>
          </p:spPr>
          <p:txBody>
            <a:bodyPr/>
            <a:lstStyle/>
            <a:p>
              <a:endParaRPr lang="en-ZA"/>
            </a:p>
          </p:txBody>
        </p:sp>
        <p:sp>
          <p:nvSpPr>
            <p:cNvPr id="22574" name="Line 48"/>
            <p:cNvSpPr>
              <a:spLocks noChangeShapeType="1"/>
            </p:cNvSpPr>
            <p:nvPr/>
          </p:nvSpPr>
          <p:spPr bwMode="auto">
            <a:xfrm>
              <a:off x="7681913" y="3479800"/>
              <a:ext cx="1152525" cy="0"/>
            </a:xfrm>
            <a:prstGeom prst="line">
              <a:avLst/>
            </a:prstGeom>
            <a:noFill/>
            <a:ln w="12700">
              <a:solidFill>
                <a:schemeClr val="tx1"/>
              </a:solidFill>
              <a:round/>
              <a:headEnd/>
              <a:tailEnd/>
            </a:ln>
          </p:spPr>
          <p:txBody>
            <a:bodyPr/>
            <a:lstStyle/>
            <a:p>
              <a:endParaRPr lang="en-ZA"/>
            </a:p>
          </p:txBody>
        </p:sp>
        <p:sp>
          <p:nvSpPr>
            <p:cNvPr id="22575" name="Line 49"/>
            <p:cNvSpPr>
              <a:spLocks noChangeShapeType="1"/>
            </p:cNvSpPr>
            <p:nvPr/>
          </p:nvSpPr>
          <p:spPr bwMode="auto">
            <a:xfrm>
              <a:off x="8837612" y="3473451"/>
              <a:ext cx="0" cy="225425"/>
            </a:xfrm>
            <a:prstGeom prst="line">
              <a:avLst/>
            </a:prstGeom>
            <a:noFill/>
            <a:ln w="28575">
              <a:solidFill>
                <a:schemeClr val="tx1"/>
              </a:solidFill>
              <a:round/>
              <a:headEnd/>
              <a:tailEnd/>
            </a:ln>
          </p:spPr>
          <p:txBody>
            <a:bodyPr/>
            <a:lstStyle/>
            <a:p>
              <a:endParaRPr lang="en-ZA"/>
            </a:p>
          </p:txBody>
        </p:sp>
        <p:sp>
          <p:nvSpPr>
            <p:cNvPr id="22576" name="Line 50"/>
            <p:cNvSpPr>
              <a:spLocks noChangeShapeType="1"/>
            </p:cNvSpPr>
            <p:nvPr/>
          </p:nvSpPr>
          <p:spPr bwMode="auto">
            <a:xfrm>
              <a:off x="7685088" y="3740150"/>
              <a:ext cx="1152525" cy="0"/>
            </a:xfrm>
            <a:prstGeom prst="line">
              <a:avLst/>
            </a:prstGeom>
            <a:noFill/>
            <a:ln w="12700">
              <a:solidFill>
                <a:schemeClr val="tx1"/>
              </a:solidFill>
              <a:round/>
              <a:headEnd/>
              <a:tailEnd/>
            </a:ln>
          </p:spPr>
          <p:txBody>
            <a:bodyPr/>
            <a:lstStyle/>
            <a:p>
              <a:endParaRPr lang="en-ZA"/>
            </a:p>
          </p:txBody>
        </p:sp>
        <p:sp>
          <p:nvSpPr>
            <p:cNvPr id="22577" name="Line 51"/>
            <p:cNvSpPr>
              <a:spLocks noChangeShapeType="1"/>
            </p:cNvSpPr>
            <p:nvPr/>
          </p:nvSpPr>
          <p:spPr bwMode="auto">
            <a:xfrm>
              <a:off x="8840787" y="3733801"/>
              <a:ext cx="0" cy="225425"/>
            </a:xfrm>
            <a:prstGeom prst="line">
              <a:avLst/>
            </a:prstGeom>
            <a:noFill/>
            <a:ln w="28575">
              <a:solidFill>
                <a:schemeClr val="tx1"/>
              </a:solidFill>
              <a:round/>
              <a:headEnd/>
              <a:tailEnd/>
            </a:ln>
          </p:spPr>
          <p:txBody>
            <a:bodyPr/>
            <a:lstStyle/>
            <a:p>
              <a:endParaRPr lang="en-ZA"/>
            </a:p>
          </p:txBody>
        </p:sp>
        <p:sp>
          <p:nvSpPr>
            <p:cNvPr id="22578" name="Line 52"/>
            <p:cNvSpPr>
              <a:spLocks noChangeShapeType="1"/>
            </p:cNvSpPr>
            <p:nvPr/>
          </p:nvSpPr>
          <p:spPr bwMode="auto">
            <a:xfrm>
              <a:off x="7688263" y="4010025"/>
              <a:ext cx="1152525" cy="0"/>
            </a:xfrm>
            <a:prstGeom prst="line">
              <a:avLst/>
            </a:prstGeom>
            <a:noFill/>
            <a:ln w="12700">
              <a:solidFill>
                <a:schemeClr val="tx1"/>
              </a:solidFill>
              <a:round/>
              <a:headEnd/>
              <a:tailEnd/>
            </a:ln>
          </p:spPr>
          <p:txBody>
            <a:bodyPr/>
            <a:lstStyle/>
            <a:p>
              <a:endParaRPr lang="en-ZA"/>
            </a:p>
          </p:txBody>
        </p:sp>
        <p:sp>
          <p:nvSpPr>
            <p:cNvPr id="22579" name="Line 53"/>
            <p:cNvSpPr>
              <a:spLocks noChangeShapeType="1"/>
            </p:cNvSpPr>
            <p:nvPr/>
          </p:nvSpPr>
          <p:spPr bwMode="auto">
            <a:xfrm>
              <a:off x="8843962" y="4003676"/>
              <a:ext cx="0" cy="225425"/>
            </a:xfrm>
            <a:prstGeom prst="line">
              <a:avLst/>
            </a:prstGeom>
            <a:noFill/>
            <a:ln w="28575">
              <a:solidFill>
                <a:schemeClr val="tx1"/>
              </a:solidFill>
              <a:round/>
              <a:headEnd/>
              <a:tailEnd/>
            </a:ln>
          </p:spPr>
          <p:txBody>
            <a:bodyPr/>
            <a:lstStyle/>
            <a:p>
              <a:endParaRPr lang="en-ZA"/>
            </a:p>
          </p:txBody>
        </p:sp>
        <p:sp>
          <p:nvSpPr>
            <p:cNvPr id="22580" name="Line 54"/>
            <p:cNvSpPr>
              <a:spLocks noChangeShapeType="1"/>
            </p:cNvSpPr>
            <p:nvPr/>
          </p:nvSpPr>
          <p:spPr bwMode="auto">
            <a:xfrm>
              <a:off x="7691438" y="4267200"/>
              <a:ext cx="1152525" cy="0"/>
            </a:xfrm>
            <a:prstGeom prst="line">
              <a:avLst/>
            </a:prstGeom>
            <a:noFill/>
            <a:ln w="12700">
              <a:solidFill>
                <a:schemeClr val="tx1"/>
              </a:solidFill>
              <a:round/>
              <a:headEnd/>
              <a:tailEnd/>
            </a:ln>
          </p:spPr>
          <p:txBody>
            <a:bodyPr/>
            <a:lstStyle/>
            <a:p>
              <a:endParaRPr lang="en-ZA"/>
            </a:p>
          </p:txBody>
        </p:sp>
        <p:sp>
          <p:nvSpPr>
            <p:cNvPr id="22581" name="Line 55"/>
            <p:cNvSpPr>
              <a:spLocks noChangeShapeType="1"/>
            </p:cNvSpPr>
            <p:nvPr/>
          </p:nvSpPr>
          <p:spPr bwMode="auto">
            <a:xfrm>
              <a:off x="8847137" y="4260851"/>
              <a:ext cx="0" cy="225425"/>
            </a:xfrm>
            <a:prstGeom prst="line">
              <a:avLst/>
            </a:prstGeom>
            <a:noFill/>
            <a:ln w="28575">
              <a:solidFill>
                <a:schemeClr val="tx1"/>
              </a:solidFill>
              <a:round/>
              <a:headEnd/>
              <a:tailEnd/>
            </a:ln>
          </p:spPr>
          <p:txBody>
            <a:bodyPr/>
            <a:lstStyle/>
            <a:p>
              <a:endParaRPr lang="en-ZA"/>
            </a:p>
          </p:txBody>
        </p:sp>
        <p:sp>
          <p:nvSpPr>
            <p:cNvPr id="22582" name="Line 56"/>
            <p:cNvSpPr>
              <a:spLocks noChangeShapeType="1"/>
            </p:cNvSpPr>
            <p:nvPr/>
          </p:nvSpPr>
          <p:spPr bwMode="auto">
            <a:xfrm>
              <a:off x="7685088" y="4552950"/>
              <a:ext cx="1152525" cy="0"/>
            </a:xfrm>
            <a:prstGeom prst="line">
              <a:avLst/>
            </a:prstGeom>
            <a:noFill/>
            <a:ln w="12700">
              <a:solidFill>
                <a:schemeClr val="tx1"/>
              </a:solidFill>
              <a:round/>
              <a:headEnd/>
              <a:tailEnd/>
            </a:ln>
          </p:spPr>
          <p:txBody>
            <a:bodyPr/>
            <a:lstStyle/>
            <a:p>
              <a:endParaRPr lang="en-ZA"/>
            </a:p>
          </p:txBody>
        </p:sp>
        <p:sp>
          <p:nvSpPr>
            <p:cNvPr id="22583" name="Line 57"/>
            <p:cNvSpPr>
              <a:spLocks noChangeShapeType="1"/>
            </p:cNvSpPr>
            <p:nvPr/>
          </p:nvSpPr>
          <p:spPr bwMode="auto">
            <a:xfrm>
              <a:off x="8840787" y="4546601"/>
              <a:ext cx="0" cy="225425"/>
            </a:xfrm>
            <a:prstGeom prst="line">
              <a:avLst/>
            </a:prstGeom>
            <a:noFill/>
            <a:ln w="28575">
              <a:solidFill>
                <a:schemeClr val="tx1"/>
              </a:solidFill>
              <a:round/>
              <a:headEnd/>
              <a:tailEnd/>
            </a:ln>
          </p:spPr>
          <p:txBody>
            <a:bodyPr/>
            <a:lstStyle/>
            <a:p>
              <a:endParaRPr lang="en-ZA"/>
            </a:p>
          </p:txBody>
        </p:sp>
        <p:sp>
          <p:nvSpPr>
            <p:cNvPr id="22584" name="Line 58"/>
            <p:cNvSpPr>
              <a:spLocks noChangeShapeType="1"/>
            </p:cNvSpPr>
            <p:nvPr/>
          </p:nvSpPr>
          <p:spPr bwMode="auto">
            <a:xfrm>
              <a:off x="7691438" y="4810125"/>
              <a:ext cx="1152525" cy="0"/>
            </a:xfrm>
            <a:prstGeom prst="line">
              <a:avLst/>
            </a:prstGeom>
            <a:noFill/>
            <a:ln w="12700">
              <a:solidFill>
                <a:schemeClr val="tx1"/>
              </a:solidFill>
              <a:round/>
              <a:headEnd/>
              <a:tailEnd/>
            </a:ln>
          </p:spPr>
          <p:txBody>
            <a:bodyPr/>
            <a:lstStyle/>
            <a:p>
              <a:endParaRPr lang="en-ZA"/>
            </a:p>
          </p:txBody>
        </p:sp>
        <p:sp>
          <p:nvSpPr>
            <p:cNvPr id="22585" name="Line 59"/>
            <p:cNvSpPr>
              <a:spLocks noChangeShapeType="1"/>
            </p:cNvSpPr>
            <p:nvPr/>
          </p:nvSpPr>
          <p:spPr bwMode="auto">
            <a:xfrm>
              <a:off x="8847137" y="4803776"/>
              <a:ext cx="0" cy="92075"/>
            </a:xfrm>
            <a:prstGeom prst="line">
              <a:avLst/>
            </a:prstGeom>
            <a:noFill/>
            <a:ln w="28575">
              <a:solidFill>
                <a:schemeClr val="tx1"/>
              </a:solidFill>
              <a:round/>
              <a:headEnd/>
              <a:tailEnd/>
            </a:ln>
          </p:spPr>
          <p:txBody>
            <a:bodyPr/>
            <a:lstStyle/>
            <a:p>
              <a:endParaRPr lang="en-ZA"/>
            </a:p>
          </p:txBody>
        </p:sp>
        <p:sp>
          <p:nvSpPr>
            <p:cNvPr id="22586" name="Text Box 3"/>
            <p:cNvSpPr txBox="1">
              <a:spLocks noChangeArrowheads="1"/>
            </p:cNvSpPr>
            <p:nvPr/>
          </p:nvSpPr>
          <p:spPr bwMode="auto">
            <a:xfrm>
              <a:off x="8953500" y="4071939"/>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11</a:t>
              </a:r>
            </a:p>
          </p:txBody>
        </p:sp>
        <p:sp>
          <p:nvSpPr>
            <p:cNvPr id="22587" name="Text Box 3"/>
            <p:cNvSpPr txBox="1">
              <a:spLocks noChangeArrowheads="1"/>
            </p:cNvSpPr>
            <p:nvPr/>
          </p:nvSpPr>
          <p:spPr bwMode="auto">
            <a:xfrm>
              <a:off x="8953500" y="4205289"/>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12</a:t>
              </a:r>
            </a:p>
          </p:txBody>
        </p:sp>
        <p:sp>
          <p:nvSpPr>
            <p:cNvPr id="22588" name="Text Box 3"/>
            <p:cNvSpPr txBox="1">
              <a:spLocks noChangeArrowheads="1"/>
            </p:cNvSpPr>
            <p:nvPr/>
          </p:nvSpPr>
          <p:spPr bwMode="auto">
            <a:xfrm>
              <a:off x="8953500" y="4338638"/>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13</a:t>
              </a:r>
            </a:p>
          </p:txBody>
        </p:sp>
        <p:sp>
          <p:nvSpPr>
            <p:cNvPr id="22589" name="Text Box 3"/>
            <p:cNvSpPr txBox="1">
              <a:spLocks noChangeArrowheads="1"/>
            </p:cNvSpPr>
            <p:nvPr/>
          </p:nvSpPr>
          <p:spPr bwMode="auto">
            <a:xfrm>
              <a:off x="8953500" y="4470401"/>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14</a:t>
              </a:r>
            </a:p>
          </p:txBody>
        </p:sp>
        <p:sp>
          <p:nvSpPr>
            <p:cNvPr id="22590" name="Text Box 3"/>
            <p:cNvSpPr txBox="1">
              <a:spLocks noChangeArrowheads="1"/>
            </p:cNvSpPr>
            <p:nvPr/>
          </p:nvSpPr>
          <p:spPr bwMode="auto">
            <a:xfrm>
              <a:off x="8953500" y="4603751"/>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15</a:t>
              </a:r>
            </a:p>
          </p:txBody>
        </p:sp>
        <p:sp>
          <p:nvSpPr>
            <p:cNvPr id="22591" name="Text Box 3"/>
            <p:cNvSpPr txBox="1">
              <a:spLocks noChangeArrowheads="1"/>
            </p:cNvSpPr>
            <p:nvPr/>
          </p:nvSpPr>
          <p:spPr bwMode="auto">
            <a:xfrm>
              <a:off x="8953500" y="4735514"/>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16</a:t>
              </a:r>
            </a:p>
          </p:txBody>
        </p:sp>
      </p:gr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7" name="Straight Connector 6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marL="0" marR="0" lvl="0" indent="0" algn="l" defTabSz="914126"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smtClean="0">
                <a:ln>
                  <a:noFill/>
                </a:ln>
                <a:solidFill>
                  <a:schemeClr val="accent1"/>
                </a:solidFill>
                <a:effectLst/>
                <a:uLnTx/>
                <a:uFillTx/>
                <a:latin typeface="Arial"/>
                <a:ea typeface="+mj-ea"/>
                <a:cs typeface="Arial"/>
              </a:rPr>
              <a:t>Impact of HBV Genotype on</a:t>
            </a:r>
          </a:p>
          <a:p>
            <a:pPr marL="0" marR="0" lvl="0" indent="0" algn="l" defTabSz="914126" rtl="0" eaLnBrk="1" fontAlgn="auto" latinLnBrk="0" hangingPunct="1">
              <a:lnSpc>
                <a:spcPct val="85000"/>
              </a:lnSpc>
              <a:spcBef>
                <a:spcPct val="0"/>
              </a:spcBef>
              <a:spcAft>
                <a:spcPts val="0"/>
              </a:spcAft>
              <a:buClrTx/>
              <a:buSzTx/>
              <a:buFontTx/>
              <a:buNone/>
              <a:tabLst/>
              <a:defRPr/>
            </a:pPr>
            <a:r>
              <a:rPr lang="en-US" sz="4000" b="1" spc="-50" dirty="0" smtClean="0">
                <a:solidFill>
                  <a:schemeClr val="accent1"/>
                </a:solidFill>
                <a:latin typeface="Arial"/>
                <a:ea typeface="+mj-ea"/>
                <a:cs typeface="Arial"/>
              </a:rPr>
              <a:t>Disease Progression</a:t>
            </a:r>
            <a:endParaRPr kumimoji="0" lang="en-US" sz="4000" b="1" i="0" u="none" strike="noStrike" kern="1200" cap="none" spc="-50" normalizeH="0" baseline="0" noProof="0" dirty="0">
              <a:ln>
                <a:noFill/>
              </a:ln>
              <a:solidFill>
                <a:srgbClr val="0F6FC6"/>
              </a:solidFill>
              <a:effectLst/>
              <a:uLnTx/>
              <a:uFillTx/>
              <a:latin typeface="+mj-lt"/>
              <a:ea typeface="+mj-ea"/>
              <a:cs typeface="+mj-cs"/>
            </a:endParaRPr>
          </a:p>
        </p:txBody>
      </p:sp>
    </p:spTree>
    <p:extLst>
      <p:ext uri="{BB962C8B-B14F-4D97-AF65-F5344CB8AC3E}">
        <p14:creationId xmlns:p14="http://schemas.microsoft.com/office/powerpoint/2010/main" val="381701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Management of HIV/HBV </a:t>
            </a:r>
            <a:r>
              <a:rPr lang="en-US" sz="4000" b="1" dirty="0" smtClean="0">
                <a:solidFill>
                  <a:schemeClr val="accent1"/>
                </a:solidFill>
                <a:latin typeface="Arial"/>
                <a:cs typeface="Arial"/>
              </a:rPr>
              <a:t>Coinfection</a:t>
            </a:r>
            <a:endParaRPr lang="en-US" sz="28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489836"/>
          </a:xfrm>
        </p:spPr>
        <p:txBody>
          <a:bodyPr>
            <a:noAutofit/>
          </a:bodyPr>
          <a:lstStyle/>
          <a:p>
            <a:pPr marL="0" indent="0">
              <a:lnSpc>
                <a:spcPct val="80000"/>
              </a:lnSpc>
              <a:spcBef>
                <a:spcPts val="200"/>
              </a:spcBef>
              <a:spcAft>
                <a:spcPts val="400"/>
              </a:spcAft>
              <a:buNone/>
            </a:pPr>
            <a:r>
              <a:rPr lang="en-US" sz="2400" b="1" dirty="0">
                <a:solidFill>
                  <a:schemeClr val="accent1"/>
                </a:solidFill>
                <a:latin typeface="Arial"/>
                <a:cs typeface="Arial"/>
              </a:rPr>
              <a:t>HBV </a:t>
            </a:r>
            <a:r>
              <a:rPr lang="en-US" sz="2400" b="1" dirty="0" smtClean="0">
                <a:solidFill>
                  <a:schemeClr val="accent1"/>
                </a:solidFill>
                <a:latin typeface="Arial"/>
                <a:cs typeface="Arial"/>
              </a:rPr>
              <a:t>Screening </a:t>
            </a:r>
            <a:r>
              <a:rPr lang="en-US" sz="2400" b="1" dirty="0">
                <a:solidFill>
                  <a:schemeClr val="accent1"/>
                </a:solidFill>
                <a:latin typeface="Arial"/>
                <a:cs typeface="Arial"/>
              </a:rPr>
              <a:t>and </a:t>
            </a:r>
            <a:r>
              <a:rPr lang="en-US" sz="2400" b="1" dirty="0" smtClean="0">
                <a:solidFill>
                  <a:schemeClr val="accent1"/>
                </a:solidFill>
                <a:latin typeface="Arial"/>
                <a:cs typeface="Arial"/>
              </a:rPr>
              <a:t>Vaccination</a:t>
            </a:r>
            <a:endParaRPr lang="en-US" sz="2400" b="1" dirty="0">
              <a:solidFill>
                <a:schemeClr val="accent1"/>
              </a:solidFill>
              <a:latin typeface="Arial"/>
              <a:cs typeface="Arial"/>
            </a:endParaRPr>
          </a:p>
          <a:p>
            <a:pPr lvl="1">
              <a:lnSpc>
                <a:spcPct val="80000"/>
              </a:lnSpc>
              <a:buFont typeface="Wingdings" panose="05000000000000000000" pitchFamily="2" charset="2"/>
              <a:buChar char="§"/>
            </a:pPr>
            <a:r>
              <a:rPr lang="en-US" sz="2200" dirty="0">
                <a:solidFill>
                  <a:srgbClr val="000000"/>
                </a:solidFill>
                <a:latin typeface="Arial"/>
                <a:cs typeface="Arial"/>
              </a:rPr>
              <a:t>All newly diagnosed HIV infected individuals screened for </a:t>
            </a:r>
            <a:r>
              <a:rPr lang="en-US" sz="2200" dirty="0" smtClean="0">
                <a:solidFill>
                  <a:srgbClr val="000000"/>
                </a:solidFill>
                <a:latin typeface="Arial"/>
                <a:cs typeface="Arial"/>
              </a:rPr>
              <a:t>HBV</a:t>
            </a:r>
          </a:p>
          <a:p>
            <a:pPr lvl="2">
              <a:lnSpc>
                <a:spcPct val="80000"/>
              </a:lnSpc>
              <a:buFont typeface="Courier New" panose="02070309020205020404" pitchFamily="49" charset="0"/>
              <a:buChar char="o"/>
            </a:pPr>
            <a:r>
              <a:rPr lang="en-US" sz="2200" dirty="0" err="1" smtClean="0">
                <a:solidFill>
                  <a:srgbClr val="000000"/>
                </a:solidFill>
                <a:latin typeface="Arial"/>
                <a:cs typeface="Arial"/>
              </a:rPr>
              <a:t>HBsAg</a:t>
            </a:r>
            <a:r>
              <a:rPr lang="en-US" sz="2200" dirty="0" smtClean="0">
                <a:solidFill>
                  <a:srgbClr val="000000"/>
                </a:solidFill>
                <a:latin typeface="Arial"/>
                <a:cs typeface="Arial"/>
              </a:rPr>
              <a:t> </a:t>
            </a:r>
            <a:r>
              <a:rPr lang="en-US" sz="2200" dirty="0">
                <a:solidFill>
                  <a:srgbClr val="000000"/>
                </a:solidFill>
                <a:latin typeface="Arial"/>
                <a:cs typeface="Arial"/>
              </a:rPr>
              <a:t>and </a:t>
            </a:r>
            <a:r>
              <a:rPr lang="en-US" sz="2200" dirty="0" smtClean="0">
                <a:solidFill>
                  <a:srgbClr val="000000"/>
                </a:solidFill>
                <a:latin typeface="Arial"/>
                <a:cs typeface="Arial"/>
              </a:rPr>
              <a:t>anti-HBs</a:t>
            </a:r>
            <a:endParaRPr lang="en-US" sz="2200" dirty="0">
              <a:solidFill>
                <a:srgbClr val="000000"/>
              </a:solidFill>
              <a:latin typeface="Arial"/>
              <a:cs typeface="Arial"/>
            </a:endParaRPr>
          </a:p>
          <a:p>
            <a:pPr lvl="1">
              <a:lnSpc>
                <a:spcPct val="80000"/>
              </a:lnSpc>
              <a:buFont typeface="Wingdings" panose="05000000000000000000" pitchFamily="2" charset="2"/>
              <a:buChar char="§"/>
            </a:pPr>
            <a:r>
              <a:rPr lang="en-US" sz="2200" dirty="0">
                <a:solidFill>
                  <a:srgbClr val="000000"/>
                </a:solidFill>
                <a:latin typeface="Arial"/>
                <a:cs typeface="Arial"/>
              </a:rPr>
              <a:t>Non-immune (HBsAg and anti-HBs negative) - v</a:t>
            </a:r>
            <a:r>
              <a:rPr lang="en-US" sz="2200" dirty="0" smtClean="0">
                <a:solidFill>
                  <a:srgbClr val="000000"/>
                </a:solidFill>
                <a:latin typeface="Arial"/>
                <a:cs typeface="Arial"/>
              </a:rPr>
              <a:t>accinate</a:t>
            </a:r>
            <a:endParaRPr lang="en-US" sz="2200" dirty="0">
              <a:solidFill>
                <a:srgbClr val="000000"/>
              </a:solidFill>
              <a:latin typeface="Arial"/>
              <a:cs typeface="Arial"/>
            </a:endParaRPr>
          </a:p>
          <a:p>
            <a:pPr lvl="1">
              <a:lnSpc>
                <a:spcPct val="80000"/>
              </a:lnSpc>
              <a:buFont typeface="Wingdings" panose="05000000000000000000" pitchFamily="2" charset="2"/>
              <a:buChar char="§"/>
            </a:pPr>
            <a:r>
              <a:rPr lang="en-US" sz="2200" dirty="0">
                <a:solidFill>
                  <a:srgbClr val="000000"/>
                </a:solidFill>
                <a:latin typeface="Arial"/>
                <a:cs typeface="Arial"/>
              </a:rPr>
              <a:t>Lower response to vaccination especially with low CD4 </a:t>
            </a:r>
            <a:r>
              <a:rPr lang="en-US" sz="2200" dirty="0" smtClean="0">
                <a:solidFill>
                  <a:srgbClr val="000000"/>
                </a:solidFill>
                <a:latin typeface="Arial"/>
                <a:cs typeface="Arial"/>
              </a:rPr>
              <a:t>counts</a:t>
            </a:r>
            <a:endParaRPr lang="en-US" sz="2200" dirty="0">
              <a:solidFill>
                <a:srgbClr val="000000"/>
              </a:solidFill>
              <a:latin typeface="Arial"/>
              <a:cs typeface="Arial"/>
            </a:endParaRPr>
          </a:p>
          <a:p>
            <a:pPr lvl="1">
              <a:lnSpc>
                <a:spcPct val="80000"/>
              </a:lnSpc>
              <a:buFont typeface="Wingdings" panose="05000000000000000000" pitchFamily="2" charset="2"/>
              <a:buChar char="§"/>
            </a:pPr>
            <a:r>
              <a:rPr lang="en-US" sz="2200" dirty="0">
                <a:solidFill>
                  <a:srgbClr val="000000"/>
                </a:solidFill>
                <a:latin typeface="Arial"/>
                <a:cs typeface="Arial"/>
              </a:rPr>
              <a:t>Meta-analysis  - 4 double dose (40ug) vaccine schedule gives higher protective anti-</a:t>
            </a:r>
            <a:r>
              <a:rPr lang="en-US" sz="2200" dirty="0" err="1" smtClean="0">
                <a:solidFill>
                  <a:srgbClr val="000000"/>
                </a:solidFill>
                <a:latin typeface="Arial"/>
                <a:cs typeface="Arial"/>
              </a:rPr>
              <a:t>HBs</a:t>
            </a:r>
            <a:endParaRPr lang="en-US" sz="2200" dirty="0" smtClean="0">
              <a:solidFill>
                <a:srgbClr val="000000"/>
              </a:solidFill>
              <a:latin typeface="Arial"/>
              <a:cs typeface="Arial"/>
            </a:endParaRPr>
          </a:p>
          <a:p>
            <a:pPr marL="0" indent="0">
              <a:lnSpc>
                <a:spcPct val="80000"/>
              </a:lnSpc>
              <a:buNone/>
            </a:pPr>
            <a:r>
              <a:rPr lang="en-US" sz="2400" b="1" dirty="0">
                <a:solidFill>
                  <a:schemeClr val="accent1"/>
                </a:solidFill>
                <a:latin typeface="Arial"/>
                <a:cs typeface="Arial"/>
              </a:rPr>
              <a:t>Hepatitis A </a:t>
            </a:r>
            <a:r>
              <a:rPr lang="en-US" sz="2400" b="1" dirty="0" smtClean="0">
                <a:solidFill>
                  <a:schemeClr val="accent1"/>
                </a:solidFill>
                <a:latin typeface="Arial"/>
                <a:cs typeface="Arial"/>
              </a:rPr>
              <a:t>Vaccination</a:t>
            </a:r>
            <a:endParaRPr lang="en-US" sz="2400" b="1" dirty="0">
              <a:solidFill>
                <a:schemeClr val="accent1"/>
              </a:solidFill>
              <a:latin typeface="Arial"/>
              <a:cs typeface="Arial"/>
            </a:endParaRPr>
          </a:p>
          <a:p>
            <a:pPr lvl="1">
              <a:lnSpc>
                <a:spcPct val="80000"/>
              </a:lnSpc>
              <a:buFont typeface="Wingdings" panose="05000000000000000000" pitchFamily="2" charset="2"/>
              <a:buChar char="§"/>
            </a:pPr>
            <a:r>
              <a:rPr lang="en-US" sz="2200" dirty="0" smtClean="0">
                <a:solidFill>
                  <a:schemeClr val="tx1"/>
                </a:solidFill>
                <a:latin typeface="Arial"/>
                <a:cs typeface="Arial"/>
              </a:rPr>
              <a:t>Should </a:t>
            </a:r>
            <a:r>
              <a:rPr lang="en-US" sz="2200" dirty="0">
                <a:solidFill>
                  <a:schemeClr val="tx1"/>
                </a:solidFill>
                <a:latin typeface="Arial"/>
                <a:cs typeface="Arial"/>
              </a:rPr>
              <a:t>be considered in all </a:t>
            </a:r>
            <a:r>
              <a:rPr lang="en-US" sz="2200" dirty="0" smtClean="0">
                <a:solidFill>
                  <a:schemeClr val="tx1"/>
                </a:solidFill>
                <a:latin typeface="Arial"/>
                <a:cs typeface="Arial"/>
              </a:rPr>
              <a:t>HIV-positive patients, especially men who have sex with men</a:t>
            </a:r>
            <a:endParaRPr lang="en-US" sz="2200" dirty="0" smtClean="0">
              <a:latin typeface="Arial"/>
              <a:cs typeface="Arial"/>
            </a:endParaRPr>
          </a:p>
          <a:p>
            <a:pPr marL="0" indent="0">
              <a:lnSpc>
                <a:spcPct val="80000"/>
              </a:lnSpc>
              <a:buNone/>
            </a:pPr>
            <a:r>
              <a:rPr lang="en-US" sz="2400" b="1" dirty="0">
                <a:solidFill>
                  <a:schemeClr val="accent1"/>
                </a:solidFill>
                <a:latin typeface="Arial"/>
                <a:cs typeface="Arial"/>
              </a:rPr>
              <a:t>Screen for Hepatitis </a:t>
            </a:r>
            <a:r>
              <a:rPr lang="en-US" sz="2400" b="1" dirty="0" smtClean="0">
                <a:solidFill>
                  <a:schemeClr val="accent1"/>
                </a:solidFill>
                <a:latin typeface="Arial"/>
                <a:cs typeface="Arial"/>
              </a:rPr>
              <a:t>C</a:t>
            </a:r>
            <a:endParaRPr lang="en-US" sz="2400" b="1" dirty="0">
              <a:solidFill>
                <a:schemeClr val="accent1"/>
              </a:solidFill>
              <a:latin typeface="Arial"/>
              <a:cs typeface="Arial"/>
            </a:endParaRPr>
          </a:p>
          <a:p>
            <a:pPr lvl="1">
              <a:lnSpc>
                <a:spcPct val="80000"/>
              </a:lnSpc>
              <a:buFont typeface="Wingdings" panose="05000000000000000000" pitchFamily="2" charset="2"/>
              <a:buChar char="§"/>
            </a:pPr>
            <a:r>
              <a:rPr lang="en-US" sz="2200" dirty="0" smtClean="0">
                <a:solidFill>
                  <a:srgbClr val="000000"/>
                </a:solidFill>
                <a:latin typeface="Arial"/>
                <a:cs typeface="Arial"/>
              </a:rPr>
              <a:t>Triple </a:t>
            </a:r>
            <a:r>
              <a:rPr lang="en-US" sz="2200" dirty="0">
                <a:solidFill>
                  <a:srgbClr val="000000"/>
                </a:solidFill>
                <a:latin typeface="Arial"/>
                <a:cs typeface="Arial"/>
              </a:rPr>
              <a:t>HIV/HBV/HCV – </a:t>
            </a:r>
            <a:r>
              <a:rPr lang="en-US" sz="2200" dirty="0" smtClean="0">
                <a:solidFill>
                  <a:srgbClr val="000000"/>
                </a:solidFill>
                <a:latin typeface="Arial"/>
                <a:cs typeface="Arial"/>
              </a:rPr>
              <a:t>Treat the </a:t>
            </a:r>
            <a:r>
              <a:rPr lang="en-US" sz="2200" dirty="0">
                <a:solidFill>
                  <a:srgbClr val="000000"/>
                </a:solidFill>
                <a:latin typeface="Arial"/>
                <a:cs typeface="Arial"/>
              </a:rPr>
              <a:t>dominant virus</a:t>
            </a:r>
          </a:p>
          <a:p>
            <a:pPr marL="0" indent="0">
              <a:lnSpc>
                <a:spcPct val="80000"/>
              </a:lnSpc>
              <a:spcBef>
                <a:spcPts val="200"/>
              </a:spcBef>
              <a:spcAft>
                <a:spcPts val="400"/>
              </a:spcAft>
              <a:buNone/>
            </a:pPr>
            <a:endParaRPr lang="en-US" sz="2400" b="1" dirty="0">
              <a:solidFill>
                <a:schemeClr val="accent1"/>
              </a:solidFill>
              <a:latin typeface="Arial"/>
              <a:cs typeface="Arial"/>
            </a:endParaRPr>
          </a:p>
          <a:p>
            <a:pPr>
              <a:lnSpc>
                <a:spcPct val="80000"/>
              </a:lnSpc>
              <a:spcBef>
                <a:spcPts val="200"/>
              </a:spcBef>
              <a:spcAft>
                <a:spcPts val="400"/>
              </a:spcAft>
              <a:buFont typeface="Arial"/>
              <a:buChar char="•"/>
            </a:pPr>
            <a:endParaRPr lang="en-US" sz="2400" b="1" dirty="0">
              <a:solidFill>
                <a:srgbClr val="0F6FC6"/>
              </a:solidFill>
              <a:latin typeface="Arial"/>
              <a:cs typeface="Arial"/>
            </a:endParaRPr>
          </a:p>
          <a:p>
            <a:pPr>
              <a:lnSpc>
                <a:spcPct val="80000"/>
              </a:lnSpc>
              <a:spcBef>
                <a:spcPts val="200"/>
              </a:spcBef>
              <a:spcAft>
                <a:spcPts val="400"/>
              </a:spcAft>
              <a:buFont typeface="Arial"/>
              <a:buChar char="•"/>
            </a:pPr>
            <a:endParaRPr lang="en-US" sz="2400" dirty="0">
              <a:solidFill>
                <a:srgbClr val="000000"/>
              </a:solidFill>
              <a:latin typeface="Arial"/>
              <a:cs typeface="Arial"/>
            </a:endParaRPr>
          </a:p>
          <a:p>
            <a:pPr>
              <a:lnSpc>
                <a:spcPct val="80000"/>
              </a:lnSpc>
              <a:spcBef>
                <a:spcPts val="200"/>
              </a:spcBef>
              <a:spcAft>
                <a:spcPts val="400"/>
              </a:spcAft>
              <a:buFont typeface="Arial"/>
              <a:buChar char="•"/>
            </a:pPr>
            <a:endParaRPr lang="en-US" sz="2400" b="1" dirty="0">
              <a:latin typeface="Arial"/>
              <a:cs typeface="Arial"/>
            </a:endParaRPr>
          </a:p>
        </p:txBody>
      </p:sp>
      <p:sp>
        <p:nvSpPr>
          <p:cNvPr id="4" name="TextBox 3"/>
          <p:cNvSpPr txBox="1"/>
          <p:nvPr/>
        </p:nvSpPr>
        <p:spPr>
          <a:xfrm>
            <a:off x="146304" y="6345936"/>
            <a:ext cx="8784976" cy="495520"/>
          </a:xfrm>
          <a:prstGeom prst="rect">
            <a:avLst/>
          </a:prstGeom>
          <a:noFill/>
        </p:spPr>
        <p:txBody>
          <a:bodyPr wrap="square" rtlCol="0">
            <a:spAutoFit/>
          </a:bodyPr>
          <a:lstStyle/>
          <a:p>
            <a:pPr>
              <a:lnSpc>
                <a:spcPct val="110000"/>
              </a:lnSpc>
            </a:pPr>
            <a:r>
              <a:rPr lang="en-US" sz="1200" dirty="0">
                <a:solidFill>
                  <a:schemeClr val="bg1"/>
                </a:solidFill>
                <a:latin typeface="Arial"/>
                <a:cs typeface="Arial"/>
              </a:rPr>
              <a:t>Consolidated guidelines on the use of antiretroviral drugs for treating and preventing HIV infection: recommendations</a:t>
            </a:r>
            <a:r>
              <a:rPr lang="en-US" sz="1200" dirty="0" smtClean="0">
                <a:solidFill>
                  <a:schemeClr val="bg1"/>
                </a:solidFill>
                <a:latin typeface="Arial"/>
                <a:cs typeface="Arial"/>
              </a:rPr>
              <a:t> </a:t>
            </a:r>
            <a:br>
              <a:rPr lang="en-US" sz="1200" dirty="0" smtClean="0">
                <a:solidFill>
                  <a:schemeClr val="bg1"/>
                </a:solidFill>
                <a:latin typeface="Arial"/>
                <a:cs typeface="Arial"/>
              </a:rPr>
            </a:br>
            <a:r>
              <a:rPr lang="en-US" sz="1200" dirty="0" smtClean="0">
                <a:solidFill>
                  <a:schemeClr val="bg1"/>
                </a:solidFill>
                <a:latin typeface="Arial"/>
                <a:cs typeface="Arial"/>
              </a:rPr>
              <a:t>for a </a:t>
            </a:r>
            <a:r>
              <a:rPr lang="en-US" sz="1200" dirty="0">
                <a:solidFill>
                  <a:schemeClr val="bg1"/>
                </a:solidFill>
                <a:latin typeface="Arial"/>
                <a:cs typeface="Arial"/>
              </a:rPr>
              <a:t>public health approach. Geneva: World Health Organization; 2013;  </a:t>
            </a:r>
            <a:r>
              <a:rPr lang="en-US" sz="1200" dirty="0" err="1">
                <a:solidFill>
                  <a:schemeClr val="bg1"/>
                </a:solidFill>
                <a:latin typeface="Arial"/>
                <a:cs typeface="Arial"/>
              </a:rPr>
              <a:t>Int</a:t>
            </a:r>
            <a:r>
              <a:rPr lang="en-US" sz="1200" dirty="0">
                <a:solidFill>
                  <a:schemeClr val="bg1"/>
                </a:solidFill>
                <a:latin typeface="Arial"/>
                <a:cs typeface="Arial"/>
              </a:rPr>
              <a:t> J STD AIDS 2013;24(2);117   </a:t>
            </a:r>
            <a:endParaRPr lang="en-US" sz="12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81570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solidFill>
                <a:latin typeface="Arial"/>
                <a:cs typeface="Arial"/>
              </a:rPr>
              <a:t>Management of HIV/HBV </a:t>
            </a:r>
            <a:r>
              <a:rPr lang="en-US" sz="3600" b="1" dirty="0" smtClean="0">
                <a:solidFill>
                  <a:schemeClr val="accent1"/>
                </a:solidFill>
                <a:latin typeface="Arial"/>
                <a:cs typeface="Arial"/>
              </a:rPr>
              <a:t>Coinfection </a:t>
            </a:r>
            <a:r>
              <a:rPr lang="en-US" sz="2400" b="1" dirty="0" smtClean="0">
                <a:solidFill>
                  <a:schemeClr val="accent1"/>
                </a:solidFill>
                <a:latin typeface="Arial"/>
                <a:cs typeface="Arial"/>
              </a:rPr>
              <a:t>(continued)</a:t>
            </a:r>
            <a:endParaRPr lang="en-US" sz="24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402666"/>
          </a:xfrm>
        </p:spPr>
        <p:txBody>
          <a:bodyPr>
            <a:noAutofit/>
          </a:bodyPr>
          <a:lstStyle/>
          <a:p>
            <a:pPr marL="0" indent="0">
              <a:spcBef>
                <a:spcPts val="200"/>
              </a:spcBef>
              <a:spcAft>
                <a:spcPts val="400"/>
              </a:spcAft>
              <a:buNone/>
            </a:pPr>
            <a:r>
              <a:rPr lang="en-US" sz="2400" b="1" dirty="0">
                <a:solidFill>
                  <a:schemeClr val="accent1"/>
                </a:solidFill>
                <a:latin typeface="Arial"/>
                <a:cs typeface="Arial"/>
              </a:rPr>
              <a:t>Aetiology of abnormal liver </a:t>
            </a:r>
            <a:r>
              <a:rPr lang="en-US" sz="2400" b="1" dirty="0" smtClean="0">
                <a:solidFill>
                  <a:schemeClr val="accent1"/>
                </a:solidFill>
                <a:latin typeface="Arial"/>
                <a:cs typeface="Arial"/>
              </a:rPr>
              <a:t>profile: </a:t>
            </a:r>
            <a:r>
              <a:rPr lang="en-US" sz="2400" b="1" dirty="0">
                <a:solidFill>
                  <a:schemeClr val="accent1"/>
                </a:solidFill>
                <a:latin typeface="Arial"/>
                <a:cs typeface="Arial"/>
              </a:rPr>
              <a:t>often </a:t>
            </a:r>
            <a:r>
              <a:rPr lang="en-US" sz="2400" b="1" dirty="0" err="1" smtClean="0">
                <a:solidFill>
                  <a:schemeClr val="accent1"/>
                </a:solidFill>
                <a:latin typeface="Arial"/>
                <a:cs typeface="Arial"/>
              </a:rPr>
              <a:t>multifactorial</a:t>
            </a:r>
            <a:endParaRPr lang="en-US" sz="2400" b="1" dirty="0" smtClean="0">
              <a:solidFill>
                <a:schemeClr val="accent1"/>
              </a:solidFill>
              <a:latin typeface="Arial"/>
              <a:cs typeface="Arial"/>
            </a:endParaRPr>
          </a:p>
          <a:p>
            <a:pPr marL="347472" lvl="1" indent="-347472">
              <a:buFont typeface="Wingdings" panose="05000000000000000000" pitchFamily="2" charset="2"/>
              <a:buChar char="§"/>
            </a:pPr>
            <a:r>
              <a:rPr lang="en-US" sz="2200" dirty="0">
                <a:solidFill>
                  <a:srgbClr val="000000"/>
                </a:solidFill>
                <a:latin typeface="Arial"/>
                <a:cs typeface="Arial"/>
              </a:rPr>
              <a:t>Drug-induced liver </a:t>
            </a:r>
            <a:r>
              <a:rPr lang="en-US" sz="2200" dirty="0" smtClean="0">
                <a:solidFill>
                  <a:srgbClr val="000000"/>
                </a:solidFill>
                <a:latin typeface="Arial"/>
                <a:cs typeface="Arial"/>
              </a:rPr>
              <a:t>injuries</a:t>
            </a:r>
            <a:endParaRPr lang="en-US" sz="2200" dirty="0">
              <a:solidFill>
                <a:srgbClr val="000000"/>
              </a:solidFill>
              <a:latin typeface="Arial"/>
              <a:cs typeface="Arial"/>
            </a:endParaRPr>
          </a:p>
          <a:p>
            <a:pPr marL="694944" lvl="2" indent="-347472">
              <a:buSzPct val="60000"/>
              <a:buFont typeface="Wingdings" charset="2"/>
              <a:buChar char=""/>
            </a:pPr>
            <a:r>
              <a:rPr lang="en-US" sz="2200" dirty="0" smtClean="0">
                <a:solidFill>
                  <a:srgbClr val="000000"/>
                </a:solidFill>
                <a:latin typeface="Arial"/>
                <a:cs typeface="Arial"/>
              </a:rPr>
              <a:t>HIV ART, </a:t>
            </a:r>
            <a:r>
              <a:rPr lang="en-US" sz="2200" dirty="0">
                <a:solidFill>
                  <a:srgbClr val="000000"/>
                </a:solidFill>
                <a:latin typeface="Arial"/>
                <a:cs typeface="Arial"/>
              </a:rPr>
              <a:t>TB drugs, </a:t>
            </a:r>
            <a:r>
              <a:rPr lang="en-US" sz="2200" dirty="0" err="1" smtClean="0">
                <a:solidFill>
                  <a:srgbClr val="000000"/>
                </a:solidFill>
                <a:latin typeface="Arial"/>
                <a:cs typeface="Arial"/>
              </a:rPr>
              <a:t>cotrimoxazole</a:t>
            </a:r>
            <a:r>
              <a:rPr lang="en-US" sz="2200" dirty="0" smtClean="0">
                <a:solidFill>
                  <a:srgbClr val="000000"/>
                </a:solidFill>
                <a:latin typeface="Arial"/>
                <a:cs typeface="Arial"/>
              </a:rPr>
              <a:t>, fluconazole, traditional, herbal/alternative supplements</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a:solidFill>
                  <a:srgbClr val="000000"/>
                </a:solidFill>
                <a:latin typeface="Arial"/>
                <a:cs typeface="Arial"/>
              </a:rPr>
              <a:t>HIV related opportunistic </a:t>
            </a:r>
            <a:r>
              <a:rPr lang="en-US" sz="2200" dirty="0" smtClean="0">
                <a:solidFill>
                  <a:srgbClr val="000000"/>
                </a:solidFill>
                <a:latin typeface="Arial"/>
                <a:cs typeface="Arial"/>
              </a:rPr>
              <a:t>infections</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a:solidFill>
                  <a:srgbClr val="000000"/>
                </a:solidFill>
                <a:latin typeface="Arial"/>
                <a:cs typeface="Arial"/>
              </a:rPr>
              <a:t>HBV </a:t>
            </a:r>
            <a:r>
              <a:rPr lang="en-US" sz="2200" dirty="0" smtClean="0">
                <a:solidFill>
                  <a:srgbClr val="000000"/>
                </a:solidFill>
                <a:latin typeface="Arial"/>
                <a:cs typeface="Arial"/>
              </a:rPr>
              <a:t>clearance</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a:solidFill>
                  <a:srgbClr val="000000"/>
                </a:solidFill>
                <a:latin typeface="Arial"/>
                <a:cs typeface="Arial"/>
              </a:rPr>
              <a:t>Emergence of drug </a:t>
            </a:r>
            <a:r>
              <a:rPr lang="en-US" sz="2200" dirty="0" smtClean="0">
                <a:solidFill>
                  <a:srgbClr val="000000"/>
                </a:solidFill>
                <a:latin typeface="Arial"/>
                <a:cs typeface="Arial"/>
              </a:rPr>
              <a:t>resistance</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IRIS</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a:solidFill>
                  <a:srgbClr val="000000"/>
                </a:solidFill>
                <a:latin typeface="Arial"/>
                <a:cs typeface="Arial"/>
              </a:rPr>
              <a:t>Reactivation after withdrawal of </a:t>
            </a:r>
            <a:r>
              <a:rPr lang="en-US" sz="2200" dirty="0" smtClean="0">
                <a:solidFill>
                  <a:srgbClr val="000000"/>
                </a:solidFill>
                <a:latin typeface="Arial"/>
                <a:cs typeface="Arial"/>
              </a:rPr>
              <a:t>therapy</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a:solidFill>
                  <a:srgbClr val="000000"/>
                </a:solidFill>
                <a:latin typeface="Arial"/>
                <a:cs typeface="Arial"/>
              </a:rPr>
              <a:t>Super-infection with HCV, HAV, </a:t>
            </a:r>
            <a:r>
              <a:rPr lang="en-US" sz="2200" dirty="0" smtClean="0">
                <a:solidFill>
                  <a:srgbClr val="000000"/>
                </a:solidFill>
                <a:latin typeface="Arial"/>
                <a:cs typeface="Arial"/>
              </a:rPr>
              <a:t>HDV, </a:t>
            </a:r>
            <a:r>
              <a:rPr lang="en-US" sz="2200" dirty="0">
                <a:solidFill>
                  <a:srgbClr val="000000"/>
                </a:solidFill>
                <a:latin typeface="Arial"/>
                <a:cs typeface="Arial"/>
              </a:rPr>
              <a:t>and </a:t>
            </a:r>
            <a:r>
              <a:rPr lang="en-US" sz="2200" dirty="0" smtClean="0">
                <a:solidFill>
                  <a:srgbClr val="000000"/>
                </a:solidFill>
                <a:latin typeface="Arial"/>
                <a:cs typeface="Arial"/>
              </a:rPr>
              <a:t>HEV</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a:solidFill>
                  <a:srgbClr val="000000"/>
                </a:solidFill>
                <a:latin typeface="Arial"/>
                <a:cs typeface="Arial"/>
              </a:rPr>
              <a:t>Comorbidities - Non-alcoholic fatty liver disease, alcoholic liver </a:t>
            </a:r>
            <a:r>
              <a:rPr lang="en-US" sz="2200" dirty="0" smtClean="0">
                <a:solidFill>
                  <a:srgbClr val="000000"/>
                </a:solidFill>
                <a:latin typeface="Arial"/>
                <a:cs typeface="Arial"/>
              </a:rPr>
              <a:t>disease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0415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solidFill>
                <a:latin typeface="Arial"/>
                <a:cs typeface="Arial"/>
              </a:rPr>
              <a:t>Management of HIV/HBV </a:t>
            </a:r>
            <a:r>
              <a:rPr lang="en-US" sz="3600" b="1" dirty="0" smtClean="0">
                <a:solidFill>
                  <a:schemeClr val="accent1"/>
                </a:solidFill>
                <a:latin typeface="Arial"/>
                <a:cs typeface="Arial"/>
              </a:rPr>
              <a:t>Coinfection </a:t>
            </a:r>
            <a:r>
              <a:rPr lang="en-US" sz="2400" b="1" dirty="0" smtClean="0">
                <a:solidFill>
                  <a:schemeClr val="accent1"/>
                </a:solidFill>
                <a:latin typeface="Arial"/>
                <a:cs typeface="Arial"/>
              </a:rPr>
              <a:t>(continued)</a:t>
            </a:r>
            <a:endParaRPr lang="en-US" sz="24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023360"/>
          </a:xfrm>
        </p:spPr>
        <p:txBody>
          <a:bodyPr>
            <a:noAutofit/>
          </a:bodyPr>
          <a:lstStyle/>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a:cs typeface="Arial"/>
              </a:rPr>
              <a:t>Deranged liver </a:t>
            </a:r>
            <a:r>
              <a:rPr lang="en-US" sz="2400" dirty="0">
                <a:solidFill>
                  <a:schemeClr val="tx1"/>
                </a:solidFill>
                <a:latin typeface="Arial"/>
                <a:cs typeface="Arial"/>
              </a:rPr>
              <a:t>enzymes often multifactorial</a:t>
            </a: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a:cs typeface="Arial"/>
              </a:rPr>
              <a:t>More </a:t>
            </a:r>
            <a:r>
              <a:rPr lang="en-US" sz="2400" dirty="0">
                <a:solidFill>
                  <a:schemeClr val="tx1"/>
                </a:solidFill>
                <a:latin typeface="Arial"/>
                <a:cs typeface="Arial"/>
              </a:rPr>
              <a:t>aggressive natural history of HBV and possibility of </a:t>
            </a:r>
            <a:r>
              <a:rPr lang="en-US" sz="2400" dirty="0" err="1">
                <a:solidFill>
                  <a:schemeClr val="tx1"/>
                </a:solidFill>
                <a:latin typeface="Arial"/>
                <a:cs typeface="Arial"/>
              </a:rPr>
              <a:t>comorbidities</a:t>
            </a:r>
            <a:r>
              <a:rPr lang="en-US" sz="2400" dirty="0">
                <a:solidFill>
                  <a:schemeClr val="tx1"/>
                </a:solidFill>
                <a:latin typeface="Arial"/>
                <a:cs typeface="Arial"/>
              </a:rPr>
              <a:t>    </a:t>
            </a:r>
            <a:r>
              <a:rPr lang="en-US" sz="2400" dirty="0" smtClean="0">
                <a:solidFill>
                  <a:schemeClr val="tx1"/>
                </a:solidFill>
                <a:latin typeface="Arial"/>
                <a:cs typeface="Arial"/>
              </a:rPr>
              <a:t> </a:t>
            </a:r>
            <a:endParaRPr lang="en-US" sz="2400" dirty="0" smtClean="0">
              <a:latin typeface="Arial"/>
              <a:cs typeface="Arial"/>
            </a:endParaRPr>
          </a:p>
          <a:p>
            <a:pPr marL="0" lvl="1" indent="0">
              <a:lnSpc>
                <a:spcPct val="100000"/>
              </a:lnSpc>
              <a:spcBef>
                <a:spcPts val="1200"/>
              </a:spcBef>
              <a:spcAft>
                <a:spcPts val="200"/>
              </a:spcAft>
              <a:buNone/>
            </a:pPr>
            <a:r>
              <a:rPr lang="en-US" sz="2400" b="1" dirty="0" smtClean="0">
                <a:solidFill>
                  <a:schemeClr val="accent1"/>
                </a:solidFill>
                <a:latin typeface="Arial"/>
                <a:cs typeface="Arial"/>
              </a:rPr>
              <a:t>Lower </a:t>
            </a:r>
            <a:r>
              <a:rPr lang="en-US" sz="2400" b="1" dirty="0">
                <a:solidFill>
                  <a:schemeClr val="accent1"/>
                </a:solidFill>
                <a:latin typeface="Arial"/>
                <a:cs typeface="Arial"/>
              </a:rPr>
              <a:t>threshold for performing liver biopsy to assess the  	  differential diagnosis and the stage and grade of </a:t>
            </a:r>
            <a:r>
              <a:rPr lang="en-US" sz="2400" b="1" dirty="0" err="1">
                <a:solidFill>
                  <a:schemeClr val="accent1"/>
                </a:solidFill>
                <a:latin typeface="Arial"/>
                <a:cs typeface="Arial"/>
              </a:rPr>
              <a:t>histologic</a:t>
            </a:r>
            <a:r>
              <a:rPr lang="en-US" sz="2400" b="1" dirty="0">
                <a:solidFill>
                  <a:schemeClr val="accent1"/>
                </a:solidFill>
                <a:latin typeface="Arial"/>
                <a:cs typeface="Arial"/>
              </a:rPr>
              <a:t> </a:t>
            </a:r>
            <a:r>
              <a:rPr lang="en-US" sz="2400" b="1" dirty="0" smtClean="0">
                <a:solidFill>
                  <a:schemeClr val="accent1"/>
                </a:solidFill>
                <a:latin typeface="Arial"/>
                <a:cs typeface="Arial"/>
              </a:rPr>
              <a:t>injury</a:t>
            </a:r>
            <a:endParaRPr lang="en-US" sz="2400" dirty="0" smtClean="0">
              <a:solidFill>
                <a:schemeClr val="accent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a:cs typeface="Arial"/>
              </a:rPr>
              <a:t>Noninvasive </a:t>
            </a:r>
            <a:r>
              <a:rPr lang="en-US" sz="2400" dirty="0">
                <a:solidFill>
                  <a:schemeClr val="tx1"/>
                </a:solidFill>
                <a:latin typeface="Arial"/>
                <a:cs typeface="Arial"/>
              </a:rPr>
              <a:t>methods -  serum biomarkers and transient </a:t>
            </a:r>
            <a:r>
              <a:rPr lang="en-US" sz="2400" dirty="0" err="1" smtClean="0">
                <a:solidFill>
                  <a:schemeClr val="tx1"/>
                </a:solidFill>
                <a:latin typeface="Arial"/>
                <a:cs typeface="Arial"/>
              </a:rPr>
              <a:t>elastography</a:t>
            </a:r>
            <a:r>
              <a:rPr lang="en-US" sz="2400" dirty="0">
                <a:solidFill>
                  <a:schemeClr val="tx1"/>
                </a:solidFill>
                <a:latin typeface="Arial"/>
                <a:cs typeface="Arial"/>
              </a:rPr>
              <a:t> </a:t>
            </a:r>
            <a:r>
              <a:rPr lang="en-US" sz="2400" dirty="0" smtClean="0">
                <a:solidFill>
                  <a:schemeClr val="tx1"/>
                </a:solidFill>
                <a:latin typeface="Arial"/>
                <a:cs typeface="Arial"/>
              </a:rPr>
              <a:t>to </a:t>
            </a:r>
            <a:r>
              <a:rPr lang="en-US" sz="2400" dirty="0">
                <a:solidFill>
                  <a:schemeClr val="tx1"/>
                </a:solidFill>
                <a:latin typeface="Arial"/>
                <a:cs typeface="Arial"/>
              </a:rPr>
              <a:t>assess fibrosis</a:t>
            </a:r>
          </a:p>
        </p:txBody>
      </p:sp>
      <p:sp>
        <p:nvSpPr>
          <p:cNvPr id="4" name="TextBox 3"/>
          <p:cNvSpPr txBox="1"/>
          <p:nvPr/>
        </p:nvSpPr>
        <p:spPr>
          <a:xfrm>
            <a:off x="146304" y="6455664"/>
            <a:ext cx="9036496" cy="307777"/>
          </a:xfrm>
          <a:prstGeom prst="rect">
            <a:avLst/>
          </a:prstGeom>
          <a:noFill/>
        </p:spPr>
        <p:txBody>
          <a:bodyPr wrap="square" rtlCol="0">
            <a:spAutoFit/>
          </a:bodyPr>
          <a:lstStyle/>
          <a:p>
            <a:r>
              <a:rPr lang="en-US" sz="1400" dirty="0" smtClean="0">
                <a:solidFill>
                  <a:schemeClr val="bg1"/>
                </a:solidFill>
                <a:latin typeface="Arial"/>
                <a:cs typeface="Arial"/>
              </a:rPr>
              <a:t>J </a:t>
            </a:r>
            <a:r>
              <a:rPr lang="en-US" sz="1400" dirty="0">
                <a:solidFill>
                  <a:schemeClr val="bg1"/>
                </a:solidFill>
                <a:latin typeface="Arial"/>
                <a:cs typeface="Arial"/>
              </a:rPr>
              <a:t>Infect Dis. 2002;186:23-31; Lancet 2002;360:1921-1926; J </a:t>
            </a:r>
            <a:r>
              <a:rPr lang="en-US" sz="1400" dirty="0" err="1">
                <a:solidFill>
                  <a:schemeClr val="bg1"/>
                </a:solidFill>
                <a:latin typeface="Arial"/>
                <a:cs typeface="Arial"/>
              </a:rPr>
              <a:t>Hepatol</a:t>
            </a:r>
            <a:r>
              <a:rPr lang="en-US" sz="1400" dirty="0">
                <a:solidFill>
                  <a:schemeClr val="bg1"/>
                </a:solidFill>
                <a:latin typeface="Arial"/>
                <a:cs typeface="Arial"/>
              </a:rPr>
              <a:t> 2009;50:1074-1083                      </a:t>
            </a:r>
          </a:p>
        </p:txBody>
      </p:sp>
    </p:spTree>
    <p:extLst>
      <p:ext uri="{BB962C8B-B14F-4D97-AF65-F5344CB8AC3E}">
        <p14:creationId xmlns:p14="http://schemas.microsoft.com/office/powerpoint/2010/main" val="57615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accent1"/>
                </a:solidFill>
                <a:latin typeface="Arial"/>
                <a:cs typeface="Arial"/>
              </a:rPr>
              <a:t>Initiation of </a:t>
            </a:r>
            <a:r>
              <a:rPr lang="en-US" sz="4000" b="1" dirty="0" smtClean="0">
                <a:solidFill>
                  <a:schemeClr val="accent1"/>
                </a:solidFill>
                <a:latin typeface="Arial"/>
                <a:cs typeface="Arial"/>
              </a:rPr>
              <a:t>HIV ART </a:t>
            </a:r>
            <a:r>
              <a:rPr lang="en-US" sz="4000" b="1" dirty="0" smtClean="0">
                <a:solidFill>
                  <a:schemeClr val="accent1"/>
                </a:solidFill>
                <a:latin typeface="Arial"/>
                <a:cs typeface="Arial"/>
              </a:rPr>
              <a:t>in HBV </a:t>
            </a:r>
            <a:r>
              <a:rPr lang="en-US" sz="4000" b="1" dirty="0">
                <a:solidFill>
                  <a:schemeClr val="accent1"/>
                </a:solidFill>
                <a:latin typeface="Arial"/>
                <a:cs typeface="Arial"/>
              </a:rPr>
              <a:t>C</a:t>
            </a:r>
            <a:r>
              <a:rPr lang="en-US" sz="4000" b="1" dirty="0" smtClean="0">
                <a:solidFill>
                  <a:schemeClr val="accent1"/>
                </a:solidFill>
                <a:latin typeface="Arial"/>
                <a:cs typeface="Arial"/>
              </a:rPr>
              <a:t>oinfection</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023360"/>
          </a:xfrm>
        </p:spPr>
        <p:txBody>
          <a:bodyPr>
            <a:normAutofit fontScale="25000" lnSpcReduction="20000"/>
          </a:bodyPr>
          <a:lstStyle/>
          <a:p>
            <a:pPr marL="347472" indent="-347472">
              <a:lnSpc>
                <a:spcPct val="120000"/>
              </a:lnSpc>
              <a:buNone/>
            </a:pPr>
            <a:r>
              <a:rPr lang="en-US" sz="9600" b="1" dirty="0">
                <a:solidFill>
                  <a:schemeClr val="accent1"/>
                </a:solidFill>
                <a:latin typeface="Arial"/>
                <a:cs typeface="Arial"/>
              </a:rPr>
              <a:t>2013 WHO ARV guidelines recommend initiation of </a:t>
            </a:r>
            <a:r>
              <a:rPr lang="en-US" sz="9600" b="1" dirty="0" smtClean="0">
                <a:solidFill>
                  <a:schemeClr val="accent1"/>
                </a:solidFill>
                <a:latin typeface="Arial"/>
                <a:cs typeface="Arial"/>
              </a:rPr>
              <a:t>HIV ART in</a:t>
            </a:r>
            <a:endParaRPr lang="en-US" sz="9600" b="1" dirty="0">
              <a:solidFill>
                <a:schemeClr val="accent1"/>
              </a:solidFill>
              <a:latin typeface="Arial"/>
              <a:cs typeface="Arial"/>
            </a:endParaRPr>
          </a:p>
          <a:p>
            <a:pPr marL="347472" indent="-347472">
              <a:lnSpc>
                <a:spcPct val="120000"/>
              </a:lnSpc>
              <a:buFont typeface="Wingdings" charset="2"/>
              <a:buChar char="§"/>
            </a:pPr>
            <a:r>
              <a:rPr lang="en-US" sz="9600" dirty="0">
                <a:solidFill>
                  <a:schemeClr val="tx1"/>
                </a:solidFill>
                <a:latin typeface="Arial"/>
                <a:cs typeface="Arial"/>
              </a:rPr>
              <a:t>All HIV-infected adults with a CD4 cell count &lt;500 cells/mm</a:t>
            </a:r>
            <a:r>
              <a:rPr lang="en-US" sz="9600" baseline="30000" dirty="0">
                <a:solidFill>
                  <a:schemeClr val="tx1"/>
                </a:solidFill>
                <a:latin typeface="Arial"/>
                <a:cs typeface="Arial"/>
              </a:rPr>
              <a:t>3</a:t>
            </a:r>
            <a:r>
              <a:rPr lang="en-US" sz="9600" dirty="0">
                <a:solidFill>
                  <a:schemeClr val="tx1"/>
                </a:solidFill>
                <a:latin typeface="Arial"/>
                <a:cs typeface="Arial"/>
              </a:rPr>
              <a:t>    </a:t>
            </a:r>
            <a:endParaRPr lang="en-US" sz="9600" dirty="0" smtClean="0">
              <a:solidFill>
                <a:schemeClr val="tx1"/>
              </a:solidFill>
              <a:latin typeface="Arial"/>
              <a:cs typeface="Arial"/>
            </a:endParaRPr>
          </a:p>
          <a:p>
            <a:pPr marL="694944" indent="-347472">
              <a:lnSpc>
                <a:spcPct val="120000"/>
              </a:lnSpc>
              <a:spcBef>
                <a:spcPts val="200"/>
              </a:spcBef>
              <a:spcAft>
                <a:spcPts val="400"/>
              </a:spcAft>
              <a:buSzPct val="60000"/>
              <a:buFont typeface="Wingdings" charset="2"/>
              <a:buChar char=""/>
            </a:pPr>
            <a:r>
              <a:rPr lang="en-US" sz="8800" dirty="0" smtClean="0">
                <a:solidFill>
                  <a:schemeClr val="tx1"/>
                </a:solidFill>
                <a:latin typeface="Arial"/>
                <a:cs typeface="Arial"/>
              </a:rPr>
              <a:t>regardless </a:t>
            </a:r>
            <a:r>
              <a:rPr lang="en-US" sz="8800" dirty="0">
                <a:solidFill>
                  <a:schemeClr val="tx1"/>
                </a:solidFill>
                <a:latin typeface="Arial"/>
                <a:cs typeface="Arial"/>
              </a:rPr>
              <a:t>of stage of liver </a:t>
            </a:r>
            <a:r>
              <a:rPr lang="en-US" sz="8800" dirty="0" smtClean="0">
                <a:solidFill>
                  <a:schemeClr val="tx1"/>
                </a:solidFill>
                <a:latin typeface="Arial"/>
                <a:cs typeface="Arial"/>
              </a:rPr>
              <a:t>disease</a:t>
            </a:r>
          </a:p>
          <a:p>
            <a:pPr marL="347472" indent="-347472">
              <a:lnSpc>
                <a:spcPct val="120000"/>
              </a:lnSpc>
              <a:buFont typeface="Wingdings" charset="2"/>
              <a:buChar char="§"/>
            </a:pPr>
            <a:r>
              <a:rPr lang="en-US" sz="9600" dirty="0">
                <a:solidFill>
                  <a:schemeClr val="tx1"/>
                </a:solidFill>
                <a:latin typeface="Arial"/>
                <a:cs typeface="Arial"/>
              </a:rPr>
              <a:t>Individuals with severe chronic liver disease regardless of CD4 </a:t>
            </a:r>
            <a:r>
              <a:rPr lang="en-US" sz="9600" dirty="0" smtClean="0">
                <a:solidFill>
                  <a:schemeClr val="tx1"/>
                </a:solidFill>
                <a:latin typeface="Arial"/>
                <a:cs typeface="Arial"/>
              </a:rPr>
              <a:t>count</a:t>
            </a:r>
          </a:p>
          <a:p>
            <a:pPr marL="694944" indent="-347472">
              <a:lnSpc>
                <a:spcPct val="120000"/>
              </a:lnSpc>
              <a:spcBef>
                <a:spcPts val="200"/>
              </a:spcBef>
              <a:spcAft>
                <a:spcPts val="400"/>
              </a:spcAft>
              <a:buSzPct val="60000"/>
              <a:buFont typeface="Wingdings" charset="2"/>
              <a:buChar char=""/>
            </a:pPr>
            <a:r>
              <a:rPr lang="en-US" sz="8800" dirty="0" smtClean="0">
                <a:solidFill>
                  <a:schemeClr val="tx1"/>
                </a:solidFill>
                <a:latin typeface="Arial"/>
                <a:cs typeface="Arial"/>
              </a:rPr>
              <a:t>at </a:t>
            </a:r>
            <a:r>
              <a:rPr lang="en-US" sz="8800" dirty="0">
                <a:solidFill>
                  <a:schemeClr val="tx1"/>
                </a:solidFill>
                <a:latin typeface="Arial"/>
                <a:cs typeface="Arial"/>
              </a:rPr>
              <a:t>greatest risk of progression and mortality from liver </a:t>
            </a:r>
            <a:r>
              <a:rPr lang="en-US" sz="8800" dirty="0" smtClean="0">
                <a:solidFill>
                  <a:schemeClr val="tx1"/>
                </a:solidFill>
                <a:latin typeface="Arial"/>
                <a:cs typeface="Arial"/>
              </a:rPr>
              <a:t>disease</a:t>
            </a:r>
          </a:p>
          <a:p>
            <a:pPr marL="694944" indent="-347472">
              <a:lnSpc>
                <a:spcPct val="120000"/>
              </a:lnSpc>
              <a:spcBef>
                <a:spcPts val="200"/>
              </a:spcBef>
              <a:spcAft>
                <a:spcPts val="400"/>
              </a:spcAft>
              <a:buSzPct val="60000"/>
              <a:buFont typeface="Wingdings" charset="2"/>
              <a:buChar char=""/>
            </a:pPr>
            <a:r>
              <a:rPr lang="en-US" sz="8800" dirty="0" smtClean="0">
                <a:solidFill>
                  <a:schemeClr val="tx1"/>
                </a:solidFill>
                <a:latin typeface="Arial"/>
                <a:cs typeface="Arial"/>
              </a:rPr>
              <a:t>HIV ART initiation </a:t>
            </a:r>
            <a:r>
              <a:rPr lang="en-US" sz="8800" dirty="0">
                <a:solidFill>
                  <a:schemeClr val="tx1"/>
                </a:solidFill>
                <a:latin typeface="Arial"/>
                <a:cs typeface="Arial"/>
              </a:rPr>
              <a:t>may improve overall survival in </a:t>
            </a:r>
            <a:r>
              <a:rPr lang="en-US" sz="8800" dirty="0" err="1">
                <a:solidFill>
                  <a:schemeClr val="tx1"/>
                </a:solidFill>
                <a:latin typeface="Arial"/>
                <a:cs typeface="Arial"/>
              </a:rPr>
              <a:t>cirrhotics</a:t>
            </a:r>
            <a:r>
              <a:rPr lang="en-US" sz="8800" dirty="0" smtClean="0">
                <a:solidFill>
                  <a:schemeClr val="tx1"/>
                </a:solidFill>
                <a:latin typeface="Arial"/>
                <a:cs typeface="Arial"/>
              </a:rPr>
              <a:t> </a:t>
            </a:r>
          </a:p>
          <a:p>
            <a:pPr marL="347472" indent="-347472">
              <a:lnSpc>
                <a:spcPct val="120000"/>
              </a:lnSpc>
              <a:buFont typeface="Wingdings" charset="2"/>
              <a:buChar char="§"/>
            </a:pPr>
            <a:r>
              <a:rPr lang="en-US" sz="9600" dirty="0">
                <a:solidFill>
                  <a:schemeClr val="tx1"/>
                </a:solidFill>
                <a:latin typeface="Arial"/>
                <a:cs typeface="Arial"/>
              </a:rPr>
              <a:t>All pregnant or breastfeeding women regardless of CD4 count</a:t>
            </a:r>
          </a:p>
          <a:p>
            <a:pPr marL="347472" indent="-347472">
              <a:lnSpc>
                <a:spcPct val="120000"/>
              </a:lnSpc>
              <a:buFont typeface="Wingdings" charset="2"/>
              <a:buChar char="§"/>
            </a:pPr>
            <a:r>
              <a:rPr lang="en-US" sz="9600" dirty="0" smtClean="0">
                <a:solidFill>
                  <a:schemeClr val="tx1"/>
                </a:solidFill>
                <a:latin typeface="Arial"/>
                <a:cs typeface="Arial"/>
              </a:rPr>
              <a:t>All </a:t>
            </a:r>
            <a:r>
              <a:rPr lang="en-US" sz="9600" dirty="0">
                <a:solidFill>
                  <a:schemeClr val="tx1"/>
                </a:solidFill>
                <a:latin typeface="Arial"/>
                <a:cs typeface="Arial"/>
              </a:rPr>
              <a:t>children less than 5 years of age regardless of CD4 count</a:t>
            </a:r>
          </a:p>
          <a:p>
            <a:pPr marL="347472" indent="-347472">
              <a:lnSpc>
                <a:spcPct val="120000"/>
              </a:lnSpc>
              <a:buNone/>
            </a:pPr>
            <a:r>
              <a:rPr lang="en-US" sz="6200" dirty="0">
                <a:latin typeface="Arial"/>
                <a:cs typeface="Arial"/>
              </a:rPr>
              <a:t> </a:t>
            </a:r>
          </a:p>
        </p:txBody>
      </p:sp>
      <p:sp>
        <p:nvSpPr>
          <p:cNvPr id="4" name="TextBox 3"/>
          <p:cNvSpPr txBox="1"/>
          <p:nvPr/>
        </p:nvSpPr>
        <p:spPr>
          <a:xfrm>
            <a:off x="146304" y="6345936"/>
            <a:ext cx="8712968" cy="523220"/>
          </a:xfrm>
          <a:prstGeom prst="rect">
            <a:avLst/>
          </a:prstGeom>
          <a:noFill/>
        </p:spPr>
        <p:txBody>
          <a:bodyPr wrap="square" rtlCol="0">
            <a:spAutoFit/>
          </a:bodyPr>
          <a:lstStyle/>
          <a:p>
            <a:r>
              <a:rPr lang="en-US" sz="1400" dirty="0">
                <a:solidFill>
                  <a:schemeClr val="bg1"/>
                </a:solidFill>
                <a:latin typeface="Arial"/>
                <a:cs typeface="Arial"/>
              </a:rPr>
              <a:t>Consolidated guidelines on the use of antiretroviral drugs for treating and preventing HIV infection: recommendations for a public health approach. Geneva: World Health Organization; 2013. </a:t>
            </a:r>
          </a:p>
        </p:txBody>
      </p:sp>
    </p:spTree>
    <p:extLst>
      <p:ext uri="{BB962C8B-B14F-4D97-AF65-F5344CB8AC3E}">
        <p14:creationId xmlns:p14="http://schemas.microsoft.com/office/powerpoint/2010/main" val="42779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accent1"/>
                </a:solidFill>
                <a:latin typeface="Arial"/>
                <a:cs typeface="Arial"/>
              </a:rPr>
              <a:t>Initiation of </a:t>
            </a:r>
            <a:r>
              <a:rPr lang="en-US" sz="3200" b="1" dirty="0" smtClean="0">
                <a:solidFill>
                  <a:schemeClr val="accent1"/>
                </a:solidFill>
                <a:latin typeface="Arial"/>
                <a:cs typeface="Arial"/>
              </a:rPr>
              <a:t>HIV ART in HBV Coinfection </a:t>
            </a:r>
            <a:r>
              <a:rPr lang="en-US" sz="2000" b="1" dirty="0" smtClean="0">
                <a:solidFill>
                  <a:schemeClr val="accent1"/>
                </a:solidFill>
                <a:latin typeface="Arial"/>
                <a:cs typeface="Arial"/>
              </a:rPr>
              <a:t>(continued)</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023360"/>
          </a:xfrm>
        </p:spPr>
        <p:txBody>
          <a:bodyPr>
            <a:noAutofit/>
          </a:bodyPr>
          <a:lstStyle/>
          <a:p>
            <a:pPr marL="0" indent="0">
              <a:lnSpc>
                <a:spcPct val="100000"/>
              </a:lnSpc>
              <a:buNone/>
            </a:pPr>
            <a:r>
              <a:rPr lang="en-US" sz="2400" b="1" dirty="0">
                <a:solidFill>
                  <a:schemeClr val="accent1"/>
                </a:solidFill>
                <a:latin typeface="Arial"/>
                <a:cs typeface="Arial"/>
              </a:rPr>
              <a:t>Goal of therapy </a:t>
            </a:r>
            <a:endParaRPr lang="en-US" sz="2400" dirty="0">
              <a:solidFill>
                <a:schemeClr val="accent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400" dirty="0" err="1">
                <a:solidFill>
                  <a:schemeClr val="tx1"/>
                </a:solidFill>
                <a:latin typeface="Arial"/>
                <a:cs typeface="Arial"/>
              </a:rPr>
              <a:t>Virological</a:t>
            </a:r>
            <a:r>
              <a:rPr lang="en-US" sz="2400" dirty="0">
                <a:solidFill>
                  <a:schemeClr val="tx1"/>
                </a:solidFill>
                <a:latin typeface="Arial"/>
                <a:cs typeface="Arial"/>
              </a:rPr>
              <a:t> suppression of both HBV and HIV </a:t>
            </a:r>
            <a:r>
              <a:rPr lang="en-US" sz="2400" dirty="0" smtClean="0">
                <a:solidFill>
                  <a:schemeClr val="tx1"/>
                </a:solidFill>
                <a:latin typeface="Arial"/>
                <a:cs typeface="Arial"/>
              </a:rPr>
              <a:t>replication</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a:solidFill>
                  <a:schemeClr val="tx1"/>
                </a:solidFill>
                <a:latin typeface="Arial"/>
                <a:cs typeface="Arial"/>
              </a:rPr>
              <a:t>Amelioration of transaminitis and histological injury and prevention of liver-related </a:t>
            </a:r>
            <a:r>
              <a:rPr lang="en-US" sz="2400" dirty="0" smtClean="0">
                <a:solidFill>
                  <a:schemeClr val="tx1"/>
                </a:solidFill>
                <a:latin typeface="Arial"/>
                <a:cs typeface="Arial"/>
              </a:rPr>
              <a:t>complications</a:t>
            </a:r>
            <a:endParaRPr lang="en-US" sz="2400" dirty="0" smtClean="0">
              <a:latin typeface="Arial"/>
              <a:cs typeface="Arial"/>
            </a:endParaRPr>
          </a:p>
          <a:p>
            <a:pPr marL="0" indent="0">
              <a:lnSpc>
                <a:spcPct val="100000"/>
              </a:lnSpc>
              <a:buNone/>
            </a:pPr>
            <a:r>
              <a:rPr lang="en-US" sz="2400" b="1" dirty="0">
                <a:solidFill>
                  <a:schemeClr val="accent1"/>
                </a:solidFill>
                <a:latin typeface="Arial"/>
                <a:cs typeface="Arial"/>
              </a:rPr>
              <a:t>Choice of ARV regimen in HBV/HIV co-infected </a:t>
            </a:r>
            <a:r>
              <a:rPr lang="en-US" sz="2400" b="1" dirty="0" smtClean="0">
                <a:solidFill>
                  <a:schemeClr val="accent1"/>
                </a:solidFill>
                <a:latin typeface="Arial"/>
                <a:cs typeface="Arial"/>
              </a:rPr>
              <a:t>patients</a:t>
            </a:r>
            <a:endParaRPr lang="en-US" sz="2400" dirty="0">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a:cs typeface="Arial"/>
              </a:rPr>
              <a:t>HIV ART regimen </a:t>
            </a:r>
            <a:r>
              <a:rPr lang="en-US" sz="2400" dirty="0">
                <a:solidFill>
                  <a:schemeClr val="tx1"/>
                </a:solidFill>
                <a:latin typeface="Arial"/>
                <a:cs typeface="Arial"/>
              </a:rPr>
              <a:t>containing 2 agents that are also active against </a:t>
            </a:r>
            <a:r>
              <a:rPr lang="en-US" sz="2400" dirty="0" smtClean="0">
                <a:solidFill>
                  <a:schemeClr val="tx1"/>
                </a:solidFill>
                <a:latin typeface="Arial"/>
                <a:cs typeface="Arial"/>
              </a:rPr>
              <a:t>HBV</a:t>
            </a:r>
          </a:p>
          <a:p>
            <a:pPr marL="694944" lvl="2" indent="-347472">
              <a:lnSpc>
                <a:spcPct val="100000"/>
              </a:lnSpc>
              <a:buSzPct val="60000"/>
              <a:buFont typeface="Wingdings" charset="2"/>
              <a:buChar char=""/>
            </a:pPr>
            <a:r>
              <a:rPr lang="en-US" sz="2400" dirty="0" smtClean="0">
                <a:solidFill>
                  <a:schemeClr val="tx1"/>
                </a:solidFill>
                <a:latin typeface="Arial"/>
                <a:cs typeface="Arial"/>
              </a:rPr>
              <a:t>reduces </a:t>
            </a:r>
            <a:r>
              <a:rPr lang="en-US" sz="2400" dirty="0">
                <a:solidFill>
                  <a:schemeClr val="tx1"/>
                </a:solidFill>
                <a:latin typeface="Arial"/>
                <a:cs typeface="Arial"/>
              </a:rPr>
              <a:t>the risk of </a:t>
            </a:r>
            <a:r>
              <a:rPr lang="en-US" sz="2400" dirty="0" smtClean="0">
                <a:solidFill>
                  <a:schemeClr val="tx1"/>
                </a:solidFill>
                <a:latin typeface="Arial"/>
                <a:cs typeface="Arial"/>
              </a:rPr>
              <a:t>resistance</a:t>
            </a:r>
            <a:endParaRPr lang="en-US" sz="24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400" dirty="0" err="1">
                <a:solidFill>
                  <a:schemeClr val="tx1"/>
                </a:solidFill>
                <a:latin typeface="Arial"/>
                <a:cs typeface="Arial"/>
              </a:rPr>
              <a:t>t</a:t>
            </a:r>
            <a:r>
              <a:rPr lang="en-US" sz="2400" dirty="0" err="1" smtClean="0">
                <a:solidFill>
                  <a:schemeClr val="tx1"/>
                </a:solidFill>
                <a:latin typeface="Arial"/>
                <a:cs typeface="Arial"/>
              </a:rPr>
              <a:t>enofovir</a:t>
            </a:r>
            <a:r>
              <a:rPr lang="en-US" sz="2400" dirty="0" smtClean="0">
                <a:solidFill>
                  <a:schemeClr val="tx1"/>
                </a:solidFill>
                <a:latin typeface="Arial"/>
                <a:cs typeface="Arial"/>
              </a:rPr>
              <a:t> </a:t>
            </a:r>
            <a:r>
              <a:rPr lang="en-US" sz="2400" dirty="0">
                <a:solidFill>
                  <a:schemeClr val="tx1"/>
                </a:solidFill>
                <a:latin typeface="Arial"/>
                <a:cs typeface="Arial"/>
              </a:rPr>
              <a:t>+ lamivudine/</a:t>
            </a:r>
            <a:r>
              <a:rPr lang="en-US" sz="2400" dirty="0" err="1">
                <a:solidFill>
                  <a:schemeClr val="tx1"/>
                </a:solidFill>
                <a:latin typeface="Arial"/>
                <a:cs typeface="Arial"/>
              </a:rPr>
              <a:t>emtricitabine</a:t>
            </a:r>
            <a:r>
              <a:rPr lang="en-US" sz="2400" dirty="0">
                <a:solidFill>
                  <a:schemeClr val="tx1"/>
                </a:solidFill>
                <a:latin typeface="Arial"/>
                <a:cs typeface="Arial"/>
              </a:rPr>
              <a:t>) + </a:t>
            </a:r>
            <a:r>
              <a:rPr lang="en-US" sz="2400" dirty="0" err="1">
                <a:solidFill>
                  <a:schemeClr val="tx1"/>
                </a:solidFill>
                <a:latin typeface="Arial"/>
                <a:cs typeface="Arial"/>
              </a:rPr>
              <a:t>efavirenz</a:t>
            </a:r>
            <a:r>
              <a:rPr lang="en-US" sz="2400" dirty="0">
                <a:solidFill>
                  <a:schemeClr val="tx1"/>
                </a:solidFill>
                <a:latin typeface="Arial"/>
                <a:cs typeface="Arial"/>
              </a:rPr>
              <a:t> as FDC </a:t>
            </a:r>
            <a:endParaRPr lang="en-US" sz="2400" dirty="0" smtClean="0">
              <a:solidFill>
                <a:schemeClr val="tx1"/>
              </a:solidFill>
              <a:latin typeface="Arial"/>
              <a:cs typeface="Arial"/>
            </a:endParaRPr>
          </a:p>
          <a:p>
            <a:pPr marL="694944" lvl="2" indent="-347472">
              <a:lnSpc>
                <a:spcPct val="100000"/>
              </a:lnSpc>
              <a:buSzPct val="60000"/>
              <a:buFont typeface="Wingdings" charset="2"/>
              <a:buChar char=""/>
            </a:pPr>
            <a:r>
              <a:rPr lang="en-US" sz="2400" dirty="0" smtClean="0">
                <a:solidFill>
                  <a:schemeClr val="tx1"/>
                </a:solidFill>
                <a:latin typeface="Arial"/>
                <a:cs typeface="Arial"/>
              </a:rPr>
              <a:t>first </a:t>
            </a:r>
            <a:r>
              <a:rPr lang="en-US" sz="2400" dirty="0">
                <a:solidFill>
                  <a:schemeClr val="tx1"/>
                </a:solidFill>
                <a:latin typeface="Arial"/>
                <a:cs typeface="Arial"/>
              </a:rPr>
              <a:t>line therapy for adults, adolescents and children &gt;5 </a:t>
            </a:r>
            <a:r>
              <a:rPr lang="en-US" sz="2400" dirty="0" err="1">
                <a:solidFill>
                  <a:schemeClr val="tx1"/>
                </a:solidFill>
                <a:latin typeface="Arial"/>
                <a:cs typeface="Arial"/>
              </a:rPr>
              <a:t>yrs</a:t>
            </a:r>
            <a:endParaRPr lang="en-US" sz="2400" dirty="0">
              <a:solidFill>
                <a:schemeClr val="tx1"/>
              </a:solidFill>
              <a:latin typeface="Arial"/>
              <a:cs typeface="Arial"/>
            </a:endParaRP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a:p>
            <a:pPr>
              <a:lnSpc>
                <a:spcPct val="100000"/>
              </a:lnSpc>
              <a:buFont typeface="Arial"/>
              <a:buChar char="•"/>
            </a:pPr>
            <a:endParaRPr lang="en-US" sz="2400" dirty="0">
              <a:latin typeface="Arial"/>
              <a:cs typeface="Arial"/>
            </a:endParaRPr>
          </a:p>
        </p:txBody>
      </p:sp>
      <p:sp>
        <p:nvSpPr>
          <p:cNvPr id="4" name="TextBox 3"/>
          <p:cNvSpPr txBox="1"/>
          <p:nvPr/>
        </p:nvSpPr>
        <p:spPr>
          <a:xfrm>
            <a:off x="146304" y="6345936"/>
            <a:ext cx="8915400" cy="523220"/>
          </a:xfrm>
          <a:prstGeom prst="rect">
            <a:avLst/>
          </a:prstGeom>
          <a:noFill/>
        </p:spPr>
        <p:txBody>
          <a:bodyPr wrap="square" rtlCol="0">
            <a:spAutoFit/>
          </a:bodyPr>
          <a:lstStyle/>
          <a:p>
            <a:r>
              <a:rPr lang="en-US" sz="1400" dirty="0">
                <a:solidFill>
                  <a:schemeClr val="bg1"/>
                </a:solidFill>
                <a:latin typeface="Arial"/>
                <a:cs typeface="Arial"/>
              </a:rPr>
              <a:t>Hepatology 2000;31:1030-1031; Lancet 2001;358:718-723; J </a:t>
            </a:r>
            <a:r>
              <a:rPr lang="en-US" sz="1400" dirty="0" err="1">
                <a:solidFill>
                  <a:schemeClr val="bg1"/>
                </a:solidFill>
                <a:latin typeface="Arial"/>
                <a:cs typeface="Arial"/>
              </a:rPr>
              <a:t>Hepatol</a:t>
            </a:r>
            <a:r>
              <a:rPr lang="en-US" sz="1400" dirty="0">
                <a:solidFill>
                  <a:schemeClr val="bg1"/>
                </a:solidFill>
                <a:latin typeface="Arial"/>
                <a:cs typeface="Arial"/>
              </a:rPr>
              <a:t> 2012;31:167-185 (EASL) ;</a:t>
            </a:r>
            <a:r>
              <a:rPr lang="en-US" sz="1400" dirty="0" smtClean="0">
                <a:solidFill>
                  <a:schemeClr val="bg1"/>
                </a:solidFill>
                <a:latin typeface="Arial"/>
                <a:cs typeface="Arial"/>
              </a:rPr>
              <a:t> </a:t>
            </a:r>
            <a:br>
              <a:rPr lang="en-US" sz="1400" dirty="0" smtClean="0">
                <a:solidFill>
                  <a:schemeClr val="bg1"/>
                </a:solidFill>
                <a:latin typeface="Arial"/>
                <a:cs typeface="Arial"/>
              </a:rPr>
            </a:br>
            <a:r>
              <a:rPr lang="en-US" sz="1400" dirty="0" err="1" smtClean="0">
                <a:solidFill>
                  <a:schemeClr val="bg1"/>
                </a:solidFill>
                <a:latin typeface="Arial"/>
                <a:cs typeface="Arial"/>
              </a:rPr>
              <a:t>Hepatol</a:t>
            </a:r>
            <a:r>
              <a:rPr lang="en-US" sz="1400" dirty="0" smtClean="0">
                <a:solidFill>
                  <a:schemeClr val="bg1"/>
                </a:solidFill>
                <a:latin typeface="Arial"/>
                <a:cs typeface="Arial"/>
              </a:rPr>
              <a:t> </a:t>
            </a:r>
            <a:r>
              <a:rPr lang="en-US" sz="1400" dirty="0">
                <a:solidFill>
                  <a:schemeClr val="bg1"/>
                </a:solidFill>
                <a:latin typeface="Arial"/>
                <a:cs typeface="Arial"/>
              </a:rPr>
              <a:t>2009;50:661 (AASLD);   AIDS 2013;27(14):2219 </a:t>
            </a:r>
            <a:r>
              <a:rPr lang="en-US" sz="1400" dirty="0">
                <a:solidFill>
                  <a:schemeClr val="bg1"/>
                </a:solidFill>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14105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Treatment of HIV/HBV Coinfection</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275892"/>
          </a:xfrm>
        </p:spPr>
        <p:txBody>
          <a:bodyPr>
            <a:normAutofit fontScale="25000" lnSpcReduction="20000"/>
          </a:bodyPr>
          <a:lstStyle/>
          <a:p>
            <a:pPr marL="0" indent="0">
              <a:lnSpc>
                <a:spcPct val="120000"/>
              </a:lnSpc>
              <a:buNone/>
            </a:pPr>
            <a:r>
              <a:rPr lang="en-US" sz="9600" b="1" dirty="0" smtClean="0">
                <a:solidFill>
                  <a:schemeClr val="accent1"/>
                </a:solidFill>
                <a:latin typeface="Arial"/>
                <a:cs typeface="Arial"/>
              </a:rPr>
              <a:t>Fixed-dosed combination (</a:t>
            </a:r>
            <a:r>
              <a:rPr lang="en-US" sz="9600" b="1" dirty="0" err="1">
                <a:solidFill>
                  <a:schemeClr val="accent1"/>
                </a:solidFill>
                <a:latin typeface="Arial"/>
                <a:cs typeface="Arial"/>
              </a:rPr>
              <a:t>t</a:t>
            </a:r>
            <a:r>
              <a:rPr lang="en-US" sz="9600" b="1" dirty="0" err="1" smtClean="0">
                <a:solidFill>
                  <a:schemeClr val="accent1"/>
                </a:solidFill>
                <a:latin typeface="Arial"/>
                <a:cs typeface="Arial"/>
              </a:rPr>
              <a:t>enofovir</a:t>
            </a:r>
            <a:r>
              <a:rPr lang="en-US" sz="9600" b="1" dirty="0">
                <a:solidFill>
                  <a:schemeClr val="accent1"/>
                </a:solidFill>
                <a:latin typeface="Arial"/>
                <a:cs typeface="Arial"/>
              </a:rPr>
              <a:t>, </a:t>
            </a:r>
            <a:r>
              <a:rPr lang="en-US" sz="9600" b="1" dirty="0" err="1" smtClean="0">
                <a:solidFill>
                  <a:schemeClr val="accent1"/>
                </a:solidFill>
                <a:latin typeface="Arial"/>
                <a:cs typeface="Arial"/>
              </a:rPr>
              <a:t>lamivudine/</a:t>
            </a:r>
            <a:r>
              <a:rPr lang="en-US" sz="9600" b="1" dirty="0" err="1">
                <a:solidFill>
                  <a:schemeClr val="accent1"/>
                </a:solidFill>
                <a:latin typeface="Arial"/>
                <a:cs typeface="Arial"/>
              </a:rPr>
              <a:t>e</a:t>
            </a:r>
            <a:r>
              <a:rPr lang="en-US" sz="9600" b="1" dirty="0" err="1" smtClean="0">
                <a:solidFill>
                  <a:schemeClr val="accent1"/>
                </a:solidFill>
                <a:latin typeface="Arial"/>
                <a:cs typeface="Arial"/>
              </a:rPr>
              <a:t>mtricitabine</a:t>
            </a:r>
            <a:r>
              <a:rPr lang="en-US" sz="9600" b="1" dirty="0" smtClean="0">
                <a:solidFill>
                  <a:schemeClr val="accent1"/>
                </a:solidFill>
                <a:latin typeface="Arial"/>
                <a:cs typeface="Arial"/>
              </a:rPr>
              <a:t> </a:t>
            </a:r>
            <a:r>
              <a:rPr lang="en-US" sz="9600" b="1" dirty="0">
                <a:solidFill>
                  <a:schemeClr val="accent1"/>
                </a:solidFill>
                <a:latin typeface="Arial"/>
                <a:cs typeface="Arial"/>
              </a:rPr>
              <a:t>and </a:t>
            </a:r>
            <a:r>
              <a:rPr lang="en-US" sz="9600" b="1" dirty="0" err="1" smtClean="0">
                <a:solidFill>
                  <a:schemeClr val="accent1"/>
                </a:solidFill>
                <a:latin typeface="Arial"/>
                <a:cs typeface="Arial"/>
              </a:rPr>
              <a:t>efavirenz</a:t>
            </a:r>
            <a:r>
              <a:rPr lang="en-US" sz="9600" b="1" dirty="0" smtClean="0">
                <a:solidFill>
                  <a:schemeClr val="accent1"/>
                </a:solidFill>
                <a:latin typeface="Arial"/>
                <a:cs typeface="Arial"/>
              </a:rPr>
              <a:t>)    </a:t>
            </a:r>
            <a:r>
              <a:rPr lang="en-US" sz="9600" dirty="0" smtClean="0">
                <a:solidFill>
                  <a:schemeClr val="accent1"/>
                </a:solidFill>
                <a:latin typeface="Arial"/>
                <a:cs typeface="Arial"/>
              </a:rPr>
              <a:t>  </a:t>
            </a:r>
            <a:endParaRPr lang="en-US" sz="9600" b="1" dirty="0">
              <a:solidFill>
                <a:schemeClr val="accent1"/>
              </a:solidFill>
              <a:latin typeface="Arial"/>
              <a:cs typeface="Arial"/>
            </a:endParaRPr>
          </a:p>
          <a:p>
            <a:pPr marL="0" indent="0">
              <a:lnSpc>
                <a:spcPct val="120000"/>
              </a:lnSpc>
              <a:buNone/>
            </a:pPr>
            <a:r>
              <a:rPr lang="en-US" sz="9600" b="1" dirty="0" err="1" smtClean="0">
                <a:solidFill>
                  <a:schemeClr val="accent1"/>
                </a:solidFill>
                <a:latin typeface="Arial"/>
                <a:cs typeface="Arial"/>
              </a:rPr>
              <a:t>HBeAg</a:t>
            </a:r>
            <a:r>
              <a:rPr lang="en-US" sz="9600" b="1" dirty="0" smtClean="0">
                <a:solidFill>
                  <a:schemeClr val="accent1"/>
                </a:solidFill>
                <a:latin typeface="Arial"/>
                <a:cs typeface="Arial"/>
              </a:rPr>
              <a:t>-positive </a:t>
            </a:r>
            <a:r>
              <a:rPr lang="en-US" sz="9600" b="1" dirty="0">
                <a:solidFill>
                  <a:schemeClr val="accent1"/>
                </a:solidFill>
                <a:latin typeface="Arial"/>
                <a:cs typeface="Arial"/>
              </a:rPr>
              <a:t>patients after 5 years of treatment: high rates </a:t>
            </a:r>
            <a:r>
              <a:rPr lang="en-US" sz="9600" b="1" dirty="0" smtClean="0">
                <a:solidFill>
                  <a:schemeClr val="accent1"/>
                </a:solidFill>
                <a:latin typeface="Arial"/>
                <a:cs typeface="Arial"/>
              </a:rPr>
              <a:t>of</a:t>
            </a:r>
            <a:endParaRPr lang="en-US" sz="9600" b="1" dirty="0">
              <a:solidFill>
                <a:schemeClr val="accent1"/>
              </a:solidFill>
              <a:latin typeface="Arial"/>
              <a:cs typeface="Arial"/>
            </a:endParaRPr>
          </a:p>
          <a:p>
            <a:pPr marL="347472" lvl="1" indent="-347472">
              <a:lnSpc>
                <a:spcPct val="120000"/>
              </a:lnSpc>
              <a:buFont typeface="Wingdings" charset="2"/>
              <a:buChar char="§"/>
            </a:pPr>
            <a:r>
              <a:rPr lang="en-US" sz="8800" dirty="0" smtClean="0">
                <a:solidFill>
                  <a:schemeClr val="tx1"/>
                </a:solidFill>
                <a:latin typeface="Arial"/>
                <a:cs typeface="Arial"/>
              </a:rPr>
              <a:t> HBV </a:t>
            </a:r>
            <a:r>
              <a:rPr lang="en-US" sz="8800" dirty="0">
                <a:solidFill>
                  <a:schemeClr val="tx1"/>
                </a:solidFill>
                <a:latin typeface="Arial"/>
                <a:cs typeface="Arial"/>
              </a:rPr>
              <a:t>DNA suppression (90%)</a:t>
            </a:r>
          </a:p>
          <a:p>
            <a:pPr marL="347472" lvl="1" indent="-347472">
              <a:lnSpc>
                <a:spcPct val="120000"/>
              </a:lnSpc>
              <a:buFont typeface="Wingdings" charset="2"/>
              <a:buChar char="§"/>
            </a:pPr>
            <a:r>
              <a:rPr lang="en-US" sz="8800" dirty="0" smtClean="0">
                <a:solidFill>
                  <a:schemeClr val="tx1"/>
                </a:solidFill>
                <a:latin typeface="Arial"/>
                <a:cs typeface="Arial"/>
              </a:rPr>
              <a:t> </a:t>
            </a:r>
            <a:r>
              <a:rPr lang="en-US" sz="8800" dirty="0" err="1" smtClean="0">
                <a:solidFill>
                  <a:schemeClr val="tx1"/>
                </a:solidFill>
                <a:latin typeface="Arial"/>
                <a:cs typeface="Arial"/>
              </a:rPr>
              <a:t>HBeAg</a:t>
            </a:r>
            <a:r>
              <a:rPr lang="en-US" sz="8800" dirty="0" smtClean="0">
                <a:solidFill>
                  <a:schemeClr val="tx1"/>
                </a:solidFill>
                <a:latin typeface="Arial"/>
                <a:cs typeface="Arial"/>
              </a:rPr>
              <a:t> </a:t>
            </a:r>
            <a:r>
              <a:rPr lang="en-US" sz="8800" dirty="0">
                <a:solidFill>
                  <a:schemeClr val="tx1"/>
                </a:solidFill>
                <a:latin typeface="Arial"/>
                <a:cs typeface="Arial"/>
              </a:rPr>
              <a:t>loss (46%) </a:t>
            </a:r>
          </a:p>
          <a:p>
            <a:pPr marL="347472" lvl="1" indent="-347472">
              <a:lnSpc>
                <a:spcPct val="120000"/>
              </a:lnSpc>
              <a:buFont typeface="Wingdings" charset="2"/>
              <a:buChar char="§"/>
            </a:pPr>
            <a:r>
              <a:rPr lang="en-US" sz="8800" dirty="0" smtClean="0">
                <a:solidFill>
                  <a:schemeClr val="tx1"/>
                </a:solidFill>
                <a:latin typeface="Arial"/>
                <a:cs typeface="Arial"/>
              </a:rPr>
              <a:t> </a:t>
            </a:r>
            <a:r>
              <a:rPr lang="en-US" sz="8800" dirty="0" err="1" smtClean="0">
                <a:solidFill>
                  <a:schemeClr val="tx1"/>
                </a:solidFill>
                <a:latin typeface="Arial"/>
                <a:cs typeface="Arial"/>
              </a:rPr>
              <a:t>HBsAg</a:t>
            </a:r>
            <a:r>
              <a:rPr lang="en-US" sz="8800" dirty="0" smtClean="0">
                <a:solidFill>
                  <a:schemeClr val="tx1"/>
                </a:solidFill>
                <a:latin typeface="Arial"/>
                <a:cs typeface="Arial"/>
              </a:rPr>
              <a:t> </a:t>
            </a:r>
            <a:r>
              <a:rPr lang="en-US" sz="8800" dirty="0">
                <a:solidFill>
                  <a:schemeClr val="tx1"/>
                </a:solidFill>
                <a:latin typeface="Arial"/>
                <a:cs typeface="Arial"/>
              </a:rPr>
              <a:t>loss (12</a:t>
            </a:r>
            <a:r>
              <a:rPr lang="en-US" sz="8800" dirty="0" smtClean="0">
                <a:solidFill>
                  <a:schemeClr val="tx1"/>
                </a:solidFill>
                <a:latin typeface="Arial"/>
                <a:cs typeface="Arial"/>
              </a:rPr>
              <a:t>%)</a:t>
            </a:r>
            <a:endParaRPr lang="en-US" sz="8800" dirty="0">
              <a:solidFill>
                <a:schemeClr val="tx1"/>
              </a:solidFill>
              <a:latin typeface="Arial"/>
              <a:cs typeface="Arial"/>
            </a:endParaRPr>
          </a:p>
          <a:p>
            <a:pPr marL="347472" lvl="1" indent="-347472">
              <a:lnSpc>
                <a:spcPct val="120000"/>
              </a:lnSpc>
              <a:buFont typeface="Wingdings" charset="2"/>
              <a:buChar char="§"/>
            </a:pPr>
            <a:r>
              <a:rPr lang="en-US" sz="8800" dirty="0" smtClean="0">
                <a:solidFill>
                  <a:schemeClr val="tx1"/>
                </a:solidFill>
                <a:latin typeface="Arial"/>
                <a:cs typeface="Arial"/>
              </a:rPr>
              <a:t> No </a:t>
            </a:r>
            <a:r>
              <a:rPr lang="en-US" sz="8800" dirty="0">
                <a:solidFill>
                  <a:schemeClr val="tx1"/>
                </a:solidFill>
                <a:latin typeface="Arial"/>
                <a:cs typeface="Arial"/>
              </a:rPr>
              <a:t>evidence of </a:t>
            </a:r>
            <a:r>
              <a:rPr lang="en-US" sz="8800" dirty="0" smtClean="0">
                <a:solidFill>
                  <a:schemeClr val="tx1"/>
                </a:solidFill>
                <a:latin typeface="Arial"/>
                <a:cs typeface="Arial"/>
              </a:rPr>
              <a:t>resistance</a:t>
            </a:r>
            <a:endParaRPr lang="en-US" sz="8800" dirty="0">
              <a:solidFill>
                <a:schemeClr val="tx1"/>
              </a:solidFill>
              <a:latin typeface="Arial"/>
              <a:cs typeface="Arial"/>
            </a:endParaRPr>
          </a:p>
          <a:p>
            <a:pPr marL="347472" lvl="1" indent="-347472">
              <a:lnSpc>
                <a:spcPct val="120000"/>
              </a:lnSpc>
              <a:buFont typeface="Wingdings" charset="2"/>
              <a:buChar char="§"/>
            </a:pPr>
            <a:r>
              <a:rPr lang="en-US" sz="8800" dirty="0" smtClean="0">
                <a:solidFill>
                  <a:schemeClr val="tx1"/>
                </a:solidFill>
                <a:latin typeface="Arial"/>
                <a:cs typeface="Arial"/>
              </a:rPr>
              <a:t> Reduced </a:t>
            </a:r>
            <a:r>
              <a:rPr lang="en-US" sz="8800" dirty="0">
                <a:solidFill>
                  <a:schemeClr val="tx1"/>
                </a:solidFill>
                <a:latin typeface="Arial"/>
                <a:cs typeface="Arial"/>
              </a:rPr>
              <a:t>progression to cirrhosis </a:t>
            </a:r>
          </a:p>
          <a:p>
            <a:pPr marL="347472" lvl="1" indent="-347472">
              <a:lnSpc>
                <a:spcPct val="120000"/>
              </a:lnSpc>
              <a:buFont typeface="Wingdings" charset="2"/>
              <a:buChar char="§"/>
            </a:pPr>
            <a:r>
              <a:rPr lang="en-US" sz="8800" dirty="0" smtClean="0">
                <a:solidFill>
                  <a:schemeClr val="tx1"/>
                </a:solidFill>
                <a:latin typeface="Arial"/>
                <a:cs typeface="Arial"/>
              </a:rPr>
              <a:t> Risk </a:t>
            </a:r>
            <a:r>
              <a:rPr lang="en-US" sz="8800" dirty="0">
                <a:solidFill>
                  <a:schemeClr val="tx1"/>
                </a:solidFill>
                <a:latin typeface="Arial"/>
                <a:cs typeface="Arial"/>
              </a:rPr>
              <a:t>of HCC persists, but is </a:t>
            </a:r>
            <a:r>
              <a:rPr lang="en-US" sz="8800" dirty="0" smtClean="0">
                <a:solidFill>
                  <a:schemeClr val="tx1"/>
                </a:solidFill>
                <a:latin typeface="Arial"/>
                <a:cs typeface="Arial"/>
              </a:rPr>
              <a:t>low</a:t>
            </a:r>
            <a:endParaRPr lang="en-US" sz="8800" dirty="0">
              <a:solidFill>
                <a:schemeClr val="tx1"/>
              </a:solidFill>
              <a:latin typeface="Arial"/>
              <a:cs typeface="Arial"/>
            </a:endParaRPr>
          </a:p>
          <a:p>
            <a:pPr marL="347472" lvl="1" indent="-347472">
              <a:lnSpc>
                <a:spcPct val="120000"/>
              </a:lnSpc>
              <a:buFont typeface="Wingdings" charset="2"/>
              <a:buChar char="§"/>
            </a:pPr>
            <a:r>
              <a:rPr lang="en-US" sz="8800" dirty="0" smtClean="0">
                <a:solidFill>
                  <a:schemeClr val="tx1"/>
                </a:solidFill>
                <a:latin typeface="Arial"/>
                <a:cs typeface="Arial"/>
              </a:rPr>
              <a:t> No </a:t>
            </a:r>
            <a:r>
              <a:rPr lang="en-US" sz="8800" dirty="0">
                <a:solidFill>
                  <a:schemeClr val="tx1"/>
                </a:solidFill>
                <a:latin typeface="Arial"/>
                <a:cs typeface="Arial"/>
              </a:rPr>
              <a:t>significant difference in response rates compared with HBV </a:t>
            </a:r>
            <a:r>
              <a:rPr lang="en-US" sz="8800" dirty="0" err="1" smtClean="0">
                <a:solidFill>
                  <a:schemeClr val="tx1"/>
                </a:solidFill>
                <a:latin typeface="Arial"/>
                <a:cs typeface="Arial"/>
              </a:rPr>
              <a:t>monoinfection</a:t>
            </a:r>
            <a:r>
              <a:rPr lang="en-US" sz="8800" dirty="0" smtClean="0">
                <a:solidFill>
                  <a:schemeClr val="tx1"/>
                </a:solidFill>
                <a:latin typeface="Arial"/>
                <a:cs typeface="Arial"/>
              </a:rPr>
              <a:t> </a:t>
            </a:r>
            <a:endParaRPr lang="en-US" sz="8800" dirty="0">
              <a:solidFill>
                <a:schemeClr val="tx1"/>
              </a:solidFill>
              <a:latin typeface="Arial"/>
              <a:cs typeface="Arial"/>
            </a:endParaRPr>
          </a:p>
          <a:p>
            <a:pPr marL="0" indent="0">
              <a:buNone/>
            </a:pPr>
            <a:endParaRPr lang="en-US" sz="1800" dirty="0">
              <a:latin typeface="Arial"/>
              <a:cs typeface="Arial"/>
            </a:endParaRPr>
          </a:p>
        </p:txBody>
      </p:sp>
      <p:sp>
        <p:nvSpPr>
          <p:cNvPr id="4" name="TextBox 3"/>
          <p:cNvSpPr txBox="1"/>
          <p:nvPr/>
        </p:nvSpPr>
        <p:spPr>
          <a:xfrm>
            <a:off x="146304" y="6455664"/>
            <a:ext cx="6932916" cy="307777"/>
          </a:xfrm>
          <a:prstGeom prst="rect">
            <a:avLst/>
          </a:prstGeom>
          <a:noFill/>
        </p:spPr>
        <p:txBody>
          <a:bodyPr wrap="square" rtlCol="0" anchor="t">
            <a:spAutoFit/>
          </a:bodyPr>
          <a:lstStyle/>
          <a:p>
            <a:r>
              <a:rPr lang="en-US" sz="1400" dirty="0" smtClean="0">
                <a:solidFill>
                  <a:schemeClr val="bg1"/>
                </a:solidFill>
                <a:latin typeface="Arial"/>
                <a:cs typeface="Arial"/>
              </a:rPr>
              <a:t>Gastro </a:t>
            </a:r>
            <a:r>
              <a:rPr lang="en-US" sz="1400" dirty="0">
                <a:solidFill>
                  <a:schemeClr val="bg1"/>
                </a:solidFill>
                <a:latin typeface="Arial"/>
                <a:cs typeface="Arial"/>
              </a:rPr>
              <a:t>2010;139(6):1934; AIDS 2013;27(14):2219</a:t>
            </a:r>
            <a:r>
              <a:rPr lang="en-US" sz="1400" dirty="0" smtClean="0">
                <a:solidFill>
                  <a:schemeClr val="bg1"/>
                </a:solidFill>
                <a:latin typeface="Arial"/>
                <a:cs typeface="Arial"/>
              </a:rPr>
              <a:t> </a:t>
            </a:r>
            <a:r>
              <a:rPr lang="en-US" sz="1200" dirty="0" smtClean="0">
                <a:latin typeface="Arial"/>
                <a:cs typeface="Arial"/>
              </a:rPr>
              <a:t>      </a:t>
            </a:r>
            <a:endParaRPr lang="en-US" sz="1200" dirty="0">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8684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HIV/HBV </a:t>
            </a:r>
            <a:r>
              <a:rPr lang="en-US" sz="4000" b="1" dirty="0" smtClean="0">
                <a:solidFill>
                  <a:schemeClr val="accent1"/>
                </a:solidFill>
                <a:latin typeface="Arial"/>
                <a:cs typeface="Arial"/>
              </a:rPr>
              <a:t>Coinfection </a:t>
            </a:r>
            <a:r>
              <a:rPr lang="en-US" sz="4000" b="1" dirty="0">
                <a:solidFill>
                  <a:schemeClr val="accent1"/>
                </a:solidFill>
                <a:latin typeface="Arial"/>
                <a:cs typeface="Arial"/>
              </a:rPr>
              <a:t>Treatment Options</a:t>
            </a:r>
          </a:p>
        </p:txBody>
      </p:sp>
      <p:sp>
        <p:nvSpPr>
          <p:cNvPr id="3" name="Content Placeholder 2"/>
          <p:cNvSpPr>
            <a:spLocks noGrp="1"/>
          </p:cNvSpPr>
          <p:nvPr>
            <p:ph idx="1"/>
          </p:nvPr>
        </p:nvSpPr>
        <p:spPr>
          <a:xfrm>
            <a:off x="1188720" y="1938528"/>
            <a:ext cx="4937760" cy="4005072"/>
          </a:xfrm>
        </p:spPr>
        <p:txBody>
          <a:bodyPr>
            <a:noAutofit/>
          </a:bodyPr>
          <a:lstStyle/>
          <a:p>
            <a:pPr marL="347472" indent="-347472">
              <a:lnSpc>
                <a:spcPct val="100000"/>
              </a:lnSpc>
              <a:buNone/>
            </a:pPr>
            <a:r>
              <a:rPr lang="en-US" sz="2400" b="1" dirty="0">
                <a:solidFill>
                  <a:schemeClr val="accent1"/>
                </a:solidFill>
                <a:latin typeface="Arial"/>
                <a:cs typeface="Arial"/>
              </a:rPr>
              <a:t>Monitoring on </a:t>
            </a:r>
            <a:r>
              <a:rPr lang="en-US" sz="2400" b="1" dirty="0" smtClean="0">
                <a:solidFill>
                  <a:schemeClr val="accent1"/>
                </a:solidFill>
                <a:latin typeface="Arial"/>
                <a:cs typeface="Arial"/>
              </a:rPr>
              <a:t>FDC</a:t>
            </a:r>
            <a:endParaRPr lang="en-US" sz="2400" b="1" dirty="0">
              <a:solidFill>
                <a:schemeClr val="accent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Recommended annual renal</a:t>
            </a:r>
            <a:r>
              <a:rPr lang="en-US" sz="2400" b="1" dirty="0">
                <a:solidFill>
                  <a:schemeClr val="tx1"/>
                </a:solidFill>
                <a:latin typeface="Arial"/>
                <a:cs typeface="Arial"/>
              </a:rPr>
              <a:t> </a:t>
            </a:r>
            <a:r>
              <a:rPr lang="en-US" sz="2400" dirty="0">
                <a:solidFill>
                  <a:schemeClr val="tx1"/>
                </a:solidFill>
                <a:latin typeface="Arial"/>
                <a:cs typeface="Arial"/>
              </a:rPr>
              <a:t>function </a:t>
            </a:r>
            <a:r>
              <a:rPr lang="en-US" sz="2400" dirty="0" smtClean="0">
                <a:solidFill>
                  <a:schemeClr val="tx1"/>
                </a:solidFill>
                <a:latin typeface="Arial"/>
                <a:cs typeface="Arial"/>
              </a:rPr>
              <a:t>assessment</a:t>
            </a:r>
            <a:endParaRPr lang="en-US" sz="2400" dirty="0">
              <a:solidFill>
                <a:schemeClr val="tx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Consider annual assessment of bone </a:t>
            </a:r>
            <a:r>
              <a:rPr lang="en-US" sz="2400" dirty="0" smtClean="0">
                <a:solidFill>
                  <a:schemeClr val="tx1"/>
                </a:solidFill>
                <a:latin typeface="Arial"/>
                <a:cs typeface="Arial"/>
              </a:rPr>
              <a:t>function</a:t>
            </a:r>
            <a:endParaRPr lang="en-US" sz="2400" dirty="0" smtClean="0">
              <a:latin typeface="Arial"/>
              <a:cs typeface="Arial"/>
            </a:endParaRPr>
          </a:p>
          <a:p>
            <a:pPr marL="347472" indent="-347472">
              <a:lnSpc>
                <a:spcPct val="100000"/>
              </a:lnSpc>
              <a:buNone/>
            </a:pPr>
            <a:r>
              <a:rPr lang="en-US" sz="2400" b="1" dirty="0">
                <a:solidFill>
                  <a:schemeClr val="accent1"/>
                </a:solidFill>
                <a:latin typeface="Arial"/>
                <a:cs typeface="Arial"/>
              </a:rPr>
              <a:t>Renal impairment </a:t>
            </a: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Adjust </a:t>
            </a:r>
            <a:r>
              <a:rPr lang="en-US" sz="2400" dirty="0" err="1" smtClean="0">
                <a:solidFill>
                  <a:schemeClr val="tx1"/>
                </a:solidFill>
                <a:latin typeface="Arial"/>
                <a:cs typeface="Arial"/>
              </a:rPr>
              <a:t>tenofovir</a:t>
            </a:r>
            <a:r>
              <a:rPr lang="en-US" sz="2400" dirty="0" smtClean="0">
                <a:solidFill>
                  <a:schemeClr val="tx1"/>
                </a:solidFill>
                <a:latin typeface="Arial"/>
                <a:cs typeface="Arial"/>
              </a:rPr>
              <a:t> dose </a:t>
            </a:r>
            <a:r>
              <a:rPr lang="en-US" sz="2400" dirty="0">
                <a:solidFill>
                  <a:schemeClr val="tx1"/>
                </a:solidFill>
                <a:latin typeface="Arial"/>
                <a:cs typeface="Arial"/>
              </a:rPr>
              <a:t>according</a:t>
            </a:r>
            <a:r>
              <a:rPr lang="en-US" sz="2400" dirty="0" smtClean="0">
                <a:solidFill>
                  <a:schemeClr val="tx1"/>
                </a:solidFill>
                <a:latin typeface="Arial"/>
                <a:cs typeface="Arial"/>
              </a:rPr>
              <a:t> </a:t>
            </a:r>
            <a:br>
              <a:rPr lang="en-US" sz="2400" dirty="0" smtClean="0">
                <a:solidFill>
                  <a:schemeClr val="tx1"/>
                </a:solidFill>
                <a:latin typeface="Arial"/>
                <a:cs typeface="Arial"/>
              </a:rPr>
            </a:br>
            <a:r>
              <a:rPr lang="en-US" sz="2400" dirty="0" smtClean="0">
                <a:solidFill>
                  <a:schemeClr val="tx1"/>
                </a:solidFill>
                <a:latin typeface="Arial"/>
                <a:cs typeface="Arial"/>
              </a:rPr>
              <a:t>to GFR</a:t>
            </a:r>
            <a:endParaRPr lang="en-US" sz="2400" dirty="0">
              <a:solidFill>
                <a:schemeClr val="tx1"/>
              </a:solidFill>
              <a:latin typeface="Arial"/>
              <a:cs typeface="Arial"/>
            </a:endParaRPr>
          </a:p>
        </p:txBody>
      </p:sp>
      <p:sp>
        <p:nvSpPr>
          <p:cNvPr id="4" name="TextBox 3"/>
          <p:cNvSpPr txBox="1"/>
          <p:nvPr/>
        </p:nvSpPr>
        <p:spPr>
          <a:xfrm>
            <a:off x="2854052" y="6165305"/>
            <a:ext cx="7128792" cy="276999"/>
          </a:xfrm>
          <a:prstGeom prst="rect">
            <a:avLst/>
          </a:prstGeom>
          <a:noFill/>
        </p:spPr>
        <p:txBody>
          <a:bodyPr wrap="square" rtlCol="0">
            <a:spAutoFit/>
          </a:bodyPr>
          <a:lstStyle/>
          <a:p>
            <a:endParaRPr lang="en-US" sz="1200" dirty="0">
              <a:latin typeface="Arial"/>
              <a:cs typeface="Arial"/>
            </a:endParaRPr>
          </a:p>
        </p:txBody>
      </p:sp>
      <p:sp>
        <p:nvSpPr>
          <p:cNvPr id="5" name="TextBox 4"/>
          <p:cNvSpPr txBox="1"/>
          <p:nvPr/>
        </p:nvSpPr>
        <p:spPr>
          <a:xfrm>
            <a:off x="6156960" y="1938528"/>
            <a:ext cx="5347652" cy="4750018"/>
          </a:xfrm>
          <a:prstGeom prst="rect">
            <a:avLst/>
          </a:prstGeom>
          <a:noFill/>
        </p:spPr>
        <p:txBody>
          <a:bodyPr wrap="square" lIns="0" rtlCol="0">
            <a:spAutoFit/>
          </a:bodyPr>
          <a:lstStyle/>
          <a:p>
            <a:pPr>
              <a:spcBef>
                <a:spcPts val="1200"/>
              </a:spcBef>
              <a:spcAft>
                <a:spcPts val="200"/>
              </a:spcAft>
            </a:pPr>
            <a:r>
              <a:rPr lang="en-US" sz="2400" b="1" dirty="0" err="1" smtClean="0">
                <a:solidFill>
                  <a:schemeClr val="accent1"/>
                </a:solidFill>
                <a:latin typeface="Arial"/>
                <a:cs typeface="Arial"/>
              </a:rPr>
              <a:t>Tenofovir</a:t>
            </a:r>
            <a:r>
              <a:rPr lang="en-US" sz="2400" b="1" dirty="0" smtClean="0">
                <a:solidFill>
                  <a:schemeClr val="accent1"/>
                </a:solidFill>
                <a:latin typeface="Arial"/>
                <a:cs typeface="Arial"/>
              </a:rPr>
              <a:t> contraindicated </a:t>
            </a:r>
            <a:br>
              <a:rPr lang="en-US" sz="2400" b="1" dirty="0" smtClean="0">
                <a:solidFill>
                  <a:schemeClr val="accent1"/>
                </a:solidFill>
                <a:latin typeface="Arial"/>
                <a:cs typeface="Arial"/>
              </a:rPr>
            </a:br>
            <a:r>
              <a:rPr lang="en-US" sz="2400" b="1" dirty="0" smtClean="0">
                <a:solidFill>
                  <a:schemeClr val="accent1"/>
                </a:solidFill>
                <a:latin typeface="Arial"/>
                <a:cs typeface="Arial"/>
              </a:rPr>
              <a:t>(</a:t>
            </a:r>
            <a:r>
              <a:rPr lang="en-US" sz="2400" b="1" dirty="0">
                <a:solidFill>
                  <a:schemeClr val="accent1"/>
                </a:solidFill>
                <a:latin typeface="Arial"/>
                <a:cs typeface="Arial"/>
              </a:rPr>
              <a:t>HIV nephropathy)</a:t>
            </a:r>
          </a:p>
          <a:p>
            <a:pPr marL="347472" lvl="1" indent="-347472">
              <a:spcBef>
                <a:spcPts val="200"/>
              </a:spcBef>
              <a:spcAft>
                <a:spcPts val="400"/>
              </a:spcAft>
              <a:buClr>
                <a:schemeClr val="accent1"/>
              </a:buClr>
              <a:buFont typeface="Wingdings" panose="05000000000000000000" pitchFamily="2" charset="2"/>
              <a:buChar char="§"/>
            </a:pPr>
            <a:r>
              <a:rPr lang="en-US" sz="2400" dirty="0">
                <a:latin typeface="Arial"/>
                <a:cs typeface="Arial"/>
              </a:rPr>
              <a:t>Little data on the best alternative treatment</a:t>
            </a:r>
            <a:endParaRPr lang="en-US" sz="2400" b="1" dirty="0">
              <a:latin typeface="Arial"/>
              <a:cs typeface="Arial"/>
            </a:endParaRPr>
          </a:p>
          <a:p>
            <a:pPr marL="347472" lvl="1" indent="-347472">
              <a:spcBef>
                <a:spcPts val="200"/>
              </a:spcBef>
              <a:spcAft>
                <a:spcPts val="400"/>
              </a:spcAft>
              <a:buClr>
                <a:schemeClr val="accent1"/>
              </a:buClr>
              <a:buFont typeface="Wingdings" panose="05000000000000000000" pitchFamily="2" charset="2"/>
              <a:buChar char="§"/>
            </a:pPr>
            <a:r>
              <a:rPr lang="en-US" sz="2400" dirty="0">
                <a:latin typeface="Arial"/>
                <a:cs typeface="Arial"/>
              </a:rPr>
              <a:t>Consider </a:t>
            </a:r>
            <a:r>
              <a:rPr lang="en-US" sz="2400" dirty="0" err="1">
                <a:latin typeface="Arial"/>
                <a:cs typeface="Arial"/>
              </a:rPr>
              <a:t>e</a:t>
            </a:r>
            <a:r>
              <a:rPr lang="en-US" sz="2400" dirty="0" err="1" smtClean="0">
                <a:latin typeface="Arial"/>
                <a:cs typeface="Arial"/>
              </a:rPr>
              <a:t>ntecavir</a:t>
            </a:r>
            <a:r>
              <a:rPr lang="en-US" sz="2400" dirty="0" smtClean="0">
                <a:latin typeface="Arial"/>
                <a:cs typeface="Arial"/>
              </a:rPr>
              <a:t> </a:t>
            </a:r>
            <a:r>
              <a:rPr lang="en-US" sz="2400" dirty="0">
                <a:latin typeface="Arial"/>
                <a:cs typeface="Arial"/>
              </a:rPr>
              <a:t>as part of </a:t>
            </a:r>
            <a:r>
              <a:rPr lang="en-US" sz="2400" dirty="0" smtClean="0">
                <a:latin typeface="Arial"/>
                <a:cs typeface="Arial"/>
              </a:rPr>
              <a:t>HIV ART regimen</a:t>
            </a:r>
          </a:p>
          <a:p>
            <a:pPr marL="694944" lvl="2" indent="-347472">
              <a:spcBef>
                <a:spcPts val="200"/>
              </a:spcBef>
              <a:spcAft>
                <a:spcPts val="400"/>
              </a:spcAft>
              <a:buClr>
                <a:schemeClr val="accent1"/>
              </a:buClr>
              <a:buSzPct val="60000"/>
              <a:buFont typeface="Wingdings" charset="2"/>
              <a:buChar char=""/>
            </a:pPr>
            <a:r>
              <a:rPr lang="en-US" sz="2000" dirty="0" smtClean="0">
                <a:latin typeface="Arial"/>
                <a:cs typeface="Arial"/>
              </a:rPr>
              <a:t>not alone; has weak HIV antiviral activity</a:t>
            </a:r>
          </a:p>
          <a:p>
            <a:pPr marL="694944" lvl="2" indent="-347472">
              <a:spcBef>
                <a:spcPts val="200"/>
              </a:spcBef>
              <a:spcAft>
                <a:spcPts val="400"/>
              </a:spcAft>
              <a:buClr>
                <a:schemeClr val="accent1"/>
              </a:buClr>
              <a:buSzPct val="60000"/>
              <a:buFont typeface="Wingdings" charset="2"/>
              <a:buChar char=""/>
            </a:pPr>
            <a:r>
              <a:rPr lang="en-US" sz="2000" dirty="0" smtClean="0">
                <a:latin typeface="Arial"/>
                <a:cs typeface="Arial"/>
              </a:rPr>
              <a:t>no </a:t>
            </a:r>
            <a:r>
              <a:rPr lang="en-US" sz="2000" dirty="0">
                <a:latin typeface="Arial"/>
                <a:cs typeface="Arial"/>
              </a:rPr>
              <a:t>previous exposure to </a:t>
            </a:r>
            <a:r>
              <a:rPr lang="en-US" sz="2000" dirty="0" smtClean="0">
                <a:latin typeface="Arial"/>
                <a:cs typeface="Arial"/>
              </a:rPr>
              <a:t>lamivudine</a:t>
            </a:r>
          </a:p>
          <a:p>
            <a:pPr marL="694944" lvl="2" indent="-347472">
              <a:spcBef>
                <a:spcPts val="200"/>
              </a:spcBef>
              <a:spcAft>
                <a:spcPts val="400"/>
              </a:spcAft>
              <a:buClr>
                <a:schemeClr val="accent1"/>
              </a:buClr>
              <a:buSzPct val="60000"/>
              <a:buFont typeface="Wingdings" charset="2"/>
              <a:buChar char=""/>
            </a:pPr>
            <a:r>
              <a:rPr lang="en-US" sz="2000" dirty="0" smtClean="0">
                <a:latin typeface="Arial"/>
                <a:cs typeface="Arial"/>
              </a:rPr>
              <a:t>previous </a:t>
            </a:r>
            <a:r>
              <a:rPr lang="en-US" sz="2000" dirty="0">
                <a:latin typeface="Arial"/>
                <a:cs typeface="Arial"/>
              </a:rPr>
              <a:t>lamivudine, but </a:t>
            </a:r>
            <a:r>
              <a:rPr lang="en-US" sz="2000" dirty="0" smtClean="0">
                <a:latin typeface="Arial"/>
                <a:cs typeface="Arial"/>
              </a:rPr>
              <a:t>no evidence </a:t>
            </a:r>
            <a:r>
              <a:rPr lang="en-US" sz="2000" dirty="0">
                <a:latin typeface="Arial"/>
                <a:cs typeface="Arial"/>
              </a:rPr>
              <a:t>of lamivudine associated </a:t>
            </a:r>
            <a:r>
              <a:rPr lang="en-US" sz="2000" dirty="0" smtClean="0">
                <a:latin typeface="Arial"/>
                <a:cs typeface="Arial"/>
              </a:rPr>
              <a:t>HBV polymerase </a:t>
            </a:r>
            <a:r>
              <a:rPr lang="en-US" sz="2000" dirty="0">
                <a:latin typeface="Arial"/>
                <a:cs typeface="Arial"/>
              </a:rPr>
              <a:t>resistance</a:t>
            </a:r>
          </a:p>
          <a:p>
            <a:pPr marL="347472" indent="-347472">
              <a:spcBef>
                <a:spcPts val="1200"/>
              </a:spcBef>
              <a:spcAft>
                <a:spcPts val="200"/>
              </a:spcAft>
            </a:pPr>
            <a:endParaRPr lang="en-US" sz="2200" dirty="0"/>
          </a:p>
        </p:txBody>
      </p:sp>
    </p:spTree>
    <p:extLst>
      <p:ext uri="{BB962C8B-B14F-4D97-AF65-F5344CB8AC3E}">
        <p14:creationId xmlns:p14="http://schemas.microsoft.com/office/powerpoint/2010/main" val="182210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3200" b="1" dirty="0">
                <a:solidFill>
                  <a:schemeClr val="accent1"/>
                </a:solidFill>
                <a:latin typeface="Arial"/>
                <a:cs typeface="Arial"/>
              </a:rPr>
              <a:t>HIV/HBV </a:t>
            </a:r>
            <a:r>
              <a:rPr lang="en-US" sz="3200" b="1" dirty="0" smtClean="0">
                <a:solidFill>
                  <a:schemeClr val="accent1"/>
                </a:solidFill>
                <a:latin typeface="Arial"/>
                <a:cs typeface="Arial"/>
              </a:rPr>
              <a:t>Coinfection Treatment Options </a:t>
            </a:r>
            <a:r>
              <a:rPr lang="en-US" sz="2400" b="1" dirty="0" smtClean="0">
                <a:solidFill>
                  <a:schemeClr val="accent1"/>
                </a:solidFill>
                <a:latin typeface="Arial"/>
                <a:cs typeface="Arial"/>
              </a:rPr>
              <a:t>(continued)</a:t>
            </a:r>
            <a:endParaRPr lang="en-US" sz="2400" b="1" dirty="0"/>
          </a:p>
        </p:txBody>
      </p:sp>
      <p:sp>
        <p:nvSpPr>
          <p:cNvPr id="3" name="Content Placeholder 2"/>
          <p:cNvSpPr>
            <a:spLocks noGrp="1"/>
          </p:cNvSpPr>
          <p:nvPr>
            <p:ph idx="1"/>
          </p:nvPr>
        </p:nvSpPr>
        <p:spPr>
          <a:xfrm>
            <a:off x="1188720" y="1938528"/>
            <a:ext cx="11049000" cy="4326689"/>
          </a:xfrm>
        </p:spPr>
        <p:txBody>
          <a:bodyPr>
            <a:no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Treatment </a:t>
            </a:r>
            <a:r>
              <a:rPr lang="en-US" sz="2400" dirty="0">
                <a:solidFill>
                  <a:schemeClr val="tx1"/>
                </a:solidFill>
                <a:latin typeface="Arial"/>
                <a:cs typeface="Arial"/>
              </a:rPr>
              <a:t>of HIV without the use of </a:t>
            </a:r>
            <a:r>
              <a:rPr lang="en-US" sz="2400" dirty="0" err="1">
                <a:solidFill>
                  <a:schemeClr val="tx1"/>
                </a:solidFill>
                <a:latin typeface="Arial"/>
                <a:cs typeface="Arial"/>
              </a:rPr>
              <a:t>tenofovir</a:t>
            </a:r>
            <a:r>
              <a:rPr lang="en-US" sz="2400" dirty="0">
                <a:solidFill>
                  <a:schemeClr val="tx1"/>
                </a:solidFill>
                <a:latin typeface="Arial"/>
                <a:cs typeface="Arial"/>
              </a:rPr>
              <a:t> in the regimen </a:t>
            </a:r>
            <a:endParaRPr lang="en-US" sz="2400" dirty="0" smtClean="0">
              <a:solidFill>
                <a:schemeClr val="tx1"/>
              </a:solidFill>
              <a:latin typeface="Arial"/>
              <a:cs typeface="Arial"/>
            </a:endParaRPr>
          </a:p>
          <a:p>
            <a:pPr marL="694944" lvl="1" indent="-347472">
              <a:lnSpc>
                <a:spcPct val="100000"/>
              </a:lnSpc>
              <a:buSzPct val="60000"/>
              <a:buFont typeface="Wingdings" charset="2"/>
              <a:buChar char=""/>
            </a:pPr>
            <a:r>
              <a:rPr lang="en-US" sz="2200" dirty="0" smtClean="0">
                <a:solidFill>
                  <a:schemeClr val="tx1"/>
                </a:solidFill>
                <a:latin typeface="Arial"/>
                <a:cs typeface="Arial"/>
              </a:rPr>
              <a:t>may </a:t>
            </a:r>
            <a:r>
              <a:rPr lang="en-US" sz="2200" dirty="0">
                <a:solidFill>
                  <a:schemeClr val="tx1"/>
                </a:solidFill>
                <a:latin typeface="Arial"/>
                <a:cs typeface="Arial"/>
              </a:rPr>
              <a:t>lead to flares of hepatitis B due to ART-associated </a:t>
            </a:r>
            <a:r>
              <a:rPr lang="en-US" sz="2200" dirty="0" smtClean="0">
                <a:solidFill>
                  <a:schemeClr val="tx1"/>
                </a:solidFill>
                <a:latin typeface="Arial"/>
                <a:cs typeface="Arial"/>
              </a:rPr>
              <a:t>IRIS</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Treatment </a:t>
            </a:r>
            <a:r>
              <a:rPr lang="en-US" sz="2400" dirty="0">
                <a:solidFill>
                  <a:schemeClr val="tx1"/>
                </a:solidFill>
                <a:latin typeface="Arial"/>
                <a:cs typeface="Arial"/>
              </a:rPr>
              <a:t>discontinuation, especially lamivudine, associated with </a:t>
            </a:r>
            <a:endParaRPr lang="en-US" sz="2400" dirty="0" smtClean="0">
              <a:solidFill>
                <a:schemeClr val="tx1"/>
              </a:solidFill>
              <a:latin typeface="Arial"/>
              <a:cs typeface="Arial"/>
            </a:endParaRPr>
          </a:p>
          <a:p>
            <a:pPr marL="694944" lvl="1" indent="-347472">
              <a:lnSpc>
                <a:spcPct val="100000"/>
              </a:lnSpc>
              <a:buSzPct val="60000"/>
              <a:buFont typeface="Wingdings" charset="2"/>
              <a:buChar char=""/>
            </a:pPr>
            <a:r>
              <a:rPr lang="en-US" sz="2200" dirty="0" smtClean="0">
                <a:solidFill>
                  <a:schemeClr val="tx1"/>
                </a:solidFill>
                <a:latin typeface="Arial"/>
                <a:cs typeface="Arial"/>
              </a:rPr>
              <a:t>HBV </a:t>
            </a:r>
            <a:r>
              <a:rPr lang="en-US" sz="2200" dirty="0">
                <a:solidFill>
                  <a:schemeClr val="tx1"/>
                </a:solidFill>
                <a:latin typeface="Arial"/>
                <a:cs typeface="Arial"/>
              </a:rPr>
              <a:t>reactivation, ALT </a:t>
            </a:r>
            <a:r>
              <a:rPr lang="en-US" sz="2200" dirty="0" smtClean="0">
                <a:solidFill>
                  <a:schemeClr val="tx1"/>
                </a:solidFill>
                <a:latin typeface="Arial"/>
                <a:cs typeface="Arial"/>
              </a:rPr>
              <a:t>flares, </a:t>
            </a:r>
            <a:r>
              <a:rPr lang="en-US" sz="2200" dirty="0">
                <a:solidFill>
                  <a:schemeClr val="tx1"/>
                </a:solidFill>
                <a:latin typeface="Arial"/>
                <a:cs typeface="Arial"/>
              </a:rPr>
              <a:t>and hepatic </a:t>
            </a:r>
            <a:r>
              <a:rPr lang="en-US" sz="2200" dirty="0" err="1" smtClean="0">
                <a:solidFill>
                  <a:schemeClr val="tx1"/>
                </a:solidFill>
                <a:latin typeface="Arial"/>
                <a:cs typeface="Arial"/>
              </a:rPr>
              <a:t>decompensation</a:t>
            </a:r>
            <a:endParaRPr lang="en-US" sz="22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If </a:t>
            </a:r>
            <a:r>
              <a:rPr lang="en-US" sz="2400" dirty="0">
                <a:solidFill>
                  <a:schemeClr val="tx1"/>
                </a:solidFill>
                <a:latin typeface="Arial"/>
                <a:cs typeface="Arial"/>
              </a:rPr>
              <a:t>ARVs need to be changed because of HIV drug </a:t>
            </a:r>
            <a:r>
              <a:rPr lang="en-US" sz="2400" dirty="0" smtClean="0">
                <a:solidFill>
                  <a:schemeClr val="tx1"/>
                </a:solidFill>
                <a:latin typeface="Arial"/>
                <a:cs typeface="Arial"/>
              </a:rPr>
              <a:t>resistance/toxicity</a:t>
            </a:r>
          </a:p>
          <a:p>
            <a:pPr marL="694944" lvl="1" indent="-347472">
              <a:lnSpc>
                <a:spcPct val="100000"/>
              </a:lnSpc>
              <a:buSzPct val="60000"/>
              <a:buFont typeface="Wingdings" charset="2"/>
              <a:buChar char=""/>
            </a:pPr>
            <a:r>
              <a:rPr lang="en-US" sz="2200" dirty="0" err="1" smtClean="0">
                <a:solidFill>
                  <a:schemeClr val="tx1"/>
                </a:solidFill>
                <a:latin typeface="Arial"/>
                <a:cs typeface="Arial"/>
              </a:rPr>
              <a:t>Tenofovir</a:t>
            </a:r>
            <a:r>
              <a:rPr lang="en-US" sz="2200" dirty="0" smtClean="0">
                <a:solidFill>
                  <a:schemeClr val="tx1"/>
                </a:solidFill>
                <a:latin typeface="Arial"/>
                <a:cs typeface="Arial"/>
              </a:rPr>
              <a:t> </a:t>
            </a:r>
            <a:r>
              <a:rPr lang="en-US" sz="2200" dirty="0">
                <a:solidFill>
                  <a:schemeClr val="tx1"/>
                </a:solidFill>
                <a:latin typeface="Arial"/>
                <a:cs typeface="Arial"/>
              </a:rPr>
              <a:t>and </a:t>
            </a:r>
            <a:r>
              <a:rPr lang="en-US" sz="2200" dirty="0" smtClean="0">
                <a:solidFill>
                  <a:schemeClr val="tx1"/>
                </a:solidFill>
                <a:latin typeface="Arial"/>
                <a:cs typeface="Arial"/>
              </a:rPr>
              <a:t>lamivudine </a:t>
            </a:r>
            <a:r>
              <a:rPr lang="en-US" sz="2200" dirty="0">
                <a:solidFill>
                  <a:schemeClr val="tx1"/>
                </a:solidFill>
                <a:latin typeface="Arial"/>
                <a:cs typeface="Arial"/>
              </a:rPr>
              <a:t>or </a:t>
            </a:r>
            <a:r>
              <a:rPr lang="en-US" sz="2200" dirty="0" err="1" smtClean="0">
                <a:solidFill>
                  <a:schemeClr val="tx1"/>
                </a:solidFill>
                <a:latin typeface="Arial"/>
                <a:cs typeface="Arial"/>
              </a:rPr>
              <a:t>tenofovir/emtricitabine</a:t>
            </a:r>
            <a:r>
              <a:rPr lang="en-US" sz="2200" dirty="0" smtClean="0">
                <a:solidFill>
                  <a:schemeClr val="tx1"/>
                </a:solidFill>
                <a:latin typeface="Arial"/>
                <a:cs typeface="Arial"/>
              </a:rPr>
              <a:t> </a:t>
            </a:r>
            <a:r>
              <a:rPr lang="en-US" sz="2200" dirty="0">
                <a:solidFill>
                  <a:schemeClr val="tx1"/>
                </a:solidFill>
                <a:latin typeface="Arial"/>
                <a:cs typeface="Arial"/>
              </a:rPr>
              <a:t>should be </a:t>
            </a:r>
            <a:r>
              <a:rPr lang="en-US" sz="2200" dirty="0" smtClean="0">
                <a:solidFill>
                  <a:schemeClr val="tx1"/>
                </a:solidFill>
                <a:latin typeface="Arial"/>
                <a:cs typeface="Arial"/>
              </a:rPr>
              <a:t>		  	     continued </a:t>
            </a:r>
            <a:r>
              <a:rPr lang="en-US" sz="2200" dirty="0">
                <a:solidFill>
                  <a:schemeClr val="tx1"/>
                </a:solidFill>
                <a:latin typeface="Arial"/>
                <a:cs typeface="Arial"/>
              </a:rPr>
              <a:t>together with the new ARV drugs </a:t>
            </a:r>
          </a:p>
        </p:txBody>
      </p:sp>
      <p:sp>
        <p:nvSpPr>
          <p:cNvPr id="6" name="TextBox 5"/>
          <p:cNvSpPr txBox="1"/>
          <p:nvPr/>
        </p:nvSpPr>
        <p:spPr>
          <a:xfrm>
            <a:off x="146304" y="6345936"/>
            <a:ext cx="8568952" cy="523220"/>
          </a:xfrm>
          <a:prstGeom prst="rect">
            <a:avLst/>
          </a:prstGeom>
          <a:noFill/>
        </p:spPr>
        <p:txBody>
          <a:bodyPr wrap="square" rtlCol="0">
            <a:spAutoFit/>
          </a:bodyPr>
          <a:lstStyle/>
          <a:p>
            <a:r>
              <a:rPr lang="en-US" sz="1400" dirty="0">
                <a:solidFill>
                  <a:schemeClr val="bg1"/>
                </a:solidFill>
                <a:latin typeface="Arial"/>
                <a:cs typeface="Arial"/>
              </a:rPr>
              <a:t>Consolidated guidelines on the use of antiretroviral drugs for treating and preventing HIV infection:  </a:t>
            </a:r>
            <a:r>
              <a:rPr lang="en-US" sz="1400" dirty="0" smtClean="0">
                <a:solidFill>
                  <a:schemeClr val="bg1"/>
                </a:solidFill>
                <a:latin typeface="Arial"/>
                <a:cs typeface="Arial"/>
              </a:rPr>
              <a:t>recommendations </a:t>
            </a:r>
            <a:r>
              <a:rPr lang="en-US" sz="1400" dirty="0">
                <a:solidFill>
                  <a:schemeClr val="bg1"/>
                </a:solidFill>
                <a:latin typeface="Arial"/>
                <a:cs typeface="Arial"/>
              </a:rPr>
              <a:t>for a  public health approach. Geneva: World Health Organization; 2013</a:t>
            </a:r>
            <a:endParaRPr lang="en-US" sz="1400" dirty="0">
              <a:solidFill>
                <a:schemeClr val="bg1"/>
              </a:solidFill>
            </a:endParaRPr>
          </a:p>
        </p:txBody>
      </p:sp>
    </p:spTree>
    <p:extLst>
      <p:ext uri="{BB962C8B-B14F-4D97-AF65-F5344CB8AC3E}">
        <p14:creationId xmlns:p14="http://schemas.microsoft.com/office/powerpoint/2010/main" val="26554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pPr>
              <a:lnSpc>
                <a:spcPct val="100000"/>
              </a:lnSpc>
            </a:pPr>
            <a:r>
              <a:rPr lang="en-US" sz="4000" b="1" dirty="0" smtClean="0">
                <a:solidFill>
                  <a:schemeClr val="accent1"/>
                </a:solidFill>
                <a:latin typeface="Arial"/>
                <a:cs typeface="Arial"/>
              </a:rPr>
              <a:t>Considerations for HIV/HBV </a:t>
            </a:r>
            <a:br>
              <a:rPr lang="en-US" sz="4000" b="1" dirty="0" smtClean="0">
                <a:solidFill>
                  <a:schemeClr val="accent1"/>
                </a:solidFill>
                <a:latin typeface="Arial"/>
                <a:cs typeface="Arial"/>
              </a:rPr>
            </a:br>
            <a:r>
              <a:rPr lang="en-US" sz="4000" b="1" dirty="0" smtClean="0">
                <a:solidFill>
                  <a:schemeClr val="accent1"/>
                </a:solidFill>
                <a:latin typeface="Arial"/>
                <a:cs typeface="Arial"/>
              </a:rPr>
              <a:t>Coinfection Treatment in Children </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9906000" cy="4525963"/>
          </a:xfrm>
        </p:spPr>
        <p:txBody>
          <a:bodyPr>
            <a:noAutofit/>
          </a:bodyPr>
          <a:lstStyle/>
          <a:p>
            <a:pPr marL="0" indent="0">
              <a:buNone/>
            </a:pPr>
            <a:r>
              <a:rPr lang="en-US" sz="2400" b="1" dirty="0">
                <a:solidFill>
                  <a:schemeClr val="accent1"/>
                </a:solidFill>
                <a:latin typeface="Arial"/>
                <a:cs typeface="Arial"/>
              </a:rPr>
              <a:t>Additional management </a:t>
            </a:r>
            <a:r>
              <a:rPr lang="en-US" sz="2400" b="1" dirty="0" smtClean="0">
                <a:solidFill>
                  <a:schemeClr val="accent1"/>
                </a:solidFill>
                <a:latin typeface="Arial"/>
                <a:cs typeface="Arial"/>
              </a:rPr>
              <a:t>challenges:</a:t>
            </a:r>
            <a:endParaRPr lang="en-US" sz="2400" dirty="0" smtClean="0">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Choice </a:t>
            </a:r>
            <a:r>
              <a:rPr lang="en-US" sz="2400" dirty="0">
                <a:solidFill>
                  <a:schemeClr val="tx1"/>
                </a:solidFill>
                <a:latin typeface="Arial"/>
                <a:cs typeface="Arial"/>
              </a:rPr>
              <a:t>of </a:t>
            </a:r>
            <a:r>
              <a:rPr lang="en-US" sz="2400" dirty="0" smtClean="0">
                <a:solidFill>
                  <a:schemeClr val="tx1"/>
                </a:solidFill>
                <a:latin typeface="Arial"/>
                <a:cs typeface="Arial"/>
              </a:rPr>
              <a:t>HIV ART </a:t>
            </a:r>
            <a:r>
              <a:rPr lang="en-US" sz="2400" dirty="0">
                <a:solidFill>
                  <a:schemeClr val="tx1"/>
                </a:solidFill>
                <a:latin typeface="Arial"/>
                <a:cs typeface="Arial"/>
              </a:rPr>
              <a:t>regimen in children not requiring Rx for </a:t>
            </a:r>
            <a:r>
              <a:rPr lang="en-US" sz="2400" dirty="0" smtClean="0">
                <a:solidFill>
                  <a:schemeClr val="tx1"/>
                </a:solidFill>
                <a:latin typeface="Arial"/>
                <a:cs typeface="Arial"/>
              </a:rPr>
              <a:t>HBV</a:t>
            </a:r>
          </a:p>
          <a:p>
            <a:pPr marL="347472" indent="-347472">
              <a:lnSpc>
                <a:spcPct val="100000"/>
              </a:lnSpc>
              <a:buFont typeface="Wingdings" panose="05000000000000000000" pitchFamily="2" charset="2"/>
              <a:buChar char="§"/>
            </a:pPr>
            <a:r>
              <a:rPr lang="en-US" sz="2400" dirty="0" err="1" smtClean="0">
                <a:solidFill>
                  <a:schemeClr val="tx1"/>
                </a:solidFill>
                <a:latin typeface="Arial"/>
                <a:cs typeface="Arial"/>
              </a:rPr>
              <a:t>Tenofovir</a:t>
            </a:r>
            <a:r>
              <a:rPr lang="en-US" sz="2400" dirty="0" smtClean="0">
                <a:solidFill>
                  <a:schemeClr val="tx1"/>
                </a:solidFill>
                <a:latin typeface="Arial"/>
                <a:cs typeface="Arial"/>
              </a:rPr>
              <a:t> </a:t>
            </a:r>
            <a:r>
              <a:rPr lang="en-US" sz="2400" dirty="0">
                <a:solidFill>
                  <a:schemeClr val="tx1"/>
                </a:solidFill>
                <a:latin typeface="Arial"/>
                <a:cs typeface="Arial"/>
              </a:rPr>
              <a:t>cannot be used in children </a:t>
            </a:r>
            <a:r>
              <a:rPr lang="en-US" sz="2400" dirty="0" smtClean="0">
                <a:solidFill>
                  <a:schemeClr val="tx1"/>
                </a:solidFill>
                <a:latin typeface="Arial"/>
                <a:cs typeface="Arial"/>
              </a:rPr>
              <a:t>aged &lt;12 </a:t>
            </a:r>
            <a:r>
              <a:rPr lang="en-US" sz="2400" dirty="0">
                <a:solidFill>
                  <a:schemeClr val="tx1"/>
                </a:solidFill>
                <a:latin typeface="Arial"/>
                <a:cs typeface="Arial"/>
              </a:rPr>
              <a:t>years </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Logistically </a:t>
            </a:r>
            <a:r>
              <a:rPr lang="en-US" sz="2400" dirty="0">
                <a:solidFill>
                  <a:schemeClr val="tx1"/>
                </a:solidFill>
                <a:latin typeface="Arial"/>
                <a:cs typeface="Arial"/>
              </a:rPr>
              <a:t>challenging to use a lamivudine-free </a:t>
            </a:r>
            <a:r>
              <a:rPr lang="en-US" sz="2400" dirty="0" smtClean="0">
                <a:solidFill>
                  <a:schemeClr val="tx1"/>
                </a:solidFill>
                <a:latin typeface="Arial"/>
                <a:cs typeface="Arial"/>
              </a:rPr>
              <a:t>regimen</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Use </a:t>
            </a:r>
            <a:r>
              <a:rPr lang="en-US" sz="2400" dirty="0">
                <a:solidFill>
                  <a:schemeClr val="tx1"/>
                </a:solidFill>
                <a:latin typeface="Arial"/>
                <a:cs typeface="Arial"/>
              </a:rPr>
              <a:t>a standard </a:t>
            </a:r>
            <a:r>
              <a:rPr lang="en-US" sz="2400" dirty="0" smtClean="0">
                <a:solidFill>
                  <a:schemeClr val="tx1"/>
                </a:solidFill>
                <a:latin typeface="Arial"/>
                <a:cs typeface="Arial"/>
              </a:rPr>
              <a:t>HIV ART </a:t>
            </a:r>
            <a:r>
              <a:rPr lang="en-US" sz="2400" dirty="0">
                <a:solidFill>
                  <a:schemeClr val="tx1"/>
                </a:solidFill>
                <a:latin typeface="Arial"/>
                <a:cs typeface="Arial"/>
              </a:rPr>
              <a:t>regimen (that may include the use of lamivudine)  </a:t>
            </a:r>
            <a:endParaRPr lang="en-US" sz="2200" dirty="0" smtClean="0">
              <a:solidFill>
                <a:schemeClr val="tx1"/>
              </a:solidFill>
              <a:latin typeface="Arial"/>
              <a:cs typeface="Arial"/>
            </a:endParaRPr>
          </a:p>
          <a:p>
            <a:pPr marL="694944" lvl="1" indent="-347472">
              <a:lnSpc>
                <a:spcPct val="100000"/>
              </a:lnSpc>
              <a:buSzPct val="60000"/>
              <a:buFont typeface="Wingdings" charset="2"/>
              <a:buChar char=""/>
            </a:pPr>
            <a:r>
              <a:rPr lang="en-US" sz="2200" dirty="0" smtClean="0">
                <a:solidFill>
                  <a:schemeClr val="tx1"/>
                </a:solidFill>
                <a:latin typeface="Arial"/>
                <a:cs typeface="Arial"/>
              </a:rPr>
              <a:t>with </a:t>
            </a:r>
            <a:r>
              <a:rPr lang="en-US" sz="2200" dirty="0">
                <a:solidFill>
                  <a:schemeClr val="tx1"/>
                </a:solidFill>
                <a:latin typeface="Arial"/>
                <a:cs typeface="Arial"/>
              </a:rPr>
              <a:t>subsequent modification to tenofovir-based regimen</a:t>
            </a:r>
            <a:r>
              <a:rPr lang="en-US" sz="2200" dirty="0" smtClean="0">
                <a:solidFill>
                  <a:schemeClr val="tx1"/>
                </a:solidFill>
                <a:latin typeface="Arial"/>
                <a:cs typeface="Arial"/>
              </a:rPr>
              <a:t> </a:t>
            </a:r>
            <a:br>
              <a:rPr lang="en-US" sz="2200" dirty="0" smtClean="0">
                <a:solidFill>
                  <a:schemeClr val="tx1"/>
                </a:solidFill>
                <a:latin typeface="Arial"/>
                <a:cs typeface="Arial"/>
              </a:rPr>
            </a:br>
            <a:r>
              <a:rPr lang="en-US" sz="2200" dirty="0" smtClean="0">
                <a:solidFill>
                  <a:schemeClr val="tx1"/>
                </a:solidFill>
                <a:latin typeface="Arial"/>
                <a:cs typeface="Arial"/>
              </a:rPr>
              <a:t>at age of 12 years</a:t>
            </a:r>
            <a:endParaRPr lang="en-US" sz="2200" dirty="0">
              <a:solidFill>
                <a:schemeClr val="tx1"/>
              </a:solidFill>
              <a:latin typeface="Arial"/>
              <a:cs typeface="Arial"/>
            </a:endParaRPr>
          </a:p>
        </p:txBody>
      </p:sp>
    </p:spTree>
    <p:extLst>
      <p:ext uri="{BB962C8B-B14F-4D97-AF65-F5344CB8AC3E}">
        <p14:creationId xmlns:p14="http://schemas.microsoft.com/office/powerpoint/2010/main" val="22513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pPr>
              <a:lnSpc>
                <a:spcPct val="110000"/>
              </a:lnSpc>
            </a:pPr>
            <a:r>
              <a:rPr lang="en-US" sz="4000" b="1" dirty="0" smtClean="0">
                <a:solidFill>
                  <a:schemeClr val="accent1"/>
                </a:solidFill>
                <a:latin typeface="Arial"/>
                <a:cs typeface="Arial"/>
              </a:rPr>
              <a:t>Conclusions: </a:t>
            </a:r>
            <a:r>
              <a:rPr lang="en-US" sz="4000" b="1" dirty="0">
                <a:solidFill>
                  <a:schemeClr val="accent1"/>
                </a:solidFill>
                <a:latin typeface="Arial"/>
                <a:cs typeface="Arial"/>
              </a:rPr>
              <a:t>HIV/HBV </a:t>
            </a:r>
            <a:r>
              <a:rPr lang="en-US" sz="4000" b="1" dirty="0" smtClean="0">
                <a:solidFill>
                  <a:schemeClr val="accent1"/>
                </a:solidFill>
                <a:latin typeface="Arial"/>
                <a:cs typeface="Arial"/>
              </a:rPr>
              <a:t>Coinfection</a:t>
            </a:r>
            <a:endParaRPr lang="en-US" sz="40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8400" cy="5184775"/>
          </a:xfrm>
        </p:spPr>
        <p:txBody>
          <a:bodyPr>
            <a:noAutofit/>
          </a:bodyPr>
          <a:lstStyle/>
          <a:p>
            <a:pPr marL="347472" indent="-347472">
              <a:lnSpc>
                <a:spcPct val="80000"/>
              </a:lnSpc>
              <a:spcBef>
                <a:spcPts val="200"/>
              </a:spcBef>
              <a:spcAft>
                <a:spcPts val="400"/>
              </a:spcAft>
              <a:buFont typeface="Wingdings" panose="05000000000000000000" pitchFamily="2" charset="2"/>
              <a:buChar char="§"/>
            </a:pPr>
            <a:r>
              <a:rPr lang="en-US" sz="2400" dirty="0" smtClean="0">
                <a:solidFill>
                  <a:schemeClr val="tx1"/>
                </a:solidFill>
                <a:latin typeface="Arial"/>
                <a:cs typeface="Arial"/>
              </a:rPr>
              <a:t>Sub-Saharan Africa </a:t>
            </a:r>
            <a:r>
              <a:rPr lang="en-US" sz="2400" dirty="0">
                <a:solidFill>
                  <a:schemeClr val="tx1"/>
                </a:solidFill>
                <a:latin typeface="Arial"/>
                <a:cs typeface="Arial"/>
              </a:rPr>
              <a:t>is the </a:t>
            </a:r>
            <a:r>
              <a:rPr lang="en-US" sz="2400" dirty="0" smtClean="0">
                <a:solidFill>
                  <a:schemeClr val="tx1"/>
                </a:solidFill>
                <a:latin typeface="Arial"/>
                <a:cs typeface="Arial"/>
              </a:rPr>
              <a:t>epicenter </a:t>
            </a:r>
            <a:r>
              <a:rPr lang="en-US" sz="2400" dirty="0">
                <a:solidFill>
                  <a:schemeClr val="tx1"/>
                </a:solidFill>
                <a:latin typeface="Arial"/>
                <a:cs typeface="Arial"/>
              </a:rPr>
              <a:t>of HIV </a:t>
            </a:r>
            <a:r>
              <a:rPr lang="en-US" sz="2400" u="sng" dirty="0">
                <a:solidFill>
                  <a:schemeClr val="tx1"/>
                </a:solidFill>
                <a:latin typeface="Arial"/>
                <a:cs typeface="Arial"/>
              </a:rPr>
              <a:t>and</a:t>
            </a:r>
            <a:r>
              <a:rPr lang="en-US" sz="2400" dirty="0">
                <a:solidFill>
                  <a:schemeClr val="tx1"/>
                </a:solidFill>
                <a:latin typeface="Arial"/>
                <a:cs typeface="Arial"/>
              </a:rPr>
              <a:t> HBV is </a:t>
            </a:r>
            <a:r>
              <a:rPr lang="en-US" sz="2400" dirty="0" smtClean="0">
                <a:solidFill>
                  <a:schemeClr val="tx1"/>
                </a:solidFill>
                <a:latin typeface="Arial"/>
                <a:cs typeface="Arial"/>
              </a:rPr>
              <a:t>endemic</a:t>
            </a:r>
          </a:p>
          <a:p>
            <a:pPr marL="694944" lvl="1" indent="-347472">
              <a:lnSpc>
                <a:spcPct val="80000"/>
              </a:lnSpc>
              <a:buSzPct val="60000"/>
              <a:buFont typeface="Wingdings" charset="2"/>
              <a:buChar char=""/>
            </a:pPr>
            <a:r>
              <a:rPr lang="en-US" sz="2400" dirty="0" smtClean="0">
                <a:solidFill>
                  <a:schemeClr val="tx1"/>
                </a:solidFill>
                <a:latin typeface="Arial"/>
                <a:cs typeface="Arial"/>
              </a:rPr>
              <a:t>Increased </a:t>
            </a:r>
            <a:r>
              <a:rPr lang="en-US" sz="2400" dirty="0">
                <a:solidFill>
                  <a:schemeClr val="tx1"/>
                </a:solidFill>
                <a:latin typeface="Arial"/>
                <a:cs typeface="Arial"/>
              </a:rPr>
              <a:t>risk of HIV/HBV </a:t>
            </a:r>
            <a:r>
              <a:rPr lang="en-US" sz="2400" dirty="0" err="1" smtClean="0">
                <a:solidFill>
                  <a:schemeClr val="tx1"/>
                </a:solidFill>
                <a:latin typeface="Arial"/>
                <a:cs typeface="Arial"/>
              </a:rPr>
              <a:t>coinfection</a:t>
            </a:r>
            <a:endParaRPr lang="en-US" sz="2400" dirty="0" smtClean="0">
              <a:solidFill>
                <a:schemeClr val="tx1"/>
              </a:solidFill>
              <a:latin typeface="Arial"/>
              <a:cs typeface="Arial"/>
            </a:endParaRPr>
          </a:p>
          <a:p>
            <a:pPr marL="347472" indent="-347472">
              <a:lnSpc>
                <a:spcPct val="80000"/>
              </a:lnSpc>
              <a:buFont typeface="Wingdings" panose="05000000000000000000" pitchFamily="2" charset="2"/>
              <a:buChar char="§"/>
            </a:pPr>
            <a:r>
              <a:rPr lang="en-US" sz="2400" dirty="0" smtClean="0">
                <a:solidFill>
                  <a:schemeClr val="tx1"/>
                </a:solidFill>
                <a:latin typeface="Arial"/>
                <a:cs typeface="Arial"/>
              </a:rPr>
              <a:t>HIV </a:t>
            </a:r>
            <a:r>
              <a:rPr lang="en-US" sz="2400" dirty="0">
                <a:solidFill>
                  <a:schemeClr val="tx1"/>
                </a:solidFill>
                <a:latin typeface="Arial"/>
                <a:cs typeface="Arial"/>
              </a:rPr>
              <a:t>promotes chronicity of HBV infection, liver fibrosis and increases the risk of hepatocellular carcinoma </a:t>
            </a:r>
            <a:endParaRPr lang="en-US" sz="2400" dirty="0" smtClean="0">
              <a:solidFill>
                <a:schemeClr val="tx1"/>
              </a:solidFill>
              <a:latin typeface="Arial"/>
              <a:cs typeface="Arial"/>
            </a:endParaRPr>
          </a:p>
          <a:p>
            <a:pPr marL="347472" indent="-347472">
              <a:lnSpc>
                <a:spcPct val="80000"/>
              </a:lnSpc>
              <a:buFont typeface="Wingdings" panose="05000000000000000000" pitchFamily="2" charset="2"/>
              <a:buChar char="§"/>
            </a:pPr>
            <a:r>
              <a:rPr lang="en-US" sz="2400" dirty="0" smtClean="0">
                <a:solidFill>
                  <a:schemeClr val="tx1"/>
                </a:solidFill>
                <a:latin typeface="Arial"/>
                <a:cs typeface="Arial"/>
              </a:rPr>
              <a:t>Fixed-dose combination of </a:t>
            </a:r>
            <a:r>
              <a:rPr lang="en-US" sz="2400" dirty="0" err="1" smtClean="0">
                <a:solidFill>
                  <a:schemeClr val="tx1"/>
                </a:solidFill>
                <a:latin typeface="Arial"/>
                <a:cs typeface="Arial"/>
              </a:rPr>
              <a:t>tenofovir</a:t>
            </a:r>
            <a:r>
              <a:rPr lang="en-US" sz="2400" dirty="0" smtClean="0">
                <a:solidFill>
                  <a:schemeClr val="tx1"/>
                </a:solidFill>
                <a:latin typeface="Arial"/>
                <a:cs typeface="Arial"/>
              </a:rPr>
              <a:t> + </a:t>
            </a:r>
            <a:r>
              <a:rPr lang="en-US" sz="2400" dirty="0" err="1" smtClean="0">
                <a:solidFill>
                  <a:schemeClr val="tx1"/>
                </a:solidFill>
                <a:latin typeface="Arial"/>
                <a:cs typeface="Arial"/>
              </a:rPr>
              <a:t>lamivudine/</a:t>
            </a:r>
            <a:r>
              <a:rPr lang="en-US" sz="2400" dirty="0" err="1">
                <a:solidFill>
                  <a:schemeClr val="tx1"/>
                </a:solidFill>
                <a:latin typeface="Arial"/>
                <a:cs typeface="Arial"/>
              </a:rPr>
              <a:t>e</a:t>
            </a:r>
            <a:r>
              <a:rPr lang="en-US" sz="2400" dirty="0" err="1" smtClean="0">
                <a:solidFill>
                  <a:schemeClr val="tx1"/>
                </a:solidFill>
                <a:latin typeface="Arial"/>
                <a:cs typeface="Arial"/>
              </a:rPr>
              <a:t>mtricitabine</a:t>
            </a:r>
            <a:r>
              <a:rPr lang="en-US" sz="2400" dirty="0" smtClean="0">
                <a:solidFill>
                  <a:schemeClr val="tx1"/>
                </a:solidFill>
                <a:latin typeface="Arial"/>
                <a:cs typeface="Arial"/>
              </a:rPr>
              <a:t> + </a:t>
            </a:r>
            <a:r>
              <a:rPr lang="en-US" sz="2400" dirty="0" err="1" smtClean="0">
                <a:solidFill>
                  <a:schemeClr val="tx1"/>
                </a:solidFill>
                <a:latin typeface="Arial"/>
                <a:cs typeface="Arial"/>
              </a:rPr>
              <a:t>efavirenz</a:t>
            </a:r>
            <a:r>
              <a:rPr lang="en-US" sz="2400" dirty="0" smtClean="0">
                <a:solidFill>
                  <a:schemeClr val="tx1"/>
                </a:solidFill>
                <a:latin typeface="Arial"/>
                <a:cs typeface="Arial"/>
              </a:rPr>
              <a:t> simplifies </a:t>
            </a:r>
            <a:r>
              <a:rPr lang="en-US" sz="2400" dirty="0">
                <a:solidFill>
                  <a:schemeClr val="tx1"/>
                </a:solidFill>
                <a:latin typeface="Arial"/>
                <a:cs typeface="Arial"/>
              </a:rPr>
              <a:t>management </a:t>
            </a:r>
            <a:r>
              <a:rPr lang="en-US" sz="2400" dirty="0" smtClean="0">
                <a:solidFill>
                  <a:schemeClr val="tx1"/>
                </a:solidFill>
                <a:latin typeface="Arial"/>
                <a:cs typeface="Arial"/>
              </a:rPr>
              <a:t>of HIV/HBV coinfection </a:t>
            </a:r>
            <a:r>
              <a:rPr lang="en-US" sz="2400" dirty="0">
                <a:solidFill>
                  <a:schemeClr val="tx1"/>
                </a:solidFill>
                <a:latin typeface="Arial"/>
                <a:cs typeface="Arial"/>
              </a:rPr>
              <a:t>regardless </a:t>
            </a:r>
            <a:r>
              <a:rPr lang="en-US" sz="2400" dirty="0" smtClean="0">
                <a:solidFill>
                  <a:schemeClr val="tx1"/>
                </a:solidFill>
                <a:latin typeface="Arial"/>
                <a:cs typeface="Arial"/>
              </a:rPr>
              <a:t>of immunologic, </a:t>
            </a:r>
            <a:r>
              <a:rPr lang="en-US" sz="2400" dirty="0" err="1" smtClean="0">
                <a:solidFill>
                  <a:schemeClr val="tx1"/>
                </a:solidFill>
                <a:latin typeface="Arial"/>
                <a:cs typeface="Arial"/>
              </a:rPr>
              <a:t>virologic</a:t>
            </a:r>
            <a:r>
              <a:rPr lang="en-US" sz="2400" dirty="0" smtClean="0">
                <a:solidFill>
                  <a:schemeClr val="tx1"/>
                </a:solidFill>
                <a:latin typeface="Arial"/>
                <a:cs typeface="Arial"/>
              </a:rPr>
              <a:t>, </a:t>
            </a:r>
            <a:r>
              <a:rPr lang="en-US" sz="2400" dirty="0">
                <a:solidFill>
                  <a:schemeClr val="tx1"/>
                </a:solidFill>
                <a:latin typeface="Arial"/>
                <a:cs typeface="Arial"/>
              </a:rPr>
              <a:t>or </a:t>
            </a:r>
            <a:r>
              <a:rPr lang="en-US" sz="2400" dirty="0" smtClean="0">
                <a:solidFill>
                  <a:schemeClr val="tx1"/>
                </a:solidFill>
                <a:latin typeface="Arial"/>
                <a:cs typeface="Arial"/>
              </a:rPr>
              <a:t>histologic considerations</a:t>
            </a:r>
          </a:p>
          <a:p>
            <a:pPr marL="347472" indent="-347472">
              <a:lnSpc>
                <a:spcPct val="80000"/>
              </a:lnSpc>
              <a:buFont typeface="Wingdings" panose="05000000000000000000" pitchFamily="2" charset="2"/>
              <a:buChar char="§"/>
            </a:pPr>
            <a:r>
              <a:rPr lang="en-US" sz="2400" dirty="0" smtClean="0">
                <a:solidFill>
                  <a:schemeClr val="tx1"/>
                </a:solidFill>
                <a:latin typeface="Arial"/>
                <a:cs typeface="Arial"/>
              </a:rPr>
              <a:t>Second-line ART for </a:t>
            </a:r>
            <a:r>
              <a:rPr lang="en-US" sz="2400" dirty="0">
                <a:solidFill>
                  <a:schemeClr val="tx1"/>
                </a:solidFill>
                <a:latin typeface="Arial"/>
                <a:cs typeface="Arial"/>
              </a:rPr>
              <a:t>HIV resistance </a:t>
            </a:r>
            <a:r>
              <a:rPr lang="en-US" sz="2400" dirty="0" smtClean="0">
                <a:solidFill>
                  <a:schemeClr val="tx1"/>
                </a:solidFill>
                <a:latin typeface="Arial"/>
                <a:cs typeface="Arial"/>
              </a:rPr>
              <a:t>– </a:t>
            </a:r>
            <a:r>
              <a:rPr lang="en-US" sz="2400" dirty="0">
                <a:solidFill>
                  <a:schemeClr val="tx1"/>
                </a:solidFill>
                <a:latin typeface="Arial"/>
                <a:cs typeface="Arial"/>
              </a:rPr>
              <a:t>important to continue </a:t>
            </a:r>
            <a:r>
              <a:rPr lang="en-US" sz="2400" dirty="0" err="1" smtClean="0">
                <a:solidFill>
                  <a:schemeClr val="tx1"/>
                </a:solidFill>
                <a:latin typeface="Arial"/>
                <a:cs typeface="Arial"/>
              </a:rPr>
              <a:t>tenofovir</a:t>
            </a:r>
            <a:r>
              <a:rPr lang="en-US" sz="2400" dirty="0">
                <a:solidFill>
                  <a:schemeClr val="tx1"/>
                </a:solidFill>
                <a:latin typeface="Arial"/>
                <a:cs typeface="Arial"/>
              </a:rPr>
              <a:t>, </a:t>
            </a:r>
            <a:r>
              <a:rPr lang="en-US" sz="2400" dirty="0" err="1" smtClean="0">
                <a:solidFill>
                  <a:schemeClr val="tx1"/>
                </a:solidFill>
                <a:latin typeface="Arial"/>
                <a:cs typeface="Arial"/>
              </a:rPr>
              <a:t>lamivudine/</a:t>
            </a:r>
            <a:r>
              <a:rPr lang="en-US" sz="2400" dirty="0" err="1">
                <a:solidFill>
                  <a:schemeClr val="tx1"/>
                </a:solidFill>
                <a:latin typeface="Arial"/>
                <a:cs typeface="Arial"/>
              </a:rPr>
              <a:t>e</a:t>
            </a:r>
            <a:r>
              <a:rPr lang="en-US" sz="2400" dirty="0" err="1" smtClean="0">
                <a:solidFill>
                  <a:schemeClr val="tx1"/>
                </a:solidFill>
                <a:latin typeface="Arial"/>
                <a:cs typeface="Arial"/>
              </a:rPr>
              <a:t>mtricitabine</a:t>
            </a:r>
            <a:r>
              <a:rPr lang="en-US" sz="2400" dirty="0" smtClean="0">
                <a:solidFill>
                  <a:schemeClr val="tx1"/>
                </a:solidFill>
                <a:latin typeface="Arial"/>
                <a:cs typeface="Arial"/>
              </a:rPr>
              <a:t> </a:t>
            </a:r>
            <a:r>
              <a:rPr lang="en-US" sz="2400" dirty="0">
                <a:solidFill>
                  <a:schemeClr val="tx1"/>
                </a:solidFill>
                <a:latin typeface="Arial"/>
                <a:cs typeface="Arial"/>
              </a:rPr>
              <a:t>to prevent HBV reactivation, ALT flares and potential hepatic </a:t>
            </a:r>
            <a:r>
              <a:rPr lang="en-US" sz="2400" dirty="0" err="1" smtClean="0">
                <a:solidFill>
                  <a:schemeClr val="tx1"/>
                </a:solidFill>
                <a:latin typeface="Arial"/>
                <a:cs typeface="Arial"/>
              </a:rPr>
              <a:t>decompensation</a:t>
            </a:r>
            <a:endParaRPr lang="en-US" sz="2400" dirty="0" smtClean="0">
              <a:solidFill>
                <a:schemeClr val="tx1"/>
              </a:solidFill>
              <a:latin typeface="Arial"/>
              <a:cs typeface="Arial"/>
            </a:endParaRPr>
          </a:p>
          <a:p>
            <a:pPr marL="347472" indent="-347472">
              <a:lnSpc>
                <a:spcPct val="80000"/>
              </a:lnSpc>
              <a:buFont typeface="Wingdings" panose="05000000000000000000" pitchFamily="2" charset="2"/>
              <a:buChar char="§"/>
            </a:pPr>
            <a:r>
              <a:rPr lang="en-US" sz="2400" dirty="0" smtClean="0">
                <a:solidFill>
                  <a:schemeClr val="tx1"/>
                </a:solidFill>
                <a:latin typeface="Arial"/>
                <a:cs typeface="Arial"/>
              </a:rPr>
              <a:t>HIV ART improves </a:t>
            </a:r>
            <a:r>
              <a:rPr lang="en-US" sz="2400" dirty="0">
                <a:solidFill>
                  <a:schemeClr val="tx1"/>
                </a:solidFill>
                <a:latin typeface="Arial"/>
                <a:cs typeface="Arial"/>
              </a:rPr>
              <a:t>overall survival even in </a:t>
            </a:r>
            <a:r>
              <a:rPr lang="en-US" sz="2400" dirty="0" err="1" smtClean="0">
                <a:solidFill>
                  <a:schemeClr val="tx1"/>
                </a:solidFill>
                <a:latin typeface="Arial"/>
                <a:cs typeface="Arial"/>
              </a:rPr>
              <a:t>cirrhotics</a:t>
            </a:r>
            <a:endParaRPr lang="en-US" sz="2400" dirty="0" smtClean="0">
              <a:solidFill>
                <a:schemeClr val="tx1"/>
              </a:solidFill>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79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ZA" sz="3600" b="1" dirty="0" smtClean="0">
                <a:solidFill>
                  <a:schemeClr val="accent1"/>
                </a:solidFill>
                <a:latin typeface="Arial" panose="020B0604020202020204" pitchFamily="34" charset="0"/>
                <a:cs typeface="Arial" panose="020B0604020202020204" pitchFamily="34" charset="0"/>
              </a:rPr>
              <a:t>sSA: </a:t>
            </a:r>
            <a:r>
              <a:rPr lang="en-ZA" sz="3600" b="1" dirty="0">
                <a:solidFill>
                  <a:schemeClr val="accent1"/>
                </a:solidFill>
                <a:latin typeface="Arial" panose="020B0604020202020204" pitchFamily="34" charset="0"/>
                <a:cs typeface="Arial" panose="020B0604020202020204" pitchFamily="34" charset="0"/>
              </a:rPr>
              <a:t>HBV Genotypes and Subgenotypes </a:t>
            </a:r>
            <a:br>
              <a:rPr lang="en-ZA" sz="3600" b="1" dirty="0">
                <a:solidFill>
                  <a:schemeClr val="accent1"/>
                </a:solidFill>
                <a:latin typeface="Arial" panose="020B0604020202020204" pitchFamily="34" charset="0"/>
                <a:cs typeface="Arial" panose="020B0604020202020204" pitchFamily="34" charset="0"/>
              </a:rPr>
            </a:br>
            <a:r>
              <a:rPr lang="en-ZA" sz="3600" b="1" dirty="0">
                <a:solidFill>
                  <a:schemeClr val="accent1"/>
                </a:solidFill>
                <a:latin typeface="Arial" panose="020B0604020202020204" pitchFamily="34" charset="0"/>
                <a:cs typeface="Arial" panose="020B0604020202020204" pitchFamily="34" charset="0"/>
              </a:rPr>
              <a:t>Clinical </a:t>
            </a:r>
            <a:r>
              <a:rPr lang="en-ZA" sz="3600" b="1" dirty="0" smtClean="0">
                <a:solidFill>
                  <a:schemeClr val="accent1"/>
                </a:solidFill>
                <a:latin typeface="Arial" panose="020B0604020202020204" pitchFamily="34" charset="0"/>
                <a:cs typeface="Arial" panose="020B0604020202020204" pitchFamily="34" charset="0"/>
              </a:rPr>
              <a:t>Outcomes</a:t>
            </a:r>
            <a:endParaRPr lang="en-ZA" sz="2400" b="1" dirty="0">
              <a:solidFill>
                <a:schemeClr val="accent1"/>
              </a:solidFill>
              <a:latin typeface="Arial" panose="020B0604020202020204" pitchFamily="34" charset="0"/>
              <a:cs typeface="Arial" panose="020B0604020202020204" pitchFamily="34" charset="0"/>
            </a:endParaRPr>
          </a:p>
        </p:txBody>
      </p:sp>
      <p:sp>
        <p:nvSpPr>
          <p:cNvPr id="4" name="Content Placeholder 3"/>
          <p:cNvSpPr txBox="1">
            <a:spLocks noGrp="1"/>
          </p:cNvSpPr>
          <p:nvPr>
            <p:ph idx="1"/>
          </p:nvPr>
        </p:nvSpPr>
        <p:spPr>
          <a:xfrm>
            <a:off x="1188720" y="1939752"/>
            <a:ext cx="10055781" cy="5756448"/>
          </a:xfrm>
          <a:prstGeom prst="rect">
            <a:avLst/>
          </a:prstGeom>
          <a:noFill/>
        </p:spPr>
        <p:txBody>
          <a:bodyPr wrap="square" rtlCol="0">
            <a:spAutoFit/>
          </a:bodyPr>
          <a:lstStyle/>
          <a:p>
            <a:pPr marL="0" indent="0">
              <a:spcAft>
                <a:spcPts val="1200"/>
              </a:spcAft>
              <a:buNone/>
            </a:pPr>
            <a:r>
              <a:rPr lang="en-US" sz="2400" b="1" dirty="0">
                <a:solidFill>
                  <a:schemeClr val="accent1"/>
                </a:solidFill>
                <a:latin typeface="Arial" panose="020B0604020202020204" pitchFamily="34" charset="0"/>
                <a:cs typeface="Arial" panose="020B0604020202020204" pitchFamily="34" charset="0"/>
              </a:rPr>
              <a:t>Genotypes A, D and </a:t>
            </a:r>
            <a:r>
              <a:rPr lang="en-US" sz="2400" b="1" dirty="0" smtClean="0">
                <a:solidFill>
                  <a:schemeClr val="accent1"/>
                </a:solidFill>
                <a:latin typeface="Arial" panose="020B0604020202020204" pitchFamily="34" charset="0"/>
                <a:cs typeface="Arial" panose="020B0604020202020204" pitchFamily="34" charset="0"/>
              </a:rPr>
              <a:t>E: Predominant </a:t>
            </a:r>
            <a:r>
              <a:rPr lang="en-US" sz="2400" b="1" dirty="0">
                <a:solidFill>
                  <a:schemeClr val="accent1"/>
                </a:solidFill>
                <a:latin typeface="Arial" panose="020B0604020202020204" pitchFamily="34" charset="0"/>
                <a:cs typeface="Arial" panose="020B0604020202020204" pitchFamily="34" charset="0"/>
              </a:rPr>
              <a:t>hepatitis B genotypes in Africa</a:t>
            </a:r>
            <a:endParaRPr lang="en-US" sz="2400" b="1" dirty="0" smtClean="0">
              <a:solidFill>
                <a:schemeClr val="accent1"/>
              </a:solidFill>
              <a:latin typeface="Arial" panose="020B0604020202020204" pitchFamily="34" charset="0"/>
              <a:cs typeface="Arial" panose="020B0604020202020204" pitchFamily="34" charset="0"/>
            </a:endParaRPr>
          </a:p>
          <a:p>
            <a:pPr marL="0" indent="0">
              <a:buNone/>
            </a:pPr>
            <a:r>
              <a:rPr lang="en-US" sz="2400" b="1" dirty="0" smtClean="0">
                <a:solidFill>
                  <a:schemeClr val="accent1"/>
                </a:solidFill>
                <a:latin typeface="Arial" panose="020B0604020202020204" pitchFamily="34" charset="0"/>
                <a:cs typeface="Arial" panose="020B0604020202020204" pitchFamily="34" charset="0"/>
              </a:rPr>
              <a:t>Genotype </a:t>
            </a:r>
            <a:r>
              <a:rPr lang="en-US" sz="2400" b="1" dirty="0">
                <a:solidFill>
                  <a:schemeClr val="accent1"/>
                </a:solidFill>
                <a:latin typeface="Arial" panose="020B0604020202020204" pitchFamily="34" charset="0"/>
                <a:cs typeface="Arial" panose="020B0604020202020204" pitchFamily="34" charset="0"/>
              </a:rPr>
              <a:t>A</a:t>
            </a:r>
            <a:r>
              <a:rPr lang="en-US" sz="2400" b="1" i="1" dirty="0">
                <a:solidFill>
                  <a:schemeClr val="accent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accounts for 90% of HBV infections in Southern, </a:t>
            </a:r>
            <a:r>
              <a:rPr lang="en-US" sz="2400" dirty="0" smtClean="0">
                <a:solidFill>
                  <a:schemeClr val="tx1"/>
                </a:solidFill>
                <a:latin typeface="Arial" panose="020B0604020202020204" pitchFamily="34" charset="0"/>
                <a:cs typeface="Arial" panose="020B0604020202020204" pitchFamily="34" charset="0"/>
              </a:rPr>
              <a:t>Eastern, </a:t>
            </a:r>
            <a:r>
              <a:rPr lang="en-US" sz="2400" dirty="0">
                <a:solidFill>
                  <a:schemeClr val="tx1"/>
                </a:solidFill>
                <a:latin typeface="Arial" panose="020B0604020202020204" pitchFamily="34" charset="0"/>
                <a:cs typeface="Arial" panose="020B0604020202020204" pitchFamily="34" charset="0"/>
              </a:rPr>
              <a:t>and  Central Africa </a:t>
            </a: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mean </a:t>
            </a:r>
            <a:r>
              <a:rPr lang="en-US" sz="2400" dirty="0">
                <a:solidFill>
                  <a:schemeClr val="tx1"/>
                </a:solidFill>
                <a:latin typeface="Arial"/>
                <a:cs typeface="Arial"/>
              </a:rPr>
              <a:t>age of those infected with genotype A was 6.5 </a:t>
            </a:r>
            <a:r>
              <a:rPr lang="en-US" sz="2400" dirty="0" smtClean="0">
                <a:solidFill>
                  <a:schemeClr val="tx1"/>
                </a:solidFill>
                <a:latin typeface="Arial"/>
                <a:cs typeface="Arial"/>
              </a:rPr>
              <a:t>years younger than </a:t>
            </a:r>
            <a:r>
              <a:rPr lang="en-US" sz="2400" dirty="0">
                <a:solidFill>
                  <a:schemeClr val="tx1"/>
                </a:solidFill>
                <a:latin typeface="Arial"/>
                <a:cs typeface="Arial"/>
              </a:rPr>
              <a:t>those with </a:t>
            </a:r>
            <a:r>
              <a:rPr lang="en-US" sz="2400" dirty="0" smtClean="0">
                <a:solidFill>
                  <a:schemeClr val="tx1"/>
                </a:solidFill>
                <a:latin typeface="Arial"/>
                <a:cs typeface="Arial"/>
              </a:rPr>
              <a:t>non-A</a:t>
            </a:r>
            <a:endParaRPr lang="en-US" sz="2400" dirty="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predisposes </a:t>
            </a:r>
            <a:r>
              <a:rPr lang="en-US" sz="2400" dirty="0">
                <a:solidFill>
                  <a:schemeClr val="tx1"/>
                </a:solidFill>
                <a:latin typeface="Arial" panose="020B0604020202020204" pitchFamily="34" charset="0"/>
                <a:cs typeface="Arial" panose="020B0604020202020204" pitchFamily="34" charset="0"/>
              </a:rPr>
              <a:t>to chronicity with an elevated risk of </a:t>
            </a:r>
            <a:r>
              <a:rPr lang="en-US" sz="2400" dirty="0" smtClean="0">
                <a:solidFill>
                  <a:schemeClr val="tx1"/>
                </a:solidFill>
                <a:latin typeface="Arial" panose="020B0604020202020204" pitchFamily="34" charset="0"/>
                <a:cs typeface="Arial" panose="020B0604020202020204" pitchFamily="34" charset="0"/>
              </a:rPr>
              <a:t>HCC</a:t>
            </a:r>
            <a:endParaRPr lang="en-US" sz="2400" dirty="0">
              <a:solidFill>
                <a:schemeClr val="tx1"/>
              </a:solidFill>
              <a:latin typeface="Arial" panose="020B0604020202020204" pitchFamily="34" charset="0"/>
              <a:cs typeface="Arial" panose="020B0604020202020204" pitchFamily="34" charset="0"/>
            </a:endParaRPr>
          </a:p>
          <a:p>
            <a:pPr marL="347472" indent="-342900">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increased </a:t>
            </a:r>
            <a:r>
              <a:rPr lang="en-US" sz="2400" dirty="0">
                <a:solidFill>
                  <a:schemeClr val="tx1"/>
                </a:solidFill>
                <a:latin typeface="Arial" panose="020B0604020202020204" pitchFamily="34" charset="0"/>
                <a:cs typeface="Arial" panose="020B0604020202020204" pitchFamily="34" charset="0"/>
              </a:rPr>
              <a:t>response rates to IFN </a:t>
            </a:r>
          </a:p>
          <a:p>
            <a:pPr marL="0" indent="0">
              <a:buNone/>
            </a:pPr>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1644329" y="5265600"/>
            <a:ext cx="184731" cy="64633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a:latin typeface="Arial" panose="020B0604020202020204" pitchFamily="34" charset="0"/>
              </a:rPr>
              <a:t/>
            </a:r>
            <a:br>
              <a:rPr lang="en-ZA" altLang="en-US">
                <a:latin typeface="Arial" panose="020B0604020202020204" pitchFamily="34" charset="0"/>
              </a:rPr>
            </a:br>
            <a:endParaRPr lang="en-ZA" altLang="en-US">
              <a:latin typeface="Arial" panose="020B0604020202020204" pitchFamily="34" charset="0"/>
            </a:endParaRPr>
          </a:p>
        </p:txBody>
      </p:sp>
    </p:spTree>
    <p:extLst>
      <p:ext uri="{BB962C8B-B14F-4D97-AF65-F5344CB8AC3E}">
        <p14:creationId xmlns:p14="http://schemas.microsoft.com/office/powerpoint/2010/main" val="36174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188720" y="1938528"/>
            <a:ext cx="10230544" cy="4441216"/>
          </a:xfrm>
          <a:prstGeom prst="rect">
            <a:avLst/>
          </a:prstGeom>
          <a:noFill/>
        </p:spPr>
        <p:txBody>
          <a:bodyPr wrap="square" rtlCol="0">
            <a:spAutoFit/>
          </a:bodyPr>
          <a:lstStyle/>
          <a:p>
            <a:pPr marL="347472" indent="-347472">
              <a:lnSpc>
                <a:spcPct val="100000"/>
              </a:lnSpc>
              <a:spcAft>
                <a:spcPts val="1200"/>
              </a:spcAft>
              <a:buFont typeface="Wingdings" panose="05000000000000000000" pitchFamily="2" charset="2"/>
              <a:buChar char="§"/>
            </a:pPr>
            <a:r>
              <a:rPr lang="en-US" sz="2400" b="1" dirty="0" smtClean="0">
                <a:solidFill>
                  <a:schemeClr val="accent1"/>
                </a:solidFill>
                <a:latin typeface="Arial" panose="020B0604020202020204" pitchFamily="34" charset="0"/>
                <a:cs typeface="Arial" panose="020B0604020202020204" pitchFamily="34" charset="0"/>
              </a:rPr>
              <a:t>Genotype </a:t>
            </a:r>
            <a:r>
              <a:rPr lang="en-US" sz="2400" b="1" dirty="0">
                <a:solidFill>
                  <a:schemeClr val="accent1"/>
                </a:solidFill>
                <a:latin typeface="Arial" panose="020B0604020202020204" pitchFamily="34" charset="0"/>
                <a:cs typeface="Arial" panose="020B0604020202020204" pitchFamily="34" charset="0"/>
              </a:rPr>
              <a:t>D </a:t>
            </a:r>
            <a:r>
              <a:rPr lang="en-US" sz="2400" b="1" i="1" dirty="0">
                <a:solidFill>
                  <a:srgbClr val="92D050"/>
                </a:solidFill>
                <a:latin typeface="Arial"/>
                <a:cs typeface="Arial"/>
              </a:rPr>
              <a:t>–</a:t>
            </a:r>
            <a:r>
              <a:rPr lang="en-US" sz="2400" b="1" i="1" dirty="0" smtClean="0">
                <a:solidFill>
                  <a:schemeClr val="accent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reduced response rates to IFN; acute infection</a:t>
            </a:r>
            <a:r>
              <a:rPr lang="en-US" sz="2400" dirty="0" smtClean="0">
                <a:solidFill>
                  <a:schemeClr val="tx1"/>
                </a:solidFill>
                <a:latin typeface="Arial" panose="020B0604020202020204" pitchFamily="34" charset="0"/>
                <a:cs typeface="Arial" panose="020B0604020202020204" pitchFamily="34" charset="0"/>
              </a:rPr>
              <a:t>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associated </a:t>
            </a:r>
            <a:r>
              <a:rPr lang="en-US" sz="2400" dirty="0">
                <a:solidFill>
                  <a:schemeClr val="tx1"/>
                </a:solidFill>
                <a:latin typeface="Arial" panose="020B0604020202020204" pitchFamily="34" charset="0"/>
                <a:cs typeface="Arial" panose="020B0604020202020204" pitchFamily="34" charset="0"/>
              </a:rPr>
              <a:t>with increased risk of </a:t>
            </a:r>
            <a:r>
              <a:rPr lang="en-US" sz="2400" dirty="0" smtClean="0">
                <a:solidFill>
                  <a:schemeClr val="tx1"/>
                </a:solidFill>
                <a:latin typeface="Arial" panose="020B0604020202020204" pitchFamily="34" charset="0"/>
                <a:cs typeface="Arial" panose="020B0604020202020204" pitchFamily="34" charset="0"/>
              </a:rPr>
              <a:t>ALF</a:t>
            </a:r>
            <a:endParaRPr lang="en-US" sz="2400" dirty="0" smtClean="0">
              <a:latin typeface="Arial" panose="020B0604020202020204" pitchFamily="34" charset="0"/>
              <a:cs typeface="Arial" panose="020B0604020202020204" pitchFamily="34" charset="0"/>
            </a:endParaRPr>
          </a:p>
          <a:p>
            <a:pPr marL="347472" indent="-347472">
              <a:lnSpc>
                <a:spcPct val="100000"/>
              </a:lnSpc>
              <a:spcAft>
                <a:spcPts val="1200"/>
              </a:spcAft>
              <a:buFont typeface="Wingdings" panose="05000000000000000000" pitchFamily="2" charset="2"/>
              <a:buChar char="§"/>
            </a:pPr>
            <a:r>
              <a:rPr lang="en-US" sz="2400" b="1" dirty="0" smtClean="0">
                <a:solidFill>
                  <a:schemeClr val="accent1"/>
                </a:solidFill>
                <a:latin typeface="Arial" panose="020B0604020202020204" pitchFamily="34" charset="0"/>
                <a:cs typeface="Arial" panose="020B0604020202020204" pitchFamily="34" charset="0"/>
              </a:rPr>
              <a:t>Genotype </a:t>
            </a:r>
            <a:r>
              <a:rPr lang="en-US" sz="2400" b="1" dirty="0">
                <a:solidFill>
                  <a:schemeClr val="accent1"/>
                </a:solidFill>
                <a:latin typeface="Arial" panose="020B0604020202020204" pitchFamily="34" charset="0"/>
                <a:cs typeface="Arial" panose="020B0604020202020204" pitchFamily="34" charset="0"/>
              </a:rPr>
              <a:t>E </a:t>
            </a:r>
            <a:r>
              <a:rPr lang="en-US" sz="2400" b="1" i="1" dirty="0">
                <a:solidFill>
                  <a:srgbClr val="92D050"/>
                </a:solidFill>
                <a:latin typeface="Arial"/>
                <a:cs typeface="Arial"/>
              </a:rPr>
              <a:t>–</a:t>
            </a:r>
            <a:r>
              <a:rPr lang="en-US" sz="2400" b="1" i="1" dirty="0" smtClean="0">
                <a:solidFill>
                  <a:srgbClr val="0F6FC6"/>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West </a:t>
            </a:r>
            <a:r>
              <a:rPr lang="en-US" sz="2400" dirty="0" smtClean="0">
                <a:solidFill>
                  <a:schemeClr val="tx1"/>
                </a:solidFill>
                <a:latin typeface="Arial" panose="020B0604020202020204" pitchFamily="34" charset="0"/>
                <a:cs typeface="Arial" panose="020B0604020202020204" pitchFamily="34" charset="0"/>
              </a:rPr>
              <a:t>Africa</a:t>
            </a:r>
            <a:endParaRPr lang="en-US" sz="2400" b="1" i="1" dirty="0" smtClean="0">
              <a:solidFill>
                <a:srgbClr val="0F6FC6"/>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b="1" dirty="0" smtClean="0">
                <a:solidFill>
                  <a:schemeClr val="accent1"/>
                </a:solidFill>
                <a:latin typeface="Arial"/>
                <a:cs typeface="Arial"/>
              </a:rPr>
              <a:t>Genotypes </a:t>
            </a:r>
            <a:r>
              <a:rPr lang="en-US" sz="2400" b="1" dirty="0">
                <a:solidFill>
                  <a:schemeClr val="accent1"/>
                </a:solidFill>
                <a:latin typeface="Arial"/>
                <a:cs typeface="Arial"/>
              </a:rPr>
              <a:t>D, A, F and (in Asia) B </a:t>
            </a:r>
            <a:r>
              <a:rPr lang="en-US" sz="2400" b="1" i="1" dirty="0">
                <a:solidFill>
                  <a:srgbClr val="92D050"/>
                </a:solidFill>
                <a:latin typeface="Arial"/>
                <a:cs typeface="Arial"/>
              </a:rPr>
              <a:t>–</a:t>
            </a:r>
            <a:r>
              <a:rPr lang="en-US" sz="2400" b="1" i="1" dirty="0">
                <a:solidFill>
                  <a:srgbClr val="0F6FC6"/>
                </a:solidFill>
                <a:latin typeface="Arial"/>
                <a:cs typeface="Arial"/>
              </a:rPr>
              <a:t> </a:t>
            </a:r>
            <a:r>
              <a:rPr lang="en-US" sz="2400" dirty="0">
                <a:solidFill>
                  <a:schemeClr val="tx1"/>
                </a:solidFill>
                <a:latin typeface="Arial"/>
                <a:cs typeface="Arial"/>
              </a:rPr>
              <a:t>higher rates of </a:t>
            </a:r>
            <a:r>
              <a:rPr lang="en-US" sz="2400" dirty="0" err="1">
                <a:solidFill>
                  <a:schemeClr val="tx1"/>
                </a:solidFill>
                <a:latin typeface="Arial"/>
                <a:cs typeface="Arial"/>
              </a:rPr>
              <a:t>HBeAg</a:t>
            </a:r>
            <a:r>
              <a:rPr lang="en-US" sz="2400" dirty="0">
                <a:solidFill>
                  <a:schemeClr val="tx1"/>
                </a:solidFill>
                <a:latin typeface="Arial"/>
                <a:cs typeface="Arial"/>
              </a:rPr>
              <a:t>          seroconversion</a:t>
            </a: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1097280" y="283464"/>
            <a:ext cx="10058400" cy="1453896"/>
          </a:xfrm>
        </p:spPr>
        <p:txBody>
          <a:bodyPr>
            <a:noAutofit/>
          </a:bodyPr>
          <a:lstStyle/>
          <a:p>
            <a:pPr lvl="0"/>
            <a:r>
              <a:rPr lang="en-ZA" sz="3600" b="1" dirty="0" smtClean="0">
                <a:solidFill>
                  <a:schemeClr val="accent1"/>
                </a:solidFill>
                <a:latin typeface="Arial" panose="020B0604020202020204" pitchFamily="34" charset="0"/>
                <a:cs typeface="Arial" panose="020B0604020202020204" pitchFamily="34" charset="0"/>
              </a:rPr>
              <a:t>sSA: HBV Genotypes and Subgenotypes </a:t>
            </a:r>
            <a:br>
              <a:rPr lang="en-ZA" sz="3600" b="1" dirty="0" smtClean="0">
                <a:solidFill>
                  <a:schemeClr val="accent1"/>
                </a:solidFill>
                <a:latin typeface="Arial" panose="020B0604020202020204" pitchFamily="34" charset="0"/>
                <a:cs typeface="Arial" panose="020B0604020202020204" pitchFamily="34" charset="0"/>
              </a:rPr>
            </a:br>
            <a:r>
              <a:rPr lang="en-ZA" sz="3600" b="1" dirty="0" smtClean="0">
                <a:solidFill>
                  <a:schemeClr val="accent1"/>
                </a:solidFill>
                <a:latin typeface="Arial" panose="020B0604020202020204" pitchFamily="34" charset="0"/>
                <a:cs typeface="Arial" panose="020B0604020202020204" pitchFamily="34" charset="0"/>
              </a:rPr>
              <a:t>Clinical Outcomes </a:t>
            </a:r>
            <a:r>
              <a:rPr lang="en-US" sz="2400" b="1" dirty="0">
                <a:solidFill>
                  <a:schemeClr val="accent1"/>
                </a:solidFill>
                <a:latin typeface="Arial"/>
                <a:cs typeface="Arial"/>
              </a:rPr>
              <a:t>(continued</a:t>
            </a:r>
            <a:r>
              <a:rPr lang="en-US" sz="2400" b="1" dirty="0" smtClean="0">
                <a:solidFill>
                  <a:schemeClr val="accent1"/>
                </a:solidFill>
                <a:latin typeface="Arial"/>
                <a:cs typeface="Arial"/>
              </a:rPr>
              <a:t>)</a:t>
            </a:r>
            <a:endParaRPr lang="en-ZA" sz="3600" b="1" dirty="0">
              <a:solidFill>
                <a:schemeClr val="accent1"/>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1644329" y="5265600"/>
            <a:ext cx="184731" cy="64633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a:latin typeface="Arial" panose="020B0604020202020204" pitchFamily="34" charset="0"/>
              </a:rPr>
              <a:t/>
            </a:r>
            <a:br>
              <a:rPr lang="en-ZA" altLang="en-US">
                <a:latin typeface="Arial" panose="020B0604020202020204" pitchFamily="34" charset="0"/>
              </a:rPr>
            </a:br>
            <a:endParaRPr lang="en-ZA" altLang="en-US">
              <a:latin typeface="Arial" panose="020B0604020202020204" pitchFamily="34" charset="0"/>
            </a:endParaRPr>
          </a:p>
        </p:txBody>
      </p:sp>
      <p:sp>
        <p:nvSpPr>
          <p:cNvPr id="10" name="Rectangle 3"/>
          <p:cNvSpPr>
            <a:spLocks noChangeArrowheads="1"/>
          </p:cNvSpPr>
          <p:nvPr/>
        </p:nvSpPr>
        <p:spPr bwMode="auto">
          <a:xfrm>
            <a:off x="6109568" y="5700604"/>
            <a:ext cx="213520" cy="24622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altLang="en-US" sz="1000" baseline="30000" dirty="0">
                <a:latin typeface="Times New Roman" panose="02020603050405020304" pitchFamily="18" charset="0"/>
                <a:ea typeface="Times" panose="02020603050405020304" pitchFamily="18" charset="0"/>
                <a:cs typeface="Times New Roman" panose="02020603050405020304" pitchFamily="18" charset="0"/>
                <a:hlinkClick r:id=""/>
              </a:rPr>
              <a:t>[</a:t>
            </a:r>
            <a:endParaRPr lang="en-GB" altLang="en-US" dirty="0">
              <a:latin typeface="Arial" panose="020B0604020202020204" pitchFamily="34" charset="0"/>
            </a:endParaRPr>
          </a:p>
        </p:txBody>
      </p:sp>
    </p:spTree>
    <p:extLst>
      <p:ext uri="{BB962C8B-B14F-4D97-AF65-F5344CB8AC3E}">
        <p14:creationId xmlns:p14="http://schemas.microsoft.com/office/powerpoint/2010/main" val="228356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188720" y="1938528"/>
            <a:ext cx="5395058" cy="4087272"/>
          </a:xfrm>
          <a:prstGeom prst="rect">
            <a:avLst/>
          </a:prstGeom>
          <a:noFill/>
        </p:spPr>
        <p:txBody>
          <a:bodyPr wrap="square" rtlCol="0">
            <a:spAutoFit/>
          </a:bodyPr>
          <a:lstStyle/>
          <a:p>
            <a:pPr marL="0" indent="0">
              <a:lnSpc>
                <a:spcPct val="100000"/>
              </a:lnSpc>
              <a:buNone/>
            </a:pPr>
            <a:r>
              <a:rPr lang="en-US" sz="2400" b="1" dirty="0">
                <a:solidFill>
                  <a:schemeClr val="accent1"/>
                </a:solidFill>
                <a:latin typeface="Arial" panose="020B0604020202020204" pitchFamily="34" charset="0"/>
                <a:cs typeface="Arial" panose="020B0604020202020204" pitchFamily="34" charset="0"/>
              </a:rPr>
              <a:t>HBV </a:t>
            </a:r>
            <a:r>
              <a:rPr lang="en-US" sz="2400" b="1" dirty="0" smtClean="0">
                <a:solidFill>
                  <a:schemeClr val="accent1"/>
                </a:solidFill>
                <a:latin typeface="Arial" panose="020B0604020202020204" pitchFamily="34" charset="0"/>
                <a:cs typeface="Arial" panose="020B0604020202020204" pitchFamily="34" charset="0"/>
              </a:rPr>
              <a:t>Sub-Genotypes </a:t>
            </a:r>
            <a:r>
              <a:rPr lang="en-US" sz="2400" b="1" dirty="0">
                <a:solidFill>
                  <a:schemeClr val="accent1"/>
                </a:solidFill>
                <a:latin typeface="Arial" panose="020B0604020202020204" pitchFamily="34" charset="0"/>
                <a:cs typeface="Arial" panose="020B0604020202020204" pitchFamily="34" charset="0"/>
              </a:rPr>
              <a:t>in </a:t>
            </a:r>
            <a:r>
              <a:rPr lang="en-US" sz="2400" b="1" dirty="0" smtClean="0">
                <a:solidFill>
                  <a:schemeClr val="accent1"/>
                </a:solidFill>
                <a:latin typeface="Arial" panose="020B0604020202020204" pitchFamily="34" charset="0"/>
                <a:cs typeface="Arial" panose="020B0604020202020204" pitchFamily="34" charset="0"/>
              </a:rPr>
              <a:t>Africa </a:t>
            </a:r>
          </a:p>
          <a:p>
            <a:pPr marL="347472" indent="-347472">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South </a:t>
            </a:r>
            <a:r>
              <a:rPr lang="en-US" sz="2400" dirty="0">
                <a:solidFill>
                  <a:schemeClr val="tx1"/>
                </a:solidFill>
                <a:latin typeface="Arial" panose="020B0604020202020204" pitchFamily="34" charset="0"/>
                <a:cs typeface="Arial" panose="020B0604020202020204" pitchFamily="34" charset="0"/>
              </a:rPr>
              <a:t>Africa (A,D): A1, A2, A3</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CAR </a:t>
            </a:r>
            <a:r>
              <a:rPr lang="en-US" sz="2400" dirty="0">
                <a:solidFill>
                  <a:schemeClr val="tx1"/>
                </a:solidFill>
                <a:latin typeface="Arial" panose="020B0604020202020204" pitchFamily="34" charset="0"/>
                <a:cs typeface="Arial" panose="020B0604020202020204" pitchFamily="34" charset="0"/>
              </a:rPr>
              <a:t>(A,D,E): A1, D4</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Gambia</a:t>
            </a:r>
            <a:r>
              <a:rPr lang="en-US" sz="2400" dirty="0">
                <a:solidFill>
                  <a:schemeClr val="tx1"/>
                </a:solidFill>
                <a:latin typeface="Arial" panose="020B0604020202020204" pitchFamily="34" charset="0"/>
                <a:cs typeface="Arial" panose="020B0604020202020204" pitchFamily="34" charset="0"/>
              </a:rPr>
              <a:t>, Nigeria, Congo, Rwanda, Cameroon (A): A4, A5, A6, A7</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Morocco </a:t>
            </a:r>
            <a:r>
              <a:rPr lang="en-US" sz="2400" dirty="0">
                <a:solidFill>
                  <a:schemeClr val="tx1"/>
                </a:solidFill>
                <a:latin typeface="Arial" panose="020B0604020202020204" pitchFamily="34" charset="0"/>
                <a:cs typeface="Arial" panose="020B0604020202020204" pitchFamily="34" charset="0"/>
              </a:rPr>
              <a:t>(A,D): D1, D7, A2 </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Egypt </a:t>
            </a:r>
            <a:r>
              <a:rPr lang="en-US" sz="2400" dirty="0">
                <a:solidFill>
                  <a:schemeClr val="tx1"/>
                </a:solidFill>
                <a:latin typeface="Arial" panose="020B0604020202020204" pitchFamily="34" charset="0"/>
                <a:cs typeface="Arial" panose="020B0604020202020204" pitchFamily="34" charset="0"/>
              </a:rPr>
              <a:t>(D): D1</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Tunisia </a:t>
            </a:r>
            <a:r>
              <a:rPr lang="en-US" sz="2400" dirty="0">
                <a:solidFill>
                  <a:schemeClr val="tx1"/>
                </a:solidFill>
                <a:latin typeface="Arial" panose="020B0604020202020204" pitchFamily="34" charset="0"/>
                <a:cs typeface="Arial" panose="020B0604020202020204" pitchFamily="34" charset="0"/>
              </a:rPr>
              <a:t>(D,F</a:t>
            </a:r>
            <a:r>
              <a:rPr lang="en-US" sz="2400" dirty="0" smtClean="0">
                <a:solidFill>
                  <a:schemeClr val="tx1"/>
                </a:solidFill>
                <a:latin typeface="Arial" panose="020B0604020202020204" pitchFamily="34" charset="0"/>
                <a:cs typeface="Arial" panose="020B0604020202020204" pitchFamily="34" charset="0"/>
              </a:rPr>
              <a:t>)</a:t>
            </a:r>
          </a:p>
        </p:txBody>
      </p:sp>
      <p:sp>
        <p:nvSpPr>
          <p:cNvPr id="8" name="Rectangle 1"/>
          <p:cNvSpPr>
            <a:spLocks noChangeArrowheads="1"/>
          </p:cNvSpPr>
          <p:nvPr/>
        </p:nvSpPr>
        <p:spPr bwMode="auto">
          <a:xfrm>
            <a:off x="1644329" y="5265600"/>
            <a:ext cx="184731" cy="64633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a:latin typeface="Arial" panose="020B0604020202020204" pitchFamily="34" charset="0"/>
              </a:rPr>
              <a:t/>
            </a:r>
            <a:br>
              <a:rPr lang="en-ZA" altLang="en-US">
                <a:latin typeface="Arial" panose="020B0604020202020204" pitchFamily="34" charset="0"/>
              </a:rPr>
            </a:br>
            <a:endParaRPr lang="en-ZA" altLang="en-US">
              <a:latin typeface="Arial" panose="020B0604020202020204" pitchFamily="34" charset="0"/>
            </a:endParaRPr>
          </a:p>
        </p:txBody>
      </p:sp>
      <p:sp>
        <p:nvSpPr>
          <p:cNvPr id="11" name="Content Placeholder 3"/>
          <p:cNvSpPr txBox="1">
            <a:spLocks/>
          </p:cNvSpPr>
          <p:nvPr/>
        </p:nvSpPr>
        <p:spPr>
          <a:xfrm>
            <a:off x="6914020" y="1938528"/>
            <a:ext cx="4209592" cy="3406061"/>
          </a:xfrm>
          <a:prstGeom prst="rect">
            <a:avLst/>
          </a:prstGeom>
          <a:noFill/>
        </p:spPr>
        <p:txBody>
          <a:bodyPr vert="horz" wrap="square" lIns="0" tIns="45720" rIns="0" bIns="45720" rtlCol="0">
            <a:sp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n-US" sz="2400" b="1" dirty="0" smtClean="0">
                <a:solidFill>
                  <a:schemeClr val="accent1"/>
                </a:solidFill>
                <a:latin typeface="Arial" panose="020B0604020202020204" pitchFamily="34" charset="0"/>
                <a:cs typeface="Arial" panose="020B0604020202020204" pitchFamily="34" charset="0"/>
              </a:rPr>
              <a:t>Clinical Outcomes</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Carriers with </a:t>
            </a:r>
            <a:r>
              <a:rPr lang="en-US" sz="2400" dirty="0" err="1" smtClean="0">
                <a:solidFill>
                  <a:schemeClr val="tx1"/>
                </a:solidFill>
                <a:latin typeface="Arial"/>
                <a:cs typeface="Arial"/>
              </a:rPr>
              <a:t>subgenotype</a:t>
            </a:r>
            <a:r>
              <a:rPr lang="en-US" sz="2400" dirty="0" smtClean="0">
                <a:solidFill>
                  <a:schemeClr val="tx1"/>
                </a:solidFill>
                <a:latin typeface="Arial"/>
                <a:cs typeface="Arial"/>
              </a:rPr>
              <a:t> A1 have lower HBV DNA than </a:t>
            </a:r>
            <a:r>
              <a:rPr lang="en-US" sz="2400" dirty="0" err="1" smtClean="0">
                <a:solidFill>
                  <a:schemeClr val="tx1"/>
                </a:solidFill>
                <a:latin typeface="Arial"/>
                <a:cs typeface="Arial"/>
              </a:rPr>
              <a:t>subgenotype</a:t>
            </a:r>
            <a:r>
              <a:rPr lang="en-US" sz="2400" dirty="0" smtClean="0">
                <a:solidFill>
                  <a:schemeClr val="tx1"/>
                </a:solidFill>
                <a:latin typeface="Arial"/>
                <a:cs typeface="Arial"/>
              </a:rPr>
              <a:t> A2 or genotype D</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Relative risk of HCC is 4 times higher with </a:t>
            </a:r>
            <a:r>
              <a:rPr lang="en-US" sz="2400" dirty="0" err="1" smtClean="0">
                <a:solidFill>
                  <a:schemeClr val="tx1"/>
                </a:solidFill>
                <a:latin typeface="Arial"/>
                <a:cs typeface="Arial"/>
              </a:rPr>
              <a:t>subgenotype</a:t>
            </a:r>
            <a:r>
              <a:rPr lang="en-US" sz="2400" dirty="0" smtClean="0">
                <a:solidFill>
                  <a:schemeClr val="tx1"/>
                </a:solidFill>
                <a:latin typeface="Arial"/>
                <a:cs typeface="Arial"/>
              </a:rPr>
              <a:t> A1 than non-A</a:t>
            </a:r>
          </a:p>
        </p:txBody>
      </p:sp>
      <p:sp>
        <p:nvSpPr>
          <p:cNvPr id="9" name="Title 5"/>
          <p:cNvSpPr>
            <a:spLocks noGrp="1"/>
          </p:cNvSpPr>
          <p:nvPr>
            <p:ph type="title"/>
          </p:nvPr>
        </p:nvSpPr>
        <p:spPr>
          <a:xfrm>
            <a:off x="1097280" y="283464"/>
            <a:ext cx="10058400" cy="1453896"/>
          </a:xfrm>
        </p:spPr>
        <p:txBody>
          <a:bodyPr>
            <a:noAutofit/>
          </a:bodyPr>
          <a:lstStyle/>
          <a:p>
            <a:pPr lvl="0"/>
            <a:r>
              <a:rPr lang="en-ZA" sz="3600" b="1" dirty="0" smtClean="0">
                <a:solidFill>
                  <a:schemeClr val="accent1"/>
                </a:solidFill>
                <a:latin typeface="Arial" panose="020B0604020202020204" pitchFamily="34" charset="0"/>
                <a:cs typeface="Arial" panose="020B0604020202020204" pitchFamily="34" charset="0"/>
              </a:rPr>
              <a:t>sSA: HBV Genotypes and Subgenotypes </a:t>
            </a:r>
            <a:br>
              <a:rPr lang="en-ZA" sz="3600" b="1" dirty="0" smtClean="0">
                <a:solidFill>
                  <a:schemeClr val="accent1"/>
                </a:solidFill>
                <a:latin typeface="Arial" panose="020B0604020202020204" pitchFamily="34" charset="0"/>
                <a:cs typeface="Arial" panose="020B0604020202020204" pitchFamily="34" charset="0"/>
              </a:rPr>
            </a:br>
            <a:r>
              <a:rPr lang="en-ZA" sz="3600" b="1" dirty="0" smtClean="0">
                <a:solidFill>
                  <a:schemeClr val="accent1"/>
                </a:solidFill>
                <a:latin typeface="Arial" panose="020B0604020202020204" pitchFamily="34" charset="0"/>
                <a:cs typeface="Arial" panose="020B0604020202020204" pitchFamily="34" charset="0"/>
              </a:rPr>
              <a:t>Clinical Outcomes </a:t>
            </a:r>
            <a:r>
              <a:rPr lang="en-US" sz="2400" b="1" dirty="0">
                <a:solidFill>
                  <a:schemeClr val="accent1"/>
                </a:solidFill>
                <a:latin typeface="Arial"/>
                <a:cs typeface="Arial"/>
              </a:rPr>
              <a:t>(continued</a:t>
            </a:r>
            <a:r>
              <a:rPr lang="en-US" sz="2400" b="1" dirty="0" smtClean="0">
                <a:solidFill>
                  <a:schemeClr val="accent1"/>
                </a:solidFill>
                <a:latin typeface="Arial"/>
                <a:cs typeface="Arial"/>
              </a:rPr>
              <a:t>)</a:t>
            </a:r>
            <a:endParaRPr lang="en-ZA"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23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5023" b="-10948"/>
          <a:stretch/>
        </p:blipFill>
        <p:spPr>
          <a:xfrm>
            <a:off x="1979612" y="1981200"/>
            <a:ext cx="8229600" cy="4568896"/>
          </a:xfrm>
        </p:spPr>
      </p:pic>
      <p:sp>
        <p:nvSpPr>
          <p:cNvPr id="4" name="Title 1"/>
          <p:cNvSpPr>
            <a:spLocks noGrp="1"/>
          </p:cNvSpPr>
          <p:nvPr>
            <p:ph type="title"/>
          </p:nvPr>
        </p:nvSpPr>
        <p:spPr>
          <a:xfrm>
            <a:off x="1097279" y="283464"/>
            <a:ext cx="10058400" cy="1453896"/>
          </a:xfrm>
        </p:spPr>
        <p:txBody>
          <a:bodyPr>
            <a:normAutofit/>
          </a:bodyPr>
          <a:lstStyle/>
          <a:p>
            <a:r>
              <a:rPr lang="en-US" sz="4000" b="1" dirty="0">
                <a:solidFill>
                  <a:schemeClr val="accent1"/>
                </a:solidFill>
                <a:latin typeface="Arial"/>
                <a:cs typeface="Arial"/>
              </a:rPr>
              <a:t>HBV </a:t>
            </a:r>
            <a:r>
              <a:rPr lang="en-US" sz="4000" b="1" dirty="0" smtClean="0">
                <a:solidFill>
                  <a:schemeClr val="accent1"/>
                </a:solidFill>
                <a:latin typeface="Arial"/>
                <a:cs typeface="Arial"/>
              </a:rPr>
              <a:t>Genotypes: </a:t>
            </a:r>
            <a:r>
              <a:rPr lang="en-US" sz="4000" b="1" dirty="0">
                <a:solidFill>
                  <a:schemeClr val="accent1"/>
                </a:solidFill>
                <a:latin typeface="Arial"/>
                <a:cs typeface="Arial"/>
              </a:rPr>
              <a:t>Clinical </a:t>
            </a:r>
            <a:r>
              <a:rPr lang="en-US" sz="4000" b="1" dirty="0" smtClean="0">
                <a:solidFill>
                  <a:schemeClr val="accent1"/>
                </a:solidFill>
                <a:latin typeface="Arial"/>
                <a:cs typeface="Arial"/>
              </a:rPr>
              <a:t>Outcomes</a:t>
            </a:r>
            <a:br>
              <a:rPr lang="en-US" sz="4000" b="1" dirty="0" smtClean="0">
                <a:solidFill>
                  <a:schemeClr val="accent1"/>
                </a:solidFill>
                <a:latin typeface="Arial"/>
                <a:cs typeface="Arial"/>
              </a:rPr>
            </a:br>
            <a:r>
              <a:rPr lang="en-US" sz="3200" dirty="0" smtClean="0">
                <a:solidFill>
                  <a:schemeClr val="accent1"/>
                </a:solidFill>
                <a:latin typeface="Arial"/>
                <a:cs typeface="Arial"/>
              </a:rPr>
              <a:t>Genotypes B and C Common in Asia</a:t>
            </a:r>
            <a:endParaRPr lang="en-US" sz="3200" b="1" dirty="0">
              <a:solidFill>
                <a:schemeClr val="accent1"/>
              </a:solidFill>
              <a:latin typeface="Arial"/>
              <a:cs typeface="Arial"/>
            </a:endParaRPr>
          </a:p>
        </p:txBody>
      </p:sp>
      <p:sp>
        <p:nvSpPr>
          <p:cNvPr id="6" name="TextBox 5"/>
          <p:cNvSpPr txBox="1"/>
          <p:nvPr/>
        </p:nvSpPr>
        <p:spPr>
          <a:xfrm>
            <a:off x="146304" y="6474023"/>
            <a:ext cx="5326435" cy="307777"/>
          </a:xfrm>
          <a:prstGeom prst="rect">
            <a:avLst/>
          </a:prstGeom>
          <a:noFill/>
        </p:spPr>
        <p:txBody>
          <a:bodyPr wrap="none" rtlCol="0">
            <a:spAutoFit/>
          </a:bodyPr>
          <a:lstStyle/>
          <a:p>
            <a:r>
              <a:rPr lang="en-US" sz="1400" dirty="0">
                <a:solidFill>
                  <a:schemeClr val="bg1"/>
                </a:solidFill>
              </a:rPr>
              <a:t>From </a:t>
            </a:r>
            <a:r>
              <a:rPr lang="en-US" sz="1400" dirty="0" err="1">
                <a:solidFill>
                  <a:schemeClr val="bg1"/>
                </a:solidFill>
              </a:rPr>
              <a:t>UpToDate</a:t>
            </a:r>
            <a:r>
              <a:rPr lang="en-US" sz="1400" dirty="0">
                <a:solidFill>
                  <a:schemeClr val="bg1"/>
                </a:solidFill>
              </a:rPr>
              <a:t> – adapted from Anna SF </a:t>
            </a:r>
            <a:r>
              <a:rPr lang="en-US" sz="1400" dirty="0" err="1">
                <a:solidFill>
                  <a:schemeClr val="bg1"/>
                </a:solidFill>
              </a:rPr>
              <a:t>Lok</a:t>
            </a:r>
            <a:r>
              <a:rPr lang="en-US" sz="1400" dirty="0">
                <a:solidFill>
                  <a:schemeClr val="bg1"/>
                </a:solidFill>
              </a:rPr>
              <a:t>, MD and Chi Jen Chu, MD</a:t>
            </a:r>
          </a:p>
        </p:txBody>
      </p:sp>
      <p:sp>
        <p:nvSpPr>
          <p:cNvPr id="7" name="Slide Number Placeholder 6"/>
          <p:cNvSpPr>
            <a:spLocks noGrp="1"/>
          </p:cNvSpPr>
          <p:nvPr>
            <p:ph type="sldNum" sz="quarter" idx="12"/>
          </p:nvPr>
        </p:nvSpPr>
        <p:spPr/>
        <p:txBody>
          <a:bodyPr/>
          <a:lstStyle/>
          <a:p>
            <a:fld id="{A5DF7CEA-F127-5E47-AE02-FE5F2490D700}" type="slidenum">
              <a:rPr lang="en-US" smtClean="0"/>
              <a:pPr/>
              <a:t>15</a:t>
            </a:fld>
            <a:endParaRPr lang="en-US"/>
          </a:p>
        </p:txBody>
      </p:sp>
    </p:spTree>
    <p:extLst>
      <p:ext uri="{BB962C8B-B14F-4D97-AF65-F5344CB8AC3E}">
        <p14:creationId xmlns:p14="http://schemas.microsoft.com/office/powerpoint/2010/main" val="32720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097280" y="283464"/>
            <a:ext cx="10058400" cy="1453896"/>
          </a:xfrm>
        </p:spPr>
        <p:txBody>
          <a:bodyPr anchor="b">
            <a:normAutofit/>
          </a:bodyPr>
          <a:lstStyle/>
          <a:p>
            <a:pPr eaLnBrk="1" hangingPunct="1">
              <a:defRPr/>
            </a:pPr>
            <a:r>
              <a:rPr lang="en-US" sz="4000" b="1" dirty="0">
                <a:solidFill>
                  <a:schemeClr val="accent1"/>
                </a:solidFill>
                <a:latin typeface="Arial" charset="0"/>
              </a:rPr>
              <a:t>HBV Serologic Markers</a:t>
            </a:r>
          </a:p>
        </p:txBody>
      </p:sp>
      <p:sp>
        <p:nvSpPr>
          <p:cNvPr id="34819" name="Rectangle 3"/>
          <p:cNvSpPr>
            <a:spLocks noGrp="1" noChangeArrowheads="1"/>
          </p:cNvSpPr>
          <p:nvPr>
            <p:ph sz="half" idx="4294967295"/>
          </p:nvPr>
        </p:nvSpPr>
        <p:spPr>
          <a:xfrm>
            <a:off x="1188720" y="1938528"/>
            <a:ext cx="4937760" cy="5256584"/>
          </a:xfrm>
        </p:spPr>
        <p:txBody>
          <a:bodyPr>
            <a:normAutofit/>
          </a:bodyPr>
          <a:lstStyle/>
          <a:p>
            <a:pPr marL="0" indent="0">
              <a:lnSpc>
                <a:spcPct val="100000"/>
              </a:lnSpc>
              <a:buNone/>
              <a:tabLst>
                <a:tab pos="176213" algn="l"/>
              </a:tabLst>
            </a:pPr>
            <a:r>
              <a:rPr lang="en-US" sz="2400" b="1" dirty="0" err="1" smtClean="0">
                <a:solidFill>
                  <a:schemeClr val="accent1"/>
                </a:solidFill>
                <a:latin typeface="Arial" pitchFamily="34" charset="0"/>
              </a:rPr>
              <a:t>HBsAg</a:t>
            </a:r>
            <a:endParaRPr lang="en-US" sz="2400" b="1" dirty="0" smtClean="0">
              <a:solidFill>
                <a:schemeClr val="accent1"/>
              </a:solidFill>
              <a:latin typeface="Arial" pitchFamily="34" charset="0"/>
            </a:endParaRP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General </a:t>
            </a:r>
            <a:r>
              <a:rPr lang="en-US" sz="2400" dirty="0">
                <a:solidFill>
                  <a:schemeClr val="tx1"/>
                </a:solidFill>
                <a:latin typeface="Arial" pitchFamily="34" charset="0"/>
              </a:rPr>
              <a:t>infection </a:t>
            </a:r>
            <a:r>
              <a:rPr lang="en-US" sz="2400" dirty="0" smtClean="0">
                <a:solidFill>
                  <a:schemeClr val="tx1"/>
                </a:solidFill>
                <a:latin typeface="Arial" pitchFamily="34" charset="0"/>
              </a:rPr>
              <a:t>marker</a:t>
            </a: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First </a:t>
            </a:r>
            <a:r>
              <a:rPr lang="en-US" sz="2400" dirty="0">
                <a:solidFill>
                  <a:schemeClr val="tx1"/>
                </a:solidFill>
                <a:latin typeface="Arial" pitchFamily="34" charset="0"/>
              </a:rPr>
              <a:t>serologic marker to </a:t>
            </a:r>
            <a:r>
              <a:rPr lang="en-US" sz="2400" dirty="0" smtClean="0">
                <a:solidFill>
                  <a:schemeClr val="tx1"/>
                </a:solidFill>
                <a:latin typeface="Arial" pitchFamily="34" charset="0"/>
              </a:rPr>
              <a:t>appear</a:t>
            </a: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Infection </a:t>
            </a:r>
            <a:r>
              <a:rPr lang="en-US" sz="2400" dirty="0">
                <a:solidFill>
                  <a:schemeClr val="tx1"/>
                </a:solidFill>
                <a:latin typeface="Arial" pitchFamily="34" charset="0"/>
              </a:rPr>
              <a:t>considered chronic </a:t>
            </a:r>
            <a:r>
              <a:rPr lang="en-US" sz="2400" dirty="0" smtClean="0">
                <a:solidFill>
                  <a:schemeClr val="tx1"/>
                </a:solidFill>
                <a:latin typeface="Arial" pitchFamily="34" charset="0"/>
              </a:rPr>
              <a:t>if persistent </a:t>
            </a:r>
            <a:r>
              <a:rPr lang="en-US" sz="2400" dirty="0">
                <a:solidFill>
                  <a:schemeClr val="tx1"/>
                </a:solidFill>
                <a:latin typeface="Arial" pitchFamily="34" charset="0"/>
              </a:rPr>
              <a:t>for &gt; 6 </a:t>
            </a:r>
            <a:r>
              <a:rPr lang="en-US" sz="2400" dirty="0" smtClean="0">
                <a:solidFill>
                  <a:schemeClr val="tx1"/>
                </a:solidFill>
                <a:latin typeface="Arial" pitchFamily="34" charset="0"/>
              </a:rPr>
              <a:t>months</a:t>
            </a: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Indicative </a:t>
            </a:r>
            <a:r>
              <a:rPr lang="en-US" sz="2400" dirty="0">
                <a:solidFill>
                  <a:schemeClr val="tx1"/>
                </a:solidFill>
                <a:latin typeface="Arial" pitchFamily="34" charset="0"/>
              </a:rPr>
              <a:t>of number of infected </a:t>
            </a:r>
            <a:r>
              <a:rPr lang="en-US" sz="2400" dirty="0" smtClean="0">
                <a:solidFill>
                  <a:schemeClr val="tx1"/>
                </a:solidFill>
                <a:latin typeface="Arial" pitchFamily="34" charset="0"/>
              </a:rPr>
              <a:t> </a:t>
            </a:r>
            <a:r>
              <a:rPr lang="en-US" sz="2400" dirty="0" err="1" smtClean="0">
                <a:solidFill>
                  <a:schemeClr val="tx1"/>
                </a:solidFill>
                <a:latin typeface="Arial" pitchFamily="34" charset="0"/>
              </a:rPr>
              <a:t>hepatocytes</a:t>
            </a:r>
            <a:endParaRPr lang="en-US" sz="2400" dirty="0" smtClean="0">
              <a:solidFill>
                <a:schemeClr val="tx1"/>
              </a:solidFill>
              <a:latin typeface="Arial" pitchFamily="34" charset="0"/>
            </a:endParaRPr>
          </a:p>
        </p:txBody>
      </p:sp>
      <p:sp>
        <p:nvSpPr>
          <p:cNvPr id="34820" name="Content Placeholder 6"/>
          <p:cNvSpPr>
            <a:spLocks noGrp="1"/>
          </p:cNvSpPr>
          <p:nvPr>
            <p:ph sz="half" idx="4294967295"/>
          </p:nvPr>
        </p:nvSpPr>
        <p:spPr>
          <a:xfrm>
            <a:off x="6309360" y="1938528"/>
            <a:ext cx="4937760" cy="5229225"/>
          </a:xfrm>
        </p:spPr>
        <p:txBody>
          <a:bodyPr>
            <a:normAutofit/>
          </a:bodyPr>
          <a:lstStyle/>
          <a:p>
            <a:pPr marL="347472" indent="-347472">
              <a:lnSpc>
                <a:spcPct val="100000"/>
              </a:lnSpc>
              <a:buNone/>
              <a:tabLst>
                <a:tab pos="176213" algn="l"/>
              </a:tabLst>
            </a:pPr>
            <a:r>
              <a:rPr lang="en-US" sz="2400" b="1" dirty="0" err="1" smtClean="0">
                <a:solidFill>
                  <a:schemeClr val="accent1"/>
                </a:solidFill>
                <a:latin typeface="Arial" pitchFamily="34" charset="0"/>
              </a:rPr>
              <a:t>HBeAg</a:t>
            </a:r>
            <a:endParaRPr lang="en-US" sz="2400" b="1" dirty="0" smtClean="0">
              <a:solidFill>
                <a:srgbClr val="000090"/>
              </a:solidFill>
              <a:latin typeface="Arial" pitchFamily="34" charset="0"/>
            </a:endParaRP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Indicates </a:t>
            </a:r>
            <a:r>
              <a:rPr lang="en-US" sz="2400" dirty="0">
                <a:solidFill>
                  <a:schemeClr val="tx1"/>
                </a:solidFill>
                <a:latin typeface="Arial" pitchFamily="34" charset="0"/>
              </a:rPr>
              <a:t>active replication of     </a:t>
            </a:r>
            <a:r>
              <a:rPr lang="en-US" sz="2400" dirty="0" smtClean="0">
                <a:solidFill>
                  <a:schemeClr val="tx1"/>
                </a:solidFill>
                <a:latin typeface="Arial" pitchFamily="34" charset="0"/>
              </a:rPr>
              <a:t> virus </a:t>
            </a:r>
            <a:r>
              <a:rPr lang="en-US" sz="2400" dirty="0">
                <a:solidFill>
                  <a:schemeClr val="tx1"/>
                </a:solidFill>
                <a:latin typeface="Arial" pitchFamily="34" charset="0"/>
              </a:rPr>
              <a:t>– high </a:t>
            </a:r>
            <a:r>
              <a:rPr lang="en-US" sz="2400" dirty="0" smtClean="0">
                <a:solidFill>
                  <a:schemeClr val="tx1"/>
                </a:solidFill>
                <a:latin typeface="Arial" pitchFamily="34" charset="0"/>
              </a:rPr>
              <a:t>infectivity</a:t>
            </a:r>
          </a:p>
          <a:p>
            <a:pPr marL="347472" indent="-347472">
              <a:lnSpc>
                <a:spcPct val="100000"/>
              </a:lnSpc>
              <a:buSzPct val="110000"/>
              <a:buFont typeface="Wingdings" panose="05000000000000000000" pitchFamily="2" charset="2"/>
              <a:buChar char="§"/>
              <a:tabLst>
                <a:tab pos="176213" algn="l"/>
              </a:tabLst>
            </a:pPr>
            <a:r>
              <a:rPr lang="en-ZA" sz="2400" dirty="0" smtClean="0">
                <a:solidFill>
                  <a:schemeClr val="tx1"/>
                </a:solidFill>
                <a:latin typeface="Arial"/>
                <a:cs typeface="Arial"/>
              </a:rPr>
              <a:t>Nucleocapsid </a:t>
            </a:r>
            <a:r>
              <a:rPr lang="en-ZA" sz="2400" dirty="0">
                <a:solidFill>
                  <a:schemeClr val="tx1"/>
                </a:solidFill>
                <a:latin typeface="Arial"/>
                <a:cs typeface="Arial"/>
              </a:rPr>
              <a:t>antigen</a:t>
            </a:r>
            <a:r>
              <a:rPr lang="en-ZA" sz="2400" dirty="0" smtClean="0">
                <a:solidFill>
                  <a:schemeClr val="tx1"/>
                </a:solidFill>
                <a:latin typeface="Arial"/>
                <a:cs typeface="Arial"/>
              </a:rPr>
              <a:t> </a:t>
            </a:r>
            <a:endParaRPr lang="en-US" sz="2400" dirty="0" smtClean="0">
              <a:solidFill>
                <a:schemeClr val="tx1"/>
              </a:solidFill>
              <a:latin typeface="Arial" pitchFamily="34" charset="0"/>
            </a:endParaRP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Absent </a:t>
            </a:r>
            <a:r>
              <a:rPr lang="en-US" sz="2400" dirty="0">
                <a:solidFill>
                  <a:schemeClr val="tx1"/>
                </a:solidFill>
                <a:latin typeface="Arial" pitchFamily="34" charset="0"/>
              </a:rPr>
              <a:t>in </a:t>
            </a:r>
            <a:r>
              <a:rPr lang="en-US" sz="2400" dirty="0" err="1">
                <a:solidFill>
                  <a:schemeClr val="tx1"/>
                </a:solidFill>
                <a:latin typeface="Arial" pitchFamily="34" charset="0"/>
              </a:rPr>
              <a:t>precore</a:t>
            </a:r>
            <a:r>
              <a:rPr lang="en-US" sz="2400" dirty="0">
                <a:solidFill>
                  <a:schemeClr val="tx1"/>
                </a:solidFill>
                <a:latin typeface="Arial" pitchFamily="34" charset="0"/>
              </a:rPr>
              <a:t> or basal core  </a:t>
            </a:r>
            <a:r>
              <a:rPr lang="en-US" sz="2400" dirty="0" smtClean="0">
                <a:solidFill>
                  <a:schemeClr val="tx1"/>
                </a:solidFill>
                <a:latin typeface="Arial" pitchFamily="34" charset="0"/>
              </a:rPr>
              <a:t> promoter mutations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49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6"/>
          <p:cNvSpPr>
            <a:spLocks noGrp="1"/>
          </p:cNvSpPr>
          <p:nvPr>
            <p:ph sz="half" idx="4294967295"/>
          </p:nvPr>
        </p:nvSpPr>
        <p:spPr>
          <a:xfrm>
            <a:off x="1188720" y="1938528"/>
            <a:ext cx="4937760" cy="5229225"/>
          </a:xfrm>
        </p:spPr>
        <p:txBody>
          <a:bodyPr>
            <a:normAutofit fontScale="25000" lnSpcReduction="20000"/>
          </a:bodyPr>
          <a:lstStyle/>
          <a:p>
            <a:pPr marL="0" indent="0">
              <a:lnSpc>
                <a:spcPct val="120000"/>
              </a:lnSpc>
              <a:buNone/>
              <a:tabLst>
                <a:tab pos="176213" algn="l"/>
              </a:tabLst>
            </a:pPr>
            <a:r>
              <a:rPr lang="en-US" sz="9600" b="1" dirty="0">
                <a:solidFill>
                  <a:schemeClr val="accent1"/>
                </a:solidFill>
                <a:latin typeface="Arial" pitchFamily="34" charset="0"/>
              </a:rPr>
              <a:t>Anti-HBs (</a:t>
            </a:r>
            <a:r>
              <a:rPr lang="en-US" sz="9600" b="1" dirty="0" err="1">
                <a:solidFill>
                  <a:schemeClr val="accent1"/>
                </a:solidFill>
                <a:latin typeface="Arial" pitchFamily="34" charset="0"/>
              </a:rPr>
              <a:t>HBsAb</a:t>
            </a:r>
            <a:r>
              <a:rPr lang="en-US" sz="9600" b="1" dirty="0" smtClean="0">
                <a:solidFill>
                  <a:schemeClr val="accent1"/>
                </a:solidFill>
                <a:latin typeface="Arial" pitchFamily="34" charset="0"/>
              </a:rPr>
              <a:t>)</a:t>
            </a:r>
          </a:p>
          <a:p>
            <a:pPr marL="347472" indent="-347472">
              <a:lnSpc>
                <a:spcPct val="120000"/>
              </a:lnSpc>
              <a:buSzPct val="110000"/>
              <a:buFont typeface="Wingdings" panose="05000000000000000000" pitchFamily="2" charset="2"/>
              <a:buChar char="§"/>
              <a:tabLst>
                <a:tab pos="176213" algn="l"/>
              </a:tabLst>
            </a:pPr>
            <a:r>
              <a:rPr lang="en-US" sz="9600" dirty="0" smtClean="0">
                <a:solidFill>
                  <a:schemeClr val="tx1"/>
                </a:solidFill>
                <a:latin typeface="Arial" pitchFamily="34" charset="0"/>
              </a:rPr>
              <a:t>Recovery </a:t>
            </a:r>
            <a:r>
              <a:rPr lang="en-US" sz="9600" dirty="0">
                <a:solidFill>
                  <a:schemeClr val="tx1"/>
                </a:solidFill>
                <a:latin typeface="Arial" pitchFamily="34" charset="0"/>
              </a:rPr>
              <a:t>and/or immunity to </a:t>
            </a:r>
            <a:r>
              <a:rPr lang="en-US" sz="9600" dirty="0" smtClean="0">
                <a:solidFill>
                  <a:schemeClr val="tx1"/>
                </a:solidFill>
                <a:latin typeface="Arial" pitchFamily="34" charset="0"/>
              </a:rPr>
              <a:t>HBV</a:t>
            </a:r>
          </a:p>
          <a:p>
            <a:pPr marL="347472" indent="-347472">
              <a:lnSpc>
                <a:spcPct val="120000"/>
              </a:lnSpc>
              <a:spcAft>
                <a:spcPts val="900"/>
              </a:spcAft>
              <a:buSzPct val="110000"/>
              <a:buFont typeface="Wingdings" panose="05000000000000000000" pitchFamily="2" charset="2"/>
              <a:buChar char="§"/>
              <a:tabLst>
                <a:tab pos="176213" algn="l"/>
              </a:tabLst>
            </a:pPr>
            <a:r>
              <a:rPr lang="en-US" sz="9600" dirty="0" smtClean="0">
                <a:solidFill>
                  <a:schemeClr val="tx1"/>
                </a:solidFill>
                <a:latin typeface="Arial" pitchFamily="34" charset="0"/>
              </a:rPr>
              <a:t>Detectable </a:t>
            </a:r>
            <a:r>
              <a:rPr lang="en-US" sz="9600" dirty="0">
                <a:solidFill>
                  <a:schemeClr val="tx1"/>
                </a:solidFill>
                <a:latin typeface="Arial" pitchFamily="34" charset="0"/>
              </a:rPr>
              <a:t>after immunity</a:t>
            </a:r>
            <a:r>
              <a:rPr lang="en-US" sz="9600" dirty="0" smtClean="0">
                <a:solidFill>
                  <a:schemeClr val="tx1"/>
                </a:solidFill>
                <a:latin typeface="Arial" pitchFamily="34" charset="0"/>
              </a:rPr>
              <a:t> conferred </a:t>
            </a:r>
            <a:r>
              <a:rPr lang="en-US" sz="9600" dirty="0">
                <a:solidFill>
                  <a:schemeClr val="tx1"/>
                </a:solidFill>
                <a:latin typeface="Arial" pitchFamily="34" charset="0"/>
              </a:rPr>
              <a:t>by HBV </a:t>
            </a:r>
            <a:r>
              <a:rPr lang="en-US" sz="9600" dirty="0" smtClean="0">
                <a:solidFill>
                  <a:schemeClr val="tx1"/>
                </a:solidFill>
                <a:latin typeface="Arial" pitchFamily="34" charset="0"/>
              </a:rPr>
              <a:t>vaccination</a:t>
            </a:r>
            <a:endParaRPr lang="en-US" sz="9600" dirty="0" smtClean="0">
              <a:latin typeface="Arial" pitchFamily="34" charset="0"/>
            </a:endParaRPr>
          </a:p>
          <a:p>
            <a:pPr marL="0" indent="0">
              <a:buNone/>
              <a:tabLst>
                <a:tab pos="176213" algn="l"/>
              </a:tabLst>
            </a:pPr>
            <a:r>
              <a:rPr lang="en-US" sz="9600" b="1" dirty="0" smtClean="0">
                <a:solidFill>
                  <a:schemeClr val="accent1"/>
                </a:solidFill>
                <a:latin typeface="Arial" pitchFamily="34" charset="0"/>
              </a:rPr>
              <a:t>Anti</a:t>
            </a:r>
            <a:r>
              <a:rPr lang="en-US" sz="9600" b="1" dirty="0">
                <a:solidFill>
                  <a:schemeClr val="accent1"/>
                </a:solidFill>
                <a:latin typeface="Arial" pitchFamily="34" charset="0"/>
              </a:rPr>
              <a:t>-</a:t>
            </a:r>
            <a:r>
              <a:rPr lang="en-US" sz="9600" b="1" dirty="0" err="1">
                <a:solidFill>
                  <a:schemeClr val="accent1"/>
                </a:solidFill>
                <a:latin typeface="Arial" pitchFamily="34" charset="0"/>
              </a:rPr>
              <a:t>HBe</a:t>
            </a:r>
            <a:r>
              <a:rPr lang="en-US" sz="9600" b="1" dirty="0">
                <a:solidFill>
                  <a:schemeClr val="accent1"/>
                </a:solidFill>
                <a:latin typeface="Arial" pitchFamily="34" charset="0"/>
              </a:rPr>
              <a:t> (</a:t>
            </a:r>
            <a:r>
              <a:rPr lang="en-US" sz="9600" b="1" dirty="0" err="1">
                <a:solidFill>
                  <a:schemeClr val="accent1"/>
                </a:solidFill>
                <a:latin typeface="Arial" pitchFamily="34" charset="0"/>
              </a:rPr>
              <a:t>HBeAb</a:t>
            </a:r>
            <a:r>
              <a:rPr lang="en-US" sz="9600" b="1" dirty="0" smtClean="0">
                <a:solidFill>
                  <a:schemeClr val="accent1"/>
                </a:solidFill>
                <a:latin typeface="Arial" pitchFamily="34" charset="0"/>
              </a:rPr>
              <a:t>)</a:t>
            </a:r>
          </a:p>
          <a:p>
            <a:pPr marL="347472" indent="-347472">
              <a:lnSpc>
                <a:spcPct val="120000"/>
              </a:lnSpc>
              <a:buSzPct val="110000"/>
              <a:buFont typeface="Wingdings" panose="05000000000000000000" pitchFamily="2" charset="2"/>
              <a:buChar char="§"/>
              <a:tabLst>
                <a:tab pos="176213" algn="l"/>
              </a:tabLst>
            </a:pPr>
            <a:r>
              <a:rPr lang="en-US" sz="9200" dirty="0" smtClean="0">
                <a:solidFill>
                  <a:schemeClr val="tx1"/>
                </a:solidFill>
                <a:latin typeface="Arial" pitchFamily="34" charset="0"/>
              </a:rPr>
              <a:t>Generally </a:t>
            </a:r>
            <a:r>
              <a:rPr lang="en-US" sz="9200" dirty="0">
                <a:solidFill>
                  <a:schemeClr val="tx1"/>
                </a:solidFill>
                <a:latin typeface="Arial" pitchFamily="34" charset="0"/>
              </a:rPr>
              <a:t>indicates virus is </a:t>
            </a:r>
            <a:r>
              <a:rPr lang="en-US" sz="9200" dirty="0" smtClean="0">
                <a:solidFill>
                  <a:schemeClr val="tx1"/>
                </a:solidFill>
                <a:latin typeface="Arial" pitchFamily="34" charset="0"/>
              </a:rPr>
              <a:t>no </a:t>
            </a:r>
            <a:r>
              <a:rPr lang="en-US" sz="9200" dirty="0">
                <a:solidFill>
                  <a:schemeClr val="tx1"/>
                </a:solidFill>
                <a:latin typeface="Arial" pitchFamily="34" charset="0"/>
              </a:rPr>
              <a:t>longer </a:t>
            </a:r>
            <a:r>
              <a:rPr lang="en-US" sz="9200" dirty="0" smtClean="0">
                <a:solidFill>
                  <a:schemeClr val="tx1"/>
                </a:solidFill>
                <a:latin typeface="Arial" pitchFamily="34" charset="0"/>
              </a:rPr>
              <a:t>replicating</a:t>
            </a:r>
          </a:p>
          <a:p>
            <a:pPr marL="347472" indent="-347472">
              <a:lnSpc>
                <a:spcPct val="120000"/>
              </a:lnSpc>
              <a:buSzPct val="110000"/>
              <a:buFont typeface="Wingdings" panose="05000000000000000000" pitchFamily="2" charset="2"/>
              <a:buChar char="§"/>
              <a:tabLst>
                <a:tab pos="176213" algn="l"/>
              </a:tabLst>
            </a:pPr>
            <a:r>
              <a:rPr lang="en-US" sz="9200" dirty="0" smtClean="0">
                <a:solidFill>
                  <a:schemeClr val="tx1"/>
                </a:solidFill>
                <a:latin typeface="Arial" pitchFamily="34" charset="0"/>
              </a:rPr>
              <a:t>Present </a:t>
            </a:r>
            <a:r>
              <a:rPr lang="en-US" sz="9200" dirty="0">
                <a:solidFill>
                  <a:schemeClr val="tx1"/>
                </a:solidFill>
                <a:latin typeface="Arial" pitchFamily="34" charset="0"/>
              </a:rPr>
              <a:t>in </a:t>
            </a:r>
            <a:r>
              <a:rPr lang="en-US" sz="9200" dirty="0" err="1">
                <a:solidFill>
                  <a:schemeClr val="tx1"/>
                </a:solidFill>
                <a:latin typeface="Arial" pitchFamily="34" charset="0"/>
              </a:rPr>
              <a:t>HBeAg</a:t>
            </a:r>
            <a:r>
              <a:rPr lang="en-US" sz="9200" dirty="0">
                <a:solidFill>
                  <a:schemeClr val="tx1"/>
                </a:solidFill>
                <a:latin typeface="Arial" pitchFamily="34" charset="0"/>
              </a:rPr>
              <a:t> negative disease</a:t>
            </a:r>
          </a:p>
          <a:p>
            <a:pPr marL="0" indent="0">
              <a:buClr>
                <a:schemeClr val="tx1"/>
              </a:buClr>
              <a:buSzTx/>
              <a:buNone/>
              <a:tabLst>
                <a:tab pos="176213" algn="l"/>
              </a:tabLst>
            </a:pPr>
            <a:endParaRPr lang="en-US" sz="3800" dirty="0">
              <a:latin typeface="Arial" pitchFamily="34" charset="0"/>
            </a:endParaRPr>
          </a:p>
          <a:p>
            <a:pPr marL="0" indent="0">
              <a:buClr>
                <a:schemeClr val="tx1"/>
              </a:buClr>
              <a:buSzTx/>
              <a:buNone/>
              <a:tabLst>
                <a:tab pos="176213" algn="l"/>
              </a:tabLst>
            </a:pPr>
            <a:endParaRPr lang="en-US" sz="1900" dirty="0">
              <a:latin typeface="Arial" pitchFamily="34" charset="0"/>
            </a:endParaRPr>
          </a:p>
          <a:p>
            <a:pPr marL="0" indent="0">
              <a:buClr>
                <a:schemeClr val="tx1"/>
              </a:buClr>
              <a:buSzTx/>
              <a:buFont typeface="Wingdings" pitchFamily="2" charset="2"/>
              <a:buChar char="§"/>
              <a:tabLst>
                <a:tab pos="176213" algn="l"/>
              </a:tabLst>
            </a:pPr>
            <a:endParaRPr lang="en-US" sz="1900" dirty="0">
              <a:latin typeface="Arial" pitchFamily="34" charset="0"/>
            </a:endParaRPr>
          </a:p>
          <a:p>
            <a:pPr marL="0" indent="0">
              <a:buClr>
                <a:schemeClr val="tx1"/>
              </a:buClr>
              <a:buSzTx/>
              <a:buNone/>
              <a:tabLst>
                <a:tab pos="176213" algn="l"/>
              </a:tabLst>
            </a:pPr>
            <a:endParaRPr lang="en-US" sz="1000" dirty="0">
              <a:latin typeface="Arial" pitchFamily="34" charset="0"/>
            </a:endParaRPr>
          </a:p>
          <a:p>
            <a:pPr marL="0" indent="0">
              <a:buClr>
                <a:schemeClr val="tx1"/>
              </a:buClr>
              <a:buSzTx/>
              <a:buNone/>
              <a:tabLst>
                <a:tab pos="176213" algn="l"/>
              </a:tabLst>
            </a:pPr>
            <a:endParaRPr lang="en-US" sz="1000" dirty="0">
              <a:latin typeface="Arial" pitchFamily="34" charset="0"/>
            </a:endParaRPr>
          </a:p>
        </p:txBody>
      </p:sp>
      <p:sp>
        <p:nvSpPr>
          <p:cNvPr id="5" name="Content Placeholder 6"/>
          <p:cNvSpPr txBox="1">
            <a:spLocks/>
          </p:cNvSpPr>
          <p:nvPr/>
        </p:nvSpPr>
        <p:spPr>
          <a:xfrm>
            <a:off x="6309360" y="1938528"/>
            <a:ext cx="4751740" cy="5229225"/>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Aft>
                <a:spcPts val="900"/>
              </a:spcAft>
              <a:buSzTx/>
              <a:buFont typeface="Calibri" panose="020F0502020204030204" pitchFamily="34" charset="0"/>
              <a:buNone/>
              <a:tabLst>
                <a:tab pos="176213" algn="l"/>
              </a:tabLst>
            </a:pPr>
            <a:r>
              <a:rPr lang="en-US" sz="2400" b="1" dirty="0" smtClean="0">
                <a:solidFill>
                  <a:schemeClr val="accent1"/>
                </a:solidFill>
                <a:latin typeface="Arial" pitchFamily="34" charset="0"/>
              </a:rPr>
              <a:t>Anti-</a:t>
            </a:r>
            <a:r>
              <a:rPr lang="en-US" sz="2400" b="1" dirty="0" err="1" smtClean="0">
                <a:solidFill>
                  <a:schemeClr val="accent1"/>
                </a:solidFill>
                <a:latin typeface="Arial" pitchFamily="34" charset="0"/>
              </a:rPr>
              <a:t>HBc</a:t>
            </a:r>
            <a:r>
              <a:rPr lang="en-US" sz="2400" b="1" dirty="0" smtClean="0">
                <a:solidFill>
                  <a:schemeClr val="accent1"/>
                </a:solidFill>
                <a:latin typeface="Arial" pitchFamily="34" charset="0"/>
              </a:rPr>
              <a:t> total (</a:t>
            </a:r>
            <a:r>
              <a:rPr lang="en-US" sz="2400" b="1" dirty="0" err="1" smtClean="0">
                <a:solidFill>
                  <a:schemeClr val="accent1"/>
                </a:solidFill>
                <a:latin typeface="Arial" pitchFamily="34" charset="0"/>
              </a:rPr>
              <a:t>HBcAb</a:t>
            </a:r>
            <a:r>
              <a:rPr lang="en-US" sz="2400" b="1" dirty="0" smtClean="0">
                <a:solidFill>
                  <a:schemeClr val="accent1"/>
                </a:solidFill>
                <a:latin typeface="Arial" pitchFamily="34" charset="0"/>
              </a:rPr>
              <a:t> total)</a:t>
            </a:r>
            <a:endParaRPr lang="en-US" sz="2400" b="1" dirty="0" smtClean="0">
              <a:solidFill>
                <a:schemeClr val="tx2"/>
              </a:solidFill>
              <a:latin typeface="Arial" pitchFamily="34" charset="0"/>
            </a:endParaRPr>
          </a:p>
          <a:p>
            <a:pPr marL="0" indent="0">
              <a:lnSpc>
                <a:spcPct val="100000"/>
              </a:lnSpc>
              <a:buFont typeface="Calibri" panose="020F0502020204030204" pitchFamily="34" charset="0"/>
              <a:buNone/>
              <a:tabLst>
                <a:tab pos="176213" algn="l"/>
              </a:tabLst>
            </a:pPr>
            <a:r>
              <a:rPr lang="en-US" sz="2400" b="1" dirty="0" smtClean="0">
                <a:solidFill>
                  <a:schemeClr val="accent1"/>
                </a:solidFill>
                <a:latin typeface="Arial" pitchFamily="34" charset="0"/>
              </a:rPr>
              <a:t>IgG core </a:t>
            </a:r>
            <a:r>
              <a:rPr lang="en-US" sz="2400" b="1" dirty="0" err="1" smtClean="0">
                <a:solidFill>
                  <a:schemeClr val="accent1"/>
                </a:solidFill>
                <a:latin typeface="Arial" pitchFamily="34" charset="0"/>
              </a:rPr>
              <a:t>Ab</a:t>
            </a:r>
            <a:endParaRPr lang="en-US" sz="2400" b="1" dirty="0" smtClean="0">
              <a:solidFill>
                <a:schemeClr val="accent1"/>
              </a:solidFill>
              <a:latin typeface="Arial" pitchFamily="34" charset="0"/>
            </a:endParaRPr>
          </a:p>
          <a:p>
            <a:pPr marL="347472" indent="-347472">
              <a:lnSpc>
                <a:spcPct val="100000"/>
              </a:lnSpc>
              <a:spcAft>
                <a:spcPts val="900"/>
              </a:spcAft>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Past exposure to HBV</a:t>
            </a:r>
            <a:endParaRPr lang="en-US" sz="2400" b="1" dirty="0" smtClean="0">
              <a:solidFill>
                <a:schemeClr val="tx2"/>
              </a:solidFill>
              <a:latin typeface="Arial" pitchFamily="34" charset="0"/>
            </a:endParaRPr>
          </a:p>
          <a:p>
            <a:pPr marL="0" indent="0">
              <a:lnSpc>
                <a:spcPct val="100000"/>
              </a:lnSpc>
              <a:buClr>
                <a:schemeClr val="tx1"/>
              </a:buClr>
              <a:buSzTx/>
              <a:buFont typeface="Calibri" panose="020F0502020204030204" pitchFamily="34" charset="0"/>
              <a:buNone/>
              <a:tabLst>
                <a:tab pos="176213" algn="l"/>
              </a:tabLst>
            </a:pPr>
            <a:r>
              <a:rPr lang="en-US" sz="2400" b="1" dirty="0" smtClean="0">
                <a:solidFill>
                  <a:schemeClr val="accent1"/>
                </a:solidFill>
                <a:latin typeface="Arial" pitchFamily="34" charset="0"/>
              </a:rPr>
              <a:t>IgM Core Ab</a:t>
            </a: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Acute infection or reactivation</a:t>
            </a:r>
          </a:p>
          <a:p>
            <a:pPr marL="0" indent="0">
              <a:lnSpc>
                <a:spcPct val="100000"/>
              </a:lnSpc>
              <a:buClr>
                <a:schemeClr val="tx1"/>
              </a:buClr>
              <a:buSzTx/>
              <a:buFont typeface="Calibri" panose="020F0502020204030204" pitchFamily="34" charset="0"/>
              <a:buNone/>
              <a:tabLst>
                <a:tab pos="176213" algn="l"/>
              </a:tabLst>
            </a:pPr>
            <a:endParaRPr lang="en-US" sz="1900" dirty="0" smtClean="0">
              <a:latin typeface="Arial" pitchFamily="34" charset="0"/>
            </a:endParaRPr>
          </a:p>
          <a:p>
            <a:pPr marL="0" indent="0">
              <a:lnSpc>
                <a:spcPct val="100000"/>
              </a:lnSpc>
              <a:buClr>
                <a:schemeClr val="tx1"/>
              </a:buClr>
              <a:buSzTx/>
              <a:buFont typeface="Wingdings" pitchFamily="2" charset="2"/>
              <a:buChar char="§"/>
              <a:tabLst>
                <a:tab pos="176213" algn="l"/>
              </a:tabLst>
            </a:pPr>
            <a:endParaRPr lang="en-US" sz="1900" dirty="0" smtClean="0">
              <a:latin typeface="Arial" pitchFamily="34" charset="0"/>
            </a:endParaRPr>
          </a:p>
          <a:p>
            <a:pPr marL="0" indent="0">
              <a:lnSpc>
                <a:spcPct val="100000"/>
              </a:lnSpc>
              <a:buClr>
                <a:schemeClr val="tx1"/>
              </a:buClr>
              <a:buSzTx/>
              <a:buFont typeface="Calibri" panose="020F0502020204030204" pitchFamily="34" charset="0"/>
              <a:buNone/>
              <a:tabLst>
                <a:tab pos="176213" algn="l"/>
              </a:tabLst>
            </a:pPr>
            <a:endParaRPr lang="en-US" sz="1000" dirty="0" smtClean="0">
              <a:latin typeface="Arial" pitchFamily="34" charset="0"/>
            </a:endParaRPr>
          </a:p>
          <a:p>
            <a:pPr marL="0" indent="0">
              <a:lnSpc>
                <a:spcPct val="100000"/>
              </a:lnSpc>
              <a:buClr>
                <a:schemeClr val="tx1"/>
              </a:buClr>
              <a:buSzTx/>
              <a:buFont typeface="Calibri" panose="020F0502020204030204" pitchFamily="34" charset="0"/>
              <a:buNone/>
              <a:tabLst>
                <a:tab pos="176213" algn="l"/>
              </a:tabLst>
            </a:pPr>
            <a:endParaRPr lang="en-US" sz="1000" dirty="0">
              <a:latin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8" name="Straight Connector 7"/>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defTabSz="914126">
              <a:lnSpc>
                <a:spcPct val="85000"/>
              </a:lnSpc>
              <a:spcBef>
                <a:spcPct val="0"/>
              </a:spcBef>
              <a:defRPr/>
            </a:pPr>
            <a:r>
              <a:rPr kumimoji="0" lang="en-US" sz="4000" b="1" i="0" u="none" strike="noStrike" kern="1200" cap="none" spc="-50" normalizeH="0" baseline="0" noProof="0" dirty="0" smtClean="0">
                <a:ln>
                  <a:noFill/>
                </a:ln>
                <a:solidFill>
                  <a:schemeClr val="accent1"/>
                </a:solidFill>
                <a:effectLst/>
                <a:uLnTx/>
                <a:uFillTx/>
                <a:latin typeface="Arial" charset="0"/>
                <a:ea typeface="+mj-ea"/>
                <a:cs typeface="+mj-cs"/>
              </a:rPr>
              <a:t>HBV Serologic Markers </a:t>
            </a:r>
            <a:r>
              <a:rPr lang="en-US" sz="2400" b="1" dirty="0">
                <a:solidFill>
                  <a:schemeClr val="accent1"/>
                </a:solidFill>
                <a:latin typeface="Arial"/>
                <a:cs typeface="Arial"/>
              </a:rPr>
              <a:t>(continued</a:t>
            </a:r>
            <a:r>
              <a:rPr lang="en-US" sz="2400" b="1" dirty="0" smtClean="0">
                <a:solidFill>
                  <a:schemeClr val="accent1"/>
                </a:solidFill>
                <a:latin typeface="Arial"/>
                <a:cs typeface="Arial"/>
              </a:rPr>
              <a:t>)</a:t>
            </a:r>
            <a:endParaRPr lang="en-US" sz="4000" b="1" spc="-50" dirty="0">
              <a:solidFill>
                <a:schemeClr val="accent1"/>
              </a:solidFill>
              <a:latin typeface="Arial"/>
              <a:cs typeface="Arial"/>
            </a:endParaRPr>
          </a:p>
        </p:txBody>
      </p:sp>
    </p:spTree>
    <p:extLst>
      <p:ext uri="{BB962C8B-B14F-4D97-AF65-F5344CB8AC3E}">
        <p14:creationId xmlns:p14="http://schemas.microsoft.com/office/powerpoint/2010/main" val="297384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p:cNvSpPr>
          <p:nvPr/>
        </p:nvSpPr>
        <p:spPr bwMode="auto">
          <a:xfrm>
            <a:off x="146304" y="6455664"/>
            <a:ext cx="9144000" cy="289823"/>
          </a:xfrm>
          <a:prstGeom prst="rect">
            <a:avLst/>
          </a:prstGeom>
          <a:noFill/>
          <a:ln w="12700">
            <a:noFill/>
            <a:miter lim="800000"/>
            <a:headEnd/>
            <a:tailEnd/>
          </a:ln>
        </p:spPr>
        <p:txBody>
          <a:bodyPr wrap="square">
            <a:spAutoFit/>
          </a:bodyPr>
          <a:lstStyle/>
          <a:p>
            <a:pPr>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err="1" smtClean="0">
                <a:solidFill>
                  <a:schemeClr val="bg1"/>
                </a:solidFill>
                <a:latin typeface="Arial" pitchFamily="34" charset="0"/>
                <a:cs typeface="Arial" pitchFamily="34" charset="0"/>
              </a:rPr>
              <a:t>Keeffe</a:t>
            </a:r>
            <a:r>
              <a:rPr lang="en-US" sz="1400" dirty="0" smtClean="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EB, et al. </a:t>
            </a:r>
            <a:r>
              <a:rPr lang="en-US" sz="1400" dirty="0" err="1">
                <a:solidFill>
                  <a:schemeClr val="bg1"/>
                </a:solidFill>
                <a:latin typeface="Arial" pitchFamily="34" charset="0"/>
                <a:cs typeface="Arial" pitchFamily="34" charset="0"/>
              </a:rPr>
              <a:t>Clin</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Gastroenterol</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Hepatol</a:t>
            </a:r>
            <a:r>
              <a:rPr lang="en-US" sz="1400" dirty="0">
                <a:solidFill>
                  <a:schemeClr val="bg1"/>
                </a:solidFill>
                <a:latin typeface="Arial" pitchFamily="34" charset="0"/>
                <a:cs typeface="Arial" pitchFamily="34" charset="0"/>
              </a:rPr>
              <a:t>. 2006; 4:936-962, </a:t>
            </a:r>
            <a:r>
              <a:rPr lang="en-US" sz="1400" dirty="0" err="1">
                <a:solidFill>
                  <a:schemeClr val="bg1"/>
                </a:solidFill>
                <a:latin typeface="Arial" pitchFamily="34" charset="0"/>
                <a:ea typeface="ＭＳ Ｐゴシック" pitchFamily="34" charset="-128"/>
                <a:cs typeface="Arial" pitchFamily="34" charset="0"/>
              </a:rPr>
              <a:t>Lok</a:t>
            </a:r>
            <a:r>
              <a:rPr lang="en-US" sz="1400" dirty="0">
                <a:solidFill>
                  <a:schemeClr val="bg1"/>
                </a:solidFill>
                <a:latin typeface="Arial" pitchFamily="34" charset="0"/>
                <a:ea typeface="ＭＳ Ｐゴシック" pitchFamily="34" charset="-128"/>
                <a:cs typeface="Arial" pitchFamily="34" charset="0"/>
              </a:rPr>
              <a:t> AS, et al.</a:t>
            </a:r>
            <a:r>
              <a:rPr lang="en-US" sz="1400" i="1" dirty="0">
                <a:solidFill>
                  <a:schemeClr val="bg1"/>
                </a:solidFill>
                <a:latin typeface="Arial" pitchFamily="34" charset="0"/>
                <a:ea typeface="ＭＳ Ｐゴシック" pitchFamily="34" charset="-128"/>
                <a:cs typeface="Arial" pitchFamily="34" charset="0"/>
              </a:rPr>
              <a:t> </a:t>
            </a:r>
            <a:r>
              <a:rPr lang="en-US" sz="1400" dirty="0">
                <a:solidFill>
                  <a:schemeClr val="bg1"/>
                </a:solidFill>
                <a:latin typeface="Arial" pitchFamily="34" charset="0"/>
                <a:ea typeface="ＭＳ Ｐゴシック" pitchFamily="34" charset="-128"/>
                <a:cs typeface="Arial" pitchFamily="34" charset="0"/>
              </a:rPr>
              <a:t>Hepatology</a:t>
            </a:r>
            <a:r>
              <a:rPr lang="en-US" sz="1400" i="1" dirty="0">
                <a:solidFill>
                  <a:schemeClr val="bg1"/>
                </a:solidFill>
                <a:latin typeface="Arial" pitchFamily="34" charset="0"/>
                <a:ea typeface="ＭＳ Ｐゴシック" pitchFamily="34" charset="-128"/>
                <a:cs typeface="Arial" pitchFamily="34" charset="0"/>
              </a:rPr>
              <a:t> </a:t>
            </a:r>
            <a:r>
              <a:rPr lang="en-US" sz="1400" dirty="0">
                <a:solidFill>
                  <a:schemeClr val="bg1"/>
                </a:solidFill>
                <a:latin typeface="Arial" pitchFamily="34" charset="0"/>
                <a:ea typeface="ＭＳ Ｐゴシック" pitchFamily="34" charset="-128"/>
                <a:cs typeface="Arial" pitchFamily="34" charset="0"/>
              </a:rPr>
              <a:t>2007;45:507</a:t>
            </a:r>
            <a:endParaRPr lang="en-US" sz="1000" dirty="0">
              <a:solidFill>
                <a:schemeClr val="bg1"/>
              </a:solidFill>
              <a:latin typeface="Arial" pitchFamily="34" charset="0"/>
              <a:cs typeface="Arial" pitchFamily="34" charset="0"/>
            </a:endParaRPr>
          </a:p>
        </p:txBody>
      </p:sp>
      <p:graphicFrame>
        <p:nvGraphicFramePr>
          <p:cNvPr id="94321" name="Group 113"/>
          <p:cNvGraphicFramePr>
            <a:graphicFrameLocks noGrp="1"/>
          </p:cNvGraphicFramePr>
          <p:nvPr>
            <p:extLst>
              <p:ext uri="{D42A27DB-BD31-4B8C-83A1-F6EECF244321}">
                <p14:modId xmlns:p14="http://schemas.microsoft.com/office/powerpoint/2010/main" val="25245549"/>
              </p:ext>
            </p:extLst>
          </p:nvPr>
        </p:nvGraphicFramePr>
        <p:xfrm>
          <a:off x="1217612" y="1905000"/>
          <a:ext cx="9906000" cy="4181175"/>
        </p:xfrm>
        <a:graphic>
          <a:graphicData uri="http://schemas.openxmlformats.org/drawingml/2006/table">
            <a:tbl>
              <a:tblPr/>
              <a:tblGrid>
                <a:gridCol w="1828800"/>
                <a:gridCol w="1143000"/>
                <a:gridCol w="2220915"/>
                <a:gridCol w="2351085"/>
                <a:gridCol w="1143000"/>
                <a:gridCol w="1219200"/>
              </a:tblGrid>
              <a:tr h="577235">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Marker</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Immune</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Tolerant</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TlToBr>
                      <a:noFill/>
                    </a:lnTlToBr>
                    <a:lnBlToTr>
                      <a:noFill/>
                    </a:lnBlToTr>
                    <a:solidFill>
                      <a:schemeClr val="accent1"/>
                    </a:solidFill>
                  </a:tcPr>
                </a:tc>
                <a:tc gridSpan="2">
                  <a:txBody>
                    <a:bodyPr/>
                    <a:lstStyle/>
                    <a:p>
                      <a:pPr marL="457200" marR="0" lvl="1"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Chronic HBV Disease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hMerge="1">
                  <a:txBody>
                    <a:bodyPr/>
                    <a:lstStyle/>
                    <a:p>
                      <a:endParaRPr lang="en-ZA"/>
                    </a:p>
                  </a:txBody>
                  <a:tcPr/>
                </a:tc>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Immune </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control</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Occult</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HBV</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r>
              <a:tr h="1037947">
                <a:tc vMerge="1">
                  <a:txBody>
                    <a:bodyPr/>
                    <a:lstStyle/>
                    <a:p>
                      <a:endParaRPr lang="en-ZA"/>
                    </a:p>
                  </a:txBody>
                  <a:tcPr/>
                </a:tc>
                <a:tc vMerge="1">
                  <a:txBody>
                    <a:bodyPr/>
                    <a:lstStyle/>
                    <a:p>
                      <a:endParaRPr lang="en-ZA" sz="1600" dirty="0"/>
                    </a:p>
                  </a:txBody>
                  <a:tcPr>
                    <a:lnT w="12700" cap="flat" cmpd="sng" algn="ctr">
                      <a:solidFill>
                        <a:srgbClr val="080808"/>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Immune Clearance</a:t>
                      </a:r>
                    </a:p>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6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err="1" smtClean="0">
                          <a:ln>
                            <a:noFill/>
                          </a:ln>
                          <a:solidFill>
                            <a:schemeClr val="bg1"/>
                          </a:solidFill>
                          <a:effectLst/>
                          <a:latin typeface="Arial" charset="0"/>
                          <a:cs typeface="Arial" charset="0"/>
                        </a:rPr>
                        <a:t>HBeAg</a:t>
                      </a:r>
                      <a:r>
                        <a:rPr kumimoji="0" lang="en-US" sz="1600" b="1" i="0" u="none" strike="noStrike" cap="none" normalizeH="0" baseline="0" dirty="0" smtClean="0">
                          <a:ln>
                            <a:noFill/>
                          </a:ln>
                          <a:solidFill>
                            <a:schemeClr val="bg1"/>
                          </a:solidFill>
                          <a:effectLst/>
                          <a:latin typeface="Arial" charset="0"/>
                          <a:cs typeface="Arial" charset="0"/>
                        </a:rPr>
                        <a:t> Positive</a:t>
                      </a:r>
                    </a:p>
                  </a:txBody>
                  <a:tcPr anchor="ctr" horzOverflow="overflow">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bg1"/>
                          </a:solidFill>
                          <a:effectLst/>
                          <a:latin typeface="Arial" charset="0"/>
                          <a:cs typeface="Arial" charset="0"/>
                        </a:rPr>
                        <a:t>Immune Escape</a:t>
                      </a:r>
                    </a:p>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6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err="1" smtClean="0">
                          <a:ln>
                            <a:noFill/>
                          </a:ln>
                          <a:solidFill>
                            <a:schemeClr val="bg1"/>
                          </a:solidFill>
                          <a:effectLst/>
                          <a:latin typeface="Arial" charset="0"/>
                          <a:cs typeface="Arial" charset="0"/>
                        </a:rPr>
                        <a:t>HBeAg</a:t>
                      </a:r>
                      <a:r>
                        <a:rPr kumimoji="0" lang="en-US" sz="1600" b="1" i="0" u="none" strike="noStrike" cap="none" normalizeH="0" baseline="0" dirty="0" smtClean="0">
                          <a:ln>
                            <a:noFill/>
                          </a:ln>
                          <a:solidFill>
                            <a:schemeClr val="bg1"/>
                          </a:solidFill>
                          <a:effectLst/>
                          <a:latin typeface="Arial" charset="0"/>
                          <a:cs typeface="Arial" charset="0"/>
                        </a:rPr>
                        <a:t> Negative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vMerge="1">
                  <a:txBody>
                    <a:bodyPr/>
                    <a:lstStyle/>
                    <a:p>
                      <a:endParaRPr lang="en-ZA"/>
                    </a:p>
                  </a:txBody>
                  <a:tcPr/>
                </a:tc>
                <a:tc vMerge="1">
                  <a:txBody>
                    <a:bodyPr/>
                    <a:lstStyle/>
                    <a:p>
                      <a:endParaRPr lang="en-US"/>
                    </a:p>
                  </a:txBody>
                  <a:tcPr/>
                </a:tc>
              </a:tr>
              <a:tr h="40677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err="1" smtClean="0">
                          <a:ln>
                            <a:noFill/>
                          </a:ln>
                          <a:solidFill>
                            <a:schemeClr val="tx1"/>
                          </a:solidFill>
                          <a:effectLst/>
                          <a:latin typeface="Arial" charset="0"/>
                          <a:cs typeface="Arial" charset="0"/>
                        </a:rPr>
                        <a:t>HBsAg</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394955">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err="1" smtClean="0">
                          <a:ln>
                            <a:noFill/>
                          </a:ln>
                          <a:solidFill>
                            <a:schemeClr val="tx1"/>
                          </a:solidFill>
                          <a:effectLst/>
                          <a:latin typeface="Arial" charset="0"/>
                          <a:cs typeface="Arial" charset="0"/>
                        </a:rPr>
                        <a:t>HBeAg</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444794">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tx1"/>
                          </a:solidFill>
                          <a:effectLst/>
                          <a:latin typeface="Arial" charset="0"/>
                          <a:cs typeface="Arial" charset="0"/>
                        </a:rPr>
                        <a:t>Anti-</a:t>
                      </a:r>
                      <a:r>
                        <a:rPr kumimoji="0" lang="en-US" sz="1600" b="1" i="0" u="none" strike="noStrike" cap="none" normalizeH="0" baseline="0" dirty="0" err="1" smtClean="0">
                          <a:ln>
                            <a:noFill/>
                          </a:ln>
                          <a:solidFill>
                            <a:schemeClr val="tx1"/>
                          </a:solidFill>
                          <a:effectLst/>
                          <a:latin typeface="Arial" charset="0"/>
                          <a:cs typeface="Arial" charset="0"/>
                        </a:rPr>
                        <a:t>HBe</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463865">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tx1"/>
                          </a:solidFill>
                          <a:effectLst/>
                          <a:latin typeface="Arial" charset="0"/>
                          <a:cs typeface="Arial" charset="0"/>
                        </a:rPr>
                        <a:t>Anti-</a:t>
                      </a:r>
                      <a:r>
                        <a:rPr kumimoji="0" lang="en-US" sz="1600" b="1" i="0" u="none" strike="noStrike" cap="none" normalizeH="0" baseline="0" dirty="0" err="1" smtClean="0">
                          <a:ln>
                            <a:noFill/>
                          </a:ln>
                          <a:solidFill>
                            <a:schemeClr val="tx1"/>
                          </a:solidFill>
                          <a:effectLst/>
                          <a:latin typeface="Arial" charset="0"/>
                          <a:cs typeface="Arial" charset="0"/>
                        </a:rPr>
                        <a:t>HBc</a:t>
                      </a:r>
                      <a:r>
                        <a:rPr kumimoji="0" lang="en-US" sz="1600" b="1" i="0" u="none" strike="noStrike" cap="none" normalizeH="0" baseline="0" dirty="0" smtClean="0">
                          <a:ln>
                            <a:noFill/>
                          </a:ln>
                          <a:solidFill>
                            <a:schemeClr val="tx1"/>
                          </a:solidFill>
                          <a:effectLst/>
                          <a:latin typeface="Arial" charset="0"/>
                          <a:cs typeface="Arial" charset="0"/>
                        </a:rPr>
                        <a:t> </a:t>
                      </a:r>
                      <a:r>
                        <a:rPr kumimoji="0" lang="en-US" sz="1600" b="1" i="0" u="none" strike="noStrike" cap="none" normalizeH="0" baseline="0" dirty="0" err="1" smtClean="0">
                          <a:ln>
                            <a:noFill/>
                          </a:ln>
                          <a:solidFill>
                            <a:schemeClr val="tx1"/>
                          </a:solidFill>
                          <a:effectLst/>
                          <a:latin typeface="Arial" charset="0"/>
                          <a:cs typeface="Arial" charset="0"/>
                        </a:rPr>
                        <a:t>IgG</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b="1" i="0" u="none"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tx1"/>
                          </a:solidFill>
                          <a:effectLst/>
                          <a:latin typeface="Arial" charset="0"/>
                          <a:cs typeface="Arial" charset="0"/>
                        </a:rPr>
                        <a:t>HBV DNA  IU/ml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sym typeface="Wingdings 2" pitchFamily="18" charset="2"/>
                        </a:rPr>
                        <a:t>&gt;200 000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rPr>
                        <a:t>&gt;20 000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rPr>
                        <a:t>&gt; 2 000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sym typeface="Wingdings 2" pitchFamily="18" charset="2"/>
                        </a:rPr>
                        <a:t>&lt; 2 000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sym typeface="Wingdings 2" pitchFamily="18" charset="2"/>
                        </a:rPr>
                        <a:t>&lt; 200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395794">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i="0" u="none" strike="noStrike" cap="none" normalizeH="0" baseline="0" dirty="0" smtClean="0">
                          <a:ln>
                            <a:noFill/>
                          </a:ln>
                          <a:solidFill>
                            <a:schemeClr val="tx1"/>
                          </a:solidFill>
                          <a:effectLst/>
                          <a:latin typeface="Arial" charset="0"/>
                          <a:cs typeface="Arial" charset="0"/>
                        </a:rPr>
                        <a:t>ALT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sym typeface="Wingdings 2" pitchFamily="18" charset="2"/>
                        </a:rPr>
                        <a:t>Normal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2000" b="1" i="0" u="none" strike="noStrike" cap="none" normalizeH="0" baseline="0" dirty="0" smtClean="0">
                          <a:ln>
                            <a:noFill/>
                          </a:ln>
                          <a:solidFill>
                            <a:schemeClr val="tx1"/>
                          </a:solidFill>
                          <a:effectLst/>
                          <a:latin typeface="Arial" charset="0"/>
                          <a:cs typeface="Arial" charset="0"/>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2000" b="1" i="0" u="none" strike="noStrike" cap="none" normalizeH="0" baseline="0" dirty="0" smtClean="0">
                          <a:ln>
                            <a:noFill/>
                          </a:ln>
                          <a:solidFill>
                            <a:schemeClr val="tx1"/>
                          </a:solidFill>
                          <a:effectLst/>
                          <a:latin typeface="Arial" charset="0"/>
                          <a:cs typeface="Arial" charset="0"/>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sym typeface="Wingdings 2" pitchFamily="18" charset="2"/>
                        </a:rPr>
                        <a:t>Normal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smtClean="0">
                          <a:ln>
                            <a:noFill/>
                          </a:ln>
                          <a:solidFill>
                            <a:schemeClr val="tx1"/>
                          </a:solidFill>
                          <a:effectLst/>
                          <a:latin typeface="Arial" charset="0"/>
                          <a:cs typeface="Arial" charset="0"/>
                          <a:sym typeface="Wingdings 2" pitchFamily="18" charset="2"/>
                        </a:rPr>
                        <a:t>Normal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bl>
          </a:graphicData>
        </a:graphic>
      </p:graphicFrame>
      <p:sp>
        <p:nvSpPr>
          <p:cNvPr id="20567" name="Rectangle 190"/>
          <p:cNvSpPr>
            <a:spLocks noGrp="1" noChangeArrowheads="1"/>
          </p:cNvSpPr>
          <p:nvPr>
            <p:ph type="title" idx="4294967295"/>
          </p:nvPr>
        </p:nvSpPr>
        <p:spPr>
          <a:xfrm>
            <a:off x="1097280" y="283464"/>
            <a:ext cx="10058400" cy="1453896"/>
          </a:xfrm>
        </p:spPr>
        <p:txBody>
          <a:bodyPr anchor="b">
            <a:normAutofit/>
          </a:bodyPr>
          <a:lstStyle/>
          <a:p>
            <a:pPr eaLnBrk="1" hangingPunct="1">
              <a:defRPr/>
            </a:pPr>
            <a:r>
              <a:rPr lang="en-US" sz="4000" b="1" dirty="0">
                <a:solidFill>
                  <a:schemeClr val="accent1"/>
                </a:solidFill>
                <a:latin typeface="Arial" charset="0"/>
              </a:rPr>
              <a:t>Immunologic </a:t>
            </a:r>
            <a:r>
              <a:rPr lang="en-US" sz="4000" b="1" dirty="0" smtClean="0">
                <a:solidFill>
                  <a:schemeClr val="accent1"/>
                </a:solidFill>
                <a:latin typeface="Arial" charset="0"/>
              </a:rPr>
              <a:t>Markers: </a:t>
            </a:r>
            <a:br>
              <a:rPr lang="en-US" sz="4000" b="1" dirty="0" smtClean="0">
                <a:solidFill>
                  <a:schemeClr val="accent1"/>
                </a:solidFill>
                <a:latin typeface="Arial" charset="0"/>
              </a:rPr>
            </a:br>
            <a:r>
              <a:rPr lang="en-US" sz="4000" b="1" dirty="0" smtClean="0">
                <a:solidFill>
                  <a:schemeClr val="accent1"/>
                </a:solidFill>
                <a:latin typeface="Arial" charset="0"/>
              </a:rPr>
              <a:t>Chronic </a:t>
            </a:r>
            <a:r>
              <a:rPr lang="en-US" sz="4000" b="1" dirty="0">
                <a:solidFill>
                  <a:schemeClr val="accent1"/>
                </a:solidFill>
                <a:latin typeface="Arial" charset="0"/>
              </a:rPr>
              <a:t>HBV Infection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7757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Conclusions: </a:t>
            </a:r>
            <a:r>
              <a:rPr lang="en-US" sz="4000" b="1" dirty="0">
                <a:solidFill>
                  <a:schemeClr val="accent1"/>
                </a:solidFill>
                <a:latin typeface="Arial"/>
                <a:cs typeface="Arial"/>
              </a:rPr>
              <a:t>HBV Virology</a:t>
            </a:r>
          </a:p>
        </p:txBody>
      </p:sp>
      <p:sp>
        <p:nvSpPr>
          <p:cNvPr id="3" name="Content Placeholder 2"/>
          <p:cNvSpPr>
            <a:spLocks noGrp="1"/>
          </p:cNvSpPr>
          <p:nvPr>
            <p:ph idx="1"/>
          </p:nvPr>
        </p:nvSpPr>
        <p:spPr>
          <a:xfrm>
            <a:off x="1096994" y="1938528"/>
            <a:ext cx="10055781" cy="4023360"/>
          </a:xfrm>
        </p:spPr>
        <p:txBody>
          <a:bodyPr>
            <a:normAutofit/>
          </a:bodyPr>
          <a:lstStyle/>
          <a:p>
            <a:pPr marL="347472" lvl="1" indent="-347472">
              <a:lnSpc>
                <a:spcPct val="100000"/>
              </a:lnSpc>
              <a:spcBef>
                <a:spcPts val="1200"/>
              </a:spcBef>
              <a:spcAft>
                <a:spcPts val="200"/>
              </a:spcAft>
              <a:buClr>
                <a:schemeClr val="accent2"/>
              </a:buClr>
              <a:buSzPct val="110000"/>
              <a:buFont typeface="Wingdings" panose="05000000000000000000" pitchFamily="2" charset="2"/>
              <a:buChar char="§"/>
            </a:pPr>
            <a:r>
              <a:rPr lang="en-US" sz="2400" dirty="0" smtClean="0">
                <a:solidFill>
                  <a:schemeClr val="tx1"/>
                </a:solidFill>
                <a:latin typeface="Arial"/>
                <a:cs typeface="Arial"/>
              </a:rPr>
              <a:t>HBV </a:t>
            </a:r>
            <a:r>
              <a:rPr lang="en-US" sz="2400" dirty="0">
                <a:solidFill>
                  <a:schemeClr val="tx1"/>
                </a:solidFill>
                <a:latin typeface="Arial"/>
                <a:cs typeface="Arial"/>
              </a:rPr>
              <a:t>is a </a:t>
            </a:r>
            <a:r>
              <a:rPr lang="en-US" sz="2400" dirty="0" err="1">
                <a:solidFill>
                  <a:schemeClr val="tx1"/>
                </a:solidFill>
                <a:latin typeface="Arial"/>
                <a:cs typeface="Arial"/>
              </a:rPr>
              <a:t>hepatotrophic</a:t>
            </a:r>
            <a:r>
              <a:rPr lang="en-US" sz="2400" dirty="0">
                <a:solidFill>
                  <a:schemeClr val="tx1"/>
                </a:solidFill>
                <a:latin typeface="Arial"/>
                <a:cs typeface="Arial"/>
              </a:rPr>
              <a:t>, </a:t>
            </a:r>
            <a:r>
              <a:rPr lang="en-US" sz="2400" dirty="0" err="1">
                <a:solidFill>
                  <a:schemeClr val="tx1"/>
                </a:solidFill>
                <a:latin typeface="Arial"/>
                <a:cs typeface="Arial"/>
              </a:rPr>
              <a:t>oncogenic</a:t>
            </a:r>
            <a:r>
              <a:rPr lang="en-US" sz="2400" dirty="0">
                <a:solidFill>
                  <a:schemeClr val="tx1"/>
                </a:solidFill>
                <a:latin typeface="Arial"/>
                <a:cs typeface="Arial"/>
              </a:rPr>
              <a:t> </a:t>
            </a:r>
            <a:r>
              <a:rPr lang="en-US" sz="2400" dirty="0" smtClean="0">
                <a:solidFill>
                  <a:schemeClr val="tx1"/>
                </a:solidFill>
                <a:latin typeface="Arial"/>
                <a:cs typeface="Arial"/>
              </a:rPr>
              <a:t>virus</a:t>
            </a:r>
          </a:p>
          <a:p>
            <a:pPr marL="347472" lvl="1" indent="-347472">
              <a:lnSpc>
                <a:spcPct val="100000"/>
              </a:lnSpc>
              <a:spcBef>
                <a:spcPts val="1200"/>
              </a:spcBef>
              <a:spcAft>
                <a:spcPts val="200"/>
              </a:spcAft>
              <a:buClr>
                <a:schemeClr val="accent2"/>
              </a:buClr>
              <a:buSzPct val="110000"/>
              <a:buFont typeface="Wingdings" panose="05000000000000000000" pitchFamily="2" charset="2"/>
              <a:buChar char="§"/>
            </a:pPr>
            <a:r>
              <a:rPr lang="en-US" sz="2400" dirty="0" smtClean="0">
                <a:solidFill>
                  <a:schemeClr val="tx1"/>
                </a:solidFill>
                <a:latin typeface="Arial"/>
                <a:cs typeface="Arial"/>
              </a:rPr>
              <a:t>Sodium </a:t>
            </a:r>
            <a:r>
              <a:rPr lang="en-US" sz="2400" dirty="0" err="1">
                <a:solidFill>
                  <a:schemeClr val="tx1"/>
                </a:solidFill>
                <a:latin typeface="Arial"/>
                <a:cs typeface="Arial"/>
              </a:rPr>
              <a:t>taurocholate</a:t>
            </a:r>
            <a:r>
              <a:rPr lang="en-US" sz="2400" dirty="0">
                <a:solidFill>
                  <a:schemeClr val="tx1"/>
                </a:solidFill>
                <a:latin typeface="Arial"/>
                <a:cs typeface="Arial"/>
              </a:rPr>
              <a:t> co-transporting polypeptide is the newly identified hepatocyte receptor for </a:t>
            </a:r>
            <a:r>
              <a:rPr lang="en-US" sz="2400" dirty="0" smtClean="0">
                <a:solidFill>
                  <a:schemeClr val="tx1"/>
                </a:solidFill>
                <a:latin typeface="Arial"/>
                <a:cs typeface="Arial"/>
              </a:rPr>
              <a:t>HBV</a:t>
            </a:r>
          </a:p>
          <a:p>
            <a:pPr marL="347472" lvl="1" indent="-347472">
              <a:lnSpc>
                <a:spcPct val="100000"/>
              </a:lnSpc>
              <a:spcBef>
                <a:spcPts val="1200"/>
              </a:spcBef>
              <a:spcAft>
                <a:spcPts val="200"/>
              </a:spcAft>
              <a:buClr>
                <a:schemeClr val="accent2"/>
              </a:buClr>
              <a:buSzPct val="110000"/>
              <a:buFont typeface="Wingdings" panose="05000000000000000000" pitchFamily="2" charset="2"/>
              <a:buChar char="§"/>
              <a:tabLst>
                <a:tab pos="185738" algn="l"/>
                <a:tab pos="898525" algn="l"/>
              </a:tabLst>
            </a:pPr>
            <a:r>
              <a:rPr lang="en-ZA" sz="2400" dirty="0" smtClean="0">
                <a:solidFill>
                  <a:schemeClr val="tx1"/>
                </a:solidFill>
                <a:latin typeface="Arial"/>
                <a:cs typeface="Arial"/>
              </a:rPr>
              <a:t>Replicative </a:t>
            </a:r>
            <a:r>
              <a:rPr lang="en-ZA" sz="2400" dirty="0">
                <a:solidFill>
                  <a:schemeClr val="tx1"/>
                </a:solidFill>
                <a:latin typeface="Arial"/>
                <a:cs typeface="Arial"/>
              </a:rPr>
              <a:t>life cycle </a:t>
            </a:r>
            <a:r>
              <a:rPr lang="en-ZA" sz="2400" dirty="0" smtClean="0">
                <a:solidFill>
                  <a:schemeClr val="tx1"/>
                </a:solidFill>
                <a:latin typeface="Arial"/>
                <a:cs typeface="Arial"/>
              </a:rPr>
              <a:t>– cccDNA </a:t>
            </a:r>
            <a:r>
              <a:rPr lang="en-ZA" sz="2400" dirty="0">
                <a:solidFill>
                  <a:schemeClr val="tx1"/>
                </a:solidFill>
                <a:latin typeface="Arial"/>
                <a:cs typeface="Arial"/>
              </a:rPr>
              <a:t>is continually replenished and intercalated into the hepatocyte genome leading to chronicity</a:t>
            </a:r>
            <a:r>
              <a:rPr lang="en-ZA" sz="2400" dirty="0" smtClean="0">
                <a:solidFill>
                  <a:schemeClr val="tx1"/>
                </a:solidFill>
                <a:latin typeface="Arial"/>
                <a:cs typeface="Arial"/>
              </a:rPr>
              <a:t> </a:t>
            </a:r>
          </a:p>
          <a:p>
            <a:pPr marL="347472" lvl="1" indent="-347472">
              <a:lnSpc>
                <a:spcPct val="100000"/>
              </a:lnSpc>
              <a:spcBef>
                <a:spcPts val="1200"/>
              </a:spcBef>
              <a:spcAft>
                <a:spcPts val="200"/>
              </a:spcAft>
              <a:buClr>
                <a:schemeClr val="accent2"/>
              </a:buClr>
              <a:buSzPct val="110000"/>
              <a:buFont typeface="Wingdings" panose="05000000000000000000" pitchFamily="2" charset="2"/>
              <a:buChar char="§"/>
              <a:tabLst>
                <a:tab pos="185738" algn="l"/>
                <a:tab pos="898525" algn="l"/>
              </a:tabLst>
            </a:pPr>
            <a:r>
              <a:rPr lang="en-ZA" sz="2400" dirty="0" smtClean="0">
                <a:solidFill>
                  <a:schemeClr val="tx1"/>
                </a:solidFill>
                <a:latin typeface="Arial"/>
                <a:cs typeface="Arial"/>
              </a:rPr>
              <a:t>Genotypes </a:t>
            </a:r>
            <a:r>
              <a:rPr lang="en-ZA" sz="2400" dirty="0">
                <a:solidFill>
                  <a:schemeClr val="tx1"/>
                </a:solidFill>
                <a:latin typeface="Arial"/>
                <a:cs typeface="Arial"/>
              </a:rPr>
              <a:t>and </a:t>
            </a:r>
            <a:r>
              <a:rPr lang="en-ZA" sz="2400" dirty="0" smtClean="0">
                <a:solidFill>
                  <a:schemeClr val="tx1"/>
                </a:solidFill>
                <a:latin typeface="Arial"/>
                <a:cs typeface="Arial"/>
              </a:rPr>
              <a:t>subgenotypes </a:t>
            </a:r>
            <a:r>
              <a:rPr lang="en-ZA" sz="2400" dirty="0">
                <a:solidFill>
                  <a:schemeClr val="tx1"/>
                </a:solidFill>
                <a:latin typeface="Arial"/>
                <a:cs typeface="Arial"/>
              </a:rPr>
              <a:t>determine risk of chronicity, </a:t>
            </a:r>
            <a:r>
              <a:rPr lang="en-ZA" sz="2400" dirty="0" smtClean="0">
                <a:solidFill>
                  <a:schemeClr val="tx1"/>
                </a:solidFill>
                <a:latin typeface="Arial"/>
                <a:cs typeface="Arial"/>
              </a:rPr>
              <a:t>hepatocellular carcinoma (HCC), </a:t>
            </a:r>
            <a:r>
              <a:rPr lang="en-ZA" sz="2400" dirty="0">
                <a:solidFill>
                  <a:schemeClr val="tx1"/>
                </a:solidFill>
                <a:latin typeface="Arial"/>
                <a:cs typeface="Arial"/>
              </a:rPr>
              <a:t>and response to IFN </a:t>
            </a:r>
            <a:r>
              <a:rPr lang="en-ZA" sz="2400" dirty="0" smtClean="0">
                <a:solidFill>
                  <a:schemeClr val="tx1"/>
                </a:solidFill>
                <a:latin typeface="Arial"/>
                <a:cs typeface="Arial"/>
              </a:rPr>
              <a:t>therapy</a:t>
            </a:r>
          </a:p>
        </p:txBody>
      </p:sp>
    </p:spTree>
    <p:extLst>
      <p:ext uri="{BB962C8B-B14F-4D97-AF65-F5344CB8AC3E}">
        <p14:creationId xmlns:p14="http://schemas.microsoft.com/office/powerpoint/2010/main" val="203858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71" y="1122218"/>
            <a:ext cx="10055225" cy="4346719"/>
          </a:xfrm>
        </p:spPr>
        <p:txBody>
          <a:bodyPr>
            <a:normAutofit lnSpcReduction="10000"/>
          </a:bodyPr>
          <a:lstStyle/>
          <a:p>
            <a:pPr marL="0" indent="0">
              <a:buNone/>
            </a:pPr>
            <a:r>
              <a:rPr lang="en-US" sz="3200" b="1" dirty="0" smtClean="0">
                <a:solidFill>
                  <a:schemeClr val="accent1"/>
                </a:solidFill>
                <a:latin typeface="Arial" panose="020B0604020202020204" pitchFamily="34" charset="0"/>
                <a:cs typeface="Arial" panose="020B0604020202020204" pitchFamily="34" charset="0"/>
              </a:rPr>
              <a:t>IAPAC African Regional </a:t>
            </a:r>
            <a:r>
              <a:rPr lang="en-US" sz="3200" b="1" dirty="0">
                <a:solidFill>
                  <a:schemeClr val="accent1"/>
                </a:solidFill>
                <a:latin typeface="Arial" panose="020B0604020202020204" pitchFamily="34" charset="0"/>
                <a:cs typeface="Arial" panose="020B0604020202020204" pitchFamily="34" charset="0"/>
              </a:rPr>
              <a:t>Capacity-Building </a:t>
            </a:r>
            <a:r>
              <a:rPr lang="en-US" sz="3200" b="1" dirty="0" smtClean="0">
                <a:solidFill>
                  <a:schemeClr val="accent1"/>
                </a:solidFill>
                <a:latin typeface="Arial" panose="020B0604020202020204" pitchFamily="34" charset="0"/>
                <a:cs typeface="Arial" panose="020B0604020202020204" pitchFamily="34" charset="0"/>
              </a:rPr>
              <a:t>Hub</a:t>
            </a:r>
          </a:p>
          <a:p>
            <a:pPr marL="0" indent="0">
              <a:buNone/>
            </a:pPr>
            <a:endParaRPr lang="en-US" sz="11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Based in Johannesburg, South Africa</a:t>
            </a: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Mission: Strengthen clinician capacity to deliver HIV, HBV, and HCV treatment </a:t>
            </a:r>
          </a:p>
          <a:p>
            <a:pPr lvl="1">
              <a:buFont typeface="Wingdings" panose="05000000000000000000" pitchFamily="2" charset="2"/>
              <a:buChar char="§"/>
            </a:pPr>
            <a:endParaRPr lang="en-US" sz="1100" dirty="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Partners include:</a:t>
            </a:r>
          </a:p>
          <a:p>
            <a:pPr>
              <a:buFont typeface="Wingdings" panose="05000000000000000000" pitchFamily="2" charset="2"/>
              <a:buChar char="§"/>
            </a:pPr>
            <a:endParaRPr lang="en-US" sz="2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0" indent="0">
              <a:buNone/>
            </a:pPr>
            <a:endParaRPr lang="en-US" sz="20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Supported through an educational grant from: </a:t>
            </a:r>
          </a:p>
          <a:p>
            <a:pPr>
              <a:buFont typeface="Wingdings" panose="05000000000000000000" pitchFamily="2" charset="2"/>
              <a:buChar char="§"/>
            </a:pPr>
            <a:endParaRPr lang="en-US" sz="2400" dirty="0"/>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012" y="3080558"/>
            <a:ext cx="1280160" cy="1600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8572" y="2895601"/>
            <a:ext cx="2077974" cy="19504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412" y="4680758"/>
            <a:ext cx="3061335" cy="12592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4992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b="1" dirty="0">
                <a:solidFill>
                  <a:schemeClr val="accent1"/>
                </a:solidFill>
                <a:latin typeface="Arial" pitchFamily="34" charset="0"/>
              </a:rPr>
              <a:t>Assessment of Liver Disease </a:t>
            </a:r>
            <a:r>
              <a:rPr lang="en-GB" sz="3600" b="1" dirty="0" smtClean="0">
                <a:solidFill>
                  <a:schemeClr val="accent1"/>
                </a:solidFill>
                <a:latin typeface="Arial" pitchFamily="34" charset="0"/>
              </a:rPr>
              <a:t>Stage</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&amp; HBV </a:t>
            </a:r>
            <a:r>
              <a:rPr lang="en-GB" sz="3600" b="1" smtClean="0">
                <a:solidFill>
                  <a:schemeClr val="accent1"/>
                </a:solidFill>
                <a:latin typeface="Arial" pitchFamily="34" charset="0"/>
              </a:rPr>
              <a:t>Treatment Consideration</a:t>
            </a:r>
            <a:endParaRPr lang="en-US" sz="3600" dirty="0">
              <a:solidFill>
                <a:schemeClr val="accent1"/>
              </a:solidFill>
            </a:endParaRPr>
          </a:p>
        </p:txBody>
      </p:sp>
      <p:sp>
        <p:nvSpPr>
          <p:cNvPr id="4" name="Subtitle 3"/>
          <p:cNvSpPr>
            <a:spLocks noGrp="1"/>
          </p:cNvSpPr>
          <p:nvPr>
            <p:ph type="subTitle" idx="1"/>
          </p:nvPr>
        </p:nvSpPr>
        <p:spPr/>
        <p:txBody>
          <a:bodyPr>
            <a:noAutofit/>
          </a:bodyPr>
          <a:lstStyle/>
          <a:p>
            <a:r>
              <a:rPr lang="en-US" sz="3600" b="1" cap="none" dirty="0" smtClean="0">
                <a:solidFill>
                  <a:schemeClr val="accent1"/>
                </a:solidFill>
              </a:rPr>
              <a:t>MODULE 2</a:t>
            </a:r>
            <a:endParaRPr lang="en-US" sz="3600" b="1" cap="none" dirty="0">
              <a:solidFill>
                <a:schemeClr val="accent1"/>
              </a:solidFill>
            </a:endParaRPr>
          </a:p>
        </p:txBody>
      </p:sp>
      <p:sp>
        <p:nvSpPr>
          <p:cNvPr id="6" name="Slide Number Placeholder 5"/>
          <p:cNvSpPr>
            <a:spLocks noGrp="1"/>
          </p:cNvSpPr>
          <p:nvPr>
            <p:ph type="sldNum" sz="quarter" idx="4294967295"/>
          </p:nvPr>
        </p:nvSpPr>
        <p:spPr>
          <a:xfrm>
            <a:off x="10055225" y="6356350"/>
            <a:ext cx="2133600" cy="365125"/>
          </a:xfrm>
          <a:prstGeom prst="rect">
            <a:avLst/>
          </a:prstGeom>
        </p:spPr>
        <p:txBody>
          <a:bodyPr/>
          <a:lstStyle/>
          <a:p>
            <a:fld id="{A5DF7CEA-F127-5E47-AE02-FE5F2490D700}" type="slidenum">
              <a:rPr lang="en-US" smtClean="0"/>
              <a:pPr/>
              <a:t>20</a:t>
            </a:fld>
            <a:endParaRPr lang="en-US"/>
          </a:p>
        </p:txBody>
      </p:sp>
    </p:spTree>
    <p:extLst>
      <p:ext uri="{BB962C8B-B14F-4D97-AF65-F5344CB8AC3E}">
        <p14:creationId xmlns:p14="http://schemas.microsoft.com/office/powerpoint/2010/main" val="40692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solidFill>
                  <a:schemeClr val="accent1"/>
                </a:solidFill>
                <a:latin typeface="Arial" pitchFamily="34" charset="0"/>
              </a:rPr>
              <a:t>Learning Objectives</a:t>
            </a:r>
            <a:endParaRPr lang="en-US" sz="4000" dirty="0">
              <a:solidFill>
                <a:schemeClr val="accent1"/>
              </a:solidFill>
            </a:endParaRPr>
          </a:p>
        </p:txBody>
      </p:sp>
      <p:sp>
        <p:nvSpPr>
          <p:cNvPr id="3" name="Content Placeholder 2"/>
          <p:cNvSpPr>
            <a:spLocks noGrp="1"/>
          </p:cNvSpPr>
          <p:nvPr>
            <p:ph idx="1"/>
          </p:nvPr>
        </p:nvSpPr>
        <p:spPr>
          <a:xfrm>
            <a:off x="1188720" y="1938528"/>
            <a:ext cx="8229600" cy="4525963"/>
          </a:xfrm>
        </p:spPr>
        <p:txBody>
          <a:bodyPr>
            <a:norm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Understand the HBV spectrum </a:t>
            </a:r>
            <a:r>
              <a:rPr lang="en-US" sz="2400" dirty="0">
                <a:solidFill>
                  <a:schemeClr val="tx1"/>
                </a:solidFill>
                <a:latin typeface="Arial"/>
                <a:cs typeface="Arial"/>
              </a:rPr>
              <a:t>of disease</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Define phases </a:t>
            </a:r>
            <a:r>
              <a:rPr lang="en-US" sz="2400" dirty="0">
                <a:solidFill>
                  <a:schemeClr val="tx1"/>
                </a:solidFill>
                <a:latin typeface="Arial"/>
                <a:cs typeface="Arial"/>
              </a:rPr>
              <a:t>of chronic </a:t>
            </a:r>
            <a:r>
              <a:rPr lang="en-US" sz="2400" dirty="0" smtClean="0">
                <a:solidFill>
                  <a:schemeClr val="tx1"/>
                </a:solidFill>
                <a:latin typeface="Arial"/>
                <a:cs typeface="Arial"/>
              </a:rPr>
              <a:t>HBV infection</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Explain assessment of liver disease stage</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Describe </a:t>
            </a:r>
            <a:r>
              <a:rPr lang="en-US" sz="2400" dirty="0" smtClean="0">
                <a:solidFill>
                  <a:schemeClr val="tx1"/>
                </a:solidFill>
                <a:latin typeface="Arial"/>
                <a:cs typeface="Arial"/>
              </a:rPr>
              <a:t>HBV treatment considerations</a:t>
            </a:r>
            <a:endParaRPr lang="en-US" sz="2400" dirty="0" smtClean="0">
              <a:solidFill>
                <a:schemeClr val="tx1"/>
              </a:solidFill>
              <a:latin typeface="Arial"/>
              <a:cs typeface="Arial"/>
            </a:endParaRPr>
          </a:p>
        </p:txBody>
      </p:sp>
    </p:spTree>
    <p:extLst>
      <p:ext uri="{BB962C8B-B14F-4D97-AF65-F5344CB8AC3E}">
        <p14:creationId xmlns:p14="http://schemas.microsoft.com/office/powerpoint/2010/main" val="102024296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97280" y="283464"/>
            <a:ext cx="10058400" cy="1453896"/>
          </a:xfrm>
        </p:spPr>
        <p:txBody>
          <a:bodyPr>
            <a:normAutofit/>
          </a:bodyPr>
          <a:lstStyle/>
          <a:p>
            <a:pPr>
              <a:defRPr/>
            </a:pPr>
            <a:r>
              <a:rPr lang="en-GB" sz="4000" b="1" dirty="0">
                <a:solidFill>
                  <a:schemeClr val="accent1"/>
                </a:solidFill>
                <a:latin typeface="Arial" charset="0"/>
                <a:cs typeface="Arial" charset="0"/>
              </a:rPr>
              <a:t>Spectrum of Disease</a:t>
            </a:r>
          </a:p>
        </p:txBody>
      </p:sp>
      <p:sp>
        <p:nvSpPr>
          <p:cNvPr id="31765" name="Text Box 21"/>
          <p:cNvSpPr txBox="1">
            <a:spLocks noChangeArrowheads="1"/>
          </p:cNvSpPr>
          <p:nvPr/>
        </p:nvSpPr>
        <p:spPr bwMode="auto">
          <a:xfrm>
            <a:off x="7416143" y="2374986"/>
            <a:ext cx="1368152" cy="400110"/>
          </a:xfrm>
          <a:prstGeom prst="rect">
            <a:avLst/>
          </a:prstGeom>
          <a:noFill/>
          <a:ln w="9525">
            <a:noFill/>
            <a:miter lim="800000"/>
            <a:headEnd/>
            <a:tailEnd/>
          </a:ln>
        </p:spPr>
        <p:txBody>
          <a:bodyPr wrap="square">
            <a:spAutoFit/>
          </a:bodyPr>
          <a:lstStyle/>
          <a:p>
            <a:r>
              <a:rPr lang="en-GB" sz="2000" b="1" dirty="0">
                <a:latin typeface="Arial" pitchFamily="34" charset="0"/>
                <a:cs typeface="Arial" pitchFamily="34" charset="0"/>
              </a:rPr>
              <a:t> 15 - 40%</a:t>
            </a:r>
          </a:p>
        </p:txBody>
      </p:sp>
      <p:sp>
        <p:nvSpPr>
          <p:cNvPr id="31767" name="Text Box 23"/>
          <p:cNvSpPr txBox="1">
            <a:spLocks noChangeArrowheads="1"/>
          </p:cNvSpPr>
          <p:nvPr/>
        </p:nvSpPr>
        <p:spPr bwMode="auto">
          <a:xfrm>
            <a:off x="3186364" y="2179423"/>
            <a:ext cx="3022600" cy="369888"/>
          </a:xfrm>
          <a:prstGeom prst="rect">
            <a:avLst/>
          </a:prstGeom>
          <a:noFill/>
          <a:ln w="9525">
            <a:noFill/>
            <a:miter lim="800000"/>
            <a:headEnd/>
            <a:tailEnd/>
          </a:ln>
        </p:spPr>
        <p:txBody>
          <a:bodyPr>
            <a:spAutoFit/>
          </a:bodyPr>
          <a:lstStyle/>
          <a:p>
            <a:r>
              <a:rPr lang="en-GB" dirty="0">
                <a:latin typeface="Arial" pitchFamily="34" charset="0"/>
                <a:cs typeface="Arial" pitchFamily="34" charset="0"/>
              </a:rPr>
              <a:t> </a:t>
            </a:r>
            <a:r>
              <a:rPr lang="en-GB" sz="1700" dirty="0">
                <a:solidFill>
                  <a:srgbClr val="000000"/>
                </a:solidFill>
                <a:latin typeface="Arial" pitchFamily="34" charset="0"/>
                <a:cs typeface="Arial" pitchFamily="34" charset="0"/>
              </a:rPr>
              <a:t>90–95% neonatal infection</a:t>
            </a:r>
          </a:p>
        </p:txBody>
      </p:sp>
      <p:sp>
        <p:nvSpPr>
          <p:cNvPr id="28" name="Oval 4"/>
          <p:cNvSpPr/>
          <p:nvPr/>
        </p:nvSpPr>
        <p:spPr>
          <a:xfrm>
            <a:off x="2151063" y="5229226"/>
            <a:ext cx="1477963" cy="1349375"/>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b" anchorCtr="1"/>
          <a:lstStyle/>
          <a:p>
            <a:pPr algn="ctr" defTabSz="889000">
              <a:lnSpc>
                <a:spcPct val="90000"/>
              </a:lnSpc>
              <a:spcAft>
                <a:spcPct val="35000"/>
              </a:spcAft>
              <a:defRPr/>
            </a:pPr>
            <a:endParaRPr lang="en-GB" sz="2000" dirty="0"/>
          </a:p>
        </p:txBody>
      </p:sp>
      <p:grpSp>
        <p:nvGrpSpPr>
          <p:cNvPr id="4" name="Group 3"/>
          <p:cNvGrpSpPr/>
          <p:nvPr/>
        </p:nvGrpSpPr>
        <p:grpSpPr>
          <a:xfrm>
            <a:off x="1742282" y="2179423"/>
            <a:ext cx="8589962" cy="3732511"/>
            <a:chOff x="1917700" y="1844675"/>
            <a:chExt cx="8589962" cy="3732511"/>
          </a:xfrm>
        </p:grpSpPr>
        <p:sp>
          <p:nvSpPr>
            <p:cNvPr id="31747" name="Text Box 3"/>
            <p:cNvSpPr txBox="1">
              <a:spLocks noChangeArrowheads="1"/>
            </p:cNvSpPr>
            <p:nvPr/>
          </p:nvSpPr>
          <p:spPr bwMode="auto">
            <a:xfrm>
              <a:off x="1917700" y="1989138"/>
              <a:ext cx="1352550" cy="1016000"/>
            </a:xfrm>
            <a:prstGeom prst="rect">
              <a:avLst/>
            </a:prstGeom>
            <a:solidFill>
              <a:schemeClr val="accent2"/>
            </a:solidFill>
            <a:ln w="28575">
              <a:solidFill>
                <a:schemeClr val="tx1"/>
              </a:solidFill>
              <a:miter lim="800000"/>
              <a:headEnd/>
              <a:tailEnd/>
            </a:ln>
          </p:spPr>
          <p:txBody>
            <a:bodyPr>
              <a:spAutoFit/>
            </a:bodyPr>
            <a:lstStyle/>
            <a:p>
              <a:pPr algn="ctr"/>
              <a:r>
                <a:rPr lang="en-GB" sz="2000" b="1" dirty="0">
                  <a:latin typeface="Arial" pitchFamily="34" charset="0"/>
                  <a:cs typeface="Arial" pitchFamily="34" charset="0"/>
                </a:rPr>
                <a:t>Acute HBV infection</a:t>
              </a:r>
            </a:p>
          </p:txBody>
        </p:sp>
        <p:sp>
          <p:nvSpPr>
            <p:cNvPr id="31748" name="Text Box 4"/>
            <p:cNvSpPr txBox="1">
              <a:spLocks noChangeArrowheads="1"/>
            </p:cNvSpPr>
            <p:nvPr/>
          </p:nvSpPr>
          <p:spPr bwMode="auto">
            <a:xfrm>
              <a:off x="6310312" y="1989138"/>
              <a:ext cx="1371600" cy="1035050"/>
            </a:xfrm>
            <a:prstGeom prst="rect">
              <a:avLst/>
            </a:prstGeom>
            <a:solidFill>
              <a:schemeClr val="accent2"/>
            </a:solidFill>
            <a:ln w="28575">
              <a:solidFill>
                <a:schemeClr val="tx1"/>
              </a:solidFill>
              <a:miter lim="800000"/>
              <a:headEnd/>
              <a:tailEnd/>
            </a:ln>
          </p:spPr>
          <p:txBody>
            <a:bodyPr>
              <a:spAutoFit/>
            </a:bodyPr>
            <a:lstStyle/>
            <a:p>
              <a:pPr algn="ctr"/>
              <a:r>
                <a:rPr lang="en-GB" sz="2000" b="1" dirty="0">
                  <a:latin typeface="Arial" pitchFamily="34" charset="0"/>
                  <a:cs typeface="Arial" pitchFamily="34" charset="0"/>
                </a:rPr>
                <a:t>Chronic HBV infection</a:t>
              </a:r>
            </a:p>
          </p:txBody>
        </p:sp>
        <p:sp>
          <p:nvSpPr>
            <p:cNvPr id="31749" name="Text Box 5"/>
            <p:cNvSpPr txBox="1">
              <a:spLocks noChangeArrowheads="1"/>
            </p:cNvSpPr>
            <p:nvPr/>
          </p:nvSpPr>
          <p:spPr bwMode="auto">
            <a:xfrm>
              <a:off x="8831262" y="1844675"/>
              <a:ext cx="1676400" cy="1035050"/>
            </a:xfrm>
            <a:prstGeom prst="rect">
              <a:avLst/>
            </a:prstGeom>
            <a:solidFill>
              <a:schemeClr val="accent2"/>
            </a:solidFill>
            <a:ln w="28575">
              <a:solidFill>
                <a:schemeClr val="tx1"/>
              </a:solidFill>
              <a:miter lim="800000"/>
              <a:headEnd/>
              <a:tailEnd/>
            </a:ln>
          </p:spPr>
          <p:txBody>
            <a:bodyPr>
              <a:spAutoFit/>
            </a:bodyPr>
            <a:lstStyle/>
            <a:p>
              <a:pPr algn="ctr"/>
              <a:r>
                <a:rPr lang="en-GB" sz="2000" b="1" dirty="0">
                  <a:latin typeface="Arial" pitchFamily="34" charset="0"/>
                  <a:cs typeface="Arial" pitchFamily="34" charset="0"/>
                </a:rPr>
                <a:t>Fatal progressive liver failure</a:t>
              </a:r>
            </a:p>
          </p:txBody>
        </p:sp>
        <p:sp>
          <p:nvSpPr>
            <p:cNvPr id="31750" name="Text Box 6"/>
            <p:cNvSpPr txBox="1">
              <a:spLocks noChangeArrowheads="1"/>
            </p:cNvSpPr>
            <p:nvPr/>
          </p:nvSpPr>
          <p:spPr bwMode="auto">
            <a:xfrm>
              <a:off x="6526212" y="3789363"/>
              <a:ext cx="1525588" cy="400050"/>
            </a:xfrm>
            <a:prstGeom prst="rect">
              <a:avLst/>
            </a:prstGeom>
            <a:solidFill>
              <a:schemeClr val="accent2"/>
            </a:solidFill>
            <a:ln w="28575">
              <a:solidFill>
                <a:schemeClr val="tx1"/>
              </a:solidFill>
              <a:miter lim="800000"/>
              <a:headEnd/>
              <a:tailEnd/>
            </a:ln>
          </p:spPr>
          <p:txBody>
            <a:bodyPr>
              <a:spAutoFit/>
            </a:bodyPr>
            <a:lstStyle/>
            <a:p>
              <a:pPr algn="ctr"/>
              <a:r>
                <a:rPr lang="en-GB" sz="2000" b="1" dirty="0">
                  <a:latin typeface="Arial" pitchFamily="34" charset="0"/>
                  <a:cs typeface="Arial" pitchFamily="34" charset="0"/>
                </a:rPr>
                <a:t>Cirrhosis</a:t>
              </a:r>
            </a:p>
          </p:txBody>
        </p:sp>
        <p:sp>
          <p:nvSpPr>
            <p:cNvPr id="38919" name="Text Box 7"/>
            <p:cNvSpPr txBox="1">
              <a:spLocks noChangeArrowheads="1"/>
            </p:cNvSpPr>
            <p:nvPr/>
          </p:nvSpPr>
          <p:spPr bwMode="auto">
            <a:xfrm>
              <a:off x="9334500" y="3716338"/>
              <a:ext cx="792162" cy="400050"/>
            </a:xfrm>
            <a:prstGeom prst="rect">
              <a:avLst/>
            </a:prstGeom>
            <a:solidFill>
              <a:schemeClr val="accent2"/>
            </a:solidFill>
            <a:ln w="28575">
              <a:solidFill>
                <a:schemeClr val="tx1"/>
              </a:solidFill>
              <a:miter lim="800000"/>
              <a:headEnd/>
              <a:tailEnd/>
            </a:ln>
          </p:spPr>
          <p:txBody>
            <a:bodyPr>
              <a:spAutoFit/>
            </a:bodyPr>
            <a:lstStyle/>
            <a:p>
              <a:pPr algn="ctr">
                <a:defRPr/>
              </a:pPr>
              <a:r>
                <a:rPr lang="en-GB" sz="2000" b="1" dirty="0">
                  <a:solidFill>
                    <a:srgbClr val="000000"/>
                  </a:solidFill>
                  <a:latin typeface="Arial" charset="0"/>
                  <a:cs typeface="Arial" charset="0"/>
                </a:rPr>
                <a:t>HCC</a:t>
              </a:r>
            </a:p>
          </p:txBody>
        </p:sp>
        <p:sp>
          <p:nvSpPr>
            <p:cNvPr id="31752" name="Text Box 8"/>
            <p:cNvSpPr txBox="1">
              <a:spLocks noChangeArrowheads="1"/>
            </p:cNvSpPr>
            <p:nvPr/>
          </p:nvSpPr>
          <p:spPr bwMode="auto">
            <a:xfrm>
              <a:off x="9263062" y="5013325"/>
              <a:ext cx="1062038" cy="401638"/>
            </a:xfrm>
            <a:prstGeom prst="rect">
              <a:avLst/>
            </a:prstGeom>
            <a:solidFill>
              <a:schemeClr val="accent2"/>
            </a:solidFill>
            <a:ln w="28575">
              <a:solidFill>
                <a:schemeClr val="tx1"/>
              </a:solidFill>
              <a:miter lim="800000"/>
              <a:headEnd/>
              <a:tailEnd/>
            </a:ln>
          </p:spPr>
          <p:txBody>
            <a:bodyPr>
              <a:spAutoFit/>
            </a:bodyPr>
            <a:lstStyle/>
            <a:p>
              <a:r>
                <a:rPr lang="en-GB" sz="2000" b="1"/>
                <a:t>Death</a:t>
              </a:r>
            </a:p>
          </p:txBody>
        </p:sp>
        <p:sp>
          <p:nvSpPr>
            <p:cNvPr id="31753" name="Text Box 9"/>
            <p:cNvSpPr txBox="1">
              <a:spLocks noChangeArrowheads="1"/>
            </p:cNvSpPr>
            <p:nvPr/>
          </p:nvSpPr>
          <p:spPr bwMode="auto">
            <a:xfrm>
              <a:off x="5446340" y="4869161"/>
              <a:ext cx="2362200" cy="708025"/>
            </a:xfrm>
            <a:prstGeom prst="rect">
              <a:avLst/>
            </a:prstGeom>
            <a:solidFill>
              <a:schemeClr val="accent2"/>
            </a:solidFill>
            <a:ln w="28575">
              <a:solidFill>
                <a:schemeClr val="tx1"/>
              </a:solidFill>
              <a:miter lim="800000"/>
              <a:headEnd/>
              <a:tailEnd/>
            </a:ln>
          </p:spPr>
          <p:txBody>
            <a:bodyPr>
              <a:spAutoFit/>
            </a:bodyPr>
            <a:lstStyle/>
            <a:p>
              <a:pPr algn="ctr"/>
              <a:r>
                <a:rPr lang="en-GB" sz="2000" b="1" dirty="0">
                  <a:latin typeface="Arial" pitchFamily="34" charset="0"/>
                  <a:cs typeface="Arial" pitchFamily="34" charset="0"/>
                </a:rPr>
                <a:t>Decompensated cirrhosis</a:t>
              </a:r>
            </a:p>
          </p:txBody>
        </p:sp>
        <p:sp>
          <p:nvSpPr>
            <p:cNvPr id="31754" name="Text Box 10"/>
            <p:cNvSpPr txBox="1">
              <a:spLocks noChangeArrowheads="1"/>
            </p:cNvSpPr>
            <p:nvPr/>
          </p:nvSpPr>
          <p:spPr bwMode="auto">
            <a:xfrm>
              <a:off x="2349501" y="4868864"/>
              <a:ext cx="2016125" cy="708025"/>
            </a:xfrm>
            <a:prstGeom prst="rect">
              <a:avLst/>
            </a:prstGeom>
            <a:solidFill>
              <a:schemeClr val="accent2"/>
            </a:solidFill>
            <a:ln w="28575">
              <a:solidFill>
                <a:schemeClr val="tx1"/>
              </a:solidFill>
              <a:miter lim="800000"/>
              <a:headEnd/>
              <a:tailEnd/>
            </a:ln>
          </p:spPr>
          <p:txBody>
            <a:bodyPr>
              <a:spAutoFit/>
            </a:bodyPr>
            <a:lstStyle/>
            <a:p>
              <a:pPr algn="ctr"/>
              <a:r>
                <a:rPr lang="en-GB" sz="2000" b="1" dirty="0">
                  <a:latin typeface="Arial" pitchFamily="34" charset="0"/>
                  <a:cs typeface="Arial" pitchFamily="34" charset="0"/>
                </a:rPr>
                <a:t>Fulminant hepatic failure</a:t>
              </a:r>
            </a:p>
          </p:txBody>
        </p:sp>
        <p:sp>
          <p:nvSpPr>
            <p:cNvPr id="31755" name="Line 11"/>
            <p:cNvSpPr>
              <a:spLocks noChangeShapeType="1"/>
            </p:cNvSpPr>
            <p:nvPr/>
          </p:nvSpPr>
          <p:spPr bwMode="auto">
            <a:xfrm>
              <a:off x="3573462" y="2276475"/>
              <a:ext cx="2133600" cy="1588"/>
            </a:xfrm>
            <a:prstGeom prst="line">
              <a:avLst/>
            </a:prstGeom>
            <a:noFill/>
            <a:ln w="28575">
              <a:solidFill>
                <a:schemeClr val="tx1"/>
              </a:solidFill>
              <a:round/>
              <a:headEnd/>
              <a:tailEnd type="triangle" w="med" len="med"/>
            </a:ln>
          </p:spPr>
          <p:txBody>
            <a:bodyPr/>
            <a:lstStyle/>
            <a:p>
              <a:endParaRPr lang="en-ZA" dirty="0">
                <a:latin typeface="Arial"/>
                <a:cs typeface="Arial"/>
              </a:endParaRPr>
            </a:p>
          </p:txBody>
        </p:sp>
        <p:sp>
          <p:nvSpPr>
            <p:cNvPr id="31756" name="Line 12"/>
            <p:cNvSpPr>
              <a:spLocks noChangeShapeType="1"/>
            </p:cNvSpPr>
            <p:nvPr/>
          </p:nvSpPr>
          <p:spPr bwMode="auto">
            <a:xfrm>
              <a:off x="2781300" y="3573463"/>
              <a:ext cx="381000" cy="914400"/>
            </a:xfrm>
            <a:prstGeom prst="line">
              <a:avLst/>
            </a:prstGeom>
            <a:noFill/>
            <a:ln w="28575">
              <a:solidFill>
                <a:schemeClr val="tx1"/>
              </a:solidFill>
              <a:round/>
              <a:headEnd/>
              <a:tailEnd type="triangle" w="med" len="med"/>
            </a:ln>
          </p:spPr>
          <p:txBody>
            <a:bodyPr/>
            <a:lstStyle/>
            <a:p>
              <a:endParaRPr lang="en-ZA"/>
            </a:p>
          </p:txBody>
        </p:sp>
        <p:sp>
          <p:nvSpPr>
            <p:cNvPr id="31757" name="Line 13"/>
            <p:cNvSpPr>
              <a:spLocks noChangeShapeType="1"/>
            </p:cNvSpPr>
            <p:nvPr/>
          </p:nvSpPr>
          <p:spPr bwMode="auto">
            <a:xfrm>
              <a:off x="7894637" y="2565400"/>
              <a:ext cx="762000" cy="1588"/>
            </a:xfrm>
            <a:prstGeom prst="line">
              <a:avLst/>
            </a:prstGeom>
            <a:noFill/>
            <a:ln w="28575">
              <a:solidFill>
                <a:schemeClr val="tx1"/>
              </a:solidFill>
              <a:round/>
              <a:headEnd/>
              <a:tailEnd type="triangle" w="med" len="med"/>
            </a:ln>
          </p:spPr>
          <p:txBody>
            <a:bodyPr/>
            <a:lstStyle/>
            <a:p>
              <a:endParaRPr lang="en-ZA"/>
            </a:p>
          </p:txBody>
        </p:sp>
        <p:sp>
          <p:nvSpPr>
            <p:cNvPr id="31758" name="Line 14"/>
            <p:cNvSpPr>
              <a:spLocks noChangeShapeType="1"/>
            </p:cNvSpPr>
            <p:nvPr/>
          </p:nvSpPr>
          <p:spPr bwMode="auto">
            <a:xfrm>
              <a:off x="8326437" y="3860800"/>
              <a:ext cx="762000" cy="0"/>
            </a:xfrm>
            <a:prstGeom prst="line">
              <a:avLst/>
            </a:prstGeom>
            <a:noFill/>
            <a:ln w="28575">
              <a:solidFill>
                <a:schemeClr val="tx1"/>
              </a:solidFill>
              <a:round/>
              <a:headEnd/>
              <a:tailEnd type="triangle" w="med" len="med"/>
            </a:ln>
          </p:spPr>
          <p:txBody>
            <a:bodyPr/>
            <a:lstStyle/>
            <a:p>
              <a:endParaRPr lang="en-ZA"/>
            </a:p>
          </p:txBody>
        </p:sp>
        <p:sp>
          <p:nvSpPr>
            <p:cNvPr id="31759" name="Line 15"/>
            <p:cNvSpPr>
              <a:spLocks noChangeShapeType="1"/>
            </p:cNvSpPr>
            <p:nvPr/>
          </p:nvSpPr>
          <p:spPr bwMode="auto">
            <a:xfrm>
              <a:off x="8110537" y="5157788"/>
              <a:ext cx="762000" cy="0"/>
            </a:xfrm>
            <a:prstGeom prst="line">
              <a:avLst/>
            </a:prstGeom>
            <a:noFill/>
            <a:ln w="28575">
              <a:solidFill>
                <a:schemeClr val="tx1"/>
              </a:solidFill>
              <a:round/>
              <a:headEnd/>
              <a:tailEnd type="triangle" w="med" len="med"/>
            </a:ln>
          </p:spPr>
          <p:txBody>
            <a:bodyPr/>
            <a:lstStyle/>
            <a:p>
              <a:endParaRPr lang="en-ZA"/>
            </a:p>
          </p:txBody>
        </p:sp>
        <p:sp>
          <p:nvSpPr>
            <p:cNvPr id="31760" name="Line 16"/>
            <p:cNvSpPr>
              <a:spLocks noChangeShapeType="1"/>
            </p:cNvSpPr>
            <p:nvPr/>
          </p:nvSpPr>
          <p:spPr bwMode="auto">
            <a:xfrm>
              <a:off x="3573462" y="2781300"/>
              <a:ext cx="2133600" cy="1588"/>
            </a:xfrm>
            <a:prstGeom prst="line">
              <a:avLst/>
            </a:prstGeom>
            <a:noFill/>
            <a:ln w="28575">
              <a:solidFill>
                <a:schemeClr val="tx1"/>
              </a:solidFill>
              <a:round/>
              <a:headEnd/>
              <a:tailEnd type="triangle" w="med" len="med"/>
            </a:ln>
          </p:spPr>
          <p:txBody>
            <a:bodyPr/>
            <a:lstStyle/>
            <a:p>
              <a:endParaRPr lang="en-ZA"/>
            </a:p>
          </p:txBody>
        </p:sp>
        <p:sp>
          <p:nvSpPr>
            <p:cNvPr id="31761" name="Line 17"/>
            <p:cNvSpPr>
              <a:spLocks noChangeShapeType="1"/>
            </p:cNvSpPr>
            <p:nvPr/>
          </p:nvSpPr>
          <p:spPr bwMode="auto">
            <a:xfrm>
              <a:off x="7894612" y="2924944"/>
              <a:ext cx="1368152" cy="648072"/>
            </a:xfrm>
            <a:prstGeom prst="line">
              <a:avLst/>
            </a:prstGeom>
            <a:noFill/>
            <a:ln w="28575">
              <a:solidFill>
                <a:schemeClr val="tx1"/>
              </a:solidFill>
              <a:round/>
              <a:headEnd/>
              <a:tailEnd type="triangle" w="med" len="med"/>
            </a:ln>
          </p:spPr>
          <p:txBody>
            <a:bodyPr/>
            <a:lstStyle/>
            <a:p>
              <a:endParaRPr lang="en-ZA"/>
            </a:p>
          </p:txBody>
        </p:sp>
        <p:sp>
          <p:nvSpPr>
            <p:cNvPr id="31762" name="Line 18"/>
            <p:cNvSpPr>
              <a:spLocks noChangeShapeType="1"/>
            </p:cNvSpPr>
            <p:nvPr/>
          </p:nvSpPr>
          <p:spPr bwMode="auto">
            <a:xfrm>
              <a:off x="9766300" y="2997200"/>
              <a:ext cx="0" cy="609600"/>
            </a:xfrm>
            <a:prstGeom prst="line">
              <a:avLst/>
            </a:prstGeom>
            <a:noFill/>
            <a:ln w="28575">
              <a:solidFill>
                <a:schemeClr val="tx1"/>
              </a:solidFill>
              <a:round/>
              <a:headEnd/>
              <a:tailEnd type="triangle" w="med" len="med"/>
            </a:ln>
          </p:spPr>
          <p:txBody>
            <a:bodyPr/>
            <a:lstStyle/>
            <a:p>
              <a:endParaRPr lang="en-ZA"/>
            </a:p>
          </p:txBody>
        </p:sp>
        <p:sp>
          <p:nvSpPr>
            <p:cNvPr id="31763" name="Line 19"/>
            <p:cNvSpPr>
              <a:spLocks noChangeShapeType="1"/>
            </p:cNvSpPr>
            <p:nvPr/>
          </p:nvSpPr>
          <p:spPr bwMode="auto">
            <a:xfrm flipH="1">
              <a:off x="6742484" y="4293096"/>
              <a:ext cx="432048" cy="457200"/>
            </a:xfrm>
            <a:prstGeom prst="line">
              <a:avLst/>
            </a:prstGeom>
            <a:noFill/>
            <a:ln w="28575">
              <a:solidFill>
                <a:schemeClr val="tx1"/>
              </a:solidFill>
              <a:round/>
              <a:headEnd/>
              <a:tailEnd type="triangle" w="med" len="med"/>
            </a:ln>
          </p:spPr>
          <p:txBody>
            <a:bodyPr/>
            <a:lstStyle/>
            <a:p>
              <a:endParaRPr lang="en-ZA"/>
            </a:p>
          </p:txBody>
        </p:sp>
        <p:sp>
          <p:nvSpPr>
            <p:cNvPr id="31764" name="Line 20"/>
            <p:cNvSpPr>
              <a:spLocks noChangeShapeType="1"/>
            </p:cNvSpPr>
            <p:nvPr/>
          </p:nvSpPr>
          <p:spPr bwMode="auto">
            <a:xfrm>
              <a:off x="9766301" y="4221164"/>
              <a:ext cx="1587" cy="511175"/>
            </a:xfrm>
            <a:prstGeom prst="line">
              <a:avLst/>
            </a:prstGeom>
            <a:noFill/>
            <a:ln w="28575">
              <a:solidFill>
                <a:schemeClr val="tx1"/>
              </a:solidFill>
              <a:round/>
              <a:headEnd/>
              <a:tailEnd type="triangle" w="med" len="med"/>
            </a:ln>
          </p:spPr>
          <p:txBody>
            <a:bodyPr/>
            <a:lstStyle/>
            <a:p>
              <a:endParaRPr lang="en-ZA"/>
            </a:p>
          </p:txBody>
        </p:sp>
        <p:sp>
          <p:nvSpPr>
            <p:cNvPr id="31766" name="Text Box 22"/>
            <p:cNvSpPr txBox="1">
              <a:spLocks noChangeArrowheads="1"/>
            </p:cNvSpPr>
            <p:nvPr/>
          </p:nvSpPr>
          <p:spPr bwMode="auto">
            <a:xfrm>
              <a:off x="1917949" y="3860800"/>
              <a:ext cx="1080839" cy="400110"/>
            </a:xfrm>
            <a:prstGeom prst="rect">
              <a:avLst/>
            </a:prstGeom>
            <a:noFill/>
            <a:ln w="9525">
              <a:noFill/>
              <a:miter lim="800000"/>
              <a:headEnd/>
              <a:tailEnd/>
            </a:ln>
          </p:spPr>
          <p:txBody>
            <a:bodyPr wrap="square">
              <a:spAutoFit/>
            </a:bodyPr>
            <a:lstStyle/>
            <a:p>
              <a:r>
                <a:rPr lang="en-GB" sz="2000" b="1" dirty="0">
                  <a:latin typeface="Arial" pitchFamily="34" charset="0"/>
                  <a:cs typeface="Arial" pitchFamily="34" charset="0"/>
                </a:rPr>
                <a:t>0.5-1</a:t>
              </a:r>
              <a:r>
                <a:rPr lang="en-GB" b="1" dirty="0">
                  <a:latin typeface="Arial" pitchFamily="34" charset="0"/>
                  <a:cs typeface="Arial" pitchFamily="34" charset="0"/>
                </a:rPr>
                <a:t>%</a:t>
              </a:r>
            </a:p>
          </p:txBody>
        </p:sp>
        <p:sp>
          <p:nvSpPr>
            <p:cNvPr id="31768" name="Text Box 24"/>
            <p:cNvSpPr txBox="1">
              <a:spLocks noChangeArrowheads="1"/>
            </p:cNvSpPr>
            <p:nvPr/>
          </p:nvSpPr>
          <p:spPr bwMode="auto">
            <a:xfrm>
              <a:off x="3502026" y="2349501"/>
              <a:ext cx="2879725" cy="354013"/>
            </a:xfrm>
            <a:prstGeom prst="rect">
              <a:avLst/>
            </a:prstGeom>
            <a:noFill/>
            <a:ln w="9525">
              <a:noFill/>
              <a:miter lim="800000"/>
              <a:headEnd/>
              <a:tailEnd/>
            </a:ln>
          </p:spPr>
          <p:txBody>
            <a:bodyPr>
              <a:spAutoFit/>
            </a:bodyPr>
            <a:lstStyle/>
            <a:p>
              <a:r>
                <a:rPr lang="en-GB" sz="1700" dirty="0">
                  <a:solidFill>
                    <a:srgbClr val="000000"/>
                  </a:solidFill>
                  <a:latin typeface="Arial" pitchFamily="34" charset="0"/>
                  <a:cs typeface="Arial" pitchFamily="34" charset="0"/>
                </a:rPr>
                <a:t>20-50% childhood infection</a:t>
              </a:r>
            </a:p>
          </p:txBody>
        </p:sp>
        <p:sp>
          <p:nvSpPr>
            <p:cNvPr id="31769" name="Text Box 25"/>
            <p:cNvSpPr txBox="1">
              <a:spLocks noChangeArrowheads="1"/>
            </p:cNvSpPr>
            <p:nvPr/>
          </p:nvSpPr>
          <p:spPr bwMode="auto">
            <a:xfrm>
              <a:off x="3430116" y="2852937"/>
              <a:ext cx="3168650" cy="354013"/>
            </a:xfrm>
            <a:prstGeom prst="rect">
              <a:avLst/>
            </a:prstGeom>
            <a:noFill/>
            <a:ln w="9525">
              <a:noFill/>
              <a:miter lim="800000"/>
              <a:headEnd/>
              <a:tailEnd/>
            </a:ln>
          </p:spPr>
          <p:txBody>
            <a:bodyPr>
              <a:spAutoFit/>
            </a:bodyPr>
            <a:lstStyle/>
            <a:p>
              <a:r>
                <a:rPr lang="en-GB" sz="1700" dirty="0">
                  <a:latin typeface="Arial" pitchFamily="34" charset="0"/>
                  <a:cs typeface="Arial" pitchFamily="34" charset="0"/>
                </a:rPr>
                <a:t>  &lt;5% adult infection</a:t>
              </a:r>
            </a:p>
          </p:txBody>
        </p:sp>
        <p:sp>
          <p:nvSpPr>
            <p:cNvPr id="2" name="TextBox 1"/>
            <p:cNvSpPr txBox="1"/>
            <p:nvPr/>
          </p:nvSpPr>
          <p:spPr>
            <a:xfrm>
              <a:off x="5662364" y="4293096"/>
              <a:ext cx="1008112" cy="369332"/>
            </a:xfrm>
            <a:prstGeom prst="rect">
              <a:avLst/>
            </a:prstGeom>
            <a:noFill/>
          </p:spPr>
          <p:txBody>
            <a:bodyPr wrap="square" rtlCol="0">
              <a:spAutoFit/>
            </a:bodyPr>
            <a:lstStyle/>
            <a:p>
              <a:r>
                <a:rPr lang="en-US" b="1" dirty="0">
                  <a:latin typeface="Arial"/>
                  <a:cs typeface="Arial"/>
                </a:rPr>
                <a:t>20%/</a:t>
              </a:r>
              <a:r>
                <a:rPr lang="en-US" b="1" dirty="0" err="1">
                  <a:latin typeface="Arial"/>
                  <a:cs typeface="Arial"/>
                </a:rPr>
                <a:t>yr</a:t>
              </a:r>
              <a:endParaRPr lang="en-US" b="1" dirty="0">
                <a:latin typeface="Arial"/>
                <a:cs typeface="Arial"/>
              </a:endParaRPr>
            </a:p>
          </p:txBody>
        </p:sp>
        <p:sp>
          <p:nvSpPr>
            <p:cNvPr id="3" name="TextBox 2"/>
            <p:cNvSpPr txBox="1"/>
            <p:nvPr/>
          </p:nvSpPr>
          <p:spPr>
            <a:xfrm>
              <a:off x="8110636" y="4221088"/>
              <a:ext cx="1368152" cy="369332"/>
            </a:xfrm>
            <a:prstGeom prst="rect">
              <a:avLst/>
            </a:prstGeom>
            <a:noFill/>
          </p:spPr>
          <p:txBody>
            <a:bodyPr wrap="square" rtlCol="0">
              <a:spAutoFit/>
            </a:bodyPr>
            <a:lstStyle/>
            <a:p>
              <a:r>
                <a:rPr lang="en-US" b="1" dirty="0">
                  <a:latin typeface="Arial"/>
                  <a:cs typeface="Arial"/>
                </a:rPr>
                <a:t>&lt;1 – 5%/</a:t>
              </a:r>
              <a:r>
                <a:rPr lang="en-US" b="1" dirty="0" err="1">
                  <a:latin typeface="Arial"/>
                  <a:cs typeface="Arial"/>
                </a:rPr>
                <a:t>yr</a:t>
              </a:r>
              <a:endParaRPr lang="en-US" b="1" dirty="0">
                <a:latin typeface="Arial"/>
                <a:cs typeface="Arial"/>
              </a:endParaRPr>
            </a:p>
          </p:txBody>
        </p:sp>
        <p:sp>
          <p:nvSpPr>
            <p:cNvPr id="29" name="Line 19"/>
            <p:cNvSpPr>
              <a:spLocks noChangeShapeType="1"/>
            </p:cNvSpPr>
            <p:nvPr/>
          </p:nvSpPr>
          <p:spPr bwMode="auto">
            <a:xfrm flipH="1">
              <a:off x="7030516" y="3140968"/>
              <a:ext cx="0" cy="504056"/>
            </a:xfrm>
            <a:prstGeom prst="line">
              <a:avLst/>
            </a:prstGeom>
            <a:noFill/>
            <a:ln w="28575">
              <a:solidFill>
                <a:schemeClr val="tx1"/>
              </a:solidFill>
              <a:round/>
              <a:headEnd/>
              <a:tailEnd type="triangle" w="med" len="med"/>
            </a:ln>
          </p:spPr>
          <p:txBody>
            <a:bodyPr/>
            <a:lstStyle/>
            <a:p>
              <a:endParaRPr lang="en-ZA"/>
            </a:p>
          </p:txBody>
        </p:sp>
      </p:gr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2256743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214687" y="3154717"/>
            <a:ext cx="6858000" cy="1828800"/>
          </a:xfrm>
          <a:prstGeom prst="rect">
            <a:avLst/>
          </a:prstGeom>
          <a:solidFill>
            <a:srgbClr val="080808"/>
          </a:solidFill>
          <a:ln w="57150">
            <a:solidFill>
              <a:schemeClr val="tx1"/>
            </a:solidFill>
            <a:miter lim="800000"/>
            <a:headEnd/>
            <a:tailEnd/>
          </a:ln>
        </p:spPr>
        <p:txBody>
          <a:bodyPr wrap="none" anchor="ctr"/>
          <a:lstStyle/>
          <a:p>
            <a:endParaRPr lang="en-US">
              <a:latin typeface="Arial" pitchFamily="34" charset="0"/>
              <a:cs typeface="Arial" pitchFamily="34" charset="0"/>
            </a:endParaRPr>
          </a:p>
        </p:txBody>
      </p:sp>
      <p:graphicFrame>
        <p:nvGraphicFramePr>
          <p:cNvPr id="13431" name="Group 119"/>
          <p:cNvGraphicFramePr>
            <a:graphicFrameLocks noGrp="1"/>
          </p:cNvGraphicFramePr>
          <p:nvPr>
            <p:extLst/>
          </p:nvPr>
        </p:nvGraphicFramePr>
        <p:xfrm>
          <a:off x="1179513" y="5110796"/>
          <a:ext cx="10096498" cy="1137604"/>
        </p:xfrm>
        <a:graphic>
          <a:graphicData uri="http://schemas.openxmlformats.org/drawingml/2006/table">
            <a:tbl>
              <a:tblPr/>
              <a:tblGrid>
                <a:gridCol w="978342"/>
                <a:gridCol w="2348023"/>
                <a:gridCol w="2034953"/>
                <a:gridCol w="2269756"/>
                <a:gridCol w="2465424"/>
              </a:tblGrid>
              <a:tr h="41435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1" i="0" u="none" strike="noStrike" cap="none" normalizeH="0" baseline="0" dirty="0" smtClean="0">
                          <a:ln>
                            <a:noFill/>
                          </a:ln>
                          <a:solidFill>
                            <a:schemeClr val="bg1"/>
                          </a:solidFill>
                          <a:effectLst/>
                          <a:latin typeface="Verdana" pitchFamily="34" charset="0"/>
                          <a:cs typeface="Arial" charset="0"/>
                        </a:rPr>
                        <a:t>Phase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1" i="0" u="none" strike="noStrike" cap="none" normalizeH="0" baseline="0" dirty="0" smtClean="0">
                          <a:ln>
                            <a:noFill/>
                          </a:ln>
                          <a:solidFill>
                            <a:schemeClr val="bg1"/>
                          </a:solidFill>
                          <a:effectLst/>
                          <a:latin typeface="Verdana" pitchFamily="34" charset="0"/>
                          <a:cs typeface="Arial" charset="0"/>
                        </a:rPr>
                        <a:t>Immune Tolerant</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1" i="0" u="none" strike="noStrike" cap="none" normalizeH="0" baseline="0" dirty="0" smtClean="0">
                          <a:ln>
                            <a:noFill/>
                          </a:ln>
                          <a:solidFill>
                            <a:schemeClr val="bg1"/>
                          </a:solidFill>
                          <a:effectLst/>
                          <a:latin typeface="Verdana" pitchFamily="34" charset="0"/>
                          <a:cs typeface="Arial" charset="0"/>
                        </a:rPr>
                        <a:t>Immune Active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1" i="0" u="none" strike="noStrike" cap="none" normalizeH="0" baseline="0" dirty="0" smtClean="0">
                          <a:ln>
                            <a:noFill/>
                          </a:ln>
                          <a:solidFill>
                            <a:schemeClr val="bg1"/>
                          </a:solidFill>
                          <a:effectLst/>
                          <a:latin typeface="Verdana" pitchFamily="34" charset="0"/>
                          <a:cs typeface="Arial" charset="0"/>
                        </a:rPr>
                        <a:t>Immune Control</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1" i="0" u="none" strike="noStrike" cap="none" normalizeH="0" baseline="0" dirty="0" smtClean="0">
                          <a:ln>
                            <a:noFill/>
                          </a:ln>
                          <a:solidFill>
                            <a:schemeClr val="bg1"/>
                          </a:solidFill>
                          <a:effectLst/>
                          <a:latin typeface="Verdana" pitchFamily="34" charset="0"/>
                          <a:cs typeface="Arial" charset="0"/>
                        </a:rPr>
                        <a:t>Immune Escape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r>
              <a:tr h="723245">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0" i="0" u="none" strike="noStrike" cap="none" normalizeH="0" baseline="0" dirty="0" smtClean="0">
                          <a:ln>
                            <a:noFill/>
                          </a:ln>
                          <a:solidFill>
                            <a:srgbClr val="080808"/>
                          </a:solidFill>
                          <a:effectLst/>
                          <a:latin typeface="Verdana" pitchFamily="34" charset="0"/>
                          <a:cs typeface="Arial" charset="0"/>
                        </a:rPr>
                        <a:t>Liver</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0" i="0" u="none" strike="noStrike" cap="none" normalizeH="0" baseline="0" dirty="0" smtClean="0">
                          <a:ln>
                            <a:noFill/>
                          </a:ln>
                          <a:solidFill>
                            <a:srgbClr val="080808"/>
                          </a:solidFill>
                          <a:effectLst/>
                          <a:latin typeface="Verdana" pitchFamily="34" charset="0"/>
                          <a:cs typeface="Arial" charset="0"/>
                        </a:rPr>
                        <a:t>Minimal inflammation and fibrosis</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0" i="0" u="none" strike="noStrike" cap="none" normalizeH="0" baseline="0" dirty="0" smtClean="0">
                          <a:ln>
                            <a:noFill/>
                          </a:ln>
                          <a:solidFill>
                            <a:srgbClr val="080808"/>
                          </a:solidFill>
                          <a:effectLst/>
                          <a:latin typeface="Verdana" pitchFamily="34" charset="0"/>
                          <a:cs typeface="Arial" charset="0"/>
                        </a:rPr>
                        <a:t>Chronic active</a:t>
                      </a:r>
                      <a:br>
                        <a:rPr kumimoji="0" lang="en-US" sz="1500" b="0" i="0" u="none" strike="noStrike" cap="none" normalizeH="0" baseline="0" dirty="0" smtClean="0">
                          <a:ln>
                            <a:noFill/>
                          </a:ln>
                          <a:solidFill>
                            <a:srgbClr val="080808"/>
                          </a:solidFill>
                          <a:effectLst/>
                          <a:latin typeface="Verdana" pitchFamily="34" charset="0"/>
                          <a:cs typeface="Arial" charset="0"/>
                        </a:rPr>
                      </a:br>
                      <a:r>
                        <a:rPr kumimoji="0" lang="en-US" sz="1500" b="0" i="0" u="none" strike="noStrike" cap="none" normalizeH="0" baseline="0" dirty="0" smtClean="0">
                          <a:ln>
                            <a:noFill/>
                          </a:ln>
                          <a:solidFill>
                            <a:srgbClr val="080808"/>
                          </a:solidFill>
                          <a:effectLst/>
                          <a:latin typeface="Verdana" pitchFamily="34" charset="0"/>
                          <a:cs typeface="Arial" charset="0"/>
                        </a:rPr>
                        <a:t>inflammation</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0" i="0" u="none" strike="noStrike" cap="none" normalizeH="0" baseline="0" dirty="0" smtClean="0">
                          <a:ln>
                            <a:noFill/>
                          </a:ln>
                          <a:solidFill>
                            <a:srgbClr val="080808"/>
                          </a:solidFill>
                          <a:effectLst/>
                          <a:latin typeface="Verdana" pitchFamily="34" charset="0"/>
                          <a:cs typeface="Arial" charset="0"/>
                        </a:rPr>
                        <a:t>Mild hepatitis and minimal fibrosis</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0" i="0" u="none" strike="noStrike" cap="none" normalizeH="0" baseline="0" dirty="0" smtClean="0">
                          <a:ln>
                            <a:noFill/>
                          </a:ln>
                          <a:solidFill>
                            <a:srgbClr val="080808"/>
                          </a:solidFill>
                          <a:effectLst/>
                          <a:latin typeface="Verdana" pitchFamily="34" charset="0"/>
                          <a:cs typeface="Arial" charset="0"/>
                        </a:rPr>
                        <a:t>Active inflammation</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0" i="0" u="none" strike="noStrike" cap="none" normalizeH="0" baseline="0" dirty="0" smtClean="0">
                          <a:ln>
                            <a:noFill/>
                          </a:ln>
                          <a:solidFill>
                            <a:srgbClr val="080808"/>
                          </a:solidFill>
                          <a:effectLst/>
                          <a:latin typeface="Verdana" pitchFamily="34" charset="0"/>
                          <a:cs typeface="Arial" charset="0"/>
                        </a:rPr>
                        <a:t>and progressive fibrosis</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bl>
          </a:graphicData>
        </a:graphic>
      </p:graphicFrame>
      <p:sp>
        <p:nvSpPr>
          <p:cNvPr id="33815" name="Text Box 4"/>
          <p:cNvSpPr txBox="1">
            <a:spLocks noChangeArrowheads="1"/>
          </p:cNvSpPr>
          <p:nvPr/>
        </p:nvSpPr>
        <p:spPr bwMode="auto">
          <a:xfrm>
            <a:off x="146304" y="6455664"/>
            <a:ext cx="3910013" cy="284162"/>
          </a:xfrm>
          <a:prstGeom prst="rect">
            <a:avLst/>
          </a:prstGeom>
          <a:noFill/>
          <a:ln w="9525">
            <a:noFill/>
            <a:miter lim="800000"/>
            <a:headEnd/>
            <a:tailEnd/>
          </a:ln>
        </p:spPr>
        <p:txBody>
          <a:bodyPr wrap="none">
            <a:spAutoFit/>
          </a:bodyPr>
          <a:lstStyle/>
          <a:p>
            <a:pPr>
              <a:lnSpc>
                <a:spcPct val="90000"/>
              </a:lnSpc>
            </a:pPr>
            <a:r>
              <a:rPr lang="en-US" sz="1400" dirty="0" err="1">
                <a:solidFill>
                  <a:schemeClr val="bg1"/>
                </a:solidFill>
                <a:latin typeface="Arial" pitchFamily="34" charset="0"/>
                <a:cs typeface="Arial" pitchFamily="34" charset="0"/>
              </a:rPr>
              <a:t>Yim</a:t>
            </a:r>
            <a:r>
              <a:rPr lang="en-US" sz="1400" dirty="0">
                <a:solidFill>
                  <a:schemeClr val="bg1"/>
                </a:solidFill>
                <a:latin typeface="Arial" pitchFamily="34" charset="0"/>
                <a:cs typeface="Arial" pitchFamily="34" charset="0"/>
              </a:rPr>
              <a:t> HJ, et al. </a:t>
            </a:r>
            <a:r>
              <a:rPr lang="en-US" sz="1400" dirty="0" err="1">
                <a:solidFill>
                  <a:schemeClr val="bg1"/>
                </a:solidFill>
                <a:latin typeface="Arial" pitchFamily="34" charset="0"/>
                <a:cs typeface="Arial" pitchFamily="34" charset="0"/>
              </a:rPr>
              <a:t>Hepatology</a:t>
            </a:r>
            <a:r>
              <a:rPr lang="en-US" sz="1400" i="1"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2006;43:S173-S181.</a:t>
            </a:r>
          </a:p>
        </p:txBody>
      </p:sp>
      <p:grpSp>
        <p:nvGrpSpPr>
          <p:cNvPr id="33819" name="Group 122"/>
          <p:cNvGrpSpPr>
            <a:grpSpLocks/>
          </p:cNvGrpSpPr>
          <p:nvPr/>
        </p:nvGrpSpPr>
        <p:grpSpPr bwMode="auto">
          <a:xfrm>
            <a:off x="3411538" y="4127856"/>
            <a:ext cx="1814513" cy="485775"/>
            <a:chOff x="1889125" y="3062288"/>
            <a:chExt cx="1814513" cy="485775"/>
          </a:xfrm>
        </p:grpSpPr>
        <p:sp>
          <p:nvSpPr>
            <p:cNvPr id="33891" name="Line 43"/>
            <p:cNvSpPr>
              <a:spLocks noChangeShapeType="1"/>
            </p:cNvSpPr>
            <p:nvPr/>
          </p:nvSpPr>
          <p:spPr bwMode="auto">
            <a:xfrm>
              <a:off x="1889125" y="3548063"/>
              <a:ext cx="1066800" cy="0"/>
            </a:xfrm>
            <a:prstGeom prst="line">
              <a:avLst/>
            </a:prstGeom>
            <a:noFill/>
            <a:ln w="38100">
              <a:solidFill>
                <a:srgbClr val="FF66FF"/>
              </a:solidFill>
              <a:round/>
              <a:headEnd/>
              <a:tailEnd/>
            </a:ln>
          </p:spPr>
          <p:txBody>
            <a:bodyPr/>
            <a:lstStyle/>
            <a:p>
              <a:endParaRPr lang="en-ZA"/>
            </a:p>
          </p:txBody>
        </p:sp>
        <p:sp>
          <p:nvSpPr>
            <p:cNvPr id="33892" name="Arc 44"/>
            <p:cNvSpPr>
              <a:spLocks/>
            </p:cNvSpPr>
            <p:nvPr/>
          </p:nvSpPr>
          <p:spPr bwMode="auto">
            <a:xfrm rot="21178426" flipV="1">
              <a:off x="2936875" y="3217863"/>
              <a:ext cx="541338" cy="296862"/>
            </a:xfrm>
            <a:custGeom>
              <a:avLst/>
              <a:gdLst>
                <a:gd name="T0" fmla="*/ 0 w 20342"/>
                <a:gd name="T1" fmla="*/ 0 h 21600"/>
                <a:gd name="T2" fmla="*/ 0 w 20342"/>
                <a:gd name="T3" fmla="*/ 0 h 21600"/>
                <a:gd name="T4" fmla="*/ 0 w 20342"/>
                <a:gd name="T5" fmla="*/ 0 h 21600"/>
                <a:gd name="T6" fmla="*/ 0 60000 65536"/>
                <a:gd name="T7" fmla="*/ 0 60000 65536"/>
                <a:gd name="T8" fmla="*/ 0 60000 65536"/>
                <a:gd name="T9" fmla="*/ 0 w 20342"/>
                <a:gd name="T10" fmla="*/ 0 h 21600"/>
                <a:gd name="T11" fmla="*/ 20342 w 20342"/>
                <a:gd name="T12" fmla="*/ 21600 h 21600"/>
              </a:gdLst>
              <a:ahLst/>
              <a:cxnLst>
                <a:cxn ang="T6">
                  <a:pos x="T0" y="T1"/>
                </a:cxn>
                <a:cxn ang="T7">
                  <a:pos x="T2" y="T3"/>
                </a:cxn>
                <a:cxn ang="T8">
                  <a:pos x="T4" y="T5"/>
                </a:cxn>
              </a:cxnLst>
              <a:rect l="T9" t="T10" r="T11" b="T12"/>
              <a:pathLst>
                <a:path w="20342" h="21600" fill="none" extrusionOk="0">
                  <a:moveTo>
                    <a:pt x="-1" y="0"/>
                  </a:moveTo>
                  <a:cubicBezTo>
                    <a:pt x="9129" y="0"/>
                    <a:pt x="17272" y="5739"/>
                    <a:pt x="20342" y="14336"/>
                  </a:cubicBezTo>
                </a:path>
                <a:path w="20342" h="21600" stroke="0" extrusionOk="0">
                  <a:moveTo>
                    <a:pt x="-1" y="0"/>
                  </a:moveTo>
                  <a:cubicBezTo>
                    <a:pt x="9129" y="0"/>
                    <a:pt x="17272" y="5739"/>
                    <a:pt x="20342" y="14336"/>
                  </a:cubicBezTo>
                  <a:lnTo>
                    <a:pt x="0" y="21600"/>
                  </a:lnTo>
                  <a:close/>
                </a:path>
              </a:pathLst>
            </a:custGeom>
            <a:noFill/>
            <a:ln w="38100">
              <a:solidFill>
                <a:srgbClr val="FF66FF"/>
              </a:solidFill>
              <a:round/>
              <a:headEnd/>
              <a:tailEnd/>
            </a:ln>
          </p:spPr>
          <p:txBody>
            <a:bodyPr rot="10800000" wrap="none" anchor="ctr"/>
            <a:lstStyle/>
            <a:p>
              <a:endParaRPr lang="en-ZA"/>
            </a:p>
          </p:txBody>
        </p:sp>
        <p:sp>
          <p:nvSpPr>
            <p:cNvPr id="33893" name="Line 45"/>
            <p:cNvSpPr>
              <a:spLocks noChangeShapeType="1"/>
            </p:cNvSpPr>
            <p:nvPr/>
          </p:nvSpPr>
          <p:spPr bwMode="auto">
            <a:xfrm rot="19416639" flipV="1">
              <a:off x="3394075" y="3062288"/>
              <a:ext cx="309563" cy="147637"/>
            </a:xfrm>
            <a:prstGeom prst="line">
              <a:avLst/>
            </a:prstGeom>
            <a:noFill/>
            <a:ln w="38100">
              <a:solidFill>
                <a:srgbClr val="FF66FF"/>
              </a:solidFill>
              <a:round/>
              <a:headEnd/>
              <a:tailEnd/>
            </a:ln>
          </p:spPr>
          <p:txBody>
            <a:bodyPr/>
            <a:lstStyle/>
            <a:p>
              <a:endParaRPr lang="en-ZA"/>
            </a:p>
          </p:txBody>
        </p:sp>
        <p:sp>
          <p:nvSpPr>
            <p:cNvPr id="33894" name="Line 64"/>
            <p:cNvSpPr>
              <a:spLocks noChangeShapeType="1"/>
            </p:cNvSpPr>
            <p:nvPr/>
          </p:nvSpPr>
          <p:spPr bwMode="auto">
            <a:xfrm>
              <a:off x="2809875" y="3546475"/>
              <a:ext cx="152400" cy="0"/>
            </a:xfrm>
            <a:prstGeom prst="line">
              <a:avLst/>
            </a:prstGeom>
            <a:noFill/>
            <a:ln w="38100">
              <a:solidFill>
                <a:srgbClr val="FF66FF"/>
              </a:solidFill>
              <a:round/>
              <a:headEnd/>
              <a:tailEnd/>
            </a:ln>
          </p:spPr>
          <p:txBody>
            <a:bodyPr/>
            <a:lstStyle/>
            <a:p>
              <a:endParaRPr lang="en-ZA"/>
            </a:p>
          </p:txBody>
        </p:sp>
      </p:grpSp>
      <p:sp>
        <p:nvSpPr>
          <p:cNvPr id="33820" name="Line 66"/>
          <p:cNvSpPr>
            <a:spLocks noChangeShapeType="1"/>
          </p:cNvSpPr>
          <p:nvPr/>
        </p:nvSpPr>
        <p:spPr bwMode="auto">
          <a:xfrm>
            <a:off x="3408362" y="3465867"/>
            <a:ext cx="1219200" cy="0"/>
          </a:xfrm>
          <a:prstGeom prst="line">
            <a:avLst/>
          </a:prstGeom>
          <a:noFill/>
          <a:ln w="38100">
            <a:solidFill>
              <a:srgbClr val="FFFF00"/>
            </a:solidFill>
            <a:round/>
            <a:headEnd/>
            <a:tailEnd/>
          </a:ln>
        </p:spPr>
        <p:txBody>
          <a:bodyPr/>
          <a:lstStyle/>
          <a:p>
            <a:endParaRPr lang="en-ZA"/>
          </a:p>
        </p:txBody>
      </p:sp>
      <p:sp>
        <p:nvSpPr>
          <p:cNvPr id="33821" name="Arc 67"/>
          <p:cNvSpPr>
            <a:spLocks/>
          </p:cNvSpPr>
          <p:nvPr/>
        </p:nvSpPr>
        <p:spPr bwMode="auto">
          <a:xfrm rot="275119">
            <a:off x="4570412" y="3483330"/>
            <a:ext cx="527050" cy="176212"/>
          </a:xfrm>
          <a:custGeom>
            <a:avLst/>
            <a:gdLst>
              <a:gd name="T0" fmla="*/ 0 w 21492"/>
              <a:gd name="T1" fmla="*/ 0 h 21600"/>
              <a:gd name="T2" fmla="*/ 0 w 21492"/>
              <a:gd name="T3" fmla="*/ 0 h 21600"/>
              <a:gd name="T4" fmla="*/ 0 w 21492"/>
              <a:gd name="T5" fmla="*/ 0 h 21600"/>
              <a:gd name="T6" fmla="*/ 0 60000 65536"/>
              <a:gd name="T7" fmla="*/ 0 60000 65536"/>
              <a:gd name="T8" fmla="*/ 0 60000 65536"/>
              <a:gd name="T9" fmla="*/ 0 w 21492"/>
              <a:gd name="T10" fmla="*/ 0 h 21600"/>
              <a:gd name="T11" fmla="*/ 21492 w 21492"/>
              <a:gd name="T12" fmla="*/ 21600 h 21600"/>
            </a:gdLst>
            <a:ahLst/>
            <a:cxnLst>
              <a:cxn ang="T6">
                <a:pos x="T0" y="T1"/>
              </a:cxn>
              <a:cxn ang="T7">
                <a:pos x="T2" y="T3"/>
              </a:cxn>
              <a:cxn ang="T8">
                <a:pos x="T4" y="T5"/>
              </a:cxn>
            </a:cxnLst>
            <a:rect l="T9" t="T10" r="T11" b="T12"/>
            <a:pathLst>
              <a:path w="21492" h="21600" fill="none" extrusionOk="0">
                <a:moveTo>
                  <a:pt x="44" y="0"/>
                </a:moveTo>
                <a:cubicBezTo>
                  <a:pt x="11122" y="23"/>
                  <a:pt x="20387" y="8422"/>
                  <a:pt x="21492" y="19444"/>
                </a:cubicBezTo>
              </a:path>
              <a:path w="21492" h="21600" stroke="0" extrusionOk="0">
                <a:moveTo>
                  <a:pt x="44" y="0"/>
                </a:moveTo>
                <a:cubicBezTo>
                  <a:pt x="11122" y="23"/>
                  <a:pt x="20387" y="8422"/>
                  <a:pt x="21492" y="19444"/>
                </a:cubicBezTo>
                <a:lnTo>
                  <a:pt x="0" y="21600"/>
                </a:lnTo>
                <a:close/>
              </a:path>
            </a:pathLst>
          </a:custGeom>
          <a:noFill/>
          <a:ln w="38100">
            <a:solidFill>
              <a:srgbClr val="FFFF00"/>
            </a:solidFill>
            <a:round/>
            <a:headEnd/>
            <a:tailEnd/>
          </a:ln>
        </p:spPr>
        <p:txBody>
          <a:bodyPr wrap="none" anchor="ctr"/>
          <a:lstStyle/>
          <a:p>
            <a:endParaRPr lang="en-ZA"/>
          </a:p>
        </p:txBody>
      </p:sp>
      <p:grpSp>
        <p:nvGrpSpPr>
          <p:cNvPr id="33822" name="Group 80"/>
          <p:cNvGrpSpPr>
            <a:grpSpLocks/>
          </p:cNvGrpSpPr>
          <p:nvPr/>
        </p:nvGrpSpPr>
        <p:grpSpPr bwMode="auto">
          <a:xfrm>
            <a:off x="4776787" y="3529507"/>
            <a:ext cx="5297488" cy="2060575"/>
            <a:chOff x="2164" y="1960"/>
            <a:chExt cx="3337" cy="1298"/>
          </a:xfrm>
        </p:grpSpPr>
        <p:sp>
          <p:nvSpPr>
            <p:cNvPr id="33859" name="Arc 81"/>
            <p:cNvSpPr>
              <a:spLocks/>
            </p:cNvSpPr>
            <p:nvPr/>
          </p:nvSpPr>
          <p:spPr bwMode="auto">
            <a:xfrm rot="-9702632">
              <a:off x="3514" y="2360"/>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en-ZA"/>
            </a:p>
          </p:txBody>
        </p:sp>
        <p:sp>
          <p:nvSpPr>
            <p:cNvPr id="33860" name="Line 82"/>
            <p:cNvSpPr>
              <a:spLocks noChangeShapeType="1"/>
            </p:cNvSpPr>
            <p:nvPr/>
          </p:nvSpPr>
          <p:spPr bwMode="auto">
            <a:xfrm>
              <a:off x="3810" y="2688"/>
              <a:ext cx="432" cy="42"/>
            </a:xfrm>
            <a:prstGeom prst="line">
              <a:avLst/>
            </a:prstGeom>
            <a:noFill/>
            <a:ln w="38100">
              <a:solidFill>
                <a:srgbClr val="FFFF00"/>
              </a:solidFill>
              <a:prstDash val="sysDot"/>
              <a:round/>
              <a:headEnd/>
              <a:tailEnd/>
            </a:ln>
          </p:spPr>
          <p:txBody>
            <a:bodyPr/>
            <a:lstStyle/>
            <a:p>
              <a:endParaRPr lang="en-ZA"/>
            </a:p>
          </p:txBody>
        </p:sp>
        <p:sp>
          <p:nvSpPr>
            <p:cNvPr id="33861" name="Arc 83"/>
            <p:cNvSpPr>
              <a:spLocks/>
            </p:cNvSpPr>
            <p:nvPr/>
          </p:nvSpPr>
          <p:spPr bwMode="auto">
            <a:xfrm rot="-7969800">
              <a:off x="2425" y="1998"/>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62" name="Arc 84"/>
            <p:cNvSpPr>
              <a:spLocks/>
            </p:cNvSpPr>
            <p:nvPr/>
          </p:nvSpPr>
          <p:spPr bwMode="auto">
            <a:xfrm rot="2673277">
              <a:off x="2760" y="1976"/>
              <a:ext cx="53" cy="15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wrap="none" anchor="ctr"/>
            <a:lstStyle/>
            <a:p>
              <a:endParaRPr lang="en-ZA"/>
            </a:p>
          </p:txBody>
        </p:sp>
        <p:sp>
          <p:nvSpPr>
            <p:cNvPr id="33863" name="Arc 85"/>
            <p:cNvSpPr>
              <a:spLocks/>
            </p:cNvSpPr>
            <p:nvPr/>
          </p:nvSpPr>
          <p:spPr bwMode="auto">
            <a:xfrm rot="3926098">
              <a:off x="2871" y="2335"/>
              <a:ext cx="114" cy="536"/>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64" name="Arc 86"/>
            <p:cNvSpPr>
              <a:spLocks/>
            </p:cNvSpPr>
            <p:nvPr/>
          </p:nvSpPr>
          <p:spPr bwMode="auto">
            <a:xfrm rot="-7446315">
              <a:off x="3468" y="2286"/>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65" name="Arc 87"/>
            <p:cNvSpPr>
              <a:spLocks/>
            </p:cNvSpPr>
            <p:nvPr/>
          </p:nvSpPr>
          <p:spPr bwMode="auto">
            <a:xfrm rot="18323471" flipH="1">
              <a:off x="4599" y="2356"/>
              <a:ext cx="161" cy="132"/>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66" name="Arc 88"/>
            <p:cNvSpPr>
              <a:spLocks/>
            </p:cNvSpPr>
            <p:nvPr/>
          </p:nvSpPr>
          <p:spPr bwMode="auto">
            <a:xfrm rot="18926723" flipV="1">
              <a:off x="4919" y="2592"/>
              <a:ext cx="212" cy="11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en-ZA"/>
            </a:p>
          </p:txBody>
        </p:sp>
        <p:sp>
          <p:nvSpPr>
            <p:cNvPr id="33867" name="Arc 89"/>
            <p:cNvSpPr>
              <a:spLocks/>
            </p:cNvSpPr>
            <p:nvPr/>
          </p:nvSpPr>
          <p:spPr bwMode="auto">
            <a:xfrm rot="15341407" flipV="1">
              <a:off x="4563" y="2145"/>
              <a:ext cx="61" cy="325"/>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68" name="Arc 90"/>
            <p:cNvSpPr>
              <a:spLocks/>
            </p:cNvSpPr>
            <p:nvPr/>
          </p:nvSpPr>
          <p:spPr bwMode="auto">
            <a:xfrm rot="6379178">
              <a:off x="4299" y="2535"/>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69" name="Arc 91"/>
            <p:cNvSpPr>
              <a:spLocks/>
            </p:cNvSpPr>
            <p:nvPr/>
          </p:nvSpPr>
          <p:spPr bwMode="auto">
            <a:xfrm rot="3043010">
              <a:off x="2203" y="1986"/>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70" name="Arc 92"/>
            <p:cNvSpPr>
              <a:spLocks/>
            </p:cNvSpPr>
            <p:nvPr/>
          </p:nvSpPr>
          <p:spPr bwMode="auto">
            <a:xfrm rot="-10349750">
              <a:off x="2486" y="2079"/>
              <a:ext cx="150" cy="228"/>
            </a:xfrm>
            <a:custGeom>
              <a:avLst/>
              <a:gdLst>
                <a:gd name="T0" fmla="*/ 0 w 12080"/>
                <a:gd name="T1" fmla="*/ 0 h 21597"/>
                <a:gd name="T2" fmla="*/ 0 w 12080"/>
                <a:gd name="T3" fmla="*/ 0 h 21597"/>
                <a:gd name="T4" fmla="*/ 0 w 12080"/>
                <a:gd name="T5" fmla="*/ 0 h 21597"/>
                <a:gd name="T6" fmla="*/ 0 60000 65536"/>
                <a:gd name="T7" fmla="*/ 0 60000 65536"/>
                <a:gd name="T8" fmla="*/ 0 60000 65536"/>
                <a:gd name="T9" fmla="*/ 0 w 12080"/>
                <a:gd name="T10" fmla="*/ 0 h 21597"/>
                <a:gd name="T11" fmla="*/ 12080 w 12080"/>
                <a:gd name="T12" fmla="*/ 21597 h 21597"/>
              </a:gdLst>
              <a:ahLst/>
              <a:cxnLst>
                <a:cxn ang="T6">
                  <a:pos x="T0" y="T1"/>
                </a:cxn>
                <a:cxn ang="T7">
                  <a:pos x="T2" y="T3"/>
                </a:cxn>
                <a:cxn ang="T8">
                  <a:pos x="T4" y="T5"/>
                </a:cxn>
              </a:cxnLst>
              <a:rect l="T9" t="T10" r="T11" b="T12"/>
              <a:pathLst>
                <a:path w="12080" h="21597" fill="none" extrusionOk="0">
                  <a:moveTo>
                    <a:pt x="350" y="-1"/>
                  </a:moveTo>
                  <a:cubicBezTo>
                    <a:pt x="4535" y="67"/>
                    <a:pt x="8610" y="1349"/>
                    <a:pt x="12080" y="3690"/>
                  </a:cubicBezTo>
                </a:path>
                <a:path w="12080" h="21597" stroke="0" extrusionOk="0">
                  <a:moveTo>
                    <a:pt x="350" y="-1"/>
                  </a:moveTo>
                  <a:cubicBezTo>
                    <a:pt x="4535" y="67"/>
                    <a:pt x="8610" y="1349"/>
                    <a:pt x="12080" y="3690"/>
                  </a:cubicBezTo>
                  <a:lnTo>
                    <a:pt x="0" y="21597"/>
                  </a:lnTo>
                  <a:close/>
                </a:path>
              </a:pathLst>
            </a:custGeom>
            <a:noFill/>
            <a:ln w="38100">
              <a:solidFill>
                <a:srgbClr val="FFFF00"/>
              </a:solidFill>
              <a:prstDash val="sysDot"/>
              <a:round/>
              <a:headEnd/>
              <a:tailEnd/>
            </a:ln>
          </p:spPr>
          <p:txBody>
            <a:bodyPr rot="10800000" wrap="none" anchor="ctr"/>
            <a:lstStyle/>
            <a:p>
              <a:endParaRPr lang="en-ZA"/>
            </a:p>
          </p:txBody>
        </p:sp>
        <p:sp>
          <p:nvSpPr>
            <p:cNvPr id="33871" name="Arc 93"/>
            <p:cNvSpPr>
              <a:spLocks/>
            </p:cNvSpPr>
            <p:nvPr/>
          </p:nvSpPr>
          <p:spPr bwMode="auto">
            <a:xfrm rot="6378606">
              <a:off x="2638" y="2097"/>
              <a:ext cx="161" cy="84"/>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72" name="Arc 94"/>
            <p:cNvSpPr>
              <a:spLocks/>
            </p:cNvSpPr>
            <p:nvPr/>
          </p:nvSpPr>
          <p:spPr bwMode="auto">
            <a:xfrm rot="-5860485">
              <a:off x="2888" y="1843"/>
              <a:ext cx="114" cy="34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vert="eaVert" wrap="none" anchor="ctr"/>
            <a:lstStyle/>
            <a:p>
              <a:endParaRPr lang="en-ZA"/>
            </a:p>
          </p:txBody>
        </p:sp>
        <p:sp>
          <p:nvSpPr>
            <p:cNvPr id="33873" name="Line 95"/>
            <p:cNvSpPr>
              <a:spLocks noChangeShapeType="1"/>
            </p:cNvSpPr>
            <p:nvPr/>
          </p:nvSpPr>
          <p:spPr bwMode="auto">
            <a:xfrm>
              <a:off x="2875" y="2052"/>
              <a:ext cx="96" cy="384"/>
            </a:xfrm>
            <a:prstGeom prst="line">
              <a:avLst/>
            </a:prstGeom>
            <a:noFill/>
            <a:ln w="38100">
              <a:solidFill>
                <a:srgbClr val="FFFF00"/>
              </a:solidFill>
              <a:prstDash val="sysDot"/>
              <a:round/>
              <a:headEnd/>
              <a:tailEnd/>
            </a:ln>
          </p:spPr>
          <p:txBody>
            <a:bodyPr/>
            <a:lstStyle/>
            <a:p>
              <a:endParaRPr lang="en-ZA"/>
            </a:p>
          </p:txBody>
        </p:sp>
        <p:sp>
          <p:nvSpPr>
            <p:cNvPr id="33874" name="Arc 96"/>
            <p:cNvSpPr>
              <a:spLocks/>
            </p:cNvSpPr>
            <p:nvPr/>
          </p:nvSpPr>
          <p:spPr bwMode="auto">
            <a:xfrm rot="-10492917">
              <a:off x="3004" y="2441"/>
              <a:ext cx="100" cy="14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en-ZA"/>
            </a:p>
          </p:txBody>
        </p:sp>
        <p:sp>
          <p:nvSpPr>
            <p:cNvPr id="33875" name="Line 97"/>
            <p:cNvSpPr>
              <a:spLocks noChangeShapeType="1"/>
            </p:cNvSpPr>
            <p:nvPr/>
          </p:nvSpPr>
          <p:spPr bwMode="auto">
            <a:xfrm>
              <a:off x="2961" y="2384"/>
              <a:ext cx="48" cy="192"/>
            </a:xfrm>
            <a:prstGeom prst="line">
              <a:avLst/>
            </a:prstGeom>
            <a:noFill/>
            <a:ln w="38100">
              <a:solidFill>
                <a:srgbClr val="FFFF00"/>
              </a:solidFill>
              <a:prstDash val="sysDot"/>
              <a:round/>
              <a:headEnd/>
              <a:tailEnd/>
            </a:ln>
          </p:spPr>
          <p:txBody>
            <a:bodyPr/>
            <a:lstStyle/>
            <a:p>
              <a:endParaRPr lang="en-ZA"/>
            </a:p>
          </p:txBody>
        </p:sp>
        <p:sp>
          <p:nvSpPr>
            <p:cNvPr id="33876" name="Arc 98"/>
            <p:cNvSpPr>
              <a:spLocks/>
            </p:cNvSpPr>
            <p:nvPr/>
          </p:nvSpPr>
          <p:spPr bwMode="auto">
            <a:xfrm rot="9980083" flipV="1">
              <a:off x="3307" y="2192"/>
              <a:ext cx="122" cy="1066"/>
            </a:xfrm>
            <a:custGeom>
              <a:avLst/>
              <a:gdLst>
                <a:gd name="T0" fmla="*/ 0 w 6782"/>
                <a:gd name="T1" fmla="*/ 0 h 21600"/>
                <a:gd name="T2" fmla="*/ 0 w 6782"/>
                <a:gd name="T3" fmla="*/ 0 h 21600"/>
                <a:gd name="T4" fmla="*/ 0 w 6782"/>
                <a:gd name="T5" fmla="*/ 0 h 21600"/>
                <a:gd name="T6" fmla="*/ 0 60000 65536"/>
                <a:gd name="T7" fmla="*/ 0 60000 65536"/>
                <a:gd name="T8" fmla="*/ 0 60000 65536"/>
                <a:gd name="T9" fmla="*/ 0 w 6782"/>
                <a:gd name="T10" fmla="*/ 0 h 21600"/>
                <a:gd name="T11" fmla="*/ 6782 w 6782"/>
                <a:gd name="T12" fmla="*/ 21600 h 21600"/>
              </a:gdLst>
              <a:ahLst/>
              <a:cxnLst>
                <a:cxn ang="T6">
                  <a:pos x="T0" y="T1"/>
                </a:cxn>
                <a:cxn ang="T7">
                  <a:pos x="T2" y="T3"/>
                </a:cxn>
                <a:cxn ang="T8">
                  <a:pos x="T4" y="T5"/>
                </a:cxn>
              </a:cxnLst>
              <a:rect l="T9" t="T10" r="T11" b="T12"/>
              <a:pathLst>
                <a:path w="6782" h="21600" fill="none" extrusionOk="0">
                  <a:moveTo>
                    <a:pt x="-1" y="0"/>
                  </a:moveTo>
                  <a:cubicBezTo>
                    <a:pt x="2304" y="0"/>
                    <a:pt x="4594" y="368"/>
                    <a:pt x="6781" y="1092"/>
                  </a:cubicBezTo>
                </a:path>
                <a:path w="6782" h="21600" stroke="0" extrusionOk="0">
                  <a:moveTo>
                    <a:pt x="-1" y="0"/>
                  </a:moveTo>
                  <a:cubicBezTo>
                    <a:pt x="2304" y="0"/>
                    <a:pt x="4594" y="368"/>
                    <a:pt x="6781" y="1092"/>
                  </a:cubicBezTo>
                  <a:lnTo>
                    <a:pt x="0" y="21600"/>
                  </a:lnTo>
                  <a:close/>
                </a:path>
              </a:pathLst>
            </a:custGeom>
            <a:noFill/>
            <a:ln w="38100">
              <a:solidFill>
                <a:srgbClr val="FFFF00"/>
              </a:solidFill>
              <a:prstDash val="sysDot"/>
              <a:round/>
              <a:headEnd/>
              <a:tailEnd/>
            </a:ln>
          </p:spPr>
          <p:txBody>
            <a:bodyPr wrap="none" anchor="ctr"/>
            <a:lstStyle/>
            <a:p>
              <a:endParaRPr lang="en-ZA"/>
            </a:p>
          </p:txBody>
        </p:sp>
        <p:sp>
          <p:nvSpPr>
            <p:cNvPr id="33877" name="Line 99"/>
            <p:cNvSpPr>
              <a:spLocks noChangeShapeType="1"/>
            </p:cNvSpPr>
            <p:nvPr/>
          </p:nvSpPr>
          <p:spPr bwMode="auto">
            <a:xfrm flipH="1">
              <a:off x="3168" y="2262"/>
              <a:ext cx="31" cy="186"/>
            </a:xfrm>
            <a:prstGeom prst="line">
              <a:avLst/>
            </a:prstGeom>
            <a:noFill/>
            <a:ln w="38100">
              <a:solidFill>
                <a:srgbClr val="FFFF00"/>
              </a:solidFill>
              <a:prstDash val="sysDot"/>
              <a:round/>
              <a:headEnd/>
              <a:tailEnd/>
            </a:ln>
          </p:spPr>
          <p:txBody>
            <a:bodyPr/>
            <a:lstStyle/>
            <a:p>
              <a:endParaRPr lang="en-ZA"/>
            </a:p>
          </p:txBody>
        </p:sp>
        <p:sp>
          <p:nvSpPr>
            <p:cNvPr id="33878" name="Arc 100"/>
            <p:cNvSpPr>
              <a:spLocks/>
            </p:cNvSpPr>
            <p:nvPr/>
          </p:nvSpPr>
          <p:spPr bwMode="auto">
            <a:xfrm rot="397284">
              <a:off x="2940" y="2178"/>
              <a:ext cx="521" cy="288"/>
            </a:xfrm>
            <a:custGeom>
              <a:avLst/>
              <a:gdLst>
                <a:gd name="T0" fmla="*/ 0 w 21311"/>
                <a:gd name="T1" fmla="*/ 0 h 14610"/>
                <a:gd name="T2" fmla="*/ 0 w 21311"/>
                <a:gd name="T3" fmla="*/ 0 h 14610"/>
                <a:gd name="T4" fmla="*/ 0 w 21311"/>
                <a:gd name="T5" fmla="*/ 0 h 14610"/>
                <a:gd name="T6" fmla="*/ 0 60000 65536"/>
                <a:gd name="T7" fmla="*/ 0 60000 65536"/>
                <a:gd name="T8" fmla="*/ 0 60000 65536"/>
                <a:gd name="T9" fmla="*/ 0 w 21311"/>
                <a:gd name="T10" fmla="*/ 0 h 14610"/>
                <a:gd name="T11" fmla="*/ 21311 w 21311"/>
                <a:gd name="T12" fmla="*/ 14610 h 14610"/>
              </a:gdLst>
              <a:ahLst/>
              <a:cxnLst>
                <a:cxn ang="T6">
                  <a:pos x="T0" y="T1"/>
                </a:cxn>
                <a:cxn ang="T7">
                  <a:pos x="T2" y="T3"/>
                </a:cxn>
                <a:cxn ang="T8">
                  <a:pos x="T4" y="T5"/>
                </a:cxn>
              </a:cxnLst>
              <a:rect l="T9" t="T10" r="T11" b="T12"/>
              <a:pathLst>
                <a:path w="21311" h="14610" fill="none" extrusionOk="0">
                  <a:moveTo>
                    <a:pt x="15909" y="-1"/>
                  </a:moveTo>
                  <a:cubicBezTo>
                    <a:pt x="18748" y="3092"/>
                    <a:pt x="20626" y="6944"/>
                    <a:pt x="21310" y="11087"/>
                  </a:cubicBezTo>
                </a:path>
                <a:path w="21311" h="14610" stroke="0" extrusionOk="0">
                  <a:moveTo>
                    <a:pt x="15909" y="-1"/>
                  </a:moveTo>
                  <a:cubicBezTo>
                    <a:pt x="18748" y="3092"/>
                    <a:pt x="20626" y="6944"/>
                    <a:pt x="21310" y="11087"/>
                  </a:cubicBezTo>
                  <a:lnTo>
                    <a:pt x="0" y="14610"/>
                  </a:lnTo>
                  <a:close/>
                </a:path>
              </a:pathLst>
            </a:custGeom>
            <a:noFill/>
            <a:ln w="38100">
              <a:solidFill>
                <a:srgbClr val="FFFF00"/>
              </a:solidFill>
              <a:prstDash val="sysDot"/>
              <a:round/>
              <a:headEnd/>
              <a:tailEnd/>
            </a:ln>
          </p:spPr>
          <p:txBody>
            <a:bodyPr wrap="none" anchor="ctr"/>
            <a:lstStyle/>
            <a:p>
              <a:endParaRPr lang="en-ZA"/>
            </a:p>
          </p:txBody>
        </p:sp>
        <p:sp>
          <p:nvSpPr>
            <p:cNvPr id="33879" name="Arc 101"/>
            <p:cNvSpPr>
              <a:spLocks/>
            </p:cNvSpPr>
            <p:nvPr/>
          </p:nvSpPr>
          <p:spPr bwMode="auto">
            <a:xfrm rot="3043010">
              <a:off x="4665" y="2337"/>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80" name="Arc 102"/>
            <p:cNvSpPr>
              <a:spLocks/>
            </p:cNvSpPr>
            <p:nvPr/>
          </p:nvSpPr>
          <p:spPr bwMode="auto">
            <a:xfrm rot="-4632620">
              <a:off x="5232" y="2462"/>
              <a:ext cx="161" cy="246"/>
            </a:xfrm>
            <a:custGeom>
              <a:avLst/>
              <a:gdLst>
                <a:gd name="T0" fmla="*/ 0 w 12080"/>
                <a:gd name="T1" fmla="*/ 0 h 19695"/>
                <a:gd name="T2" fmla="*/ 0 w 12080"/>
                <a:gd name="T3" fmla="*/ 0 h 19695"/>
                <a:gd name="T4" fmla="*/ 0 w 12080"/>
                <a:gd name="T5" fmla="*/ 0 h 19695"/>
                <a:gd name="T6" fmla="*/ 0 60000 65536"/>
                <a:gd name="T7" fmla="*/ 0 60000 65536"/>
                <a:gd name="T8" fmla="*/ 0 60000 65536"/>
                <a:gd name="T9" fmla="*/ 0 w 12080"/>
                <a:gd name="T10" fmla="*/ 0 h 19695"/>
                <a:gd name="T11" fmla="*/ 12080 w 12080"/>
                <a:gd name="T12" fmla="*/ 19695 h 19695"/>
              </a:gdLst>
              <a:ahLst/>
              <a:cxnLst>
                <a:cxn ang="T6">
                  <a:pos x="T0" y="T1"/>
                </a:cxn>
                <a:cxn ang="T7">
                  <a:pos x="T2" y="T3"/>
                </a:cxn>
                <a:cxn ang="T8">
                  <a:pos x="T4" y="T5"/>
                </a:cxn>
              </a:cxnLst>
              <a:rect l="T9" t="T10" r="T11" b="T12"/>
              <a:pathLst>
                <a:path w="12080" h="19695" fill="none" extrusionOk="0">
                  <a:moveTo>
                    <a:pt x="8869" y="0"/>
                  </a:moveTo>
                  <a:cubicBezTo>
                    <a:pt x="9988" y="504"/>
                    <a:pt x="11062" y="1102"/>
                    <a:pt x="12080" y="1788"/>
                  </a:cubicBezTo>
                </a:path>
                <a:path w="12080" h="19695" stroke="0" extrusionOk="0">
                  <a:moveTo>
                    <a:pt x="8869" y="0"/>
                  </a:moveTo>
                  <a:cubicBezTo>
                    <a:pt x="9988" y="504"/>
                    <a:pt x="11062" y="1102"/>
                    <a:pt x="12080" y="1788"/>
                  </a:cubicBezTo>
                  <a:lnTo>
                    <a:pt x="0" y="19695"/>
                  </a:lnTo>
                  <a:close/>
                </a:path>
              </a:pathLst>
            </a:custGeom>
            <a:noFill/>
            <a:ln w="38100">
              <a:solidFill>
                <a:srgbClr val="FFFF00"/>
              </a:solidFill>
              <a:prstDash val="sysDot"/>
              <a:round/>
              <a:headEnd/>
              <a:tailEnd/>
            </a:ln>
          </p:spPr>
          <p:txBody>
            <a:bodyPr vert="eaVert" wrap="none" anchor="ctr"/>
            <a:lstStyle/>
            <a:p>
              <a:endParaRPr lang="en-ZA"/>
            </a:p>
          </p:txBody>
        </p:sp>
        <p:sp>
          <p:nvSpPr>
            <p:cNvPr id="33881" name="Arc 103"/>
            <p:cNvSpPr>
              <a:spLocks/>
            </p:cNvSpPr>
            <p:nvPr/>
          </p:nvSpPr>
          <p:spPr bwMode="auto">
            <a:xfrm rot="6309552" flipV="1">
              <a:off x="5151" y="2455"/>
              <a:ext cx="88" cy="613"/>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vert="eaVert" wrap="none" anchor="ctr"/>
            <a:lstStyle/>
            <a:p>
              <a:endParaRPr lang="en-ZA"/>
            </a:p>
          </p:txBody>
        </p:sp>
        <p:sp>
          <p:nvSpPr>
            <p:cNvPr id="33882" name="Line 104"/>
            <p:cNvSpPr>
              <a:spLocks noChangeShapeType="1"/>
            </p:cNvSpPr>
            <p:nvPr/>
          </p:nvSpPr>
          <p:spPr bwMode="auto">
            <a:xfrm rot="-362852">
              <a:off x="4866" y="2454"/>
              <a:ext cx="24" cy="192"/>
            </a:xfrm>
            <a:prstGeom prst="line">
              <a:avLst/>
            </a:prstGeom>
            <a:noFill/>
            <a:ln w="38100">
              <a:solidFill>
                <a:srgbClr val="FFFF00"/>
              </a:solidFill>
              <a:prstDash val="sysDot"/>
              <a:round/>
              <a:headEnd/>
              <a:tailEnd/>
            </a:ln>
          </p:spPr>
          <p:txBody>
            <a:bodyPr/>
            <a:lstStyle/>
            <a:p>
              <a:endParaRPr lang="en-ZA"/>
            </a:p>
          </p:txBody>
        </p:sp>
        <p:sp>
          <p:nvSpPr>
            <p:cNvPr id="33883" name="Arc 105"/>
            <p:cNvSpPr>
              <a:spLocks/>
            </p:cNvSpPr>
            <p:nvPr/>
          </p:nvSpPr>
          <p:spPr bwMode="auto">
            <a:xfrm rot="7670416" flipV="1">
              <a:off x="4648" y="2272"/>
              <a:ext cx="113" cy="8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84" name="Arc 106"/>
            <p:cNvSpPr>
              <a:spLocks/>
            </p:cNvSpPr>
            <p:nvPr/>
          </p:nvSpPr>
          <p:spPr bwMode="auto">
            <a:xfrm rot="8126723" flipV="1">
              <a:off x="5237" y="2427"/>
              <a:ext cx="97" cy="4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wrap="none" anchor="ctr"/>
            <a:lstStyle/>
            <a:p>
              <a:endParaRPr lang="en-ZA"/>
            </a:p>
          </p:txBody>
        </p:sp>
        <p:sp>
          <p:nvSpPr>
            <p:cNvPr id="33885" name="Arc 107"/>
            <p:cNvSpPr>
              <a:spLocks/>
            </p:cNvSpPr>
            <p:nvPr/>
          </p:nvSpPr>
          <p:spPr bwMode="auto">
            <a:xfrm rot="16110710" flipV="1">
              <a:off x="5204" y="2269"/>
              <a:ext cx="36" cy="27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86" name="Arc 108"/>
            <p:cNvSpPr>
              <a:spLocks/>
            </p:cNvSpPr>
            <p:nvPr/>
          </p:nvSpPr>
          <p:spPr bwMode="auto">
            <a:xfrm rot="5952281">
              <a:off x="4357" y="2425"/>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87" name="Line 109"/>
            <p:cNvSpPr>
              <a:spLocks noChangeShapeType="1"/>
            </p:cNvSpPr>
            <p:nvPr/>
          </p:nvSpPr>
          <p:spPr bwMode="auto">
            <a:xfrm flipH="1">
              <a:off x="5136" y="2508"/>
              <a:ext cx="78" cy="96"/>
            </a:xfrm>
            <a:prstGeom prst="line">
              <a:avLst/>
            </a:prstGeom>
            <a:noFill/>
            <a:ln w="38100">
              <a:solidFill>
                <a:srgbClr val="FFFF66"/>
              </a:solidFill>
              <a:prstDash val="sysDot"/>
              <a:round/>
              <a:headEnd/>
              <a:tailEnd/>
            </a:ln>
          </p:spPr>
          <p:txBody>
            <a:bodyPr/>
            <a:lstStyle/>
            <a:p>
              <a:endParaRPr lang="en-ZA"/>
            </a:p>
          </p:txBody>
        </p:sp>
        <p:sp>
          <p:nvSpPr>
            <p:cNvPr id="33888" name="Line 110"/>
            <p:cNvSpPr>
              <a:spLocks noChangeShapeType="1"/>
            </p:cNvSpPr>
            <p:nvPr/>
          </p:nvSpPr>
          <p:spPr bwMode="auto">
            <a:xfrm>
              <a:off x="3660" y="2634"/>
              <a:ext cx="144" cy="48"/>
            </a:xfrm>
            <a:prstGeom prst="line">
              <a:avLst/>
            </a:prstGeom>
            <a:noFill/>
            <a:ln w="38100">
              <a:solidFill>
                <a:srgbClr val="FFFF66"/>
              </a:solidFill>
              <a:prstDash val="sysDot"/>
              <a:round/>
              <a:headEnd/>
              <a:tailEnd/>
            </a:ln>
          </p:spPr>
          <p:txBody>
            <a:bodyPr/>
            <a:lstStyle/>
            <a:p>
              <a:endParaRPr lang="en-ZA"/>
            </a:p>
          </p:txBody>
        </p:sp>
        <p:sp>
          <p:nvSpPr>
            <p:cNvPr id="33889" name="Line 111"/>
            <p:cNvSpPr>
              <a:spLocks noChangeShapeType="1"/>
            </p:cNvSpPr>
            <p:nvPr/>
          </p:nvSpPr>
          <p:spPr bwMode="auto">
            <a:xfrm rot="433468" flipV="1">
              <a:off x="4254" y="2742"/>
              <a:ext cx="144" cy="0"/>
            </a:xfrm>
            <a:prstGeom prst="line">
              <a:avLst/>
            </a:prstGeom>
            <a:noFill/>
            <a:ln w="38100">
              <a:solidFill>
                <a:srgbClr val="FFFF66"/>
              </a:solidFill>
              <a:prstDash val="sysDot"/>
              <a:round/>
              <a:headEnd/>
              <a:tailEnd/>
            </a:ln>
          </p:spPr>
          <p:txBody>
            <a:bodyPr/>
            <a:lstStyle/>
            <a:p>
              <a:endParaRPr lang="en-ZA"/>
            </a:p>
          </p:txBody>
        </p:sp>
        <p:sp>
          <p:nvSpPr>
            <p:cNvPr id="33890" name="Line 112"/>
            <p:cNvSpPr>
              <a:spLocks noChangeShapeType="1"/>
            </p:cNvSpPr>
            <p:nvPr/>
          </p:nvSpPr>
          <p:spPr bwMode="auto">
            <a:xfrm rot="8989415" flipH="1">
              <a:off x="2628" y="2268"/>
              <a:ext cx="96" cy="48"/>
            </a:xfrm>
            <a:prstGeom prst="line">
              <a:avLst/>
            </a:prstGeom>
            <a:noFill/>
            <a:ln w="38100">
              <a:solidFill>
                <a:srgbClr val="FFFF66"/>
              </a:solidFill>
              <a:prstDash val="sysDot"/>
              <a:round/>
              <a:headEnd/>
              <a:tailEnd/>
            </a:ln>
          </p:spPr>
          <p:txBody>
            <a:bodyPr/>
            <a:lstStyle/>
            <a:p>
              <a:endParaRPr lang="en-ZA"/>
            </a:p>
          </p:txBody>
        </p:sp>
      </p:grpSp>
      <p:grpSp>
        <p:nvGrpSpPr>
          <p:cNvPr id="33823" name="Group 113"/>
          <p:cNvGrpSpPr>
            <a:grpSpLocks/>
          </p:cNvGrpSpPr>
          <p:nvPr/>
        </p:nvGrpSpPr>
        <p:grpSpPr bwMode="auto">
          <a:xfrm>
            <a:off x="5083176" y="3270605"/>
            <a:ext cx="5430837" cy="1757362"/>
            <a:chOff x="2309" y="1776"/>
            <a:chExt cx="3317" cy="1107"/>
          </a:xfrm>
        </p:grpSpPr>
        <p:grpSp>
          <p:nvGrpSpPr>
            <p:cNvPr id="33834" name="Group 114"/>
            <p:cNvGrpSpPr>
              <a:grpSpLocks/>
            </p:cNvGrpSpPr>
            <p:nvPr/>
          </p:nvGrpSpPr>
          <p:grpSpPr bwMode="auto">
            <a:xfrm>
              <a:off x="2309" y="1776"/>
              <a:ext cx="3317" cy="935"/>
              <a:chOff x="2309" y="1776"/>
              <a:chExt cx="3317" cy="935"/>
            </a:xfrm>
          </p:grpSpPr>
          <p:sp>
            <p:nvSpPr>
              <p:cNvPr id="33836" name="Arc 115"/>
              <p:cNvSpPr>
                <a:spLocks/>
              </p:cNvSpPr>
              <p:nvPr/>
            </p:nvSpPr>
            <p:spPr bwMode="auto">
              <a:xfrm rot="17039513" flipV="1">
                <a:off x="2409" y="1676"/>
                <a:ext cx="64" cy="26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grpSp>
            <p:nvGrpSpPr>
              <p:cNvPr id="33837" name="Group 116"/>
              <p:cNvGrpSpPr>
                <a:grpSpLocks/>
              </p:cNvGrpSpPr>
              <p:nvPr/>
            </p:nvGrpSpPr>
            <p:grpSpPr bwMode="auto">
              <a:xfrm>
                <a:off x="2400" y="1799"/>
                <a:ext cx="3226" cy="912"/>
                <a:chOff x="2400" y="1799"/>
                <a:chExt cx="3226" cy="912"/>
              </a:xfrm>
            </p:grpSpPr>
            <p:sp>
              <p:nvSpPr>
                <p:cNvPr id="33838" name="Arc 117"/>
                <p:cNvSpPr>
                  <a:spLocks/>
                </p:cNvSpPr>
                <p:nvPr/>
              </p:nvSpPr>
              <p:spPr bwMode="auto">
                <a:xfrm rot="6004523" flipV="1">
                  <a:off x="5315" y="2400"/>
                  <a:ext cx="48"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39" name="Arc 118"/>
                <p:cNvSpPr>
                  <a:spLocks/>
                </p:cNvSpPr>
                <p:nvPr/>
              </p:nvSpPr>
              <p:spPr bwMode="auto">
                <a:xfrm rot="-6004523">
                  <a:off x="3531" y="1825"/>
                  <a:ext cx="119"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40" name="Arc 119"/>
                <p:cNvSpPr>
                  <a:spLocks/>
                </p:cNvSpPr>
                <p:nvPr/>
              </p:nvSpPr>
              <p:spPr bwMode="auto">
                <a:xfrm rot="16978081" flipV="1">
                  <a:off x="3167" y="1849"/>
                  <a:ext cx="79" cy="499"/>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41" name="Arc 120"/>
                <p:cNvSpPr>
                  <a:spLocks/>
                </p:cNvSpPr>
                <p:nvPr/>
              </p:nvSpPr>
              <p:spPr bwMode="auto">
                <a:xfrm rot="5296370" flipV="1">
                  <a:off x="3235" y="2380"/>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42" name="Arc 121"/>
                <p:cNvSpPr>
                  <a:spLocks/>
                </p:cNvSpPr>
                <p:nvPr/>
              </p:nvSpPr>
              <p:spPr bwMode="auto">
                <a:xfrm rot="4464943">
                  <a:off x="3049" y="2447"/>
                  <a:ext cx="64" cy="26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43" name="Line 122"/>
                <p:cNvSpPr>
                  <a:spLocks noChangeShapeType="1"/>
                </p:cNvSpPr>
                <p:nvPr/>
              </p:nvSpPr>
              <p:spPr bwMode="auto">
                <a:xfrm rot="21456489" flipV="1">
                  <a:off x="3221" y="2195"/>
                  <a:ext cx="97" cy="272"/>
                </a:xfrm>
                <a:prstGeom prst="line">
                  <a:avLst/>
                </a:prstGeom>
                <a:noFill/>
                <a:ln w="38100">
                  <a:solidFill>
                    <a:srgbClr val="FF66FF"/>
                  </a:solidFill>
                  <a:prstDash val="sysDot"/>
                  <a:round/>
                  <a:headEnd/>
                  <a:tailEnd/>
                </a:ln>
              </p:spPr>
              <p:txBody>
                <a:bodyPr/>
                <a:lstStyle/>
                <a:p>
                  <a:endParaRPr lang="en-ZA"/>
                </a:p>
              </p:txBody>
            </p:sp>
            <p:sp>
              <p:nvSpPr>
                <p:cNvPr id="33844" name="Line 123"/>
                <p:cNvSpPr>
                  <a:spLocks noChangeShapeType="1"/>
                </p:cNvSpPr>
                <p:nvPr/>
              </p:nvSpPr>
              <p:spPr bwMode="auto">
                <a:xfrm flipH="1" flipV="1">
                  <a:off x="3028" y="1999"/>
                  <a:ext cx="96" cy="480"/>
                </a:xfrm>
                <a:prstGeom prst="line">
                  <a:avLst/>
                </a:prstGeom>
                <a:noFill/>
                <a:ln w="38100">
                  <a:solidFill>
                    <a:srgbClr val="FF66FF"/>
                  </a:solidFill>
                  <a:prstDash val="sysDot"/>
                  <a:round/>
                  <a:headEnd/>
                  <a:tailEnd/>
                </a:ln>
              </p:spPr>
              <p:txBody>
                <a:bodyPr/>
                <a:lstStyle/>
                <a:p>
                  <a:endParaRPr lang="en-ZA"/>
                </a:p>
              </p:txBody>
            </p:sp>
            <p:sp>
              <p:nvSpPr>
                <p:cNvPr id="33845" name="Line 124"/>
                <p:cNvSpPr>
                  <a:spLocks noChangeShapeType="1"/>
                </p:cNvSpPr>
                <p:nvPr/>
              </p:nvSpPr>
              <p:spPr bwMode="auto">
                <a:xfrm flipV="1">
                  <a:off x="4558" y="2215"/>
                  <a:ext cx="180" cy="420"/>
                </a:xfrm>
                <a:prstGeom prst="line">
                  <a:avLst/>
                </a:prstGeom>
                <a:noFill/>
                <a:ln w="38100">
                  <a:solidFill>
                    <a:srgbClr val="FF66FF"/>
                  </a:solidFill>
                  <a:prstDash val="sysDot"/>
                  <a:round/>
                  <a:headEnd/>
                  <a:tailEnd/>
                </a:ln>
              </p:spPr>
              <p:txBody>
                <a:bodyPr/>
                <a:lstStyle/>
                <a:p>
                  <a:endParaRPr lang="en-ZA"/>
                </a:p>
              </p:txBody>
            </p:sp>
            <p:sp>
              <p:nvSpPr>
                <p:cNvPr id="33846" name="Line 125"/>
                <p:cNvSpPr>
                  <a:spLocks noChangeShapeType="1"/>
                </p:cNvSpPr>
                <p:nvPr/>
              </p:nvSpPr>
              <p:spPr bwMode="auto">
                <a:xfrm flipH="1" flipV="1">
                  <a:off x="4948" y="2275"/>
                  <a:ext cx="96" cy="312"/>
                </a:xfrm>
                <a:prstGeom prst="line">
                  <a:avLst/>
                </a:prstGeom>
                <a:noFill/>
                <a:ln w="38100">
                  <a:solidFill>
                    <a:srgbClr val="FF66FF"/>
                  </a:solidFill>
                  <a:prstDash val="sysDot"/>
                  <a:round/>
                  <a:headEnd/>
                  <a:tailEnd/>
                </a:ln>
              </p:spPr>
              <p:txBody>
                <a:bodyPr/>
                <a:lstStyle/>
                <a:p>
                  <a:endParaRPr lang="en-ZA"/>
                </a:p>
              </p:txBody>
            </p:sp>
            <p:sp>
              <p:nvSpPr>
                <p:cNvPr id="33847" name="Arc 126"/>
                <p:cNvSpPr>
                  <a:spLocks/>
                </p:cNvSpPr>
                <p:nvPr/>
              </p:nvSpPr>
              <p:spPr bwMode="auto">
                <a:xfrm rot="15350208" flipV="1">
                  <a:off x="4614" y="1999"/>
                  <a:ext cx="156" cy="475"/>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48" name="Line 127"/>
                <p:cNvSpPr>
                  <a:spLocks noChangeShapeType="1"/>
                </p:cNvSpPr>
                <p:nvPr/>
              </p:nvSpPr>
              <p:spPr bwMode="auto">
                <a:xfrm>
                  <a:off x="3440" y="2173"/>
                  <a:ext cx="84" cy="366"/>
                </a:xfrm>
                <a:prstGeom prst="line">
                  <a:avLst/>
                </a:prstGeom>
                <a:noFill/>
                <a:ln w="38100">
                  <a:solidFill>
                    <a:srgbClr val="FF66FF"/>
                  </a:solidFill>
                  <a:prstDash val="sysDot"/>
                  <a:round/>
                  <a:headEnd/>
                  <a:tailEnd/>
                </a:ln>
              </p:spPr>
              <p:txBody>
                <a:bodyPr/>
                <a:lstStyle/>
                <a:p>
                  <a:endParaRPr lang="en-ZA"/>
                </a:p>
              </p:txBody>
            </p:sp>
            <p:sp>
              <p:nvSpPr>
                <p:cNvPr id="33849" name="Line 128"/>
                <p:cNvSpPr>
                  <a:spLocks noChangeShapeType="1"/>
                </p:cNvSpPr>
                <p:nvPr/>
              </p:nvSpPr>
              <p:spPr bwMode="auto">
                <a:xfrm rot="21100584" flipH="1">
                  <a:off x="5206" y="2479"/>
                  <a:ext cx="120" cy="144"/>
                </a:xfrm>
                <a:prstGeom prst="line">
                  <a:avLst/>
                </a:prstGeom>
                <a:noFill/>
                <a:ln w="38100">
                  <a:solidFill>
                    <a:srgbClr val="FF66FF"/>
                  </a:solidFill>
                  <a:prstDash val="sysDot"/>
                  <a:round/>
                  <a:headEnd/>
                  <a:tailEnd/>
                </a:ln>
              </p:spPr>
              <p:txBody>
                <a:bodyPr/>
                <a:lstStyle/>
                <a:p>
                  <a:endParaRPr lang="en-ZA"/>
                </a:p>
              </p:txBody>
            </p:sp>
            <p:sp>
              <p:nvSpPr>
                <p:cNvPr id="33850" name="Arc 129"/>
                <p:cNvSpPr>
                  <a:spLocks/>
                </p:cNvSpPr>
                <p:nvPr/>
              </p:nvSpPr>
              <p:spPr bwMode="auto">
                <a:xfrm rot="-4330318">
                  <a:off x="4967" y="1964"/>
                  <a:ext cx="119"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51" name="Arc 130"/>
                <p:cNvSpPr>
                  <a:spLocks/>
                </p:cNvSpPr>
                <p:nvPr/>
              </p:nvSpPr>
              <p:spPr bwMode="auto">
                <a:xfrm rot="-5285775">
                  <a:off x="2587" y="1695"/>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52" name="Line 131"/>
                <p:cNvSpPr>
                  <a:spLocks noChangeShapeType="1"/>
                </p:cNvSpPr>
                <p:nvPr/>
              </p:nvSpPr>
              <p:spPr bwMode="auto">
                <a:xfrm flipV="1">
                  <a:off x="2400" y="1879"/>
                  <a:ext cx="84" cy="288"/>
                </a:xfrm>
                <a:prstGeom prst="line">
                  <a:avLst/>
                </a:prstGeom>
                <a:noFill/>
                <a:ln w="38100">
                  <a:solidFill>
                    <a:srgbClr val="FF66FF"/>
                  </a:solidFill>
                  <a:prstDash val="sysDot"/>
                  <a:round/>
                  <a:headEnd/>
                  <a:tailEnd/>
                </a:ln>
              </p:spPr>
              <p:txBody>
                <a:bodyPr/>
                <a:lstStyle/>
                <a:p>
                  <a:endParaRPr lang="en-ZA"/>
                </a:p>
              </p:txBody>
            </p:sp>
            <p:sp>
              <p:nvSpPr>
                <p:cNvPr id="5252" name="Arc 132"/>
                <p:cNvSpPr>
                  <a:spLocks/>
                </p:cNvSpPr>
                <p:nvPr/>
              </p:nvSpPr>
              <p:spPr bwMode="auto">
                <a:xfrm rot="16461178" flipV="1">
                  <a:off x="2873" y="1877"/>
                  <a:ext cx="64" cy="264"/>
                </a:xfrm>
                <a:custGeom>
                  <a:avLst/>
                  <a:gdLst>
                    <a:gd name="T0" fmla="*/ 4 w 12683"/>
                    <a:gd name="T1" fmla="*/ 0 h 21588"/>
                    <a:gd name="T2" fmla="*/ 64 w 12683"/>
                    <a:gd name="T3" fmla="*/ 50 h 21588"/>
                    <a:gd name="T4" fmla="*/ 0 w 12683"/>
                    <a:gd name="T5" fmla="*/ 264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wrap="none" anchor="ctr"/>
                <a:lstStyle/>
                <a:p>
                  <a:pPr algn="ctr" eaLnBrk="0" hangingPunct="0">
                    <a:defRPr/>
                  </a:pPr>
                  <a:endParaRPr lang="en-US" sz="2000">
                    <a:effectLst>
                      <a:outerShdw blurRad="38100" dist="38100" dir="2700000" algn="tl">
                        <a:srgbClr val="C0C0C0"/>
                      </a:outerShdw>
                    </a:effectLst>
                    <a:latin typeface="Times" pitchFamily="18" charset="0"/>
                    <a:cs typeface="Arial" charset="0"/>
                  </a:endParaRPr>
                </a:p>
              </p:txBody>
            </p:sp>
            <p:sp>
              <p:nvSpPr>
                <p:cNvPr id="33854" name="Arc 133"/>
                <p:cNvSpPr>
                  <a:spLocks/>
                </p:cNvSpPr>
                <p:nvPr/>
              </p:nvSpPr>
              <p:spPr bwMode="auto">
                <a:xfrm rot="5165771">
                  <a:off x="2561" y="2288"/>
                  <a:ext cx="114" cy="34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55" name="Line 134"/>
                <p:cNvSpPr>
                  <a:spLocks noChangeShapeType="1"/>
                </p:cNvSpPr>
                <p:nvPr/>
              </p:nvSpPr>
              <p:spPr bwMode="auto">
                <a:xfrm flipV="1">
                  <a:off x="2770" y="2083"/>
                  <a:ext cx="156" cy="372"/>
                </a:xfrm>
                <a:prstGeom prst="line">
                  <a:avLst/>
                </a:prstGeom>
                <a:noFill/>
                <a:ln w="38100">
                  <a:solidFill>
                    <a:srgbClr val="FF66FF"/>
                  </a:solidFill>
                  <a:prstDash val="sysDot"/>
                  <a:round/>
                  <a:headEnd/>
                  <a:tailEnd/>
                </a:ln>
              </p:spPr>
              <p:txBody>
                <a:bodyPr/>
                <a:lstStyle/>
                <a:p>
                  <a:endParaRPr lang="en-ZA"/>
                </a:p>
              </p:txBody>
            </p:sp>
            <p:sp>
              <p:nvSpPr>
                <p:cNvPr id="33856" name="Arc 135"/>
                <p:cNvSpPr>
                  <a:spLocks/>
                </p:cNvSpPr>
                <p:nvPr/>
              </p:nvSpPr>
              <p:spPr bwMode="auto">
                <a:xfrm rot="-5285775">
                  <a:off x="3047" y="1871"/>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57" name="Arc 136"/>
                <p:cNvSpPr>
                  <a:spLocks/>
                </p:cNvSpPr>
                <p:nvPr/>
              </p:nvSpPr>
              <p:spPr bwMode="auto">
                <a:xfrm rot="-7451400">
                  <a:off x="2720" y="2363"/>
                  <a:ext cx="96" cy="15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66FF"/>
                  </a:solidFill>
                  <a:prstDash val="sysDot"/>
                  <a:round/>
                  <a:headEnd/>
                  <a:tailEnd/>
                </a:ln>
              </p:spPr>
              <p:txBody>
                <a:bodyPr vert="eaVert" wrap="none" anchor="ctr"/>
                <a:lstStyle/>
                <a:p>
                  <a:endParaRPr lang="en-ZA"/>
                </a:p>
              </p:txBody>
            </p:sp>
            <p:sp>
              <p:nvSpPr>
                <p:cNvPr id="33858" name="Line 137"/>
                <p:cNvSpPr>
                  <a:spLocks noChangeShapeType="1"/>
                </p:cNvSpPr>
                <p:nvPr/>
              </p:nvSpPr>
              <p:spPr bwMode="auto">
                <a:xfrm>
                  <a:off x="2584" y="1951"/>
                  <a:ext cx="128" cy="512"/>
                </a:xfrm>
                <a:prstGeom prst="line">
                  <a:avLst/>
                </a:prstGeom>
                <a:noFill/>
                <a:ln w="38100">
                  <a:solidFill>
                    <a:srgbClr val="FF66FF"/>
                  </a:solidFill>
                  <a:prstDash val="sysDot"/>
                  <a:round/>
                  <a:headEnd/>
                  <a:tailEnd/>
                </a:ln>
              </p:spPr>
              <p:txBody>
                <a:bodyPr/>
                <a:lstStyle/>
                <a:p>
                  <a:endParaRPr lang="en-ZA"/>
                </a:p>
              </p:txBody>
            </p:sp>
          </p:grpSp>
        </p:grpSp>
        <p:sp>
          <p:nvSpPr>
            <p:cNvPr id="33835" name="Arc 138"/>
            <p:cNvSpPr>
              <a:spLocks/>
            </p:cNvSpPr>
            <p:nvPr/>
          </p:nvSpPr>
          <p:spPr bwMode="auto">
            <a:xfrm rot="7934452">
              <a:off x="3738" y="2120"/>
              <a:ext cx="714" cy="812"/>
            </a:xfrm>
            <a:custGeom>
              <a:avLst/>
              <a:gdLst>
                <a:gd name="T0" fmla="*/ 0 w 21600"/>
                <a:gd name="T1" fmla="*/ 0 h 21966"/>
                <a:gd name="T2" fmla="*/ 0 w 21600"/>
                <a:gd name="T3" fmla="*/ 0 h 21966"/>
                <a:gd name="T4" fmla="*/ 0 w 21600"/>
                <a:gd name="T5" fmla="*/ 0 h 21966"/>
                <a:gd name="T6" fmla="*/ 0 60000 65536"/>
                <a:gd name="T7" fmla="*/ 0 60000 65536"/>
                <a:gd name="T8" fmla="*/ 0 60000 65536"/>
                <a:gd name="T9" fmla="*/ 0 w 21600"/>
                <a:gd name="T10" fmla="*/ 0 h 21966"/>
                <a:gd name="T11" fmla="*/ 21600 w 21600"/>
                <a:gd name="T12" fmla="*/ 21966 h 21966"/>
              </a:gdLst>
              <a:ahLst/>
              <a:cxnLst>
                <a:cxn ang="T6">
                  <a:pos x="T0" y="T1"/>
                </a:cxn>
                <a:cxn ang="T7">
                  <a:pos x="T2" y="T3"/>
                </a:cxn>
                <a:cxn ang="T8">
                  <a:pos x="T4" y="T5"/>
                </a:cxn>
              </a:cxnLst>
              <a:rect l="T9" t="T10" r="T11" b="T12"/>
              <a:pathLst>
                <a:path w="21600" h="21966" fill="none" extrusionOk="0">
                  <a:moveTo>
                    <a:pt x="3497" y="0"/>
                  </a:moveTo>
                  <a:cubicBezTo>
                    <a:pt x="13937" y="1713"/>
                    <a:pt x="21600" y="10735"/>
                    <a:pt x="21600" y="21315"/>
                  </a:cubicBezTo>
                  <a:cubicBezTo>
                    <a:pt x="21600" y="21532"/>
                    <a:pt x="21596" y="21749"/>
                    <a:pt x="21590" y="21966"/>
                  </a:cubicBezTo>
                </a:path>
                <a:path w="21600" h="21966" stroke="0" extrusionOk="0">
                  <a:moveTo>
                    <a:pt x="3497" y="0"/>
                  </a:moveTo>
                  <a:cubicBezTo>
                    <a:pt x="13937" y="1713"/>
                    <a:pt x="21600" y="10735"/>
                    <a:pt x="21600" y="21315"/>
                  </a:cubicBezTo>
                  <a:cubicBezTo>
                    <a:pt x="21600" y="21532"/>
                    <a:pt x="21596" y="21749"/>
                    <a:pt x="21590" y="21966"/>
                  </a:cubicBezTo>
                  <a:lnTo>
                    <a:pt x="0" y="21315"/>
                  </a:lnTo>
                  <a:close/>
                </a:path>
              </a:pathLst>
            </a:custGeom>
            <a:noFill/>
            <a:ln w="38100">
              <a:solidFill>
                <a:srgbClr val="FF66FF"/>
              </a:solidFill>
              <a:prstDash val="sysDot"/>
              <a:round/>
              <a:headEnd/>
              <a:tailEnd/>
            </a:ln>
          </p:spPr>
          <p:txBody>
            <a:bodyPr rot="10800000" vert="eaVert" wrap="none" anchor="ctr"/>
            <a:lstStyle/>
            <a:p>
              <a:endParaRPr lang="en-ZA"/>
            </a:p>
          </p:txBody>
        </p:sp>
      </p:grpSp>
      <p:sp>
        <p:nvSpPr>
          <p:cNvPr id="33824" name="Right Arrow 120"/>
          <p:cNvSpPr>
            <a:spLocks noChangeArrowheads="1"/>
          </p:cNvSpPr>
          <p:nvPr/>
        </p:nvSpPr>
        <p:spPr bwMode="auto">
          <a:xfrm flipH="1">
            <a:off x="5734051" y="2794355"/>
            <a:ext cx="4295775" cy="304800"/>
          </a:xfrm>
          <a:prstGeom prst="rightArrow">
            <a:avLst>
              <a:gd name="adj1" fmla="val 100000"/>
              <a:gd name="adj2" fmla="val 223999"/>
            </a:avLst>
          </a:prstGeom>
          <a:solidFill>
            <a:schemeClr val="accent2"/>
          </a:solidFill>
          <a:ln w="9525" algn="ctr">
            <a:noFill/>
            <a:round/>
            <a:headEnd/>
            <a:tailEnd/>
          </a:ln>
        </p:spPr>
        <p:txBody>
          <a:bodyPr/>
          <a:lstStyle/>
          <a:p>
            <a:pPr algn="ctr">
              <a:lnSpc>
                <a:spcPct val="90000"/>
              </a:lnSpc>
              <a:spcBef>
                <a:spcPct val="35000"/>
              </a:spcBef>
              <a:spcAft>
                <a:spcPct val="25000"/>
              </a:spcAft>
              <a:buClr>
                <a:schemeClr val="folHlink"/>
              </a:buClr>
            </a:pPr>
            <a:r>
              <a:rPr lang="en-US" dirty="0">
                <a:solidFill>
                  <a:schemeClr val="bg1"/>
                </a:solidFill>
                <a:latin typeface="Arial" pitchFamily="34" charset="0"/>
                <a:cs typeface="Arial" pitchFamily="34" charset="0"/>
              </a:rPr>
              <a:t>Anti-</a:t>
            </a:r>
            <a:r>
              <a:rPr lang="en-US" dirty="0" err="1">
                <a:solidFill>
                  <a:schemeClr val="bg1"/>
                </a:solidFill>
                <a:latin typeface="Arial" pitchFamily="34" charset="0"/>
                <a:cs typeface="Arial" pitchFamily="34" charset="0"/>
              </a:rPr>
              <a:t>HBeAg</a:t>
            </a:r>
            <a:endParaRPr lang="en-US" dirty="0">
              <a:solidFill>
                <a:schemeClr val="bg1"/>
              </a:solidFill>
              <a:latin typeface="Arial" pitchFamily="34" charset="0"/>
              <a:cs typeface="Arial" pitchFamily="34" charset="0"/>
            </a:endParaRPr>
          </a:p>
        </p:txBody>
      </p:sp>
      <p:sp>
        <p:nvSpPr>
          <p:cNvPr id="33825" name="Line 9"/>
          <p:cNvSpPr>
            <a:spLocks noChangeShapeType="1"/>
          </p:cNvSpPr>
          <p:nvPr/>
        </p:nvSpPr>
        <p:spPr bwMode="auto">
          <a:xfrm>
            <a:off x="2263775" y="3654780"/>
            <a:ext cx="381000" cy="0"/>
          </a:xfrm>
          <a:prstGeom prst="line">
            <a:avLst/>
          </a:prstGeom>
          <a:noFill/>
          <a:ln w="57150">
            <a:solidFill>
              <a:srgbClr val="FF66FF"/>
            </a:solidFill>
            <a:prstDash val="sysDot"/>
            <a:round/>
            <a:headEnd/>
            <a:tailEnd/>
          </a:ln>
        </p:spPr>
        <p:txBody>
          <a:bodyPr/>
          <a:lstStyle/>
          <a:p>
            <a:endParaRPr lang="en-ZA"/>
          </a:p>
        </p:txBody>
      </p:sp>
      <p:sp>
        <p:nvSpPr>
          <p:cNvPr id="33826" name="Line 11"/>
          <p:cNvSpPr>
            <a:spLocks noChangeShapeType="1"/>
          </p:cNvSpPr>
          <p:nvPr/>
        </p:nvSpPr>
        <p:spPr bwMode="auto">
          <a:xfrm>
            <a:off x="2263775" y="4248505"/>
            <a:ext cx="381000" cy="0"/>
          </a:xfrm>
          <a:prstGeom prst="line">
            <a:avLst/>
          </a:prstGeom>
          <a:noFill/>
          <a:ln w="57150">
            <a:solidFill>
              <a:srgbClr val="FFFF00"/>
            </a:solidFill>
            <a:prstDash val="sysDot"/>
            <a:round/>
            <a:headEnd/>
            <a:tailEnd/>
          </a:ln>
        </p:spPr>
        <p:txBody>
          <a:bodyPr/>
          <a:lstStyle/>
          <a:p>
            <a:endParaRPr lang="en-ZA"/>
          </a:p>
        </p:txBody>
      </p:sp>
      <p:sp>
        <p:nvSpPr>
          <p:cNvPr id="33827" name="Line 7"/>
          <p:cNvSpPr>
            <a:spLocks noChangeShapeType="1"/>
          </p:cNvSpPr>
          <p:nvPr/>
        </p:nvSpPr>
        <p:spPr bwMode="auto">
          <a:xfrm>
            <a:off x="2187575" y="3654780"/>
            <a:ext cx="381000" cy="0"/>
          </a:xfrm>
          <a:prstGeom prst="line">
            <a:avLst/>
          </a:prstGeom>
          <a:noFill/>
          <a:ln w="57150">
            <a:solidFill>
              <a:srgbClr val="FF66FF"/>
            </a:solidFill>
            <a:round/>
            <a:headEnd/>
            <a:tailEnd/>
          </a:ln>
        </p:spPr>
        <p:txBody>
          <a:bodyPr/>
          <a:lstStyle/>
          <a:p>
            <a:endParaRPr lang="en-ZA"/>
          </a:p>
        </p:txBody>
      </p:sp>
      <p:sp>
        <p:nvSpPr>
          <p:cNvPr id="33828" name="Text Box 8"/>
          <p:cNvSpPr txBox="1">
            <a:spLocks noChangeArrowheads="1"/>
          </p:cNvSpPr>
          <p:nvPr/>
        </p:nvSpPr>
        <p:spPr bwMode="auto">
          <a:xfrm>
            <a:off x="1882775" y="3867505"/>
            <a:ext cx="1084262" cy="336550"/>
          </a:xfrm>
          <a:prstGeom prst="rect">
            <a:avLst/>
          </a:prstGeom>
          <a:noFill/>
          <a:ln w="9525">
            <a:noFill/>
            <a:miter lim="800000"/>
            <a:headEnd/>
            <a:tailEnd/>
          </a:ln>
        </p:spPr>
        <p:txBody>
          <a:bodyPr wrap="none">
            <a:spAutoFit/>
          </a:bodyPr>
          <a:lstStyle/>
          <a:p>
            <a:r>
              <a:rPr lang="en-US" sz="1600" dirty="0">
                <a:latin typeface="Arial" pitchFamily="34" charset="0"/>
                <a:cs typeface="Arial" pitchFamily="34" charset="0"/>
              </a:rPr>
              <a:t>HBV DNA</a:t>
            </a:r>
          </a:p>
        </p:txBody>
      </p:sp>
      <p:sp>
        <p:nvSpPr>
          <p:cNvPr id="33829" name="Line 10"/>
          <p:cNvSpPr>
            <a:spLocks noChangeShapeType="1"/>
          </p:cNvSpPr>
          <p:nvPr/>
        </p:nvSpPr>
        <p:spPr bwMode="auto">
          <a:xfrm>
            <a:off x="2187575" y="4248505"/>
            <a:ext cx="381000" cy="0"/>
          </a:xfrm>
          <a:prstGeom prst="line">
            <a:avLst/>
          </a:prstGeom>
          <a:noFill/>
          <a:ln w="57150">
            <a:solidFill>
              <a:srgbClr val="FFFF00"/>
            </a:solidFill>
            <a:round/>
            <a:headEnd/>
            <a:tailEnd/>
          </a:ln>
        </p:spPr>
        <p:txBody>
          <a:bodyPr/>
          <a:lstStyle/>
          <a:p>
            <a:endParaRPr lang="en-ZA"/>
          </a:p>
        </p:txBody>
      </p:sp>
      <p:sp>
        <p:nvSpPr>
          <p:cNvPr id="33830" name="Text Box 8"/>
          <p:cNvSpPr txBox="1">
            <a:spLocks noChangeArrowheads="1"/>
          </p:cNvSpPr>
          <p:nvPr/>
        </p:nvSpPr>
        <p:spPr bwMode="auto">
          <a:xfrm>
            <a:off x="1806576" y="3257905"/>
            <a:ext cx="1233487" cy="336550"/>
          </a:xfrm>
          <a:prstGeom prst="rect">
            <a:avLst/>
          </a:prstGeom>
          <a:noFill/>
          <a:ln w="9525">
            <a:noFill/>
            <a:miter lim="800000"/>
            <a:headEnd/>
            <a:tailEnd/>
          </a:ln>
        </p:spPr>
        <p:txBody>
          <a:bodyPr wrap="none">
            <a:spAutoFit/>
          </a:bodyPr>
          <a:lstStyle/>
          <a:p>
            <a:r>
              <a:rPr lang="en-US" sz="1600">
                <a:latin typeface="Arial" pitchFamily="34" charset="0"/>
                <a:cs typeface="Arial" pitchFamily="34" charset="0"/>
              </a:rPr>
              <a:t>ALT activity</a:t>
            </a:r>
          </a:p>
        </p:txBody>
      </p:sp>
      <p:sp>
        <p:nvSpPr>
          <p:cNvPr id="33831" name="TextBox 127"/>
          <p:cNvSpPr txBox="1">
            <a:spLocks noChangeArrowheads="1"/>
          </p:cNvSpPr>
          <p:nvPr/>
        </p:nvSpPr>
        <p:spPr bwMode="auto">
          <a:xfrm>
            <a:off x="982911" y="1834196"/>
            <a:ext cx="10439400" cy="707886"/>
          </a:xfrm>
          <a:prstGeom prst="rect">
            <a:avLst/>
          </a:prstGeom>
          <a:noFill/>
          <a:ln w="9525">
            <a:noFill/>
            <a:miter lim="800000"/>
            <a:headEnd/>
            <a:tailEnd/>
          </a:ln>
        </p:spPr>
        <p:txBody>
          <a:bodyPr wrap="square">
            <a:spAutoFit/>
          </a:bodyPr>
          <a:lstStyle/>
          <a:p>
            <a:pPr algn="ctr"/>
            <a:r>
              <a:rPr lang="en-US" sz="2000" b="1" dirty="0">
                <a:latin typeface="Arial" pitchFamily="34" charset="0"/>
                <a:cs typeface="Arial" pitchFamily="34" charset="0"/>
              </a:rPr>
              <a:t>Natural history dynamic and complex. Phases have variable duration </a:t>
            </a: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and </a:t>
            </a:r>
            <a:r>
              <a:rPr lang="en-US" sz="2000" b="1" dirty="0">
                <a:latin typeface="Arial" pitchFamily="34" charset="0"/>
                <a:cs typeface="Arial" pitchFamily="34" charset="0"/>
              </a:rPr>
              <a:t>are not necessarily sequential. All phases potentially require </a:t>
            </a:r>
            <a:r>
              <a:rPr lang="en-US" sz="2000" b="1" dirty="0" smtClean="0">
                <a:latin typeface="Arial" pitchFamily="34" charset="0"/>
                <a:cs typeface="Arial" pitchFamily="34" charset="0"/>
              </a:rPr>
              <a:t>treatment.</a:t>
            </a:r>
            <a:endParaRPr lang="en-US" sz="2000" b="1" dirty="0">
              <a:latin typeface="Arial" pitchFamily="34" charset="0"/>
              <a:cs typeface="Arial" pitchFamily="34" charset="0"/>
            </a:endParaRPr>
          </a:p>
        </p:txBody>
      </p:sp>
      <p:sp>
        <p:nvSpPr>
          <p:cNvPr id="33833" name="Right Arrow 119"/>
          <p:cNvSpPr>
            <a:spLocks noChangeArrowheads="1"/>
          </p:cNvSpPr>
          <p:nvPr/>
        </p:nvSpPr>
        <p:spPr bwMode="auto">
          <a:xfrm>
            <a:off x="3141662" y="2578455"/>
            <a:ext cx="3276600" cy="304800"/>
          </a:xfrm>
          <a:prstGeom prst="rightArrow">
            <a:avLst>
              <a:gd name="adj1" fmla="val 100000"/>
              <a:gd name="adj2" fmla="val 224008"/>
            </a:avLst>
          </a:prstGeom>
          <a:solidFill>
            <a:schemeClr val="accent1"/>
          </a:solidFill>
          <a:ln w="9525" algn="ctr">
            <a:noFill/>
            <a:round/>
            <a:headEnd/>
            <a:tailEnd/>
          </a:ln>
        </p:spPr>
        <p:txBody>
          <a:bodyPr/>
          <a:lstStyle/>
          <a:p>
            <a:pPr algn="ctr">
              <a:lnSpc>
                <a:spcPct val="90000"/>
              </a:lnSpc>
              <a:spcBef>
                <a:spcPct val="35000"/>
              </a:spcBef>
              <a:spcAft>
                <a:spcPct val="25000"/>
              </a:spcAft>
              <a:buClr>
                <a:schemeClr val="folHlink"/>
              </a:buClr>
            </a:pPr>
            <a:r>
              <a:rPr lang="en-US" dirty="0" err="1">
                <a:solidFill>
                  <a:schemeClr val="bg1"/>
                </a:solidFill>
                <a:latin typeface="Arial" pitchFamily="34" charset="0"/>
                <a:cs typeface="Arial" pitchFamily="34" charset="0"/>
              </a:rPr>
              <a:t>HBeAg</a:t>
            </a:r>
            <a:endParaRPr lang="en-US" dirty="0">
              <a:solidFill>
                <a:schemeClr val="bg1"/>
              </a:solidFill>
              <a:latin typeface="Arial" pitchFamily="34" charset="0"/>
              <a:cs typeface="Arial" pitchFamily="34" charset="0"/>
            </a:endParaRPr>
          </a:p>
        </p:txBody>
      </p:sp>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82"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lvl="0" defTabSz="914126">
              <a:lnSpc>
                <a:spcPct val="85000"/>
              </a:lnSpc>
              <a:spcBef>
                <a:spcPct val="0"/>
              </a:spcBef>
              <a:defRPr/>
            </a:pPr>
            <a:r>
              <a:rPr lang="en-US" sz="4000" b="1" dirty="0" smtClean="0">
                <a:solidFill>
                  <a:schemeClr val="accent1"/>
                </a:solidFill>
                <a:latin typeface="Arial" charset="0"/>
              </a:rPr>
              <a:t>Phases of Chronic HBV Infection</a:t>
            </a:r>
            <a:endParaRPr kumimoji="0" lang="en-GB" sz="4000" b="1" i="0" u="none" strike="noStrike" kern="1200" cap="none" spc="-50" normalizeH="0" baseline="0" noProof="0" dirty="0">
              <a:ln>
                <a:noFill/>
              </a:ln>
              <a:solidFill>
                <a:schemeClr val="accent1"/>
              </a:solidFill>
              <a:effectLst/>
              <a:uLnTx/>
              <a:uFillTx/>
              <a:latin typeface="Arial" charset="0"/>
              <a:ea typeface="+mj-ea"/>
              <a:cs typeface="Arial" charset="0"/>
            </a:endParaRPr>
          </a:p>
        </p:txBody>
      </p:sp>
      <p:cxnSp>
        <p:nvCxnSpPr>
          <p:cNvPr id="83" name="Straight Connector 82"/>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547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4"/>
          <p:cNvSpPr>
            <a:spLocks noChangeArrowheads="1"/>
          </p:cNvSpPr>
          <p:nvPr/>
        </p:nvSpPr>
        <p:spPr bwMode="auto">
          <a:xfrm>
            <a:off x="3430588" y="2422960"/>
            <a:ext cx="5688013" cy="3024188"/>
          </a:xfrm>
          <a:prstGeom prst="rightArrow">
            <a:avLst>
              <a:gd name="adj1" fmla="val 50000"/>
              <a:gd name="adj2" fmla="val 47021"/>
            </a:avLst>
          </a:prstGeom>
          <a:solidFill>
            <a:schemeClr val="accent1"/>
          </a:solidFill>
          <a:ln w="9525">
            <a:solidFill>
              <a:schemeClr val="bg1"/>
            </a:solidFill>
            <a:miter lim="800000"/>
            <a:headEnd/>
            <a:tailEnd/>
          </a:ln>
        </p:spPr>
        <p:txBody>
          <a:bodyPr wrap="none" anchor="ctr"/>
          <a:lstStyle/>
          <a:p>
            <a:endParaRPr lang="en-ZA"/>
          </a:p>
        </p:txBody>
      </p:sp>
      <p:sp>
        <p:nvSpPr>
          <p:cNvPr id="23556" name="Text Box 5"/>
          <p:cNvSpPr txBox="1">
            <a:spLocks noChangeArrowheads="1"/>
          </p:cNvSpPr>
          <p:nvPr/>
        </p:nvSpPr>
        <p:spPr bwMode="auto">
          <a:xfrm>
            <a:off x="1990726" y="1919724"/>
            <a:ext cx="1512887" cy="701675"/>
          </a:xfrm>
          <a:prstGeom prst="rect">
            <a:avLst/>
          </a:prstGeom>
          <a:noFill/>
          <a:ln w="9525">
            <a:noFill/>
            <a:miter lim="800000"/>
            <a:headEnd/>
            <a:tailEnd/>
          </a:ln>
        </p:spPr>
        <p:txBody>
          <a:bodyPr>
            <a:spAutoFit/>
          </a:bodyPr>
          <a:lstStyle/>
          <a:p>
            <a:pPr algn="ctr">
              <a:spcBef>
                <a:spcPct val="50000"/>
              </a:spcBef>
            </a:pPr>
            <a:r>
              <a:rPr lang="en-ZA" sz="2000" b="1" dirty="0">
                <a:latin typeface="Arial" charset="0"/>
              </a:rPr>
              <a:t>HBV DNA levels</a:t>
            </a:r>
            <a:endParaRPr lang="en-GB" sz="2000" b="1" dirty="0">
              <a:latin typeface="Arial" charset="0"/>
            </a:endParaRPr>
          </a:p>
        </p:txBody>
      </p:sp>
      <p:sp>
        <p:nvSpPr>
          <p:cNvPr id="23557" name="Text Box 6"/>
          <p:cNvSpPr txBox="1">
            <a:spLocks noChangeArrowheads="1"/>
          </p:cNvSpPr>
          <p:nvPr/>
        </p:nvSpPr>
        <p:spPr bwMode="auto">
          <a:xfrm>
            <a:off x="4149726" y="2351524"/>
            <a:ext cx="1152525" cy="396875"/>
          </a:xfrm>
          <a:prstGeom prst="rect">
            <a:avLst/>
          </a:prstGeom>
          <a:noFill/>
          <a:ln w="9525">
            <a:noFill/>
            <a:miter lim="800000"/>
            <a:headEnd/>
            <a:tailEnd/>
          </a:ln>
        </p:spPr>
        <p:txBody>
          <a:bodyPr>
            <a:spAutoFit/>
          </a:bodyPr>
          <a:lstStyle/>
          <a:p>
            <a:pPr>
              <a:spcBef>
                <a:spcPct val="50000"/>
              </a:spcBef>
            </a:pPr>
            <a:r>
              <a:rPr lang="en-ZA" sz="2000" b="1">
                <a:latin typeface="Arial" charset="0"/>
              </a:rPr>
              <a:t>Gender</a:t>
            </a:r>
            <a:endParaRPr lang="en-GB" sz="2000" b="1">
              <a:latin typeface="Arial" charset="0"/>
            </a:endParaRPr>
          </a:p>
        </p:txBody>
      </p:sp>
      <p:sp>
        <p:nvSpPr>
          <p:cNvPr id="23558" name="Text Box 7"/>
          <p:cNvSpPr txBox="1">
            <a:spLocks noChangeArrowheads="1"/>
          </p:cNvSpPr>
          <p:nvPr/>
        </p:nvSpPr>
        <p:spPr bwMode="auto">
          <a:xfrm>
            <a:off x="6094412" y="1919724"/>
            <a:ext cx="1296988" cy="701675"/>
          </a:xfrm>
          <a:prstGeom prst="rect">
            <a:avLst/>
          </a:prstGeom>
          <a:noFill/>
          <a:ln w="9525">
            <a:noFill/>
            <a:miter lim="800000"/>
            <a:headEnd/>
            <a:tailEnd/>
          </a:ln>
        </p:spPr>
        <p:txBody>
          <a:bodyPr>
            <a:spAutoFit/>
          </a:bodyPr>
          <a:lstStyle/>
          <a:p>
            <a:pPr>
              <a:spcBef>
                <a:spcPct val="50000"/>
              </a:spcBef>
            </a:pPr>
            <a:r>
              <a:rPr lang="en-ZA" sz="2000" b="1" dirty="0">
                <a:latin typeface="Arial" charset="0"/>
              </a:rPr>
              <a:t>Age at infection</a:t>
            </a:r>
            <a:endParaRPr lang="en-GB" sz="2000" b="1" dirty="0">
              <a:latin typeface="Arial" charset="0"/>
            </a:endParaRPr>
          </a:p>
        </p:txBody>
      </p:sp>
      <p:sp>
        <p:nvSpPr>
          <p:cNvPr id="23559" name="Text Box 8"/>
          <p:cNvSpPr txBox="1">
            <a:spLocks noChangeArrowheads="1"/>
          </p:cNvSpPr>
          <p:nvPr/>
        </p:nvSpPr>
        <p:spPr bwMode="auto">
          <a:xfrm>
            <a:off x="8326438" y="1919724"/>
            <a:ext cx="1800225" cy="701675"/>
          </a:xfrm>
          <a:prstGeom prst="rect">
            <a:avLst/>
          </a:prstGeom>
          <a:noFill/>
          <a:ln w="9525">
            <a:noFill/>
            <a:miter lim="800000"/>
            <a:headEnd/>
            <a:tailEnd/>
          </a:ln>
        </p:spPr>
        <p:txBody>
          <a:bodyPr>
            <a:spAutoFit/>
          </a:bodyPr>
          <a:lstStyle/>
          <a:p>
            <a:pPr algn="ctr">
              <a:spcBef>
                <a:spcPct val="50000"/>
              </a:spcBef>
            </a:pPr>
            <a:r>
              <a:rPr lang="en-ZA" sz="2000" b="1">
                <a:latin typeface="Arial" charset="0"/>
              </a:rPr>
              <a:t>Host immune status</a:t>
            </a:r>
            <a:endParaRPr lang="en-GB" sz="2000" b="1">
              <a:latin typeface="Arial" charset="0"/>
            </a:endParaRPr>
          </a:p>
        </p:txBody>
      </p:sp>
      <p:sp>
        <p:nvSpPr>
          <p:cNvPr id="23560" name="Text Box 9"/>
          <p:cNvSpPr txBox="1">
            <a:spLocks noChangeArrowheads="1"/>
          </p:cNvSpPr>
          <p:nvPr/>
        </p:nvSpPr>
        <p:spPr bwMode="auto">
          <a:xfrm>
            <a:off x="1265306" y="5205349"/>
            <a:ext cx="1902125" cy="1015663"/>
          </a:xfrm>
          <a:prstGeom prst="rect">
            <a:avLst/>
          </a:prstGeom>
          <a:noFill/>
          <a:ln w="9525">
            <a:noFill/>
            <a:miter lim="800000"/>
            <a:headEnd/>
            <a:tailEnd/>
          </a:ln>
        </p:spPr>
        <p:txBody>
          <a:bodyPr wrap="square">
            <a:spAutoFit/>
          </a:bodyPr>
          <a:lstStyle/>
          <a:p>
            <a:pPr algn="ctr">
              <a:spcBef>
                <a:spcPct val="50000"/>
              </a:spcBef>
            </a:pPr>
            <a:r>
              <a:rPr lang="en-ZA" sz="2000" b="1" dirty="0">
                <a:latin typeface="Arial" charset="0"/>
              </a:rPr>
              <a:t>HBV mutations and genotype</a:t>
            </a:r>
            <a:endParaRPr lang="en-GB" sz="2000" b="1" dirty="0">
              <a:latin typeface="Arial" charset="0"/>
            </a:endParaRPr>
          </a:p>
        </p:txBody>
      </p:sp>
      <p:sp>
        <p:nvSpPr>
          <p:cNvPr id="23561" name="Text Box 10"/>
          <p:cNvSpPr txBox="1">
            <a:spLocks noChangeArrowheads="1"/>
          </p:cNvSpPr>
          <p:nvPr/>
        </p:nvSpPr>
        <p:spPr bwMode="auto">
          <a:xfrm>
            <a:off x="3862388" y="5231249"/>
            <a:ext cx="1295921" cy="1169551"/>
          </a:xfrm>
          <a:prstGeom prst="rect">
            <a:avLst/>
          </a:prstGeom>
          <a:noFill/>
          <a:ln w="9525">
            <a:noFill/>
            <a:miter lim="800000"/>
            <a:headEnd/>
            <a:tailEnd/>
          </a:ln>
        </p:spPr>
        <p:txBody>
          <a:bodyPr wrap="square">
            <a:spAutoFit/>
          </a:bodyPr>
          <a:lstStyle/>
          <a:p>
            <a:pPr algn="ctr">
              <a:spcBef>
                <a:spcPct val="50000"/>
              </a:spcBef>
            </a:pPr>
            <a:r>
              <a:rPr lang="en-ZA" sz="2000" b="1" dirty="0">
                <a:latin typeface="Arial" charset="0"/>
              </a:rPr>
              <a:t>DiabetesMellitus</a:t>
            </a:r>
          </a:p>
          <a:p>
            <a:pPr algn="ctr">
              <a:spcBef>
                <a:spcPct val="50000"/>
              </a:spcBef>
            </a:pPr>
            <a:endParaRPr lang="en-GB" sz="2000" b="1" dirty="0">
              <a:latin typeface="Arial" charset="0"/>
            </a:endParaRPr>
          </a:p>
        </p:txBody>
      </p:sp>
      <p:sp>
        <p:nvSpPr>
          <p:cNvPr id="23562" name="Text Box 11"/>
          <p:cNvSpPr txBox="1">
            <a:spLocks noChangeArrowheads="1"/>
          </p:cNvSpPr>
          <p:nvPr/>
        </p:nvSpPr>
        <p:spPr bwMode="auto">
          <a:xfrm>
            <a:off x="5302250" y="5231249"/>
            <a:ext cx="1225550" cy="701675"/>
          </a:xfrm>
          <a:prstGeom prst="rect">
            <a:avLst/>
          </a:prstGeom>
          <a:noFill/>
          <a:ln w="9525">
            <a:noFill/>
            <a:miter lim="800000"/>
            <a:headEnd/>
            <a:tailEnd/>
          </a:ln>
        </p:spPr>
        <p:txBody>
          <a:bodyPr>
            <a:spAutoFit/>
          </a:bodyPr>
          <a:lstStyle/>
          <a:p>
            <a:pPr algn="ctr">
              <a:spcBef>
                <a:spcPct val="50000"/>
              </a:spcBef>
            </a:pPr>
            <a:r>
              <a:rPr lang="en-ZA" sz="2000" b="1" dirty="0">
                <a:latin typeface="Arial" charset="0"/>
              </a:rPr>
              <a:t>Alcohol use</a:t>
            </a:r>
            <a:endParaRPr lang="en-GB" sz="2000" b="1" dirty="0">
              <a:latin typeface="Arial" charset="0"/>
            </a:endParaRPr>
          </a:p>
        </p:txBody>
      </p:sp>
      <p:sp>
        <p:nvSpPr>
          <p:cNvPr id="23563" name="Text Box 12"/>
          <p:cNvSpPr txBox="1">
            <a:spLocks noChangeArrowheads="1"/>
          </p:cNvSpPr>
          <p:nvPr/>
        </p:nvSpPr>
        <p:spPr bwMode="auto">
          <a:xfrm>
            <a:off x="7966076" y="5304274"/>
            <a:ext cx="2232025" cy="701675"/>
          </a:xfrm>
          <a:prstGeom prst="rect">
            <a:avLst/>
          </a:prstGeom>
          <a:noFill/>
          <a:ln w="9525">
            <a:noFill/>
            <a:miter lim="800000"/>
            <a:headEnd/>
            <a:tailEnd/>
          </a:ln>
        </p:spPr>
        <p:txBody>
          <a:bodyPr>
            <a:spAutoFit/>
          </a:bodyPr>
          <a:lstStyle/>
          <a:p>
            <a:pPr algn="ctr">
              <a:spcBef>
                <a:spcPct val="50000"/>
              </a:spcBef>
            </a:pPr>
            <a:r>
              <a:rPr lang="en-ZA" sz="2000" b="1">
                <a:latin typeface="Arial" charset="0"/>
              </a:rPr>
              <a:t>Coinfection with HCV or HIV</a:t>
            </a:r>
            <a:endParaRPr lang="en-GB" sz="2000" b="1">
              <a:latin typeface="Arial" charset="0"/>
            </a:endParaRPr>
          </a:p>
        </p:txBody>
      </p:sp>
      <p:sp>
        <p:nvSpPr>
          <p:cNvPr id="23564" name="Text Box 13"/>
          <p:cNvSpPr txBox="1">
            <a:spLocks noChangeArrowheads="1"/>
          </p:cNvSpPr>
          <p:nvPr/>
        </p:nvSpPr>
        <p:spPr bwMode="auto">
          <a:xfrm>
            <a:off x="3646487" y="3575486"/>
            <a:ext cx="4248150" cy="584775"/>
          </a:xfrm>
          <a:prstGeom prst="rect">
            <a:avLst/>
          </a:prstGeom>
          <a:noFill/>
          <a:ln w="9525">
            <a:noFill/>
            <a:miter lim="800000"/>
            <a:headEnd/>
            <a:tailEnd/>
          </a:ln>
        </p:spPr>
        <p:txBody>
          <a:bodyPr>
            <a:spAutoFit/>
          </a:bodyPr>
          <a:lstStyle/>
          <a:p>
            <a:pPr algn="ctr">
              <a:spcBef>
                <a:spcPct val="50000"/>
              </a:spcBef>
            </a:pPr>
            <a:r>
              <a:rPr lang="en-ZA" sz="3200" dirty="0">
                <a:solidFill>
                  <a:schemeClr val="bg1"/>
                </a:solidFill>
                <a:latin typeface="Arial" charset="0"/>
              </a:rPr>
              <a:t>Disease </a:t>
            </a:r>
            <a:r>
              <a:rPr lang="en-ZA" sz="3200" dirty="0" smtClean="0">
                <a:solidFill>
                  <a:schemeClr val="bg1"/>
                </a:solidFill>
                <a:latin typeface="Arial" charset="0"/>
              </a:rPr>
              <a:t>Progression</a:t>
            </a:r>
            <a:endParaRPr lang="en-GB" sz="3200" dirty="0">
              <a:solidFill>
                <a:schemeClr val="bg1"/>
              </a:solidFill>
              <a:latin typeface="Arial" charset="0"/>
            </a:endParaRPr>
          </a:p>
        </p:txBody>
      </p:sp>
      <p:sp>
        <p:nvSpPr>
          <p:cNvPr id="23565" name="Line 17"/>
          <p:cNvSpPr>
            <a:spLocks noChangeShapeType="1"/>
          </p:cNvSpPr>
          <p:nvPr/>
        </p:nvSpPr>
        <p:spPr bwMode="auto">
          <a:xfrm rot="10750610" flipH="1">
            <a:off x="2565401" y="4728011"/>
            <a:ext cx="790575" cy="576263"/>
          </a:xfrm>
          <a:prstGeom prst="line">
            <a:avLst/>
          </a:prstGeom>
          <a:noFill/>
          <a:ln w="31750">
            <a:solidFill>
              <a:schemeClr val="tx1"/>
            </a:solidFill>
            <a:round/>
            <a:headEnd/>
            <a:tailEnd type="triangle" w="med" len="med"/>
          </a:ln>
        </p:spPr>
        <p:txBody>
          <a:bodyPr/>
          <a:lstStyle/>
          <a:p>
            <a:endParaRPr lang="en-ZA"/>
          </a:p>
        </p:txBody>
      </p:sp>
      <p:sp>
        <p:nvSpPr>
          <p:cNvPr id="23566" name="Line 18"/>
          <p:cNvSpPr>
            <a:spLocks noChangeShapeType="1"/>
          </p:cNvSpPr>
          <p:nvPr/>
        </p:nvSpPr>
        <p:spPr bwMode="auto">
          <a:xfrm rot="15232740" flipH="1">
            <a:off x="2509044" y="2717442"/>
            <a:ext cx="912812" cy="511175"/>
          </a:xfrm>
          <a:prstGeom prst="line">
            <a:avLst/>
          </a:prstGeom>
          <a:noFill/>
          <a:ln w="31750">
            <a:solidFill>
              <a:schemeClr val="tx1"/>
            </a:solidFill>
            <a:round/>
            <a:headEnd/>
            <a:tailEnd type="triangle" w="med" len="med"/>
          </a:ln>
        </p:spPr>
        <p:txBody>
          <a:bodyPr/>
          <a:lstStyle/>
          <a:p>
            <a:endParaRPr lang="en-ZA"/>
          </a:p>
        </p:txBody>
      </p:sp>
      <p:sp>
        <p:nvSpPr>
          <p:cNvPr id="23567" name="Line 19"/>
          <p:cNvSpPr>
            <a:spLocks noChangeShapeType="1"/>
          </p:cNvSpPr>
          <p:nvPr/>
        </p:nvSpPr>
        <p:spPr bwMode="auto">
          <a:xfrm rot="16690968" flipH="1">
            <a:off x="4636293" y="2801579"/>
            <a:ext cx="388938" cy="209550"/>
          </a:xfrm>
          <a:prstGeom prst="line">
            <a:avLst/>
          </a:prstGeom>
          <a:noFill/>
          <a:ln w="31750">
            <a:solidFill>
              <a:schemeClr val="tx1"/>
            </a:solidFill>
            <a:round/>
            <a:headEnd/>
            <a:tailEnd type="triangle" w="med" len="med"/>
          </a:ln>
        </p:spPr>
        <p:txBody>
          <a:bodyPr/>
          <a:lstStyle/>
          <a:p>
            <a:endParaRPr lang="en-ZA"/>
          </a:p>
        </p:txBody>
      </p:sp>
      <p:sp>
        <p:nvSpPr>
          <p:cNvPr id="23568" name="Line 20"/>
          <p:cNvSpPr>
            <a:spLocks noChangeShapeType="1"/>
          </p:cNvSpPr>
          <p:nvPr/>
        </p:nvSpPr>
        <p:spPr bwMode="auto">
          <a:xfrm rot="5722998">
            <a:off x="6380162" y="2778560"/>
            <a:ext cx="503238" cy="77788"/>
          </a:xfrm>
          <a:prstGeom prst="line">
            <a:avLst/>
          </a:prstGeom>
          <a:noFill/>
          <a:ln w="31750">
            <a:solidFill>
              <a:schemeClr val="tx1"/>
            </a:solidFill>
            <a:round/>
            <a:headEnd/>
            <a:tailEnd type="triangle" w="med" len="med"/>
          </a:ln>
        </p:spPr>
        <p:txBody>
          <a:bodyPr/>
          <a:lstStyle/>
          <a:p>
            <a:endParaRPr lang="en-ZA"/>
          </a:p>
        </p:txBody>
      </p:sp>
      <p:sp>
        <p:nvSpPr>
          <p:cNvPr id="23569" name="Line 21"/>
          <p:cNvSpPr>
            <a:spLocks noChangeShapeType="1"/>
          </p:cNvSpPr>
          <p:nvPr/>
        </p:nvSpPr>
        <p:spPr bwMode="auto">
          <a:xfrm rot="20975782" flipH="1">
            <a:off x="8542337" y="2638860"/>
            <a:ext cx="649288" cy="361950"/>
          </a:xfrm>
          <a:prstGeom prst="line">
            <a:avLst/>
          </a:prstGeom>
          <a:noFill/>
          <a:ln w="31750">
            <a:solidFill>
              <a:schemeClr val="tx1"/>
            </a:solidFill>
            <a:round/>
            <a:headEnd/>
            <a:tailEnd type="triangle" w="med" len="med"/>
          </a:ln>
        </p:spPr>
        <p:txBody>
          <a:bodyPr/>
          <a:lstStyle/>
          <a:p>
            <a:endParaRPr lang="en-ZA"/>
          </a:p>
        </p:txBody>
      </p:sp>
      <p:sp>
        <p:nvSpPr>
          <p:cNvPr id="23570" name="Line 22"/>
          <p:cNvSpPr>
            <a:spLocks noChangeShapeType="1"/>
          </p:cNvSpPr>
          <p:nvPr/>
        </p:nvSpPr>
        <p:spPr bwMode="auto">
          <a:xfrm rot="-7706675">
            <a:off x="8329613" y="5012173"/>
            <a:ext cx="503237" cy="77788"/>
          </a:xfrm>
          <a:prstGeom prst="line">
            <a:avLst/>
          </a:prstGeom>
          <a:noFill/>
          <a:ln w="31750">
            <a:solidFill>
              <a:schemeClr val="tx1"/>
            </a:solidFill>
            <a:round/>
            <a:headEnd/>
            <a:tailEnd type="triangle" w="med" len="med"/>
          </a:ln>
        </p:spPr>
        <p:txBody>
          <a:bodyPr/>
          <a:lstStyle/>
          <a:p>
            <a:endParaRPr lang="en-ZA"/>
          </a:p>
        </p:txBody>
      </p:sp>
      <p:sp>
        <p:nvSpPr>
          <p:cNvPr id="23571" name="Line 23"/>
          <p:cNvSpPr>
            <a:spLocks noChangeShapeType="1"/>
          </p:cNvSpPr>
          <p:nvPr/>
        </p:nvSpPr>
        <p:spPr bwMode="auto">
          <a:xfrm rot="7163533" flipH="1">
            <a:off x="4275932" y="4889142"/>
            <a:ext cx="388937" cy="209550"/>
          </a:xfrm>
          <a:prstGeom prst="line">
            <a:avLst/>
          </a:prstGeom>
          <a:noFill/>
          <a:ln w="31750">
            <a:solidFill>
              <a:schemeClr val="tx1"/>
            </a:solidFill>
            <a:round/>
            <a:headEnd/>
            <a:tailEnd type="triangle" w="med" len="med"/>
          </a:ln>
        </p:spPr>
        <p:txBody>
          <a:bodyPr/>
          <a:lstStyle/>
          <a:p>
            <a:endParaRPr lang="en-ZA"/>
          </a:p>
        </p:txBody>
      </p:sp>
      <p:sp>
        <p:nvSpPr>
          <p:cNvPr id="23572" name="Line 24"/>
          <p:cNvSpPr>
            <a:spLocks noChangeShapeType="1"/>
          </p:cNvSpPr>
          <p:nvPr/>
        </p:nvSpPr>
        <p:spPr bwMode="auto">
          <a:xfrm rot="7163533" flipH="1">
            <a:off x="5717382" y="4889142"/>
            <a:ext cx="388937" cy="209550"/>
          </a:xfrm>
          <a:prstGeom prst="line">
            <a:avLst/>
          </a:prstGeom>
          <a:noFill/>
          <a:ln w="31750">
            <a:solidFill>
              <a:schemeClr val="tx1"/>
            </a:solidFill>
            <a:round/>
            <a:headEnd/>
            <a:tailEnd type="triangle" w="med" len="med"/>
          </a:ln>
        </p:spPr>
        <p:txBody>
          <a:bodyPr/>
          <a:lstStyle/>
          <a:p>
            <a:endParaRPr lang="en-ZA"/>
          </a:p>
        </p:txBody>
      </p:sp>
      <p:sp>
        <p:nvSpPr>
          <p:cNvPr id="21" name="Line 24"/>
          <p:cNvSpPr>
            <a:spLocks noChangeShapeType="1"/>
          </p:cNvSpPr>
          <p:nvPr/>
        </p:nvSpPr>
        <p:spPr bwMode="auto">
          <a:xfrm rot="7163533" flipH="1">
            <a:off x="6896885" y="4889142"/>
            <a:ext cx="388937" cy="209550"/>
          </a:xfrm>
          <a:prstGeom prst="line">
            <a:avLst/>
          </a:prstGeom>
          <a:noFill/>
          <a:ln w="31750">
            <a:solidFill>
              <a:schemeClr val="tx1"/>
            </a:solidFill>
            <a:round/>
            <a:headEnd/>
            <a:tailEnd type="triangle" w="med" len="med"/>
          </a:ln>
        </p:spPr>
        <p:txBody>
          <a:bodyPr/>
          <a:lstStyle/>
          <a:p>
            <a:endParaRPr lang="en-ZA"/>
          </a:p>
        </p:txBody>
      </p:sp>
      <p:sp>
        <p:nvSpPr>
          <p:cNvPr id="2" name="TextBox 1"/>
          <p:cNvSpPr txBox="1"/>
          <p:nvPr/>
        </p:nvSpPr>
        <p:spPr>
          <a:xfrm>
            <a:off x="6526461" y="5190945"/>
            <a:ext cx="1296144" cy="707886"/>
          </a:xfrm>
          <a:prstGeom prst="rect">
            <a:avLst/>
          </a:prstGeom>
          <a:noFill/>
        </p:spPr>
        <p:txBody>
          <a:bodyPr wrap="square" rtlCol="0">
            <a:spAutoFit/>
          </a:bodyPr>
          <a:lstStyle/>
          <a:p>
            <a:pPr algn="ctr"/>
            <a:r>
              <a:rPr lang="en-ZA" sz="2000" b="1" dirty="0">
                <a:latin typeface="Arial"/>
                <a:cs typeface="Arial"/>
              </a:rPr>
              <a:t>Iron</a:t>
            </a:r>
          </a:p>
          <a:p>
            <a:pPr algn="ctr"/>
            <a:r>
              <a:rPr lang="en-ZA" sz="2000" b="1" dirty="0">
                <a:latin typeface="Arial"/>
                <a:cs typeface="Arial"/>
              </a:rPr>
              <a:t>overload</a:t>
            </a:r>
          </a:p>
        </p:txBody>
      </p:sp>
      <p:sp>
        <p:nvSpPr>
          <p:cNvPr id="24" name="Line 20"/>
          <p:cNvSpPr>
            <a:spLocks noChangeShapeType="1"/>
          </p:cNvSpPr>
          <p:nvPr/>
        </p:nvSpPr>
        <p:spPr bwMode="auto">
          <a:xfrm rot="5722998" flipH="1" flipV="1">
            <a:off x="3036713" y="3755284"/>
            <a:ext cx="58253" cy="618170"/>
          </a:xfrm>
          <a:prstGeom prst="line">
            <a:avLst/>
          </a:prstGeom>
          <a:noFill/>
          <a:ln w="31750">
            <a:solidFill>
              <a:schemeClr val="tx1"/>
            </a:solidFill>
            <a:round/>
            <a:headEnd/>
            <a:tailEnd type="triangle" w="med" len="med"/>
          </a:ln>
        </p:spPr>
        <p:txBody>
          <a:bodyPr/>
          <a:lstStyle/>
          <a:p>
            <a:endParaRPr lang="en-ZA"/>
          </a:p>
        </p:txBody>
      </p:sp>
      <p:sp>
        <p:nvSpPr>
          <p:cNvPr id="5" name="TextBox 4"/>
          <p:cNvSpPr txBox="1"/>
          <p:nvPr/>
        </p:nvSpPr>
        <p:spPr>
          <a:xfrm>
            <a:off x="1646700" y="3891734"/>
            <a:ext cx="1108685" cy="707886"/>
          </a:xfrm>
          <a:prstGeom prst="rect">
            <a:avLst/>
          </a:prstGeom>
          <a:noFill/>
        </p:spPr>
        <p:txBody>
          <a:bodyPr wrap="square" rtlCol="0">
            <a:spAutoFit/>
          </a:bodyPr>
          <a:lstStyle/>
          <a:p>
            <a:r>
              <a:rPr lang="en-ZA" sz="2000" b="1" dirty="0">
                <a:latin typeface="Arial" panose="020B0604020202020204" pitchFamily="34" charset="0"/>
                <a:cs typeface="Arial" panose="020B0604020202020204" pitchFamily="34" charset="0"/>
              </a:rPr>
              <a:t>HBeAg</a:t>
            </a:r>
          </a:p>
          <a:p>
            <a:r>
              <a:rPr lang="en-ZA" sz="2000" b="1" dirty="0">
                <a:latin typeface="Arial" panose="020B0604020202020204" pitchFamily="34" charset="0"/>
                <a:cs typeface="Arial" panose="020B0604020202020204" pitchFamily="34" charset="0"/>
              </a:rPr>
              <a:t>status</a:t>
            </a:r>
          </a:p>
        </p:txBody>
      </p:sp>
      <p:sp>
        <p:nvSpPr>
          <p:cNvPr id="25"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lvl="0" defTabSz="914126">
              <a:lnSpc>
                <a:spcPct val="85000"/>
              </a:lnSpc>
              <a:spcBef>
                <a:spcPct val="0"/>
              </a:spcBef>
              <a:defRPr/>
            </a:pPr>
            <a:r>
              <a:rPr lang="en-ZA" sz="4000" b="1" dirty="0" smtClean="0">
                <a:solidFill>
                  <a:schemeClr val="accent1"/>
                </a:solidFill>
                <a:latin typeface="Arial" charset="0"/>
              </a:rPr>
              <a:t>Factors Influencing Natural History</a:t>
            </a:r>
            <a:endParaRPr kumimoji="0" lang="en-GB" sz="4000" b="1" i="0" u="none" strike="noStrike" kern="1200" cap="none" spc="-50" normalizeH="0" baseline="0" noProof="0" dirty="0">
              <a:ln>
                <a:noFill/>
              </a:ln>
              <a:solidFill>
                <a:schemeClr val="accent1"/>
              </a:solidFill>
              <a:effectLst/>
              <a:uLnTx/>
              <a:uFillTx/>
              <a:latin typeface="Arial" charset="0"/>
              <a:ea typeface="+mj-ea"/>
              <a:cs typeface="Arial" charset="0"/>
            </a:endParaRPr>
          </a:p>
        </p:txBody>
      </p:sp>
    </p:spTree>
    <p:extLst>
      <p:ext uri="{BB962C8B-B14F-4D97-AF65-F5344CB8AC3E}">
        <p14:creationId xmlns:p14="http://schemas.microsoft.com/office/powerpoint/2010/main" val="276602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Text Box 13"/>
          <p:cNvSpPr txBox="1">
            <a:spLocks noChangeArrowheads="1"/>
          </p:cNvSpPr>
          <p:nvPr/>
        </p:nvSpPr>
        <p:spPr bwMode="auto">
          <a:xfrm>
            <a:off x="3646487" y="3429000"/>
            <a:ext cx="4248150" cy="584200"/>
          </a:xfrm>
          <a:prstGeom prst="rect">
            <a:avLst/>
          </a:prstGeom>
          <a:noFill/>
          <a:ln w="9525">
            <a:noFill/>
            <a:miter lim="800000"/>
            <a:headEnd/>
            <a:tailEnd/>
          </a:ln>
        </p:spPr>
        <p:txBody>
          <a:bodyPr>
            <a:spAutoFit/>
          </a:bodyPr>
          <a:lstStyle/>
          <a:p>
            <a:pPr algn="ctr">
              <a:spcBef>
                <a:spcPct val="50000"/>
              </a:spcBef>
            </a:pPr>
            <a:r>
              <a:rPr lang="en-ZA" sz="3200" dirty="0">
                <a:solidFill>
                  <a:schemeClr val="bg1"/>
                </a:solidFill>
                <a:latin typeface="Arial" pitchFamily="34" charset="0"/>
              </a:rPr>
              <a:t>Disease progression</a:t>
            </a:r>
            <a:endParaRPr lang="en-GB" sz="3200" dirty="0">
              <a:solidFill>
                <a:schemeClr val="bg1"/>
              </a:solidFill>
              <a:latin typeface="Arial" pitchFamily="34" charset="0"/>
            </a:endParaRPr>
          </a:p>
        </p:txBody>
      </p:sp>
      <p:pic>
        <p:nvPicPr>
          <p:cNvPr id="2" name="Picture 1"/>
          <p:cNvPicPr>
            <a:picLocks noChangeAspect="1"/>
          </p:cNvPicPr>
          <p:nvPr/>
        </p:nvPicPr>
        <p:blipFill>
          <a:blip r:embed="rId2"/>
          <a:srcRect t="29130" b="5329"/>
          <a:stretch>
            <a:fillRect/>
          </a:stretch>
        </p:blipFill>
        <p:spPr>
          <a:xfrm>
            <a:off x="1349771" y="1981200"/>
            <a:ext cx="9489281" cy="411480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6"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lvl="0" defTabSz="914126">
              <a:lnSpc>
                <a:spcPct val="85000"/>
              </a:lnSpc>
              <a:spcBef>
                <a:spcPct val="0"/>
              </a:spcBef>
              <a:defRPr/>
            </a:pPr>
            <a:r>
              <a:rPr lang="en-US" sz="4000" b="1" dirty="0" smtClean="0">
                <a:solidFill>
                  <a:schemeClr val="accent1"/>
                </a:solidFill>
                <a:latin typeface="Arial" charset="0"/>
              </a:rPr>
              <a:t>REVEAL Study</a:t>
            </a:r>
          </a:p>
          <a:p>
            <a:pPr lvl="0" defTabSz="914126">
              <a:lnSpc>
                <a:spcPct val="85000"/>
              </a:lnSpc>
              <a:spcBef>
                <a:spcPct val="0"/>
              </a:spcBef>
              <a:defRPr/>
            </a:pPr>
            <a:r>
              <a:rPr lang="en-US" sz="2800" dirty="0" smtClean="0">
                <a:solidFill>
                  <a:schemeClr val="accent1"/>
                </a:solidFill>
                <a:latin typeface="Arial" charset="0"/>
              </a:rPr>
              <a:t>Risk of HCC and Cirrhosis According to Baseline HBV DNA</a:t>
            </a:r>
            <a:endParaRPr kumimoji="0" lang="en-GB" sz="2800" i="0" u="none" strike="noStrike" kern="1200" cap="none" spc="-50" normalizeH="0" baseline="0" noProof="0" dirty="0">
              <a:ln>
                <a:noFill/>
              </a:ln>
              <a:solidFill>
                <a:schemeClr val="accent1"/>
              </a:solidFill>
              <a:effectLst/>
              <a:uLnTx/>
              <a:uFillTx/>
              <a:latin typeface="Arial" charset="0"/>
              <a:ea typeface="+mj-ea"/>
              <a:cs typeface="Arial" charset="0"/>
            </a:endParaRPr>
          </a:p>
        </p:txBody>
      </p:sp>
      <p:cxnSp>
        <p:nvCxnSpPr>
          <p:cNvPr id="7" name="Straight Connector 6"/>
          <p:cNvCxnSpPr/>
          <p:nvPr/>
        </p:nvCxnSpPr>
        <p:spPr>
          <a:xfrm>
            <a:off x="1193221" y="1752600"/>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146304" y="6455664"/>
            <a:ext cx="8105654" cy="289823"/>
          </a:xfrm>
          <a:prstGeom prst="rect">
            <a:avLst/>
          </a:prstGeom>
          <a:noFill/>
          <a:ln w="9525">
            <a:noFill/>
            <a:miter lim="800000"/>
            <a:headEnd/>
            <a:tailEnd/>
          </a:ln>
        </p:spPr>
        <p:txBody>
          <a:bodyPr wrap="none">
            <a:spAutoFit/>
          </a:bodyPr>
          <a:lstStyle/>
          <a:p>
            <a:pPr>
              <a:lnSpc>
                <a:spcPct val="90000"/>
              </a:lnSpc>
            </a:pPr>
            <a:r>
              <a:rPr lang="en-US" sz="1400" dirty="0" smtClean="0">
                <a:solidFill>
                  <a:schemeClr val="bg1"/>
                </a:solidFill>
                <a:latin typeface="Arial" pitchFamily="34" charset="0"/>
                <a:cs typeface="Arial" pitchFamily="34" charset="0"/>
              </a:rPr>
              <a:t>1. Chen CJ, et al. JAMA. 2006;295:65-73.    2. </a:t>
            </a:r>
            <a:r>
              <a:rPr lang="en-US" sz="1400" dirty="0" err="1" smtClean="0">
                <a:solidFill>
                  <a:schemeClr val="bg1"/>
                </a:solidFill>
                <a:latin typeface="Arial" pitchFamily="34" charset="0"/>
                <a:cs typeface="Arial" pitchFamily="34" charset="0"/>
              </a:rPr>
              <a:t>Iloeje</a:t>
            </a:r>
            <a:r>
              <a:rPr lang="en-US" sz="1400" dirty="0" smtClean="0">
                <a:solidFill>
                  <a:schemeClr val="bg1"/>
                </a:solidFill>
                <a:latin typeface="Arial" pitchFamily="34" charset="0"/>
                <a:cs typeface="Arial" pitchFamily="34" charset="0"/>
              </a:rPr>
              <a:t> UH, et al. Gastroenterology. 2006;130:678-686.</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287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835332" cy="5754960"/>
          </a:xfrm>
        </p:spPr>
        <p:txBody>
          <a:bodyPr>
            <a:noAutofit/>
          </a:bodyPr>
          <a:lstStyle/>
          <a:p>
            <a:pPr marL="0" indent="0">
              <a:lnSpc>
                <a:spcPct val="100000"/>
              </a:lnSpc>
              <a:buClr>
                <a:schemeClr val="tx1"/>
              </a:buClr>
              <a:buSzTx/>
              <a:buNone/>
            </a:pPr>
            <a:r>
              <a:rPr lang="en-GB" sz="2400" b="1" dirty="0">
                <a:solidFill>
                  <a:schemeClr val="accent1"/>
                </a:solidFill>
                <a:latin typeface="Arial" charset="0"/>
              </a:rPr>
              <a:t>Liver Biopsy</a:t>
            </a:r>
            <a:endParaRPr lang="en-GB" sz="2400" b="1" dirty="0" smtClean="0">
              <a:solidFill>
                <a:schemeClr val="accent1"/>
              </a:solidFill>
              <a:latin typeface="Arial" charset="0"/>
            </a:endParaRPr>
          </a:p>
          <a:p>
            <a:pPr marL="347472" indent="-347472" eaLnBrk="1" hangingPunct="1">
              <a:lnSpc>
                <a:spcPct val="100000"/>
              </a:lnSpc>
              <a:buSzTx/>
              <a:buFont typeface="Wingdings" panose="05000000000000000000" pitchFamily="2" charset="2"/>
              <a:buChar char="§"/>
            </a:pPr>
            <a:r>
              <a:rPr lang="en-GB" sz="2400" dirty="0" smtClean="0">
                <a:solidFill>
                  <a:schemeClr val="tx1"/>
                </a:solidFill>
                <a:latin typeface="Arial" charset="0"/>
              </a:rPr>
              <a:t>Liver </a:t>
            </a:r>
            <a:r>
              <a:rPr lang="en-GB" sz="2400" dirty="0">
                <a:solidFill>
                  <a:schemeClr val="tx1"/>
                </a:solidFill>
                <a:latin typeface="Arial" charset="0"/>
              </a:rPr>
              <a:t>biopsy has been considered the gold standard to grade and stage</a:t>
            </a:r>
            <a:r>
              <a:rPr lang="en-GB" sz="2400" dirty="0" smtClean="0">
                <a:solidFill>
                  <a:schemeClr val="tx1"/>
                </a:solidFill>
                <a:latin typeface="Arial" charset="0"/>
              </a:rPr>
              <a:t> liver </a:t>
            </a:r>
            <a:r>
              <a:rPr lang="en-GB" sz="2400" dirty="0">
                <a:solidFill>
                  <a:schemeClr val="tx1"/>
                </a:solidFill>
                <a:latin typeface="Arial" charset="0"/>
              </a:rPr>
              <a:t>disease and assess the role of </a:t>
            </a:r>
            <a:r>
              <a:rPr lang="en-GB" sz="2400" dirty="0" smtClean="0">
                <a:solidFill>
                  <a:schemeClr val="tx1"/>
                </a:solidFill>
                <a:latin typeface="Arial" charset="0"/>
              </a:rPr>
              <a:t>co-factors</a:t>
            </a:r>
          </a:p>
          <a:p>
            <a:pPr marL="347472" indent="-347472" eaLnBrk="1" hangingPunct="1">
              <a:lnSpc>
                <a:spcPct val="100000"/>
              </a:lnSpc>
              <a:buSzTx/>
              <a:buFont typeface="Wingdings" panose="05000000000000000000" pitchFamily="2" charset="2"/>
              <a:buChar char="§"/>
            </a:pPr>
            <a:r>
              <a:rPr lang="en-GB" sz="2400" dirty="0" smtClean="0">
                <a:solidFill>
                  <a:schemeClr val="tx1"/>
                </a:solidFill>
                <a:latin typeface="Arial" charset="0"/>
              </a:rPr>
              <a:t>Standardised biopsy </a:t>
            </a:r>
            <a:r>
              <a:rPr lang="en-GB" sz="2400" dirty="0">
                <a:solidFill>
                  <a:schemeClr val="tx1"/>
                </a:solidFill>
                <a:latin typeface="Arial" charset="0"/>
              </a:rPr>
              <a:t>scoring </a:t>
            </a:r>
            <a:r>
              <a:rPr lang="en-GB" sz="2400" dirty="0" smtClean="0">
                <a:solidFill>
                  <a:schemeClr val="tx1"/>
                </a:solidFill>
                <a:latin typeface="Arial" charset="0"/>
              </a:rPr>
              <a:t>systems - </a:t>
            </a:r>
            <a:r>
              <a:rPr lang="en-GB" sz="2400" i="1" dirty="0" smtClean="0">
                <a:solidFill>
                  <a:schemeClr val="tx1"/>
                </a:solidFill>
                <a:latin typeface="Arial" charset="0"/>
              </a:rPr>
              <a:t>METAVIR </a:t>
            </a:r>
            <a:r>
              <a:rPr lang="en-GB" sz="2400" i="1" dirty="0">
                <a:solidFill>
                  <a:schemeClr val="tx1"/>
                </a:solidFill>
                <a:latin typeface="Arial" charset="0"/>
              </a:rPr>
              <a:t>and </a:t>
            </a:r>
            <a:r>
              <a:rPr lang="en-GB" sz="2400" i="1" dirty="0" err="1">
                <a:solidFill>
                  <a:schemeClr val="tx1"/>
                </a:solidFill>
                <a:latin typeface="Arial" charset="0"/>
              </a:rPr>
              <a:t>Knodell</a:t>
            </a:r>
            <a:r>
              <a:rPr lang="en-GB" sz="2400" i="1" dirty="0">
                <a:solidFill>
                  <a:schemeClr val="tx1"/>
                </a:solidFill>
                <a:latin typeface="Arial" charset="0"/>
              </a:rPr>
              <a:t> and </a:t>
            </a:r>
            <a:r>
              <a:rPr lang="en-GB" sz="2400" i="1" dirty="0" err="1">
                <a:solidFill>
                  <a:schemeClr val="tx1"/>
                </a:solidFill>
                <a:latin typeface="Arial" charset="0"/>
              </a:rPr>
              <a:t>Ishak</a:t>
            </a:r>
            <a:r>
              <a:rPr lang="en-GB" sz="2400" i="1" dirty="0">
                <a:solidFill>
                  <a:schemeClr val="tx1"/>
                </a:solidFill>
                <a:latin typeface="Arial" charset="0"/>
              </a:rPr>
              <a:t> scores</a:t>
            </a:r>
          </a:p>
          <a:p>
            <a:pPr marL="0" indent="0">
              <a:lnSpc>
                <a:spcPct val="80000"/>
              </a:lnSpc>
              <a:buClr>
                <a:schemeClr val="tx1"/>
              </a:buClr>
              <a:buSzTx/>
              <a:buNone/>
            </a:pPr>
            <a:endParaRPr lang="en-GB" sz="2400" dirty="0">
              <a:latin typeface="Arial" charset="0"/>
            </a:endParaRPr>
          </a:p>
          <a:p>
            <a:pPr marL="0" indent="0">
              <a:lnSpc>
                <a:spcPct val="80000"/>
              </a:lnSpc>
              <a:buClr>
                <a:schemeClr val="tx1"/>
              </a:buClr>
              <a:buSzTx/>
              <a:buNone/>
            </a:pPr>
            <a:endParaRPr lang="en-GB" sz="2400" dirty="0">
              <a:latin typeface="Arial" charset="0"/>
            </a:endParaRPr>
          </a:p>
          <a:p>
            <a:pPr marL="0" indent="0">
              <a:lnSpc>
                <a:spcPct val="80000"/>
              </a:lnSpc>
              <a:buClr>
                <a:schemeClr val="tx1"/>
              </a:buClr>
              <a:buSzTx/>
              <a:buNone/>
            </a:pPr>
            <a:endParaRPr lang="en-US" sz="2400" b="1" dirty="0" smtClean="0">
              <a:solidFill>
                <a:schemeClr val="accent1"/>
              </a:solidFill>
              <a:latin typeface="Arial" pitchFamily="34" charset="0"/>
              <a:cs typeface="Arial" pitchFamily="34" charset="0"/>
            </a:endParaRPr>
          </a:p>
          <a:p>
            <a:pPr marL="0" indent="0">
              <a:lnSpc>
                <a:spcPct val="80000"/>
              </a:lnSpc>
              <a:buClr>
                <a:schemeClr val="tx1"/>
              </a:buClr>
              <a:buSzTx/>
              <a:buNone/>
            </a:pPr>
            <a:endParaRPr lang="en-GB" sz="2400" dirty="0" smtClean="0">
              <a:solidFill>
                <a:schemeClr val="tx1"/>
              </a:solidFill>
              <a:latin typeface="Arial" charset="0"/>
            </a:endParaRPr>
          </a:p>
        </p:txBody>
      </p:sp>
      <p:pic>
        <p:nvPicPr>
          <p:cNvPr id="2" name="Picture 1"/>
          <p:cNvPicPr>
            <a:picLocks noChangeAspect="1"/>
          </p:cNvPicPr>
          <p:nvPr/>
        </p:nvPicPr>
        <p:blipFill>
          <a:blip r:embed="rId3"/>
          <a:stretch>
            <a:fillRect/>
          </a:stretch>
        </p:blipFill>
        <p:spPr>
          <a:xfrm>
            <a:off x="1337931" y="5029200"/>
            <a:ext cx="5594681" cy="9987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4000" b="1" dirty="0" smtClean="0">
                <a:solidFill>
                  <a:schemeClr val="accent1"/>
                </a:solidFill>
                <a:latin typeface="Arial" charset="0"/>
              </a:rPr>
              <a:t>Assessment of Liver Disease Stage</a:t>
            </a:r>
            <a:endParaRPr kumimoji="0" lang="en-US" sz="40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8" name="Rectangle 3"/>
          <p:cNvSpPr txBox="1">
            <a:spLocks noChangeArrowheads="1"/>
          </p:cNvSpPr>
          <p:nvPr/>
        </p:nvSpPr>
        <p:spPr>
          <a:xfrm>
            <a:off x="7251192" y="1938528"/>
            <a:ext cx="3994468" cy="3776472"/>
          </a:xfrm>
          <a:prstGeom prst="rect">
            <a:avLst/>
          </a:prstGeom>
        </p:spPr>
        <p:txBody>
          <a:bodyPr vert="horz" lIns="0" tIns="45720" rIns="0" bIns="45720" rtlCol="0">
            <a:noAutofit/>
          </a:bodyPr>
          <a:lstStyle/>
          <a:p>
            <a:pPr marL="0" marR="0" lvl="0" indent="0" algn="l" defTabSz="914126" rtl="0" eaLnBrk="1" fontAlgn="auto" latinLnBrk="0" hangingPunct="1">
              <a:spcBef>
                <a:spcPts val="1200"/>
              </a:spcBef>
              <a:spcAft>
                <a:spcPts val="200"/>
              </a:spcAft>
              <a:buClr>
                <a:schemeClr val="tx1"/>
              </a:buClr>
              <a:buSzTx/>
              <a:buFont typeface="Calibri" panose="020F0502020204030204" pitchFamily="34" charset="0"/>
              <a:buNone/>
              <a:tabLst/>
              <a:defRPr/>
            </a:pPr>
            <a:r>
              <a:rPr kumimoji="0" lang="en-GB" sz="2400" b="1" i="0" u="none" strike="noStrike" kern="1200" cap="none" spc="0" normalizeH="0" baseline="0" noProof="0" dirty="0" smtClean="0">
                <a:ln>
                  <a:noFill/>
                </a:ln>
                <a:solidFill>
                  <a:schemeClr val="accent1"/>
                </a:solidFill>
                <a:effectLst/>
                <a:uLnTx/>
                <a:uFillTx/>
                <a:latin typeface="Arial" charset="0"/>
                <a:ea typeface="+mn-ea"/>
                <a:cs typeface="+mn-cs"/>
              </a:rPr>
              <a:t>Not widely available in resource-limited settings </a:t>
            </a:r>
          </a:p>
          <a:p>
            <a:pPr marL="347472" marR="0" lvl="0" indent="-347472" algn="l" defTabSz="914126" rtl="0" eaLnBrk="1" fontAlgn="auto" latinLnBrk="0" hangingPunct="1">
              <a:spcBef>
                <a:spcPts val="1200"/>
              </a:spcBef>
              <a:spcAft>
                <a:spcPts val="200"/>
              </a:spcAft>
              <a:buClr>
                <a:schemeClr val="accent1"/>
              </a:buClr>
              <a:buSzPct val="110000"/>
              <a:buFont typeface="Wingdings" panose="05000000000000000000"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Arial" charset="0"/>
                <a:ea typeface="+mn-ea"/>
                <a:cs typeface="+mn-cs"/>
              </a:rPr>
              <a:t>Costly; invasive – risks </a:t>
            </a:r>
            <a:br>
              <a:rPr kumimoji="0" lang="en-GB" sz="2400" b="0" i="0" u="none" strike="noStrike" kern="1200" cap="none" spc="0" normalizeH="0" baseline="0" noProof="0" dirty="0" smtClean="0">
                <a:ln>
                  <a:noFill/>
                </a:ln>
                <a:solidFill>
                  <a:schemeClr val="tx1"/>
                </a:solidFill>
                <a:effectLst/>
                <a:uLnTx/>
                <a:uFillTx/>
                <a:latin typeface="Arial" charset="0"/>
                <a:ea typeface="+mn-ea"/>
                <a:cs typeface="+mn-cs"/>
              </a:rPr>
            </a:br>
            <a:r>
              <a:rPr kumimoji="0" lang="en-GB" sz="2400" b="0" i="0" u="none" strike="noStrike" kern="1200" cap="none" spc="0" normalizeH="0" baseline="0" noProof="0" dirty="0" smtClean="0">
                <a:ln>
                  <a:noFill/>
                </a:ln>
                <a:solidFill>
                  <a:schemeClr val="tx1"/>
                </a:solidFill>
                <a:effectLst/>
                <a:uLnTx/>
                <a:uFillTx/>
                <a:latin typeface="Arial" charset="0"/>
                <a:ea typeface="+mn-ea"/>
                <a:cs typeface="+mn-cs"/>
              </a:rPr>
              <a:t>of bleeding and </a:t>
            </a:r>
            <a:r>
              <a:rPr kumimoji="0" lang="en-GB" sz="2400" b="0" i="0" u="none" strike="noStrike" kern="1200" cap="none" spc="0" normalizeH="0" baseline="0" noProof="0" dirty="0" err="1" smtClean="0">
                <a:ln>
                  <a:noFill/>
                </a:ln>
                <a:solidFill>
                  <a:schemeClr val="tx1"/>
                </a:solidFill>
                <a:effectLst/>
                <a:uLnTx/>
                <a:uFillTx/>
                <a:latin typeface="Arial" charset="0"/>
                <a:ea typeface="+mn-ea"/>
                <a:cs typeface="+mn-cs"/>
              </a:rPr>
              <a:t>pneumothorax</a:t>
            </a:r>
            <a:endParaRPr kumimoji="0" lang="en-GB" sz="2400" b="0" i="0" u="none" strike="noStrike" kern="1200" cap="none" spc="0" normalizeH="0" baseline="0" noProof="0" dirty="0" smtClean="0">
              <a:ln>
                <a:noFill/>
              </a:ln>
              <a:solidFill>
                <a:schemeClr val="tx1"/>
              </a:solidFill>
              <a:effectLst/>
              <a:uLnTx/>
              <a:uFillTx/>
              <a:latin typeface="Arial" charset="0"/>
              <a:ea typeface="+mn-ea"/>
              <a:cs typeface="+mn-cs"/>
            </a:endParaRPr>
          </a:p>
          <a:p>
            <a:pPr marL="347472" marR="0" lvl="0" indent="-347472" algn="l" defTabSz="914126" rtl="0" eaLnBrk="1" fontAlgn="auto" latinLnBrk="0" hangingPunct="1">
              <a:spcBef>
                <a:spcPts val="1200"/>
              </a:spcBef>
              <a:spcAft>
                <a:spcPts val="200"/>
              </a:spcAft>
              <a:buClr>
                <a:schemeClr val="accent1"/>
              </a:buClr>
              <a:buSzPct val="110000"/>
              <a:buFont typeface="Wingdings" panose="05000000000000000000"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Arial" charset="0"/>
                <a:ea typeface="+mn-ea"/>
                <a:cs typeface="+mn-cs"/>
              </a:rPr>
              <a:t>Sampling error</a:t>
            </a:r>
          </a:p>
          <a:p>
            <a:pPr marL="347472" marR="0" lvl="0" indent="-347472" algn="l" defTabSz="914126" rtl="0" eaLnBrk="1" fontAlgn="auto" latinLnBrk="0" hangingPunct="1">
              <a:spcBef>
                <a:spcPts val="1200"/>
              </a:spcBef>
              <a:spcAft>
                <a:spcPts val="200"/>
              </a:spcAft>
              <a:buClr>
                <a:schemeClr val="accent1"/>
              </a:buClr>
              <a:buSzPct val="110000"/>
              <a:buFont typeface="Wingdings" panose="05000000000000000000"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Arial" charset="0"/>
                <a:ea typeface="+mn-ea"/>
                <a:cs typeface="+mn-cs"/>
              </a:rPr>
              <a:t>Expert histological interpretation</a:t>
            </a:r>
          </a:p>
        </p:txBody>
      </p:sp>
    </p:spTree>
    <p:extLst>
      <p:ext uri="{BB962C8B-B14F-4D97-AF65-F5344CB8AC3E}">
        <p14:creationId xmlns:p14="http://schemas.microsoft.com/office/powerpoint/2010/main" val="589906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916835" cy="3735372"/>
          </a:xfrm>
        </p:spPr>
        <p:txBody>
          <a:bodyPr>
            <a:noAutofit/>
          </a:bodyPr>
          <a:lstStyle/>
          <a:p>
            <a:pPr marL="0" indent="0">
              <a:lnSpc>
                <a:spcPct val="100000"/>
              </a:lnSpc>
              <a:buClr>
                <a:schemeClr val="tx1"/>
              </a:buClr>
              <a:buNone/>
            </a:pPr>
            <a:r>
              <a:rPr lang="en-GB" sz="2400" b="1" dirty="0" smtClean="0">
                <a:solidFill>
                  <a:schemeClr val="accent1"/>
                </a:solidFill>
                <a:latin typeface="Arial" charset="0"/>
              </a:rPr>
              <a:t>Blood</a:t>
            </a:r>
            <a:r>
              <a:rPr lang="en-GB" sz="2400" b="1" dirty="0">
                <a:solidFill>
                  <a:schemeClr val="accent1"/>
                </a:solidFill>
                <a:latin typeface="Arial" charset="0"/>
              </a:rPr>
              <a:t>/Serum-</a:t>
            </a:r>
            <a:r>
              <a:rPr lang="en-GB" sz="2400" b="1" dirty="0" smtClean="0">
                <a:solidFill>
                  <a:schemeClr val="accent1"/>
                </a:solidFill>
                <a:latin typeface="Arial" charset="0"/>
              </a:rPr>
              <a:t>based tests</a:t>
            </a: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APRI</a:t>
            </a: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Fib</a:t>
            </a:r>
            <a:r>
              <a:rPr lang="en-US" sz="2400" dirty="0">
                <a:solidFill>
                  <a:schemeClr val="tx1"/>
                </a:solidFill>
                <a:latin typeface="Arial" pitchFamily="34" charset="0"/>
                <a:cs typeface="Arial" pitchFamily="34" charset="0"/>
              </a:rPr>
              <a:t>-4</a:t>
            </a:r>
            <a:endParaRPr lang="en-US" sz="2400" dirty="0" smtClean="0">
              <a:solidFill>
                <a:schemeClr val="tx1"/>
              </a:solidFill>
              <a:latin typeface="Arial" pitchFamily="34" charset="0"/>
              <a:cs typeface="Arial" pitchFamily="34" charset="0"/>
            </a:endParaRPr>
          </a:p>
          <a:p>
            <a:pPr marL="347472" indent="-347472">
              <a:lnSpc>
                <a:spcPct val="100000"/>
              </a:lnSpc>
              <a:spcAft>
                <a:spcPts val="1200"/>
              </a:spcAft>
              <a:buFont typeface="Wingdings" panose="05000000000000000000" pitchFamily="2" charset="2"/>
              <a:buChar char="§"/>
            </a:pPr>
            <a:r>
              <a:rPr lang="en-US" sz="2400" dirty="0" err="1" smtClean="0">
                <a:solidFill>
                  <a:schemeClr val="tx1"/>
                </a:solidFill>
                <a:latin typeface="Arial" pitchFamily="34" charset="0"/>
                <a:cs typeface="Arial" pitchFamily="34" charset="0"/>
              </a:rPr>
              <a:t>FibroTest</a:t>
            </a:r>
            <a:r>
              <a:rPr lang="en-US" sz="2400" dirty="0" smtClean="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(patented commercial test</a:t>
            </a:r>
            <a:r>
              <a:rPr lang="en-US" sz="2400" dirty="0" smtClean="0">
                <a:solidFill>
                  <a:schemeClr val="tx1"/>
                </a:solidFill>
                <a:latin typeface="Arial" pitchFamily="34" charset="0"/>
                <a:cs typeface="Arial" pitchFamily="34" charset="0"/>
              </a:rPr>
              <a:t>)</a:t>
            </a:r>
            <a:endParaRPr lang="en-GB" sz="2400" dirty="0" smtClean="0">
              <a:latin typeface="Arial" charset="0"/>
            </a:endParaRPr>
          </a:p>
          <a:p>
            <a:pPr marL="0" indent="0">
              <a:lnSpc>
                <a:spcPct val="80000"/>
              </a:lnSpc>
              <a:buClr>
                <a:schemeClr val="tx1"/>
              </a:buClr>
              <a:buSzTx/>
              <a:buNone/>
            </a:pPr>
            <a:r>
              <a:rPr lang="en-US" sz="2400" b="1" dirty="0" smtClean="0">
                <a:solidFill>
                  <a:schemeClr val="accent1"/>
                </a:solidFill>
                <a:latin typeface="Arial" pitchFamily="34" charset="0"/>
                <a:cs typeface="Arial" pitchFamily="34" charset="0"/>
              </a:rPr>
              <a:t>Transient </a:t>
            </a:r>
            <a:r>
              <a:rPr lang="en-US" sz="2400" b="1" dirty="0" err="1" smtClean="0">
                <a:solidFill>
                  <a:schemeClr val="accent1"/>
                </a:solidFill>
                <a:latin typeface="Arial" pitchFamily="34" charset="0"/>
                <a:cs typeface="Arial" pitchFamily="34" charset="0"/>
              </a:rPr>
              <a:t>Elastography</a:t>
            </a:r>
            <a:endParaRPr lang="en-US" sz="2400" b="1" dirty="0" smtClean="0">
              <a:solidFill>
                <a:schemeClr val="accent1"/>
              </a:solidFill>
              <a:latin typeface="Arial" pitchFamily="34" charset="0"/>
              <a:cs typeface="Arial" pitchFamily="34" charset="0"/>
            </a:endParaRPr>
          </a:p>
          <a:p>
            <a:pPr marL="347472" indent="-347472" eaLnBrk="1" hangingPunct="1">
              <a:lnSpc>
                <a:spcPct val="100000"/>
              </a:lnSpc>
              <a:buSzTx/>
              <a:buFont typeface="Wingdings" panose="05000000000000000000" pitchFamily="2" charset="2"/>
              <a:buChar char="§"/>
            </a:pPr>
            <a:r>
              <a:rPr lang="en-US" sz="2400" dirty="0" err="1" smtClean="0">
                <a:solidFill>
                  <a:schemeClr val="tx1"/>
                </a:solidFill>
                <a:latin typeface="Arial" pitchFamily="34" charset="0"/>
                <a:cs typeface="Arial" pitchFamily="34" charset="0"/>
              </a:rPr>
              <a:t>Fibroscan</a:t>
            </a:r>
            <a:endParaRPr lang="en-GB" sz="2400" dirty="0">
              <a:solidFill>
                <a:schemeClr val="tx1"/>
              </a:solidFill>
              <a:latin typeface="Arial" pitchFamily="34" charset="0"/>
              <a:cs typeface="Arial" pitchFamily="34" charset="0"/>
            </a:endParaRPr>
          </a:p>
          <a:p>
            <a:pPr marL="450850" indent="-450850">
              <a:lnSpc>
                <a:spcPct val="80000"/>
              </a:lnSpc>
              <a:buClr>
                <a:schemeClr val="tx1"/>
              </a:buClr>
              <a:buSzTx/>
              <a:buNone/>
            </a:pPr>
            <a:r>
              <a:rPr lang="en-US" sz="2400" dirty="0">
                <a:latin typeface="Arial" pitchFamily="34" charset="0"/>
                <a:cs typeface="Arial" pitchFamily="34" charset="0"/>
              </a:rPr>
              <a:t>    </a:t>
            </a:r>
            <a:endParaRPr lang="en-GB" sz="2400" dirty="0">
              <a:latin typeface="Arial" charset="0"/>
            </a:endParaRPr>
          </a:p>
        </p:txBody>
      </p:sp>
      <p:sp>
        <p:nvSpPr>
          <p:cNvPr id="5" name="Rectangle 4"/>
          <p:cNvSpPr/>
          <p:nvPr/>
        </p:nvSpPr>
        <p:spPr>
          <a:xfrm>
            <a:off x="7251192" y="1938528"/>
            <a:ext cx="3995928" cy="3406061"/>
          </a:xfrm>
          <a:prstGeom prst="rect">
            <a:avLst/>
          </a:prstGeom>
        </p:spPr>
        <p:txBody>
          <a:bodyPr wrap="square" lIns="0" rIns="0">
            <a:spAutoFit/>
          </a:bodyPr>
          <a:lstStyle/>
          <a:p>
            <a:pPr>
              <a:spcBef>
                <a:spcPts val="1200"/>
              </a:spcBef>
              <a:spcAft>
                <a:spcPts val="200"/>
              </a:spcAft>
            </a:pPr>
            <a:r>
              <a:rPr lang="en-US" sz="2400" b="1" dirty="0">
                <a:solidFill>
                  <a:schemeClr val="accent1"/>
                </a:solidFill>
                <a:latin typeface="Arial"/>
                <a:cs typeface="Arial"/>
              </a:rPr>
              <a:t>Use of accurate and validated NITs in</a:t>
            </a:r>
            <a:r>
              <a:rPr lang="en-US" sz="2400" b="1" dirty="0" smtClean="0">
                <a:solidFill>
                  <a:schemeClr val="accent1"/>
                </a:solidFill>
                <a:latin typeface="Arial"/>
                <a:cs typeface="Arial"/>
              </a:rPr>
              <a:t> </a:t>
            </a:r>
            <a:br>
              <a:rPr lang="en-US" sz="2400" b="1" dirty="0" smtClean="0">
                <a:solidFill>
                  <a:schemeClr val="accent1"/>
                </a:solidFill>
                <a:latin typeface="Arial"/>
                <a:cs typeface="Arial"/>
              </a:rPr>
            </a:br>
            <a:r>
              <a:rPr lang="en-US" sz="2400" b="1" dirty="0" smtClean="0">
                <a:solidFill>
                  <a:schemeClr val="accent1"/>
                </a:solidFill>
                <a:latin typeface="Arial"/>
                <a:cs typeface="Arial"/>
              </a:rPr>
              <a:t>resource</a:t>
            </a:r>
            <a:r>
              <a:rPr lang="en-US" sz="2400" b="1" dirty="0">
                <a:solidFill>
                  <a:schemeClr val="accent1"/>
                </a:solidFill>
                <a:latin typeface="Arial"/>
                <a:cs typeface="Arial"/>
              </a:rPr>
              <a:t>-limited settings</a:t>
            </a:r>
            <a:r>
              <a:rPr lang="en-US" sz="2400" b="1" dirty="0" smtClean="0">
                <a:solidFill>
                  <a:schemeClr val="accent1"/>
                </a:solidFill>
                <a:latin typeface="Arial"/>
                <a:cs typeface="Arial"/>
              </a:rPr>
              <a:t> </a:t>
            </a:r>
            <a:endParaRPr lang="en-US" sz="2400" dirty="0" smtClean="0">
              <a:latin typeface="Arial"/>
              <a:cs typeface="Arial"/>
            </a:endParaRPr>
          </a:p>
          <a:p>
            <a:pPr marL="342900" indent="-342900">
              <a:spcBef>
                <a:spcPts val="1200"/>
              </a:spcBef>
              <a:spcAft>
                <a:spcPts val="200"/>
              </a:spcAft>
              <a:buClr>
                <a:schemeClr val="accent1"/>
              </a:buClr>
              <a:buFont typeface="Wingdings" panose="05000000000000000000" pitchFamily="2" charset="2"/>
              <a:buChar char="§"/>
            </a:pPr>
            <a:r>
              <a:rPr lang="en-US" sz="2400" dirty="0">
                <a:latin typeface="Arial"/>
                <a:cs typeface="Arial"/>
              </a:rPr>
              <a:t>Will help with optimal selection of persons with CHB for antiviral </a:t>
            </a:r>
            <a:r>
              <a:rPr lang="en-US" sz="2400" dirty="0" smtClean="0">
                <a:latin typeface="Arial"/>
                <a:cs typeface="Arial"/>
              </a:rPr>
              <a:t>Rx</a:t>
            </a:r>
            <a:endParaRPr lang="en-US" sz="2400" dirty="0">
              <a:latin typeface="Arial"/>
              <a:cs typeface="Arial"/>
            </a:endParaRPr>
          </a:p>
          <a:p>
            <a:pPr marL="342900" indent="-342900">
              <a:spcBef>
                <a:spcPts val="1200"/>
              </a:spcBef>
              <a:spcAft>
                <a:spcPts val="200"/>
              </a:spcAft>
              <a:buClr>
                <a:schemeClr val="accent1"/>
              </a:buClr>
              <a:buFont typeface="Wingdings" panose="05000000000000000000" pitchFamily="2" charset="2"/>
              <a:buChar char="§"/>
            </a:pPr>
            <a:r>
              <a:rPr lang="en-US" sz="2400" dirty="0">
                <a:latin typeface="Arial"/>
                <a:cs typeface="Arial"/>
              </a:rPr>
              <a:t>Few validated studies</a:t>
            </a:r>
            <a:r>
              <a:rPr lang="en-US" sz="2400" dirty="0" smtClean="0">
                <a:latin typeface="Arial"/>
                <a:cs typeface="Arial"/>
              </a:rPr>
              <a:t> </a:t>
            </a:r>
            <a:br>
              <a:rPr lang="en-US" sz="2400" dirty="0" smtClean="0">
                <a:latin typeface="Arial"/>
                <a:cs typeface="Arial"/>
              </a:rPr>
            </a:br>
            <a:r>
              <a:rPr lang="en-US" sz="2400" dirty="0" smtClean="0">
                <a:latin typeface="Arial"/>
                <a:cs typeface="Arial"/>
              </a:rPr>
              <a:t>in </a:t>
            </a:r>
            <a:r>
              <a:rPr lang="en-US" sz="2400" dirty="0" err="1" smtClean="0">
                <a:latin typeface="Arial"/>
                <a:cs typeface="Arial"/>
              </a:rPr>
              <a:t>sSA</a:t>
            </a:r>
            <a:endParaRPr lang="en-US" sz="2400" dirty="0" smtClean="0">
              <a:latin typeface="Arial"/>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200" b="1" dirty="0" smtClean="0">
                <a:solidFill>
                  <a:schemeClr val="accent1"/>
                </a:solidFill>
                <a:latin typeface="Arial" charset="0"/>
              </a:rPr>
              <a:t>Assessment of Liver Disease Stage</a:t>
            </a:r>
            <a:r>
              <a:rPr lang="en-US" sz="3200" b="1" dirty="0">
                <a:solidFill>
                  <a:schemeClr val="accent1"/>
                </a:solidFill>
                <a:latin typeface="Arial" charset="0"/>
              </a:rPr>
              <a:t> </a:t>
            </a:r>
            <a:r>
              <a:rPr lang="en-US" sz="2400" b="1" dirty="0" smtClean="0">
                <a:solidFill>
                  <a:schemeClr val="accent1"/>
                </a:solidFill>
                <a:latin typeface="Arial" charset="0"/>
              </a:rPr>
              <a:t>(continued)</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21018721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916168" cy="5544616"/>
          </a:xfrm>
        </p:spPr>
        <p:txBody>
          <a:bodyPr>
            <a:noAutofit/>
          </a:bodyPr>
          <a:lstStyle/>
          <a:p>
            <a:pPr marL="0" indent="0">
              <a:lnSpc>
                <a:spcPct val="100000"/>
              </a:lnSpc>
              <a:buClr>
                <a:schemeClr val="tx1"/>
              </a:buClr>
              <a:buNone/>
            </a:pPr>
            <a:r>
              <a:rPr lang="en-GB" sz="2400" b="1" dirty="0" smtClean="0">
                <a:solidFill>
                  <a:schemeClr val="accent1"/>
                </a:solidFill>
                <a:latin typeface="Arial" charset="0"/>
              </a:rPr>
              <a:t>APRI </a:t>
            </a:r>
            <a:r>
              <a:rPr lang="en-GB" sz="2400" b="1" dirty="0">
                <a:solidFill>
                  <a:schemeClr val="accent1"/>
                </a:solidFill>
                <a:latin typeface="Arial" charset="0"/>
              </a:rPr>
              <a:t>and Fib-4 </a:t>
            </a:r>
            <a:endParaRPr lang="en-GB" sz="2400" b="1" dirty="0" smtClean="0">
              <a:solidFill>
                <a:schemeClr val="accent1"/>
              </a:solidFill>
              <a:latin typeface="Arial"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Indirect </a:t>
            </a:r>
            <a:r>
              <a:rPr lang="en-US" sz="2400" dirty="0">
                <a:solidFill>
                  <a:schemeClr val="tx1"/>
                </a:solidFill>
                <a:latin typeface="Arial" pitchFamily="34" charset="0"/>
                <a:cs typeface="Arial" pitchFamily="34" charset="0"/>
              </a:rPr>
              <a:t>markers of fibrosis (ALT, AST, platelets) </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Readily </a:t>
            </a:r>
            <a:r>
              <a:rPr lang="en-US" sz="2400" dirty="0">
                <a:solidFill>
                  <a:schemeClr val="tx1"/>
                </a:solidFill>
                <a:latin typeface="Arial" pitchFamily="34" charset="0"/>
                <a:cs typeface="Arial" pitchFamily="34" charset="0"/>
              </a:rPr>
              <a:t>available in </a:t>
            </a:r>
            <a:r>
              <a:rPr lang="en-US" sz="2400" dirty="0" smtClean="0">
                <a:solidFill>
                  <a:schemeClr val="tx1"/>
                </a:solidFill>
                <a:latin typeface="Arial" pitchFamily="34" charset="0"/>
                <a:cs typeface="Arial" pitchFamily="34" charset="0"/>
              </a:rPr>
              <a:t>low-/middle-income countries</a:t>
            </a: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Less </a:t>
            </a:r>
            <a:r>
              <a:rPr lang="en-US" sz="2400" dirty="0">
                <a:solidFill>
                  <a:schemeClr val="tx1"/>
                </a:solidFill>
                <a:latin typeface="Arial" pitchFamily="34" charset="0"/>
                <a:cs typeface="Arial" pitchFamily="34" charset="0"/>
              </a:rPr>
              <a:t>costly</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No expertise </a:t>
            </a:r>
            <a:r>
              <a:rPr lang="en-US" sz="2400" dirty="0">
                <a:solidFill>
                  <a:schemeClr val="tx1"/>
                </a:solidFill>
                <a:latin typeface="Arial" pitchFamily="34" charset="0"/>
                <a:cs typeface="Arial" pitchFamily="34" charset="0"/>
              </a:rPr>
              <a:t>required for interpretation</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Outpatient setting</a:t>
            </a:r>
            <a:endParaRPr lang="en-GB" sz="2400" b="1" dirty="0">
              <a:solidFill>
                <a:schemeClr val="tx1"/>
              </a:solidFill>
              <a:latin typeface="Arial" charset="0"/>
            </a:endParaRPr>
          </a:p>
          <a:p>
            <a:pPr marL="0" indent="0">
              <a:lnSpc>
                <a:spcPct val="100000"/>
              </a:lnSpc>
              <a:buClr>
                <a:schemeClr val="tx1"/>
              </a:buClr>
              <a:buSzTx/>
              <a:buNone/>
            </a:pPr>
            <a:r>
              <a:rPr lang="en-GB" sz="2400" dirty="0">
                <a:latin typeface="Arial" charset="0"/>
              </a:rPr>
              <a:t> </a:t>
            </a:r>
            <a:endParaRPr lang="en-GB" sz="2400" dirty="0">
              <a:latin typeface="Arial" pitchFamily="34" charset="0"/>
              <a:cs typeface="Arial" pitchFamily="34" charset="0"/>
            </a:endParaRPr>
          </a:p>
        </p:txBody>
      </p:sp>
      <p:sp>
        <p:nvSpPr>
          <p:cNvPr id="4" name="Rectangle 3"/>
          <p:cNvSpPr txBox="1">
            <a:spLocks noChangeArrowheads="1"/>
          </p:cNvSpPr>
          <p:nvPr/>
        </p:nvSpPr>
        <p:spPr>
          <a:xfrm>
            <a:off x="7251192" y="1938528"/>
            <a:ext cx="4801369" cy="5544616"/>
          </a:xfrm>
          <a:prstGeom prst="rect">
            <a:avLst/>
          </a:prstGeom>
        </p:spPr>
        <p:txBody>
          <a:bodyPr vert="horz" lIns="0" tIns="45720" rIns="0" bIns="45720" rtlCol="0">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Clr>
                <a:schemeClr val="tx1"/>
              </a:buClr>
              <a:buSzTx/>
              <a:buFont typeface="Calibri" panose="020F0502020204030204" pitchFamily="34" charset="0"/>
              <a:buNone/>
            </a:pPr>
            <a:r>
              <a:rPr lang="en-GB" sz="2400" b="1" dirty="0" err="1" smtClean="0">
                <a:solidFill>
                  <a:schemeClr val="accent1"/>
                </a:solidFill>
                <a:latin typeface="Arial" charset="0"/>
              </a:rPr>
              <a:t>Fibrotest</a:t>
            </a:r>
            <a:endParaRPr lang="en-GB" sz="2400" b="1" dirty="0" smtClean="0">
              <a:solidFill>
                <a:schemeClr val="accent1"/>
              </a:solidFill>
              <a:latin typeface="Arial" charset="0"/>
            </a:endParaRPr>
          </a:p>
          <a:p>
            <a:pPr marL="347472" indent="-347472">
              <a:lnSpc>
                <a:spcPct val="100000"/>
              </a:lnSpc>
              <a:buSzTx/>
              <a:buFont typeface="Wingdings" panose="05000000000000000000" pitchFamily="2" charset="2"/>
              <a:buChar char="§"/>
            </a:pPr>
            <a:r>
              <a:rPr lang="en-GB" sz="2400" dirty="0" smtClean="0">
                <a:latin typeface="Arial" charset="0"/>
              </a:rPr>
              <a:t> </a:t>
            </a:r>
            <a:r>
              <a:rPr lang="en-GB" sz="2400" dirty="0" smtClean="0">
                <a:solidFill>
                  <a:schemeClr val="tx1"/>
                </a:solidFill>
                <a:latin typeface="Arial" charset="0"/>
              </a:rPr>
              <a:t>Patented commercial test</a:t>
            </a:r>
          </a:p>
          <a:p>
            <a:pPr marL="347472" indent="-347472">
              <a:lnSpc>
                <a:spcPct val="100000"/>
              </a:lnSpc>
              <a:buSzTx/>
              <a:buFont typeface="Wingdings" panose="05000000000000000000" pitchFamily="2" charset="2"/>
              <a:buChar char="§"/>
            </a:pPr>
            <a:r>
              <a:rPr lang="en-GB" sz="2400" dirty="0" smtClean="0">
                <a:solidFill>
                  <a:schemeClr val="tx1"/>
                </a:solidFill>
                <a:latin typeface="Arial" charset="0"/>
              </a:rPr>
              <a:t> Expensive</a:t>
            </a:r>
          </a:p>
          <a:p>
            <a:pPr marL="347472" indent="-347472">
              <a:lnSpc>
                <a:spcPct val="100000"/>
              </a:lnSpc>
              <a:buSzTx/>
              <a:buFont typeface="Wingdings" panose="05000000000000000000" pitchFamily="2" charset="2"/>
              <a:buChar char="§"/>
            </a:pPr>
            <a:r>
              <a:rPr lang="en-GB" sz="2400" dirty="0" smtClean="0">
                <a:solidFill>
                  <a:schemeClr val="tx1"/>
                </a:solidFill>
                <a:latin typeface="Arial" charset="0"/>
              </a:rPr>
              <a:t> Accredited laboratory</a:t>
            </a:r>
          </a:p>
          <a:p>
            <a:pPr marL="0" indent="0">
              <a:lnSpc>
                <a:spcPct val="100000"/>
              </a:lnSpc>
              <a:buClr>
                <a:schemeClr val="tx1"/>
              </a:buClr>
              <a:buSzTx/>
              <a:buFont typeface="Calibri" panose="020F0502020204030204" pitchFamily="34" charset="0"/>
              <a:buNone/>
            </a:pPr>
            <a:endParaRPr lang="en-GB" sz="2400" dirty="0" smtClean="0">
              <a:latin typeface="Arial" charset="0"/>
            </a:endParaRPr>
          </a:p>
          <a:p>
            <a:pPr marL="0" indent="0">
              <a:lnSpc>
                <a:spcPct val="100000"/>
              </a:lnSpc>
              <a:buClr>
                <a:schemeClr val="tx1"/>
              </a:buClr>
              <a:buSzTx/>
              <a:buFont typeface="Calibri" panose="020F0502020204030204" pitchFamily="34" charset="0"/>
              <a:buNone/>
            </a:pPr>
            <a:r>
              <a:rPr lang="en-GB" sz="2400" b="1" dirty="0" smtClean="0">
                <a:solidFill>
                  <a:schemeClr val="accent1"/>
                </a:solidFill>
                <a:latin typeface="Arial" charset="0"/>
              </a:rPr>
              <a:t>NITs not validated to assess all stages of fibrosis/cirrhosis</a:t>
            </a:r>
          </a:p>
          <a:p>
            <a:pPr>
              <a:lnSpc>
                <a:spcPct val="100000"/>
              </a:lnSpc>
              <a:buClr>
                <a:schemeClr val="tx1"/>
              </a:buClr>
              <a:buSzTx/>
              <a:buFont typeface="Arial"/>
              <a:buChar char="•"/>
            </a:pPr>
            <a:endParaRPr lang="en-GB" sz="2400" b="1" dirty="0" smtClean="0">
              <a:solidFill>
                <a:schemeClr val="accent1"/>
              </a:solidFill>
              <a:latin typeface="Arial" charset="0"/>
            </a:endParaRPr>
          </a:p>
          <a:p>
            <a:pPr marL="0" indent="0">
              <a:lnSpc>
                <a:spcPct val="100000"/>
              </a:lnSpc>
              <a:buClr>
                <a:schemeClr val="tx1"/>
              </a:buClr>
              <a:buSzTx/>
              <a:buFont typeface="Calibri" panose="020F0502020204030204" pitchFamily="34" charset="0"/>
              <a:buNone/>
            </a:pPr>
            <a:r>
              <a:rPr lang="en-GB" sz="2400" dirty="0" smtClean="0">
                <a:latin typeface="Arial" charset="0"/>
              </a:rPr>
              <a:t> </a:t>
            </a:r>
            <a:endParaRPr lang="en-GB" sz="2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200" b="1" dirty="0">
                <a:solidFill>
                  <a:schemeClr val="accent1"/>
                </a:solidFill>
                <a:latin typeface="Arial" charset="0"/>
              </a:rPr>
              <a:t>Assessment of Liver Disease Stage </a:t>
            </a:r>
            <a:r>
              <a:rPr lang="en-US" sz="2400" b="1" dirty="0">
                <a:solidFill>
                  <a:schemeClr val="accent1"/>
                </a:solidFill>
                <a:latin typeface="Arial" charset="0"/>
              </a:rPr>
              <a:t>(continued)</a:t>
            </a:r>
            <a:endParaRPr lang="en-US" spc="-50" dirty="0">
              <a:solidFill>
                <a:schemeClr val="tx1">
                  <a:lumMod val="75000"/>
                  <a:lumOff val="25000"/>
                </a:schemeClr>
              </a:solidFill>
            </a:endParaRPr>
          </a:p>
        </p:txBody>
      </p:sp>
    </p:spTree>
    <p:extLst>
      <p:ext uri="{BB962C8B-B14F-4D97-AF65-F5344CB8AC3E}">
        <p14:creationId xmlns:p14="http://schemas.microsoft.com/office/powerpoint/2010/main" val="19416038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10515600" cy="5289129"/>
          </a:xfrm>
        </p:spPr>
        <p:txBody>
          <a:bodyPr>
            <a:noAutofit/>
          </a:bodyPr>
          <a:lstStyle/>
          <a:p>
            <a:pPr marL="0" indent="0">
              <a:lnSpc>
                <a:spcPct val="100000"/>
              </a:lnSpc>
              <a:buClr>
                <a:schemeClr val="tx1"/>
              </a:buClr>
              <a:buSzTx/>
              <a:buNone/>
            </a:pPr>
            <a:r>
              <a:rPr lang="en-US" sz="2400" b="1" dirty="0" smtClean="0">
                <a:solidFill>
                  <a:schemeClr val="accent1"/>
                </a:solidFill>
                <a:latin typeface="Arial"/>
                <a:cs typeface="Arial"/>
              </a:rPr>
              <a:t>APRI</a:t>
            </a:r>
            <a:r>
              <a:rPr lang="en-US" sz="2400" b="1" dirty="0" smtClean="0">
                <a:latin typeface="Arial"/>
                <a:cs typeface="Arial"/>
              </a:rPr>
              <a:t>  =  (AST/ULN) </a:t>
            </a:r>
            <a:r>
              <a:rPr lang="en-US" sz="2400" b="1" dirty="0" err="1" smtClean="0">
                <a:latin typeface="Arial"/>
                <a:cs typeface="Arial"/>
              </a:rPr>
              <a:t>x</a:t>
            </a:r>
            <a:r>
              <a:rPr lang="en-US" sz="2400" b="1" dirty="0" smtClean="0">
                <a:latin typeface="Arial"/>
                <a:cs typeface="Arial"/>
              </a:rPr>
              <a:t> 100) / platelet count (10</a:t>
            </a:r>
            <a:r>
              <a:rPr lang="en-US" sz="2400" b="1" baseline="30000" dirty="0" smtClean="0">
                <a:latin typeface="Arial"/>
                <a:cs typeface="Arial"/>
              </a:rPr>
              <a:t>9</a:t>
            </a:r>
            <a:r>
              <a:rPr lang="en-US" sz="2400" b="1" dirty="0" smtClean="0">
                <a:latin typeface="Arial"/>
                <a:cs typeface="Arial"/>
              </a:rPr>
              <a:t>/L) </a:t>
            </a:r>
            <a:endParaRPr lang="en-GB" sz="2400" b="1" dirty="0" smtClean="0">
              <a:solidFill>
                <a:schemeClr val="tx1"/>
              </a:solidFill>
              <a:latin typeface="Arial" charset="0"/>
            </a:endParaRPr>
          </a:p>
          <a:p>
            <a:pPr marL="0" indent="0">
              <a:lnSpc>
                <a:spcPct val="100000"/>
              </a:lnSpc>
              <a:buClr>
                <a:schemeClr val="tx1"/>
              </a:buClr>
              <a:buNone/>
            </a:pPr>
            <a:r>
              <a:rPr lang="en-US" sz="2400" dirty="0" smtClean="0">
                <a:solidFill>
                  <a:schemeClr val="tx1"/>
                </a:solidFill>
                <a:latin typeface="Arial"/>
                <a:cs typeface="Arial"/>
              </a:rPr>
              <a:t>Validated </a:t>
            </a:r>
            <a:r>
              <a:rPr lang="en-US" sz="2400" dirty="0">
                <a:solidFill>
                  <a:schemeClr val="tx1"/>
                </a:solidFill>
                <a:latin typeface="Arial"/>
                <a:cs typeface="Arial"/>
              </a:rPr>
              <a:t>for the diagnosis of both significant fibrosis ≥ F2 and cirrhosis</a:t>
            </a:r>
            <a:r>
              <a:rPr lang="en-GB" sz="2400" b="1" dirty="0">
                <a:solidFill>
                  <a:schemeClr val="tx1"/>
                </a:solidFill>
                <a:latin typeface="Arial"/>
                <a:cs typeface="Arial"/>
              </a:rPr>
              <a:t> </a:t>
            </a:r>
            <a:r>
              <a:rPr lang="en-GB" sz="2400" dirty="0">
                <a:solidFill>
                  <a:schemeClr val="tx1"/>
                </a:solidFill>
                <a:latin typeface="Arial"/>
                <a:cs typeface="Arial"/>
              </a:rPr>
              <a:t>(F4)</a:t>
            </a:r>
            <a:r>
              <a:rPr lang="en-GB" sz="2400" b="1" dirty="0">
                <a:solidFill>
                  <a:schemeClr val="tx1"/>
                </a:solidFill>
                <a:latin typeface="Arial" charset="0"/>
              </a:rPr>
              <a:t> </a:t>
            </a:r>
          </a:p>
          <a:p>
            <a:pPr marL="0" indent="0">
              <a:lnSpc>
                <a:spcPct val="100000"/>
              </a:lnSpc>
              <a:buClr>
                <a:schemeClr val="tx1"/>
              </a:buClr>
              <a:buNone/>
            </a:pPr>
            <a:r>
              <a:rPr lang="en-US" sz="2400" i="1" dirty="0">
                <a:solidFill>
                  <a:schemeClr val="accent1"/>
                </a:solidFill>
                <a:latin typeface="Arial"/>
                <a:cs typeface="Arial"/>
              </a:rPr>
              <a:t>WHO Guidelines </a:t>
            </a:r>
            <a:r>
              <a:rPr lang="en-US" sz="2400" i="1" dirty="0" smtClean="0">
                <a:solidFill>
                  <a:schemeClr val="accent1"/>
                </a:solidFill>
                <a:latin typeface="Arial"/>
                <a:cs typeface="Arial"/>
              </a:rPr>
              <a:t>recommend </a:t>
            </a:r>
            <a:r>
              <a:rPr lang="en-US" sz="2400" i="1" dirty="0">
                <a:solidFill>
                  <a:schemeClr val="accent1"/>
                </a:solidFill>
                <a:latin typeface="Arial"/>
                <a:cs typeface="Arial"/>
              </a:rPr>
              <a:t>the use of a single high cut-off &gt;2 for</a:t>
            </a:r>
            <a:r>
              <a:rPr lang="en-US" sz="2400" i="1" dirty="0" smtClean="0">
                <a:solidFill>
                  <a:schemeClr val="accent1"/>
                </a:solidFill>
                <a:latin typeface="Arial"/>
                <a:cs typeface="Arial"/>
              </a:rPr>
              <a:t> </a:t>
            </a:r>
            <a:br>
              <a:rPr lang="en-US" sz="2400" i="1" dirty="0" smtClean="0">
                <a:solidFill>
                  <a:schemeClr val="accent1"/>
                </a:solidFill>
                <a:latin typeface="Arial"/>
                <a:cs typeface="Arial"/>
              </a:rPr>
            </a:br>
            <a:r>
              <a:rPr lang="en-US" sz="2400" i="1" dirty="0" smtClean="0">
                <a:solidFill>
                  <a:schemeClr val="accent1"/>
                </a:solidFill>
                <a:latin typeface="Arial"/>
                <a:cs typeface="Arial"/>
              </a:rPr>
              <a:t>identifying </a:t>
            </a:r>
            <a:r>
              <a:rPr lang="en-US" sz="2400" i="1" dirty="0">
                <a:solidFill>
                  <a:schemeClr val="accent1"/>
                </a:solidFill>
                <a:latin typeface="Arial"/>
                <a:cs typeface="Arial"/>
              </a:rPr>
              <a:t>adults with cirrhosis (F4) and in need of antiviral therapy </a:t>
            </a:r>
            <a:endParaRPr lang="en-GB" sz="2400" b="1" i="1" dirty="0">
              <a:solidFill>
                <a:schemeClr val="accent1"/>
              </a:solidFill>
              <a:latin typeface="Arial"/>
              <a:cs typeface="Arial"/>
            </a:endParaRPr>
          </a:p>
          <a:p>
            <a:pPr marL="0" indent="0">
              <a:lnSpc>
                <a:spcPct val="100000"/>
              </a:lnSpc>
              <a:buClr>
                <a:schemeClr val="tx1"/>
              </a:buClr>
              <a:buNone/>
            </a:pPr>
            <a:endParaRPr lang="en-GB" sz="2400" b="1" dirty="0" smtClean="0">
              <a:solidFill>
                <a:srgbClr val="0F6FC6"/>
              </a:solidFill>
              <a:latin typeface="Arial" charset="0"/>
            </a:endParaRPr>
          </a:p>
          <a:p>
            <a:pPr marL="0" indent="0">
              <a:lnSpc>
                <a:spcPct val="100000"/>
              </a:lnSpc>
              <a:buClr>
                <a:schemeClr val="tx1"/>
              </a:buClr>
              <a:buNone/>
            </a:pPr>
            <a:r>
              <a:rPr lang="en-US" sz="2400" b="1" dirty="0" smtClean="0">
                <a:solidFill>
                  <a:schemeClr val="accent1"/>
                </a:solidFill>
                <a:latin typeface="Arial"/>
                <a:cs typeface="Arial"/>
              </a:rPr>
              <a:t>FIB</a:t>
            </a:r>
            <a:r>
              <a:rPr lang="en-US" sz="2400" b="1" dirty="0">
                <a:solidFill>
                  <a:schemeClr val="accent1"/>
                </a:solidFill>
                <a:latin typeface="Arial"/>
                <a:cs typeface="Arial"/>
              </a:rPr>
              <a:t>-</a:t>
            </a:r>
            <a:r>
              <a:rPr lang="en-US" sz="2400" b="1" dirty="0" smtClean="0">
                <a:solidFill>
                  <a:schemeClr val="accent1"/>
                </a:solidFill>
                <a:latin typeface="Arial"/>
                <a:cs typeface="Arial"/>
              </a:rPr>
              <a:t>4  </a:t>
            </a:r>
            <a:r>
              <a:rPr lang="en-US" sz="2400" b="1" dirty="0" smtClean="0">
                <a:latin typeface="Arial"/>
                <a:cs typeface="Arial"/>
              </a:rPr>
              <a:t>=  </a:t>
            </a:r>
            <a:r>
              <a:rPr lang="en-US" sz="2400" b="1" dirty="0">
                <a:latin typeface="Arial"/>
                <a:cs typeface="Arial"/>
              </a:rPr>
              <a:t>(age (yr) x AST (IU/L)) / (platelet count (10</a:t>
            </a:r>
            <a:r>
              <a:rPr lang="en-US" sz="2400" b="1" baseline="30000" dirty="0">
                <a:latin typeface="Arial"/>
                <a:cs typeface="Arial"/>
              </a:rPr>
              <a:t>9</a:t>
            </a:r>
            <a:r>
              <a:rPr lang="en-US" sz="2400" b="1" dirty="0">
                <a:latin typeface="Arial"/>
                <a:cs typeface="Arial"/>
              </a:rPr>
              <a:t>/L x [ALT (IU/L)]) </a:t>
            </a:r>
            <a:endParaRPr lang="en-GB" sz="2400" b="1" dirty="0">
              <a:solidFill>
                <a:srgbClr val="0F6FC6"/>
              </a:solidFill>
              <a:latin typeface="Arial"/>
              <a:cs typeface="Arial"/>
            </a:endParaRPr>
          </a:p>
          <a:p>
            <a:pPr marL="0" indent="0">
              <a:lnSpc>
                <a:spcPct val="100000"/>
              </a:lnSpc>
              <a:buClr>
                <a:schemeClr val="tx1"/>
              </a:buClr>
              <a:buNone/>
            </a:pPr>
            <a:r>
              <a:rPr lang="en-US" sz="2400" dirty="0" smtClean="0">
                <a:solidFill>
                  <a:schemeClr val="tx1"/>
                </a:solidFill>
                <a:latin typeface="Arial"/>
                <a:cs typeface="Arial"/>
              </a:rPr>
              <a:t>Validated </a:t>
            </a:r>
            <a:r>
              <a:rPr lang="en-US" sz="2400" dirty="0">
                <a:solidFill>
                  <a:schemeClr val="tx1"/>
                </a:solidFill>
                <a:latin typeface="Arial"/>
                <a:cs typeface="Arial"/>
              </a:rPr>
              <a:t>for the diagnosis of significant fibrosis ≥F3, but not </a:t>
            </a:r>
            <a:r>
              <a:rPr lang="en-US" sz="2400" dirty="0" smtClean="0">
                <a:solidFill>
                  <a:schemeClr val="tx1"/>
                </a:solidFill>
                <a:latin typeface="Arial"/>
                <a:cs typeface="Arial"/>
              </a:rPr>
              <a:t>cirrhosis</a:t>
            </a:r>
            <a:endParaRPr lang="en-GB" sz="2400" b="1" dirty="0" smtClean="0">
              <a:solidFill>
                <a:schemeClr val="tx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200" b="1" dirty="0" smtClean="0">
                <a:solidFill>
                  <a:schemeClr val="accent1"/>
                </a:solidFill>
                <a:latin typeface="Arial" charset="0"/>
              </a:rPr>
              <a:t>Assessment of Liver Disease Stage</a:t>
            </a:r>
            <a:r>
              <a:rPr lang="en-US" sz="4000" b="1" dirty="0">
                <a:solidFill>
                  <a:schemeClr val="accent1"/>
                </a:solidFill>
                <a:latin typeface="Arial" charset="0"/>
              </a:rPr>
              <a:t> </a:t>
            </a:r>
            <a:r>
              <a:rPr lang="en-GB" sz="2400" dirty="0" smtClean="0">
                <a:solidFill>
                  <a:schemeClr val="accent1"/>
                </a:solidFill>
                <a:latin typeface="Arial" charset="0"/>
              </a:rPr>
              <a:t>(continued)</a:t>
            </a:r>
            <a:endParaRPr kumimoji="0" lang="en-US" sz="240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15883884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140000"/>
              </a:lnSpc>
            </a:pPr>
            <a:r>
              <a:rPr lang="en-US" sz="3600" b="1" dirty="0" smtClean="0">
                <a:solidFill>
                  <a:schemeClr val="accent1"/>
                </a:solidFill>
                <a:latin typeface="Arial"/>
                <a:cs typeface="Arial"/>
              </a:rPr>
              <a:t>Hepatitis </a:t>
            </a:r>
            <a:r>
              <a:rPr lang="en-US" sz="3600" b="1" dirty="0">
                <a:solidFill>
                  <a:schemeClr val="accent1"/>
                </a:solidFill>
                <a:latin typeface="Arial"/>
                <a:cs typeface="Arial"/>
              </a:rPr>
              <a:t>B </a:t>
            </a:r>
            <a:r>
              <a:rPr lang="en-US" sz="3600" b="1" dirty="0" smtClean="0">
                <a:solidFill>
                  <a:schemeClr val="accent1"/>
                </a:solidFill>
                <a:latin typeface="Arial"/>
                <a:cs typeface="Arial"/>
              </a:rPr>
              <a:t>Virology</a:t>
            </a:r>
            <a:endParaRPr lang="en-US" sz="3600" b="1" dirty="0">
              <a:solidFill>
                <a:schemeClr val="accent1"/>
              </a:solidFill>
              <a:latin typeface="Arial"/>
              <a:cs typeface="Arial"/>
            </a:endParaRPr>
          </a:p>
        </p:txBody>
      </p:sp>
      <p:sp>
        <p:nvSpPr>
          <p:cNvPr id="4" name="Subtitle 3"/>
          <p:cNvSpPr>
            <a:spLocks noGrp="1"/>
          </p:cNvSpPr>
          <p:nvPr>
            <p:ph type="subTitle" idx="1"/>
          </p:nvPr>
        </p:nvSpPr>
        <p:spPr/>
        <p:txBody>
          <a:bodyPr>
            <a:normAutofit/>
          </a:bodyPr>
          <a:lstStyle/>
          <a:p>
            <a:r>
              <a:rPr lang="en-US" sz="3600" b="1" dirty="0" smtClean="0">
                <a:solidFill>
                  <a:schemeClr val="accent1"/>
                </a:solidFill>
              </a:rPr>
              <a:t>Module 1</a:t>
            </a:r>
            <a:endParaRPr lang="en-US" sz="3600" b="1" dirty="0">
              <a:solidFill>
                <a:schemeClr val="accent1"/>
              </a:solidFill>
            </a:endParaRPr>
          </a:p>
        </p:txBody>
      </p:sp>
    </p:spTree>
    <p:extLst>
      <p:ext uri="{BB962C8B-B14F-4D97-AF65-F5344CB8AC3E}">
        <p14:creationId xmlns:p14="http://schemas.microsoft.com/office/powerpoint/2010/main" val="39359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sz="half" idx="1"/>
          </p:nvPr>
        </p:nvSpPr>
        <p:spPr>
          <a:xfrm>
            <a:off x="1188720" y="1938528"/>
            <a:ext cx="5226019" cy="4478866"/>
          </a:xfrm>
        </p:spPr>
        <p:txBody>
          <a:bodyPr>
            <a:noAutofit/>
          </a:bodyPr>
          <a:lstStyle/>
          <a:p>
            <a:pPr marL="0" indent="0">
              <a:lnSpc>
                <a:spcPct val="100000"/>
              </a:lnSpc>
              <a:buClr>
                <a:schemeClr val="tx1"/>
              </a:buClr>
              <a:buNone/>
            </a:pPr>
            <a:r>
              <a:rPr lang="en-GB" sz="2400" b="1" dirty="0" smtClean="0">
                <a:solidFill>
                  <a:schemeClr val="accent1"/>
                </a:solidFill>
                <a:latin typeface="Arial"/>
                <a:cs typeface="Arial"/>
              </a:rPr>
              <a:t>APRI </a:t>
            </a:r>
            <a:r>
              <a:rPr lang="en-GB" sz="2400" b="1" dirty="0">
                <a:solidFill>
                  <a:schemeClr val="accent1"/>
                </a:solidFill>
                <a:latin typeface="Arial"/>
                <a:cs typeface="Arial"/>
              </a:rPr>
              <a:t>and </a:t>
            </a:r>
            <a:r>
              <a:rPr lang="en-GB" sz="2400" b="1" dirty="0" smtClean="0">
                <a:solidFill>
                  <a:schemeClr val="accent1"/>
                </a:solidFill>
                <a:latin typeface="Arial"/>
                <a:cs typeface="Arial"/>
              </a:rPr>
              <a:t>FIB-4</a:t>
            </a:r>
            <a:endParaRPr lang="en-US" sz="2400"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Optimal </a:t>
            </a:r>
            <a:r>
              <a:rPr lang="en-US" sz="2400" dirty="0">
                <a:solidFill>
                  <a:schemeClr val="tx1"/>
                </a:solidFill>
                <a:latin typeface="Arial"/>
                <a:cs typeface="Arial"/>
              </a:rPr>
              <a:t>cut-off values that correlate with specific stages of liver fibrosis have been derived and validated </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Use </a:t>
            </a:r>
            <a:r>
              <a:rPr lang="en-US" sz="2400" dirty="0">
                <a:solidFill>
                  <a:schemeClr val="tx1"/>
                </a:solidFill>
                <a:latin typeface="Arial"/>
                <a:cs typeface="Arial"/>
              </a:rPr>
              <a:t>two cut-off points for diagnosing specific fibrosis stages </a:t>
            </a:r>
            <a:endParaRPr lang="en-US" sz="2400" dirty="0" smtClean="0">
              <a:solidFill>
                <a:schemeClr val="tx1"/>
              </a:solidFill>
              <a:latin typeface="Arial"/>
              <a:cs typeface="Arial"/>
            </a:endParaRPr>
          </a:p>
          <a:p>
            <a:pPr marL="694944" lvl="1" indent="-347472">
              <a:lnSpc>
                <a:spcPct val="100000"/>
              </a:lnSpc>
              <a:spcBef>
                <a:spcPts val="1200"/>
              </a:spcBef>
              <a:spcAft>
                <a:spcPts val="200"/>
              </a:spcAft>
              <a:buSzPct val="60000"/>
              <a:buFont typeface="Wingdings" charset="2"/>
              <a:buChar char=""/>
            </a:pPr>
            <a:r>
              <a:rPr lang="en-US" sz="2400" dirty="0" smtClean="0">
                <a:solidFill>
                  <a:schemeClr val="tx1"/>
                </a:solidFill>
                <a:latin typeface="Arial"/>
                <a:cs typeface="Arial"/>
              </a:rPr>
              <a:t>Single </a:t>
            </a:r>
            <a:r>
              <a:rPr lang="en-US" sz="2400" dirty="0">
                <a:solidFill>
                  <a:schemeClr val="tx1"/>
                </a:solidFill>
                <a:latin typeface="Arial"/>
                <a:cs typeface="Arial"/>
              </a:rPr>
              <a:t>cut-off would result</a:t>
            </a:r>
            <a:r>
              <a:rPr lang="en-US" sz="2400" dirty="0" smtClean="0">
                <a:solidFill>
                  <a:schemeClr val="tx1"/>
                </a:solidFill>
                <a:latin typeface="Arial"/>
                <a:cs typeface="Arial"/>
              </a:rPr>
              <a:t> </a:t>
            </a:r>
            <a:br>
              <a:rPr lang="en-US" sz="2400" dirty="0" smtClean="0">
                <a:solidFill>
                  <a:schemeClr val="tx1"/>
                </a:solidFill>
                <a:latin typeface="Arial"/>
                <a:cs typeface="Arial"/>
              </a:rPr>
            </a:br>
            <a:r>
              <a:rPr lang="en-US" sz="2400" dirty="0" smtClean="0">
                <a:solidFill>
                  <a:schemeClr val="tx1"/>
                </a:solidFill>
                <a:latin typeface="Arial"/>
                <a:cs typeface="Arial"/>
              </a:rPr>
              <a:t>in </a:t>
            </a:r>
            <a:r>
              <a:rPr lang="en-US" sz="2400" dirty="0">
                <a:solidFill>
                  <a:schemeClr val="tx1"/>
                </a:solidFill>
                <a:latin typeface="Arial"/>
                <a:cs typeface="Arial"/>
              </a:rPr>
              <a:t>suboptimal sensitivity and </a:t>
            </a:r>
            <a:r>
              <a:rPr lang="en-US" sz="2400" dirty="0" smtClean="0">
                <a:solidFill>
                  <a:schemeClr val="tx1"/>
                </a:solidFill>
                <a:latin typeface="Arial"/>
                <a:cs typeface="Arial"/>
              </a:rPr>
              <a:t>specificity</a:t>
            </a:r>
          </a:p>
        </p:txBody>
      </p:sp>
      <p:sp>
        <p:nvSpPr>
          <p:cNvPr id="3" name="Content Placeholder 2"/>
          <p:cNvSpPr>
            <a:spLocks noGrp="1"/>
          </p:cNvSpPr>
          <p:nvPr>
            <p:ph sz="half" idx="2"/>
          </p:nvPr>
        </p:nvSpPr>
        <p:spPr>
          <a:xfrm>
            <a:off x="6638544" y="1938528"/>
            <a:ext cx="4876801" cy="4174065"/>
          </a:xfrm>
        </p:spPr>
        <p:txBody>
          <a:bodyPr>
            <a:noAutofit/>
          </a:bodyPr>
          <a:lstStyle/>
          <a:p>
            <a:pPr marL="347472" indent="-347472">
              <a:lnSpc>
                <a:spcPct val="110000"/>
              </a:lnSpc>
              <a:buFont typeface="Wingdings" panose="05000000000000000000" pitchFamily="2" charset="2"/>
              <a:buChar char="§"/>
            </a:pPr>
            <a:r>
              <a:rPr lang="en-US" sz="2400" dirty="0">
                <a:solidFill>
                  <a:schemeClr val="tx1"/>
                </a:solidFill>
                <a:latin typeface="Arial"/>
                <a:cs typeface="Arial"/>
              </a:rPr>
              <a:t>High cut-off with high specificity (fewer false-positive results) used to diagnose fibrosis ≥ 2</a:t>
            </a:r>
            <a:endParaRPr lang="en-US" sz="2400" dirty="0" smtClean="0">
              <a:solidFill>
                <a:schemeClr val="tx1"/>
              </a:solidFill>
              <a:latin typeface="Arial"/>
              <a:cs typeface="Arial"/>
            </a:endParaRP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Low </a:t>
            </a:r>
            <a:r>
              <a:rPr lang="en-US" sz="2400" dirty="0">
                <a:solidFill>
                  <a:schemeClr val="tx1"/>
                </a:solidFill>
                <a:latin typeface="Arial"/>
                <a:cs typeface="Arial"/>
              </a:rPr>
              <a:t>cut-off with high sensitivity (fewer false-negative results) rules out the presence of particular stage of fibrosis</a:t>
            </a:r>
            <a:endParaRPr lang="en-US" sz="2400" dirty="0" smtClean="0">
              <a:solidFill>
                <a:schemeClr val="tx1"/>
              </a:solidFill>
              <a:latin typeface="Arial"/>
              <a:cs typeface="Arial"/>
            </a:endParaRP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Indeterminate </a:t>
            </a:r>
            <a:r>
              <a:rPr lang="en-US" sz="2400" dirty="0">
                <a:solidFill>
                  <a:schemeClr val="tx1"/>
                </a:solidFill>
                <a:latin typeface="Arial"/>
                <a:cs typeface="Arial"/>
              </a:rPr>
              <a:t>values – follow-up and repeat </a:t>
            </a:r>
            <a:r>
              <a:rPr lang="en-US" sz="2400" dirty="0" smtClean="0">
                <a:solidFill>
                  <a:schemeClr val="tx1"/>
                </a:solidFill>
                <a:latin typeface="Arial"/>
                <a:cs typeface="Arial"/>
              </a:rPr>
              <a:t>testing</a:t>
            </a:r>
            <a:endParaRPr lang="en-US" sz="2400" dirty="0">
              <a:solidFill>
                <a:schemeClr val="tx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9"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200" b="1" dirty="0" smtClean="0">
                <a:solidFill>
                  <a:schemeClr val="accent1"/>
                </a:solidFill>
                <a:latin typeface="Arial" charset="0"/>
              </a:rPr>
              <a:t>Assessment of Liver Disease Stage</a:t>
            </a:r>
            <a:r>
              <a:rPr lang="en-US" sz="4000" b="1" dirty="0">
                <a:solidFill>
                  <a:schemeClr val="accent1"/>
                </a:solidFill>
                <a:latin typeface="Arial" charset="0"/>
              </a:rPr>
              <a:t> </a:t>
            </a:r>
            <a:r>
              <a:rPr lang="en-GB" sz="2400" dirty="0" smtClean="0">
                <a:solidFill>
                  <a:schemeClr val="accent1"/>
                </a:solidFill>
                <a:latin typeface="Arial" charset="0"/>
              </a:rPr>
              <a:t>(continued)</a:t>
            </a:r>
            <a:endParaRPr kumimoji="0" lang="en-US" sz="240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759681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230368" cy="3918284"/>
          </a:xfrm>
        </p:spPr>
        <p:txBody>
          <a:bodyPr>
            <a:noAutofit/>
          </a:bodyPr>
          <a:lstStyle/>
          <a:p>
            <a:pPr marL="0" indent="0">
              <a:lnSpc>
                <a:spcPct val="100000"/>
              </a:lnSpc>
              <a:buClr>
                <a:schemeClr val="tx1"/>
              </a:buClr>
              <a:buNone/>
            </a:pPr>
            <a:r>
              <a:rPr lang="en-GB" sz="2400" b="1" dirty="0" smtClean="0">
                <a:solidFill>
                  <a:schemeClr val="accent1"/>
                </a:solidFill>
                <a:latin typeface="Arial" charset="0"/>
              </a:rPr>
              <a:t>Transient </a:t>
            </a:r>
            <a:r>
              <a:rPr lang="en-GB" sz="2400" b="1" dirty="0" err="1">
                <a:solidFill>
                  <a:schemeClr val="accent1"/>
                </a:solidFill>
                <a:latin typeface="Arial" charset="0"/>
              </a:rPr>
              <a:t>E</a:t>
            </a:r>
            <a:r>
              <a:rPr lang="en-GB" sz="2400" b="1" dirty="0" err="1" smtClean="0">
                <a:solidFill>
                  <a:schemeClr val="accent1"/>
                </a:solidFill>
                <a:latin typeface="Arial" charset="0"/>
              </a:rPr>
              <a:t>lastography</a:t>
            </a:r>
            <a:r>
              <a:rPr lang="en-GB" sz="2400" b="1" dirty="0" smtClean="0">
                <a:solidFill>
                  <a:schemeClr val="accent1"/>
                </a:solidFill>
                <a:latin typeface="Arial" charset="0"/>
              </a:rPr>
              <a:t> </a:t>
            </a:r>
            <a:r>
              <a:rPr lang="en-GB" sz="2400" b="1" dirty="0">
                <a:solidFill>
                  <a:schemeClr val="accent1"/>
                </a:solidFill>
                <a:latin typeface="Arial" charset="0"/>
              </a:rPr>
              <a:t>– </a:t>
            </a:r>
            <a:r>
              <a:rPr lang="en-GB" sz="2400" b="1" dirty="0" err="1">
                <a:solidFill>
                  <a:schemeClr val="accent1"/>
                </a:solidFill>
                <a:latin typeface="Arial" charset="0"/>
              </a:rPr>
              <a:t>Fibroscan</a:t>
            </a:r>
            <a:r>
              <a:rPr lang="en-GB" sz="2400" b="1" dirty="0">
                <a:solidFill>
                  <a:schemeClr val="accent1"/>
                </a:solidFill>
                <a:latin typeface="Arial" charset="0"/>
              </a:rPr>
              <a:t> (range is between </a:t>
            </a:r>
            <a:r>
              <a:rPr lang="en-US" sz="2400" b="1" dirty="0">
                <a:solidFill>
                  <a:schemeClr val="accent1"/>
                </a:solidFill>
                <a:latin typeface="Arial"/>
                <a:cs typeface="Arial"/>
              </a:rPr>
              <a:t>0 and 75 </a:t>
            </a:r>
            <a:r>
              <a:rPr lang="en-US" sz="2400" b="1" dirty="0" err="1">
                <a:solidFill>
                  <a:schemeClr val="accent1"/>
                </a:solidFill>
                <a:latin typeface="Arial"/>
                <a:cs typeface="Arial"/>
              </a:rPr>
              <a:t>kPa</a:t>
            </a:r>
            <a:r>
              <a:rPr lang="en-US" sz="2400" b="1" dirty="0">
                <a:solidFill>
                  <a:schemeClr val="accent1"/>
                </a:solidFill>
                <a:latin typeface="Arial"/>
                <a:cs typeface="Arial"/>
              </a:rPr>
              <a:t>) </a:t>
            </a:r>
            <a:endParaRPr lang="en-GB" sz="2400" b="1" dirty="0" smtClean="0">
              <a:solidFill>
                <a:schemeClr val="accent1"/>
              </a:solidFill>
              <a:latin typeface="Arial"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Less </a:t>
            </a:r>
            <a:r>
              <a:rPr lang="en-US" sz="2400" dirty="0">
                <a:solidFill>
                  <a:schemeClr val="tx1"/>
                </a:solidFill>
                <a:latin typeface="Arial" pitchFamily="34" charset="0"/>
                <a:cs typeface="Arial" pitchFamily="34" charset="0"/>
              </a:rPr>
              <a:t>than 10 </a:t>
            </a:r>
            <a:r>
              <a:rPr lang="en-US" sz="2400" dirty="0" smtClean="0">
                <a:solidFill>
                  <a:schemeClr val="tx1"/>
                </a:solidFill>
                <a:latin typeface="Arial" pitchFamily="34" charset="0"/>
                <a:cs typeface="Arial" pitchFamily="34" charset="0"/>
              </a:rPr>
              <a:t>minutes </a:t>
            </a:r>
            <a:r>
              <a:rPr lang="en-US" sz="2400" dirty="0">
                <a:solidFill>
                  <a:schemeClr val="tx1"/>
                </a:solidFill>
                <a:latin typeface="Arial" pitchFamily="34" charset="0"/>
                <a:cs typeface="Arial" pitchFamily="34" charset="0"/>
              </a:rPr>
              <a:t>to perform</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Outpatient </a:t>
            </a:r>
            <a:r>
              <a:rPr lang="en-US" sz="2400" dirty="0">
                <a:solidFill>
                  <a:schemeClr val="tx1"/>
                </a:solidFill>
                <a:latin typeface="Arial" pitchFamily="34" charset="0"/>
                <a:cs typeface="Arial" pitchFamily="34" charset="0"/>
              </a:rPr>
              <a:t>/ community setting</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Costly </a:t>
            </a:r>
            <a:r>
              <a:rPr lang="en-US" sz="2400" dirty="0">
                <a:solidFill>
                  <a:schemeClr val="tx1"/>
                </a:solidFill>
                <a:latin typeface="Arial" pitchFamily="34" charset="0"/>
                <a:cs typeface="Arial" pitchFamily="34" charset="0"/>
              </a:rPr>
              <a:t>and requires operator training</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Regular </a:t>
            </a:r>
            <a:r>
              <a:rPr lang="en-US" sz="2400" dirty="0">
                <a:solidFill>
                  <a:schemeClr val="tx1"/>
                </a:solidFill>
                <a:latin typeface="Arial" pitchFamily="34" charset="0"/>
                <a:cs typeface="Arial" pitchFamily="34" charset="0"/>
              </a:rPr>
              <a:t>maintenance and </a:t>
            </a:r>
            <a:r>
              <a:rPr lang="en-US" sz="2400" dirty="0" smtClean="0">
                <a:solidFill>
                  <a:schemeClr val="tx1"/>
                </a:solidFill>
                <a:latin typeface="Arial" pitchFamily="34" charset="0"/>
                <a:cs typeface="Arial" pitchFamily="34" charset="0"/>
              </a:rPr>
              <a:t>recalibration</a:t>
            </a:r>
          </a:p>
        </p:txBody>
      </p:sp>
      <p:sp>
        <p:nvSpPr>
          <p:cNvPr id="2" name="TextBox 1"/>
          <p:cNvSpPr txBox="1"/>
          <p:nvPr/>
        </p:nvSpPr>
        <p:spPr>
          <a:xfrm>
            <a:off x="6638544" y="1938528"/>
            <a:ext cx="4882896" cy="4134465"/>
          </a:xfrm>
          <a:prstGeom prst="rect">
            <a:avLst/>
          </a:prstGeom>
          <a:noFill/>
        </p:spPr>
        <p:txBody>
          <a:bodyPr wrap="square" rtlCol="0">
            <a:spAutoFit/>
          </a:bodyPr>
          <a:lstStyle/>
          <a:p>
            <a:pPr marL="342900" indent="-342900">
              <a:spcBef>
                <a:spcPts val="1200"/>
              </a:spcBef>
              <a:spcAft>
                <a:spcPts val="200"/>
              </a:spcAft>
              <a:buClr>
                <a:schemeClr val="accent1"/>
              </a:buClr>
              <a:buFont typeface="Wingdings" panose="05000000000000000000" pitchFamily="2" charset="2"/>
              <a:buChar char="§"/>
            </a:pPr>
            <a:r>
              <a:rPr lang="en-US" sz="2400" dirty="0">
                <a:latin typeface="Arial" pitchFamily="34" charset="0"/>
                <a:cs typeface="Arial" pitchFamily="34" charset="0"/>
              </a:rPr>
              <a:t>Lack of extensively validated cut-off values for specific stages of fibrosis </a:t>
            </a:r>
            <a:endParaRPr lang="en-US" sz="2400" dirty="0" smtClean="0"/>
          </a:p>
          <a:p>
            <a:pPr>
              <a:spcBef>
                <a:spcPts val="1200"/>
              </a:spcBef>
              <a:spcAft>
                <a:spcPts val="200"/>
              </a:spcAft>
              <a:buClr>
                <a:schemeClr val="tx1"/>
              </a:buClr>
            </a:pPr>
            <a:r>
              <a:rPr lang="en-US" sz="2400" dirty="0" smtClean="0">
                <a:latin typeface="Arial" pitchFamily="34" charset="0"/>
                <a:cs typeface="Arial" pitchFamily="34" charset="0"/>
              </a:rPr>
              <a:t>Uses </a:t>
            </a:r>
            <a:r>
              <a:rPr lang="en-US" sz="2400" dirty="0">
                <a:latin typeface="Arial" pitchFamily="34" charset="0"/>
                <a:cs typeface="Arial" pitchFamily="34" charset="0"/>
              </a:rPr>
              <a:t>single cut-off </a:t>
            </a:r>
            <a:r>
              <a:rPr lang="en-US" sz="2400" dirty="0" smtClean="0">
                <a:latin typeface="Arial" pitchFamily="34" charset="0"/>
                <a:cs typeface="Arial" pitchFamily="34" charset="0"/>
              </a:rPr>
              <a:t>value:</a:t>
            </a:r>
          </a:p>
          <a:p>
            <a:pPr>
              <a:spcBef>
                <a:spcPts val="1200"/>
              </a:spcBef>
              <a:spcAft>
                <a:spcPts val="200"/>
              </a:spcAft>
              <a:buClr>
                <a:schemeClr val="tx1"/>
              </a:buClr>
            </a:pPr>
            <a:r>
              <a:rPr lang="en-US" sz="2400" b="1" dirty="0" smtClean="0">
                <a:latin typeface="Arial" pitchFamily="34" charset="0"/>
                <a:cs typeface="Arial" pitchFamily="34" charset="0"/>
              </a:rPr>
              <a:t>Significant </a:t>
            </a:r>
            <a:r>
              <a:rPr lang="en-US" sz="2400" b="1" dirty="0">
                <a:latin typeface="Arial" pitchFamily="34" charset="0"/>
                <a:cs typeface="Arial" pitchFamily="34" charset="0"/>
              </a:rPr>
              <a:t>fibrosis</a:t>
            </a:r>
            <a:r>
              <a:rPr lang="en-US" sz="2400" b="1" dirty="0" smtClean="0">
                <a:latin typeface="Arial" pitchFamily="34" charset="0"/>
                <a:cs typeface="Arial" pitchFamily="34" charset="0"/>
              </a:rPr>
              <a:t>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a:t>
            </a:r>
            <a:r>
              <a:rPr lang="en-US" sz="2400" b="1" dirty="0">
                <a:latin typeface="Arial" pitchFamily="34" charset="0"/>
                <a:cs typeface="Arial" pitchFamily="34" charset="0"/>
              </a:rPr>
              <a:t>≥ F2 )  &gt;7- 8.5 </a:t>
            </a:r>
            <a:r>
              <a:rPr lang="en-US" sz="2400" b="1" dirty="0" err="1">
                <a:latin typeface="Arial" pitchFamily="34" charset="0"/>
                <a:cs typeface="Arial" pitchFamily="34" charset="0"/>
              </a:rPr>
              <a:t>kPa</a:t>
            </a:r>
            <a:endParaRPr lang="en-US" sz="2400" b="1" dirty="0">
              <a:latin typeface="Arial" pitchFamily="34" charset="0"/>
              <a:cs typeface="Arial" pitchFamily="34" charset="0"/>
            </a:endParaRPr>
          </a:p>
          <a:p>
            <a:pPr>
              <a:spcBef>
                <a:spcPts val="1200"/>
              </a:spcBef>
              <a:spcAft>
                <a:spcPts val="200"/>
              </a:spcAft>
              <a:buClr>
                <a:schemeClr val="tx1"/>
              </a:buClr>
            </a:pPr>
            <a:r>
              <a:rPr lang="en-US" sz="2400" b="1" dirty="0" smtClean="0">
                <a:latin typeface="Arial" pitchFamily="34" charset="0"/>
                <a:cs typeface="Arial" pitchFamily="34" charset="0"/>
              </a:rPr>
              <a:t>Cirrhosis </a:t>
            </a:r>
            <a:r>
              <a:rPr lang="en-US" sz="2400" b="1" dirty="0">
                <a:latin typeface="Arial" pitchFamily="34" charset="0"/>
                <a:cs typeface="Arial" pitchFamily="34" charset="0"/>
              </a:rPr>
              <a:t>(F4) &gt;11-14 </a:t>
            </a:r>
            <a:r>
              <a:rPr lang="en-US" sz="2400" b="1" dirty="0" err="1">
                <a:latin typeface="Arial" pitchFamily="34" charset="0"/>
                <a:cs typeface="Arial" pitchFamily="34" charset="0"/>
              </a:rPr>
              <a:t>kPa</a:t>
            </a:r>
            <a:endParaRPr lang="en-US" sz="2400" b="1" dirty="0" smtClean="0">
              <a:latin typeface="Arial" pitchFamily="34" charset="0"/>
              <a:cs typeface="Arial" pitchFamily="34" charset="0"/>
            </a:endParaRPr>
          </a:p>
          <a:p>
            <a:pPr>
              <a:spcBef>
                <a:spcPts val="1200"/>
              </a:spcBef>
              <a:spcAft>
                <a:spcPts val="200"/>
              </a:spcAft>
              <a:buClr>
                <a:schemeClr val="tx1"/>
              </a:buClr>
            </a:pPr>
            <a:r>
              <a:rPr lang="en-US" sz="2400" b="1" dirty="0" smtClean="0">
                <a:solidFill>
                  <a:schemeClr val="accent1"/>
                </a:solidFill>
                <a:latin typeface="Arial" pitchFamily="34" charset="0"/>
                <a:cs typeface="Arial" pitchFamily="34" charset="0"/>
              </a:rPr>
              <a:t>Mean </a:t>
            </a:r>
            <a:r>
              <a:rPr lang="en-US" sz="2400" b="1" dirty="0">
                <a:solidFill>
                  <a:schemeClr val="accent1"/>
                </a:solidFill>
                <a:latin typeface="Arial" pitchFamily="34" charset="0"/>
                <a:cs typeface="Arial" pitchFamily="34" charset="0"/>
              </a:rPr>
              <a:t>cut-off 12.5 </a:t>
            </a:r>
            <a:r>
              <a:rPr lang="en-US" sz="2400" b="1" dirty="0" err="1">
                <a:solidFill>
                  <a:schemeClr val="accent1"/>
                </a:solidFill>
                <a:latin typeface="Arial" pitchFamily="34" charset="0"/>
                <a:cs typeface="Arial" pitchFamily="34" charset="0"/>
              </a:rPr>
              <a:t>kPa</a:t>
            </a:r>
            <a:r>
              <a:rPr lang="en-US" sz="2400" b="1" dirty="0">
                <a:solidFill>
                  <a:schemeClr val="accent1"/>
                </a:solidFill>
                <a:latin typeface="Arial" pitchFamily="34" charset="0"/>
                <a:cs typeface="Arial" pitchFamily="34" charset="0"/>
              </a:rPr>
              <a:t> to diagnose cirrhosis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200" b="1" dirty="0" smtClean="0">
                <a:solidFill>
                  <a:schemeClr val="accent1"/>
                </a:solidFill>
                <a:latin typeface="Arial" charset="0"/>
              </a:rPr>
              <a:t>Assessment of Liver Disease Stage </a:t>
            </a:r>
            <a:r>
              <a:rPr lang="en-US" sz="2400" b="1" dirty="0" smtClean="0">
                <a:solidFill>
                  <a:schemeClr val="accent1"/>
                </a:solidFill>
                <a:latin typeface="Arial" charset="0"/>
              </a:rPr>
              <a:t>(continued)</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341406424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9612" y="1845924"/>
            <a:ext cx="8208912" cy="44786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4" name="Rectangle 3"/>
          <p:cNvSpPr/>
          <p:nvPr/>
        </p:nvSpPr>
        <p:spPr>
          <a:xfrm>
            <a:off x="146304" y="6455664"/>
            <a:ext cx="8999537" cy="307777"/>
          </a:xfrm>
          <a:prstGeom prst="rect">
            <a:avLst/>
          </a:prstGeom>
        </p:spPr>
        <p:txBody>
          <a:bodyPr wrap="square">
            <a:spAutoFit/>
          </a:bodyPr>
          <a:lstStyle/>
          <a:p>
            <a:r>
              <a:rPr lang="en-US" sz="1400" dirty="0">
                <a:solidFill>
                  <a:schemeClr val="bg1"/>
                </a:solidFill>
                <a:cs typeface="Arial"/>
              </a:rPr>
              <a:t>2015 WHO Guidelines for the Prevention, Care and Treatment of Persons with Hepatitis B Virus Infection</a:t>
            </a:r>
            <a:r>
              <a:rPr lang="en-US" sz="1400" dirty="0">
                <a:solidFill>
                  <a:schemeClr val="bg1"/>
                </a:solidFill>
              </a:rPr>
              <a:t>	</a:t>
            </a:r>
          </a:p>
        </p:txBody>
      </p:sp>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200" b="1" dirty="0" smtClean="0">
                <a:solidFill>
                  <a:schemeClr val="accent1"/>
                </a:solidFill>
                <a:latin typeface="Arial" charset="0"/>
              </a:rPr>
              <a:t>Assessment of Liver Disease Stage </a:t>
            </a:r>
            <a:r>
              <a:rPr lang="en-US" sz="2400" b="1" dirty="0" smtClean="0">
                <a:solidFill>
                  <a:schemeClr val="accent1"/>
                </a:solidFill>
                <a:latin typeface="Arial" charset="0"/>
              </a:rPr>
              <a:t>(continued)</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24652480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188720" y="1938528"/>
            <a:ext cx="10055781" cy="4023360"/>
          </a:xfrm>
        </p:spPr>
        <p:txBody>
          <a:bodyPr>
            <a:noAutofit/>
          </a:bodyPr>
          <a:lstStyle/>
          <a:p>
            <a:pPr marL="0" indent="0">
              <a:lnSpc>
                <a:spcPct val="100000"/>
              </a:lnSpc>
              <a:buClr>
                <a:schemeClr val="tx1"/>
              </a:buClr>
              <a:buSzTx/>
              <a:buNone/>
            </a:pPr>
            <a:r>
              <a:rPr lang="en-US" sz="2400" dirty="0" smtClean="0">
                <a:solidFill>
                  <a:schemeClr val="tx1"/>
                </a:solidFill>
                <a:latin typeface="Arial" panose="020B0604020202020204" pitchFamily="34" charset="0"/>
                <a:cs typeface="Arial" panose="020B0604020202020204" pitchFamily="34" charset="0"/>
              </a:rPr>
              <a:t>Results </a:t>
            </a:r>
            <a:r>
              <a:rPr lang="en-US" sz="2400" dirty="0">
                <a:solidFill>
                  <a:schemeClr val="tx1"/>
                </a:solidFill>
                <a:latin typeface="Arial" panose="020B0604020202020204" pitchFamily="34" charset="0"/>
                <a:cs typeface="Arial" panose="020B0604020202020204" pitchFamily="34" charset="0"/>
              </a:rPr>
              <a:t>of NITs may be impacted by </a:t>
            </a:r>
            <a:r>
              <a:rPr lang="en-US" sz="2400" dirty="0" err="1">
                <a:solidFill>
                  <a:schemeClr val="tx1"/>
                </a:solidFill>
                <a:latin typeface="Arial" panose="020B0604020202020204" pitchFamily="34" charset="0"/>
                <a:cs typeface="Arial" panose="020B0604020202020204" pitchFamily="34" charset="0"/>
              </a:rPr>
              <a:t>intercurrent</a:t>
            </a:r>
            <a:r>
              <a:rPr lang="en-US" sz="2400" dirty="0">
                <a:solidFill>
                  <a:schemeClr val="tx1"/>
                </a:solidFill>
                <a:latin typeface="Arial" panose="020B0604020202020204" pitchFamily="34" charset="0"/>
                <a:cs typeface="Arial" panose="020B0604020202020204" pitchFamily="34" charset="0"/>
              </a:rPr>
              <a:t> diseases that may </a:t>
            </a:r>
            <a:r>
              <a:rPr lang="en-US" sz="2400" dirty="0" smtClean="0">
                <a:solidFill>
                  <a:schemeClr val="tx1"/>
                </a:solidFill>
                <a:latin typeface="Arial" panose="020B0604020202020204" pitchFamily="34" charset="0"/>
                <a:cs typeface="Arial" panose="020B0604020202020204" pitchFamily="34" charset="0"/>
              </a:rPr>
              <a:t>           falsely </a:t>
            </a:r>
            <a:r>
              <a:rPr lang="en-US" sz="2400" dirty="0">
                <a:solidFill>
                  <a:schemeClr val="tx1"/>
                </a:solidFill>
                <a:latin typeface="Arial" panose="020B0604020202020204" pitchFamily="34" charset="0"/>
                <a:cs typeface="Arial" panose="020B0604020202020204" pitchFamily="34" charset="0"/>
              </a:rPr>
              <a:t>increase or decrease the </a:t>
            </a:r>
            <a:r>
              <a:rPr lang="en-US" sz="2400" dirty="0" smtClean="0">
                <a:solidFill>
                  <a:schemeClr val="tx1"/>
                </a:solidFill>
                <a:latin typeface="Arial" panose="020B0604020202020204" pitchFamily="34" charset="0"/>
                <a:cs typeface="Arial" panose="020B0604020202020204" pitchFamily="34" charset="0"/>
              </a:rPr>
              <a:t>scores:</a:t>
            </a:r>
          </a:p>
          <a:p>
            <a:pPr marL="347472" indent="-342900">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Heavy </a:t>
            </a:r>
            <a:r>
              <a:rPr lang="en-US" sz="2400" dirty="0">
                <a:solidFill>
                  <a:schemeClr val="tx1"/>
                </a:solidFill>
                <a:latin typeface="Arial" panose="020B0604020202020204" pitchFamily="34" charset="0"/>
                <a:cs typeface="Arial" panose="020B0604020202020204" pitchFamily="34" charset="0"/>
              </a:rPr>
              <a:t>alcohol intake (due to AST elevation from alcoholic hepatitis)       </a:t>
            </a:r>
          </a:p>
          <a:p>
            <a:pPr marL="347472" indent="-342900">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U</a:t>
            </a:r>
            <a:r>
              <a:rPr lang="en-US" sz="2400" dirty="0" smtClean="0">
                <a:solidFill>
                  <a:schemeClr val="tx1"/>
                </a:solidFill>
                <a:latin typeface="Arial" panose="020B0604020202020204" pitchFamily="34" charset="0"/>
                <a:cs typeface="Arial" panose="020B0604020202020204" pitchFamily="34" charset="0"/>
              </a:rPr>
              <a:t>se </a:t>
            </a:r>
            <a:r>
              <a:rPr lang="en-US" sz="2400" dirty="0">
                <a:solidFill>
                  <a:schemeClr val="tx1"/>
                </a:solidFill>
                <a:latin typeface="Arial" panose="020B0604020202020204" pitchFamily="34" charset="0"/>
                <a:cs typeface="Arial" panose="020B0604020202020204" pitchFamily="34" charset="0"/>
              </a:rPr>
              <a:t>of drugs and traditional herbal medicines may increase ALT/AST</a:t>
            </a:r>
          </a:p>
          <a:p>
            <a:pPr marL="347472" indent="-342900">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M</a:t>
            </a:r>
            <a:r>
              <a:rPr lang="en-US" sz="2400" dirty="0" smtClean="0">
                <a:solidFill>
                  <a:schemeClr val="tx1"/>
                </a:solidFill>
                <a:latin typeface="Arial" panose="020B0604020202020204" pitchFamily="34" charset="0"/>
                <a:cs typeface="Arial" panose="020B0604020202020204" pitchFamily="34" charset="0"/>
              </a:rPr>
              <a:t>alaria </a:t>
            </a:r>
            <a:r>
              <a:rPr lang="en-US" sz="2400" dirty="0">
                <a:solidFill>
                  <a:schemeClr val="tx1"/>
                </a:solidFill>
                <a:latin typeface="Arial" panose="020B0604020202020204" pitchFamily="34" charset="0"/>
                <a:cs typeface="Arial" panose="020B0604020202020204" pitchFamily="34" charset="0"/>
              </a:rPr>
              <a:t>or HIV (may decrease platelet </a:t>
            </a:r>
            <a:r>
              <a:rPr lang="en-US" sz="2400" dirty="0" smtClean="0">
                <a:solidFill>
                  <a:schemeClr val="tx1"/>
                </a:solidFill>
                <a:latin typeface="Arial" panose="020B0604020202020204" pitchFamily="34" charset="0"/>
                <a:cs typeface="Arial" panose="020B0604020202020204" pitchFamily="34" charset="0"/>
              </a:rPr>
              <a:t>count)</a:t>
            </a:r>
            <a:endParaRPr lang="en-US" sz="2400" dirty="0">
              <a:solidFill>
                <a:schemeClr val="tx1"/>
              </a:solidFill>
              <a:latin typeface="Arial" panose="020B0604020202020204" pitchFamily="34" charset="0"/>
              <a:cs typeface="Arial" panose="020B0604020202020204" pitchFamily="34" charset="0"/>
            </a:endParaRPr>
          </a:p>
          <a:p>
            <a:pPr marL="347472" indent="-342900">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H</a:t>
            </a:r>
            <a:r>
              <a:rPr lang="en-US" sz="2400" dirty="0" smtClean="0">
                <a:solidFill>
                  <a:schemeClr val="tx1"/>
                </a:solidFill>
                <a:latin typeface="Arial" panose="020B0604020202020204" pitchFamily="34" charset="0"/>
                <a:cs typeface="Arial" panose="020B0604020202020204" pitchFamily="34" charset="0"/>
              </a:rPr>
              <a:t>epatitis flares </a:t>
            </a:r>
            <a:r>
              <a:rPr lang="en-US" sz="2400" dirty="0">
                <a:solidFill>
                  <a:schemeClr val="tx1"/>
                </a:solidFill>
                <a:latin typeface="Arial" panose="020B0604020202020204" pitchFamily="34" charset="0"/>
                <a:cs typeface="Arial" panose="020B0604020202020204" pitchFamily="34" charset="0"/>
              </a:rPr>
              <a:t>or acute hepatitis, congestive heart failure or a recent meal </a:t>
            </a:r>
            <a:r>
              <a:rPr lang="en-US" sz="2400" dirty="0" smtClean="0">
                <a:solidFill>
                  <a:schemeClr val="tx1"/>
                </a:solidFill>
                <a:latin typeface="Arial" panose="020B0604020202020204" pitchFamily="34" charset="0"/>
                <a:cs typeface="Arial" panose="020B0604020202020204" pitchFamily="34" charset="0"/>
              </a:rPr>
              <a:t>may </a:t>
            </a:r>
            <a:r>
              <a:rPr lang="en-US" sz="2400" dirty="0">
                <a:solidFill>
                  <a:schemeClr val="tx1"/>
                </a:solidFill>
                <a:latin typeface="Arial" panose="020B0604020202020204" pitchFamily="34" charset="0"/>
                <a:cs typeface="Arial" panose="020B0604020202020204" pitchFamily="34" charset="0"/>
              </a:rPr>
              <a:t>also increase </a:t>
            </a:r>
            <a:r>
              <a:rPr lang="en-US" sz="2400" dirty="0" smtClean="0">
                <a:solidFill>
                  <a:schemeClr val="tx1"/>
                </a:solidFill>
                <a:latin typeface="Arial" panose="020B0604020202020204" pitchFamily="34" charset="0"/>
                <a:cs typeface="Arial" panose="020B0604020202020204" pitchFamily="34" charset="0"/>
              </a:rPr>
              <a:t>high liver </a:t>
            </a:r>
            <a:r>
              <a:rPr lang="en-US" sz="2400" dirty="0">
                <a:solidFill>
                  <a:schemeClr val="tx1"/>
                </a:solidFill>
                <a:latin typeface="Arial" panose="020B0604020202020204" pitchFamily="34" charset="0"/>
                <a:cs typeface="Arial" panose="020B0604020202020204" pitchFamily="34" charset="0"/>
              </a:rPr>
              <a:t>stiffness (</a:t>
            </a:r>
            <a:r>
              <a:rPr lang="en-US" sz="2400" dirty="0" err="1">
                <a:solidFill>
                  <a:schemeClr val="tx1"/>
                </a:solidFill>
                <a:latin typeface="Arial" panose="020B0604020202020204" pitchFamily="34" charset="0"/>
                <a:cs typeface="Arial" panose="020B0604020202020204" pitchFamily="34" charset="0"/>
              </a:rPr>
              <a:t>fibroscan</a:t>
            </a:r>
            <a:r>
              <a:rPr lang="en-US" sz="2400" dirty="0">
                <a:solidFill>
                  <a:schemeClr val="tx1"/>
                </a:solidFill>
                <a:latin typeface="Arial" panose="020B0604020202020204" pitchFamily="34" charset="0"/>
                <a:cs typeface="Arial" panose="020B0604020202020204" pitchFamily="34" charset="0"/>
              </a:rPr>
              <a:t>)</a:t>
            </a:r>
            <a:r>
              <a:rPr lang="en-US" sz="2400" dirty="0" smtClean="0">
                <a:solidFill>
                  <a:schemeClr val="tx1"/>
                </a:solidFill>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a:xfrm>
            <a:off x="2055812" y="476673"/>
            <a:ext cx="8579296" cy="576064"/>
          </a:xfrm>
          <a:prstGeom prst="rect">
            <a:avLst/>
          </a:prstGeom>
        </p:spPr>
        <p:txBody>
          <a:bodyPr vert="horz" lIns="91440" tIns="45720" rIns="91440" bIns="45720" rtlCol="0" anchor="ctr">
            <a:no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pPr algn="ctr"/>
            <a:endParaRPr lang="en-US" sz="3600" b="1" dirty="0">
              <a:solidFill>
                <a:schemeClr val="accent1"/>
              </a:solidFill>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7"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200" b="1" dirty="0" smtClean="0">
                <a:solidFill>
                  <a:schemeClr val="accent1"/>
                </a:solidFill>
                <a:latin typeface="Arial" charset="0"/>
              </a:rPr>
              <a:t>Assessment of Liver Disease Stage</a:t>
            </a:r>
            <a:r>
              <a:rPr lang="en-US" sz="3200" b="1" dirty="0">
                <a:solidFill>
                  <a:schemeClr val="accent1"/>
                </a:solidFill>
                <a:latin typeface="Arial" charset="0"/>
              </a:rPr>
              <a:t> </a:t>
            </a:r>
            <a:r>
              <a:rPr lang="en-US" sz="2400" b="1" dirty="0" smtClean="0">
                <a:solidFill>
                  <a:schemeClr val="accent1"/>
                </a:solidFill>
                <a:latin typeface="Arial" charset="0"/>
              </a:rPr>
              <a:t>(continued)</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375997354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sz="half" idx="1"/>
          </p:nvPr>
        </p:nvSpPr>
        <p:spPr>
          <a:xfrm>
            <a:off x="1188720" y="1938528"/>
            <a:ext cx="4936474" cy="4023360"/>
          </a:xfrm>
        </p:spPr>
        <p:txBody>
          <a:bodyPr>
            <a:noAutofit/>
          </a:bodyPr>
          <a:lstStyle/>
          <a:p>
            <a:pPr marL="0" indent="0">
              <a:lnSpc>
                <a:spcPct val="100000"/>
              </a:lnSpc>
              <a:buClr>
                <a:schemeClr val="tx1"/>
              </a:buClr>
              <a:buNone/>
            </a:pPr>
            <a:r>
              <a:rPr lang="en-US" sz="2400" b="1" dirty="0" err="1" smtClean="0">
                <a:solidFill>
                  <a:schemeClr val="accent1"/>
                </a:solidFill>
                <a:latin typeface="Arial"/>
                <a:cs typeface="Arial"/>
              </a:rPr>
              <a:t>Fibroscan</a:t>
            </a:r>
            <a:r>
              <a:rPr lang="en-US" sz="2400" b="1" dirty="0" smtClean="0">
                <a:solidFill>
                  <a:schemeClr val="accent1"/>
                </a:solidFill>
                <a:latin typeface="Arial"/>
                <a:cs typeface="Arial"/>
              </a:rPr>
              <a:t> </a:t>
            </a:r>
            <a:r>
              <a:rPr lang="en-US" sz="2400" b="1" dirty="0">
                <a:solidFill>
                  <a:schemeClr val="accent1"/>
                </a:solidFill>
                <a:latin typeface="Arial"/>
                <a:cs typeface="Arial"/>
              </a:rPr>
              <a:t>and APRI </a:t>
            </a:r>
            <a:endParaRPr lang="en-US" sz="2400" b="1"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Most useful tests for assessing cirrhosis in LMICs (conditional recommendation) </a:t>
            </a: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PPV for detection of cirrhosis was low for all NITs, in particular for APRI (detecting only 1/3 of persons with cirrhosis)</a:t>
            </a: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Very </a:t>
            </a:r>
            <a:r>
              <a:rPr lang="en-US" sz="2200" dirty="0">
                <a:solidFill>
                  <a:schemeClr val="tx1"/>
                </a:solidFill>
                <a:latin typeface="Arial"/>
                <a:cs typeface="Arial"/>
              </a:rPr>
              <a:t>limited evaluation in </a:t>
            </a:r>
            <a:r>
              <a:rPr lang="en-US" sz="2200" dirty="0" err="1" smtClean="0">
                <a:solidFill>
                  <a:schemeClr val="tx1"/>
                </a:solidFill>
                <a:latin typeface="Arial"/>
                <a:cs typeface="Arial"/>
              </a:rPr>
              <a:t>sSA</a:t>
            </a:r>
            <a:endParaRPr lang="en-US" sz="2200" dirty="0">
              <a:solidFill>
                <a:schemeClr val="tx1"/>
              </a:solidFill>
              <a:latin typeface="Arial"/>
              <a:cs typeface="Arial"/>
            </a:endParaRPr>
          </a:p>
          <a:p>
            <a:pPr marL="0" indent="0">
              <a:lnSpc>
                <a:spcPct val="100000"/>
              </a:lnSpc>
              <a:buClr>
                <a:schemeClr val="tx1"/>
              </a:buClr>
              <a:buNone/>
            </a:pPr>
            <a:endParaRPr lang="en-US" sz="1800" dirty="0">
              <a:solidFill>
                <a:schemeClr val="tx1"/>
              </a:solidFill>
              <a:latin typeface="Arial"/>
              <a:cs typeface="Arial"/>
            </a:endParaRPr>
          </a:p>
          <a:p>
            <a:pPr>
              <a:lnSpc>
                <a:spcPct val="100000"/>
              </a:lnSpc>
              <a:buClr>
                <a:schemeClr val="tx1"/>
              </a:buClr>
              <a:buFont typeface="Arial"/>
              <a:buChar char="•"/>
            </a:pPr>
            <a:endParaRPr lang="en-US" sz="2000" b="1" dirty="0">
              <a:solidFill>
                <a:srgbClr val="0F6FC6"/>
              </a:solidFill>
              <a:latin typeface="Arial"/>
              <a:cs typeface="Arial"/>
            </a:endParaRPr>
          </a:p>
          <a:p>
            <a:pPr>
              <a:lnSpc>
                <a:spcPct val="100000"/>
              </a:lnSpc>
              <a:buClr>
                <a:schemeClr val="tx1"/>
              </a:buClr>
              <a:buFont typeface="Arial"/>
              <a:buChar char="•"/>
            </a:pPr>
            <a:endParaRPr lang="en-GB" sz="2000" b="1" dirty="0">
              <a:solidFill>
                <a:srgbClr val="0F6FC6"/>
              </a:solidFill>
              <a:latin typeface="Arial"/>
              <a:cs typeface="Arial"/>
            </a:endParaRPr>
          </a:p>
        </p:txBody>
      </p:sp>
      <p:sp>
        <p:nvSpPr>
          <p:cNvPr id="3" name="Content Placeholder 2"/>
          <p:cNvSpPr>
            <a:spLocks noGrp="1"/>
          </p:cNvSpPr>
          <p:nvPr>
            <p:ph sz="half" idx="2"/>
          </p:nvPr>
        </p:nvSpPr>
        <p:spPr>
          <a:xfrm>
            <a:off x="6309360" y="1938528"/>
            <a:ext cx="4936474" cy="4023360"/>
          </a:xfrm>
        </p:spPr>
        <p:txBody>
          <a:bodyPr/>
          <a:lstStyle/>
          <a:p>
            <a:pPr marL="0" indent="0">
              <a:lnSpc>
                <a:spcPct val="100000"/>
              </a:lnSpc>
              <a:buClr>
                <a:schemeClr val="tx1"/>
              </a:buClr>
              <a:buNone/>
            </a:pPr>
            <a:r>
              <a:rPr lang="en-US" sz="2200" b="1" dirty="0">
                <a:solidFill>
                  <a:schemeClr val="accent1"/>
                </a:solidFill>
                <a:latin typeface="Arial"/>
                <a:cs typeface="Arial"/>
              </a:rPr>
              <a:t>FIB-4 </a:t>
            </a:r>
            <a:endParaRPr lang="en-US" sz="2200" b="1"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Not </a:t>
            </a:r>
            <a:r>
              <a:rPr lang="en-US" sz="2200" dirty="0">
                <a:solidFill>
                  <a:schemeClr val="tx1"/>
                </a:solidFill>
                <a:latin typeface="Arial"/>
                <a:cs typeface="Arial"/>
              </a:rPr>
              <a:t>considered or recommended </a:t>
            </a:r>
            <a:endParaRPr lang="en-US" sz="22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Developed </a:t>
            </a:r>
            <a:r>
              <a:rPr lang="en-US" sz="2200" dirty="0">
                <a:solidFill>
                  <a:schemeClr val="tx1"/>
                </a:solidFill>
                <a:latin typeface="Arial"/>
                <a:cs typeface="Arial"/>
              </a:rPr>
              <a:t>and validated for detection of fibrosis stages ≥F3 and not </a:t>
            </a:r>
            <a:r>
              <a:rPr lang="en-US" sz="2200" dirty="0" smtClean="0">
                <a:solidFill>
                  <a:schemeClr val="tx1"/>
                </a:solidFill>
                <a:latin typeface="Arial"/>
                <a:cs typeface="Arial"/>
              </a:rPr>
              <a:t>cirrhosis</a:t>
            </a:r>
            <a:endParaRPr lang="en-US" sz="2200" dirty="0">
              <a:solidFill>
                <a:schemeClr val="tx1"/>
              </a:solidFill>
              <a:latin typeface="Arial"/>
              <a:cs typeface="Arial"/>
            </a:endParaRPr>
          </a:p>
          <a:p>
            <a:pPr marL="347472" indent="-347472">
              <a:lnSpc>
                <a:spcPct val="100000"/>
              </a:lnSpc>
            </a:pPr>
            <a:endParaRPr lang="en-US" dirty="0"/>
          </a:p>
        </p:txBody>
      </p:sp>
      <p:sp>
        <p:nvSpPr>
          <p:cNvPr id="2" name="TextBox 1"/>
          <p:cNvSpPr txBox="1"/>
          <p:nvPr/>
        </p:nvSpPr>
        <p:spPr>
          <a:xfrm>
            <a:off x="146304" y="6455664"/>
            <a:ext cx="8540736" cy="307777"/>
          </a:xfrm>
          <a:prstGeom prst="rect">
            <a:avLst/>
          </a:prstGeom>
          <a:noFill/>
        </p:spPr>
        <p:txBody>
          <a:bodyPr wrap="none" rtlCol="0">
            <a:spAutoFit/>
          </a:bodyPr>
          <a:lstStyle/>
          <a:p>
            <a:r>
              <a:rPr lang="en-US" sz="1400" dirty="0">
                <a:solidFill>
                  <a:schemeClr val="bg1"/>
                </a:solidFill>
                <a:latin typeface="Arial"/>
                <a:cs typeface="Arial"/>
              </a:rPr>
              <a:t>2015 WHO Guidelines for the Prevention, Care and Treatment of Persons with Hepatitis B Virus Infection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8"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600" b="1" dirty="0" smtClean="0">
                <a:solidFill>
                  <a:schemeClr val="accent1"/>
                </a:solidFill>
                <a:latin typeface="Arial" charset="0"/>
              </a:rPr>
              <a:t>2015 WHO Guidance on </a:t>
            </a:r>
          </a:p>
          <a:p>
            <a:pPr lvl="0" defTabSz="914126">
              <a:lnSpc>
                <a:spcPct val="85000"/>
              </a:lnSpc>
              <a:spcBef>
                <a:spcPct val="0"/>
              </a:spcBef>
            </a:pPr>
            <a:r>
              <a:rPr lang="en-US" sz="3600" b="1" dirty="0" smtClean="0">
                <a:solidFill>
                  <a:schemeClr val="accent1"/>
                </a:solidFill>
                <a:latin typeface="Arial" charset="0"/>
              </a:rPr>
              <a:t>Assessing Liver Disease Stage</a:t>
            </a:r>
            <a:endParaRPr kumimoji="0" lang="en-US" sz="280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376494227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80" y="283464"/>
            <a:ext cx="10058400" cy="1453896"/>
          </a:xfrm>
        </p:spPr>
        <p:txBody>
          <a:bodyPr>
            <a:normAutofit/>
          </a:bodyPr>
          <a:lstStyle/>
          <a:p>
            <a:pPr>
              <a:defRPr/>
            </a:pPr>
            <a:r>
              <a:rPr lang="en-GB" sz="3600" b="1" dirty="0">
                <a:solidFill>
                  <a:schemeClr val="accent1"/>
                </a:solidFill>
                <a:latin typeface="Arial" pitchFamily="34" charset="0"/>
              </a:rPr>
              <a:t>Assessment of Liver Disease Stage </a:t>
            </a:r>
            <a:r>
              <a:rPr lang="en-GB" sz="3600" b="1" dirty="0" smtClean="0">
                <a:solidFill>
                  <a:schemeClr val="accent1"/>
                </a:solidFill>
                <a:latin typeface="Arial" pitchFamily="34" charset="0"/>
              </a:rPr>
              <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&amp; HBV </a:t>
            </a:r>
            <a:r>
              <a:rPr lang="en-GB" sz="3600" b="1" dirty="0">
                <a:solidFill>
                  <a:schemeClr val="accent1"/>
                </a:solidFill>
                <a:latin typeface="Arial" pitchFamily="34" charset="0"/>
              </a:rPr>
              <a:t>Treatment Considerations</a:t>
            </a:r>
            <a:endParaRPr lang="en-US" sz="3600" b="1" dirty="0">
              <a:solidFill>
                <a:schemeClr val="accent1"/>
              </a:solidFill>
              <a:latin typeface="Arial" pitchFamily="34" charset="0"/>
              <a:cs typeface="Arial" pitchFamily="34" charset="0"/>
            </a:endParaRPr>
          </a:p>
        </p:txBody>
      </p:sp>
      <p:sp>
        <p:nvSpPr>
          <p:cNvPr id="6147" name="Rectangle 3"/>
          <p:cNvSpPr>
            <a:spLocks noGrp="1" noChangeArrowheads="1"/>
          </p:cNvSpPr>
          <p:nvPr>
            <p:ph type="body" idx="1"/>
          </p:nvPr>
        </p:nvSpPr>
        <p:spPr>
          <a:xfrm>
            <a:off x="1188720" y="1938528"/>
            <a:ext cx="10515600" cy="4967287"/>
          </a:xfrm>
        </p:spPr>
        <p:txBody>
          <a:bodyPr>
            <a:noAutofit/>
          </a:bodyPr>
          <a:lstStyle/>
          <a:p>
            <a:pPr marL="0" indent="0">
              <a:lnSpc>
                <a:spcPct val="120000"/>
              </a:lnSpc>
              <a:buSzPct val="110000"/>
              <a:buNone/>
              <a:tabLst>
                <a:tab pos="180975" algn="l"/>
              </a:tabLst>
            </a:pPr>
            <a:r>
              <a:rPr lang="en-US" sz="2400" b="1" dirty="0" smtClean="0">
                <a:solidFill>
                  <a:schemeClr val="accent1"/>
                </a:solidFill>
                <a:latin typeface="Arial" pitchFamily="34" charset="0"/>
                <a:cs typeface="Arial" pitchFamily="34" charset="0"/>
              </a:rPr>
              <a:t>Current </a:t>
            </a:r>
            <a:r>
              <a:rPr lang="en-US" sz="2400" b="1" dirty="0">
                <a:solidFill>
                  <a:schemeClr val="accent1"/>
                </a:solidFill>
                <a:latin typeface="Arial" pitchFamily="34" charset="0"/>
                <a:cs typeface="Arial" pitchFamily="34" charset="0"/>
              </a:rPr>
              <a:t>Treatment of Chronic Hepatitis </a:t>
            </a:r>
            <a:r>
              <a:rPr lang="en-US" sz="2400" b="1" dirty="0" smtClean="0">
                <a:solidFill>
                  <a:schemeClr val="accent1"/>
                </a:solidFill>
                <a:latin typeface="Arial" pitchFamily="34" charset="0"/>
                <a:cs typeface="Arial" pitchFamily="34" charset="0"/>
              </a:rPr>
              <a:t>B</a:t>
            </a:r>
            <a:endParaRPr lang="en-US" sz="2400" b="1" dirty="0">
              <a:solidFill>
                <a:schemeClr val="accent1"/>
              </a:solidFill>
              <a:latin typeface="Arial" pitchFamily="34" charset="0"/>
              <a:cs typeface="Arial" pitchFamily="34" charset="0"/>
            </a:endParaRPr>
          </a:p>
          <a:p>
            <a:pPr marL="0" indent="0">
              <a:lnSpc>
                <a:spcPct val="120000"/>
              </a:lnSpc>
              <a:spcAft>
                <a:spcPts val="1200"/>
              </a:spcAft>
              <a:buSzPct val="110000"/>
              <a:buNone/>
              <a:tabLst>
                <a:tab pos="180975" algn="l"/>
              </a:tabLst>
            </a:pPr>
            <a:r>
              <a:rPr lang="en-US" sz="2400" b="1" dirty="0">
                <a:solidFill>
                  <a:schemeClr val="tx1"/>
                </a:solidFill>
                <a:latin typeface="Arial" panose="020B0604020202020204" pitchFamily="34" charset="0"/>
                <a:cs typeface="Arial" panose="020B0604020202020204" pitchFamily="34" charset="0"/>
              </a:rPr>
              <a:t>Chronic HBV infection: </a:t>
            </a:r>
            <a:r>
              <a:rPr lang="en-US" sz="2400" dirty="0">
                <a:solidFill>
                  <a:schemeClr val="tx1"/>
                </a:solidFill>
                <a:latin typeface="Arial" panose="020B0604020202020204" pitchFamily="34" charset="0"/>
                <a:cs typeface="Arial" panose="020B0604020202020204" pitchFamily="34" charset="0"/>
              </a:rPr>
              <a:t>defined as persistence of hepatitis B surface antigen (</a:t>
            </a:r>
            <a:r>
              <a:rPr lang="en-US" sz="2400" dirty="0" err="1">
                <a:solidFill>
                  <a:schemeClr val="tx1"/>
                </a:solidFill>
                <a:latin typeface="Arial" panose="020B0604020202020204" pitchFamily="34" charset="0"/>
                <a:cs typeface="Arial" panose="020B0604020202020204" pitchFamily="34" charset="0"/>
              </a:rPr>
              <a:t>HBsAg</a:t>
            </a:r>
            <a:r>
              <a:rPr lang="en-US" sz="2400" dirty="0">
                <a:solidFill>
                  <a:schemeClr val="tx1"/>
                </a:solidFill>
                <a:latin typeface="Arial" panose="020B0604020202020204" pitchFamily="34" charset="0"/>
                <a:cs typeface="Arial" panose="020B0604020202020204" pitchFamily="34" charset="0"/>
              </a:rPr>
              <a:t>) for six months or more after an acute infection with HBV</a:t>
            </a:r>
            <a:r>
              <a:rPr lang="en-US" sz="2400" dirty="0" smtClean="0">
                <a:solidFill>
                  <a:schemeClr val="tx1"/>
                </a:solidFill>
                <a:latin typeface="Arial" panose="020B0604020202020204" pitchFamily="34" charset="0"/>
                <a:cs typeface="Arial" panose="020B0604020202020204" pitchFamily="34" charset="0"/>
              </a:rPr>
              <a:t> </a:t>
            </a:r>
            <a:endParaRPr lang="en-US" sz="2400" b="1" dirty="0" smtClean="0">
              <a:solidFill>
                <a:schemeClr val="tx1"/>
              </a:solidFill>
              <a:latin typeface="Arial" panose="020B0604020202020204" pitchFamily="34" charset="0"/>
              <a:cs typeface="Arial" panose="020B0604020202020204" pitchFamily="34" charset="0"/>
            </a:endParaRPr>
          </a:p>
          <a:p>
            <a:pPr marL="0" indent="0">
              <a:lnSpc>
                <a:spcPct val="120000"/>
              </a:lnSpc>
              <a:buSzPct val="110000"/>
              <a:buNone/>
              <a:tabLst>
                <a:tab pos="180975" algn="l"/>
              </a:tabLst>
            </a:pPr>
            <a:r>
              <a:rPr lang="en-US" sz="2400" b="1" dirty="0" smtClean="0">
                <a:solidFill>
                  <a:schemeClr val="tx1"/>
                </a:solidFill>
                <a:latin typeface="Arial" panose="020B0604020202020204" pitchFamily="34" charset="0"/>
                <a:cs typeface="Arial" panose="020B0604020202020204" pitchFamily="34" charset="0"/>
              </a:rPr>
              <a:t>Major </a:t>
            </a:r>
            <a:r>
              <a:rPr lang="en-US" sz="2400" b="1" dirty="0">
                <a:solidFill>
                  <a:schemeClr val="tx1"/>
                </a:solidFill>
                <a:latin typeface="Arial" panose="020B0604020202020204" pitchFamily="34" charset="0"/>
                <a:cs typeface="Arial" panose="020B0604020202020204" pitchFamily="34" charset="0"/>
              </a:rPr>
              <a:t>advancements in therapeutic options – 2 major strategies</a:t>
            </a:r>
          </a:p>
          <a:p>
            <a:pPr marL="347472" lvl="1" indent="-347472">
              <a:lnSpc>
                <a:spcPct val="120000"/>
              </a:lnSpc>
              <a:spcBef>
                <a:spcPts val="1200"/>
              </a:spcBef>
              <a:spcAft>
                <a:spcPts val="200"/>
              </a:spcAft>
              <a:buClr>
                <a:schemeClr val="accent2"/>
              </a:buClr>
              <a:buSzPct val="110000"/>
              <a:buFont typeface="Wingdings" panose="05000000000000000000" pitchFamily="2" charset="2"/>
              <a:buChar char="§"/>
              <a:tabLst>
                <a:tab pos="180975" algn="l"/>
              </a:tabLst>
            </a:pPr>
            <a:r>
              <a:rPr lang="en-US" sz="2400" dirty="0" smtClean="0">
                <a:solidFill>
                  <a:schemeClr val="tx1"/>
                </a:solidFill>
                <a:latin typeface="Arial" panose="020B0604020202020204" pitchFamily="34" charset="0"/>
                <a:cs typeface="Arial" panose="020B0604020202020204" pitchFamily="34" charset="0"/>
              </a:rPr>
              <a:t> Interferon (IFN)-based </a:t>
            </a:r>
            <a:r>
              <a:rPr lang="en-US" sz="2400" dirty="0">
                <a:solidFill>
                  <a:schemeClr val="tx1"/>
                </a:solidFill>
                <a:latin typeface="Arial" panose="020B0604020202020204" pitchFamily="34" charset="0"/>
                <a:cs typeface="Arial" panose="020B0604020202020204" pitchFamily="34" charset="0"/>
              </a:rPr>
              <a:t>therapy</a:t>
            </a:r>
          </a:p>
          <a:p>
            <a:pPr marL="347472" lvl="1" indent="-347472">
              <a:lnSpc>
                <a:spcPct val="120000"/>
              </a:lnSpc>
              <a:spcBef>
                <a:spcPts val="1200"/>
              </a:spcBef>
              <a:spcAft>
                <a:spcPts val="200"/>
              </a:spcAft>
              <a:buClr>
                <a:schemeClr val="accent2"/>
              </a:buClr>
              <a:buSzPct val="110000"/>
              <a:buFont typeface="Wingdings" panose="05000000000000000000" pitchFamily="2" charset="2"/>
              <a:buChar char="§"/>
              <a:tabLst>
                <a:tab pos="180975" algn="l"/>
              </a:tabLst>
            </a:pP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Nucleos</a:t>
            </a:r>
            <a:r>
              <a:rPr lang="en-US" sz="2400" dirty="0" smtClean="0">
                <a:solidFill>
                  <a:schemeClr val="tx1"/>
                </a:solidFill>
                <a:latin typeface="Arial" panose="020B0604020202020204" pitchFamily="34" charset="0"/>
                <a:cs typeface="Arial" panose="020B0604020202020204" pitchFamily="34" charset="0"/>
              </a:rPr>
              <a:t>(t)ide </a:t>
            </a:r>
            <a:r>
              <a:rPr lang="en-US" sz="2400" dirty="0">
                <a:solidFill>
                  <a:schemeClr val="tx1"/>
                </a:solidFill>
                <a:latin typeface="Arial" panose="020B0604020202020204" pitchFamily="34" charset="0"/>
                <a:cs typeface="Arial" panose="020B0604020202020204" pitchFamily="34" charset="0"/>
              </a:rPr>
              <a:t>analogue </a:t>
            </a:r>
            <a:r>
              <a:rPr lang="en-US" sz="2400" dirty="0" smtClean="0">
                <a:solidFill>
                  <a:schemeClr val="tx1"/>
                </a:solidFill>
                <a:latin typeface="Arial" panose="020B0604020202020204" pitchFamily="34" charset="0"/>
                <a:cs typeface="Arial" panose="020B0604020202020204" pitchFamily="34" charset="0"/>
              </a:rPr>
              <a:t>therapy</a:t>
            </a:r>
            <a:endParaRPr lang="en-US" sz="2400" dirty="0">
              <a:solidFill>
                <a:schemeClr val="tx1"/>
              </a:solidFill>
              <a:latin typeface="Arial" panose="020B0604020202020204" pitchFamily="34" charset="0"/>
              <a:cs typeface="Arial" panose="020B0604020202020204" pitchFamily="34" charset="0"/>
            </a:endParaRPr>
          </a:p>
          <a:p>
            <a:pPr marL="0" indent="0">
              <a:lnSpc>
                <a:spcPct val="120000"/>
              </a:lnSpc>
              <a:buClrTx/>
              <a:buSzPct val="110000"/>
              <a:buFont typeface="Arial" charset="0"/>
              <a:buChar char="•"/>
              <a:tabLst>
                <a:tab pos="180975" algn="l"/>
              </a:tabLst>
            </a:pPr>
            <a:endParaRPr lang="en-US" sz="2400" dirty="0">
              <a:latin typeface="Arial" charset="0"/>
            </a:endParaRPr>
          </a:p>
        </p:txBody>
      </p:sp>
    </p:spTree>
    <p:extLst>
      <p:ext uri="{BB962C8B-B14F-4D97-AF65-F5344CB8AC3E}">
        <p14:creationId xmlns:p14="http://schemas.microsoft.com/office/powerpoint/2010/main" val="12159434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80" y="283464"/>
            <a:ext cx="10058400" cy="1453896"/>
          </a:xfrm>
        </p:spPr>
        <p:txBody>
          <a:bodyPr>
            <a:normAutofit/>
          </a:bodyPr>
          <a:lstStyle/>
          <a:p>
            <a:pPr>
              <a:defRPr/>
            </a:pPr>
            <a:r>
              <a:rPr lang="en-GB" sz="3600" b="1" dirty="0">
                <a:solidFill>
                  <a:schemeClr val="accent1"/>
                </a:solidFill>
                <a:latin typeface="Arial" pitchFamily="34" charset="0"/>
              </a:rPr>
              <a:t>Assessment of Liver Disease Stage </a:t>
            </a:r>
            <a:r>
              <a:rPr lang="en-GB" sz="3600" b="1" dirty="0" smtClean="0">
                <a:solidFill>
                  <a:schemeClr val="accent1"/>
                </a:solidFill>
                <a:latin typeface="Arial" pitchFamily="34" charset="0"/>
              </a:rPr>
              <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&amp; HBV </a:t>
            </a:r>
            <a:r>
              <a:rPr lang="en-GB" sz="3600" b="1" dirty="0">
                <a:solidFill>
                  <a:schemeClr val="accent1"/>
                </a:solidFill>
                <a:latin typeface="Arial" pitchFamily="34" charset="0"/>
              </a:rPr>
              <a:t>Treatment </a:t>
            </a:r>
            <a:r>
              <a:rPr lang="en-GB" sz="3600" b="1" dirty="0" smtClean="0">
                <a:solidFill>
                  <a:schemeClr val="accent1"/>
                </a:solidFill>
                <a:latin typeface="Arial" pitchFamily="34" charset="0"/>
              </a:rPr>
              <a:t>Considerations </a:t>
            </a:r>
            <a:r>
              <a:rPr lang="en-GB" sz="2800" b="1" dirty="0" smtClean="0">
                <a:solidFill>
                  <a:schemeClr val="accent1"/>
                </a:solidFill>
                <a:latin typeface="Arial" pitchFamily="34" charset="0"/>
              </a:rPr>
              <a:t>(continued)</a:t>
            </a:r>
            <a:endParaRPr lang="en-US" sz="2800" b="1" dirty="0">
              <a:solidFill>
                <a:schemeClr val="accent1"/>
              </a:solidFill>
              <a:latin typeface="Arial" pitchFamily="34" charset="0"/>
              <a:cs typeface="Arial" pitchFamily="34" charset="0"/>
            </a:endParaRPr>
          </a:p>
        </p:txBody>
      </p:sp>
      <p:sp>
        <p:nvSpPr>
          <p:cNvPr id="6147" name="Rectangle 3"/>
          <p:cNvSpPr>
            <a:spLocks noGrp="1" noChangeArrowheads="1"/>
          </p:cNvSpPr>
          <p:nvPr>
            <p:ph type="body" idx="1"/>
          </p:nvPr>
        </p:nvSpPr>
        <p:spPr>
          <a:xfrm>
            <a:off x="1188720" y="1938528"/>
            <a:ext cx="10134600" cy="3519487"/>
          </a:xfrm>
        </p:spPr>
        <p:txBody>
          <a:bodyPr>
            <a:normAutofit fontScale="25000" lnSpcReduction="20000"/>
          </a:bodyPr>
          <a:lstStyle/>
          <a:p>
            <a:pPr marL="0" indent="0">
              <a:lnSpc>
                <a:spcPct val="120000"/>
              </a:lnSpc>
              <a:buSzPct val="110000"/>
              <a:buNone/>
              <a:tabLst>
                <a:tab pos="180975" algn="l"/>
              </a:tabLst>
            </a:pPr>
            <a:r>
              <a:rPr lang="en-US" sz="9600" b="1" dirty="0" smtClean="0">
                <a:solidFill>
                  <a:schemeClr val="tx1"/>
                </a:solidFill>
                <a:latin typeface="Arial" panose="020B0604020202020204" pitchFamily="34" charset="0"/>
                <a:cs typeface="Arial" panose="020B0604020202020204" pitchFamily="34" charset="0"/>
              </a:rPr>
              <a:t>Understanding </a:t>
            </a:r>
            <a:r>
              <a:rPr lang="en-US" sz="9600" b="1" dirty="0">
                <a:solidFill>
                  <a:schemeClr val="tx1"/>
                </a:solidFill>
                <a:latin typeface="Arial" panose="020B0604020202020204" pitchFamily="34" charset="0"/>
                <a:cs typeface="Arial" panose="020B0604020202020204" pitchFamily="34" charset="0"/>
              </a:rPr>
              <a:t>the natural history and the phase of chronic infection</a:t>
            </a:r>
          </a:p>
          <a:p>
            <a:pPr marL="347472" lvl="5" indent="-347472">
              <a:lnSpc>
                <a:spcPct val="120000"/>
              </a:lnSpc>
              <a:spcBef>
                <a:spcPts val="1200"/>
              </a:spcBef>
              <a:spcAft>
                <a:spcPts val="100"/>
              </a:spcAft>
              <a:buSzPct val="110000"/>
              <a:buFont typeface="Wingdings" panose="05000000000000000000" pitchFamily="2" charset="2"/>
              <a:buChar char="§"/>
              <a:tabLst>
                <a:tab pos="180975" algn="l"/>
              </a:tabLst>
            </a:pPr>
            <a:r>
              <a:rPr lang="en-US" sz="9600" dirty="0" smtClean="0">
                <a:solidFill>
                  <a:schemeClr val="tx1"/>
                </a:solidFill>
                <a:latin typeface="Arial" panose="020B0604020202020204" pitchFamily="34" charset="0"/>
                <a:cs typeface="Arial" panose="020B0604020202020204" pitchFamily="34" charset="0"/>
              </a:rPr>
              <a:t>Important </a:t>
            </a:r>
            <a:r>
              <a:rPr lang="en-US" sz="9600" dirty="0">
                <a:solidFill>
                  <a:schemeClr val="tx1"/>
                </a:solidFill>
                <a:latin typeface="Arial" panose="020B0604020202020204" pitchFamily="34" charset="0"/>
                <a:cs typeface="Arial" panose="020B0604020202020204" pitchFamily="34" charset="0"/>
              </a:rPr>
              <a:t>in guiding treatment decisions </a:t>
            </a:r>
          </a:p>
          <a:p>
            <a:pPr marL="0" indent="0">
              <a:lnSpc>
                <a:spcPct val="120000"/>
              </a:lnSpc>
              <a:buClrTx/>
              <a:buSzPct val="110000"/>
              <a:buNone/>
              <a:tabLst>
                <a:tab pos="180975" algn="l"/>
              </a:tabLst>
            </a:pPr>
            <a:endParaRPr lang="en-US" sz="9600" dirty="0" smtClean="0">
              <a:latin typeface="Arial" panose="020B0604020202020204" pitchFamily="34" charset="0"/>
              <a:cs typeface="Arial" panose="020B0604020202020204" pitchFamily="34" charset="0"/>
            </a:endParaRPr>
          </a:p>
          <a:p>
            <a:pPr marL="0" indent="0">
              <a:lnSpc>
                <a:spcPct val="120000"/>
              </a:lnSpc>
              <a:buClr>
                <a:schemeClr val="tx1"/>
              </a:buClr>
              <a:buSzPct val="110000"/>
              <a:buNone/>
              <a:tabLst>
                <a:tab pos="180975" algn="l"/>
              </a:tabLst>
            </a:pPr>
            <a:r>
              <a:rPr lang="en-US" sz="9600" b="1" dirty="0" smtClean="0">
                <a:solidFill>
                  <a:schemeClr val="accent1"/>
                </a:solidFill>
                <a:latin typeface="Arial" panose="020B0604020202020204" pitchFamily="34" charset="0"/>
                <a:cs typeface="Arial" panose="020B0604020202020204" pitchFamily="34" charset="0"/>
              </a:rPr>
              <a:t>CURE </a:t>
            </a:r>
            <a:r>
              <a:rPr lang="en-US" sz="9600" b="1" dirty="0">
                <a:solidFill>
                  <a:schemeClr val="accent1"/>
                </a:solidFill>
                <a:latin typeface="Arial" panose="020B0604020202020204" pitchFamily="34" charset="0"/>
                <a:cs typeface="Arial" panose="020B0604020202020204" pitchFamily="34" charset="0"/>
              </a:rPr>
              <a:t>is difficult as this is dependent on the eradication of                      </a:t>
            </a:r>
            <a:r>
              <a:rPr lang="en-US" sz="9600" b="1" dirty="0" smtClean="0">
                <a:solidFill>
                  <a:schemeClr val="accent1"/>
                </a:solidFill>
                <a:latin typeface="Arial" panose="020B0604020202020204" pitchFamily="34" charset="0"/>
                <a:cs typeface="Arial" panose="020B0604020202020204" pitchFamily="34" charset="0"/>
              </a:rPr>
              <a:t>hepatic </a:t>
            </a:r>
            <a:r>
              <a:rPr lang="en-US" sz="9600" b="1" dirty="0" err="1">
                <a:solidFill>
                  <a:schemeClr val="accent1"/>
                </a:solidFill>
                <a:latin typeface="Arial" panose="020B0604020202020204" pitchFamily="34" charset="0"/>
                <a:cs typeface="Arial" panose="020B0604020202020204" pitchFamily="34" charset="0"/>
              </a:rPr>
              <a:t>intranuclear</a:t>
            </a:r>
            <a:r>
              <a:rPr lang="en-US" sz="9600" b="1" dirty="0">
                <a:solidFill>
                  <a:schemeClr val="accent1"/>
                </a:solidFill>
                <a:latin typeface="Arial" panose="020B0604020202020204" pitchFamily="34" charset="0"/>
                <a:cs typeface="Arial" panose="020B0604020202020204" pitchFamily="34" charset="0"/>
              </a:rPr>
              <a:t> HBV </a:t>
            </a:r>
            <a:r>
              <a:rPr lang="en-US" sz="9600" b="1" dirty="0" err="1">
                <a:solidFill>
                  <a:schemeClr val="accent1"/>
                </a:solidFill>
                <a:latin typeface="Arial" panose="020B0604020202020204" pitchFamily="34" charset="0"/>
                <a:cs typeface="Arial" panose="020B0604020202020204" pitchFamily="34" charset="0"/>
              </a:rPr>
              <a:t>cccDNA</a:t>
            </a:r>
            <a:r>
              <a:rPr lang="en-US" sz="9600" b="1" dirty="0">
                <a:solidFill>
                  <a:schemeClr val="accent1"/>
                </a:solidFill>
                <a:latin typeface="Arial" panose="020B0604020202020204" pitchFamily="34" charset="0"/>
                <a:cs typeface="Arial" panose="020B0604020202020204" pitchFamily="34" charset="0"/>
              </a:rPr>
              <a:t>  </a:t>
            </a:r>
          </a:p>
          <a:p>
            <a:pPr marL="0" indent="0">
              <a:lnSpc>
                <a:spcPct val="120000"/>
              </a:lnSpc>
              <a:buClrTx/>
              <a:buSzPct val="110000"/>
              <a:buNone/>
              <a:tabLst>
                <a:tab pos="180975" algn="l"/>
              </a:tabLst>
            </a:pPr>
            <a:r>
              <a:rPr lang="en-US" sz="9600" b="1" dirty="0">
                <a:latin typeface="Arial" panose="020B0604020202020204" pitchFamily="34" charset="0"/>
                <a:cs typeface="Arial" panose="020B0604020202020204" pitchFamily="34" charset="0"/>
              </a:rPr>
              <a:t>		</a:t>
            </a:r>
          </a:p>
          <a:p>
            <a:pPr marL="0" indent="0">
              <a:lnSpc>
                <a:spcPct val="120000"/>
              </a:lnSpc>
              <a:buClr>
                <a:schemeClr val="tx1"/>
              </a:buClr>
              <a:buSzTx/>
              <a:buNone/>
              <a:tabLst>
                <a:tab pos="180975" algn="l"/>
              </a:tabLst>
            </a:pPr>
            <a:endParaRPr lang="en-US" sz="800" dirty="0">
              <a:latin typeface="Arial" charset="0"/>
            </a:endParaRPr>
          </a:p>
        </p:txBody>
      </p:sp>
    </p:spTree>
    <p:extLst>
      <p:ext uri="{BB962C8B-B14F-4D97-AF65-F5344CB8AC3E}">
        <p14:creationId xmlns:p14="http://schemas.microsoft.com/office/powerpoint/2010/main" val="184277606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097280" y="283464"/>
            <a:ext cx="10058400" cy="1453896"/>
          </a:xfrm>
        </p:spPr>
        <p:txBody>
          <a:bodyPr anchor="b">
            <a:noAutofit/>
          </a:bodyPr>
          <a:lstStyle/>
          <a:p>
            <a:pPr eaLnBrk="1" hangingPunct="1">
              <a:defRPr/>
            </a:pPr>
            <a:r>
              <a:rPr lang="en-US" sz="3200" b="1" dirty="0" smtClean="0">
                <a:solidFill>
                  <a:schemeClr val="accent1"/>
                </a:solidFill>
                <a:latin typeface="Arial" pitchFamily="34" charset="0"/>
              </a:rPr>
              <a:t>Conclusions: </a:t>
            </a:r>
            <a:r>
              <a:rPr lang="en-US" sz="3200" b="1" dirty="0">
                <a:solidFill>
                  <a:schemeClr val="accent1"/>
                </a:solidFill>
                <a:latin typeface="Arial" pitchFamily="34" charset="0"/>
              </a:rPr>
              <a:t>Assessment of Liver Disease Stage </a:t>
            </a:r>
          </a:p>
        </p:txBody>
      </p:sp>
      <p:sp>
        <p:nvSpPr>
          <p:cNvPr id="11268" name="Text Box 29"/>
          <p:cNvSpPr txBox="1">
            <a:spLocks noChangeArrowheads="1"/>
          </p:cNvSpPr>
          <p:nvPr/>
        </p:nvSpPr>
        <p:spPr bwMode="auto">
          <a:xfrm>
            <a:off x="1188720" y="1938528"/>
            <a:ext cx="4677092" cy="414472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rIns="0">
            <a:spAutoFit/>
          </a:bodyPr>
          <a:lstStyle>
            <a:lvl1pPr eaLnBrk="0" hangingPunct="0">
              <a:tabLst>
                <a:tab pos="88900" algn="l"/>
              </a:tabLst>
              <a:defRPr>
                <a:solidFill>
                  <a:schemeClr val="tx1"/>
                </a:solidFill>
                <a:latin typeface="Verdana" panose="020B0604030504040204" pitchFamily="34" charset="0"/>
              </a:defRPr>
            </a:lvl1pPr>
            <a:lvl2pPr eaLnBrk="0" hangingPunct="0">
              <a:tabLst>
                <a:tab pos="88900" algn="l"/>
              </a:tabLst>
              <a:defRPr>
                <a:solidFill>
                  <a:schemeClr val="tx1"/>
                </a:solidFill>
                <a:latin typeface="Verdana" panose="020B0604030504040204" pitchFamily="34" charset="0"/>
              </a:defRPr>
            </a:lvl2pPr>
            <a:lvl3pPr marL="1143000" indent="-228600" eaLnBrk="0" hangingPunct="0">
              <a:tabLst>
                <a:tab pos="88900" algn="l"/>
              </a:tabLst>
              <a:defRPr>
                <a:solidFill>
                  <a:schemeClr val="tx1"/>
                </a:solidFill>
                <a:latin typeface="Verdana" panose="020B0604030504040204" pitchFamily="34" charset="0"/>
              </a:defRPr>
            </a:lvl3pPr>
            <a:lvl4pPr marL="1600200" indent="-228600" eaLnBrk="0" hangingPunct="0">
              <a:tabLst>
                <a:tab pos="88900" algn="l"/>
              </a:tabLst>
              <a:defRPr>
                <a:solidFill>
                  <a:schemeClr val="tx1"/>
                </a:solidFill>
                <a:latin typeface="Verdana" panose="020B0604030504040204" pitchFamily="34" charset="0"/>
              </a:defRPr>
            </a:lvl4pPr>
            <a:lvl5pPr marL="2057400" indent="-228600" eaLnBrk="0" hangingPunct="0">
              <a:tabLst>
                <a:tab pos="889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889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889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889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88900" algn="l"/>
              </a:tabLst>
              <a:defRPr>
                <a:solidFill>
                  <a:schemeClr val="tx1"/>
                </a:solidFill>
                <a:latin typeface="Verdana" panose="020B0604030504040204" pitchFamily="34" charset="0"/>
              </a:defRPr>
            </a:lvl9pPr>
          </a:lstStyle>
          <a:p>
            <a:pPr marL="342900" indent="-342900" eaLnBrk="1" hangingPunct="1">
              <a:spcBef>
                <a:spcPts val="1200"/>
              </a:spcBef>
              <a:spcAft>
                <a:spcPts val="200"/>
              </a:spcAft>
              <a:buClr>
                <a:schemeClr val="accent1"/>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PPV of all </a:t>
            </a:r>
            <a:r>
              <a:rPr lang="en-US" sz="2400" dirty="0" err="1" smtClean="0">
                <a:latin typeface="Arial" panose="020B0604020202020204" pitchFamily="34" charset="0"/>
                <a:cs typeface="Arial" panose="020B0604020202020204" pitchFamily="34" charset="0"/>
              </a:rPr>
              <a:t>NITs</a:t>
            </a:r>
            <a:r>
              <a:rPr lang="en-US" sz="2400" dirty="0" smtClean="0">
                <a:latin typeface="Arial" panose="020B0604020202020204" pitchFamily="34" charset="0"/>
                <a:cs typeface="Arial" panose="020B0604020202020204" pitchFamily="34" charset="0"/>
              </a:rPr>
              <a:t> for the diagnosis of cirrhosis is low, especially for APRI</a:t>
            </a:r>
          </a:p>
          <a:p>
            <a:pPr marL="342900" indent="-342900" eaLnBrk="1" hangingPunct="1">
              <a:spcBef>
                <a:spcPts val="1200"/>
              </a:spcBef>
              <a:spcAft>
                <a:spcPts val="200"/>
              </a:spcAft>
              <a:buClr>
                <a:schemeClr val="accent1"/>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Many cases of cirrhosis will be missed using </a:t>
            </a:r>
            <a:r>
              <a:rPr lang="en-US" sz="2400" dirty="0" err="1" smtClean="0">
                <a:latin typeface="Arial" panose="020B0604020202020204" pitchFamily="34" charset="0"/>
                <a:cs typeface="Arial" panose="020B0604020202020204" pitchFamily="34" charset="0"/>
              </a:rPr>
              <a:t>NITs</a:t>
            </a:r>
            <a:r>
              <a:rPr lang="en-US" sz="2400" dirty="0" smtClean="0">
                <a:latin typeface="Arial" panose="020B0604020202020204" pitchFamily="34" charset="0"/>
                <a:cs typeface="Arial" panose="020B0604020202020204" pitchFamily="34" charset="0"/>
              </a:rPr>
              <a:t> alone</a:t>
            </a:r>
          </a:p>
          <a:p>
            <a:pPr marL="342900" indent="-342900" eaLnBrk="1" hangingPunct="1">
              <a:spcBef>
                <a:spcPts val="1200"/>
              </a:spcBef>
              <a:spcAft>
                <a:spcPts val="200"/>
              </a:spcAft>
              <a:buClr>
                <a:schemeClr val="accent1"/>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Important to combine </a:t>
            </a:r>
            <a:r>
              <a:rPr lang="en-US" sz="2400" dirty="0" err="1" smtClean="0">
                <a:latin typeface="Arial" panose="020B0604020202020204" pitchFamily="34" charset="0"/>
                <a:cs typeface="Arial" panose="020B0604020202020204" pitchFamily="34" charset="0"/>
              </a:rPr>
              <a:t>NITs</a:t>
            </a:r>
            <a:r>
              <a:rPr lang="en-US" sz="2400" dirty="0" smtClean="0">
                <a:latin typeface="Arial" panose="020B0604020202020204" pitchFamily="34" charset="0"/>
                <a:cs typeface="Arial" panose="020B0604020202020204" pitchFamily="34" charset="0"/>
              </a:rPr>
              <a:t> together with clinical criteria and other lab criteria (ALT and HBV DNA levels) to identify those in need of treatment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5" name="Text Box 29"/>
          <p:cNvSpPr txBox="1">
            <a:spLocks noChangeArrowheads="1"/>
          </p:cNvSpPr>
          <p:nvPr/>
        </p:nvSpPr>
        <p:spPr bwMode="auto">
          <a:xfrm>
            <a:off x="6094413" y="1938528"/>
            <a:ext cx="5410199" cy="417037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rIns="0">
            <a:spAutoFit/>
          </a:bodyPr>
          <a:lstStyle>
            <a:lvl1pPr eaLnBrk="0" hangingPunct="0">
              <a:tabLst>
                <a:tab pos="88900" algn="l"/>
              </a:tabLst>
              <a:defRPr>
                <a:solidFill>
                  <a:schemeClr val="tx1"/>
                </a:solidFill>
                <a:latin typeface="Verdana" panose="020B0604030504040204" pitchFamily="34" charset="0"/>
              </a:defRPr>
            </a:lvl1pPr>
            <a:lvl2pPr eaLnBrk="0" hangingPunct="0">
              <a:tabLst>
                <a:tab pos="88900" algn="l"/>
              </a:tabLst>
              <a:defRPr>
                <a:solidFill>
                  <a:schemeClr val="tx1"/>
                </a:solidFill>
                <a:latin typeface="Verdana" panose="020B0604030504040204" pitchFamily="34" charset="0"/>
              </a:defRPr>
            </a:lvl2pPr>
            <a:lvl3pPr marL="1143000" indent="-228600" eaLnBrk="0" hangingPunct="0">
              <a:tabLst>
                <a:tab pos="88900" algn="l"/>
              </a:tabLst>
              <a:defRPr>
                <a:solidFill>
                  <a:schemeClr val="tx1"/>
                </a:solidFill>
                <a:latin typeface="Verdana" panose="020B0604030504040204" pitchFamily="34" charset="0"/>
              </a:defRPr>
            </a:lvl3pPr>
            <a:lvl4pPr marL="1600200" indent="-228600" eaLnBrk="0" hangingPunct="0">
              <a:tabLst>
                <a:tab pos="88900" algn="l"/>
              </a:tabLst>
              <a:defRPr>
                <a:solidFill>
                  <a:schemeClr val="tx1"/>
                </a:solidFill>
                <a:latin typeface="Verdana" panose="020B0604030504040204" pitchFamily="34" charset="0"/>
              </a:defRPr>
            </a:lvl4pPr>
            <a:lvl5pPr marL="2057400" indent="-228600" eaLnBrk="0" hangingPunct="0">
              <a:tabLst>
                <a:tab pos="889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889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889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889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88900" algn="l"/>
              </a:tabLst>
              <a:defRPr>
                <a:solidFill>
                  <a:schemeClr val="tx1"/>
                </a:solidFill>
                <a:latin typeface="Verdana" panose="020B0604030504040204" pitchFamily="34" charset="0"/>
              </a:defRPr>
            </a:lvl9pPr>
          </a:lstStyle>
          <a:p>
            <a:pPr marL="347472" indent="-342900" eaLnBrk="1" hangingPunct="1">
              <a:spcBef>
                <a:spcPts val="1200"/>
              </a:spcBef>
              <a:spcAft>
                <a:spcPts val="200"/>
              </a:spcAft>
              <a:buClr>
                <a:schemeClr val="accent1"/>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APRI is the WHO preferred NIT to assess fibrosis</a:t>
            </a:r>
          </a:p>
          <a:p>
            <a:pPr marL="694944" indent="-342900" eaLnBrk="1" hangingPunct="1">
              <a:spcBef>
                <a:spcPts val="1200"/>
              </a:spcBef>
              <a:spcAft>
                <a:spcPts val="200"/>
              </a:spcAft>
              <a:buClr>
                <a:schemeClr val="accent1"/>
              </a:buClr>
              <a:buSzPct val="60000"/>
              <a:buFont typeface="Wingdings" charset="2"/>
              <a:buChar char=""/>
            </a:pPr>
            <a:r>
              <a:rPr lang="en-US" sz="2200" dirty="0" smtClean="0">
                <a:latin typeface="Arial" panose="020B0604020202020204" pitchFamily="34" charset="0"/>
                <a:cs typeface="Arial" panose="020B0604020202020204" pitchFamily="34" charset="0"/>
              </a:rPr>
              <a:t>blood tests needed to calculate APRI score are routinely available at  most  health-care facilities, even in </a:t>
            </a:r>
            <a:r>
              <a:rPr lang="en-US" sz="2200" dirty="0" err="1" smtClean="0">
                <a:latin typeface="Arial" panose="020B0604020202020204" pitchFamily="34" charset="0"/>
                <a:cs typeface="Arial" panose="020B0604020202020204" pitchFamily="34" charset="0"/>
              </a:rPr>
              <a:t>LMICs</a:t>
            </a:r>
            <a:endParaRPr lang="en-US" sz="2200" dirty="0" smtClean="0">
              <a:latin typeface="Arial" panose="020B0604020202020204" pitchFamily="34" charset="0"/>
              <a:cs typeface="Arial" panose="020B0604020202020204" pitchFamily="34" charset="0"/>
            </a:endParaRPr>
          </a:p>
          <a:p>
            <a:pPr marL="694944" indent="-342900" eaLnBrk="1" hangingPunct="1">
              <a:spcBef>
                <a:spcPts val="1200"/>
              </a:spcBef>
              <a:spcAft>
                <a:spcPts val="200"/>
              </a:spcAft>
              <a:buClr>
                <a:schemeClr val="accent1"/>
              </a:buClr>
              <a:buSzPct val="60000"/>
              <a:buFont typeface="Wingdings" charset="2"/>
              <a:buChar char=""/>
            </a:pPr>
            <a:r>
              <a:rPr lang="en-US" sz="2200" dirty="0" smtClean="0">
                <a:latin typeface="Arial" panose="020B0604020202020204" pitchFamily="34" charset="0"/>
                <a:cs typeface="Arial" panose="020B0604020202020204" pitchFamily="34" charset="0"/>
              </a:rPr>
              <a:t>no evaluation of APRI in people from sub-Saharan Africa </a:t>
            </a:r>
          </a:p>
          <a:p>
            <a:pPr marL="347472" indent="-342900" eaLnBrk="1" hangingPunct="1">
              <a:spcBef>
                <a:spcPts val="1200"/>
              </a:spcBef>
              <a:spcAft>
                <a:spcPts val="200"/>
              </a:spcAft>
              <a:buClr>
                <a:schemeClr val="accent1"/>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WHO:  APRI single high cut-off &gt;2 for identifying adults with cirrhosis (F4) and in need of antiviral therapy </a:t>
            </a:r>
            <a:endParaRPr lang="en-US" sz="2400" dirty="0" smtClean="0">
              <a:latin typeface="Arial"/>
              <a:cs typeface="Arial"/>
            </a:endParaRPr>
          </a:p>
        </p:txBody>
      </p:sp>
      <p:cxnSp>
        <p:nvCxnSpPr>
          <p:cNvPr id="8" name="Straight Connector 7"/>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0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764" y="2286000"/>
            <a:ext cx="9261848" cy="1917696"/>
          </a:xfrm>
        </p:spPr>
        <p:txBody>
          <a:bodyPr>
            <a:normAutofit fontScale="90000"/>
          </a:bodyPr>
          <a:lstStyle/>
          <a:p>
            <a:pPr>
              <a:lnSpc>
                <a:spcPct val="150000"/>
              </a:lnSpc>
            </a:pPr>
            <a:r>
              <a:rPr lang="en-US" sz="3600" b="1" dirty="0">
                <a:solidFill>
                  <a:schemeClr val="accent1"/>
                </a:solidFill>
                <a:latin typeface="Arial"/>
                <a:cs typeface="Arial"/>
              </a:rPr>
              <a:t/>
            </a:r>
            <a:br>
              <a:rPr lang="en-US" sz="3600" b="1" dirty="0">
                <a:solidFill>
                  <a:schemeClr val="accent1"/>
                </a:solidFill>
                <a:latin typeface="Arial"/>
                <a:cs typeface="Arial"/>
              </a:rPr>
            </a:br>
            <a:r>
              <a:rPr lang="en-US" sz="4000" b="1" dirty="0">
                <a:solidFill>
                  <a:schemeClr val="accent1"/>
                </a:solidFill>
                <a:latin typeface="Arial"/>
                <a:cs typeface="Arial"/>
              </a:rPr>
              <a:t/>
            </a:r>
            <a:br>
              <a:rPr lang="en-US" sz="4000" b="1" dirty="0">
                <a:solidFill>
                  <a:schemeClr val="accent1"/>
                </a:solidFill>
                <a:latin typeface="Arial"/>
                <a:cs typeface="Arial"/>
              </a:rPr>
            </a:br>
            <a:r>
              <a:rPr lang="en-US" sz="4000" b="1" dirty="0" smtClean="0">
                <a:solidFill>
                  <a:schemeClr val="accent1"/>
                </a:solidFill>
                <a:latin typeface="Arial"/>
                <a:cs typeface="Arial"/>
              </a:rPr>
              <a:t>First-Line </a:t>
            </a:r>
            <a:r>
              <a:rPr lang="en-US" sz="4000" b="1" dirty="0">
                <a:solidFill>
                  <a:schemeClr val="accent1"/>
                </a:solidFill>
                <a:latin typeface="Arial"/>
                <a:cs typeface="Arial"/>
              </a:rPr>
              <a:t>Treatment of Chronic </a:t>
            </a:r>
            <a:r>
              <a:rPr lang="en-US" sz="4000" b="1" dirty="0" smtClean="0">
                <a:solidFill>
                  <a:schemeClr val="accent1"/>
                </a:solidFill>
                <a:latin typeface="Arial"/>
                <a:cs typeface="Arial"/>
              </a:rPr>
              <a:t>HBV</a:t>
            </a:r>
            <a:endParaRPr lang="en-US" sz="4000" b="1" dirty="0">
              <a:solidFill>
                <a:schemeClr val="accent1"/>
              </a:solidFill>
              <a:latin typeface="Arial"/>
              <a:cs typeface="Arial"/>
            </a:endParaRPr>
          </a:p>
        </p:txBody>
      </p:sp>
      <p:sp>
        <p:nvSpPr>
          <p:cNvPr id="3" name="Subtitle 2"/>
          <p:cNvSpPr>
            <a:spLocks noGrp="1"/>
          </p:cNvSpPr>
          <p:nvPr>
            <p:ph type="subTitle" idx="1"/>
          </p:nvPr>
        </p:nvSpPr>
        <p:spPr/>
        <p:txBody>
          <a:bodyPr>
            <a:normAutofit/>
          </a:bodyPr>
          <a:lstStyle/>
          <a:p>
            <a:r>
              <a:rPr lang="en-US" sz="3600" b="1" dirty="0" smtClean="0">
                <a:solidFill>
                  <a:schemeClr val="accent1"/>
                </a:solidFill>
              </a:rPr>
              <a:t>MODULE 3</a:t>
            </a:r>
            <a:endParaRPr lang="en-US" sz="3600" b="1" dirty="0">
              <a:solidFill>
                <a:schemeClr val="accent1"/>
              </a:solidFill>
            </a:endParaRPr>
          </a:p>
        </p:txBody>
      </p:sp>
    </p:spTree>
    <p:extLst>
      <p:ext uri="{BB962C8B-B14F-4D97-AF65-F5344CB8AC3E}">
        <p14:creationId xmlns:p14="http://schemas.microsoft.com/office/powerpoint/2010/main" val="172644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r>
              <a:rPr lang="en-US" sz="4000" b="1" dirty="0" smtClean="0">
                <a:solidFill>
                  <a:schemeClr val="accent1"/>
                </a:solidFill>
                <a:latin typeface="Arial"/>
                <a:cs typeface="Arial"/>
              </a:rPr>
              <a:t>Learning Objectives</a:t>
            </a:r>
            <a:endParaRPr lang="en-US" sz="4000" dirty="0">
              <a:solidFill>
                <a:schemeClr val="accent1"/>
              </a:solidFill>
            </a:endParaRPr>
          </a:p>
        </p:txBody>
      </p:sp>
      <p:sp>
        <p:nvSpPr>
          <p:cNvPr id="3" name="Content Placeholder 2"/>
          <p:cNvSpPr>
            <a:spLocks noGrp="1"/>
          </p:cNvSpPr>
          <p:nvPr>
            <p:ph idx="1"/>
          </p:nvPr>
        </p:nvSpPr>
        <p:spPr>
          <a:xfrm>
            <a:off x="1188720" y="1938528"/>
            <a:ext cx="8229600" cy="4781128"/>
          </a:xfrm>
        </p:spPr>
        <p:txBody>
          <a:bodyPr anchor="t">
            <a:normAutofit/>
          </a:bodyPr>
          <a:lstStyle/>
          <a:p>
            <a:pPr marL="347472" indent="-347472">
              <a:lnSpc>
                <a:spcPct val="100000"/>
              </a:lnSpc>
              <a:buFont typeface="Wingdings" charset="2"/>
              <a:buChar char="§"/>
            </a:pPr>
            <a:r>
              <a:rPr lang="en-US" sz="2400" dirty="0" smtClean="0">
                <a:solidFill>
                  <a:srgbClr val="000000"/>
                </a:solidFill>
                <a:latin typeface="Arial"/>
                <a:cs typeface="Arial"/>
              </a:rPr>
              <a:t>Explain goals of HBV treatment</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Describe HBV treatment strategies</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Identify approved </a:t>
            </a:r>
            <a:r>
              <a:rPr lang="en-US" sz="2400" dirty="0">
                <a:solidFill>
                  <a:srgbClr val="000000"/>
                </a:solidFill>
                <a:latin typeface="Arial"/>
                <a:cs typeface="Arial"/>
              </a:rPr>
              <a:t>therapies for </a:t>
            </a:r>
            <a:r>
              <a:rPr lang="en-US" sz="2400" dirty="0" smtClean="0">
                <a:solidFill>
                  <a:srgbClr val="000000"/>
                </a:solidFill>
                <a:latin typeface="Arial"/>
                <a:cs typeface="Arial"/>
              </a:rPr>
              <a:t>HBV</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Discuss efficacy </a:t>
            </a:r>
            <a:r>
              <a:rPr lang="en-US" sz="2400" dirty="0">
                <a:solidFill>
                  <a:srgbClr val="000000"/>
                </a:solidFill>
                <a:latin typeface="Arial"/>
                <a:cs typeface="Arial"/>
              </a:rPr>
              <a:t>of </a:t>
            </a:r>
            <a:r>
              <a:rPr lang="en-US" sz="2400" dirty="0" smtClean="0">
                <a:solidFill>
                  <a:srgbClr val="000000"/>
                </a:solidFill>
                <a:latin typeface="Arial"/>
                <a:cs typeface="Arial"/>
              </a:rPr>
              <a:t>HBV therapies</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Define WHO-recommended HBV therapy</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Understand how to monitor HBV therapy</a:t>
            </a:r>
          </a:p>
        </p:txBody>
      </p:sp>
    </p:spTree>
    <p:extLst>
      <p:ext uri="{BB962C8B-B14F-4D97-AF65-F5344CB8AC3E}">
        <p14:creationId xmlns:p14="http://schemas.microsoft.com/office/powerpoint/2010/main" val="39862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solidFill>
                  <a:schemeClr val="accent1"/>
                </a:solidFill>
                <a:latin typeface="Arial" panose="020B0604020202020204" pitchFamily="34" charset="0"/>
                <a:cs typeface="Arial" panose="020B0604020202020204" pitchFamily="34" charset="0"/>
              </a:rPr>
              <a:t>Learning Objectives </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88720" y="1938528"/>
            <a:ext cx="10055781" cy="4023360"/>
          </a:xfrm>
        </p:spPr>
        <p:txBody>
          <a:bodyPr>
            <a:norm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Understand HBV </a:t>
            </a:r>
            <a:r>
              <a:rPr lang="en-US" sz="2400" dirty="0">
                <a:solidFill>
                  <a:schemeClr val="tx1"/>
                </a:solidFill>
                <a:latin typeface="Arial"/>
                <a:cs typeface="Arial"/>
              </a:rPr>
              <a:t>characteristics</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Describe the HBV replication </a:t>
            </a:r>
            <a:r>
              <a:rPr lang="en-US" sz="2400" dirty="0">
                <a:solidFill>
                  <a:schemeClr val="tx1"/>
                </a:solidFill>
                <a:latin typeface="Arial"/>
                <a:cs typeface="Arial"/>
              </a:rPr>
              <a:t>cycle</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Discuss HBV genotype distribution and impact</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Explain clinical </a:t>
            </a:r>
            <a:r>
              <a:rPr lang="en-US" sz="2400" dirty="0">
                <a:solidFill>
                  <a:schemeClr val="tx1"/>
                </a:solidFill>
                <a:latin typeface="Arial"/>
                <a:cs typeface="Arial"/>
              </a:rPr>
              <a:t>significance of HBV genotypes and </a:t>
            </a:r>
            <a:r>
              <a:rPr lang="en-US" sz="2400" dirty="0" err="1">
                <a:solidFill>
                  <a:schemeClr val="tx1"/>
                </a:solidFill>
                <a:latin typeface="Arial"/>
                <a:cs typeface="Arial"/>
              </a:rPr>
              <a:t>subgenotypes</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Define serologic and immunologic </a:t>
            </a:r>
            <a:r>
              <a:rPr lang="en-US" sz="2400" dirty="0">
                <a:solidFill>
                  <a:schemeClr val="tx1"/>
                </a:solidFill>
                <a:latin typeface="Arial"/>
                <a:cs typeface="Arial"/>
              </a:rPr>
              <a:t>markers of HBV infection</a:t>
            </a:r>
          </a:p>
          <a:p>
            <a:pPr marL="347472" indent="-347472">
              <a:lnSpc>
                <a:spcPct val="100000"/>
              </a:lnSpc>
            </a:pPr>
            <a:endParaRPr lang="en-US" sz="2400" dirty="0" smtClean="0"/>
          </a:p>
          <a:p>
            <a:pPr marL="347472" indent="-347472">
              <a:lnSpc>
                <a:spcPct val="100000"/>
              </a:lnSpc>
            </a:pPr>
            <a:endParaRPr lang="en-US" sz="2400" dirty="0"/>
          </a:p>
        </p:txBody>
      </p:sp>
    </p:spTree>
    <p:extLst>
      <p:ext uri="{BB962C8B-B14F-4D97-AF65-F5344CB8AC3E}">
        <p14:creationId xmlns:p14="http://schemas.microsoft.com/office/powerpoint/2010/main" val="196575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97280" y="283464"/>
            <a:ext cx="10058400" cy="1453896"/>
          </a:xfrm>
        </p:spPr>
        <p:txBody>
          <a:bodyPr>
            <a:normAutofit/>
          </a:bodyPr>
          <a:lstStyle/>
          <a:p>
            <a:pPr eaLnBrk="1" hangingPunct="1"/>
            <a:r>
              <a:rPr lang="en-GB" sz="4000" b="1" dirty="0" smtClean="0">
                <a:solidFill>
                  <a:schemeClr val="accent1"/>
                </a:solidFill>
                <a:latin typeface="Arial" pitchFamily="34" charset="0"/>
              </a:rPr>
              <a:t>Goals </a:t>
            </a:r>
            <a:r>
              <a:rPr lang="en-GB" sz="4000" b="1" dirty="0">
                <a:solidFill>
                  <a:schemeClr val="accent1"/>
                </a:solidFill>
                <a:latin typeface="Arial" pitchFamily="34" charset="0"/>
              </a:rPr>
              <a:t>of HBV Treatment</a:t>
            </a:r>
          </a:p>
        </p:txBody>
      </p:sp>
      <p:sp>
        <p:nvSpPr>
          <p:cNvPr id="5" name="TextBox 4"/>
          <p:cNvSpPr txBox="1"/>
          <p:nvPr/>
        </p:nvSpPr>
        <p:spPr>
          <a:xfrm>
            <a:off x="1188719" y="1938528"/>
            <a:ext cx="10058400" cy="2108269"/>
          </a:xfrm>
          <a:prstGeom prst="rect">
            <a:avLst/>
          </a:prstGeom>
          <a:noFill/>
        </p:spPr>
        <p:txBody>
          <a:bodyPr wrap="square" lIns="0" rIns="0" rtlCol="0">
            <a:spAutoFit/>
          </a:bodyPr>
          <a:lstStyle/>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Prevention of long-term complications of chronic hepatitis B</a:t>
            </a:r>
          </a:p>
          <a:p>
            <a:pPr marL="347472"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Cirrhosis </a:t>
            </a:r>
          </a:p>
          <a:p>
            <a:pPr marL="347472"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Liver failure </a:t>
            </a:r>
          </a:p>
          <a:p>
            <a:pPr marL="347472"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Hepatocellular carcinoma</a:t>
            </a:r>
          </a:p>
        </p:txBody>
      </p:sp>
    </p:spTree>
    <p:extLst>
      <p:ext uri="{BB962C8B-B14F-4D97-AF65-F5344CB8AC3E}">
        <p14:creationId xmlns:p14="http://schemas.microsoft.com/office/powerpoint/2010/main" val="45557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97280" y="283464"/>
            <a:ext cx="10058400" cy="1453896"/>
          </a:xfrm>
        </p:spPr>
        <p:txBody>
          <a:bodyPr>
            <a:normAutofit/>
          </a:bodyPr>
          <a:lstStyle/>
          <a:p>
            <a:pPr eaLnBrk="1" hangingPunct="1"/>
            <a:r>
              <a:rPr lang="en-GB" sz="4000" b="1" dirty="0" smtClean="0">
                <a:solidFill>
                  <a:schemeClr val="accent1"/>
                </a:solidFill>
                <a:latin typeface="Arial" pitchFamily="34" charset="0"/>
              </a:rPr>
              <a:t>Goals </a:t>
            </a:r>
            <a:r>
              <a:rPr lang="en-GB" sz="4000" b="1" dirty="0">
                <a:solidFill>
                  <a:schemeClr val="accent1"/>
                </a:solidFill>
                <a:latin typeface="Arial" pitchFamily="34" charset="0"/>
              </a:rPr>
              <a:t>of HBV </a:t>
            </a:r>
            <a:r>
              <a:rPr lang="en-GB" sz="4000" b="1" dirty="0" smtClean="0">
                <a:solidFill>
                  <a:schemeClr val="accent1"/>
                </a:solidFill>
                <a:latin typeface="Arial" pitchFamily="34" charset="0"/>
              </a:rPr>
              <a:t>Treatment </a:t>
            </a:r>
            <a:r>
              <a:rPr lang="en-GB" sz="2400" b="1" dirty="0" smtClean="0">
                <a:solidFill>
                  <a:schemeClr val="accent1"/>
                </a:solidFill>
                <a:latin typeface="Arial" pitchFamily="34" charset="0"/>
              </a:rPr>
              <a:t>(continued)</a:t>
            </a:r>
            <a:endParaRPr lang="en-GB" sz="4000" b="1" dirty="0">
              <a:solidFill>
                <a:schemeClr val="accent1"/>
              </a:solidFill>
              <a:latin typeface="Arial" pitchFamily="34" charset="0"/>
            </a:endParaRPr>
          </a:p>
        </p:txBody>
      </p:sp>
      <p:sp>
        <p:nvSpPr>
          <p:cNvPr id="5" name="TextBox 4"/>
          <p:cNvSpPr txBox="1"/>
          <p:nvPr/>
        </p:nvSpPr>
        <p:spPr>
          <a:xfrm>
            <a:off x="1188719" y="1938528"/>
            <a:ext cx="10058400" cy="4442242"/>
          </a:xfrm>
          <a:prstGeom prst="rect">
            <a:avLst/>
          </a:prstGeom>
          <a:noFill/>
        </p:spPr>
        <p:txBody>
          <a:bodyPr wrap="square" lIns="0" rIns="0" rtlCol="0">
            <a:spAutoFit/>
          </a:bodyPr>
          <a:lstStyle/>
          <a:p>
            <a:pPr marL="347472" indent="-347472">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Difficult to measure these clinical outcomes – surrogate measures</a:t>
            </a:r>
          </a:p>
          <a:p>
            <a:pPr marL="347472" indent="-347472">
              <a:spcBef>
                <a:spcPts val="1200"/>
              </a:spcBef>
              <a:buClr>
                <a:schemeClr val="accent1"/>
              </a:buClr>
              <a:buFont typeface="Wingdings" panose="05000000000000000000" pitchFamily="2" charset="2"/>
              <a:buChar char="§"/>
            </a:pPr>
            <a:r>
              <a:rPr lang="en-ZA" sz="2400" dirty="0" smtClean="0">
                <a:solidFill>
                  <a:srgbClr val="000000"/>
                </a:solidFill>
                <a:latin typeface="Arial"/>
                <a:cs typeface="Arial"/>
              </a:rPr>
              <a:t>Biochemical: </a:t>
            </a:r>
            <a:r>
              <a:rPr lang="en-US" sz="2400" dirty="0" err="1" smtClean="0">
                <a:latin typeface="Arial"/>
                <a:cs typeface="Arial"/>
              </a:rPr>
              <a:t>normalisation</a:t>
            </a:r>
            <a:r>
              <a:rPr lang="en-US" sz="2400" dirty="0" smtClean="0">
                <a:latin typeface="Arial"/>
                <a:cs typeface="Arial"/>
              </a:rPr>
              <a:t> of serum ALT </a:t>
            </a:r>
          </a:p>
          <a:p>
            <a:pPr marL="347472" indent="-347472">
              <a:spcBef>
                <a:spcPts val="1200"/>
              </a:spcBef>
              <a:buClr>
                <a:schemeClr val="accent1"/>
              </a:buClr>
              <a:buFont typeface="Wingdings" panose="05000000000000000000" pitchFamily="2" charset="2"/>
              <a:buChar char="§"/>
            </a:pPr>
            <a:r>
              <a:rPr lang="en-US" sz="2400" dirty="0" err="1" smtClean="0">
                <a:solidFill>
                  <a:srgbClr val="000000"/>
                </a:solidFill>
                <a:latin typeface="Arial"/>
                <a:cs typeface="Arial"/>
              </a:rPr>
              <a:t>Virological</a:t>
            </a:r>
            <a:r>
              <a:rPr lang="en-US" sz="2400" dirty="0" smtClean="0">
                <a:solidFill>
                  <a:srgbClr val="000000"/>
                </a:solidFill>
                <a:latin typeface="Arial"/>
                <a:cs typeface="Arial"/>
              </a:rPr>
              <a:t> </a:t>
            </a:r>
          </a:p>
          <a:p>
            <a:pPr marL="694944" indent="-347472">
              <a:spcBef>
                <a:spcPts val="600"/>
              </a:spcBef>
              <a:buClr>
                <a:schemeClr val="accent1"/>
              </a:buClr>
              <a:buSzPct val="60000"/>
              <a:buFont typeface="Wingdings" charset="2"/>
              <a:buChar char=""/>
            </a:pPr>
            <a:r>
              <a:rPr lang="en-US" sz="2400" dirty="0" smtClean="0">
                <a:solidFill>
                  <a:srgbClr val="000000"/>
                </a:solidFill>
                <a:latin typeface="Arial"/>
                <a:cs typeface="Arial"/>
              </a:rPr>
              <a:t>Durable suppression to undetectable HBV DNA</a:t>
            </a:r>
          </a:p>
          <a:p>
            <a:pPr marL="694944" indent="-347472">
              <a:spcBef>
                <a:spcPts val="600"/>
              </a:spcBef>
              <a:buClr>
                <a:schemeClr val="accent1"/>
              </a:buClr>
              <a:buSzPct val="60000"/>
              <a:buFont typeface="Wingdings" charset="2"/>
              <a:buChar char=""/>
            </a:pPr>
            <a:r>
              <a:rPr lang="en-US" sz="2400" dirty="0" smtClean="0">
                <a:solidFill>
                  <a:srgbClr val="000000"/>
                </a:solidFill>
                <a:latin typeface="Arial"/>
                <a:cs typeface="Arial"/>
              </a:rPr>
              <a:t>Durable </a:t>
            </a:r>
            <a:r>
              <a:rPr lang="en-US" sz="2400" dirty="0" err="1" smtClean="0">
                <a:solidFill>
                  <a:srgbClr val="000000"/>
                </a:solidFill>
                <a:latin typeface="Arial"/>
                <a:cs typeface="Arial"/>
              </a:rPr>
              <a:t>HBeAg</a:t>
            </a:r>
            <a:r>
              <a:rPr lang="en-US" sz="2400" dirty="0" smtClean="0">
                <a:solidFill>
                  <a:srgbClr val="000000"/>
                </a:solidFill>
                <a:latin typeface="Arial"/>
                <a:cs typeface="Arial"/>
              </a:rPr>
              <a:t> loss or </a:t>
            </a:r>
            <a:r>
              <a:rPr lang="en-US" sz="2400" dirty="0" err="1" smtClean="0">
                <a:solidFill>
                  <a:srgbClr val="000000"/>
                </a:solidFill>
                <a:latin typeface="Arial"/>
                <a:cs typeface="Arial"/>
              </a:rPr>
              <a:t>seroconversion</a:t>
            </a:r>
            <a:r>
              <a:rPr lang="en-US" sz="2400" dirty="0" smtClean="0">
                <a:solidFill>
                  <a:srgbClr val="000000"/>
                </a:solidFill>
                <a:latin typeface="Arial"/>
                <a:cs typeface="Arial"/>
              </a:rPr>
              <a:t> to anti-</a:t>
            </a:r>
            <a:r>
              <a:rPr lang="en-US" sz="2400" dirty="0" err="1" smtClean="0">
                <a:solidFill>
                  <a:srgbClr val="000000"/>
                </a:solidFill>
                <a:latin typeface="Arial"/>
                <a:cs typeface="Arial"/>
              </a:rPr>
              <a:t>Hbe</a:t>
            </a:r>
            <a:endParaRPr lang="en-US" sz="2400" dirty="0" smtClean="0">
              <a:solidFill>
                <a:srgbClr val="000000"/>
              </a:solidFill>
              <a:latin typeface="Arial"/>
              <a:cs typeface="Arial"/>
            </a:endParaRPr>
          </a:p>
          <a:p>
            <a:pPr marL="694944" indent="-347472">
              <a:spcBef>
                <a:spcPts val="600"/>
              </a:spcBef>
              <a:buClr>
                <a:schemeClr val="accent1"/>
              </a:buClr>
              <a:buSzPct val="60000"/>
              <a:buFont typeface="Wingdings" charset="2"/>
              <a:buChar char=""/>
            </a:pPr>
            <a:r>
              <a:rPr lang="en-US" sz="2400" dirty="0" smtClean="0">
                <a:solidFill>
                  <a:srgbClr val="000000"/>
                </a:solidFill>
                <a:latin typeface="Arial"/>
                <a:cs typeface="Arial"/>
              </a:rPr>
              <a:t>Durable </a:t>
            </a:r>
            <a:r>
              <a:rPr lang="en-US" sz="2400" dirty="0" err="1" smtClean="0">
                <a:solidFill>
                  <a:srgbClr val="000000"/>
                </a:solidFill>
                <a:latin typeface="Arial"/>
                <a:cs typeface="Arial"/>
              </a:rPr>
              <a:t>HBsAg</a:t>
            </a:r>
            <a:r>
              <a:rPr lang="en-US" sz="2400" dirty="0" smtClean="0">
                <a:solidFill>
                  <a:srgbClr val="000000"/>
                </a:solidFill>
                <a:latin typeface="Arial"/>
                <a:cs typeface="Arial"/>
              </a:rPr>
              <a:t> loss </a:t>
            </a:r>
            <a:r>
              <a:rPr lang="en-US" sz="2400" dirty="0" err="1" smtClean="0">
                <a:latin typeface="Arial"/>
                <a:cs typeface="Arial"/>
              </a:rPr>
              <a:t>seroconversion</a:t>
            </a:r>
            <a:r>
              <a:rPr lang="en-US" sz="2400" dirty="0" smtClean="0">
                <a:latin typeface="Arial"/>
                <a:cs typeface="Arial"/>
              </a:rPr>
              <a:t> to anti-</a:t>
            </a:r>
            <a:r>
              <a:rPr lang="en-US" sz="2400" dirty="0" err="1" smtClean="0">
                <a:latin typeface="Arial"/>
                <a:cs typeface="Arial"/>
              </a:rPr>
              <a:t>HBs</a:t>
            </a:r>
            <a:r>
              <a:rPr lang="en-US" sz="2400" dirty="0" smtClean="0">
                <a:latin typeface="Arial"/>
                <a:cs typeface="Arial"/>
              </a:rPr>
              <a:t> status</a:t>
            </a:r>
            <a:endParaRPr lang="en-US" sz="2400" b="1" dirty="0" smtClean="0">
              <a:solidFill>
                <a:srgbClr val="000000"/>
              </a:solidFill>
              <a:latin typeface="Arial"/>
              <a:cs typeface="Arial"/>
            </a:endParaRPr>
          </a:p>
          <a:p>
            <a:pPr marL="347472" indent="-347472">
              <a:spcBef>
                <a:spcPts val="1200"/>
              </a:spcBef>
              <a:buClr>
                <a:schemeClr val="accent1"/>
              </a:buClr>
              <a:buFont typeface="Wingdings" panose="05000000000000000000" pitchFamily="2" charset="2"/>
              <a:buChar char="§"/>
            </a:pPr>
            <a:r>
              <a:rPr lang="en-GB" sz="2400" dirty="0" smtClean="0">
                <a:solidFill>
                  <a:srgbClr val="000000"/>
                </a:solidFill>
                <a:latin typeface="Arial" pitchFamily="34" charset="0"/>
                <a:cs typeface="Arial" pitchFamily="34" charset="0"/>
              </a:rPr>
              <a:t>Histological</a:t>
            </a:r>
          </a:p>
          <a:p>
            <a:pPr marL="694944" indent="-347472">
              <a:spcBef>
                <a:spcPts val="600"/>
              </a:spcBef>
              <a:buClr>
                <a:schemeClr val="accent1"/>
              </a:buClr>
              <a:buSzPct val="60000"/>
              <a:buFont typeface="Wingdings" charset="2"/>
              <a:buChar char=""/>
            </a:pPr>
            <a:r>
              <a:rPr lang="en-ZA" sz="2400" dirty="0" smtClean="0">
                <a:latin typeface="Arial" panose="020B0604020202020204" pitchFamily="34" charset="0"/>
                <a:cs typeface="Arial" panose="020B0604020202020204" pitchFamily="34" charset="0"/>
              </a:rPr>
              <a:t>Decrease in necro-inflammatory score </a:t>
            </a:r>
          </a:p>
          <a:p>
            <a:pPr marL="694944" indent="-347472">
              <a:spcBef>
                <a:spcPts val="600"/>
              </a:spcBef>
              <a:buClr>
                <a:schemeClr val="accent1"/>
              </a:buClr>
              <a:buSzPct val="60000"/>
              <a:buFont typeface="Wingdings" charset="2"/>
              <a:buChar char=""/>
            </a:pPr>
            <a:r>
              <a:rPr lang="en-ZA" sz="2400" dirty="0" smtClean="0">
                <a:latin typeface="Arial" panose="020B0604020202020204" pitchFamily="34" charset="0"/>
                <a:cs typeface="Arial" panose="020B0604020202020204" pitchFamily="34" charset="0"/>
              </a:rPr>
              <a:t>Possibly regression of fibrosis on liver biopsy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pPr>
              <a:defRPr/>
            </a:pPr>
            <a:r>
              <a:rPr lang="en-GB" sz="4000" b="1" dirty="0">
                <a:solidFill>
                  <a:schemeClr val="accent1"/>
                </a:solidFill>
                <a:latin typeface="Arial" pitchFamily="34" charset="0"/>
              </a:rPr>
              <a:t>Goals of HBV </a:t>
            </a:r>
            <a:r>
              <a:rPr lang="en-GB" sz="4000" b="1" dirty="0" smtClean="0">
                <a:solidFill>
                  <a:schemeClr val="accent1"/>
                </a:solidFill>
                <a:latin typeface="Arial" pitchFamily="34" charset="0"/>
              </a:rPr>
              <a:t>Treatment </a:t>
            </a:r>
            <a:r>
              <a:rPr lang="en-GB" sz="2400" b="1" dirty="0" smtClean="0">
                <a:solidFill>
                  <a:schemeClr val="accent1"/>
                </a:solidFill>
                <a:latin typeface="Arial" pitchFamily="34" charset="0"/>
              </a:rPr>
              <a:t>(continued)</a:t>
            </a:r>
            <a:endParaRPr lang="en-ZA" sz="2400" b="1" dirty="0">
              <a:solidFill>
                <a:srgbClr val="4F81BD"/>
              </a:solidFill>
            </a:endParaRPr>
          </a:p>
        </p:txBody>
      </p:sp>
      <p:sp>
        <p:nvSpPr>
          <p:cNvPr id="9219" name="Content Placeholder 2"/>
          <p:cNvSpPr>
            <a:spLocks noGrp="1"/>
          </p:cNvSpPr>
          <p:nvPr>
            <p:ph idx="1"/>
          </p:nvPr>
        </p:nvSpPr>
        <p:spPr>
          <a:xfrm>
            <a:off x="1188720" y="2590800"/>
            <a:ext cx="4937760" cy="4038600"/>
          </a:xfrm>
        </p:spPr>
        <p:txBody>
          <a:bodyPr>
            <a:noAutofit/>
          </a:bodyPr>
          <a:lstStyle/>
          <a:p>
            <a:pPr marL="347472" indent="-347472">
              <a:lnSpc>
                <a:spcPct val="100000"/>
              </a:lnSpc>
              <a:buFont typeface="Wingdings" panose="05000000000000000000" pitchFamily="2" charset="2"/>
              <a:buChar char="§"/>
            </a:pPr>
            <a:r>
              <a:rPr lang="en-GB" sz="2400" dirty="0" smtClean="0">
                <a:solidFill>
                  <a:schemeClr val="tx1"/>
                </a:solidFill>
                <a:latin typeface="Arial" pitchFamily="34" charset="0"/>
                <a:cs typeface="Arial" pitchFamily="34" charset="0"/>
              </a:rPr>
              <a:t>Aim to reduce number of infected </a:t>
            </a:r>
            <a:r>
              <a:rPr lang="en-GB" sz="2400" dirty="0" err="1" smtClean="0">
                <a:solidFill>
                  <a:schemeClr val="tx1"/>
                </a:solidFill>
                <a:latin typeface="Arial" pitchFamily="34" charset="0"/>
                <a:cs typeface="Arial" pitchFamily="34" charset="0"/>
              </a:rPr>
              <a:t>hepatocytes</a:t>
            </a:r>
            <a:r>
              <a:rPr lang="en-GB" sz="2400" dirty="0" smtClean="0">
                <a:solidFill>
                  <a:schemeClr val="tx1"/>
                </a:solidFill>
                <a:latin typeface="Arial" pitchFamily="34" charset="0"/>
                <a:cs typeface="Arial" pitchFamily="34" charset="0"/>
              </a:rPr>
              <a:t> &amp; reduce HBV viral replication level </a:t>
            </a:r>
          </a:p>
          <a:p>
            <a:pPr marL="347472" indent="-347472">
              <a:lnSpc>
                <a:spcPct val="100000"/>
              </a:lnSpc>
              <a:buFont typeface="Wingdings" panose="05000000000000000000" pitchFamily="2" charset="2"/>
              <a:buChar char="§"/>
            </a:pPr>
            <a:r>
              <a:rPr lang="it-IT" sz="2400" b="1" i="1" dirty="0" err="1" smtClean="0">
                <a:solidFill>
                  <a:schemeClr val="tx1"/>
                </a:solidFill>
                <a:latin typeface="Arial" pitchFamily="34" charset="0"/>
                <a:cs typeface="Arial" pitchFamily="34" charset="0"/>
              </a:rPr>
              <a:t>HBsAg</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serum</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levels</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reflect</a:t>
            </a:r>
            <a:r>
              <a:rPr lang="it-IT" sz="2400" b="1" i="1" dirty="0" smtClean="0">
                <a:solidFill>
                  <a:schemeClr val="tx1"/>
                </a:solidFill>
                <a:latin typeface="Arial" pitchFamily="34" charset="0"/>
                <a:cs typeface="Arial" pitchFamily="34" charset="0"/>
              </a:rPr>
              <a:t> the </a:t>
            </a:r>
            <a:r>
              <a:rPr lang="it-IT" sz="2400" b="1" i="1" dirty="0" err="1" smtClean="0">
                <a:solidFill>
                  <a:schemeClr val="tx1"/>
                </a:solidFill>
                <a:latin typeface="Arial" pitchFamily="34" charset="0"/>
                <a:cs typeface="Arial" pitchFamily="34" charset="0"/>
              </a:rPr>
              <a:t>transcriptionally</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active</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cccDNA</a:t>
            </a:r>
            <a:endParaRPr lang="it-IT" sz="2400" b="1" dirty="0" smtClean="0">
              <a:solidFill>
                <a:schemeClr val="accent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it-IT" sz="2400" b="1" i="1" dirty="0" err="1" smtClean="0">
                <a:solidFill>
                  <a:schemeClr val="tx1"/>
                </a:solidFill>
                <a:latin typeface="Arial" pitchFamily="34" charset="0"/>
                <a:cs typeface="Arial" pitchFamily="34" charset="0"/>
              </a:rPr>
              <a:t>HBsAg</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serum</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levels</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lowest</a:t>
            </a:r>
            <a:r>
              <a:rPr lang="it-IT" sz="2400" b="1" i="1" dirty="0" smtClean="0">
                <a:solidFill>
                  <a:schemeClr val="tx1"/>
                </a:solidFill>
                <a:latin typeface="Arial" pitchFamily="34" charset="0"/>
                <a:cs typeface="Arial" pitchFamily="34" charset="0"/>
              </a:rPr>
              <a:t> in immune </a:t>
            </a:r>
            <a:r>
              <a:rPr lang="it-IT" sz="2400" b="1" i="1" dirty="0" err="1" smtClean="0">
                <a:solidFill>
                  <a:schemeClr val="tx1"/>
                </a:solidFill>
                <a:latin typeface="Arial" pitchFamily="34" charset="0"/>
                <a:cs typeface="Arial" pitchFamily="34" charset="0"/>
              </a:rPr>
              <a:t>control</a:t>
            </a:r>
            <a:r>
              <a:rPr lang="it-IT" sz="2400" b="1" i="1" dirty="0" smtClean="0">
                <a:solidFill>
                  <a:schemeClr val="tx1"/>
                </a:solidFill>
                <a:latin typeface="Arial" pitchFamily="34" charset="0"/>
                <a:cs typeface="Arial" pitchFamily="34" charset="0"/>
              </a:rPr>
              <a:t> </a:t>
            </a:r>
            <a:r>
              <a:rPr lang="it-IT" sz="2400" b="1" i="1" dirty="0" err="1" smtClean="0">
                <a:solidFill>
                  <a:schemeClr val="tx1"/>
                </a:solidFill>
                <a:latin typeface="Arial" pitchFamily="34" charset="0"/>
                <a:cs typeface="Arial" pitchFamily="34" charset="0"/>
              </a:rPr>
              <a:t>phase</a:t>
            </a:r>
            <a:endParaRPr lang="it-IT" sz="2400" b="1" i="1" dirty="0" smtClean="0">
              <a:solidFill>
                <a:schemeClr val="tx1"/>
              </a:solidFill>
              <a:latin typeface="Arial" pitchFamily="34" charset="0"/>
              <a:cs typeface="Arial" pitchFamily="34" charset="0"/>
            </a:endParaRPr>
          </a:p>
          <a:p>
            <a:pPr marL="0" indent="0">
              <a:lnSpc>
                <a:spcPct val="100000"/>
              </a:lnSpc>
              <a:buSzPct val="110000"/>
              <a:buNone/>
            </a:pPr>
            <a:endParaRPr lang="it-IT" sz="2400" b="1" dirty="0" smtClean="0">
              <a:solidFill>
                <a:schemeClr val="tx1"/>
              </a:solidFill>
              <a:latin typeface="Arial" pitchFamily="34" charset="0"/>
              <a:cs typeface="Arial" pitchFamily="34" charset="0"/>
            </a:endParaRPr>
          </a:p>
        </p:txBody>
      </p:sp>
      <p:sp>
        <p:nvSpPr>
          <p:cNvPr id="9220" name="TextBox 5"/>
          <p:cNvSpPr txBox="1">
            <a:spLocks noChangeArrowheads="1"/>
          </p:cNvSpPr>
          <p:nvPr/>
        </p:nvSpPr>
        <p:spPr bwMode="auto">
          <a:xfrm>
            <a:off x="146304" y="6455664"/>
            <a:ext cx="2305050" cy="307777"/>
          </a:xfrm>
          <a:prstGeom prst="rect">
            <a:avLst/>
          </a:prstGeom>
          <a:noFill/>
          <a:ln w="9525">
            <a:noFill/>
            <a:miter lim="800000"/>
            <a:headEnd/>
            <a:tailEnd/>
          </a:ln>
        </p:spPr>
        <p:txBody>
          <a:bodyPr>
            <a:spAutoFit/>
          </a:bodyPr>
          <a:lstStyle/>
          <a:p>
            <a:r>
              <a:rPr lang="en-US" sz="1400" dirty="0">
                <a:solidFill>
                  <a:schemeClr val="bg1"/>
                </a:solidFill>
                <a:latin typeface="Arial"/>
                <a:cs typeface="Arial"/>
              </a:rPr>
              <a:t>Gut 2002 50(1):100</a:t>
            </a:r>
            <a:endParaRPr lang="en-GB" sz="1400" dirty="0">
              <a:solidFill>
                <a:schemeClr val="bg1"/>
              </a:solidFill>
              <a:latin typeface="Arial"/>
              <a:cs typeface="Arial"/>
            </a:endParaRPr>
          </a:p>
        </p:txBody>
      </p:sp>
      <p:sp>
        <p:nvSpPr>
          <p:cNvPr id="5" name="Content Placeholder 2"/>
          <p:cNvSpPr txBox="1">
            <a:spLocks/>
          </p:cNvSpPr>
          <p:nvPr/>
        </p:nvSpPr>
        <p:spPr>
          <a:xfrm>
            <a:off x="6309360" y="2590800"/>
            <a:ext cx="4937760" cy="4038600"/>
          </a:xfrm>
          <a:prstGeom prst="rect">
            <a:avLst/>
          </a:prstGeom>
        </p:spPr>
        <p:txBody>
          <a:bodyPr vert="horz" lIns="0" tIns="45720" rIns="0" bIns="45720" rtlCol="0">
            <a:noAutofit/>
          </a:bodyPr>
          <a:lstStyle/>
          <a:p>
            <a:pPr marL="347472" marR="0" lvl="0" indent="-347472" algn="l" defTabSz="914126" rtl="0" eaLnBrk="1" fontAlgn="auto" latinLnBrk="0" hangingPunct="1">
              <a:lnSpc>
                <a:spcPct val="100000"/>
              </a:lnSpc>
              <a:spcBef>
                <a:spcPts val="1200"/>
              </a:spcBef>
              <a:spcAft>
                <a:spcPts val="200"/>
              </a:spcAft>
              <a:buClr>
                <a:schemeClr val="accent1"/>
              </a:buClr>
              <a:buSzPct val="110000"/>
              <a:buFont typeface="Wingdings" charset="2"/>
              <a:buChar char="§"/>
              <a:tabLst/>
              <a:defRPr/>
            </a:pPr>
            <a:r>
              <a:rPr kumimoji="0" lang="en-GB"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HBsAg</a:t>
            </a:r>
            <a:r>
              <a:rPr kumimoji="0" lang="en-GB"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clearance is associated with: </a:t>
            </a:r>
            <a:endParaRPr kumimoji="0" lang="en-GB"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94944" marR="0" lvl="0" indent="-342900"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reduced incidence of cirrhosis</a:t>
            </a:r>
          </a:p>
          <a:p>
            <a:pPr marL="694944" marR="0" lvl="0" indent="-342900"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reduced incidence of HCC </a:t>
            </a:r>
          </a:p>
          <a:p>
            <a:pPr marL="694944" marR="0" lvl="0" indent="-342900"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improved survival</a:t>
            </a:r>
            <a:endParaRPr kumimoji="0" lang="it-IT"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a:off x="1188720" y="1938528"/>
            <a:ext cx="8334692" cy="738664"/>
          </a:xfrm>
          <a:prstGeom prst="rect">
            <a:avLst/>
          </a:prstGeom>
          <a:noFill/>
        </p:spPr>
        <p:txBody>
          <a:bodyPr wrap="square" lIns="0" rtlCol="0">
            <a:spAutoFit/>
          </a:bodyPr>
          <a:lstStyle/>
          <a:p>
            <a:r>
              <a:rPr lang="it-IT" sz="2400" b="1" dirty="0" err="1" smtClean="0">
                <a:solidFill>
                  <a:schemeClr val="accent1"/>
                </a:solidFill>
                <a:latin typeface="Arial" pitchFamily="34" charset="0"/>
                <a:cs typeface="Arial" pitchFamily="34" charset="0"/>
              </a:rPr>
              <a:t>HBsAg</a:t>
            </a:r>
            <a:r>
              <a:rPr lang="it-IT" sz="2400" b="1" dirty="0" smtClean="0">
                <a:solidFill>
                  <a:schemeClr val="accent1"/>
                </a:solidFill>
                <a:latin typeface="Arial" pitchFamily="34" charset="0"/>
                <a:cs typeface="Arial" pitchFamily="34" charset="0"/>
              </a:rPr>
              <a:t> </a:t>
            </a:r>
            <a:r>
              <a:rPr lang="it-IT" sz="2400" b="1" dirty="0" err="1" smtClean="0">
                <a:solidFill>
                  <a:schemeClr val="accent1"/>
                </a:solidFill>
                <a:latin typeface="Arial" pitchFamily="34" charset="0"/>
                <a:cs typeface="Arial" pitchFamily="34" charset="0"/>
              </a:rPr>
              <a:t>clearance</a:t>
            </a:r>
            <a:r>
              <a:rPr lang="it-IT" sz="2400" b="1" dirty="0" smtClean="0">
                <a:solidFill>
                  <a:schemeClr val="accent1"/>
                </a:solidFill>
                <a:latin typeface="Arial" pitchFamily="34" charset="0"/>
                <a:cs typeface="Arial" pitchFamily="34" charset="0"/>
              </a:rPr>
              <a:t> </a:t>
            </a:r>
            <a:r>
              <a:rPr lang="it-IT" sz="2400" b="1" dirty="0" err="1" smtClean="0">
                <a:solidFill>
                  <a:schemeClr val="accent1"/>
                </a:solidFill>
                <a:latin typeface="Arial" pitchFamily="34" charset="0"/>
                <a:cs typeface="Arial" pitchFamily="34" charset="0"/>
              </a:rPr>
              <a:t>is</a:t>
            </a:r>
            <a:r>
              <a:rPr lang="it-IT" sz="2400" b="1" dirty="0" smtClean="0">
                <a:solidFill>
                  <a:schemeClr val="accent1"/>
                </a:solidFill>
                <a:latin typeface="Arial" pitchFamily="34" charset="0"/>
                <a:cs typeface="Arial" pitchFamily="34" charset="0"/>
              </a:rPr>
              <a:t> the </a:t>
            </a:r>
            <a:r>
              <a:rPr lang="it-IT" sz="2400" b="1" dirty="0" err="1" smtClean="0">
                <a:solidFill>
                  <a:schemeClr val="accent1"/>
                </a:solidFill>
                <a:latin typeface="Arial" pitchFamily="34" charset="0"/>
                <a:cs typeface="Arial" pitchFamily="34" charset="0"/>
              </a:rPr>
              <a:t>ideal</a:t>
            </a:r>
            <a:r>
              <a:rPr lang="it-IT" sz="2400" b="1" dirty="0" smtClean="0">
                <a:solidFill>
                  <a:schemeClr val="accent1"/>
                </a:solidFill>
                <a:latin typeface="Arial" pitchFamily="34" charset="0"/>
                <a:cs typeface="Arial" pitchFamily="34" charset="0"/>
              </a:rPr>
              <a:t> </a:t>
            </a:r>
            <a:r>
              <a:rPr lang="it-IT" sz="2400" b="1" dirty="0" err="1" smtClean="0">
                <a:solidFill>
                  <a:schemeClr val="accent1"/>
                </a:solidFill>
                <a:latin typeface="Arial" pitchFamily="34" charset="0"/>
                <a:cs typeface="Arial" pitchFamily="34" charset="0"/>
              </a:rPr>
              <a:t>endpoint</a:t>
            </a:r>
            <a:r>
              <a:rPr lang="it-IT" sz="2400" b="1" dirty="0" smtClean="0">
                <a:solidFill>
                  <a:schemeClr val="accent1"/>
                </a:solidFill>
                <a:latin typeface="Arial" pitchFamily="34" charset="0"/>
                <a:cs typeface="Arial" pitchFamily="34" charset="0"/>
              </a:rPr>
              <a:t> </a:t>
            </a:r>
            <a:r>
              <a:rPr lang="it-IT" sz="2400" b="1" dirty="0" err="1" smtClean="0">
                <a:solidFill>
                  <a:schemeClr val="accent1"/>
                </a:solidFill>
                <a:latin typeface="Arial" pitchFamily="34" charset="0"/>
                <a:cs typeface="Arial" pitchFamily="34" charset="0"/>
              </a:rPr>
              <a:t>of</a:t>
            </a:r>
            <a:r>
              <a:rPr lang="it-IT" sz="2400" b="1" dirty="0" smtClean="0">
                <a:solidFill>
                  <a:schemeClr val="accent1"/>
                </a:solidFill>
                <a:latin typeface="Arial" pitchFamily="34" charset="0"/>
                <a:cs typeface="Arial" pitchFamily="34" charset="0"/>
              </a:rPr>
              <a:t> </a:t>
            </a:r>
            <a:r>
              <a:rPr lang="it-IT" sz="2400" b="1" dirty="0" err="1" smtClean="0">
                <a:solidFill>
                  <a:schemeClr val="accent1"/>
                </a:solidFill>
                <a:latin typeface="Arial" pitchFamily="34" charset="0"/>
                <a:cs typeface="Arial" pitchFamily="34" charset="0"/>
              </a:rPr>
              <a:t>therapy</a:t>
            </a:r>
            <a:endParaRPr lang="en-GB" sz="2400" b="1" dirty="0" smtClean="0">
              <a:latin typeface="Arial" pitchFamily="34" charset="0"/>
              <a:cs typeface="Arial" pitchFamily="34" charset="0"/>
            </a:endParaRPr>
          </a:p>
          <a:p>
            <a:endParaRPr lang="en-US" b="1" dirty="0"/>
          </a:p>
        </p:txBody>
      </p:sp>
    </p:spTree>
    <p:extLst>
      <p:ext uri="{BB962C8B-B14F-4D97-AF65-F5344CB8AC3E}">
        <p14:creationId xmlns:p14="http://schemas.microsoft.com/office/powerpoint/2010/main" val="103097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6994" y="286604"/>
            <a:ext cx="10055781" cy="1450757"/>
          </a:xfrm>
        </p:spPr>
        <p:txBody>
          <a:bodyPr>
            <a:normAutofit/>
          </a:bodyPr>
          <a:lstStyle/>
          <a:p>
            <a:pPr>
              <a:defRPr/>
            </a:pPr>
            <a:r>
              <a:rPr lang="en-GB" sz="4000" b="1" dirty="0">
                <a:solidFill>
                  <a:schemeClr val="accent1"/>
                </a:solidFill>
                <a:latin typeface="Arial" pitchFamily="34" charset="0"/>
              </a:rPr>
              <a:t>Goals of HBV </a:t>
            </a:r>
            <a:r>
              <a:rPr lang="en-GB" sz="4000" b="1" dirty="0" smtClean="0">
                <a:solidFill>
                  <a:schemeClr val="accent1"/>
                </a:solidFill>
                <a:latin typeface="Arial" pitchFamily="34" charset="0"/>
              </a:rPr>
              <a:t>Treatment </a:t>
            </a:r>
            <a:r>
              <a:rPr lang="en-GB" sz="2400" b="1" dirty="0" smtClean="0">
                <a:solidFill>
                  <a:schemeClr val="accent1"/>
                </a:solidFill>
                <a:latin typeface="Arial" pitchFamily="34" charset="0"/>
              </a:rPr>
              <a:t>(continued)</a:t>
            </a:r>
            <a:endParaRPr lang="en-ZA" sz="2400" b="1" dirty="0">
              <a:solidFill>
                <a:srgbClr val="4F81BD"/>
              </a:solidFill>
            </a:endParaRPr>
          </a:p>
        </p:txBody>
      </p:sp>
      <p:sp>
        <p:nvSpPr>
          <p:cNvPr id="5" name="Content Placeholder 2"/>
          <p:cNvSpPr>
            <a:spLocks noGrp="1"/>
          </p:cNvSpPr>
          <p:nvPr>
            <p:ph idx="4294967295"/>
          </p:nvPr>
        </p:nvSpPr>
        <p:spPr>
          <a:xfrm>
            <a:off x="1188720" y="2590800"/>
            <a:ext cx="10058400" cy="2743200"/>
          </a:xfrm>
        </p:spPr>
        <p:txBody>
          <a:bodyPr>
            <a:normAutofit/>
          </a:bodyPr>
          <a:lstStyle/>
          <a:p>
            <a:pPr marL="0" indent="0" algn="ctr">
              <a:buSzPct val="110000"/>
              <a:buNone/>
            </a:pPr>
            <a:r>
              <a:rPr lang="en-GB" sz="3200" b="1" dirty="0" smtClean="0">
                <a:solidFill>
                  <a:schemeClr val="tx1"/>
                </a:solidFill>
                <a:latin typeface="Arial" pitchFamily="34" charset="0"/>
                <a:cs typeface="Arial" pitchFamily="34" charset="0"/>
              </a:rPr>
              <a:t>CURE </a:t>
            </a:r>
            <a:r>
              <a:rPr lang="en-GB" sz="3200" b="1" dirty="0">
                <a:solidFill>
                  <a:schemeClr val="tx1"/>
                </a:solidFill>
                <a:latin typeface="Arial" pitchFamily="34" charset="0"/>
                <a:cs typeface="Arial" pitchFamily="34" charset="0"/>
              </a:rPr>
              <a:t>IS DEPENDENT ON</a:t>
            </a:r>
            <a:r>
              <a:rPr lang="en-GB" sz="3200" b="1" dirty="0" smtClean="0">
                <a:solidFill>
                  <a:schemeClr val="tx1"/>
                </a:solidFill>
                <a:latin typeface="Arial" pitchFamily="34" charset="0"/>
                <a:cs typeface="Arial" pitchFamily="34" charset="0"/>
              </a:rPr>
              <a:t> </a:t>
            </a:r>
            <a:br>
              <a:rPr lang="en-GB" sz="3200" b="1" dirty="0" smtClean="0">
                <a:solidFill>
                  <a:schemeClr val="tx1"/>
                </a:solidFill>
                <a:latin typeface="Arial" pitchFamily="34" charset="0"/>
                <a:cs typeface="Arial" pitchFamily="34" charset="0"/>
              </a:rPr>
            </a:br>
            <a:r>
              <a:rPr lang="en-GB" sz="3200" b="1" dirty="0" smtClean="0">
                <a:solidFill>
                  <a:schemeClr val="tx1"/>
                </a:solidFill>
                <a:latin typeface="Arial" pitchFamily="34" charset="0"/>
                <a:cs typeface="Arial" pitchFamily="34" charset="0"/>
              </a:rPr>
              <a:t>ERADICATION </a:t>
            </a:r>
            <a:r>
              <a:rPr lang="en-GB" sz="3200" b="1" dirty="0">
                <a:solidFill>
                  <a:schemeClr val="tx1"/>
                </a:solidFill>
                <a:latin typeface="Arial" pitchFamily="34" charset="0"/>
                <a:cs typeface="Arial" pitchFamily="34" charset="0"/>
              </a:rPr>
              <a:t>OF </a:t>
            </a:r>
            <a:r>
              <a:rPr lang="en-GB" sz="3200" b="1" dirty="0" err="1">
                <a:solidFill>
                  <a:schemeClr val="tx1"/>
                </a:solidFill>
                <a:latin typeface="Arial" pitchFamily="34" charset="0"/>
                <a:cs typeface="Arial" pitchFamily="34" charset="0"/>
              </a:rPr>
              <a:t>cccDNA</a:t>
            </a:r>
            <a:endParaRPr lang="en-GB" sz="3200" b="1" dirty="0">
              <a:solidFill>
                <a:schemeClr val="tx1"/>
              </a:solidFill>
              <a:latin typeface="Arial" pitchFamily="34" charset="0"/>
              <a:cs typeface="Arial" pitchFamily="34" charset="0"/>
            </a:endParaRPr>
          </a:p>
          <a:p>
            <a:pPr algn="ctr">
              <a:buClrTx/>
              <a:buSzPct val="110000"/>
              <a:buFont typeface="Arial" pitchFamily="34" charset="0"/>
              <a:buChar char="•"/>
            </a:pPr>
            <a:endParaRPr lang="en-GB" sz="3200" dirty="0" smtClean="0">
              <a:solidFill>
                <a:schemeClr val="tx1"/>
              </a:solidFill>
              <a:latin typeface="Arial" pitchFamily="34" charset="0"/>
              <a:cs typeface="Arial" pitchFamily="34" charset="0"/>
            </a:endParaRPr>
          </a:p>
          <a:p>
            <a:pPr marL="0" indent="0" algn="ctr">
              <a:buClrTx/>
              <a:buSzPct val="110000"/>
              <a:buNone/>
            </a:pPr>
            <a:r>
              <a:rPr lang="en-GB" sz="3200" b="1" dirty="0" err="1" smtClean="0">
                <a:solidFill>
                  <a:schemeClr val="tx1"/>
                </a:solidFill>
                <a:latin typeface="Arial" pitchFamily="34" charset="0"/>
                <a:cs typeface="Arial" pitchFamily="34" charset="0"/>
              </a:rPr>
              <a:t>HBsAg</a:t>
            </a:r>
            <a:r>
              <a:rPr lang="en-GB" sz="3200" b="1" dirty="0" smtClean="0">
                <a:solidFill>
                  <a:schemeClr val="tx1"/>
                </a:solidFill>
                <a:latin typeface="Arial" pitchFamily="34" charset="0"/>
                <a:cs typeface="Arial" pitchFamily="34" charset="0"/>
              </a:rPr>
              <a:t> </a:t>
            </a:r>
            <a:r>
              <a:rPr lang="en-GB" sz="3200" b="1" dirty="0">
                <a:solidFill>
                  <a:schemeClr val="tx1"/>
                </a:solidFill>
                <a:latin typeface="Arial" pitchFamily="34" charset="0"/>
                <a:cs typeface="Arial" pitchFamily="34" charset="0"/>
              </a:rPr>
              <a:t>clearance is the closest</a:t>
            </a:r>
            <a:r>
              <a:rPr lang="en-GB" sz="3200" b="1" dirty="0" smtClean="0">
                <a:solidFill>
                  <a:schemeClr val="tx1"/>
                </a:solidFill>
                <a:latin typeface="Arial" pitchFamily="34" charset="0"/>
                <a:cs typeface="Arial" pitchFamily="34" charset="0"/>
              </a:rPr>
              <a:t> </a:t>
            </a:r>
            <a:br>
              <a:rPr lang="en-GB" sz="3200" b="1" dirty="0" smtClean="0">
                <a:solidFill>
                  <a:schemeClr val="tx1"/>
                </a:solidFill>
                <a:latin typeface="Arial" pitchFamily="34" charset="0"/>
                <a:cs typeface="Arial" pitchFamily="34" charset="0"/>
              </a:rPr>
            </a:br>
            <a:r>
              <a:rPr lang="en-GB" sz="3200" b="1" dirty="0" smtClean="0">
                <a:solidFill>
                  <a:schemeClr val="tx1"/>
                </a:solidFill>
                <a:latin typeface="Arial" pitchFamily="34" charset="0"/>
                <a:cs typeface="Arial" pitchFamily="34" charset="0"/>
              </a:rPr>
              <a:t>to </a:t>
            </a:r>
            <a:r>
              <a:rPr lang="en-GB" sz="3200" b="1" dirty="0">
                <a:solidFill>
                  <a:schemeClr val="tx1"/>
                </a:solidFill>
                <a:latin typeface="Arial" pitchFamily="34" charset="0"/>
                <a:cs typeface="Arial" pitchFamily="34" charset="0"/>
              </a:rPr>
              <a:t>cure in </a:t>
            </a:r>
            <a:r>
              <a:rPr lang="en-GB" sz="3200" b="1" dirty="0" smtClean="0">
                <a:solidFill>
                  <a:schemeClr val="accent1"/>
                </a:solidFill>
                <a:latin typeface="Arial" pitchFamily="34" charset="0"/>
                <a:cs typeface="Arial" pitchFamily="34" charset="0"/>
              </a:rPr>
              <a:t>chronic HBV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096994" y="283464"/>
            <a:ext cx="10055781" cy="1450757"/>
          </a:xfrm>
        </p:spPr>
        <p:txBody>
          <a:bodyPr>
            <a:noAutofit/>
          </a:bodyPr>
          <a:lstStyle/>
          <a:p>
            <a:pPr>
              <a:defRPr/>
            </a:pPr>
            <a:r>
              <a:rPr lang="en-GB" sz="4000" dirty="0">
                <a:solidFill>
                  <a:schemeClr val="accent1"/>
                </a:solidFill>
                <a:latin typeface="Arial" pitchFamily="34" charset="0"/>
                <a:cs typeface="Arial" pitchFamily="34" charset="0"/>
              </a:rPr>
              <a:t/>
            </a:r>
            <a:br>
              <a:rPr lang="en-GB" sz="4000" dirty="0">
                <a:solidFill>
                  <a:schemeClr val="accent1"/>
                </a:solidFill>
                <a:latin typeface="Arial" pitchFamily="34" charset="0"/>
                <a:cs typeface="Arial" pitchFamily="34" charset="0"/>
              </a:rPr>
            </a:br>
            <a:r>
              <a:rPr lang="en-GB" sz="4000" dirty="0">
                <a:solidFill>
                  <a:schemeClr val="accent1"/>
                </a:solidFill>
                <a:latin typeface="Arial" pitchFamily="34" charset="0"/>
                <a:cs typeface="Arial" pitchFamily="34" charset="0"/>
              </a:rPr>
              <a:t/>
            </a:r>
            <a:br>
              <a:rPr lang="en-GB" sz="4000" dirty="0">
                <a:solidFill>
                  <a:schemeClr val="accent1"/>
                </a:solidFill>
                <a:latin typeface="Arial" pitchFamily="34" charset="0"/>
                <a:cs typeface="Arial" pitchFamily="34" charset="0"/>
              </a:rPr>
            </a:br>
            <a:r>
              <a:rPr lang="en-GB" sz="4000" b="1" dirty="0" smtClean="0">
                <a:solidFill>
                  <a:schemeClr val="accent1"/>
                </a:solidFill>
                <a:latin typeface="Arial" pitchFamily="34" charset="0"/>
                <a:cs typeface="Arial" pitchFamily="34" charset="0"/>
              </a:rPr>
              <a:t>Treatment Strategies </a:t>
            </a:r>
            <a:r>
              <a:rPr lang="en-GB" sz="4000" b="1" dirty="0">
                <a:solidFill>
                  <a:schemeClr val="accent1"/>
                </a:solidFill>
                <a:latin typeface="Arial" pitchFamily="34" charset="0"/>
                <a:cs typeface="Arial" pitchFamily="34" charset="0"/>
              </a:rPr>
              <a:t>for </a:t>
            </a:r>
            <a:r>
              <a:rPr lang="en-GB" sz="4000" b="1" dirty="0" smtClean="0">
                <a:solidFill>
                  <a:schemeClr val="accent1"/>
                </a:solidFill>
                <a:latin typeface="Arial" pitchFamily="34" charset="0"/>
                <a:cs typeface="Arial" pitchFamily="34" charset="0"/>
              </a:rPr>
              <a:t>Chronic HBV</a:t>
            </a:r>
            <a:endParaRPr lang="en-GB" sz="4000" dirty="0">
              <a:solidFill>
                <a:schemeClr val="accent1"/>
              </a:solidFill>
            </a:endParaRPr>
          </a:p>
        </p:txBody>
      </p:sp>
      <p:sp>
        <p:nvSpPr>
          <p:cNvPr id="9" name="TextBox 8"/>
          <p:cNvSpPr txBox="1"/>
          <p:nvPr/>
        </p:nvSpPr>
        <p:spPr>
          <a:xfrm>
            <a:off x="6217920" y="1938528"/>
            <a:ext cx="4937760" cy="4334520"/>
          </a:xfrm>
          <a:prstGeom prst="rect">
            <a:avLst/>
          </a:prstGeom>
          <a:noFill/>
        </p:spPr>
        <p:txBody>
          <a:bodyPr wrap="square" rtlCol="0">
            <a:spAutoFit/>
          </a:bodyPr>
          <a:lstStyle/>
          <a:p>
            <a:pPr marL="273050" indent="-273050">
              <a:spcBef>
                <a:spcPts val="1200"/>
              </a:spcBef>
              <a:spcAft>
                <a:spcPts val="200"/>
              </a:spcAft>
              <a:buClr>
                <a:schemeClr val="tx1"/>
              </a:buClr>
              <a:buSzPct val="110000"/>
              <a:buFont typeface="Calibri" panose="020F0502020204030204" pitchFamily="34" charset="0"/>
              <a:buNone/>
              <a:defRPr/>
            </a:pPr>
            <a:r>
              <a:rPr lang="en-GB" sz="2400" b="1" dirty="0" err="1">
                <a:solidFill>
                  <a:schemeClr val="accent1"/>
                </a:solidFill>
                <a:latin typeface="Arial" pitchFamily="34" charset="0"/>
                <a:cs typeface="Arial" pitchFamily="34" charset="0"/>
              </a:rPr>
              <a:t>Nucleos(t)ide</a:t>
            </a:r>
            <a:r>
              <a:rPr lang="en-GB" sz="2400" b="1" dirty="0">
                <a:solidFill>
                  <a:schemeClr val="accent1"/>
                </a:solidFill>
                <a:latin typeface="Arial" pitchFamily="34" charset="0"/>
                <a:cs typeface="Arial" pitchFamily="34" charset="0"/>
              </a:rPr>
              <a:t> analogue </a:t>
            </a:r>
            <a:r>
              <a:rPr lang="en-GB" sz="2400" b="1" dirty="0" smtClean="0">
                <a:solidFill>
                  <a:schemeClr val="accent1"/>
                </a:solidFill>
                <a:latin typeface="Arial" pitchFamily="34" charset="0"/>
                <a:cs typeface="Arial" pitchFamily="34" charset="0"/>
              </a:rPr>
              <a:t>therapy</a:t>
            </a:r>
            <a:endParaRPr lang="en-GB" sz="2400" dirty="0" smtClean="0">
              <a:solidFill>
                <a:schemeClr val="tx1">
                  <a:lumMod val="75000"/>
                  <a:lumOff val="25000"/>
                </a:schemeClr>
              </a:solidFill>
              <a:latin typeface="Arial" pitchFamily="34" charset="0"/>
              <a:cs typeface="Arial" pitchFamily="34" charset="0"/>
            </a:endParaRPr>
          </a:p>
          <a:p>
            <a:pPr marL="342900" lvl="2" indent="-342900">
              <a:spcBef>
                <a:spcPts val="1200"/>
              </a:spcBef>
              <a:buClr>
                <a:schemeClr val="accent1"/>
              </a:buClr>
              <a:buSzPct val="100000"/>
              <a:buFont typeface="Wingdings" panose="05000000000000000000" pitchFamily="2" charset="2"/>
              <a:buChar char="§"/>
              <a:defRPr/>
            </a:pPr>
            <a:r>
              <a:rPr lang="en-GB" sz="2400" dirty="0" smtClean="0">
                <a:latin typeface="Arial" pitchFamily="34" charset="0"/>
                <a:cs typeface="Arial" pitchFamily="34" charset="0"/>
              </a:rPr>
              <a:t>Antiviral </a:t>
            </a:r>
            <a:r>
              <a:rPr lang="en-GB" sz="2400" dirty="0">
                <a:latin typeface="Arial" pitchFamily="34" charset="0"/>
                <a:cs typeface="Arial" pitchFamily="34" charset="0"/>
              </a:rPr>
              <a:t>activity </a:t>
            </a:r>
          </a:p>
          <a:p>
            <a:pPr marL="342900" lvl="2" indent="-342900">
              <a:buClr>
                <a:schemeClr val="accent1"/>
              </a:buClr>
              <a:buSzPct val="100000"/>
              <a:buFont typeface="Wingdings" panose="05000000000000000000" pitchFamily="2" charset="2"/>
              <a:buChar char="§"/>
              <a:defRPr/>
            </a:pPr>
            <a:r>
              <a:rPr lang="en-GB" sz="2400" dirty="0" smtClean="0">
                <a:latin typeface="Arial" pitchFamily="34" charset="0"/>
                <a:cs typeface="Arial" pitchFamily="34" charset="0"/>
              </a:rPr>
              <a:t>Long-term </a:t>
            </a:r>
            <a:r>
              <a:rPr lang="en-GB" sz="2400" dirty="0">
                <a:latin typeface="Arial" pitchFamily="34" charset="0"/>
                <a:cs typeface="Arial" pitchFamily="34" charset="0"/>
              </a:rPr>
              <a:t>(potentially indefinite) </a:t>
            </a:r>
            <a:r>
              <a:rPr lang="en-GB" sz="2400" dirty="0" smtClean="0">
                <a:latin typeface="Arial" pitchFamily="34" charset="0"/>
                <a:cs typeface="Arial" pitchFamily="34" charset="0"/>
              </a:rPr>
              <a:t>treatment</a:t>
            </a:r>
            <a:endParaRPr lang="en-GB" sz="2400" dirty="0">
              <a:latin typeface="Arial" pitchFamily="34" charset="0"/>
              <a:cs typeface="Arial" pitchFamily="34" charset="0"/>
            </a:endParaRPr>
          </a:p>
          <a:p>
            <a:pPr marL="342900" lvl="2" indent="-342900">
              <a:buClr>
                <a:schemeClr val="accent1"/>
              </a:buClr>
              <a:buSzPct val="100000"/>
              <a:buFont typeface="Wingdings" panose="05000000000000000000" pitchFamily="2" charset="2"/>
              <a:buChar char="§"/>
              <a:defRPr/>
            </a:pPr>
            <a:r>
              <a:rPr lang="en-GB" sz="2400" dirty="0" smtClean="0">
                <a:latin typeface="Arial" pitchFamily="34" charset="0"/>
                <a:cs typeface="Arial" pitchFamily="34" charset="0"/>
              </a:rPr>
              <a:t> </a:t>
            </a:r>
            <a:r>
              <a:rPr lang="en-GB" sz="2400" dirty="0">
                <a:latin typeface="Arial" pitchFamily="34" charset="0"/>
                <a:cs typeface="Arial" pitchFamily="34" charset="0"/>
              </a:rPr>
              <a:t>Aim for on-treatment viral suppression (HBV DNA </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marL="342900" lvl="1" indent="-342900">
              <a:buClr>
                <a:schemeClr val="accent1"/>
              </a:buClr>
              <a:buSzPct val="100000"/>
              <a:buFont typeface="Wingdings" panose="05000000000000000000" pitchFamily="2" charset="2"/>
              <a:buChar char="§"/>
              <a:tabLst>
                <a:tab pos="265113" algn="l"/>
              </a:tabLst>
              <a:defRPr/>
            </a:pPr>
            <a:r>
              <a:rPr lang="en-GB" sz="2400" dirty="0" smtClean="0">
                <a:latin typeface="Arial" pitchFamily="34" charset="0"/>
                <a:cs typeface="Arial" pitchFamily="34" charset="0"/>
              </a:rPr>
              <a:t>Maintained </a:t>
            </a:r>
            <a:r>
              <a:rPr lang="en-GB" sz="2400" dirty="0">
                <a:latin typeface="Arial" pitchFamily="34" charset="0"/>
                <a:cs typeface="Arial" pitchFamily="34" charset="0"/>
              </a:rPr>
              <a:t>through continuous antiviral therapy </a:t>
            </a:r>
          </a:p>
          <a:p>
            <a:pPr marL="342900" lvl="1" indent="-342900">
              <a:buClr>
                <a:schemeClr val="accent1"/>
              </a:buClr>
              <a:buSzPct val="100000"/>
              <a:buFont typeface="Wingdings" panose="05000000000000000000" pitchFamily="2" charset="2"/>
              <a:buChar char="§"/>
              <a:tabLst>
                <a:tab pos="265113" algn="l"/>
              </a:tabLst>
              <a:defRPr/>
            </a:pPr>
            <a:r>
              <a:rPr lang="en-GB" sz="2400" dirty="0" smtClean="0">
                <a:latin typeface="Arial" pitchFamily="34" charset="0"/>
                <a:cs typeface="Arial" pitchFamily="34" charset="0"/>
              </a:rPr>
              <a:t>Suppression </a:t>
            </a:r>
            <a:r>
              <a:rPr lang="en-GB" sz="2400" dirty="0">
                <a:latin typeface="Arial" pitchFamily="34" charset="0"/>
                <a:cs typeface="Arial" pitchFamily="34" charset="0"/>
              </a:rPr>
              <a:t>of replication to undetectable levels to avoid resistance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8" name="TextBox 7"/>
          <p:cNvSpPr txBox="1"/>
          <p:nvPr/>
        </p:nvSpPr>
        <p:spPr>
          <a:xfrm>
            <a:off x="1188720" y="1938528"/>
            <a:ext cx="4876800" cy="4308872"/>
          </a:xfrm>
          <a:prstGeom prst="rect">
            <a:avLst/>
          </a:prstGeom>
          <a:noFill/>
        </p:spPr>
        <p:txBody>
          <a:bodyPr wrap="square" rtlCol="0">
            <a:spAutoFit/>
          </a:bodyPr>
          <a:lstStyle/>
          <a:p>
            <a:pPr>
              <a:spcBef>
                <a:spcPts val="1200"/>
              </a:spcBef>
            </a:pPr>
            <a:r>
              <a:rPr lang="en-GB" sz="2400" b="1" dirty="0">
                <a:solidFill>
                  <a:schemeClr val="accent1"/>
                </a:solidFill>
                <a:latin typeface="Arial" panose="020B0604020202020204" pitchFamily="34" charset="0"/>
                <a:ea typeface="Times New Roman" panose="02020603050405020304" pitchFamily="18" charset="0"/>
              </a:rPr>
              <a:t>Interferon (IFN)-based </a:t>
            </a:r>
            <a:r>
              <a:rPr lang="en-GB" sz="2400" b="1" dirty="0" smtClean="0">
                <a:solidFill>
                  <a:schemeClr val="accent1"/>
                </a:solidFill>
                <a:latin typeface="Arial" panose="020B0604020202020204" pitchFamily="34" charset="0"/>
                <a:ea typeface="Times New Roman" panose="02020603050405020304" pitchFamily="18" charset="0"/>
              </a:rPr>
              <a:t>therapy</a:t>
            </a:r>
            <a:endParaRPr lang="en-GB" sz="2400" dirty="0" smtClean="0">
              <a:solidFill>
                <a:schemeClr val="tx1">
                  <a:lumMod val="75000"/>
                  <a:lumOff val="25000"/>
                </a:schemeClr>
              </a:solidFill>
              <a:latin typeface="Arial" pitchFamily="34" charset="0"/>
              <a:cs typeface="Arial" pitchFamily="34" charset="0"/>
            </a:endParaRPr>
          </a:p>
          <a:p>
            <a:pPr marL="342900" lvl="2" indent="-342900">
              <a:spcBef>
                <a:spcPts val="1200"/>
              </a:spcBef>
              <a:buClr>
                <a:schemeClr val="accent1"/>
              </a:buClr>
              <a:buSzPct val="100000"/>
              <a:buFont typeface="Wingdings" panose="05000000000000000000" pitchFamily="2" charset="2"/>
              <a:buChar char="§"/>
              <a:defRPr/>
            </a:pPr>
            <a:r>
              <a:rPr lang="en-GB" sz="2400" dirty="0">
                <a:latin typeface="Arial" panose="020B0604020202020204" pitchFamily="34" charset="0"/>
                <a:cs typeface="Arial" panose="020B0604020202020204" pitchFamily="34" charset="0"/>
              </a:rPr>
              <a:t>Dual Antiviral and  </a:t>
            </a:r>
            <a:r>
              <a:rPr lang="en-GB" sz="2400" dirty="0" err="1" smtClean="0">
                <a:latin typeface="Arial" panose="020B0604020202020204" pitchFamily="34" charset="0"/>
                <a:cs typeface="Arial" panose="020B0604020202020204" pitchFamily="34" charset="0"/>
              </a:rPr>
              <a:t>immunomodulatory</a:t>
            </a:r>
            <a:r>
              <a:rPr lang="en-GB" sz="2400" dirty="0" smtClean="0">
                <a:latin typeface="Arial" panose="020B0604020202020204" pitchFamily="34" charset="0"/>
                <a:cs typeface="Arial" panose="020B0604020202020204" pitchFamily="34" charset="0"/>
              </a:rPr>
              <a:t> activity</a:t>
            </a:r>
            <a:endParaRPr lang="en-US" sz="2400" dirty="0">
              <a:latin typeface="Arial" panose="020B0604020202020204" pitchFamily="34"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r>
              <a:rPr lang="en-GB" sz="2400" b="1" dirty="0" smtClean="0">
                <a:latin typeface="Arial" panose="020B0604020202020204" pitchFamily="34" charset="0"/>
                <a:ea typeface="Times New Roman" panose="02020603050405020304" pitchFamily="18" charset="0"/>
                <a:cs typeface="Arial" panose="020B0604020202020204" pitchFamily="34" charset="0"/>
              </a:rPr>
              <a:t>Finite </a:t>
            </a:r>
            <a:r>
              <a:rPr lang="en-GB" sz="2400" b="1" dirty="0">
                <a:latin typeface="Arial" panose="020B0604020202020204" pitchFamily="34" charset="0"/>
                <a:ea typeface="Times New Roman" panose="02020603050405020304" pitchFamily="18" charset="0"/>
                <a:cs typeface="Arial" panose="020B0604020202020204" pitchFamily="34" charset="0"/>
              </a:rPr>
              <a:t>course</a:t>
            </a:r>
            <a:r>
              <a:rPr lang="en-GB" sz="2400" dirty="0">
                <a:latin typeface="Arial" panose="020B0604020202020204" pitchFamily="34" charset="0"/>
                <a:ea typeface="Times New Roman" panose="02020603050405020304" pitchFamily="18" charset="0"/>
                <a:cs typeface="Arial" panose="020B0604020202020204" pitchFamily="34" charset="0"/>
              </a:rPr>
              <a:t> of treatment </a:t>
            </a:r>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r>
              <a:rPr lang="en-GB" sz="2400" dirty="0" smtClean="0">
                <a:latin typeface="Arial" panose="020B0604020202020204" pitchFamily="34" charset="0"/>
                <a:ea typeface="Times New Roman" panose="02020603050405020304" pitchFamily="18" charset="0"/>
                <a:cs typeface="Arial" panose="020B0604020202020204" pitchFamily="34" charset="0"/>
              </a:rPr>
              <a:t>Aim </a:t>
            </a:r>
            <a:r>
              <a:rPr lang="en-GB" sz="2400" dirty="0">
                <a:latin typeface="Arial" panose="020B0604020202020204" pitchFamily="34" charset="0"/>
                <a:ea typeface="Times New Roman" panose="02020603050405020304" pitchFamily="18" charset="0"/>
                <a:cs typeface="Arial" panose="020B0604020202020204" pitchFamily="34" charset="0"/>
              </a:rPr>
              <a:t>for  sustained </a:t>
            </a:r>
            <a:r>
              <a:rPr lang="en-GB" sz="2400" b="1" dirty="0">
                <a:latin typeface="Arial" panose="020B0604020202020204" pitchFamily="34" charset="0"/>
                <a:ea typeface="Times New Roman" panose="02020603050405020304" pitchFamily="18" charset="0"/>
                <a:cs typeface="Arial" panose="020B0604020202020204" pitchFamily="34" charset="0"/>
              </a:rPr>
              <a:t>off-treatment immune control </a:t>
            </a:r>
            <a:r>
              <a:rPr lang="en-GB" sz="2400" dirty="0">
                <a:latin typeface="Arial" panose="020B0604020202020204" pitchFamily="34" charset="0"/>
                <a:ea typeface="Times New Roman" panose="02020603050405020304" pitchFamily="18" charset="0"/>
                <a:cs typeface="Arial" panose="020B0604020202020204" pitchFamily="34" charset="0"/>
              </a:rPr>
              <a:t>( </a:t>
            </a:r>
            <a:r>
              <a:rPr lang="en-GB" sz="2400" dirty="0" err="1">
                <a:latin typeface="Arial" panose="020B0604020202020204" pitchFamily="34" charset="0"/>
                <a:ea typeface="Times New Roman" panose="02020603050405020304" pitchFamily="18" charset="0"/>
                <a:cs typeface="Arial" panose="020B0604020202020204" pitchFamily="34" charset="0"/>
              </a:rPr>
              <a:t>HBsAg</a:t>
            </a:r>
            <a:r>
              <a:rPr lang="en-GB" sz="2400" dirty="0">
                <a:latin typeface="Arial" panose="020B0604020202020204" pitchFamily="34" charset="0"/>
                <a:ea typeface="Times New Roman" panose="02020603050405020304" pitchFamily="18" charset="0"/>
                <a:cs typeface="Arial" panose="020B0604020202020204" pitchFamily="34" charset="0"/>
              </a:rPr>
              <a:t> +, </a:t>
            </a:r>
            <a:r>
              <a:rPr lang="en-GB" sz="2400" dirty="0" err="1">
                <a:latin typeface="Arial" panose="020B0604020202020204" pitchFamily="34" charset="0"/>
                <a:ea typeface="Times New Roman" panose="02020603050405020304" pitchFamily="18" charset="0"/>
                <a:cs typeface="Arial" panose="020B0604020202020204" pitchFamily="34" charset="0"/>
              </a:rPr>
              <a:t>HBeAg</a:t>
            </a:r>
            <a:r>
              <a:rPr lang="en-GB" sz="2400" dirty="0">
                <a:latin typeface="Arial" panose="020B0604020202020204" pitchFamily="34" charset="0"/>
                <a:ea typeface="Times New Roman" panose="02020603050405020304" pitchFamily="18" charset="0"/>
                <a:cs typeface="Arial" panose="020B0604020202020204" pitchFamily="34" charset="0"/>
              </a:rPr>
              <a:t>, and HBV DNA &lt;</a:t>
            </a:r>
            <a:r>
              <a:rPr lang="en-GB" sz="2400" dirty="0" smtClean="0">
                <a:latin typeface="Arial" panose="020B0604020202020204" pitchFamily="34" charset="0"/>
                <a:ea typeface="Times New Roman" panose="02020603050405020304" pitchFamily="18" charset="0"/>
                <a:cs typeface="Arial" panose="020B0604020202020204" pitchFamily="34" charset="0"/>
              </a:rPr>
              <a:t>2,000 </a:t>
            </a:r>
            <a:r>
              <a:rPr lang="en-GB" sz="2400" dirty="0">
                <a:latin typeface="Arial" panose="020B0604020202020204" pitchFamily="34" charset="0"/>
                <a:ea typeface="Times New Roman" panose="02020603050405020304" pitchFamily="18" charset="0"/>
                <a:cs typeface="Arial" panose="020B0604020202020204" pitchFamily="34" charset="0"/>
              </a:rPr>
              <a:t>IU/ml) through dual mode of </a:t>
            </a:r>
            <a:r>
              <a:rPr lang="en-GB" sz="2400" dirty="0" smtClean="0">
                <a:latin typeface="Arial" panose="020B0604020202020204" pitchFamily="34" charset="0"/>
                <a:ea typeface="Times New Roman" panose="02020603050405020304" pitchFamily="18" charset="0"/>
                <a:cs typeface="Arial" panose="020B0604020202020204" pitchFamily="34" charset="0"/>
              </a:rPr>
              <a:t>action</a:t>
            </a:r>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r>
              <a:rPr lang="en-GB" sz="2400" dirty="0" smtClean="0">
                <a:latin typeface="Arial" panose="020B0604020202020204" pitchFamily="34" charset="0"/>
                <a:ea typeface="Times New Roman" panose="02020603050405020304" pitchFamily="18" charset="0"/>
                <a:cs typeface="Arial" panose="020B0604020202020204" pitchFamily="34" charset="0"/>
              </a:rPr>
              <a:t>Successful </a:t>
            </a:r>
            <a:r>
              <a:rPr lang="en-GB" sz="2400" dirty="0">
                <a:latin typeface="Arial" panose="020B0604020202020204" pitchFamily="34" charset="0"/>
                <a:ea typeface="Times New Roman" panose="02020603050405020304" pitchFamily="18" charset="0"/>
                <a:cs typeface="Arial" panose="020B0604020202020204" pitchFamily="34" charset="0"/>
              </a:rPr>
              <a:t>in 30-50% patients</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endParaRPr lang="en-GB" sz="24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81974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en-ZA" sz="4000" b="1" dirty="0">
                <a:solidFill>
                  <a:schemeClr val="accent1"/>
                </a:solidFill>
                <a:latin typeface="Arial" pitchFamily="34" charset="0"/>
              </a:rPr>
              <a:t>Approved Therapeutic Options for </a:t>
            </a:r>
            <a:r>
              <a:rPr lang="en-ZA" sz="4000" b="1" dirty="0" smtClean="0">
                <a:solidFill>
                  <a:schemeClr val="accent1"/>
                </a:solidFill>
                <a:latin typeface="Arial" pitchFamily="34" charset="0"/>
              </a:rPr>
              <a:t>HBV</a:t>
            </a:r>
            <a:endParaRPr lang="en-GB" sz="4000" dirty="0">
              <a:solidFill>
                <a:schemeClr val="accent1"/>
              </a:solidFill>
              <a:latin typeface="Arial" pitchFamily="34" charset="0"/>
            </a:endParaRPr>
          </a:p>
        </p:txBody>
      </p:sp>
      <p:sp>
        <p:nvSpPr>
          <p:cNvPr id="3" name="Content Placeholder 2"/>
          <p:cNvSpPr>
            <a:spLocks noGrp="1"/>
          </p:cNvSpPr>
          <p:nvPr>
            <p:ph sz="half" idx="2"/>
          </p:nvPr>
        </p:nvSpPr>
        <p:spPr>
          <a:xfrm>
            <a:off x="6216301" y="1938528"/>
            <a:ext cx="4936474" cy="3583095"/>
          </a:xfrm>
        </p:spPr>
        <p:txBody>
          <a:bodyPr/>
          <a:lstStyle/>
          <a:p>
            <a:pPr>
              <a:spcBef>
                <a:spcPct val="20000"/>
              </a:spcBef>
              <a:buClr>
                <a:schemeClr val="tx1"/>
              </a:buClr>
              <a:tabLst>
                <a:tab pos="185738" algn="l"/>
                <a:tab pos="898525" algn="l"/>
              </a:tabLst>
            </a:pPr>
            <a:r>
              <a:rPr lang="en-ZA" sz="2400" b="1" dirty="0">
                <a:solidFill>
                  <a:schemeClr val="accent1"/>
                </a:solidFill>
                <a:latin typeface="Arial" pitchFamily="34" charset="0"/>
              </a:rPr>
              <a:t>Sub-Saharan Africa</a:t>
            </a:r>
          </a:p>
          <a:p>
            <a:pPr marL="347472" indent="-342900">
              <a:lnSpc>
                <a:spcPct val="100000"/>
              </a:lnSpc>
              <a:buClr>
                <a:schemeClr val="accent1"/>
              </a:buClr>
              <a:buFont typeface="Wingdings" panose="05000000000000000000" pitchFamily="2" charset="2"/>
              <a:buChar char="§"/>
              <a:tabLst>
                <a:tab pos="185738" algn="l"/>
                <a:tab pos="898525" algn="l"/>
              </a:tabLst>
            </a:pPr>
            <a:r>
              <a:rPr lang="en-ZA" sz="2400" dirty="0">
                <a:latin typeface="Arial" pitchFamily="34" charset="0"/>
              </a:rPr>
              <a:t>Lamivudine and </a:t>
            </a:r>
            <a:r>
              <a:rPr lang="en-ZA" sz="2400" dirty="0" err="1">
                <a:latin typeface="Arial" pitchFamily="34" charset="0"/>
              </a:rPr>
              <a:t>tenofovir</a:t>
            </a:r>
            <a:r>
              <a:rPr lang="en-ZA" sz="2400" dirty="0">
                <a:latin typeface="Arial" pitchFamily="34" charset="0"/>
              </a:rPr>
              <a:t> widely available as part of HIV antiretroviral therapy</a:t>
            </a:r>
          </a:p>
          <a:p>
            <a:pPr marL="694944" indent="-342900">
              <a:lnSpc>
                <a:spcPct val="100000"/>
              </a:lnSpc>
              <a:buSzPct val="60000"/>
              <a:buFont typeface="Wingdings" charset="2"/>
              <a:buChar char=""/>
              <a:tabLst>
                <a:tab pos="185738" algn="l"/>
                <a:tab pos="898525" algn="l"/>
              </a:tabLst>
            </a:pPr>
            <a:r>
              <a:rPr lang="en-ZA" sz="2400" dirty="0">
                <a:latin typeface="Arial" pitchFamily="34" charset="0"/>
              </a:rPr>
              <a:t>Not always accessible for Rx of HBV </a:t>
            </a:r>
            <a:r>
              <a:rPr lang="en-ZA" sz="2400" dirty="0" err="1">
                <a:latin typeface="Arial" pitchFamily="34" charset="0"/>
              </a:rPr>
              <a:t>monoinfection</a:t>
            </a:r>
            <a:endParaRPr lang="en-ZA" sz="2400" dirty="0">
              <a:latin typeface="Arial" pitchFamily="34" charset="0"/>
            </a:endParaRPr>
          </a:p>
          <a:p>
            <a:pPr marL="347472" indent="-342900">
              <a:lnSpc>
                <a:spcPct val="100000"/>
              </a:lnSpc>
              <a:buClr>
                <a:schemeClr val="accent1"/>
              </a:buClr>
              <a:buFont typeface="Wingdings" panose="05000000000000000000" pitchFamily="2" charset="2"/>
              <a:buChar char="§"/>
              <a:tabLst>
                <a:tab pos="185738" algn="l"/>
                <a:tab pos="898525" algn="l"/>
              </a:tabLst>
            </a:pPr>
            <a:r>
              <a:rPr lang="en-ZA" sz="2400" dirty="0" err="1">
                <a:latin typeface="Arial" pitchFamily="34" charset="0"/>
              </a:rPr>
              <a:t>Entecavir</a:t>
            </a:r>
            <a:r>
              <a:rPr lang="en-ZA" sz="2400" dirty="0">
                <a:latin typeface="Arial" pitchFamily="34" charset="0"/>
              </a:rPr>
              <a:t> not widely available, no generics</a:t>
            </a:r>
          </a:p>
          <a:p>
            <a:endParaRPr lang="en-US" dirty="0"/>
          </a:p>
        </p:txBody>
      </p:sp>
      <p:sp>
        <p:nvSpPr>
          <p:cNvPr id="12291" name="Rectangle 4"/>
          <p:cNvSpPr>
            <a:spLocks noChangeArrowheads="1"/>
          </p:cNvSpPr>
          <p:nvPr/>
        </p:nvSpPr>
        <p:spPr bwMode="auto">
          <a:xfrm>
            <a:off x="1188720" y="1938528"/>
            <a:ext cx="4937760" cy="4799012"/>
          </a:xfrm>
          <a:prstGeom prst="rect">
            <a:avLst/>
          </a:prstGeom>
          <a:noFill/>
          <a:ln w="9525">
            <a:noFill/>
            <a:miter lim="800000"/>
            <a:headEnd/>
            <a:tailEnd/>
          </a:ln>
        </p:spPr>
        <p:txBody>
          <a:bodyPr numCol="1"/>
          <a:lstStyle/>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Standard interferon </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Pegylated interferon</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Lamivudine</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Telbivudine</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Entecavir</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Tenofovir </a:t>
            </a:r>
            <a:r>
              <a:rPr lang="en-ZA" sz="2400" dirty="0" smtClean="0">
                <a:latin typeface="Arial" pitchFamily="34" charset="0"/>
                <a:sym typeface="Symbol" pitchFamily="18" charset="2"/>
              </a:rPr>
              <a:t> emtricitabine </a:t>
            </a:r>
          </a:p>
        </p:txBody>
      </p:sp>
    </p:spTree>
    <p:extLst>
      <p:ext uri="{BB962C8B-B14F-4D97-AF65-F5344CB8AC3E}">
        <p14:creationId xmlns:p14="http://schemas.microsoft.com/office/powerpoint/2010/main" val="237751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37501087"/>
              </p:ext>
            </p:extLst>
          </p:nvPr>
        </p:nvGraphicFramePr>
        <p:xfrm>
          <a:off x="1629916" y="116633"/>
          <a:ext cx="8943882" cy="6183334"/>
        </p:xfrm>
        <a:graphic>
          <a:graphicData uri="http://schemas.openxmlformats.org/drawingml/2006/table">
            <a:tbl>
              <a:tblPr firstRow="1" bandRow="1">
                <a:tableStyleId>{21E4AEA4-8DFA-4A89-87EB-49C32662AFE0}</a:tableStyleId>
              </a:tblPr>
              <a:tblGrid>
                <a:gridCol w="2769594"/>
                <a:gridCol w="1237702"/>
                <a:gridCol w="875936"/>
                <a:gridCol w="1145164"/>
                <a:gridCol w="925235"/>
                <a:gridCol w="996404"/>
                <a:gridCol w="993847"/>
              </a:tblGrid>
              <a:tr h="509668">
                <a:tc>
                  <a:txBody>
                    <a:bodyPr/>
                    <a:lstStyle/>
                    <a:p>
                      <a:pPr algn="l"/>
                      <a:r>
                        <a:rPr lang="en-ZA" sz="1600" b="1" dirty="0" smtClean="0"/>
                        <a:t>Clinical efficacy : HBeAg</a:t>
                      </a:r>
                      <a:r>
                        <a:rPr lang="en-ZA" sz="1600" b="1" baseline="0" dirty="0" smtClean="0"/>
                        <a:t> pos</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500" b="1" dirty="0" smtClean="0"/>
                        <a:t>Lamivudine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err="1" smtClean="0"/>
                        <a:t>Adefovir</a:t>
                      </a:r>
                      <a:r>
                        <a:rPr lang="en-ZA" sz="1500" b="1" dirty="0" smtClean="0"/>
                        <a:t>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err="1" smtClean="0"/>
                        <a:t>Telbivudine</a:t>
                      </a:r>
                      <a:r>
                        <a:rPr lang="en-ZA" sz="1500" b="1" dirty="0" smtClean="0"/>
                        <a:t>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err="1" smtClean="0"/>
                        <a:t>Entecavir</a:t>
                      </a:r>
                      <a:r>
                        <a:rPr lang="en-ZA" sz="1500" b="1" dirty="0" smtClean="0"/>
                        <a:t>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err="1" smtClean="0"/>
                        <a:t>Tenofovir</a:t>
                      </a:r>
                      <a:r>
                        <a:rPr lang="en-ZA" sz="1500" b="1" dirty="0" smtClean="0"/>
                        <a:t>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err="1" smtClean="0"/>
                        <a:t>PegIFN</a:t>
                      </a:r>
                      <a:r>
                        <a:rPr lang="en-ZA" sz="1500" b="1" dirty="0" smtClean="0"/>
                        <a:t> </a:t>
                      </a:r>
                      <a:endParaRPr lang="en-ZA" sz="1500" b="1" dirty="0">
                        <a:latin typeface="Arial" panose="020B0604020202020204" pitchFamily="34" charset="0"/>
                        <a:cs typeface="Arial" panose="020B0604020202020204" pitchFamily="34" charset="0"/>
                      </a:endParaRPr>
                    </a:p>
                  </a:txBody>
                  <a:tcPr/>
                </a:tc>
              </a:tr>
              <a:tr h="339725">
                <a:tc>
                  <a:txBody>
                    <a:bodyPr/>
                    <a:lstStyle/>
                    <a:p>
                      <a:r>
                        <a:rPr lang="en-ZA" sz="1400" b="1" dirty="0" smtClean="0"/>
                        <a:t>Log</a:t>
                      </a:r>
                      <a:r>
                        <a:rPr lang="en-ZA" sz="1400" b="1" baseline="-25000" dirty="0" smtClean="0"/>
                        <a:t>10</a:t>
                      </a:r>
                      <a:r>
                        <a:rPr lang="en-ZA" sz="1400" b="1" dirty="0" smtClean="0"/>
                        <a:t> HBV</a:t>
                      </a:r>
                      <a:r>
                        <a:rPr lang="en-ZA" sz="1400" b="1" baseline="0" dirty="0" smtClean="0"/>
                        <a:t> DNA decline at 1yr</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5.54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6.45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6.9</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4.5</a:t>
                      </a:r>
                      <a:endParaRPr lang="en-ZA" sz="1400" dirty="0">
                        <a:latin typeface="Arial" panose="020B0604020202020204" pitchFamily="34" charset="0"/>
                        <a:cs typeface="Arial" panose="020B0604020202020204" pitchFamily="34" charset="0"/>
                      </a:endParaRPr>
                    </a:p>
                  </a:txBody>
                  <a:tcPr/>
                </a:tc>
              </a:tr>
              <a:tr h="326366">
                <a:tc>
                  <a:txBody>
                    <a:bodyPr/>
                    <a:lstStyle/>
                    <a:p>
                      <a:r>
                        <a:rPr lang="en-ZA" sz="1400" b="1" dirty="0" smtClean="0"/>
                        <a:t>HBV DNA undetectable (%)</a:t>
                      </a:r>
                      <a:r>
                        <a:rPr lang="en-ZA" sz="1400" b="1" baseline="0" dirty="0" smtClean="0"/>
                        <a:t> at 1 yr</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mn-lt"/>
                          <a:cs typeface="+mn-cs"/>
                        </a:rPr>
                        <a:t>40-44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13-21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60</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25</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b="1" dirty="0" smtClean="0"/>
                        <a:t>ALT</a:t>
                      </a:r>
                      <a:r>
                        <a:rPr lang="en-ZA" sz="1400" b="1" baseline="0" dirty="0" smtClean="0"/>
                        <a:t> normalization (%) at 1yr</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60-75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48-54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39</a:t>
                      </a:r>
                      <a:endParaRPr lang="en-ZA" sz="1400" dirty="0">
                        <a:latin typeface="Arial" panose="020B0604020202020204" pitchFamily="34" charset="0"/>
                        <a:cs typeface="Arial" panose="020B0604020202020204" pitchFamily="34" charset="0"/>
                      </a:endParaRPr>
                    </a:p>
                  </a:txBody>
                  <a:tcPr/>
                </a:tc>
              </a:tr>
              <a:tr h="325721">
                <a:tc>
                  <a:txBody>
                    <a:bodyPr/>
                    <a:lstStyle/>
                    <a:p>
                      <a:r>
                        <a:rPr lang="en-ZA" sz="1400" b="1" dirty="0" smtClean="0"/>
                        <a:t>Histologic</a:t>
                      </a:r>
                      <a:r>
                        <a:rPr lang="en-ZA" sz="1400" b="1" baseline="0" dirty="0" smtClean="0"/>
                        <a:t> improvement (%) at 1yr</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56-62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53-68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64.7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38</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b="1" dirty="0" err="1" smtClean="0"/>
                        <a:t>HBeAg</a:t>
                      </a:r>
                      <a:r>
                        <a:rPr lang="en-ZA" sz="1400" b="1" dirty="0" smtClean="0"/>
                        <a:t> </a:t>
                      </a:r>
                      <a:r>
                        <a:rPr lang="en-ZA" sz="1400" b="1" dirty="0" err="1" smtClean="0"/>
                        <a:t>seroconversion</a:t>
                      </a:r>
                      <a:r>
                        <a:rPr lang="en-ZA" sz="1400" b="1" baseline="0" dirty="0" smtClean="0"/>
                        <a:t> (%)</a:t>
                      </a:r>
                      <a:endParaRPr lang="en-ZA" sz="1400" b="1"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1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18-21.5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12-18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22.5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27</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2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27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29.6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42</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3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40</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4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47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29</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45</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5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65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b="0" dirty="0" smtClean="0">
                          <a:latin typeface="Arial" panose="020B0604020202020204" pitchFamily="34" charset="0"/>
                          <a:cs typeface="Arial" panose="020B0604020202020204" pitchFamily="34" charset="0"/>
                        </a:rPr>
                        <a:t>8 year</a:t>
                      </a:r>
                      <a:endParaRPr lang="en-ZA" sz="1400" b="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31</a:t>
                      </a: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r h="316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err="1" smtClean="0"/>
                        <a:t>HBsAg</a:t>
                      </a:r>
                      <a:r>
                        <a:rPr lang="en-ZA" sz="1400" b="1" dirty="0" smtClean="0"/>
                        <a:t> loss/</a:t>
                      </a:r>
                      <a:r>
                        <a:rPr lang="en-ZA" sz="1400" b="1" dirty="0" err="1" smtClean="0"/>
                        <a:t>seroconversion</a:t>
                      </a:r>
                      <a:r>
                        <a:rPr lang="en-ZA" sz="1400" b="1" baseline="0" dirty="0" smtClean="0"/>
                        <a:t> (%</a:t>
                      </a:r>
                      <a:r>
                        <a:rPr lang="en-ZA" sz="1600" b="1" baseline="0" dirty="0" smtClean="0"/>
                        <a:t>)</a:t>
                      </a:r>
                      <a:endParaRPr lang="en-ZA" sz="1600" b="1" dirty="0" smtClean="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r h="288167">
                <a:tc>
                  <a:txBody>
                    <a:bodyPr/>
                    <a:lstStyle/>
                    <a:p>
                      <a:r>
                        <a:rPr lang="en-ZA" sz="1400" dirty="0" smtClean="0"/>
                        <a:t>1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3-6</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2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2.8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5.1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3 year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NA</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11</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4</a:t>
                      </a:r>
                      <a:r>
                        <a:rPr lang="en-ZA" sz="1400" baseline="0" dirty="0" smtClean="0"/>
                        <a:t> year </a:t>
                      </a:r>
                      <a:endParaRPr lang="en-ZA" sz="1400" b="1"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10.8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11</a:t>
                      </a:r>
                      <a:endParaRPr lang="en-ZA" sz="1400" dirty="0">
                        <a:latin typeface="Arial" panose="020B0604020202020204" pitchFamily="34" charset="0"/>
                        <a:cs typeface="Arial" panose="020B0604020202020204" pitchFamily="34" charset="0"/>
                      </a:endParaRPr>
                    </a:p>
                  </a:txBody>
                  <a:tcPr/>
                </a:tc>
              </a:tr>
              <a:tr h="288167">
                <a:tc>
                  <a:txBody>
                    <a:bodyPr/>
                    <a:lstStyle/>
                    <a:p>
                      <a:r>
                        <a:rPr lang="en-ZA" sz="1400" b="0" dirty="0" smtClean="0">
                          <a:latin typeface="Arial" panose="020B0604020202020204" pitchFamily="34" charset="0"/>
                          <a:cs typeface="Arial" panose="020B0604020202020204" pitchFamily="34" charset="0"/>
                        </a:rPr>
                        <a:t>8 year</a:t>
                      </a:r>
                      <a:endParaRPr lang="en-ZA" sz="1400" b="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10</a:t>
                      </a: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bl>
          </a:graphicData>
        </a:graphic>
      </p:graphicFrame>
      <p:sp>
        <p:nvSpPr>
          <p:cNvPr id="4" name="Rectangle 3"/>
          <p:cNvSpPr/>
          <p:nvPr/>
        </p:nvSpPr>
        <p:spPr>
          <a:xfrm>
            <a:off x="7606580" y="980729"/>
            <a:ext cx="2987824" cy="3362671"/>
          </a:xfrm>
          <a:custGeom>
            <a:avLst/>
            <a:gdLst>
              <a:gd name="connsiteX0" fmla="*/ 0 w 2987824"/>
              <a:gd name="connsiteY0" fmla="*/ 0 h 2952328"/>
              <a:gd name="connsiteX1" fmla="*/ 2987824 w 2987824"/>
              <a:gd name="connsiteY1" fmla="*/ 0 h 2952328"/>
              <a:gd name="connsiteX2" fmla="*/ 2987824 w 2987824"/>
              <a:gd name="connsiteY2" fmla="*/ 2952328 h 2952328"/>
              <a:gd name="connsiteX3" fmla="*/ 0 w 2987824"/>
              <a:gd name="connsiteY3" fmla="*/ 2952328 h 2952328"/>
              <a:gd name="connsiteX4" fmla="*/ 0 w 2987824"/>
              <a:gd name="connsiteY4" fmla="*/ 0 h 2952328"/>
              <a:gd name="connsiteX0" fmla="*/ 0 w 2987824"/>
              <a:gd name="connsiteY0" fmla="*/ 0 h 2987603"/>
              <a:gd name="connsiteX1" fmla="*/ 2987824 w 2987824"/>
              <a:gd name="connsiteY1" fmla="*/ 0 h 2987603"/>
              <a:gd name="connsiteX2" fmla="*/ 2987824 w 2987824"/>
              <a:gd name="connsiteY2" fmla="*/ 2987603 h 2987603"/>
              <a:gd name="connsiteX3" fmla="*/ 0 w 2987824"/>
              <a:gd name="connsiteY3" fmla="*/ 2952328 h 2987603"/>
              <a:gd name="connsiteX4" fmla="*/ 0 w 2987824"/>
              <a:gd name="connsiteY4" fmla="*/ 0 h 2987603"/>
              <a:gd name="connsiteX0" fmla="*/ 0 w 2987824"/>
              <a:gd name="connsiteY0" fmla="*/ 0 h 3575515"/>
              <a:gd name="connsiteX1" fmla="*/ 2987824 w 2987824"/>
              <a:gd name="connsiteY1" fmla="*/ 0 h 3575515"/>
              <a:gd name="connsiteX2" fmla="*/ 2952547 w 2987824"/>
              <a:gd name="connsiteY2" fmla="*/ 3575515 h 3575515"/>
              <a:gd name="connsiteX3" fmla="*/ 0 w 2987824"/>
              <a:gd name="connsiteY3" fmla="*/ 2952328 h 3575515"/>
              <a:gd name="connsiteX4" fmla="*/ 0 w 2987824"/>
              <a:gd name="connsiteY4" fmla="*/ 0 h 3575515"/>
              <a:gd name="connsiteX0" fmla="*/ 0 w 2987824"/>
              <a:gd name="connsiteY0" fmla="*/ 0 h 3575515"/>
              <a:gd name="connsiteX1" fmla="*/ 2987824 w 2987824"/>
              <a:gd name="connsiteY1" fmla="*/ 0 h 3575515"/>
              <a:gd name="connsiteX2" fmla="*/ 2952547 w 2987824"/>
              <a:gd name="connsiteY2" fmla="*/ 3575515 h 3575515"/>
              <a:gd name="connsiteX3" fmla="*/ 23518 w 2987824"/>
              <a:gd name="connsiteY3" fmla="*/ 3387383 h 3575515"/>
              <a:gd name="connsiteX4" fmla="*/ 0 w 2987824"/>
              <a:gd name="connsiteY4" fmla="*/ 0 h 3575515"/>
              <a:gd name="connsiteX0" fmla="*/ 0 w 2987824"/>
              <a:gd name="connsiteY0" fmla="*/ 0 h 3575515"/>
              <a:gd name="connsiteX1" fmla="*/ 2987824 w 2987824"/>
              <a:gd name="connsiteY1" fmla="*/ 0 h 3575515"/>
              <a:gd name="connsiteX2" fmla="*/ 2952547 w 2987824"/>
              <a:gd name="connsiteY2" fmla="*/ 3575515 h 3575515"/>
              <a:gd name="connsiteX3" fmla="*/ 23518 w 2987824"/>
              <a:gd name="connsiteY3" fmla="*/ 3528482 h 3575515"/>
              <a:gd name="connsiteX4" fmla="*/ 0 w 2987824"/>
              <a:gd name="connsiteY4" fmla="*/ 0 h 3575515"/>
              <a:gd name="connsiteX0" fmla="*/ 0 w 2987824"/>
              <a:gd name="connsiteY0" fmla="*/ 0 h 3528482"/>
              <a:gd name="connsiteX1" fmla="*/ 2987824 w 2987824"/>
              <a:gd name="connsiteY1" fmla="*/ 0 h 3528482"/>
              <a:gd name="connsiteX2" fmla="*/ 2952547 w 2987824"/>
              <a:gd name="connsiteY2" fmla="*/ 3516724 h 3528482"/>
              <a:gd name="connsiteX3" fmla="*/ 23518 w 2987824"/>
              <a:gd name="connsiteY3" fmla="*/ 3528482 h 3528482"/>
              <a:gd name="connsiteX4" fmla="*/ 0 w 2987824"/>
              <a:gd name="connsiteY4" fmla="*/ 0 h 3528482"/>
              <a:gd name="connsiteX0" fmla="*/ 0 w 2987824"/>
              <a:gd name="connsiteY0" fmla="*/ 0 h 3575515"/>
              <a:gd name="connsiteX1" fmla="*/ 2987824 w 2987824"/>
              <a:gd name="connsiteY1" fmla="*/ 0 h 3575515"/>
              <a:gd name="connsiteX2" fmla="*/ 2952547 w 2987824"/>
              <a:gd name="connsiteY2" fmla="*/ 3516724 h 3575515"/>
              <a:gd name="connsiteX3" fmla="*/ 23518 w 2987824"/>
              <a:gd name="connsiteY3" fmla="*/ 3575515 h 3575515"/>
              <a:gd name="connsiteX4" fmla="*/ 0 w 2987824"/>
              <a:gd name="connsiteY4" fmla="*/ 0 h 3575515"/>
              <a:gd name="connsiteX0" fmla="*/ 0 w 2987824"/>
              <a:gd name="connsiteY0" fmla="*/ 0 h 3575515"/>
              <a:gd name="connsiteX1" fmla="*/ 2987824 w 2987824"/>
              <a:gd name="connsiteY1" fmla="*/ 0 h 3575515"/>
              <a:gd name="connsiteX2" fmla="*/ 2952547 w 2987824"/>
              <a:gd name="connsiteY2" fmla="*/ 3563757 h 3575515"/>
              <a:gd name="connsiteX3" fmla="*/ 23518 w 2987824"/>
              <a:gd name="connsiteY3" fmla="*/ 3575515 h 3575515"/>
              <a:gd name="connsiteX4" fmla="*/ 0 w 2987824"/>
              <a:gd name="connsiteY4" fmla="*/ 0 h 357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824" h="3575515">
                <a:moveTo>
                  <a:pt x="0" y="0"/>
                </a:moveTo>
                <a:lnTo>
                  <a:pt x="2987824" y="0"/>
                </a:lnTo>
                <a:lnTo>
                  <a:pt x="2952547" y="3563757"/>
                </a:lnTo>
                <a:lnTo>
                  <a:pt x="23518" y="357551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606580" y="4648201"/>
            <a:ext cx="2989278" cy="1676400"/>
          </a:xfrm>
          <a:custGeom>
            <a:avLst/>
            <a:gdLst>
              <a:gd name="connsiteX0" fmla="*/ 0 w 3059832"/>
              <a:gd name="connsiteY0" fmla="*/ 0 h 1915069"/>
              <a:gd name="connsiteX1" fmla="*/ 3059832 w 3059832"/>
              <a:gd name="connsiteY1" fmla="*/ 0 h 1915069"/>
              <a:gd name="connsiteX2" fmla="*/ 3059832 w 3059832"/>
              <a:gd name="connsiteY2" fmla="*/ 1915069 h 1915069"/>
              <a:gd name="connsiteX3" fmla="*/ 0 w 3059832"/>
              <a:gd name="connsiteY3" fmla="*/ 1915069 h 1915069"/>
              <a:gd name="connsiteX4" fmla="*/ 0 w 3059832"/>
              <a:gd name="connsiteY4" fmla="*/ 0 h 1915069"/>
              <a:gd name="connsiteX0" fmla="*/ 0 w 3059832"/>
              <a:gd name="connsiteY0" fmla="*/ 0 h 1915069"/>
              <a:gd name="connsiteX1" fmla="*/ 2965761 w 3059832"/>
              <a:gd name="connsiteY1" fmla="*/ 0 h 1915069"/>
              <a:gd name="connsiteX2" fmla="*/ 3059832 w 3059832"/>
              <a:gd name="connsiteY2" fmla="*/ 1915069 h 1915069"/>
              <a:gd name="connsiteX3" fmla="*/ 0 w 3059832"/>
              <a:gd name="connsiteY3" fmla="*/ 1915069 h 1915069"/>
              <a:gd name="connsiteX4" fmla="*/ 0 w 3059832"/>
              <a:gd name="connsiteY4" fmla="*/ 0 h 1915069"/>
              <a:gd name="connsiteX0" fmla="*/ 0 w 2989278"/>
              <a:gd name="connsiteY0" fmla="*/ 0 h 1915069"/>
              <a:gd name="connsiteX1" fmla="*/ 2965761 w 2989278"/>
              <a:gd name="connsiteY1" fmla="*/ 0 h 1915069"/>
              <a:gd name="connsiteX2" fmla="*/ 2989278 w 2989278"/>
              <a:gd name="connsiteY2" fmla="*/ 1915069 h 1915069"/>
              <a:gd name="connsiteX3" fmla="*/ 0 w 2989278"/>
              <a:gd name="connsiteY3" fmla="*/ 1915069 h 1915069"/>
              <a:gd name="connsiteX4" fmla="*/ 0 w 2989278"/>
              <a:gd name="connsiteY4" fmla="*/ 0 h 191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278" h="1915069">
                <a:moveTo>
                  <a:pt x="0" y="0"/>
                </a:moveTo>
                <a:lnTo>
                  <a:pt x="2965761" y="0"/>
                </a:lnTo>
                <a:lnTo>
                  <a:pt x="2989278" y="1915069"/>
                </a:lnTo>
                <a:lnTo>
                  <a:pt x="0" y="1915069"/>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p:nvSpPr>
        <p:spPr>
          <a:xfrm>
            <a:off x="3913759" y="6529703"/>
            <a:ext cx="4248472"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    </a:t>
            </a:r>
          </a:p>
        </p:txBody>
      </p:sp>
      <p:sp>
        <p:nvSpPr>
          <p:cNvPr id="5" name="TextBox 4"/>
          <p:cNvSpPr txBox="1"/>
          <p:nvPr/>
        </p:nvSpPr>
        <p:spPr>
          <a:xfrm>
            <a:off x="531812" y="6492351"/>
            <a:ext cx="4464496" cy="307777"/>
          </a:xfrm>
          <a:prstGeom prst="rect">
            <a:avLst/>
          </a:prstGeom>
          <a:noFill/>
        </p:spPr>
        <p:txBody>
          <a:bodyPr wrap="square" rtlCol="0">
            <a:spAutoFit/>
          </a:bodyPr>
          <a:lstStyle/>
          <a:p>
            <a:pPr>
              <a:defRPr/>
            </a:pPr>
            <a:r>
              <a:rPr lang="en-ZA" sz="1400" dirty="0">
                <a:solidFill>
                  <a:schemeClr val="bg1"/>
                </a:solidFill>
                <a:latin typeface="Arial" panose="020B0604020202020204" pitchFamily="34" charset="0"/>
                <a:cs typeface="Arial" panose="020B0604020202020204" pitchFamily="34" charset="0"/>
              </a:rPr>
              <a:t>Liver Int 2014;34 (S1):112; Abstract 229, AASLD 2014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41143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9898235"/>
              </p:ext>
            </p:extLst>
          </p:nvPr>
        </p:nvGraphicFramePr>
        <p:xfrm>
          <a:off x="1989956" y="1092895"/>
          <a:ext cx="8496944" cy="5079305"/>
        </p:xfrm>
        <a:graphic>
          <a:graphicData uri="http://schemas.openxmlformats.org/drawingml/2006/table">
            <a:tbl>
              <a:tblPr firstRow="1" bandRow="1">
                <a:tableStyleId>{21E4AEA4-8DFA-4A89-87EB-49C32662AFE0}</a:tableStyleId>
              </a:tblPr>
              <a:tblGrid>
                <a:gridCol w="1368152"/>
                <a:gridCol w="1080120"/>
                <a:gridCol w="1296144"/>
                <a:gridCol w="936104"/>
                <a:gridCol w="1368152"/>
                <a:gridCol w="1008112"/>
                <a:gridCol w="648072"/>
                <a:gridCol w="792088"/>
              </a:tblGrid>
              <a:tr h="822960">
                <a:tc>
                  <a:txBody>
                    <a:bodyPr/>
                    <a:lstStyle/>
                    <a:p>
                      <a:r>
                        <a:rPr lang="en-ZA" sz="1600" dirty="0" smtClean="0"/>
                        <a:t>Therapeutic</a:t>
                      </a:r>
                    </a:p>
                    <a:p>
                      <a:r>
                        <a:rPr lang="en-ZA" sz="1600" dirty="0" smtClean="0"/>
                        <a:t>Endpoints</a:t>
                      </a:r>
                      <a:endParaRPr lang="en-ZA" sz="1600" dirty="0"/>
                    </a:p>
                  </a:txBody>
                  <a:tcPr anchor="ctr"/>
                </a:tc>
                <a:tc>
                  <a:txBody>
                    <a:bodyPr/>
                    <a:lstStyle/>
                    <a:p>
                      <a:pPr algn="ctr"/>
                      <a:r>
                        <a:rPr lang="en-ZA" sz="1600" dirty="0" smtClean="0"/>
                        <a:t>Placebo</a:t>
                      </a:r>
                      <a:endParaRPr lang="en-ZA" sz="1600" dirty="0"/>
                    </a:p>
                  </a:txBody>
                  <a:tcPr anchor="ctr"/>
                </a:tc>
                <a:tc>
                  <a:txBody>
                    <a:bodyPr/>
                    <a:lstStyle/>
                    <a:p>
                      <a:pPr algn="ctr"/>
                      <a:r>
                        <a:rPr lang="en-ZA" sz="1600" dirty="0" smtClean="0"/>
                        <a:t>Lamivudine </a:t>
                      </a:r>
                      <a:endParaRPr lang="en-ZA" sz="1600" dirty="0"/>
                    </a:p>
                  </a:txBody>
                  <a:tcPr anchor="ctr"/>
                </a:tc>
                <a:tc>
                  <a:txBody>
                    <a:bodyPr/>
                    <a:lstStyle/>
                    <a:p>
                      <a:pPr algn="ctr"/>
                      <a:r>
                        <a:rPr lang="en-ZA" sz="1600" dirty="0" err="1" smtClean="0"/>
                        <a:t>Adefovir</a:t>
                      </a:r>
                      <a:r>
                        <a:rPr lang="en-ZA" sz="1600" dirty="0" smtClean="0"/>
                        <a:t> </a:t>
                      </a:r>
                      <a:endParaRPr lang="en-ZA" sz="1600" dirty="0"/>
                    </a:p>
                  </a:txBody>
                  <a:tcPr anchor="ctr"/>
                </a:tc>
                <a:tc>
                  <a:txBody>
                    <a:bodyPr/>
                    <a:lstStyle/>
                    <a:p>
                      <a:pPr algn="ctr"/>
                      <a:r>
                        <a:rPr lang="en-ZA" sz="1600" dirty="0" smtClean="0"/>
                        <a:t>Telbivudine</a:t>
                      </a:r>
                      <a:r>
                        <a:rPr lang="en-ZA" sz="1600" baseline="30000" dirty="0" smtClean="0"/>
                        <a:t>a</a:t>
                      </a:r>
                      <a:r>
                        <a:rPr lang="en-ZA" sz="1600" dirty="0" smtClean="0"/>
                        <a:t> </a:t>
                      </a:r>
                      <a:endParaRPr lang="en-ZA" sz="1600" dirty="0"/>
                    </a:p>
                  </a:txBody>
                  <a:tcPr anchor="ctr"/>
                </a:tc>
                <a:tc>
                  <a:txBody>
                    <a:bodyPr/>
                    <a:lstStyle/>
                    <a:p>
                      <a:pPr algn="ctr"/>
                      <a:r>
                        <a:rPr lang="en-ZA" sz="1600" dirty="0" err="1" smtClean="0"/>
                        <a:t>Entecavir</a:t>
                      </a:r>
                      <a:r>
                        <a:rPr lang="en-ZA" sz="1600" dirty="0" smtClean="0"/>
                        <a:t> </a:t>
                      </a:r>
                      <a:endParaRPr lang="en-ZA" sz="1600" dirty="0"/>
                    </a:p>
                  </a:txBody>
                  <a:tcPr anchor="ctr"/>
                </a:tc>
                <a:tc>
                  <a:txBody>
                    <a:bodyPr/>
                    <a:lstStyle/>
                    <a:p>
                      <a:pPr algn="ctr"/>
                      <a:r>
                        <a:rPr lang="en-ZA" sz="1600" dirty="0" smtClean="0"/>
                        <a:t>TDF</a:t>
                      </a:r>
                      <a:r>
                        <a:rPr lang="en-ZA" sz="1600" baseline="30000" dirty="0" smtClean="0"/>
                        <a:t>b</a:t>
                      </a:r>
                      <a:r>
                        <a:rPr lang="en-ZA" sz="1600" baseline="0" dirty="0" smtClean="0"/>
                        <a:t> </a:t>
                      </a:r>
                      <a:endParaRPr lang="en-ZA" sz="1600" dirty="0"/>
                    </a:p>
                  </a:txBody>
                  <a:tcPr anchor="ctr"/>
                </a:tc>
                <a:tc>
                  <a:txBody>
                    <a:bodyPr/>
                    <a:lstStyle/>
                    <a:p>
                      <a:pPr algn="ctr"/>
                      <a:r>
                        <a:rPr lang="en-ZA" sz="1600" dirty="0" smtClean="0"/>
                        <a:t>Peg-IFN </a:t>
                      </a:r>
                      <a:endParaRPr lang="en-ZA" sz="1600" dirty="0"/>
                    </a:p>
                  </a:txBody>
                  <a:tcPr anchor="ctr"/>
                </a:tc>
              </a:tr>
              <a:tr h="785797">
                <a:tc>
                  <a:txBody>
                    <a:bodyPr/>
                    <a:lstStyle/>
                    <a:p>
                      <a:r>
                        <a:rPr lang="en-ZA" sz="1500" b="1" dirty="0" smtClean="0"/>
                        <a:t>Undetectable</a:t>
                      </a:r>
                    </a:p>
                    <a:p>
                      <a:r>
                        <a:rPr lang="en-ZA" sz="1500" b="1" baseline="0" dirty="0" smtClean="0"/>
                        <a:t>HBV DNA  </a:t>
                      </a:r>
                      <a:endParaRPr lang="en-ZA" sz="1500" b="1" dirty="0"/>
                    </a:p>
                  </a:txBody>
                  <a:tcPr anchor="ctr"/>
                </a:tc>
                <a:tc>
                  <a:txBody>
                    <a:bodyPr/>
                    <a:lstStyle/>
                    <a:p>
                      <a:r>
                        <a:rPr lang="en-ZA" sz="1500" dirty="0" smtClean="0"/>
                        <a:t>10 - 20%</a:t>
                      </a:r>
                      <a:endParaRPr lang="en-ZA" sz="1500" dirty="0"/>
                    </a:p>
                  </a:txBody>
                  <a:tcPr anchor="ctr"/>
                </a:tc>
                <a:tc>
                  <a:txBody>
                    <a:bodyPr/>
                    <a:lstStyle/>
                    <a:p>
                      <a:pPr algn="ctr"/>
                      <a:r>
                        <a:rPr lang="en-ZA" sz="1500" dirty="0" smtClean="0"/>
                        <a:t>60</a:t>
                      </a:r>
                      <a:r>
                        <a:rPr lang="en-ZA" sz="1500" baseline="0" dirty="0" smtClean="0"/>
                        <a:t> - </a:t>
                      </a:r>
                      <a:r>
                        <a:rPr lang="en-ZA" sz="1500" dirty="0" smtClean="0"/>
                        <a:t>73%</a:t>
                      </a:r>
                      <a:endParaRPr lang="en-ZA" sz="1500" dirty="0"/>
                    </a:p>
                  </a:txBody>
                  <a:tcPr anchor="ctr"/>
                </a:tc>
                <a:tc>
                  <a:txBody>
                    <a:bodyPr/>
                    <a:lstStyle/>
                    <a:p>
                      <a:pPr algn="ctr"/>
                      <a:r>
                        <a:rPr lang="en-ZA" sz="1500" dirty="0" smtClean="0"/>
                        <a:t>51%</a:t>
                      </a:r>
                      <a:endParaRPr lang="en-ZA" sz="1500" dirty="0"/>
                    </a:p>
                  </a:txBody>
                  <a:tcPr anchor="ctr"/>
                </a:tc>
                <a:tc>
                  <a:txBody>
                    <a:bodyPr/>
                    <a:lstStyle/>
                    <a:p>
                      <a:pPr algn="ctr"/>
                      <a:r>
                        <a:rPr lang="en-ZA" sz="1500" dirty="0" smtClean="0"/>
                        <a:t>88%</a:t>
                      </a:r>
                      <a:endParaRPr lang="en-ZA" sz="1500" dirty="0"/>
                    </a:p>
                  </a:txBody>
                  <a:tcPr anchor="ctr"/>
                </a:tc>
                <a:tc>
                  <a:txBody>
                    <a:bodyPr/>
                    <a:lstStyle/>
                    <a:p>
                      <a:pPr algn="ctr"/>
                      <a:r>
                        <a:rPr lang="en-ZA" sz="1500" dirty="0" smtClean="0"/>
                        <a:t>90%</a:t>
                      </a:r>
                      <a:endParaRPr lang="en-ZA" sz="1500" dirty="0"/>
                    </a:p>
                  </a:txBody>
                  <a:tcPr anchor="ctr"/>
                </a:tc>
                <a:tc>
                  <a:txBody>
                    <a:bodyPr/>
                    <a:lstStyle/>
                    <a:p>
                      <a:pPr algn="ctr"/>
                      <a:r>
                        <a:rPr lang="en-ZA" sz="1500" dirty="0" smtClean="0"/>
                        <a:t>93%</a:t>
                      </a:r>
                      <a:endParaRPr lang="en-ZA" sz="1500" dirty="0"/>
                    </a:p>
                  </a:txBody>
                  <a:tcPr anchor="ctr"/>
                </a:tc>
                <a:tc>
                  <a:txBody>
                    <a:bodyPr/>
                    <a:lstStyle/>
                    <a:p>
                      <a:pPr algn="ctr"/>
                      <a:r>
                        <a:rPr lang="en-ZA" sz="1500" dirty="0" smtClean="0"/>
                        <a:t>63%</a:t>
                      </a:r>
                      <a:endParaRPr lang="en-ZA" sz="1500" dirty="0"/>
                    </a:p>
                  </a:txBody>
                  <a:tcPr anchor="ctr"/>
                </a:tc>
              </a:tr>
              <a:tr h="531152">
                <a:tc>
                  <a:txBody>
                    <a:bodyPr/>
                    <a:lstStyle/>
                    <a:p>
                      <a:r>
                        <a:rPr lang="en-ZA" sz="1500" b="1" dirty="0" smtClean="0"/>
                        <a:t>Loss of </a:t>
                      </a:r>
                      <a:r>
                        <a:rPr lang="en-ZA" sz="1500" b="1" dirty="0" err="1" smtClean="0"/>
                        <a:t>HBsAg</a:t>
                      </a:r>
                      <a:endParaRPr lang="en-ZA" sz="1500" b="1" dirty="0"/>
                    </a:p>
                  </a:txBody>
                  <a:tcPr anchor="ctr"/>
                </a:tc>
                <a:tc>
                  <a:txBody>
                    <a:bodyPr/>
                    <a:lstStyle/>
                    <a:p>
                      <a:r>
                        <a:rPr lang="en-ZA" sz="1500" dirty="0" smtClean="0"/>
                        <a:t>0 -</a:t>
                      </a:r>
                      <a:r>
                        <a:rPr lang="en-ZA" sz="1500" baseline="0" dirty="0" smtClean="0"/>
                        <a:t> </a:t>
                      </a:r>
                      <a:r>
                        <a:rPr lang="en-ZA" sz="1500" dirty="0" smtClean="0"/>
                        <a:t>1.5%</a:t>
                      </a:r>
                      <a:endParaRPr lang="en-ZA" sz="1500" dirty="0"/>
                    </a:p>
                  </a:txBody>
                  <a:tcPr anchor="ctr"/>
                </a:tc>
                <a:tc>
                  <a:txBody>
                    <a:bodyPr/>
                    <a:lstStyle/>
                    <a:p>
                      <a:pPr algn="ctr"/>
                      <a:r>
                        <a:rPr lang="en-ZA" sz="1500" dirty="0" smtClean="0"/>
                        <a:t>0%</a:t>
                      </a:r>
                      <a:endParaRPr lang="en-ZA" sz="1500" dirty="0"/>
                    </a:p>
                  </a:txBody>
                  <a:tcPr anchor="ctr"/>
                </a:tc>
                <a:tc>
                  <a:txBody>
                    <a:bodyPr/>
                    <a:lstStyle/>
                    <a:p>
                      <a:pPr algn="ctr"/>
                      <a:r>
                        <a:rPr lang="en-ZA" sz="1500" dirty="0" smtClean="0"/>
                        <a:t>NR</a:t>
                      </a:r>
                      <a:endParaRPr lang="en-ZA" sz="1500" dirty="0"/>
                    </a:p>
                  </a:txBody>
                  <a:tcPr anchor="ctr"/>
                </a:tc>
                <a:tc>
                  <a:txBody>
                    <a:bodyPr/>
                    <a:lstStyle/>
                    <a:p>
                      <a:pPr algn="ctr"/>
                      <a:r>
                        <a:rPr lang="en-ZA" sz="1500" dirty="0" smtClean="0"/>
                        <a:t>&lt;1%</a:t>
                      </a:r>
                      <a:endParaRPr lang="en-ZA" sz="1500" dirty="0"/>
                    </a:p>
                  </a:txBody>
                  <a:tcPr anchor="ctr"/>
                </a:tc>
                <a:tc>
                  <a:txBody>
                    <a:bodyPr/>
                    <a:lstStyle/>
                    <a:p>
                      <a:pPr algn="ctr"/>
                      <a:r>
                        <a:rPr lang="en-ZA" sz="1500" dirty="0" smtClean="0"/>
                        <a:t>&lt;1%</a:t>
                      </a:r>
                      <a:endParaRPr lang="en-ZA" sz="1500" dirty="0"/>
                    </a:p>
                  </a:txBody>
                  <a:tcPr anchor="ctr"/>
                </a:tc>
                <a:tc>
                  <a:txBody>
                    <a:bodyPr/>
                    <a:lstStyle/>
                    <a:p>
                      <a:pPr algn="ctr"/>
                      <a:r>
                        <a:rPr lang="en-ZA" sz="1500" dirty="0" smtClean="0"/>
                        <a:t>0%</a:t>
                      </a:r>
                      <a:endParaRPr lang="en-ZA" sz="1500" dirty="0"/>
                    </a:p>
                  </a:txBody>
                  <a:tcPr anchor="ctr"/>
                </a:tc>
                <a:tc>
                  <a:txBody>
                    <a:bodyPr/>
                    <a:lstStyle/>
                    <a:p>
                      <a:pPr algn="ctr"/>
                      <a:r>
                        <a:rPr lang="en-ZA" sz="1500" dirty="0" smtClean="0"/>
                        <a:t>3%</a:t>
                      </a:r>
                      <a:r>
                        <a:rPr lang="en-ZA" sz="1500" baseline="30000" dirty="0" smtClean="0"/>
                        <a:t>c</a:t>
                      </a:r>
                      <a:endParaRPr lang="en-ZA" sz="1500" baseline="30000" dirty="0"/>
                    </a:p>
                  </a:txBody>
                  <a:tcPr anchor="ctr"/>
                </a:tc>
              </a:tr>
              <a:tr h="785797">
                <a:tc>
                  <a:txBody>
                    <a:bodyPr/>
                    <a:lstStyle/>
                    <a:p>
                      <a:r>
                        <a:rPr lang="en-ZA" sz="1500" b="1" dirty="0" smtClean="0"/>
                        <a:t>ALT normalisation</a:t>
                      </a:r>
                      <a:endParaRPr lang="en-ZA" sz="1500" b="1" dirty="0"/>
                    </a:p>
                  </a:txBody>
                  <a:tcPr anchor="ctr"/>
                </a:tc>
                <a:tc>
                  <a:txBody>
                    <a:bodyPr/>
                    <a:lstStyle/>
                    <a:p>
                      <a:r>
                        <a:rPr lang="en-ZA" sz="1500" dirty="0" smtClean="0"/>
                        <a:t>0 - 6%</a:t>
                      </a:r>
                      <a:endParaRPr lang="en-ZA" sz="1500" dirty="0"/>
                    </a:p>
                  </a:txBody>
                  <a:tcPr anchor="ctr"/>
                </a:tc>
                <a:tc>
                  <a:txBody>
                    <a:bodyPr/>
                    <a:lstStyle/>
                    <a:p>
                      <a:pPr algn="ctr"/>
                      <a:r>
                        <a:rPr lang="en-ZA" sz="1500" dirty="0" smtClean="0"/>
                        <a:t>60 - 79%</a:t>
                      </a:r>
                      <a:r>
                        <a:rPr lang="en-ZA" sz="1500" baseline="30000" dirty="0" smtClean="0"/>
                        <a:t>d</a:t>
                      </a:r>
                      <a:endParaRPr lang="en-ZA" sz="1500" baseline="30000" dirty="0"/>
                    </a:p>
                  </a:txBody>
                  <a:tcPr anchor="ctr"/>
                </a:tc>
                <a:tc>
                  <a:txBody>
                    <a:bodyPr/>
                    <a:lstStyle/>
                    <a:p>
                      <a:pPr algn="ctr"/>
                      <a:r>
                        <a:rPr lang="en-ZA" sz="1500" dirty="0" smtClean="0"/>
                        <a:t>72%</a:t>
                      </a:r>
                      <a:endParaRPr lang="en-ZA" sz="1500" dirty="0"/>
                    </a:p>
                  </a:txBody>
                  <a:tcPr anchor="ctr"/>
                </a:tc>
                <a:tc>
                  <a:txBody>
                    <a:bodyPr/>
                    <a:lstStyle/>
                    <a:p>
                      <a:pPr algn="ctr"/>
                      <a:r>
                        <a:rPr lang="en-ZA" sz="1500" dirty="0" smtClean="0"/>
                        <a:t>74%</a:t>
                      </a:r>
                      <a:endParaRPr lang="en-ZA" sz="1500" dirty="0"/>
                    </a:p>
                  </a:txBody>
                  <a:tcPr anchor="ctr"/>
                </a:tc>
                <a:tc>
                  <a:txBody>
                    <a:bodyPr/>
                    <a:lstStyle/>
                    <a:p>
                      <a:pPr algn="ctr"/>
                      <a:r>
                        <a:rPr lang="en-ZA" sz="1500" dirty="0" smtClean="0"/>
                        <a:t>78%</a:t>
                      </a:r>
                      <a:endParaRPr lang="en-ZA" sz="1500" dirty="0"/>
                    </a:p>
                  </a:txBody>
                  <a:tcPr anchor="ctr"/>
                </a:tc>
                <a:tc>
                  <a:txBody>
                    <a:bodyPr/>
                    <a:lstStyle/>
                    <a:p>
                      <a:pPr algn="ctr"/>
                      <a:r>
                        <a:rPr lang="en-ZA" sz="1500" dirty="0" smtClean="0"/>
                        <a:t>76%</a:t>
                      </a:r>
                      <a:endParaRPr lang="en-ZA" sz="1500" dirty="0"/>
                    </a:p>
                  </a:txBody>
                  <a:tcPr anchor="ctr"/>
                </a:tc>
                <a:tc>
                  <a:txBody>
                    <a:bodyPr/>
                    <a:lstStyle/>
                    <a:p>
                      <a:pPr algn="ctr"/>
                      <a:r>
                        <a:rPr lang="en-ZA" sz="1500" dirty="0" smtClean="0"/>
                        <a:t>38%</a:t>
                      </a:r>
                      <a:endParaRPr lang="en-ZA" sz="1500" dirty="0"/>
                    </a:p>
                  </a:txBody>
                  <a:tcPr anchor="ctr"/>
                </a:tc>
              </a:tr>
              <a:tr h="785797">
                <a:tc>
                  <a:txBody>
                    <a:bodyPr/>
                    <a:lstStyle/>
                    <a:p>
                      <a:r>
                        <a:rPr lang="en-ZA" sz="1500" b="1" dirty="0" smtClean="0"/>
                        <a:t>Histologic improvement</a:t>
                      </a:r>
                      <a:endParaRPr lang="en-ZA" sz="1500" b="1" dirty="0"/>
                    </a:p>
                  </a:txBody>
                  <a:tcPr anchor="ctr"/>
                </a:tc>
                <a:tc>
                  <a:txBody>
                    <a:bodyPr/>
                    <a:lstStyle/>
                    <a:p>
                      <a:r>
                        <a:rPr lang="en-ZA" sz="1500" dirty="0" smtClean="0"/>
                        <a:t>23 - 25%</a:t>
                      </a:r>
                      <a:endParaRPr lang="en-ZA" sz="1500" dirty="0"/>
                    </a:p>
                  </a:txBody>
                  <a:tcPr anchor="ctr"/>
                </a:tc>
                <a:tc>
                  <a:txBody>
                    <a:bodyPr/>
                    <a:lstStyle/>
                    <a:p>
                      <a:pPr algn="ctr"/>
                      <a:r>
                        <a:rPr lang="en-ZA" sz="1500" dirty="0" smtClean="0"/>
                        <a:t>60 - 66%</a:t>
                      </a:r>
                      <a:r>
                        <a:rPr lang="en-ZA" sz="1500" baseline="30000" dirty="0" smtClean="0"/>
                        <a:t>d</a:t>
                      </a:r>
                      <a:endParaRPr lang="en-ZA" sz="1500" baseline="30000" dirty="0"/>
                    </a:p>
                  </a:txBody>
                  <a:tcPr anchor="ctr"/>
                </a:tc>
                <a:tc>
                  <a:txBody>
                    <a:bodyPr/>
                    <a:lstStyle/>
                    <a:p>
                      <a:pPr algn="ctr"/>
                      <a:r>
                        <a:rPr lang="en-ZA" sz="1500" dirty="0" smtClean="0"/>
                        <a:t>64%</a:t>
                      </a:r>
                      <a:endParaRPr lang="en-ZA" sz="1500" dirty="0"/>
                    </a:p>
                  </a:txBody>
                  <a:tcPr anchor="ctr"/>
                </a:tc>
                <a:tc>
                  <a:txBody>
                    <a:bodyPr/>
                    <a:lstStyle/>
                    <a:p>
                      <a:pPr algn="ctr"/>
                      <a:r>
                        <a:rPr lang="en-ZA" sz="1500" dirty="0" smtClean="0"/>
                        <a:t>67%</a:t>
                      </a:r>
                      <a:endParaRPr lang="en-ZA" sz="1500" dirty="0"/>
                    </a:p>
                  </a:txBody>
                  <a:tcPr anchor="ctr"/>
                </a:tc>
                <a:tc>
                  <a:txBody>
                    <a:bodyPr/>
                    <a:lstStyle/>
                    <a:p>
                      <a:pPr algn="ctr"/>
                      <a:r>
                        <a:rPr lang="en-ZA" sz="1500" dirty="0" smtClean="0"/>
                        <a:t>70%</a:t>
                      </a:r>
                      <a:endParaRPr lang="en-ZA" sz="1500" dirty="0"/>
                    </a:p>
                  </a:txBody>
                  <a:tcPr anchor="ctr"/>
                </a:tc>
                <a:tc>
                  <a:txBody>
                    <a:bodyPr/>
                    <a:lstStyle/>
                    <a:p>
                      <a:pPr algn="ctr"/>
                      <a:r>
                        <a:rPr lang="en-ZA" sz="1500" dirty="0" smtClean="0"/>
                        <a:t>72%</a:t>
                      </a:r>
                      <a:endParaRPr lang="en-ZA" sz="1500" dirty="0"/>
                    </a:p>
                  </a:txBody>
                  <a:tcPr anchor="ctr"/>
                </a:tc>
                <a:tc>
                  <a:txBody>
                    <a:bodyPr/>
                    <a:lstStyle/>
                    <a:p>
                      <a:pPr algn="ctr"/>
                      <a:r>
                        <a:rPr lang="en-ZA" sz="1500" dirty="0" smtClean="0"/>
                        <a:t>59%</a:t>
                      </a:r>
                      <a:r>
                        <a:rPr lang="en-ZA" sz="1500" baseline="30000" dirty="0" smtClean="0"/>
                        <a:t>c</a:t>
                      </a:r>
                      <a:endParaRPr lang="en-ZA" sz="1500" baseline="30000" dirty="0"/>
                    </a:p>
                  </a:txBody>
                  <a:tcPr anchor="ctr"/>
                </a:tc>
              </a:tr>
              <a:tr h="1367802">
                <a:tc gridSpan="7">
                  <a:txBody>
                    <a:bodyPr/>
                    <a:lstStyle/>
                    <a:p>
                      <a:pPr algn="l"/>
                      <a:r>
                        <a:rPr lang="en-ZA" sz="1500" b="1" i="0" dirty="0" smtClean="0"/>
                        <a:t>All responses at 48</a:t>
                      </a:r>
                      <a:r>
                        <a:rPr lang="en-ZA" sz="1500" b="1" i="0" baseline="0" dirty="0" smtClean="0"/>
                        <a:t> weeks, unless otherwise noted</a:t>
                      </a:r>
                    </a:p>
                    <a:p>
                      <a:pPr marL="182563" indent="-182563" algn="l">
                        <a:buFont typeface="+mj-lt"/>
                        <a:buAutoNum type="alphaLcPeriod"/>
                        <a:tabLst>
                          <a:tab pos="182563" algn="l"/>
                        </a:tabLst>
                      </a:pPr>
                      <a:r>
                        <a:rPr lang="en-ZA" sz="1500" dirty="0" smtClean="0"/>
                        <a:t>52 week data</a:t>
                      </a:r>
                    </a:p>
                    <a:p>
                      <a:pPr marL="182563" indent="-182563" algn="l">
                        <a:buFont typeface="+mj-lt"/>
                        <a:buAutoNum type="alphaLcPeriod"/>
                        <a:tabLst>
                          <a:tab pos="182563" algn="l"/>
                        </a:tabLst>
                      </a:pPr>
                      <a:r>
                        <a:rPr lang="en-ZA" sz="1500" dirty="0" err="1" smtClean="0"/>
                        <a:t>Marcellin</a:t>
                      </a:r>
                      <a:r>
                        <a:rPr lang="en-ZA" sz="1500" dirty="0" smtClean="0"/>
                        <a:t> P, et</a:t>
                      </a:r>
                      <a:r>
                        <a:rPr lang="en-ZA" sz="1500" baseline="0" dirty="0" smtClean="0"/>
                        <a:t> al. N </a:t>
                      </a:r>
                      <a:r>
                        <a:rPr lang="en-ZA" sz="1500" baseline="0" dirty="0" err="1" smtClean="0"/>
                        <a:t>Engl</a:t>
                      </a:r>
                      <a:r>
                        <a:rPr lang="en-ZA" sz="1500" baseline="0" dirty="0" smtClean="0"/>
                        <a:t> J Med. 2008; 359: 2242 – 59</a:t>
                      </a:r>
                    </a:p>
                    <a:p>
                      <a:pPr marL="182563" indent="-182563" algn="l">
                        <a:buFont typeface="+mj-lt"/>
                        <a:buAutoNum type="alphaLcPeriod"/>
                        <a:tabLst>
                          <a:tab pos="182563" algn="l"/>
                        </a:tabLst>
                      </a:pPr>
                      <a:r>
                        <a:rPr lang="en-ZA" sz="1500" baseline="0" dirty="0" smtClean="0"/>
                        <a:t>At 48 weeks at end of therapy and 72 weeks (24 weeks after end of therapy)</a:t>
                      </a:r>
                    </a:p>
                    <a:p>
                      <a:pPr marL="182563" indent="-182563" algn="l">
                        <a:buFont typeface="+mj-lt"/>
                        <a:buAutoNum type="alphaLcPeriod"/>
                        <a:tabLst>
                          <a:tab pos="182563" algn="l"/>
                        </a:tabLst>
                      </a:pPr>
                      <a:r>
                        <a:rPr lang="en-ZA" sz="1500" baseline="0" dirty="0" smtClean="0"/>
                        <a:t>At 48 weeks and 52 weeks into therapy</a:t>
                      </a:r>
                      <a:endParaRPr lang="en-ZA" sz="1500" dirty="0"/>
                    </a:p>
                  </a:txBody>
                  <a:tcPr anchor="ctr"/>
                </a:tc>
                <a:tc hMerge="1">
                  <a:txBody>
                    <a:bodyPr/>
                    <a:lstStyle/>
                    <a:p>
                      <a:endParaRPr lang="en-ZA" sz="1500" dirty="0"/>
                    </a:p>
                  </a:txBody>
                  <a:tcPr/>
                </a:tc>
                <a:tc hMerge="1">
                  <a:txBody>
                    <a:bodyPr/>
                    <a:lstStyle/>
                    <a:p>
                      <a:endParaRPr lang="en-ZA" sz="1500" dirty="0"/>
                    </a:p>
                  </a:txBody>
                  <a:tcPr/>
                </a:tc>
                <a:tc hMerge="1">
                  <a:txBody>
                    <a:bodyPr/>
                    <a:lstStyle/>
                    <a:p>
                      <a:endParaRPr lang="en-ZA" sz="1500" dirty="0"/>
                    </a:p>
                  </a:txBody>
                  <a:tcPr/>
                </a:tc>
                <a:tc hMerge="1">
                  <a:txBody>
                    <a:bodyPr/>
                    <a:lstStyle/>
                    <a:p>
                      <a:endParaRPr lang="en-ZA" sz="1500" dirty="0"/>
                    </a:p>
                  </a:txBody>
                  <a:tcPr/>
                </a:tc>
                <a:tc hMerge="1">
                  <a:txBody>
                    <a:bodyPr/>
                    <a:lstStyle/>
                    <a:p>
                      <a:endParaRPr lang="en-US"/>
                    </a:p>
                  </a:txBody>
                  <a:tcPr/>
                </a:tc>
                <a:tc hMerge="1">
                  <a:txBody>
                    <a:bodyPr/>
                    <a:lstStyle/>
                    <a:p>
                      <a:endParaRPr lang="en-ZA" sz="1500" dirty="0"/>
                    </a:p>
                  </a:txBody>
                  <a:tcPr/>
                </a:tc>
                <a:tc>
                  <a:txBody>
                    <a:bodyPr/>
                    <a:lstStyle/>
                    <a:p>
                      <a:pPr algn="ctr"/>
                      <a:endParaRPr lang="en-ZA" sz="1600" dirty="0"/>
                    </a:p>
                  </a:txBody>
                  <a:tcPr anchor="ctr"/>
                </a:tc>
              </a:tr>
            </a:tbl>
          </a:graphicData>
        </a:graphic>
      </p:graphicFrame>
      <p:sp>
        <p:nvSpPr>
          <p:cNvPr id="5" name="TextBox 4"/>
          <p:cNvSpPr txBox="1"/>
          <p:nvPr/>
        </p:nvSpPr>
        <p:spPr>
          <a:xfrm>
            <a:off x="-2" y="6427113"/>
            <a:ext cx="12188825" cy="430887"/>
          </a:xfrm>
          <a:prstGeom prst="rect">
            <a:avLst/>
          </a:prstGeom>
          <a:noFill/>
        </p:spPr>
        <p:txBody>
          <a:bodyPr wrap="square" rtlCol="0">
            <a:spAutoFit/>
          </a:bodyPr>
          <a:lstStyle/>
          <a:p>
            <a:r>
              <a:rPr lang="en-ZA" sz="1100" b="1" dirty="0">
                <a:solidFill>
                  <a:schemeClr val="bg1"/>
                </a:solidFill>
              </a:rPr>
              <a:t>Adapted </a:t>
            </a:r>
            <a:r>
              <a:rPr lang="en-ZA" sz="1100" b="1" dirty="0" smtClean="0">
                <a:solidFill>
                  <a:schemeClr val="bg1"/>
                </a:solidFill>
              </a:rPr>
              <a:t>from: </a:t>
            </a:r>
            <a:r>
              <a:rPr lang="en-ZA" sz="1100" dirty="0" err="1" smtClean="0">
                <a:solidFill>
                  <a:schemeClr val="bg1"/>
                </a:solidFill>
              </a:rPr>
              <a:t>Lok</a:t>
            </a:r>
            <a:r>
              <a:rPr lang="en-ZA" sz="1100" dirty="0" smtClean="0">
                <a:solidFill>
                  <a:schemeClr val="bg1"/>
                </a:solidFill>
              </a:rPr>
              <a:t> </a:t>
            </a:r>
            <a:r>
              <a:rPr lang="en-ZA" sz="1100" dirty="0">
                <a:solidFill>
                  <a:schemeClr val="bg1"/>
                </a:solidFill>
              </a:rPr>
              <a:t>AS, McMahon BJ. Chronic Hepatitis B: update 2009; 50: 661 – </a:t>
            </a:r>
            <a:r>
              <a:rPr lang="en-ZA" sz="1100" dirty="0" smtClean="0">
                <a:solidFill>
                  <a:schemeClr val="bg1"/>
                </a:solidFill>
              </a:rPr>
              <a:t>2; </a:t>
            </a:r>
            <a:r>
              <a:rPr lang="en-ZA" sz="1100" dirty="0" err="1" smtClean="0">
                <a:solidFill>
                  <a:schemeClr val="bg1"/>
                </a:solidFill>
              </a:rPr>
              <a:t>Keeffe</a:t>
            </a:r>
            <a:r>
              <a:rPr lang="en-ZA" sz="1100" dirty="0" smtClean="0">
                <a:solidFill>
                  <a:schemeClr val="bg1"/>
                </a:solidFill>
              </a:rPr>
              <a:t> </a:t>
            </a:r>
            <a:r>
              <a:rPr lang="en-ZA" sz="1100" dirty="0">
                <a:solidFill>
                  <a:schemeClr val="bg1"/>
                </a:solidFill>
              </a:rPr>
              <a:t>EB, </a:t>
            </a:r>
            <a:r>
              <a:rPr lang="en-ZA" sz="1100" dirty="0" err="1">
                <a:solidFill>
                  <a:schemeClr val="bg1"/>
                </a:solidFill>
              </a:rPr>
              <a:t>Dieterich</a:t>
            </a:r>
            <a:r>
              <a:rPr lang="en-ZA" sz="1100" dirty="0">
                <a:solidFill>
                  <a:schemeClr val="bg1"/>
                </a:solidFill>
              </a:rPr>
              <a:t> DT, Hans SH, Jacobson IM, Martin P, Schiff ER, Tobias H. A treatment algorithm for the management of chronic Hepatitis B virus infection in the United States: 2008 update. </a:t>
            </a:r>
          </a:p>
        </p:txBody>
      </p:sp>
      <p:sp>
        <p:nvSpPr>
          <p:cNvPr id="2" name="TextBox 1"/>
          <p:cNvSpPr txBox="1"/>
          <p:nvPr/>
        </p:nvSpPr>
        <p:spPr>
          <a:xfrm>
            <a:off x="-1" y="268069"/>
            <a:ext cx="12188825" cy="646331"/>
          </a:xfrm>
          <a:prstGeom prst="rect">
            <a:avLst/>
          </a:prstGeom>
          <a:noFill/>
        </p:spPr>
        <p:txBody>
          <a:bodyPr wrap="square" rtlCol="0">
            <a:spAutoFit/>
          </a:bodyPr>
          <a:lstStyle/>
          <a:p>
            <a:pPr algn="ctr"/>
            <a:r>
              <a:rPr lang="en-US" sz="3600" b="1" dirty="0">
                <a:solidFill>
                  <a:srgbClr val="92D050"/>
                </a:solidFill>
                <a:latin typeface="Arial"/>
                <a:cs typeface="Arial"/>
              </a:rPr>
              <a:t>   </a:t>
            </a:r>
            <a:r>
              <a:rPr lang="en-US" sz="3600" b="1" dirty="0" err="1">
                <a:solidFill>
                  <a:schemeClr val="accent1"/>
                </a:solidFill>
                <a:latin typeface="Arial"/>
                <a:cs typeface="Arial"/>
              </a:rPr>
              <a:t>HBeAg</a:t>
            </a:r>
            <a:r>
              <a:rPr lang="en-US" sz="3600" b="1" dirty="0">
                <a:solidFill>
                  <a:schemeClr val="accent1"/>
                </a:solidFill>
                <a:latin typeface="Arial"/>
                <a:cs typeface="Arial"/>
              </a:rPr>
              <a:t> </a:t>
            </a:r>
            <a:r>
              <a:rPr lang="en-US" sz="3600" b="1" dirty="0" smtClean="0">
                <a:solidFill>
                  <a:schemeClr val="accent1"/>
                </a:solidFill>
                <a:latin typeface="Arial"/>
                <a:cs typeface="Arial"/>
              </a:rPr>
              <a:t>Negative Chronic HBV</a:t>
            </a:r>
            <a:endParaRPr lang="en-US" sz="3600" b="1" dirty="0">
              <a:solidFill>
                <a:schemeClr val="accent1"/>
              </a:solidFill>
              <a:latin typeface="Arial"/>
              <a:cs typeface="Arial"/>
            </a:endParaRPr>
          </a:p>
        </p:txBody>
      </p:sp>
      <p:sp>
        <p:nvSpPr>
          <p:cNvPr id="3" name="Rectangle 2"/>
          <p:cNvSpPr/>
          <p:nvPr/>
        </p:nvSpPr>
        <p:spPr>
          <a:xfrm>
            <a:off x="8075612" y="1903512"/>
            <a:ext cx="2377440" cy="289708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28620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96994" y="283464"/>
            <a:ext cx="10055781" cy="1450757"/>
          </a:xfrm>
        </p:spPr>
        <p:txBody>
          <a:bodyPr anchor="b">
            <a:normAutofit/>
          </a:bodyPr>
          <a:lstStyle/>
          <a:p>
            <a:pPr eaLnBrk="1" hangingPunct="1">
              <a:defRPr/>
            </a:pPr>
            <a:r>
              <a:rPr lang="en-US" sz="4000" b="1" dirty="0">
                <a:solidFill>
                  <a:schemeClr val="accent1"/>
                </a:solidFill>
                <a:latin typeface="Arial" pitchFamily="34" charset="0"/>
              </a:rPr>
              <a:t>Factors F</a:t>
            </a:r>
            <a:r>
              <a:rPr lang="en-US" sz="4000" b="1" dirty="0" smtClean="0">
                <a:solidFill>
                  <a:schemeClr val="accent1"/>
                </a:solidFill>
                <a:latin typeface="Arial" pitchFamily="34" charset="0"/>
              </a:rPr>
              <a:t>avoring IFN as </a:t>
            </a:r>
            <a:r>
              <a:rPr lang="en-US" sz="4000" b="1" dirty="0">
                <a:solidFill>
                  <a:schemeClr val="accent1"/>
                </a:solidFill>
                <a:latin typeface="Arial" pitchFamily="34" charset="0"/>
              </a:rPr>
              <a:t>Initial </a:t>
            </a:r>
            <a:r>
              <a:rPr lang="en-US" sz="4000" b="1" dirty="0" smtClean="0">
                <a:solidFill>
                  <a:schemeClr val="accent1"/>
                </a:solidFill>
                <a:latin typeface="Arial" pitchFamily="34" charset="0"/>
              </a:rPr>
              <a:t>Therapy</a:t>
            </a:r>
            <a:endParaRPr lang="en-US" sz="4000" b="1" dirty="0">
              <a:solidFill>
                <a:schemeClr val="accent1"/>
              </a:solidFill>
              <a:latin typeface="Arial" pitchFamily="34" charset="0"/>
            </a:endParaRPr>
          </a:p>
        </p:txBody>
      </p:sp>
      <p:sp>
        <p:nvSpPr>
          <p:cNvPr id="6" name="Content Placeholder 5"/>
          <p:cNvSpPr>
            <a:spLocks noGrp="1"/>
          </p:cNvSpPr>
          <p:nvPr>
            <p:ph sz="half" idx="2"/>
          </p:nvPr>
        </p:nvSpPr>
        <p:spPr>
          <a:xfrm>
            <a:off x="7159752" y="1938528"/>
            <a:ext cx="4800600" cy="3887895"/>
          </a:xfrm>
        </p:spPr>
        <p:txBody>
          <a:bodyPr>
            <a:normAutofit/>
          </a:bodyPr>
          <a:lstStyle/>
          <a:p>
            <a:pPr marL="347472" indent="-347472">
              <a:lnSpc>
                <a:spcPct val="100000"/>
              </a:lnSpc>
              <a:buClr>
                <a:schemeClr val="accent1"/>
              </a:buClr>
              <a:buFont typeface="Wingdings" panose="05000000000000000000" pitchFamily="2" charset="2"/>
              <a:buChar char="§"/>
            </a:pPr>
            <a:r>
              <a:rPr lang="en-US" sz="2400" dirty="0">
                <a:latin typeface="Arial" pitchFamily="34" charset="0"/>
              </a:rPr>
              <a:t>Patient </a:t>
            </a:r>
            <a:r>
              <a:rPr lang="en-US" sz="2400" dirty="0" smtClean="0">
                <a:latin typeface="Arial" pitchFamily="34" charset="0"/>
              </a:rPr>
              <a:t>preference</a:t>
            </a:r>
          </a:p>
          <a:p>
            <a:pPr marL="347472" indent="-347472">
              <a:lnSpc>
                <a:spcPct val="100000"/>
              </a:lnSpc>
              <a:buClr>
                <a:schemeClr val="accent1"/>
              </a:buClr>
              <a:buFont typeface="Wingdings" panose="05000000000000000000" pitchFamily="2" charset="2"/>
              <a:buChar char="§"/>
            </a:pPr>
            <a:r>
              <a:rPr lang="en-US" sz="2400" dirty="0" smtClean="0">
                <a:latin typeface="Arial" pitchFamily="34" charset="0"/>
              </a:rPr>
              <a:t>No coinfection </a:t>
            </a:r>
            <a:r>
              <a:rPr lang="en-US" sz="2400" dirty="0">
                <a:latin typeface="Arial" pitchFamily="34" charset="0"/>
              </a:rPr>
              <a:t>with </a:t>
            </a:r>
            <a:r>
              <a:rPr lang="en-US" sz="2400" dirty="0" smtClean="0">
                <a:latin typeface="Arial" pitchFamily="34" charset="0"/>
              </a:rPr>
              <a:t>HIV</a:t>
            </a:r>
          </a:p>
          <a:p>
            <a:pPr marL="347472" indent="-347472">
              <a:lnSpc>
                <a:spcPct val="100000"/>
              </a:lnSpc>
              <a:buClr>
                <a:schemeClr val="accent1"/>
              </a:buClr>
              <a:buFont typeface="Wingdings" panose="05000000000000000000" pitchFamily="2" charset="2"/>
              <a:buChar char="§"/>
            </a:pPr>
            <a:r>
              <a:rPr lang="en-US" sz="2400" dirty="0" smtClean="0">
                <a:latin typeface="Arial" pitchFamily="34" charset="0"/>
              </a:rPr>
              <a:t>Concomitant </a:t>
            </a:r>
            <a:r>
              <a:rPr lang="en-US" sz="2400" dirty="0">
                <a:latin typeface="Arial" pitchFamily="34" charset="0"/>
              </a:rPr>
              <a:t>HCV or HDV </a:t>
            </a:r>
            <a:r>
              <a:rPr lang="en-US" sz="2400" dirty="0" smtClean="0">
                <a:latin typeface="Arial" pitchFamily="34" charset="0"/>
              </a:rPr>
              <a:t>infection</a:t>
            </a:r>
          </a:p>
        </p:txBody>
      </p:sp>
      <p:sp>
        <p:nvSpPr>
          <p:cNvPr id="15363" name="Text Box 35"/>
          <p:cNvSpPr txBox="1">
            <a:spLocks noChangeArrowheads="1"/>
          </p:cNvSpPr>
          <p:nvPr/>
        </p:nvSpPr>
        <p:spPr bwMode="auto">
          <a:xfrm>
            <a:off x="1188720" y="1938528"/>
            <a:ext cx="5916168" cy="3826688"/>
          </a:xfrm>
          <a:prstGeom prst="rect">
            <a:avLst/>
          </a:prstGeom>
          <a:noFill/>
          <a:ln w="9525">
            <a:noFill/>
            <a:miter lim="800000"/>
            <a:headEnd/>
            <a:tailEnd/>
          </a:ln>
        </p:spPr>
        <p:txBody>
          <a:bodyPr wrap="square" lIns="0">
            <a:spAutoFit/>
          </a:bodyPr>
          <a:lstStyle/>
          <a:p>
            <a:pPr marL="342900" indent="-342900">
              <a:buClr>
                <a:schemeClr val="accent1"/>
              </a:buClr>
              <a:buFont typeface="Wingdings" panose="05000000000000000000" pitchFamily="2" charset="2"/>
              <a:buChar char="§"/>
            </a:pPr>
            <a:r>
              <a:rPr lang="en-US" sz="2400" dirty="0" smtClean="0">
                <a:latin typeface="Arial" pitchFamily="34" charset="0"/>
              </a:rPr>
              <a:t>Favorable </a:t>
            </a:r>
            <a:r>
              <a:rPr lang="en-US" sz="2400" dirty="0">
                <a:latin typeface="Arial" pitchFamily="34" charset="0"/>
              </a:rPr>
              <a:t>predictors of </a:t>
            </a:r>
            <a:r>
              <a:rPr lang="en-US" sz="2400" dirty="0" smtClean="0">
                <a:latin typeface="Arial" pitchFamily="34" charset="0"/>
              </a:rPr>
              <a:t>response</a:t>
            </a:r>
          </a:p>
          <a:p>
            <a:pPr marL="694944" lvl="1" indent="-347472">
              <a:spcAft>
                <a:spcPts val="200"/>
              </a:spcAft>
              <a:buClr>
                <a:schemeClr val="accent1"/>
              </a:buClr>
              <a:buSzPct val="60000"/>
              <a:buFont typeface="Wingdings" charset="2"/>
              <a:buChar char=""/>
            </a:pPr>
            <a:r>
              <a:rPr lang="en-US" sz="2200" dirty="0" smtClean="0">
                <a:latin typeface="Arial" pitchFamily="34" charset="0"/>
              </a:rPr>
              <a:t>Genotype </a:t>
            </a:r>
            <a:r>
              <a:rPr lang="en-US" sz="2200" dirty="0">
                <a:latin typeface="Arial" pitchFamily="34" charset="0"/>
              </a:rPr>
              <a:t>A or B &gt; C or </a:t>
            </a:r>
            <a:r>
              <a:rPr lang="en-US" sz="2200" dirty="0" smtClean="0">
                <a:latin typeface="Arial" pitchFamily="34" charset="0"/>
              </a:rPr>
              <a:t>D</a:t>
            </a:r>
          </a:p>
          <a:p>
            <a:pPr marL="694944" lvl="1" indent="-347472">
              <a:spcAft>
                <a:spcPts val="200"/>
              </a:spcAft>
              <a:buClr>
                <a:schemeClr val="accent1"/>
              </a:buClr>
              <a:buSzPct val="60000"/>
              <a:buFont typeface="Wingdings" charset="2"/>
              <a:buChar char=""/>
            </a:pPr>
            <a:r>
              <a:rPr lang="en-US" sz="2200" dirty="0" smtClean="0">
                <a:latin typeface="Arial" pitchFamily="34" charset="0"/>
              </a:rPr>
              <a:t>Low </a:t>
            </a:r>
            <a:r>
              <a:rPr lang="en-US" sz="2200" dirty="0">
                <a:latin typeface="Arial" pitchFamily="34" charset="0"/>
              </a:rPr>
              <a:t>HBV DNA  </a:t>
            </a:r>
            <a:r>
              <a:rPr lang="en-US" sz="2200" dirty="0" smtClean="0">
                <a:latin typeface="Arial" pitchFamily="34" charset="0"/>
              </a:rPr>
              <a:t> </a:t>
            </a:r>
            <a:br>
              <a:rPr lang="en-US" sz="2200" dirty="0" smtClean="0">
                <a:latin typeface="Arial" pitchFamily="34" charset="0"/>
              </a:rPr>
            </a:br>
            <a:r>
              <a:rPr lang="en-US" sz="2200" dirty="0" err="1" smtClean="0">
                <a:latin typeface="Arial" pitchFamily="34" charset="0"/>
                <a:sym typeface="Symbol" pitchFamily="18" charset="2"/>
              </a:rPr>
              <a:t></a:t>
            </a:r>
            <a:r>
              <a:rPr lang="en-US" sz="2200" dirty="0" smtClean="0">
                <a:latin typeface="Arial" pitchFamily="34" charset="0"/>
                <a:sym typeface="Symbol" pitchFamily="18" charset="2"/>
              </a:rPr>
              <a:t> </a:t>
            </a:r>
            <a:r>
              <a:rPr lang="en-US" sz="2200" dirty="0">
                <a:latin typeface="Arial" pitchFamily="34" charset="0"/>
              </a:rPr>
              <a:t>baseline </a:t>
            </a:r>
            <a:r>
              <a:rPr lang="en-US" sz="2200" dirty="0" smtClean="0">
                <a:latin typeface="Arial" pitchFamily="34" charset="0"/>
              </a:rPr>
              <a:t>&lt;2x10</a:t>
            </a:r>
            <a:r>
              <a:rPr lang="en-US" sz="2200" baseline="40000" dirty="0" smtClean="0">
                <a:latin typeface="Arial" pitchFamily="34" charset="0"/>
              </a:rPr>
              <a:t>6 </a:t>
            </a:r>
            <a:r>
              <a:rPr lang="en-US" sz="2200" dirty="0">
                <a:latin typeface="Arial" pitchFamily="34" charset="0"/>
              </a:rPr>
              <a:t>- 2x10</a:t>
            </a:r>
            <a:r>
              <a:rPr lang="en-US" sz="2200" baseline="40000" dirty="0">
                <a:latin typeface="Arial" pitchFamily="34" charset="0"/>
              </a:rPr>
              <a:t>8 </a:t>
            </a:r>
            <a:r>
              <a:rPr lang="en-US" sz="2200" dirty="0">
                <a:latin typeface="Arial" pitchFamily="34" charset="0"/>
              </a:rPr>
              <a:t>IU/</a:t>
            </a:r>
            <a:r>
              <a:rPr lang="en-US" sz="2200" dirty="0" err="1">
                <a:latin typeface="Arial" pitchFamily="34" charset="0"/>
              </a:rPr>
              <a:t>mL</a:t>
            </a:r>
            <a:r>
              <a:rPr lang="en-US" sz="2200" dirty="0" smtClean="0">
                <a:latin typeface="Arial" pitchFamily="34" charset="0"/>
              </a:rPr>
              <a:t> </a:t>
            </a:r>
            <a:br>
              <a:rPr lang="en-US" sz="2200" dirty="0" smtClean="0">
                <a:latin typeface="Arial" pitchFamily="34" charset="0"/>
              </a:rPr>
            </a:br>
            <a:r>
              <a:rPr lang="en-US" sz="2200" dirty="0" err="1" smtClean="0">
                <a:sym typeface="Symbol" pitchFamily="18" charset="2"/>
              </a:rPr>
              <a:t></a:t>
            </a:r>
            <a:r>
              <a:rPr lang="en-US" sz="2200" dirty="0" smtClean="0">
                <a:sym typeface="Symbol" pitchFamily="18" charset="2"/>
              </a:rPr>
              <a:t> </a:t>
            </a:r>
            <a:r>
              <a:rPr lang="en-US" sz="2200" dirty="0">
                <a:latin typeface="Arial" pitchFamily="34" charset="0"/>
              </a:rPr>
              <a:t>12 weeks </a:t>
            </a:r>
            <a:r>
              <a:rPr lang="en-US" sz="2200" dirty="0" smtClean="0">
                <a:latin typeface="Arial" pitchFamily="34" charset="0"/>
              </a:rPr>
              <a:t>&lt;20 </a:t>
            </a:r>
            <a:r>
              <a:rPr lang="en-US" sz="2200" dirty="0">
                <a:latin typeface="Arial" pitchFamily="34" charset="0"/>
              </a:rPr>
              <a:t>000 IU/</a:t>
            </a:r>
            <a:r>
              <a:rPr lang="en-US" sz="2200" dirty="0" err="1">
                <a:latin typeface="Arial" pitchFamily="34" charset="0"/>
              </a:rPr>
              <a:t>mL</a:t>
            </a:r>
            <a:r>
              <a:rPr lang="en-US" sz="2200" dirty="0" smtClean="0">
                <a:latin typeface="Arial" pitchFamily="34" charset="0"/>
              </a:rPr>
              <a:t> </a:t>
            </a:r>
          </a:p>
          <a:p>
            <a:pPr marL="694944" lvl="1" indent="-347472">
              <a:spcAft>
                <a:spcPts val="200"/>
              </a:spcAft>
              <a:buClr>
                <a:schemeClr val="accent1"/>
              </a:buClr>
              <a:buSzPct val="60000"/>
              <a:buFont typeface="Wingdings" charset="2"/>
              <a:buChar char=""/>
            </a:pPr>
            <a:r>
              <a:rPr lang="en-US" sz="2200" dirty="0" smtClean="0">
                <a:latin typeface="Arial" pitchFamily="34" charset="0"/>
              </a:rPr>
              <a:t>High </a:t>
            </a:r>
            <a:r>
              <a:rPr lang="en-US" sz="2200" dirty="0">
                <a:latin typeface="Arial" pitchFamily="34" charset="0"/>
              </a:rPr>
              <a:t>ALT (baseline) </a:t>
            </a:r>
            <a:r>
              <a:rPr lang="en-US" sz="2200" dirty="0" smtClean="0">
                <a:latin typeface="Arial" pitchFamily="34" charset="0"/>
              </a:rPr>
              <a:t>&gt;2-5x ULN</a:t>
            </a:r>
          </a:p>
          <a:p>
            <a:pPr marL="694944" lvl="1" indent="-347472">
              <a:spcAft>
                <a:spcPts val="200"/>
              </a:spcAft>
              <a:buClr>
                <a:schemeClr val="accent1"/>
              </a:buClr>
              <a:buSzPct val="60000"/>
              <a:buFont typeface="Wingdings" charset="2"/>
              <a:buChar char=""/>
            </a:pPr>
            <a:r>
              <a:rPr lang="en-US" sz="2200" dirty="0" smtClean="0">
                <a:latin typeface="Arial" pitchFamily="34" charset="0"/>
              </a:rPr>
              <a:t>High </a:t>
            </a:r>
            <a:r>
              <a:rPr lang="en-US" sz="2200" dirty="0">
                <a:latin typeface="Arial" pitchFamily="34" charset="0"/>
              </a:rPr>
              <a:t>activity scores on biopsy (</a:t>
            </a:r>
            <a:r>
              <a:rPr lang="en-US" sz="2200" dirty="0" smtClean="0">
                <a:latin typeface="Arial" pitchFamily="34" charset="0"/>
                <a:sym typeface="Symbol" pitchFamily="18" charset="2"/>
              </a:rPr>
              <a:t></a:t>
            </a:r>
            <a:r>
              <a:rPr lang="en-US" sz="2200" dirty="0" smtClean="0">
                <a:latin typeface="Arial" pitchFamily="34" charset="0"/>
              </a:rPr>
              <a:t>A2)</a:t>
            </a:r>
          </a:p>
          <a:p>
            <a:pPr marL="285750" indent="-285750">
              <a:spcBef>
                <a:spcPts val="1200"/>
              </a:spcBef>
              <a:buClr>
                <a:schemeClr val="accent1"/>
              </a:buClr>
              <a:buFont typeface="Wingdings" panose="05000000000000000000" pitchFamily="2" charset="2"/>
              <a:buChar char="§"/>
            </a:pPr>
            <a:r>
              <a:rPr lang="en-US" sz="2400" dirty="0" smtClean="0">
                <a:latin typeface="Arial" pitchFamily="34" charset="0"/>
              </a:rPr>
              <a:t>Specific </a:t>
            </a:r>
            <a:r>
              <a:rPr lang="en-US" sz="2400" dirty="0">
                <a:latin typeface="Arial" pitchFamily="34" charset="0"/>
              </a:rPr>
              <a:t>patient </a:t>
            </a:r>
            <a:r>
              <a:rPr lang="en-US" sz="2400" dirty="0" smtClean="0">
                <a:latin typeface="Arial" pitchFamily="34" charset="0"/>
              </a:rPr>
              <a:t>demographics</a:t>
            </a:r>
          </a:p>
          <a:p>
            <a:pPr marL="694944" lvl="1" indent="-347472">
              <a:spcAft>
                <a:spcPts val="200"/>
              </a:spcAft>
              <a:buClr>
                <a:schemeClr val="accent1"/>
              </a:buClr>
              <a:buSzPct val="60000"/>
              <a:buFont typeface="Wingdings" charset="2"/>
              <a:buChar char=""/>
            </a:pPr>
            <a:r>
              <a:rPr lang="en-US" sz="2200" dirty="0">
                <a:latin typeface="Arial" pitchFamily="34" charset="0"/>
              </a:rPr>
              <a:t>Younger </a:t>
            </a:r>
            <a:r>
              <a:rPr lang="en-US" sz="2200" dirty="0" smtClean="0">
                <a:latin typeface="Arial" pitchFamily="34" charset="0"/>
              </a:rPr>
              <a:t>individuals</a:t>
            </a:r>
          </a:p>
          <a:p>
            <a:pPr marL="694944" lvl="2" indent="-347472">
              <a:spcAft>
                <a:spcPts val="200"/>
              </a:spcAft>
              <a:buClr>
                <a:schemeClr val="accent1"/>
              </a:buClr>
              <a:buSzPct val="60000"/>
              <a:buFont typeface="Wingdings" charset="2"/>
              <a:buChar char=""/>
            </a:pPr>
            <a:r>
              <a:rPr lang="en-US" sz="2200" dirty="0">
                <a:latin typeface="Arial" pitchFamily="34" charset="0"/>
              </a:rPr>
              <a:t>Young woman wanting future </a:t>
            </a:r>
            <a:r>
              <a:rPr lang="en-US" sz="2200" dirty="0" smtClean="0">
                <a:latin typeface="Arial" pitchFamily="34" charset="0"/>
              </a:rPr>
              <a:t>pregnancy</a:t>
            </a:r>
            <a:r>
              <a:rPr lang="en-US" sz="2400" dirty="0" smtClean="0">
                <a:latin typeface="Arial" pitchFamily="34" charset="0"/>
              </a:rPr>
              <a:t>   </a:t>
            </a:r>
            <a:endParaRPr lang="en-GB" sz="2400" dirty="0">
              <a:solidFill>
                <a:srgbClr val="000000"/>
              </a:solidFill>
              <a:latin typeface="Arial" pitchFamily="34" charset="0"/>
            </a:endParaRPr>
          </a:p>
        </p:txBody>
      </p:sp>
      <p:sp>
        <p:nvSpPr>
          <p:cNvPr id="2" name="TextBox 1"/>
          <p:cNvSpPr txBox="1"/>
          <p:nvPr/>
        </p:nvSpPr>
        <p:spPr>
          <a:xfrm>
            <a:off x="455612" y="6400800"/>
            <a:ext cx="2952328" cy="307777"/>
          </a:xfrm>
          <a:prstGeom prst="rect">
            <a:avLst/>
          </a:prstGeom>
          <a:noFill/>
        </p:spPr>
        <p:txBody>
          <a:bodyPr wrap="square" rtlCol="0">
            <a:spAutoFit/>
          </a:bodyPr>
          <a:lstStyle/>
          <a:p>
            <a:r>
              <a:rPr lang="nb-NO" sz="1400" dirty="0">
                <a:solidFill>
                  <a:schemeClr val="bg1"/>
                </a:solidFill>
                <a:latin typeface="Arial" panose="020B0604020202020204" pitchFamily="34" charset="0"/>
                <a:cs typeface="Arial" panose="020B0604020202020204" pitchFamily="34" charset="0"/>
              </a:rPr>
              <a:t>J </a:t>
            </a:r>
            <a:r>
              <a:rPr lang="nb-NO" sz="1400" dirty="0" err="1">
                <a:solidFill>
                  <a:schemeClr val="bg1"/>
                </a:solidFill>
                <a:latin typeface="Arial" panose="020B0604020202020204" pitchFamily="34" charset="0"/>
                <a:cs typeface="Arial" panose="020B0604020202020204" pitchFamily="34" charset="0"/>
              </a:rPr>
              <a:t>Hepatol</a:t>
            </a:r>
            <a:r>
              <a:rPr lang="nb-NO" sz="1400" dirty="0">
                <a:solidFill>
                  <a:schemeClr val="bg1"/>
                </a:solidFill>
                <a:latin typeface="Arial" panose="020B0604020202020204" pitchFamily="34" charset="0"/>
                <a:cs typeface="Arial" panose="020B0604020202020204" pitchFamily="34" charset="0"/>
              </a:rPr>
              <a:t> 2012; 57(1):167-85</a:t>
            </a:r>
            <a:endParaRPr lang="en-ZA" sz="1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04830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96994" y="283464"/>
            <a:ext cx="10055781" cy="1450757"/>
          </a:xfrm>
        </p:spPr>
        <p:txBody>
          <a:bodyPr anchor="b">
            <a:normAutofit/>
          </a:bodyPr>
          <a:lstStyle/>
          <a:p>
            <a:pPr eaLnBrk="1" hangingPunct="1">
              <a:defRPr/>
            </a:pPr>
            <a:r>
              <a:rPr lang="en-US" sz="3600" b="1" dirty="0">
                <a:solidFill>
                  <a:schemeClr val="accent1"/>
                </a:solidFill>
                <a:latin typeface="Arial" pitchFamily="34" charset="0"/>
              </a:rPr>
              <a:t>Factors </a:t>
            </a:r>
            <a:r>
              <a:rPr lang="en-US" sz="3600" b="1" dirty="0" smtClean="0">
                <a:solidFill>
                  <a:schemeClr val="accent1"/>
                </a:solidFill>
                <a:latin typeface="Arial" pitchFamily="34" charset="0"/>
              </a:rPr>
              <a:t>Associated </a:t>
            </a:r>
            <a:r>
              <a:rPr lang="en-US" sz="3600" b="1" dirty="0">
                <a:solidFill>
                  <a:schemeClr val="accent1"/>
                </a:solidFill>
                <a:latin typeface="Arial" pitchFamily="34" charset="0"/>
              </a:rPr>
              <a:t>with </a:t>
            </a:r>
            <a:r>
              <a:rPr lang="en-US" sz="3600" b="1" dirty="0" smtClean="0">
                <a:solidFill>
                  <a:schemeClr val="accent1"/>
                </a:solidFill>
                <a:latin typeface="Arial" pitchFamily="34" charset="0"/>
              </a:rPr>
              <a:t>Choosing </a:t>
            </a:r>
            <a:br>
              <a:rPr lang="en-US" sz="3600" b="1" dirty="0" smtClean="0">
                <a:solidFill>
                  <a:schemeClr val="accent1"/>
                </a:solidFill>
                <a:latin typeface="Arial" pitchFamily="34" charset="0"/>
              </a:rPr>
            </a:br>
            <a:r>
              <a:rPr lang="en-US" sz="3600" b="1" dirty="0" err="1" smtClean="0">
                <a:solidFill>
                  <a:schemeClr val="accent1"/>
                </a:solidFill>
                <a:latin typeface="Arial" pitchFamily="34" charset="0"/>
              </a:rPr>
              <a:t>Nucleos</a:t>
            </a:r>
            <a:r>
              <a:rPr lang="en-US" sz="3600" b="1" dirty="0" smtClean="0">
                <a:solidFill>
                  <a:schemeClr val="accent1"/>
                </a:solidFill>
                <a:latin typeface="Arial" pitchFamily="34" charset="0"/>
              </a:rPr>
              <a:t>(t)ides </a:t>
            </a:r>
            <a:r>
              <a:rPr lang="en-US" sz="3600" b="1" dirty="0">
                <a:solidFill>
                  <a:schemeClr val="accent1"/>
                </a:solidFill>
                <a:latin typeface="Arial" pitchFamily="34" charset="0"/>
              </a:rPr>
              <a:t>as Initial Therapy</a:t>
            </a:r>
          </a:p>
        </p:txBody>
      </p:sp>
      <p:sp>
        <p:nvSpPr>
          <p:cNvPr id="16388" name="Text Box 118"/>
          <p:cNvSpPr txBox="1">
            <a:spLocks noChangeArrowheads="1"/>
          </p:cNvSpPr>
          <p:nvPr/>
        </p:nvSpPr>
        <p:spPr bwMode="auto">
          <a:xfrm>
            <a:off x="1188720" y="1938528"/>
            <a:ext cx="5916168" cy="3303468"/>
          </a:xfrm>
          <a:prstGeom prst="rect">
            <a:avLst/>
          </a:prstGeom>
          <a:noFill/>
          <a:ln w="9525">
            <a:noFill/>
            <a:miter lim="800000"/>
            <a:headEnd/>
            <a:tailEnd/>
          </a:ln>
        </p:spPr>
        <p:txBody>
          <a:bodyPr lIns="0">
            <a:spAutoFit/>
          </a:bodyPr>
          <a:lstStyle/>
          <a:p>
            <a:pPr marL="342900" indent="-342900">
              <a:spcBef>
                <a:spcPts val="1200"/>
              </a:spcBef>
              <a:spcAft>
                <a:spcPts val="200"/>
              </a:spcAft>
              <a:buClr>
                <a:schemeClr val="accent1"/>
              </a:buClr>
              <a:buFont typeface="Wingdings" panose="05000000000000000000" pitchFamily="2" charset="2"/>
              <a:buChar char="§"/>
            </a:pPr>
            <a:r>
              <a:rPr lang="en-GB" sz="2400" dirty="0" smtClean="0">
                <a:latin typeface="Arial" pitchFamily="34" charset="0"/>
              </a:rPr>
              <a:t>Favourable </a:t>
            </a:r>
            <a:r>
              <a:rPr lang="en-GB" sz="2400" dirty="0">
                <a:latin typeface="Arial" pitchFamily="34" charset="0"/>
              </a:rPr>
              <a:t>predictors of </a:t>
            </a:r>
            <a:r>
              <a:rPr lang="en-GB" sz="2400" dirty="0" smtClean="0">
                <a:latin typeface="Arial" pitchFamily="34" charset="0"/>
              </a:rPr>
              <a:t>response</a:t>
            </a:r>
          </a:p>
          <a:p>
            <a:pPr marL="694944" lvl="1" indent="-342900">
              <a:spcAft>
                <a:spcPts val="200"/>
              </a:spcAft>
              <a:buClr>
                <a:schemeClr val="accent1"/>
              </a:buClr>
              <a:buSzPct val="60000"/>
              <a:buFont typeface="Wingdings" charset="2"/>
              <a:buChar char=""/>
            </a:pPr>
            <a:r>
              <a:rPr lang="en-US" sz="2400" dirty="0" smtClean="0">
                <a:latin typeface="Arial" pitchFamily="34" charset="0"/>
              </a:rPr>
              <a:t>High </a:t>
            </a:r>
            <a:r>
              <a:rPr lang="en-US" sz="2400" dirty="0">
                <a:latin typeface="Arial" pitchFamily="34" charset="0"/>
              </a:rPr>
              <a:t>ALT </a:t>
            </a:r>
          </a:p>
          <a:p>
            <a:pPr marL="694944" lvl="1" indent="-342900">
              <a:spcAft>
                <a:spcPts val="200"/>
              </a:spcAft>
              <a:buClr>
                <a:schemeClr val="accent1"/>
              </a:buClr>
              <a:buSzPct val="60000"/>
              <a:buFont typeface="Wingdings" charset="2"/>
              <a:buChar char=""/>
            </a:pPr>
            <a:r>
              <a:rPr lang="en-US" sz="2400" dirty="0" smtClean="0">
                <a:latin typeface="Arial" pitchFamily="34" charset="0"/>
              </a:rPr>
              <a:t>Low </a:t>
            </a:r>
            <a:r>
              <a:rPr lang="en-US" sz="2400" dirty="0">
                <a:latin typeface="Arial" pitchFamily="34" charset="0"/>
              </a:rPr>
              <a:t>HBV DNA</a:t>
            </a:r>
            <a:r>
              <a:rPr lang="en-US" sz="2400" dirty="0" smtClean="0">
                <a:latin typeface="Arial" pitchFamily="34" charset="0"/>
              </a:rPr>
              <a:t> </a:t>
            </a:r>
            <a:br>
              <a:rPr lang="en-US" sz="2400" dirty="0" smtClean="0">
                <a:latin typeface="Arial" pitchFamily="34" charset="0"/>
              </a:rPr>
            </a:br>
            <a:r>
              <a:rPr lang="en-US" sz="2400" dirty="0" smtClean="0">
                <a:latin typeface="Arial" pitchFamily="34" charset="0"/>
              </a:rPr>
              <a:t>(</a:t>
            </a:r>
            <a:r>
              <a:rPr lang="en-US" sz="2400" dirty="0">
                <a:latin typeface="Arial" pitchFamily="34" charset="0"/>
              </a:rPr>
              <a:t>baseline &lt; 1x10</a:t>
            </a:r>
            <a:r>
              <a:rPr lang="en-US" sz="2400" baseline="40000" dirty="0">
                <a:latin typeface="Arial" pitchFamily="34" charset="0"/>
              </a:rPr>
              <a:t>7</a:t>
            </a:r>
            <a:r>
              <a:rPr lang="en-US" sz="2400" dirty="0">
                <a:latin typeface="Arial" pitchFamily="34" charset="0"/>
              </a:rPr>
              <a:t> IU/</a:t>
            </a:r>
            <a:r>
              <a:rPr lang="en-US" sz="2400" dirty="0" err="1">
                <a:latin typeface="Arial" pitchFamily="34" charset="0"/>
              </a:rPr>
              <a:t>mL</a:t>
            </a:r>
            <a:r>
              <a:rPr lang="en-US" sz="2400" dirty="0" smtClean="0">
                <a:latin typeface="Arial" pitchFamily="34" charset="0"/>
              </a:rPr>
              <a:t> </a:t>
            </a:r>
            <a:br>
              <a:rPr lang="en-US" sz="2400" dirty="0" smtClean="0">
                <a:latin typeface="Arial" pitchFamily="34" charset="0"/>
              </a:rPr>
            </a:br>
            <a:r>
              <a:rPr lang="en-US" sz="2400" dirty="0" smtClean="0">
                <a:latin typeface="Arial" pitchFamily="34" charset="0"/>
              </a:rPr>
              <a:t>and </a:t>
            </a:r>
            <a:r>
              <a:rPr lang="en-US" sz="2400" dirty="0">
                <a:latin typeface="Arial" pitchFamily="34" charset="0"/>
              </a:rPr>
              <a:t>on treatment</a:t>
            </a:r>
            <a:r>
              <a:rPr lang="en-US" sz="2400" dirty="0" smtClean="0">
                <a:latin typeface="Arial" pitchFamily="34" charset="0"/>
              </a:rPr>
              <a:t>)</a:t>
            </a: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Specific </a:t>
            </a:r>
            <a:r>
              <a:rPr lang="en-US" sz="2400" dirty="0">
                <a:latin typeface="Arial" pitchFamily="34" charset="0"/>
              </a:rPr>
              <a:t>patient </a:t>
            </a:r>
            <a:r>
              <a:rPr lang="en-US" sz="2400" dirty="0" smtClean="0">
                <a:latin typeface="Arial" pitchFamily="34" charset="0"/>
              </a:rPr>
              <a:t>demographics</a:t>
            </a:r>
          </a:p>
          <a:p>
            <a:pPr marL="694944" lvl="1" indent="-342900">
              <a:spcAft>
                <a:spcPts val="200"/>
              </a:spcAft>
              <a:buClr>
                <a:schemeClr val="accent1"/>
              </a:buClr>
              <a:buSzPct val="60000"/>
              <a:buFont typeface="Wingdings" charset="2"/>
              <a:buChar char=""/>
            </a:pPr>
            <a:r>
              <a:rPr lang="en-US" sz="2400" dirty="0" smtClean="0">
                <a:latin typeface="Arial" pitchFamily="34" charset="0"/>
              </a:rPr>
              <a:t>Older people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5" name="Text Box 118"/>
          <p:cNvSpPr txBox="1">
            <a:spLocks noChangeArrowheads="1"/>
          </p:cNvSpPr>
          <p:nvPr/>
        </p:nvSpPr>
        <p:spPr bwMode="auto">
          <a:xfrm>
            <a:off x="7159752" y="1938528"/>
            <a:ext cx="4937760" cy="2108269"/>
          </a:xfrm>
          <a:prstGeom prst="rect">
            <a:avLst/>
          </a:prstGeom>
          <a:noFill/>
          <a:ln w="9525">
            <a:noFill/>
            <a:miter lim="800000"/>
            <a:headEnd/>
            <a:tailEnd/>
          </a:ln>
        </p:spPr>
        <p:txBody>
          <a:bodyPr lIns="0">
            <a:spAutoFit/>
          </a:bodyPr>
          <a:lstStyle/>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Patient preference</a:t>
            </a:r>
            <a:endParaRPr lang="en-US" sz="2400" dirty="0">
              <a:latin typeface="Arial" pitchFamily="34" charset="0"/>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Concomitant </a:t>
            </a:r>
            <a:r>
              <a:rPr lang="en-US" sz="2400" dirty="0">
                <a:latin typeface="Arial" pitchFamily="34" charset="0"/>
              </a:rPr>
              <a:t>HIV </a:t>
            </a:r>
            <a:r>
              <a:rPr lang="en-US" sz="2400" dirty="0" smtClean="0">
                <a:latin typeface="Arial" pitchFamily="34" charset="0"/>
              </a:rPr>
              <a:t>infection</a:t>
            </a:r>
            <a:endParaRPr lang="en-US" sz="2400" dirty="0">
              <a:latin typeface="Arial" pitchFamily="34" charset="0"/>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No </a:t>
            </a:r>
            <a:r>
              <a:rPr lang="en-US" sz="2400" dirty="0">
                <a:latin typeface="Arial" pitchFamily="34" charset="0"/>
              </a:rPr>
              <a:t>HCV </a:t>
            </a:r>
            <a:r>
              <a:rPr lang="en-US" sz="2400" dirty="0" smtClean="0">
                <a:latin typeface="Arial" pitchFamily="34" charset="0"/>
              </a:rPr>
              <a:t>coinfection </a:t>
            </a:r>
            <a:endParaRPr lang="en-US" sz="2400" dirty="0">
              <a:latin typeface="Arial" pitchFamily="34" charset="0"/>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Cirrhosis </a:t>
            </a:r>
            <a:endParaRPr lang="en-GB" sz="2400" dirty="0">
              <a:latin typeface="Arial" pitchFamily="34" charset="0"/>
            </a:endParaRPr>
          </a:p>
        </p:txBody>
      </p:sp>
    </p:spTree>
    <p:extLst>
      <p:ext uri="{BB962C8B-B14F-4D97-AF65-F5344CB8AC3E}">
        <p14:creationId xmlns:p14="http://schemas.microsoft.com/office/powerpoint/2010/main" val="35642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938528"/>
            <a:ext cx="8229600" cy="3827215"/>
          </a:xfrm>
        </p:spPr>
        <p:txBody>
          <a:bodyPr wrap="square" anchor="t">
            <a:norm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Enveloped </a:t>
            </a:r>
            <a:r>
              <a:rPr lang="en-US" sz="2400" dirty="0">
                <a:solidFill>
                  <a:schemeClr val="tx1"/>
                </a:solidFill>
                <a:latin typeface="Arial"/>
                <a:cs typeface="Arial"/>
              </a:rPr>
              <a:t>partially dsDNA virus </a:t>
            </a:r>
            <a:r>
              <a:rPr lang="en-US" sz="2400" dirty="0" smtClean="0">
                <a:solidFill>
                  <a:schemeClr val="tx1"/>
                </a:solidFill>
                <a:latin typeface="Arial"/>
                <a:cs typeface="Arial"/>
              </a:rPr>
              <a:t> </a:t>
            </a:r>
          </a:p>
          <a:p>
            <a:pPr marL="347472" indent="-347472">
              <a:lnSpc>
                <a:spcPct val="150000"/>
              </a:lnSpc>
              <a:buFont typeface="Wingdings" panose="05000000000000000000" pitchFamily="2" charset="2"/>
              <a:buChar char="§"/>
            </a:pPr>
            <a:r>
              <a:rPr lang="en-US" sz="2400" dirty="0" smtClean="0">
                <a:solidFill>
                  <a:schemeClr val="tx1"/>
                </a:solidFill>
                <a:latin typeface="Arial"/>
                <a:cs typeface="Arial"/>
              </a:rPr>
              <a:t>Member </a:t>
            </a:r>
            <a:r>
              <a:rPr lang="en-US" sz="2400" dirty="0">
                <a:solidFill>
                  <a:schemeClr val="tx1"/>
                </a:solidFill>
                <a:latin typeface="Arial"/>
                <a:cs typeface="Arial"/>
              </a:rPr>
              <a:t>of the </a:t>
            </a:r>
            <a:r>
              <a:rPr lang="en-US" sz="2400" i="1" dirty="0" err="1">
                <a:solidFill>
                  <a:schemeClr val="tx1"/>
                </a:solidFill>
                <a:latin typeface="Arial"/>
                <a:cs typeface="Arial"/>
              </a:rPr>
              <a:t>Hepadnaviridae</a:t>
            </a:r>
            <a:r>
              <a:rPr lang="en-US" sz="2400" i="1" dirty="0">
                <a:solidFill>
                  <a:schemeClr val="tx1"/>
                </a:solidFill>
                <a:latin typeface="Arial"/>
                <a:cs typeface="Arial"/>
              </a:rPr>
              <a:t> </a:t>
            </a:r>
            <a:r>
              <a:rPr lang="en-US" sz="2400" dirty="0" smtClean="0">
                <a:solidFill>
                  <a:schemeClr val="tx1"/>
                </a:solidFill>
                <a:latin typeface="Arial"/>
                <a:cs typeface="Arial"/>
              </a:rPr>
              <a:t>family</a:t>
            </a:r>
          </a:p>
          <a:p>
            <a:pPr marL="347472" indent="-347472">
              <a:lnSpc>
                <a:spcPct val="150000"/>
              </a:lnSpc>
              <a:buSzPct val="110000"/>
              <a:buFont typeface="Wingdings" panose="05000000000000000000" pitchFamily="2" charset="2"/>
              <a:buChar char="§"/>
            </a:pPr>
            <a:r>
              <a:rPr lang="en-US" sz="2400" dirty="0" smtClean="0">
                <a:solidFill>
                  <a:schemeClr val="tx1"/>
                </a:solidFill>
                <a:latin typeface="Arial"/>
                <a:cs typeface="Arial"/>
              </a:rPr>
              <a:t>Found </a:t>
            </a:r>
            <a:r>
              <a:rPr lang="en-US" sz="2400" dirty="0">
                <a:solidFill>
                  <a:schemeClr val="tx1"/>
                </a:solidFill>
                <a:latin typeface="Arial"/>
                <a:cs typeface="Arial"/>
              </a:rPr>
              <a:t>in blood and all body </a:t>
            </a:r>
            <a:r>
              <a:rPr lang="en-US" sz="2400" dirty="0" smtClean="0">
                <a:solidFill>
                  <a:schemeClr val="tx1"/>
                </a:solidFill>
                <a:latin typeface="Arial"/>
                <a:cs typeface="Arial"/>
              </a:rPr>
              <a:t>fluids</a:t>
            </a:r>
          </a:p>
          <a:p>
            <a:pPr marL="347472" indent="-347472">
              <a:lnSpc>
                <a:spcPct val="150000"/>
              </a:lnSpc>
              <a:buFont typeface="Wingdings" panose="05000000000000000000" pitchFamily="2" charset="2"/>
              <a:buChar char="§"/>
            </a:pPr>
            <a:r>
              <a:rPr lang="en-US" sz="2400" dirty="0" smtClean="0">
                <a:solidFill>
                  <a:schemeClr val="tx1"/>
                </a:solidFill>
                <a:latin typeface="Arial"/>
                <a:cs typeface="Arial"/>
              </a:rPr>
              <a:t>100 </a:t>
            </a:r>
            <a:r>
              <a:rPr lang="en-US" sz="2400" dirty="0">
                <a:solidFill>
                  <a:schemeClr val="tx1"/>
                </a:solidFill>
                <a:latin typeface="Arial"/>
                <a:cs typeface="Arial"/>
              </a:rPr>
              <a:t>times more infectious than </a:t>
            </a:r>
            <a:r>
              <a:rPr lang="en-US" sz="2400" dirty="0" smtClean="0">
                <a:solidFill>
                  <a:schemeClr val="tx1"/>
                </a:solidFill>
                <a:latin typeface="Arial"/>
                <a:cs typeface="Arial"/>
              </a:rPr>
              <a:t>HIV</a:t>
            </a:r>
          </a:p>
          <a:p>
            <a:pPr marL="347472" indent="-347472">
              <a:lnSpc>
                <a:spcPct val="150000"/>
              </a:lnSpc>
              <a:buFont typeface="Wingdings" panose="05000000000000000000" pitchFamily="2" charset="2"/>
              <a:buChar char="§"/>
            </a:pPr>
            <a:r>
              <a:rPr lang="en-US" sz="2400" dirty="0" smtClean="0">
                <a:solidFill>
                  <a:schemeClr val="tx1"/>
                </a:solidFill>
                <a:latin typeface="Arial"/>
                <a:cs typeface="Arial"/>
              </a:rPr>
              <a:t>Able </a:t>
            </a:r>
            <a:r>
              <a:rPr lang="en-US" sz="2400" dirty="0">
                <a:solidFill>
                  <a:schemeClr val="tx1"/>
                </a:solidFill>
                <a:latin typeface="Arial"/>
                <a:cs typeface="Arial"/>
              </a:rPr>
              <a:t>to survive in dried blood for longer than 1 </a:t>
            </a:r>
            <a:r>
              <a:rPr lang="en-US" sz="2400" dirty="0" smtClean="0">
                <a:solidFill>
                  <a:schemeClr val="tx1"/>
                </a:solidFill>
                <a:latin typeface="Arial"/>
                <a:cs typeface="Arial"/>
              </a:rPr>
              <a:t>week</a:t>
            </a:r>
          </a:p>
        </p:txBody>
      </p:sp>
      <p:sp>
        <p:nvSpPr>
          <p:cNvPr id="4" name="Title 1"/>
          <p:cNvSpPr>
            <a:spLocks noGrp="1"/>
          </p:cNvSpPr>
          <p:nvPr>
            <p:ph type="title"/>
          </p:nvPr>
        </p:nvSpPr>
        <p:spPr/>
        <p:txBody>
          <a:bodyPr>
            <a:normAutofit/>
          </a:bodyPr>
          <a:lstStyle/>
          <a:p>
            <a:r>
              <a:rPr lang="en-US" sz="4000" b="1" dirty="0">
                <a:solidFill>
                  <a:schemeClr val="accent1"/>
                </a:solidFill>
                <a:latin typeface="Arial"/>
                <a:cs typeface="Arial"/>
              </a:rPr>
              <a:t>Hepatitis B Virus</a:t>
            </a:r>
          </a:p>
        </p:txBody>
      </p:sp>
      <p:pic>
        <p:nvPicPr>
          <p:cNvPr id="6" name="Picture 5" descr="hepatisbvirus"/>
          <p:cNvPicPr>
            <a:picLocks noChangeAspect="1" noChangeArrowheads="1"/>
          </p:cNvPicPr>
          <p:nvPr/>
        </p:nvPicPr>
        <p:blipFill>
          <a:blip r:embed="rId3" cstate="print"/>
          <a:srcRect/>
          <a:stretch>
            <a:fillRect/>
          </a:stretch>
        </p:blipFill>
        <p:spPr bwMode="auto">
          <a:xfrm>
            <a:off x="8248060" y="2209800"/>
            <a:ext cx="2730777" cy="2504010"/>
          </a:xfrm>
          <a:prstGeom prst="rect">
            <a:avLst/>
          </a:prstGeom>
          <a:noFill/>
          <a:ln w="9525">
            <a:noFill/>
            <a:miter lim="800000"/>
            <a:headEnd/>
            <a:tailEnd/>
          </a:ln>
        </p:spPr>
      </p:pic>
    </p:spTree>
    <p:extLst>
      <p:ext uri="{BB962C8B-B14F-4D97-AF65-F5344CB8AC3E}">
        <p14:creationId xmlns:p14="http://schemas.microsoft.com/office/powerpoint/2010/main" val="268700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HBV Treatment Strategies</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478866"/>
          </a:xfrm>
        </p:spPr>
        <p:txBody>
          <a:bodyPr>
            <a:noAutofit/>
          </a:bodyPr>
          <a:lstStyle/>
          <a:p>
            <a:pPr marL="0" indent="0">
              <a:lnSpc>
                <a:spcPct val="100000"/>
              </a:lnSpc>
              <a:buNone/>
            </a:pPr>
            <a:r>
              <a:rPr lang="en-GB" sz="2400" b="1" dirty="0">
                <a:solidFill>
                  <a:schemeClr val="accent1"/>
                </a:solidFill>
                <a:latin typeface="Arial" pitchFamily="34" charset="0"/>
                <a:cs typeface="Arial" pitchFamily="34" charset="0"/>
              </a:rPr>
              <a:t>What is the best </a:t>
            </a:r>
            <a:r>
              <a:rPr lang="en-GB" sz="2400" b="1" dirty="0" smtClean="0">
                <a:solidFill>
                  <a:schemeClr val="accent1"/>
                </a:solidFill>
                <a:latin typeface="Arial" pitchFamily="34" charset="0"/>
                <a:cs typeface="Arial" pitchFamily="34" charset="0"/>
              </a:rPr>
              <a:t>HBV treatment </a:t>
            </a:r>
            <a:r>
              <a:rPr lang="en-GB" sz="2400" b="1" dirty="0">
                <a:solidFill>
                  <a:schemeClr val="accent1"/>
                </a:solidFill>
                <a:latin typeface="Arial" pitchFamily="34" charset="0"/>
                <a:cs typeface="Arial" pitchFamily="34" charset="0"/>
              </a:rPr>
              <a:t>in our </a:t>
            </a:r>
            <a:r>
              <a:rPr lang="en-GB" sz="2400" b="1" dirty="0" smtClean="0">
                <a:solidFill>
                  <a:schemeClr val="accent1"/>
                </a:solidFill>
                <a:latin typeface="Arial" pitchFamily="34" charset="0"/>
                <a:cs typeface="Arial" pitchFamily="34" charset="0"/>
              </a:rPr>
              <a:t>setting?</a:t>
            </a:r>
            <a:endParaRPr lang="en-US" sz="2400" dirty="0" smtClean="0">
              <a:solidFill>
                <a:schemeClr val="accent1"/>
              </a:solidFill>
              <a:latin typeface="Arial" panose="020B0604020202020204" pitchFamily="34" charset="0"/>
              <a:cs typeface="Arial" panose="020B0604020202020204" pitchFamily="34" charset="0"/>
            </a:endParaRPr>
          </a:p>
          <a:p>
            <a:pPr marL="347472" indent="-347472">
              <a:lnSpc>
                <a:spcPct val="100000"/>
              </a:lnSpc>
              <a:spcBef>
                <a:spcPts val="0"/>
              </a:spcBef>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Interferon (IFN)-based </a:t>
            </a:r>
            <a:r>
              <a:rPr lang="en-US" sz="2200" dirty="0">
                <a:solidFill>
                  <a:schemeClr val="tx1"/>
                </a:solidFill>
                <a:latin typeface="Arial" panose="020B0604020202020204" pitchFamily="34" charset="0"/>
                <a:cs typeface="Arial" panose="020B0604020202020204" pitchFamily="34" charset="0"/>
              </a:rPr>
              <a:t>therapy has best chance of </a:t>
            </a:r>
            <a:r>
              <a:rPr lang="en-US" sz="2200" dirty="0" err="1">
                <a:solidFill>
                  <a:schemeClr val="tx1"/>
                </a:solidFill>
                <a:latin typeface="Arial" panose="020B0604020202020204" pitchFamily="34" charset="0"/>
                <a:cs typeface="Arial" panose="020B0604020202020204" pitchFamily="34" charset="0"/>
              </a:rPr>
              <a:t>HBsAg</a:t>
            </a:r>
            <a:r>
              <a:rPr lang="en-US" sz="2200" dirty="0">
                <a:solidFill>
                  <a:schemeClr val="tx1"/>
                </a:solidFill>
                <a:latin typeface="Arial" panose="020B0604020202020204" pitchFamily="34" charset="0"/>
                <a:cs typeface="Arial" panose="020B0604020202020204" pitchFamily="34" charset="0"/>
              </a:rPr>
              <a:t> eradication</a:t>
            </a:r>
            <a:r>
              <a:rPr lang="en-US" sz="2200" dirty="0" smtClean="0">
                <a:solidFill>
                  <a:schemeClr val="tx1"/>
                </a:solidFill>
                <a:latin typeface="Arial" panose="020B0604020202020204" pitchFamily="34" charset="0"/>
                <a:cs typeface="Arial" panose="020B0604020202020204" pitchFamily="34" charset="0"/>
              </a:rPr>
              <a:t>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with </a:t>
            </a:r>
            <a:r>
              <a:rPr lang="en-US" sz="2200" dirty="0">
                <a:solidFill>
                  <a:schemeClr val="tx1"/>
                </a:solidFill>
                <a:latin typeface="Arial" panose="020B0604020202020204" pitchFamily="34" charset="0"/>
                <a:cs typeface="Arial" panose="020B0604020202020204" pitchFamily="34" charset="0"/>
              </a:rPr>
              <a:t>finite </a:t>
            </a:r>
            <a:r>
              <a:rPr lang="en-US" sz="2200" dirty="0" smtClean="0">
                <a:solidFill>
                  <a:schemeClr val="tx1"/>
                </a:solidFill>
                <a:latin typeface="Arial" panose="020B0604020202020204" pitchFamily="34" charset="0"/>
                <a:cs typeface="Arial" panose="020B0604020202020204" pitchFamily="34" charset="0"/>
              </a:rPr>
              <a:t>Rx</a:t>
            </a:r>
            <a:endParaRPr lang="en-US" sz="2200" dirty="0">
              <a:latin typeface="Arial" panose="020B0604020202020204" pitchFamily="34" charset="0"/>
              <a:cs typeface="Arial" panose="020B0604020202020204" pitchFamily="34" charset="0"/>
            </a:endParaRPr>
          </a:p>
          <a:p>
            <a:pPr marL="0" indent="0">
              <a:buNone/>
            </a:pPr>
            <a:r>
              <a:rPr lang="en-US" sz="2400" b="1" dirty="0">
                <a:solidFill>
                  <a:schemeClr val="accent1"/>
                </a:solidFill>
                <a:latin typeface="Arial" panose="020B0604020202020204" pitchFamily="34" charset="0"/>
                <a:cs typeface="Arial" panose="020B0604020202020204" pitchFamily="34" charset="0"/>
              </a:rPr>
              <a:t>BUT </a:t>
            </a:r>
            <a:r>
              <a:rPr lang="en-US" sz="2400" b="1" dirty="0" smtClean="0">
                <a:solidFill>
                  <a:schemeClr val="accent1"/>
                </a:solidFill>
                <a:latin typeface="Arial" panose="020B0604020202020204" pitchFamily="34" charset="0"/>
                <a:cs typeface="Arial" panose="020B0604020202020204" pitchFamily="34" charset="0"/>
              </a:rPr>
              <a:t>interferon (IFN) </a:t>
            </a:r>
            <a:r>
              <a:rPr lang="en-US" sz="2400" b="1" dirty="0">
                <a:solidFill>
                  <a:schemeClr val="accent1"/>
                </a:solidFill>
                <a:latin typeface="Arial" panose="020B0604020202020204" pitchFamily="34" charset="0"/>
                <a:cs typeface="Arial" panose="020B0604020202020204" pitchFamily="34" charset="0"/>
              </a:rPr>
              <a:t>has limitations in </a:t>
            </a:r>
            <a:r>
              <a:rPr lang="en-US" sz="2400" b="1" dirty="0" smtClean="0">
                <a:solidFill>
                  <a:schemeClr val="accent1"/>
                </a:solidFill>
                <a:latin typeface="Arial" panose="020B0604020202020204" pitchFamily="34" charset="0"/>
                <a:cs typeface="Arial" panose="020B0604020202020204" pitchFamily="34" charset="0"/>
              </a:rPr>
              <a:t>sub-Saharan Africa:</a:t>
            </a:r>
            <a:endParaRPr lang="en-US" sz="2400" b="1" dirty="0">
              <a:solidFill>
                <a:schemeClr val="accent1"/>
              </a:solidFill>
              <a:latin typeface="Arial" panose="020B0604020202020204" pitchFamily="34" charset="0"/>
              <a:cs typeface="Arial" panose="020B0604020202020204" pitchFamily="34" charset="0"/>
            </a:endParaRPr>
          </a:p>
          <a:p>
            <a:pPr marL="342900" lvl="1" indent="-342900">
              <a:lnSpc>
                <a:spcPct val="100000"/>
              </a:lnSpc>
              <a:spcBef>
                <a:spcPts val="0"/>
              </a:spcBef>
              <a:spcAft>
                <a:spcPts val="200"/>
              </a:spcAft>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Long immune tolerant phase </a:t>
            </a:r>
          </a:p>
          <a:p>
            <a:pPr marL="342900" lvl="1" indent="-342900">
              <a:lnSpc>
                <a:spcPct val="100000"/>
              </a:lnSpc>
              <a:spcBef>
                <a:spcPts val="0"/>
              </a:spcBef>
              <a:spcAft>
                <a:spcPts val="200"/>
              </a:spcAft>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High HBV DNA levels and often minimal </a:t>
            </a:r>
            <a:r>
              <a:rPr lang="en-US" sz="2200" dirty="0" err="1">
                <a:solidFill>
                  <a:schemeClr val="tx1"/>
                </a:solidFill>
                <a:latin typeface="Arial" panose="020B0604020202020204" pitchFamily="34" charset="0"/>
                <a:cs typeface="Arial" panose="020B0604020202020204" pitchFamily="34" charset="0"/>
              </a:rPr>
              <a:t>necro</a:t>
            </a:r>
            <a:r>
              <a:rPr lang="en-US" sz="2200" dirty="0">
                <a:solidFill>
                  <a:schemeClr val="tx1"/>
                </a:solidFill>
                <a:latin typeface="Arial" panose="020B0604020202020204" pitchFamily="34" charset="0"/>
                <a:cs typeface="Arial" panose="020B0604020202020204" pitchFamily="34" charset="0"/>
              </a:rPr>
              <a:t>-inflammation</a:t>
            </a:r>
          </a:p>
          <a:p>
            <a:pPr marL="342900" lvl="1" indent="-342900">
              <a:lnSpc>
                <a:spcPct val="100000"/>
              </a:lnSpc>
              <a:spcBef>
                <a:spcPts val="0"/>
              </a:spcBef>
              <a:spcAft>
                <a:spcPts val="200"/>
              </a:spcAft>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Liver biopsy assessment is advisable</a:t>
            </a:r>
          </a:p>
          <a:p>
            <a:pPr marL="342900" lvl="1" indent="-342900">
              <a:lnSpc>
                <a:spcPct val="100000"/>
              </a:lnSpc>
              <a:spcBef>
                <a:spcPts val="0"/>
              </a:spcBef>
              <a:spcAft>
                <a:spcPts val="200"/>
              </a:spcAft>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Expensive and close monitoring required</a:t>
            </a:r>
          </a:p>
          <a:p>
            <a:pPr marL="0" lvl="1" indent="0" algn="ctr">
              <a:lnSpc>
                <a:spcPct val="100000"/>
              </a:lnSpc>
              <a:spcBef>
                <a:spcPts val="1200"/>
              </a:spcBef>
              <a:spcAft>
                <a:spcPts val="0"/>
              </a:spcAft>
              <a:buNone/>
            </a:pPr>
            <a:r>
              <a:rPr lang="en-US" sz="2000" b="1" dirty="0">
                <a:solidFill>
                  <a:schemeClr val="accent1"/>
                </a:solidFill>
                <a:latin typeface="Arial" panose="020B0604020202020204" pitchFamily="34" charset="0"/>
                <a:cs typeface="Arial" panose="020B0604020202020204" pitchFamily="34" charset="0"/>
              </a:rPr>
              <a:t>Majority of </a:t>
            </a:r>
            <a:r>
              <a:rPr lang="en-US" sz="2000" b="1" dirty="0" smtClean="0">
                <a:solidFill>
                  <a:schemeClr val="accent1"/>
                </a:solidFill>
                <a:latin typeface="Arial" panose="020B0604020202020204" pitchFamily="34" charset="0"/>
                <a:cs typeface="Arial" panose="020B0604020202020204" pitchFamily="34" charset="0"/>
              </a:rPr>
              <a:t>HBV Rx </a:t>
            </a:r>
            <a:r>
              <a:rPr lang="en-US" sz="2000" b="1" dirty="0">
                <a:solidFill>
                  <a:schemeClr val="accent1"/>
                </a:solidFill>
                <a:latin typeface="Arial" panose="020B0604020202020204" pitchFamily="34" charset="0"/>
                <a:cs typeface="Arial" panose="020B0604020202020204" pitchFamily="34" charset="0"/>
              </a:rPr>
              <a:t>candidates in </a:t>
            </a:r>
            <a:r>
              <a:rPr lang="en-US" sz="2000" b="1" dirty="0" smtClean="0">
                <a:solidFill>
                  <a:schemeClr val="accent1"/>
                </a:solidFill>
                <a:latin typeface="Arial" panose="020B0604020202020204" pitchFamily="34" charset="0"/>
                <a:cs typeface="Arial" panose="020B0604020202020204" pitchFamily="34" charset="0"/>
              </a:rPr>
              <a:t>sub-Saharan Africa not </a:t>
            </a:r>
            <a:r>
              <a:rPr lang="en-US" sz="2000" b="1" dirty="0">
                <a:solidFill>
                  <a:schemeClr val="accent1"/>
                </a:solidFill>
                <a:latin typeface="Arial" panose="020B0604020202020204" pitchFamily="34" charset="0"/>
                <a:cs typeface="Arial" panose="020B0604020202020204" pitchFamily="34" charset="0"/>
              </a:rPr>
              <a:t>suitable for </a:t>
            </a:r>
            <a:r>
              <a:rPr lang="en-US" sz="2000" b="1" dirty="0" smtClean="0">
                <a:solidFill>
                  <a:schemeClr val="accent1"/>
                </a:solidFill>
                <a:latin typeface="Arial" panose="020B0604020202020204" pitchFamily="34" charset="0"/>
                <a:cs typeface="Arial" panose="020B0604020202020204" pitchFamily="34" charset="0"/>
              </a:rPr>
              <a:t>IFN-based Rx</a:t>
            </a:r>
          </a:p>
          <a:p>
            <a:pPr marL="0" lvl="1" indent="0" algn="ctr">
              <a:lnSpc>
                <a:spcPct val="100000"/>
              </a:lnSpc>
              <a:spcBef>
                <a:spcPts val="1200"/>
              </a:spcBef>
              <a:spcAft>
                <a:spcPts val="0"/>
              </a:spcAft>
              <a:buNone/>
            </a:pPr>
            <a:r>
              <a:rPr lang="en-US" sz="2000" b="1" i="1" dirty="0" smtClean="0">
                <a:solidFill>
                  <a:schemeClr val="accent1"/>
                </a:solidFill>
                <a:latin typeface="Arial" panose="020B0604020202020204" pitchFamily="34" charset="0"/>
                <a:cs typeface="Arial" panose="020B0604020202020204" pitchFamily="34" charset="0"/>
              </a:rPr>
              <a:t>2015 </a:t>
            </a:r>
            <a:r>
              <a:rPr lang="en-US" sz="2000" b="1" i="1" dirty="0">
                <a:solidFill>
                  <a:schemeClr val="accent1"/>
                </a:solidFill>
                <a:latin typeface="Arial" panose="020B0604020202020204" pitchFamily="34" charset="0"/>
                <a:cs typeface="Arial" panose="020B0604020202020204" pitchFamily="34" charset="0"/>
              </a:rPr>
              <a:t>WHO HBV </a:t>
            </a:r>
            <a:r>
              <a:rPr lang="en-US" sz="2000" b="1" i="1" dirty="0" smtClean="0">
                <a:solidFill>
                  <a:schemeClr val="accent1"/>
                </a:solidFill>
                <a:latin typeface="Arial" panose="020B0604020202020204" pitchFamily="34" charset="0"/>
                <a:cs typeface="Arial" panose="020B0604020202020204" pitchFamily="34" charset="0"/>
              </a:rPr>
              <a:t>Guidelines recommend </a:t>
            </a:r>
            <a:r>
              <a:rPr lang="en-US" sz="2000" b="1" i="1" dirty="0" err="1" smtClean="0">
                <a:solidFill>
                  <a:schemeClr val="accent1"/>
                </a:solidFill>
                <a:latin typeface="Arial" panose="020B0604020202020204" pitchFamily="34" charset="0"/>
                <a:cs typeface="Arial" panose="020B0604020202020204" pitchFamily="34" charset="0"/>
              </a:rPr>
              <a:t>entecavir</a:t>
            </a:r>
            <a:r>
              <a:rPr lang="en-US" sz="2000" b="1" i="1" dirty="0" smtClean="0">
                <a:solidFill>
                  <a:schemeClr val="accent1"/>
                </a:solidFill>
                <a:latin typeface="Arial" panose="020B0604020202020204" pitchFamily="34" charset="0"/>
                <a:cs typeface="Arial" panose="020B0604020202020204" pitchFamily="34" charset="0"/>
              </a:rPr>
              <a:t> </a:t>
            </a:r>
            <a:r>
              <a:rPr lang="en-US" sz="2000" b="1" i="1" dirty="0">
                <a:solidFill>
                  <a:schemeClr val="accent1"/>
                </a:solidFill>
                <a:latin typeface="Arial" panose="020B0604020202020204" pitchFamily="34" charset="0"/>
                <a:cs typeface="Arial" panose="020B0604020202020204" pitchFamily="34" charset="0"/>
              </a:rPr>
              <a:t>and </a:t>
            </a:r>
            <a:r>
              <a:rPr lang="en-US" sz="2000" b="1" i="1" dirty="0" err="1" smtClean="0">
                <a:solidFill>
                  <a:schemeClr val="accent1"/>
                </a:solidFill>
                <a:latin typeface="Arial" panose="020B0604020202020204" pitchFamily="34" charset="0"/>
                <a:cs typeface="Arial" panose="020B0604020202020204" pitchFamily="34" charset="0"/>
              </a:rPr>
              <a:t>tenofovi</a:t>
            </a:r>
            <a:r>
              <a:rPr lang="en-US" sz="2000" b="1" i="1" dirty="0" smtClean="0">
                <a:solidFill>
                  <a:schemeClr val="accent1"/>
                </a:solidFill>
                <a:latin typeface="Arial" panose="020B0604020202020204" pitchFamily="34" charset="0"/>
                <a:cs typeface="Arial" panose="020B0604020202020204" pitchFamily="34" charset="0"/>
              </a:rPr>
              <a:t>) </a:t>
            </a:r>
            <a:r>
              <a:rPr lang="en-US" sz="2000" b="1" i="1" dirty="0">
                <a:solidFill>
                  <a:schemeClr val="accent1"/>
                </a:solidFill>
                <a:latin typeface="Arial" panose="020B0604020202020204" pitchFamily="34" charset="0"/>
                <a:cs typeface="Arial" panose="020B0604020202020204" pitchFamily="34" charset="0"/>
              </a:rPr>
              <a:t>as </a:t>
            </a:r>
            <a:r>
              <a:rPr lang="en-US" sz="2000" b="1" i="1" dirty="0" smtClean="0">
                <a:solidFill>
                  <a:schemeClr val="accent1"/>
                </a:solidFill>
                <a:latin typeface="Arial" panose="020B0604020202020204" pitchFamily="34" charset="0"/>
                <a:cs typeface="Arial" panose="020B0604020202020204" pitchFamily="34" charset="0"/>
              </a:rPr>
              <a:t>first-line Rx</a:t>
            </a:r>
            <a:endParaRPr lang="en-US" sz="2000" i="1" dirty="0">
              <a:solidFill>
                <a:schemeClr val="accent1"/>
              </a:solidFill>
              <a:latin typeface="Arial" panose="020B0604020202020204" pitchFamily="34" charset="0"/>
              <a:cs typeface="Arial" panose="020B0604020202020204" pitchFamily="34" charset="0"/>
            </a:endParaRPr>
          </a:p>
          <a:p>
            <a:pPr marL="0" lvl="1" indent="0" algn="ctr">
              <a:lnSpc>
                <a:spcPct val="200000"/>
              </a:lnSpc>
              <a:buNone/>
            </a:pPr>
            <a:endParaRPr lang="en-US" sz="2000" b="1" dirty="0" smtClean="0">
              <a:solidFill>
                <a:srgbClr val="0F6FC6"/>
              </a:solidFill>
              <a:latin typeface="Arial" panose="020B0604020202020204" pitchFamily="34" charset="0"/>
              <a:cs typeface="Arial" panose="020B0604020202020204" pitchFamily="34" charset="0"/>
            </a:endParaRPr>
          </a:p>
          <a:p>
            <a:pPr marL="0" indent="0" algn="ctr">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5646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5781" cy="1450757"/>
          </a:xfrm>
        </p:spPr>
        <p:txBody>
          <a:bodyPr>
            <a:normAutofit/>
          </a:bodyPr>
          <a:lstStyle/>
          <a:p>
            <a:r>
              <a:rPr lang="en-US" sz="4000" b="1" dirty="0" smtClean="0">
                <a:solidFill>
                  <a:schemeClr val="accent1"/>
                </a:solidFill>
                <a:latin typeface="Arial"/>
                <a:cs typeface="Arial"/>
              </a:rPr>
              <a:t>Efficacy: </a:t>
            </a:r>
            <a:r>
              <a:rPr lang="en-US" sz="4000" b="1" dirty="0" err="1">
                <a:solidFill>
                  <a:schemeClr val="accent1"/>
                </a:solidFill>
                <a:latin typeface="Arial"/>
                <a:cs typeface="Arial"/>
              </a:rPr>
              <a:t>Tenofovir</a:t>
            </a:r>
            <a:r>
              <a:rPr lang="en-US" sz="4000" b="1" dirty="0">
                <a:solidFill>
                  <a:schemeClr val="accent1"/>
                </a:solidFill>
                <a:latin typeface="Arial"/>
                <a:cs typeface="Arial"/>
              </a:rPr>
              <a:t> and Entecavir</a:t>
            </a:r>
          </a:p>
        </p:txBody>
      </p:sp>
      <p:sp>
        <p:nvSpPr>
          <p:cNvPr id="3" name="Content Placeholder 2"/>
          <p:cNvSpPr>
            <a:spLocks noGrp="1"/>
          </p:cNvSpPr>
          <p:nvPr>
            <p:ph idx="1"/>
          </p:nvPr>
        </p:nvSpPr>
        <p:spPr>
          <a:xfrm>
            <a:off x="1188720" y="1938528"/>
            <a:ext cx="10055781" cy="4919472"/>
          </a:xfrm>
        </p:spPr>
        <p:txBody>
          <a:bodyPr>
            <a:noAutofit/>
          </a:bodyPr>
          <a:lstStyle/>
          <a:p>
            <a:pPr marL="0" indent="0">
              <a:lnSpc>
                <a:spcPct val="100000"/>
              </a:lnSpc>
              <a:buNone/>
            </a:pPr>
            <a:r>
              <a:rPr lang="en-US" sz="2400" b="1" dirty="0" smtClean="0">
                <a:solidFill>
                  <a:schemeClr val="accent1"/>
                </a:solidFill>
                <a:latin typeface="Arial"/>
                <a:cs typeface="Arial"/>
              </a:rPr>
              <a:t>Network meta-analysis</a:t>
            </a:r>
          </a:p>
          <a:p>
            <a:pPr marL="347472" indent="-347472">
              <a:lnSpc>
                <a:spcPct val="100000"/>
              </a:lnSpc>
              <a:buSzPct val="110000"/>
              <a:buFont typeface="Wingdings" panose="05000000000000000000" pitchFamily="2" charset="2"/>
              <a:buChar char="§"/>
            </a:pPr>
            <a:r>
              <a:rPr lang="en-US" sz="2400" dirty="0" smtClean="0">
                <a:solidFill>
                  <a:schemeClr val="tx1"/>
                </a:solidFill>
                <a:latin typeface="Arial"/>
                <a:cs typeface="Arial"/>
              </a:rPr>
              <a:t>21 </a:t>
            </a:r>
            <a:r>
              <a:rPr lang="en-US" sz="2400" dirty="0">
                <a:solidFill>
                  <a:schemeClr val="tx1"/>
                </a:solidFill>
                <a:latin typeface="Arial"/>
                <a:cs typeface="Arial"/>
              </a:rPr>
              <a:t>pair-wise comparison RCTs comprising 5073 HBeAg positive </a:t>
            </a:r>
            <a:r>
              <a:rPr lang="en-US" sz="2400" dirty="0" smtClean="0">
                <a:solidFill>
                  <a:schemeClr val="tx1"/>
                </a:solidFill>
                <a:latin typeface="Arial"/>
                <a:cs typeface="Arial"/>
              </a:rPr>
              <a:t>nucleoside-naïve persons</a:t>
            </a:r>
          </a:p>
          <a:p>
            <a:pPr marL="347472" indent="-347472">
              <a:lnSpc>
                <a:spcPct val="100000"/>
              </a:lnSpc>
              <a:buSzPct val="110000"/>
              <a:buFont typeface="Wingdings" panose="05000000000000000000" pitchFamily="2" charset="2"/>
              <a:buChar char="§"/>
            </a:pPr>
            <a:r>
              <a:rPr lang="en-US" sz="2400" dirty="0" smtClean="0">
                <a:solidFill>
                  <a:schemeClr val="tx1"/>
                </a:solidFill>
                <a:latin typeface="Arial"/>
                <a:cs typeface="Arial"/>
              </a:rPr>
              <a:t>16 </a:t>
            </a:r>
            <a:r>
              <a:rPr lang="en-US" sz="2400" dirty="0">
                <a:solidFill>
                  <a:schemeClr val="tx1"/>
                </a:solidFill>
                <a:latin typeface="Arial"/>
                <a:cs typeface="Arial"/>
              </a:rPr>
              <a:t>trials comprising 2604 </a:t>
            </a:r>
            <a:r>
              <a:rPr lang="en-US" sz="2400" dirty="0" err="1">
                <a:solidFill>
                  <a:schemeClr val="tx1"/>
                </a:solidFill>
                <a:latin typeface="Arial"/>
                <a:cs typeface="Arial"/>
              </a:rPr>
              <a:t>HBeAgnegative</a:t>
            </a:r>
            <a:r>
              <a:rPr lang="en-US" sz="2400" dirty="0">
                <a:solidFill>
                  <a:schemeClr val="tx1"/>
                </a:solidFill>
                <a:latin typeface="Arial"/>
                <a:cs typeface="Arial"/>
              </a:rPr>
              <a:t> </a:t>
            </a:r>
            <a:r>
              <a:rPr lang="en-US" sz="2400" dirty="0" smtClean="0">
                <a:solidFill>
                  <a:schemeClr val="tx1"/>
                </a:solidFill>
                <a:latin typeface="Arial"/>
                <a:cs typeface="Arial"/>
              </a:rPr>
              <a:t>nucleoside-naïve persons </a:t>
            </a:r>
            <a:endParaRPr lang="en-US" sz="1200" dirty="0" smtClean="0">
              <a:latin typeface="Arial"/>
              <a:cs typeface="Arial"/>
            </a:endParaRPr>
          </a:p>
          <a:p>
            <a:pPr marL="0" indent="0">
              <a:lnSpc>
                <a:spcPct val="100000"/>
              </a:lnSpc>
              <a:buNone/>
            </a:pPr>
            <a:r>
              <a:rPr lang="en-US" sz="2400" b="1" i="1" dirty="0" err="1">
                <a:solidFill>
                  <a:schemeClr val="accent1"/>
                </a:solidFill>
                <a:latin typeface="Arial"/>
                <a:cs typeface="Arial"/>
              </a:rPr>
              <a:t>Tenofovir</a:t>
            </a:r>
            <a:r>
              <a:rPr lang="en-US" sz="2400" b="1" i="1" dirty="0">
                <a:solidFill>
                  <a:schemeClr val="accent1"/>
                </a:solidFill>
                <a:latin typeface="Arial"/>
                <a:cs typeface="Arial"/>
              </a:rPr>
              <a:t> </a:t>
            </a:r>
            <a:r>
              <a:rPr lang="en-US" sz="2400" b="1" i="1" dirty="0" err="1">
                <a:solidFill>
                  <a:schemeClr val="accent1"/>
                </a:solidFill>
                <a:latin typeface="Arial"/>
                <a:cs typeface="Arial"/>
              </a:rPr>
              <a:t>monotherapy</a:t>
            </a:r>
            <a:r>
              <a:rPr lang="en-US" sz="2400" b="1" i="1" dirty="0">
                <a:solidFill>
                  <a:schemeClr val="accent1"/>
                </a:solidFill>
                <a:latin typeface="Arial"/>
                <a:cs typeface="Arial"/>
              </a:rPr>
              <a:t> had highest probability of achieving</a:t>
            </a:r>
            <a:r>
              <a:rPr lang="en-US" sz="2400" b="1" i="1" dirty="0" smtClean="0">
                <a:solidFill>
                  <a:schemeClr val="accent1"/>
                </a:solidFill>
                <a:latin typeface="Arial"/>
                <a:cs typeface="Arial"/>
              </a:rPr>
              <a:t> undetectable </a:t>
            </a:r>
            <a:r>
              <a:rPr lang="en-US" sz="2400" b="1" i="1" dirty="0">
                <a:solidFill>
                  <a:schemeClr val="accent1"/>
                </a:solidFill>
                <a:latin typeface="Arial"/>
                <a:cs typeface="Arial"/>
              </a:rPr>
              <a:t>HBV DNA at end of 1 year of Rx </a:t>
            </a:r>
          </a:p>
          <a:p>
            <a:pPr marL="694944" indent="-342900">
              <a:lnSpc>
                <a:spcPct val="100000"/>
              </a:lnSpc>
              <a:buSzPct val="60000"/>
              <a:buFont typeface="Wingdings" charset="2"/>
              <a:buChar char=""/>
            </a:pPr>
            <a:r>
              <a:rPr lang="en-US" sz="2200" dirty="0" err="1" smtClean="0">
                <a:solidFill>
                  <a:schemeClr val="tx1"/>
                </a:solidFill>
                <a:latin typeface="Arial"/>
                <a:cs typeface="Arial"/>
              </a:rPr>
              <a:t>HBeAg</a:t>
            </a:r>
            <a:r>
              <a:rPr lang="en-US" sz="2200" dirty="0" smtClean="0">
                <a:solidFill>
                  <a:schemeClr val="tx1"/>
                </a:solidFill>
                <a:latin typeface="Arial"/>
                <a:cs typeface="Arial"/>
              </a:rPr>
              <a:t>-positive  </a:t>
            </a:r>
            <a:r>
              <a:rPr lang="en-US" sz="2200" dirty="0">
                <a:solidFill>
                  <a:schemeClr val="tx1"/>
                </a:solidFill>
                <a:latin typeface="Arial"/>
                <a:cs typeface="Arial"/>
              </a:rPr>
              <a:t>94.1%  (95% CI: 74.7–98.9%) </a:t>
            </a:r>
          </a:p>
          <a:p>
            <a:pPr marL="694944" indent="-342900">
              <a:lnSpc>
                <a:spcPct val="100000"/>
              </a:lnSpc>
              <a:buSzPct val="60000"/>
              <a:buFont typeface="Wingdings" charset="2"/>
              <a:buChar char=""/>
            </a:pPr>
            <a:r>
              <a:rPr lang="en-US" sz="2200" dirty="0" err="1" smtClean="0">
                <a:solidFill>
                  <a:schemeClr val="tx1"/>
                </a:solidFill>
                <a:latin typeface="Arial"/>
                <a:cs typeface="Arial"/>
              </a:rPr>
              <a:t>HBeAg</a:t>
            </a:r>
            <a:r>
              <a:rPr lang="en-US" sz="2200" dirty="0" smtClean="0">
                <a:solidFill>
                  <a:schemeClr val="tx1"/>
                </a:solidFill>
                <a:latin typeface="Arial"/>
                <a:cs typeface="Arial"/>
              </a:rPr>
              <a:t>-negative </a:t>
            </a:r>
            <a:r>
              <a:rPr lang="en-US" sz="2200" dirty="0">
                <a:solidFill>
                  <a:schemeClr val="tx1"/>
                </a:solidFill>
                <a:latin typeface="Arial"/>
                <a:cs typeface="Arial"/>
              </a:rPr>
              <a:t>97.6%  (95% CI: 56.7–99.9%) </a:t>
            </a:r>
            <a:endParaRPr lang="en-US" sz="2200" dirty="0" smtClean="0">
              <a:solidFill>
                <a:schemeClr val="tx1"/>
              </a:solidFill>
              <a:latin typeface="Arial"/>
              <a:cs typeface="Arial"/>
            </a:endParaRPr>
          </a:p>
          <a:p>
            <a:pPr marL="811213" indent="-187325">
              <a:lnSpc>
                <a:spcPct val="100000"/>
              </a:lnSpc>
              <a:buSzPct val="60000"/>
              <a:buFont typeface="Wingdings" charset="2"/>
              <a:buChar char="v"/>
            </a:pPr>
            <a:endParaRPr lang="en-US" sz="2000" b="1" i="1" dirty="0">
              <a:solidFill>
                <a:srgbClr val="0F6FC6"/>
              </a:solidFill>
              <a:latin typeface="Arial"/>
              <a:cs typeface="Arial"/>
            </a:endParaRPr>
          </a:p>
        </p:txBody>
      </p:sp>
      <p:sp>
        <p:nvSpPr>
          <p:cNvPr id="4" name="TextBox 3"/>
          <p:cNvSpPr txBox="1"/>
          <p:nvPr/>
        </p:nvSpPr>
        <p:spPr>
          <a:xfrm>
            <a:off x="146304" y="6455664"/>
            <a:ext cx="8491042" cy="307777"/>
          </a:xfrm>
          <a:prstGeom prst="rect">
            <a:avLst/>
          </a:prstGeom>
          <a:noFill/>
        </p:spPr>
        <p:txBody>
          <a:bodyPr wrap="none" rtlCol="0">
            <a:spAutoFit/>
          </a:bodyPr>
          <a:lstStyle/>
          <a:p>
            <a:r>
              <a:rPr lang="en-US" sz="1400" dirty="0">
                <a:solidFill>
                  <a:schemeClr val="bg1"/>
                </a:solidFill>
                <a:latin typeface="Arial"/>
                <a:cs typeface="Arial"/>
              </a:rPr>
              <a:t>2</a:t>
            </a:r>
            <a:r>
              <a:rPr lang="en-US" sz="1400" dirty="0" smtClean="0">
                <a:solidFill>
                  <a:schemeClr val="bg1"/>
                </a:solidFill>
                <a:latin typeface="Arial"/>
                <a:cs typeface="Arial"/>
              </a:rPr>
              <a:t>015 </a:t>
            </a:r>
            <a:r>
              <a:rPr lang="en-US" sz="1400" dirty="0">
                <a:solidFill>
                  <a:schemeClr val="bg1"/>
                </a:solidFill>
                <a:latin typeface="Arial"/>
                <a:cs typeface="Arial"/>
              </a:rPr>
              <a:t>WHO Guidelines for the Prevention, Care and Treatment of Persons with Hepatitis B Virus Infection</a:t>
            </a:r>
          </a:p>
        </p:txBody>
      </p:sp>
    </p:spTree>
    <p:extLst>
      <p:ext uri="{BB962C8B-B14F-4D97-AF65-F5344CB8AC3E}">
        <p14:creationId xmlns:p14="http://schemas.microsoft.com/office/powerpoint/2010/main" val="18932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720" y="1938528"/>
            <a:ext cx="10210800" cy="2626360"/>
          </a:xfrm>
          <a:prstGeom prst="rect">
            <a:avLst/>
          </a:prstGeom>
        </p:spPr>
        <p:txBody>
          <a:bodyPr wrap="square" lIns="0" rIns="0">
            <a:spAutoFit/>
          </a:bodyPr>
          <a:lstStyle/>
          <a:p>
            <a:pPr>
              <a:spcBef>
                <a:spcPts val="1200"/>
              </a:spcBef>
              <a:spcAft>
                <a:spcPts val="200"/>
              </a:spcAft>
            </a:pPr>
            <a:r>
              <a:rPr lang="en-US" sz="2300" b="1" i="1" dirty="0" err="1">
                <a:solidFill>
                  <a:schemeClr val="accent1"/>
                </a:solidFill>
                <a:latin typeface="Arial"/>
                <a:cs typeface="Arial"/>
              </a:rPr>
              <a:t>Entecavir</a:t>
            </a:r>
            <a:r>
              <a:rPr lang="en-US" sz="2300" b="1" i="1" dirty="0">
                <a:solidFill>
                  <a:schemeClr val="accent1"/>
                </a:solidFill>
                <a:latin typeface="Arial"/>
                <a:cs typeface="Arial"/>
              </a:rPr>
              <a:t> monotherapy: </a:t>
            </a:r>
            <a:r>
              <a:rPr lang="en-US" sz="2300" b="1" i="1" dirty="0" smtClean="0">
                <a:solidFill>
                  <a:schemeClr val="accent1"/>
                </a:solidFill>
                <a:latin typeface="Arial"/>
                <a:cs typeface="Arial"/>
              </a:rPr>
              <a:t>Undetectable </a:t>
            </a:r>
            <a:r>
              <a:rPr lang="en-US" sz="2300" b="1" i="1" dirty="0">
                <a:solidFill>
                  <a:schemeClr val="accent1"/>
                </a:solidFill>
                <a:latin typeface="Arial"/>
                <a:cs typeface="Arial"/>
              </a:rPr>
              <a:t>HBV DNA at end of 1 year of Rx </a:t>
            </a:r>
          </a:p>
          <a:p>
            <a:pPr marL="694944" indent="-342900">
              <a:spcBef>
                <a:spcPts val="1200"/>
              </a:spcBef>
              <a:spcAft>
                <a:spcPts val="200"/>
              </a:spcAft>
              <a:buClr>
                <a:schemeClr val="accent1"/>
              </a:buClr>
              <a:buSzPct val="60000"/>
              <a:buFont typeface="Wingdings" charset="2"/>
              <a:buChar char=""/>
            </a:pPr>
            <a:r>
              <a:rPr lang="en-US" sz="2400" dirty="0" err="1">
                <a:latin typeface="Arial"/>
                <a:cs typeface="Arial"/>
              </a:rPr>
              <a:t>HBeAg</a:t>
            </a:r>
            <a:r>
              <a:rPr lang="en-US" sz="2400" dirty="0">
                <a:latin typeface="Arial"/>
                <a:cs typeface="Arial"/>
              </a:rPr>
              <a:t>-positive   64.5% (95% CI: 49.1–80.5%) </a:t>
            </a:r>
          </a:p>
          <a:p>
            <a:pPr marL="694944" indent="-342900">
              <a:spcBef>
                <a:spcPts val="1200"/>
              </a:spcBef>
              <a:spcAft>
                <a:spcPts val="200"/>
              </a:spcAft>
              <a:buClr>
                <a:schemeClr val="accent1"/>
              </a:buClr>
              <a:buSzPct val="60000"/>
              <a:buFont typeface="Wingdings" charset="2"/>
              <a:buChar char=""/>
            </a:pPr>
            <a:r>
              <a:rPr lang="en-US" sz="2400" dirty="0" err="1">
                <a:latin typeface="Arial"/>
                <a:cs typeface="Arial"/>
              </a:rPr>
              <a:t>HBeAg</a:t>
            </a:r>
            <a:r>
              <a:rPr lang="en-US" sz="2400" dirty="0">
                <a:latin typeface="Arial"/>
                <a:cs typeface="Arial"/>
              </a:rPr>
              <a:t>-negative 91.9% (95% CI: 87.3–95.1%) </a:t>
            </a:r>
          </a:p>
          <a:p>
            <a:pPr>
              <a:spcBef>
                <a:spcPts val="1200"/>
              </a:spcBef>
              <a:spcAft>
                <a:spcPts val="200"/>
              </a:spcAft>
            </a:pPr>
            <a:endParaRPr lang="en-US" sz="2400" dirty="0">
              <a:latin typeface="Arial"/>
              <a:cs typeface="Arial"/>
            </a:endParaRPr>
          </a:p>
          <a:p>
            <a:pPr>
              <a:spcBef>
                <a:spcPts val="1200"/>
              </a:spcBef>
              <a:spcAft>
                <a:spcPts val="200"/>
              </a:spcAft>
            </a:pPr>
            <a:r>
              <a:rPr lang="en-US" sz="2300" dirty="0">
                <a:latin typeface="Arial"/>
                <a:cs typeface="Arial"/>
              </a:rPr>
              <a:t>All other antiviral therapies had very low probability of achieving this outcome </a:t>
            </a:r>
          </a:p>
        </p:txBody>
      </p:sp>
      <p:sp>
        <p:nvSpPr>
          <p:cNvPr id="3" name="Title 1"/>
          <p:cNvSpPr txBox="1">
            <a:spLocks/>
          </p:cNvSpPr>
          <p:nvPr/>
        </p:nvSpPr>
        <p:spPr>
          <a:xfrm>
            <a:off x="1097280" y="283464"/>
            <a:ext cx="10055781" cy="1450757"/>
          </a:xfrm>
          <a:prstGeom prst="rect">
            <a:avLst/>
          </a:prstGeom>
        </p:spPr>
        <p:txBody>
          <a:bodyPr anchor="b">
            <a:norm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r>
              <a:rPr lang="en-US" sz="4000" b="1" dirty="0" smtClean="0">
                <a:solidFill>
                  <a:schemeClr val="accent1"/>
                </a:solidFill>
                <a:latin typeface="Arial"/>
                <a:cs typeface="Arial"/>
              </a:rPr>
              <a:t>Efficacy: </a:t>
            </a:r>
            <a:r>
              <a:rPr lang="en-US" sz="4000" b="1" dirty="0" err="1" smtClean="0">
                <a:solidFill>
                  <a:schemeClr val="accent1"/>
                </a:solidFill>
                <a:latin typeface="Arial"/>
                <a:cs typeface="Arial"/>
              </a:rPr>
              <a:t>Tenofovir</a:t>
            </a:r>
            <a:r>
              <a:rPr lang="en-US" sz="4000" b="1" dirty="0" smtClean="0">
                <a:solidFill>
                  <a:schemeClr val="accent1"/>
                </a:solidFill>
                <a:latin typeface="Arial"/>
                <a:cs typeface="Arial"/>
              </a:rPr>
              <a:t> and </a:t>
            </a:r>
            <a:r>
              <a:rPr lang="en-US" sz="4000" b="1" dirty="0" err="1" smtClean="0">
                <a:solidFill>
                  <a:schemeClr val="accent1"/>
                </a:solidFill>
                <a:latin typeface="Arial"/>
                <a:cs typeface="Arial"/>
              </a:rPr>
              <a:t>Entecavir</a:t>
            </a:r>
            <a:r>
              <a:rPr lang="en-US" sz="4000" b="1" dirty="0" smtClean="0">
                <a:solidFill>
                  <a:schemeClr val="accent1"/>
                </a:solidFill>
                <a:latin typeface="Arial"/>
                <a:cs typeface="Arial"/>
              </a:rPr>
              <a:t> </a:t>
            </a:r>
            <a:r>
              <a:rPr lang="en-US" sz="2400" b="1" dirty="0" smtClean="0">
                <a:solidFill>
                  <a:schemeClr val="accent1"/>
                </a:solidFill>
                <a:latin typeface="Arial"/>
                <a:cs typeface="Arial"/>
              </a:rPr>
              <a:t>(continued)</a:t>
            </a:r>
            <a:endParaRPr lang="en-US" sz="2400" b="1" dirty="0">
              <a:solidFill>
                <a:schemeClr val="accent1"/>
              </a:solidFill>
              <a:latin typeface="Arial"/>
              <a:cs typeface="Arial"/>
            </a:endParaRPr>
          </a:p>
        </p:txBody>
      </p:sp>
    </p:spTree>
    <p:extLst>
      <p:ext uri="{BB962C8B-B14F-4D97-AF65-F5344CB8AC3E}">
        <p14:creationId xmlns:p14="http://schemas.microsoft.com/office/powerpoint/2010/main" val="418866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r>
              <a:rPr lang="en-US" sz="3600" b="1" dirty="0" smtClean="0">
                <a:solidFill>
                  <a:schemeClr val="accent1"/>
                </a:solidFill>
                <a:latin typeface="Arial"/>
                <a:cs typeface="Arial"/>
              </a:rPr>
              <a:t>Long-Term Effectiveness </a:t>
            </a:r>
            <a:r>
              <a:rPr lang="en-US" sz="3600" b="1" dirty="0">
                <a:solidFill>
                  <a:schemeClr val="accent1"/>
                </a:solidFill>
                <a:latin typeface="Arial"/>
                <a:cs typeface="Arial"/>
              </a:rPr>
              <a:t>of </a:t>
            </a:r>
            <a:r>
              <a:rPr lang="en-US" sz="3600" b="1" dirty="0" err="1" smtClean="0">
                <a:solidFill>
                  <a:schemeClr val="accent1"/>
                </a:solidFill>
                <a:latin typeface="Arial"/>
                <a:cs typeface="Arial"/>
              </a:rPr>
              <a:t>Entecavir</a:t>
            </a:r>
            <a:r>
              <a:rPr lang="en-US" sz="3600" b="1" dirty="0" smtClean="0">
                <a:solidFill>
                  <a:schemeClr val="accent1"/>
                </a:solidFill>
                <a:latin typeface="Arial"/>
                <a:cs typeface="Arial"/>
              </a:rPr>
              <a:t> </a:t>
            </a:r>
            <a:br>
              <a:rPr lang="en-US" sz="3600" b="1" dirty="0" smtClean="0">
                <a:solidFill>
                  <a:schemeClr val="accent1"/>
                </a:solidFill>
                <a:latin typeface="Arial"/>
                <a:cs typeface="Arial"/>
              </a:rPr>
            </a:br>
            <a:r>
              <a:rPr lang="en-US" sz="3600" b="1" dirty="0" smtClean="0">
                <a:solidFill>
                  <a:schemeClr val="accent1"/>
                </a:solidFill>
                <a:latin typeface="Arial"/>
                <a:cs typeface="Arial"/>
              </a:rPr>
              <a:t>and </a:t>
            </a:r>
            <a:r>
              <a:rPr lang="en-US" sz="3600" b="1" dirty="0" err="1" smtClean="0">
                <a:solidFill>
                  <a:schemeClr val="accent1"/>
                </a:solidFill>
                <a:latin typeface="Arial"/>
                <a:cs typeface="Arial"/>
              </a:rPr>
              <a:t>Tenofovir</a:t>
            </a:r>
            <a:r>
              <a:rPr lang="en-US" sz="3600" b="1" dirty="0" smtClean="0">
                <a:solidFill>
                  <a:schemeClr val="accent1"/>
                </a:solidFill>
                <a:latin typeface="Arial"/>
                <a:cs typeface="Arial"/>
              </a:rPr>
              <a:t> after </a:t>
            </a:r>
            <a:r>
              <a:rPr lang="en-US" sz="3600" b="1" dirty="0">
                <a:solidFill>
                  <a:schemeClr val="accent1"/>
                </a:solidFill>
                <a:latin typeface="Arial"/>
                <a:cs typeface="Arial"/>
              </a:rPr>
              <a:t>3 and 5 </a:t>
            </a:r>
            <a:r>
              <a:rPr lang="en-US" sz="3600" b="1" dirty="0" smtClean="0">
                <a:solidFill>
                  <a:schemeClr val="accent1"/>
                </a:solidFill>
                <a:latin typeface="Arial"/>
                <a:cs typeface="Arial"/>
              </a:rPr>
              <a:t>Years</a:t>
            </a:r>
            <a:endParaRPr lang="en-US" sz="3600" b="1" dirty="0">
              <a:solidFill>
                <a:schemeClr val="accent1"/>
              </a:solidFill>
              <a:latin typeface="Arial"/>
              <a:cs typeface="Arial"/>
            </a:endParaRPr>
          </a:p>
        </p:txBody>
      </p:sp>
      <p:sp>
        <p:nvSpPr>
          <p:cNvPr id="3" name="Content Placeholder 2"/>
          <p:cNvSpPr>
            <a:spLocks noGrp="1"/>
          </p:cNvSpPr>
          <p:nvPr>
            <p:ph idx="4294967295"/>
          </p:nvPr>
        </p:nvSpPr>
        <p:spPr>
          <a:xfrm>
            <a:off x="1188720" y="2605772"/>
            <a:ext cx="4937760" cy="4176028"/>
          </a:xfrm>
        </p:spPr>
        <p:txBody>
          <a:bodyPr>
            <a:noAutofit/>
          </a:bodyPr>
          <a:lstStyle/>
          <a:p>
            <a:pPr marL="347472" indent="-347472">
              <a:lnSpc>
                <a:spcPct val="100000"/>
              </a:lnSpc>
              <a:buFont typeface="Wingdings" charset="2"/>
              <a:buChar char="§"/>
            </a:pPr>
            <a:r>
              <a:rPr lang="en-US" sz="2400" dirty="0" smtClean="0">
                <a:solidFill>
                  <a:schemeClr val="tx1"/>
                </a:solidFill>
                <a:latin typeface="Arial"/>
                <a:cs typeface="Arial"/>
              </a:rPr>
              <a:t>Mortality</a:t>
            </a:r>
          </a:p>
          <a:p>
            <a:pPr marL="694944" indent="-342900">
              <a:lnSpc>
                <a:spcPct val="100000"/>
              </a:lnSpc>
              <a:buSzPct val="60000"/>
              <a:buFont typeface="Wingdings" charset="2"/>
              <a:buChar char=""/>
            </a:pPr>
            <a:r>
              <a:rPr lang="en-US" sz="2200" dirty="0" err="1" smtClean="0">
                <a:solidFill>
                  <a:schemeClr val="tx1"/>
                </a:solidFill>
                <a:latin typeface="Arial"/>
                <a:cs typeface="Arial"/>
              </a:rPr>
              <a:t>Entecavir</a:t>
            </a:r>
            <a:r>
              <a:rPr lang="en-US" sz="2200" dirty="0" smtClean="0">
                <a:solidFill>
                  <a:schemeClr val="tx1"/>
                </a:solidFill>
                <a:latin typeface="Arial"/>
                <a:cs typeface="Arial"/>
              </a:rPr>
              <a:t> : 3% and 3.8% </a:t>
            </a:r>
          </a:p>
          <a:p>
            <a:pPr marL="694944" indent="-342900">
              <a:lnSpc>
                <a:spcPct val="100000"/>
              </a:lnSpc>
              <a:spcAft>
                <a:spcPts val="900"/>
              </a:spcAft>
              <a:buSzPct val="60000"/>
              <a:buFont typeface="Wingdings" charset="2"/>
              <a:buChar char=""/>
            </a:pPr>
            <a:r>
              <a:rPr lang="en-US" sz="2200" dirty="0" err="1" smtClean="0">
                <a:solidFill>
                  <a:schemeClr val="tx1"/>
                </a:solidFill>
                <a:latin typeface="Arial"/>
                <a:cs typeface="Arial"/>
              </a:rPr>
              <a:t>Tenofovir</a:t>
            </a:r>
            <a:r>
              <a:rPr lang="en-US" sz="2200" dirty="0" smtClean="0">
                <a:solidFill>
                  <a:schemeClr val="tx1"/>
                </a:solidFill>
                <a:latin typeface="Arial"/>
                <a:cs typeface="Arial"/>
              </a:rPr>
              <a:t> : 0.7% and 1.4%</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HCC</a:t>
            </a:r>
          </a:p>
          <a:p>
            <a:pPr marL="694944" indent="-342900">
              <a:lnSpc>
                <a:spcPct val="100000"/>
              </a:lnSpc>
              <a:buSzPct val="60000"/>
              <a:buFont typeface="Wingdings" charset="2"/>
              <a:buChar char=""/>
              <a:tabLst>
                <a:tab pos="717550" algn="l"/>
              </a:tabLst>
            </a:pPr>
            <a:r>
              <a:rPr lang="en-US" sz="2200" dirty="0" err="1" smtClean="0">
                <a:solidFill>
                  <a:schemeClr val="tx1"/>
                </a:solidFill>
                <a:latin typeface="Arial"/>
                <a:cs typeface="Arial"/>
              </a:rPr>
              <a:t>Entecavir</a:t>
            </a:r>
            <a:r>
              <a:rPr lang="en-US" sz="2200" dirty="0" smtClean="0">
                <a:solidFill>
                  <a:schemeClr val="tx1"/>
                </a:solidFill>
                <a:latin typeface="Arial"/>
                <a:cs typeface="Arial"/>
              </a:rPr>
              <a:t>: 3.9% and 6.6%</a:t>
            </a:r>
          </a:p>
          <a:p>
            <a:pPr marL="694944" indent="-342900">
              <a:lnSpc>
                <a:spcPct val="100000"/>
              </a:lnSpc>
              <a:buSzPct val="60000"/>
              <a:buFont typeface="Wingdings" charset="2"/>
              <a:buChar char=""/>
              <a:tabLst>
                <a:tab pos="717550" algn="l"/>
              </a:tabLst>
            </a:pPr>
            <a:r>
              <a:rPr lang="en-US" sz="2200" dirty="0" err="1" smtClean="0">
                <a:solidFill>
                  <a:schemeClr val="tx1"/>
                </a:solidFill>
                <a:latin typeface="Arial"/>
                <a:cs typeface="Arial"/>
              </a:rPr>
              <a:t>Tenofovir</a:t>
            </a:r>
            <a:r>
              <a:rPr lang="en-US" sz="2200" dirty="0" smtClean="0">
                <a:solidFill>
                  <a:schemeClr val="tx1"/>
                </a:solidFill>
                <a:latin typeface="Arial"/>
                <a:cs typeface="Arial"/>
              </a:rPr>
              <a:t>: 1.4% and 2.4%</a:t>
            </a:r>
            <a:endParaRPr lang="en-US" sz="2200" dirty="0">
              <a:solidFill>
                <a:schemeClr val="tx1"/>
              </a:solidFill>
              <a:latin typeface="Arial"/>
              <a:cs typeface="Arial"/>
            </a:endParaRPr>
          </a:p>
        </p:txBody>
      </p:sp>
      <p:sp>
        <p:nvSpPr>
          <p:cNvPr id="4" name="TextBox 3"/>
          <p:cNvSpPr txBox="1"/>
          <p:nvPr/>
        </p:nvSpPr>
        <p:spPr>
          <a:xfrm>
            <a:off x="150812" y="6477000"/>
            <a:ext cx="8491042" cy="307777"/>
          </a:xfrm>
          <a:prstGeom prst="rect">
            <a:avLst/>
          </a:prstGeom>
          <a:noFill/>
        </p:spPr>
        <p:txBody>
          <a:bodyPr wrap="none" rtlCol="0">
            <a:spAutoFit/>
          </a:bodyPr>
          <a:lstStyle/>
          <a:p>
            <a:r>
              <a:rPr lang="en-US" sz="1400" dirty="0">
                <a:solidFill>
                  <a:schemeClr val="bg1"/>
                </a:solidFill>
                <a:latin typeface="Arial"/>
                <a:cs typeface="Arial"/>
              </a:rPr>
              <a:t>2015 WHO Guidelines for the Prevention, Care and Treatment of Persons with Hepatitis B Virus Infection</a:t>
            </a:r>
          </a:p>
        </p:txBody>
      </p:sp>
      <p:sp>
        <p:nvSpPr>
          <p:cNvPr id="5" name="TextBox 4"/>
          <p:cNvSpPr txBox="1"/>
          <p:nvPr/>
        </p:nvSpPr>
        <p:spPr>
          <a:xfrm>
            <a:off x="6094412" y="2608905"/>
            <a:ext cx="5271452" cy="1497846"/>
          </a:xfrm>
          <a:prstGeom prst="rect">
            <a:avLst/>
          </a:prstGeom>
          <a:noFill/>
        </p:spPr>
        <p:txBody>
          <a:bodyPr wrap="square" lIns="0" rIns="0" rtlCol="0">
            <a:spAutoFit/>
          </a:bodyPr>
          <a:lstStyle/>
          <a:p>
            <a:pPr marL="347472" indent="-342900">
              <a:spcBef>
                <a:spcPts val="1200"/>
              </a:spcBef>
              <a:spcAft>
                <a:spcPts val="200"/>
              </a:spcAft>
              <a:buClr>
                <a:schemeClr val="accent1"/>
              </a:buClr>
              <a:buFont typeface="Wingdings" panose="05000000000000000000" pitchFamily="2" charset="2"/>
              <a:buChar char="§"/>
            </a:pPr>
            <a:r>
              <a:rPr lang="en-US" sz="2400" dirty="0">
                <a:latin typeface="Arial"/>
                <a:cs typeface="Arial"/>
              </a:rPr>
              <a:t>Genotypic resistance</a:t>
            </a:r>
            <a:r>
              <a:rPr lang="en-US" sz="2400" dirty="0" smtClean="0">
                <a:latin typeface="Arial"/>
                <a:cs typeface="Arial"/>
              </a:rPr>
              <a:t> </a:t>
            </a:r>
          </a:p>
          <a:p>
            <a:pPr marL="694944" indent="-342900">
              <a:spcBef>
                <a:spcPts val="1200"/>
              </a:spcBef>
              <a:spcAft>
                <a:spcPts val="200"/>
              </a:spcAft>
              <a:buClr>
                <a:schemeClr val="accent1"/>
              </a:buClr>
              <a:buSzPct val="60000"/>
              <a:buFont typeface="Wingdings" charset="2"/>
              <a:buChar char=""/>
            </a:pPr>
            <a:r>
              <a:rPr lang="en-US" sz="2200" dirty="0" err="1" smtClean="0">
                <a:latin typeface="Arial"/>
                <a:cs typeface="Arial"/>
              </a:rPr>
              <a:t>Entecavir</a:t>
            </a:r>
            <a:r>
              <a:rPr lang="en-US" sz="2200" dirty="0" smtClean="0">
                <a:latin typeface="Arial"/>
                <a:cs typeface="Arial"/>
              </a:rPr>
              <a:t> </a:t>
            </a:r>
            <a:r>
              <a:rPr lang="en-US" sz="2200" dirty="0">
                <a:latin typeface="Arial"/>
                <a:cs typeface="Arial"/>
              </a:rPr>
              <a:t>at 5 </a:t>
            </a:r>
            <a:r>
              <a:rPr lang="en-US" sz="2200" dirty="0" smtClean="0">
                <a:latin typeface="Arial"/>
                <a:cs typeface="Arial"/>
              </a:rPr>
              <a:t>years </a:t>
            </a:r>
            <a:r>
              <a:rPr lang="en-US" sz="2200" dirty="0">
                <a:latin typeface="Arial"/>
                <a:cs typeface="Arial"/>
              </a:rPr>
              <a:t>of </a:t>
            </a:r>
            <a:r>
              <a:rPr lang="en-US" sz="2200" dirty="0" smtClean="0">
                <a:latin typeface="Arial"/>
                <a:cs typeface="Arial"/>
              </a:rPr>
              <a:t>Rx (0.8-1.2</a:t>
            </a:r>
            <a:r>
              <a:rPr lang="en-US" sz="2200" dirty="0">
                <a:latin typeface="Arial"/>
                <a:cs typeface="Arial"/>
              </a:rPr>
              <a:t>%)</a:t>
            </a:r>
          </a:p>
          <a:p>
            <a:pPr marL="694944" indent="-342900">
              <a:spcBef>
                <a:spcPts val="1200"/>
              </a:spcBef>
              <a:spcAft>
                <a:spcPts val="200"/>
              </a:spcAft>
              <a:buClr>
                <a:schemeClr val="accent1"/>
              </a:buClr>
              <a:buSzPct val="60000"/>
              <a:buFont typeface="Wingdings" charset="2"/>
              <a:buChar char=""/>
            </a:pPr>
            <a:r>
              <a:rPr lang="en-US" sz="2200" dirty="0" err="1" smtClean="0">
                <a:latin typeface="Arial"/>
                <a:cs typeface="Arial"/>
              </a:rPr>
              <a:t>Tenofovir</a:t>
            </a:r>
            <a:r>
              <a:rPr lang="en-US" sz="2200" dirty="0">
                <a:latin typeface="Arial"/>
                <a:cs typeface="Arial"/>
              </a:rPr>
              <a:t>: no resistance at 8 </a:t>
            </a:r>
            <a:r>
              <a:rPr lang="en-US" sz="2200" dirty="0" smtClean="0">
                <a:latin typeface="Arial"/>
                <a:cs typeface="Arial"/>
              </a:rPr>
              <a:t>years</a:t>
            </a:r>
            <a:endParaRPr lang="en-US" sz="2200" dirty="0">
              <a:latin typeface="Arial"/>
              <a:cs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9" name="Straight Connector 8"/>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88720" y="1938528"/>
            <a:ext cx="8534400" cy="738664"/>
          </a:xfrm>
          <a:prstGeom prst="rect">
            <a:avLst/>
          </a:prstGeom>
          <a:noFill/>
        </p:spPr>
        <p:txBody>
          <a:bodyPr wrap="square" lIns="0" rIns="0" rtlCol="0">
            <a:spAutoFit/>
          </a:bodyPr>
          <a:lstStyle/>
          <a:p>
            <a:r>
              <a:rPr lang="en-US" sz="2400" b="1" dirty="0" smtClean="0">
                <a:latin typeface="Arial"/>
                <a:cs typeface="Arial"/>
              </a:rPr>
              <a:t>Low cumulative rates of:</a:t>
            </a:r>
          </a:p>
          <a:p>
            <a:endParaRPr lang="en-US" dirty="0"/>
          </a:p>
        </p:txBody>
      </p:sp>
    </p:spTree>
    <p:extLst>
      <p:ext uri="{BB962C8B-B14F-4D97-AF65-F5344CB8AC3E}">
        <p14:creationId xmlns:p14="http://schemas.microsoft.com/office/powerpoint/2010/main" val="302791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t="1786"/>
          <a:stretch>
            <a:fillRect/>
          </a:stretch>
        </p:blipFill>
        <p:spPr>
          <a:xfrm>
            <a:off x="989012" y="1927475"/>
            <a:ext cx="10409936" cy="4092325"/>
          </a:xfrm>
          <a:prstGeom prst="rect">
            <a:avLst/>
          </a:prstGeom>
        </p:spPr>
      </p:pic>
      <p:sp>
        <p:nvSpPr>
          <p:cNvPr id="5" name="TextBox 4"/>
          <p:cNvSpPr txBox="1"/>
          <p:nvPr/>
        </p:nvSpPr>
        <p:spPr>
          <a:xfrm>
            <a:off x="146304" y="6455664"/>
            <a:ext cx="8513994" cy="307777"/>
          </a:xfrm>
          <a:prstGeom prst="rect">
            <a:avLst/>
          </a:prstGeom>
          <a:noFill/>
        </p:spPr>
        <p:txBody>
          <a:bodyPr wrap="none" rtlCol="0">
            <a:spAutoFit/>
          </a:bodyPr>
          <a:lstStyle/>
          <a:p>
            <a:r>
              <a:rPr lang="en-US" sz="1400" dirty="0">
                <a:solidFill>
                  <a:schemeClr val="bg1"/>
                </a:solidFill>
                <a:latin typeface="Arial"/>
                <a:cs typeface="Arial"/>
              </a:rPr>
              <a:t>2015 WHO Guidelines for the Prevention, Care and Treatment of Persons with Hepatitis B Virus Infection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2" name="Title 1"/>
          <p:cNvSpPr>
            <a:spLocks noGrp="1"/>
          </p:cNvSpPr>
          <p:nvPr>
            <p:ph type="title"/>
          </p:nvPr>
        </p:nvSpPr>
        <p:spPr>
          <a:xfrm>
            <a:off x="1097280" y="283464"/>
            <a:ext cx="10058400" cy="1453896"/>
          </a:xfrm>
        </p:spPr>
        <p:txBody>
          <a:bodyPr>
            <a:noAutofit/>
          </a:bodyPr>
          <a:lstStyle/>
          <a:p>
            <a:r>
              <a:rPr lang="en-US" sz="3600" b="1" dirty="0" smtClean="0">
                <a:solidFill>
                  <a:schemeClr val="accent1"/>
                </a:solidFill>
                <a:latin typeface="Arial"/>
                <a:cs typeface="Arial"/>
              </a:rPr>
              <a:t> </a:t>
            </a:r>
            <a:br>
              <a:rPr lang="en-US" sz="3600" b="1" dirty="0" smtClean="0">
                <a:solidFill>
                  <a:schemeClr val="accent1"/>
                </a:solidFill>
                <a:latin typeface="Arial"/>
                <a:cs typeface="Arial"/>
              </a:rPr>
            </a:br>
            <a:r>
              <a:rPr lang="en-US" sz="3600" b="1" dirty="0" smtClean="0">
                <a:solidFill>
                  <a:schemeClr val="accent1"/>
                </a:solidFill>
                <a:latin typeface="Arial"/>
                <a:cs typeface="Arial"/>
              </a:rPr>
              <a:t>Recommended </a:t>
            </a:r>
            <a:r>
              <a:rPr lang="en-US" sz="3600" b="1" dirty="0">
                <a:solidFill>
                  <a:schemeClr val="accent1"/>
                </a:solidFill>
                <a:latin typeface="Arial"/>
                <a:cs typeface="Arial"/>
              </a:rPr>
              <a:t>NAs and </a:t>
            </a:r>
            <a:r>
              <a:rPr lang="en-US" sz="3600" b="1" dirty="0" smtClean="0">
                <a:solidFill>
                  <a:schemeClr val="accent1"/>
                </a:solidFill>
                <a:latin typeface="Arial"/>
                <a:cs typeface="Arial"/>
              </a:rPr>
              <a:t>Dosages for Adults</a:t>
            </a:r>
            <a:endParaRPr lang="en-US" sz="3600" b="1" dirty="0">
              <a:solidFill>
                <a:schemeClr val="accent1"/>
              </a:solidFill>
              <a:latin typeface="Arial"/>
              <a:cs typeface="Arial"/>
            </a:endParaRPr>
          </a:p>
        </p:txBody>
      </p:sp>
    </p:spTree>
    <p:extLst>
      <p:ext uri="{BB962C8B-B14F-4D97-AF65-F5344CB8AC3E}">
        <p14:creationId xmlns:p14="http://schemas.microsoft.com/office/powerpoint/2010/main" val="65535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t="1816" b="1636"/>
          <a:stretch>
            <a:fillRect/>
          </a:stretch>
        </p:blipFill>
        <p:spPr>
          <a:xfrm>
            <a:off x="989012" y="1828800"/>
            <a:ext cx="10363199" cy="4495800"/>
          </a:xfrm>
          <a:prstGeom prst="rect">
            <a:avLst/>
          </a:prstGeom>
        </p:spPr>
      </p:pic>
      <p:sp>
        <p:nvSpPr>
          <p:cNvPr id="4" name="TextBox 3"/>
          <p:cNvSpPr txBox="1"/>
          <p:nvPr/>
        </p:nvSpPr>
        <p:spPr>
          <a:xfrm>
            <a:off x="146304" y="6455664"/>
            <a:ext cx="8513994" cy="307777"/>
          </a:xfrm>
          <a:prstGeom prst="rect">
            <a:avLst/>
          </a:prstGeom>
          <a:noFill/>
        </p:spPr>
        <p:txBody>
          <a:bodyPr wrap="none" rtlCol="0">
            <a:spAutoFit/>
          </a:bodyPr>
          <a:lstStyle/>
          <a:p>
            <a:r>
              <a:rPr lang="en-US" sz="1400" dirty="0">
                <a:solidFill>
                  <a:schemeClr val="bg1"/>
                </a:solidFill>
                <a:latin typeface="Arial"/>
                <a:cs typeface="Arial"/>
              </a:rPr>
              <a:t>2015 WHO Guidelines for the Prevention, Care and Treatment of Persons with Hepatitis B Virus Infection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2" name="Title 1"/>
          <p:cNvSpPr>
            <a:spLocks noGrp="1"/>
          </p:cNvSpPr>
          <p:nvPr>
            <p:ph type="title"/>
          </p:nvPr>
        </p:nvSpPr>
        <p:spPr>
          <a:xfrm>
            <a:off x="1097280" y="283464"/>
            <a:ext cx="10058400" cy="1453896"/>
          </a:xfrm>
        </p:spPr>
        <p:txBody>
          <a:bodyPr>
            <a:normAutofit/>
          </a:bodyPr>
          <a:lstStyle/>
          <a:p>
            <a:r>
              <a:rPr lang="en-US" sz="3500" b="1" dirty="0" smtClean="0">
                <a:solidFill>
                  <a:schemeClr val="accent1"/>
                </a:solidFill>
                <a:latin typeface="Arial"/>
                <a:cs typeface="Arial"/>
              </a:rPr>
              <a:t/>
            </a:r>
            <a:br>
              <a:rPr lang="en-US" sz="3500" b="1" dirty="0" smtClean="0">
                <a:solidFill>
                  <a:schemeClr val="accent1"/>
                </a:solidFill>
                <a:latin typeface="Arial"/>
                <a:cs typeface="Arial"/>
              </a:rPr>
            </a:br>
            <a:r>
              <a:rPr lang="en-US" sz="3500" b="1" dirty="0" smtClean="0">
                <a:solidFill>
                  <a:schemeClr val="accent1"/>
                </a:solidFill>
                <a:latin typeface="Arial"/>
                <a:cs typeface="Arial"/>
              </a:rPr>
              <a:t>Recommended </a:t>
            </a:r>
            <a:r>
              <a:rPr lang="en-US" sz="3500" b="1" dirty="0">
                <a:solidFill>
                  <a:schemeClr val="accent1"/>
                </a:solidFill>
                <a:latin typeface="Arial"/>
                <a:cs typeface="Arial"/>
              </a:rPr>
              <a:t>NAs and </a:t>
            </a:r>
            <a:r>
              <a:rPr lang="en-US" sz="3500" b="1" dirty="0" smtClean="0">
                <a:solidFill>
                  <a:schemeClr val="accent1"/>
                </a:solidFill>
                <a:latin typeface="Arial"/>
                <a:cs typeface="Arial"/>
              </a:rPr>
              <a:t>Dosages for Children</a:t>
            </a:r>
            <a:endParaRPr lang="en-US" sz="3500" b="1" dirty="0">
              <a:solidFill>
                <a:schemeClr val="accent1"/>
              </a:solidFill>
              <a:latin typeface="Arial"/>
              <a:cs typeface="Arial"/>
            </a:endParaRPr>
          </a:p>
        </p:txBody>
      </p:sp>
    </p:spTree>
    <p:extLst>
      <p:ext uri="{BB962C8B-B14F-4D97-AF65-F5344CB8AC3E}">
        <p14:creationId xmlns:p14="http://schemas.microsoft.com/office/powerpoint/2010/main" val="273823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Assessment </a:t>
            </a:r>
            <a:r>
              <a:rPr lang="en-US" sz="4000" b="1" dirty="0">
                <a:solidFill>
                  <a:schemeClr val="accent1"/>
                </a:solidFill>
                <a:latin typeface="Arial"/>
                <a:cs typeface="Arial"/>
              </a:rPr>
              <a:t>P</a:t>
            </a:r>
            <a:r>
              <a:rPr lang="en-US" sz="4000" b="1" dirty="0" smtClean="0">
                <a:solidFill>
                  <a:schemeClr val="accent1"/>
                </a:solidFill>
                <a:latin typeface="Arial"/>
                <a:cs typeface="Arial"/>
              </a:rPr>
              <a:t>rior </a:t>
            </a:r>
            <a:r>
              <a:rPr lang="en-US" sz="4000" b="1" dirty="0">
                <a:solidFill>
                  <a:schemeClr val="accent1"/>
                </a:solidFill>
                <a:latin typeface="Arial"/>
                <a:cs typeface="Arial"/>
              </a:rPr>
              <a:t>to </a:t>
            </a:r>
            <a:r>
              <a:rPr lang="en-US" sz="4000" b="1" dirty="0" smtClean="0">
                <a:solidFill>
                  <a:schemeClr val="accent1"/>
                </a:solidFill>
                <a:latin typeface="Arial"/>
                <a:cs typeface="Arial"/>
              </a:rPr>
              <a:t>Treatment Initiation</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5148072"/>
          </a:xfrm>
        </p:spPr>
        <p:txBody>
          <a:bodyPr>
            <a:normAutofit/>
          </a:bodyPr>
          <a:lstStyle/>
          <a:p>
            <a:pPr marL="347472" indent="-347472">
              <a:lnSpc>
                <a:spcPct val="100000"/>
              </a:lnSpc>
              <a:buFont typeface="Wingdings" panose="05000000000000000000" pitchFamily="2" charset="2"/>
              <a:buChar char="§"/>
            </a:pPr>
            <a:r>
              <a:rPr lang="en-US" sz="2400" dirty="0">
                <a:solidFill>
                  <a:schemeClr val="tx1"/>
                </a:solidFill>
                <a:latin typeface="Arial"/>
                <a:cs typeface="Arial"/>
              </a:rPr>
              <a:t>Assess severity of chronic liver </a:t>
            </a:r>
            <a:r>
              <a:rPr lang="en-US" sz="2400" dirty="0" smtClean="0">
                <a:solidFill>
                  <a:schemeClr val="tx1"/>
                </a:solidFill>
                <a:latin typeface="Arial"/>
                <a:cs typeface="Arial"/>
              </a:rPr>
              <a:t>disease</a:t>
            </a:r>
            <a:endParaRPr lang="en-US" sz="2400" dirty="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a:solidFill>
                  <a:schemeClr val="tx1"/>
                </a:solidFill>
                <a:latin typeface="Arial"/>
                <a:cs typeface="Arial"/>
              </a:rPr>
              <a:t>Assessment of the level of viral </a:t>
            </a:r>
            <a:r>
              <a:rPr lang="en-US" sz="2400" dirty="0" smtClean="0">
                <a:solidFill>
                  <a:schemeClr val="tx1"/>
                </a:solidFill>
                <a:latin typeface="Arial"/>
                <a:cs typeface="Arial"/>
              </a:rPr>
              <a:t>replication</a:t>
            </a:r>
            <a:endParaRPr lang="en-US" sz="2400" dirty="0">
              <a:solidFill>
                <a:schemeClr val="tx1"/>
              </a:solidFill>
              <a:latin typeface="Arial"/>
              <a:cs typeface="Arial"/>
            </a:endParaRPr>
          </a:p>
          <a:p>
            <a:pPr marL="694944" indent="-347472">
              <a:lnSpc>
                <a:spcPct val="100000"/>
              </a:lnSpc>
              <a:buSzPct val="60000"/>
              <a:buFont typeface="Wingdings" charset="2"/>
              <a:buChar char=""/>
            </a:pPr>
            <a:r>
              <a:rPr lang="en-US" sz="2400" dirty="0">
                <a:solidFill>
                  <a:schemeClr val="tx1"/>
                </a:solidFill>
                <a:latin typeface="Arial"/>
                <a:cs typeface="Arial"/>
              </a:rPr>
              <a:t>HBV DNA, </a:t>
            </a:r>
            <a:r>
              <a:rPr lang="en-US" sz="2400" dirty="0" err="1">
                <a:solidFill>
                  <a:schemeClr val="tx1"/>
                </a:solidFill>
                <a:latin typeface="Arial"/>
                <a:cs typeface="Arial"/>
              </a:rPr>
              <a:t>HBeAg</a:t>
            </a:r>
            <a:r>
              <a:rPr lang="en-US" sz="2400" dirty="0">
                <a:solidFill>
                  <a:schemeClr val="tx1"/>
                </a:solidFill>
                <a:latin typeface="Arial"/>
                <a:cs typeface="Arial"/>
              </a:rPr>
              <a:t> and </a:t>
            </a:r>
            <a:r>
              <a:rPr lang="en-US" sz="2400" dirty="0" err="1">
                <a:solidFill>
                  <a:schemeClr val="tx1"/>
                </a:solidFill>
                <a:latin typeface="Arial"/>
                <a:cs typeface="Arial"/>
              </a:rPr>
              <a:t>HBeAb</a:t>
            </a:r>
            <a:r>
              <a:rPr lang="en-US" sz="2400" dirty="0">
                <a:solidFill>
                  <a:schemeClr val="tx1"/>
                </a:solidFill>
                <a:latin typeface="Arial"/>
                <a:cs typeface="Arial"/>
              </a:rPr>
              <a:t> status (if available</a:t>
            </a:r>
            <a:r>
              <a:rPr lang="en-US" sz="2400" dirty="0" smtClean="0">
                <a:solidFill>
                  <a:schemeClr val="tx1"/>
                </a:solidFill>
                <a:latin typeface="Arial"/>
                <a:cs typeface="Arial"/>
              </a:rPr>
              <a:t>)</a:t>
            </a:r>
            <a:endParaRPr lang="en-US" sz="2400" dirty="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Assessment for </a:t>
            </a:r>
            <a:r>
              <a:rPr lang="en-US" sz="2400" dirty="0">
                <a:solidFill>
                  <a:schemeClr val="tx1"/>
                </a:solidFill>
                <a:latin typeface="Arial"/>
                <a:cs typeface="Arial"/>
              </a:rPr>
              <a:t>the presence of </a:t>
            </a:r>
            <a:r>
              <a:rPr lang="en-US" sz="2400" dirty="0" smtClean="0">
                <a:solidFill>
                  <a:schemeClr val="tx1"/>
                </a:solidFill>
                <a:latin typeface="Arial"/>
                <a:cs typeface="Arial"/>
              </a:rPr>
              <a:t>co-morbidities</a:t>
            </a:r>
            <a:endParaRPr lang="en-US" sz="2400" b="1" dirty="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a:solidFill>
                  <a:schemeClr val="tx1"/>
                </a:solidFill>
                <a:latin typeface="Arial"/>
                <a:cs typeface="Arial"/>
              </a:rPr>
              <a:t>Lifestyle </a:t>
            </a:r>
            <a:r>
              <a:rPr lang="en-US" sz="2400" dirty="0" smtClean="0">
                <a:solidFill>
                  <a:schemeClr val="tx1"/>
                </a:solidFill>
                <a:latin typeface="Arial"/>
                <a:cs typeface="Arial"/>
              </a:rPr>
              <a:t>counseling</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Preventive measures</a:t>
            </a:r>
          </a:p>
          <a:p>
            <a:pPr marL="694944" indent="-347472">
              <a:lnSpc>
                <a:spcPct val="100000"/>
              </a:lnSpc>
              <a:buSzPct val="60000"/>
              <a:buFont typeface="Wingdings" charset="2"/>
              <a:buChar char=""/>
            </a:pPr>
            <a:r>
              <a:rPr lang="en-US" sz="2400" dirty="0" err="1" smtClean="0">
                <a:solidFill>
                  <a:schemeClr val="tx1"/>
                </a:solidFill>
                <a:latin typeface="Arial"/>
                <a:cs typeface="Arial"/>
              </a:rPr>
              <a:t>HBsAg</a:t>
            </a:r>
            <a:r>
              <a:rPr lang="en-US" sz="2400" dirty="0" smtClean="0">
                <a:solidFill>
                  <a:schemeClr val="tx1"/>
                </a:solidFill>
                <a:latin typeface="Arial"/>
                <a:cs typeface="Arial"/>
              </a:rPr>
              <a:t> screening with HBV vaccination of non-immune family members and sexual contacts</a:t>
            </a:r>
          </a:p>
          <a:p>
            <a:pPr marL="347472" indent="-347472">
              <a:lnSpc>
                <a:spcPct val="100000"/>
              </a:lnSpc>
              <a:buNone/>
            </a:pPr>
            <a:endParaRPr lang="en-US" sz="2400" dirty="0">
              <a:latin typeface="Arial"/>
              <a:cs typeface="Arial"/>
            </a:endParaRPr>
          </a:p>
        </p:txBody>
      </p:sp>
    </p:spTree>
    <p:extLst>
      <p:ext uri="{BB962C8B-B14F-4D97-AF65-F5344CB8AC3E}">
        <p14:creationId xmlns:p14="http://schemas.microsoft.com/office/powerpoint/2010/main" val="248175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Preparation for HBV </a:t>
            </a:r>
            <a:r>
              <a:rPr lang="en-US" sz="4000" b="1" dirty="0" smtClean="0">
                <a:solidFill>
                  <a:schemeClr val="accent1"/>
                </a:solidFill>
                <a:latin typeface="Arial"/>
                <a:cs typeface="Arial"/>
              </a:rPr>
              <a:t>Treatment</a:t>
            </a:r>
            <a:endParaRPr lang="en-US" sz="4000" b="1" dirty="0">
              <a:solidFill>
                <a:schemeClr val="accent1"/>
              </a:solidFill>
              <a:latin typeface="Arial"/>
              <a:cs typeface="Arial"/>
            </a:endParaRPr>
          </a:p>
        </p:txBody>
      </p:sp>
      <p:sp>
        <p:nvSpPr>
          <p:cNvPr id="3" name="Content Placeholder 2"/>
          <p:cNvSpPr>
            <a:spLocks noGrp="1"/>
          </p:cNvSpPr>
          <p:nvPr>
            <p:ph sz="half" idx="1"/>
          </p:nvPr>
        </p:nvSpPr>
        <p:spPr>
          <a:xfrm>
            <a:off x="1188720" y="1938528"/>
            <a:ext cx="4936474" cy="4343400"/>
          </a:xfrm>
        </p:spPr>
        <p:txBody>
          <a:bodyPr>
            <a:noAutofit/>
          </a:bodyPr>
          <a:lstStyle/>
          <a:p>
            <a:pPr marL="0" indent="0">
              <a:buNone/>
            </a:pPr>
            <a:r>
              <a:rPr lang="en-US" sz="2400" b="1" dirty="0">
                <a:solidFill>
                  <a:schemeClr val="accent1"/>
                </a:solidFill>
                <a:latin typeface="Arial"/>
                <a:cs typeface="Arial"/>
              </a:rPr>
              <a:t>Patient counseling </a:t>
            </a:r>
            <a:endParaRPr lang="en-US" sz="2400" b="1"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Indications </a:t>
            </a:r>
            <a:r>
              <a:rPr lang="en-US" sz="2400" dirty="0">
                <a:solidFill>
                  <a:schemeClr val="tx1"/>
                </a:solidFill>
                <a:latin typeface="Arial"/>
                <a:cs typeface="Arial"/>
              </a:rPr>
              <a:t>for </a:t>
            </a:r>
            <a:r>
              <a:rPr lang="en-US" sz="2400" dirty="0" smtClean="0">
                <a:solidFill>
                  <a:schemeClr val="tx1"/>
                </a:solidFill>
                <a:latin typeface="Arial"/>
                <a:cs typeface="Arial"/>
              </a:rPr>
              <a:t>treatment</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Benefits </a:t>
            </a:r>
            <a:r>
              <a:rPr lang="en-US" sz="2400" dirty="0">
                <a:solidFill>
                  <a:schemeClr val="tx1"/>
                </a:solidFill>
                <a:latin typeface="Arial"/>
                <a:cs typeface="Arial"/>
              </a:rPr>
              <a:t>and side-effects of treatment </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Need </a:t>
            </a:r>
            <a:r>
              <a:rPr lang="en-US" sz="2400" dirty="0">
                <a:solidFill>
                  <a:schemeClr val="tx1"/>
                </a:solidFill>
                <a:latin typeface="Arial"/>
                <a:cs typeface="Arial"/>
              </a:rPr>
              <a:t>for and willingness to commit to long-term treatment</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Need </a:t>
            </a:r>
            <a:r>
              <a:rPr lang="en-US" sz="2400" dirty="0">
                <a:solidFill>
                  <a:schemeClr val="tx1"/>
                </a:solidFill>
                <a:latin typeface="Arial"/>
                <a:cs typeface="Arial"/>
              </a:rPr>
              <a:t>for follow-up monitoring both on and off </a:t>
            </a:r>
            <a:r>
              <a:rPr lang="en-US" sz="2400" dirty="0" smtClean="0">
                <a:solidFill>
                  <a:schemeClr val="tx1"/>
                </a:solidFill>
                <a:latin typeface="Arial"/>
                <a:cs typeface="Arial"/>
              </a:rPr>
              <a:t>therapy</a:t>
            </a:r>
          </a:p>
          <a:p>
            <a:pPr>
              <a:lnSpc>
                <a:spcPct val="120000"/>
              </a:lnSpc>
              <a:buFont typeface="Wingdings" panose="05000000000000000000" pitchFamily="2" charset="2"/>
              <a:buChar char="§"/>
            </a:pPr>
            <a:endParaRPr lang="en-US" sz="2400" dirty="0">
              <a:solidFill>
                <a:schemeClr val="tx1"/>
              </a:solidFill>
              <a:latin typeface="Arial"/>
              <a:cs typeface="Arial"/>
            </a:endParaRPr>
          </a:p>
        </p:txBody>
      </p:sp>
      <p:sp>
        <p:nvSpPr>
          <p:cNvPr id="5" name="Content Placeholder 4"/>
          <p:cNvSpPr>
            <a:spLocks noGrp="1"/>
          </p:cNvSpPr>
          <p:nvPr>
            <p:ph sz="half" idx="2"/>
          </p:nvPr>
        </p:nvSpPr>
        <p:spPr>
          <a:xfrm>
            <a:off x="6216301" y="1981200"/>
            <a:ext cx="4936474" cy="4343399"/>
          </a:xfrm>
        </p:spPr>
        <p:txBody>
          <a:bodyPr>
            <a:no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Importance of full adherence for treatment</a:t>
            </a:r>
          </a:p>
          <a:p>
            <a:pPr marL="694944" lvl="4" indent="-347472">
              <a:lnSpc>
                <a:spcPct val="100000"/>
              </a:lnSpc>
              <a:spcBef>
                <a:spcPts val="0"/>
              </a:spcBef>
              <a:spcAft>
                <a:spcPts val="200"/>
              </a:spcAft>
              <a:buSzPct val="60000"/>
              <a:buFont typeface="Wingdings" charset="2"/>
              <a:buChar char=""/>
            </a:pPr>
            <a:r>
              <a:rPr lang="en-US" sz="2200" dirty="0" smtClean="0">
                <a:solidFill>
                  <a:schemeClr val="tx1"/>
                </a:solidFill>
                <a:latin typeface="Arial"/>
                <a:cs typeface="Arial"/>
              </a:rPr>
              <a:t>efficacy of treatment</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Risks </a:t>
            </a:r>
            <a:r>
              <a:rPr lang="en-US" sz="2400" dirty="0">
                <a:solidFill>
                  <a:schemeClr val="tx1"/>
                </a:solidFill>
                <a:latin typeface="Arial"/>
                <a:cs typeface="Arial"/>
              </a:rPr>
              <a:t>of non-adherence</a:t>
            </a:r>
            <a:endParaRPr lang="en-US" sz="2400" dirty="0" smtClean="0">
              <a:solidFill>
                <a:schemeClr val="tx1"/>
              </a:solidFill>
              <a:latin typeface="Arial"/>
              <a:cs typeface="Arial"/>
            </a:endParaRPr>
          </a:p>
          <a:p>
            <a:pPr marL="694944" lvl="4" indent="-347472">
              <a:lnSpc>
                <a:spcPct val="100000"/>
              </a:lnSpc>
              <a:spcBef>
                <a:spcPts val="0"/>
              </a:spcBef>
              <a:spcAft>
                <a:spcPts val="200"/>
              </a:spcAft>
              <a:buSzPct val="60000"/>
              <a:buFont typeface="Wingdings" charset="2"/>
              <a:buChar char=""/>
            </a:pPr>
            <a:r>
              <a:rPr lang="en-US" sz="2200" dirty="0" smtClean="0">
                <a:solidFill>
                  <a:schemeClr val="tx1"/>
                </a:solidFill>
                <a:latin typeface="Arial"/>
                <a:cs typeface="Arial"/>
              </a:rPr>
              <a:t>risk </a:t>
            </a:r>
            <a:r>
              <a:rPr lang="en-US" sz="2200" dirty="0">
                <a:solidFill>
                  <a:schemeClr val="tx1"/>
                </a:solidFill>
                <a:latin typeface="Arial"/>
                <a:cs typeface="Arial"/>
              </a:rPr>
              <a:t>of drug resistance </a:t>
            </a:r>
            <a:endParaRPr lang="en-US" sz="2200" dirty="0" smtClean="0">
              <a:solidFill>
                <a:schemeClr val="tx1"/>
              </a:solidFill>
              <a:latin typeface="Arial"/>
              <a:cs typeface="Arial"/>
            </a:endParaRPr>
          </a:p>
          <a:p>
            <a:pPr marL="694944" lvl="4" indent="-347472">
              <a:lnSpc>
                <a:spcPct val="100000"/>
              </a:lnSpc>
              <a:spcBef>
                <a:spcPts val="0"/>
              </a:spcBef>
              <a:spcAft>
                <a:spcPts val="200"/>
              </a:spcAft>
              <a:buSzPct val="60000"/>
              <a:buFont typeface="Wingdings" charset="2"/>
              <a:buChar char=""/>
            </a:pPr>
            <a:r>
              <a:rPr lang="en-US" sz="2200" dirty="0" smtClean="0">
                <a:solidFill>
                  <a:schemeClr val="tx1"/>
                </a:solidFill>
                <a:latin typeface="Arial"/>
                <a:cs typeface="Arial"/>
              </a:rPr>
              <a:t>progression </a:t>
            </a:r>
            <a:r>
              <a:rPr lang="en-US" sz="2200" dirty="0">
                <a:solidFill>
                  <a:schemeClr val="tx1"/>
                </a:solidFill>
                <a:latin typeface="Arial"/>
                <a:cs typeface="Arial"/>
              </a:rPr>
              <a:t>of disease</a:t>
            </a:r>
            <a:endParaRPr lang="en-US" sz="2200" dirty="0" smtClean="0">
              <a:solidFill>
                <a:schemeClr val="tx1"/>
              </a:solidFill>
              <a:latin typeface="Arial"/>
              <a:cs typeface="Arial"/>
            </a:endParaRPr>
          </a:p>
          <a:p>
            <a:pPr marL="694944" lvl="4" indent="-347472">
              <a:lnSpc>
                <a:spcPct val="100000"/>
              </a:lnSpc>
              <a:spcBef>
                <a:spcPts val="0"/>
              </a:spcBef>
              <a:spcAft>
                <a:spcPts val="200"/>
              </a:spcAft>
              <a:buSzPct val="60000"/>
              <a:buFont typeface="Wingdings" charset="2"/>
              <a:buChar char=""/>
            </a:pPr>
            <a:r>
              <a:rPr lang="en-US" sz="2200" dirty="0" smtClean="0">
                <a:solidFill>
                  <a:schemeClr val="tx1"/>
                </a:solidFill>
                <a:latin typeface="Arial"/>
                <a:cs typeface="Arial"/>
              </a:rPr>
              <a:t>risk </a:t>
            </a:r>
            <a:r>
              <a:rPr lang="en-US" sz="2200" dirty="0">
                <a:solidFill>
                  <a:schemeClr val="tx1"/>
                </a:solidFill>
                <a:latin typeface="Arial"/>
                <a:cs typeface="Arial"/>
              </a:rPr>
              <a:t>of acute liver failure with abrupt cessation of treatment</a:t>
            </a:r>
            <a:endParaRPr lang="en-US" sz="22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Cost </a:t>
            </a:r>
            <a:r>
              <a:rPr lang="en-US" sz="2400" dirty="0">
                <a:solidFill>
                  <a:schemeClr val="tx1"/>
                </a:solidFill>
                <a:latin typeface="Arial"/>
                <a:cs typeface="Arial"/>
              </a:rPr>
              <a:t>implications of treatment and follow </a:t>
            </a:r>
            <a:r>
              <a:rPr lang="en-US" sz="2400" dirty="0" smtClean="0">
                <a:solidFill>
                  <a:schemeClr val="tx1"/>
                </a:solidFill>
                <a:latin typeface="Arial"/>
                <a:cs typeface="Arial"/>
              </a:rPr>
              <a:t>up</a:t>
            </a:r>
            <a:endParaRPr lang="en-US" sz="2400" dirty="0">
              <a:solidFill>
                <a:schemeClr val="tx1"/>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265472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Toxicity of NAs</a:t>
            </a:r>
          </a:p>
        </p:txBody>
      </p:sp>
      <p:sp>
        <p:nvSpPr>
          <p:cNvPr id="3" name="Content Placeholder 2"/>
          <p:cNvSpPr>
            <a:spLocks noGrp="1"/>
          </p:cNvSpPr>
          <p:nvPr>
            <p:ph sz="half" idx="1"/>
          </p:nvPr>
        </p:nvSpPr>
        <p:spPr>
          <a:xfrm>
            <a:off x="1188720" y="1938528"/>
            <a:ext cx="9875520" cy="4023360"/>
          </a:xfrm>
        </p:spPr>
        <p:txBody>
          <a:bodyPr>
            <a:noAutofit/>
          </a:bodyPr>
          <a:lstStyle/>
          <a:p>
            <a:pPr marL="0" indent="0">
              <a:buNone/>
            </a:pPr>
            <a:r>
              <a:rPr lang="en-US" sz="2400" b="1" dirty="0" smtClean="0">
                <a:solidFill>
                  <a:schemeClr val="accent1"/>
                </a:solidFill>
                <a:latin typeface="Arial"/>
                <a:cs typeface="Arial"/>
              </a:rPr>
              <a:t>Nephrotoxicity: </a:t>
            </a:r>
            <a:r>
              <a:rPr lang="en-US" sz="2400" b="1" dirty="0">
                <a:solidFill>
                  <a:schemeClr val="accent1"/>
                </a:solidFill>
                <a:latin typeface="Arial"/>
                <a:cs typeface="Arial"/>
              </a:rPr>
              <a:t>A</a:t>
            </a:r>
            <a:r>
              <a:rPr lang="en-US" sz="2400" b="1" dirty="0" smtClean="0">
                <a:solidFill>
                  <a:schemeClr val="accent1"/>
                </a:solidFill>
                <a:latin typeface="Arial"/>
                <a:cs typeface="Arial"/>
              </a:rPr>
              <a:t>ssess </a:t>
            </a:r>
            <a:r>
              <a:rPr lang="en-US" sz="2400" b="1" dirty="0">
                <a:solidFill>
                  <a:schemeClr val="accent1"/>
                </a:solidFill>
                <a:latin typeface="Arial"/>
                <a:cs typeface="Arial"/>
              </a:rPr>
              <a:t>renal function before NA initiation</a:t>
            </a:r>
          </a:p>
          <a:p>
            <a:pPr marL="347472" indent="-342900">
              <a:lnSpc>
                <a:spcPct val="100000"/>
              </a:lnSpc>
              <a:buFont typeface="Wingdings" panose="05000000000000000000" pitchFamily="2" charset="2"/>
              <a:buChar char="§"/>
            </a:pPr>
            <a:r>
              <a:rPr lang="en-US" sz="2400" dirty="0">
                <a:solidFill>
                  <a:schemeClr val="tx1"/>
                </a:solidFill>
                <a:latin typeface="Arial"/>
                <a:cs typeface="Arial"/>
              </a:rPr>
              <a:t>Serum creatinine </a:t>
            </a:r>
            <a:r>
              <a:rPr lang="en-US" sz="2400" dirty="0" smtClean="0">
                <a:solidFill>
                  <a:schemeClr val="tx1"/>
                </a:solidFill>
                <a:latin typeface="Arial"/>
                <a:cs typeface="Arial"/>
              </a:rPr>
              <a:t>level</a:t>
            </a: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Estimated </a:t>
            </a:r>
            <a:r>
              <a:rPr lang="en-US" sz="2400" dirty="0">
                <a:solidFill>
                  <a:schemeClr val="tx1"/>
                </a:solidFill>
                <a:latin typeface="Arial"/>
                <a:cs typeface="Arial"/>
              </a:rPr>
              <a:t>glomerular filtration rate</a:t>
            </a:r>
          </a:p>
          <a:p>
            <a:pPr marL="347472" indent="-342900">
              <a:lnSpc>
                <a:spcPct val="100000"/>
              </a:lnSpc>
              <a:buFont typeface="Wingdings" panose="05000000000000000000" pitchFamily="2" charset="2"/>
              <a:buChar char="§"/>
            </a:pPr>
            <a:r>
              <a:rPr lang="en-US" sz="2400" dirty="0">
                <a:solidFill>
                  <a:schemeClr val="tx1"/>
                </a:solidFill>
                <a:latin typeface="Arial"/>
                <a:cs typeface="Arial"/>
              </a:rPr>
              <a:t>Urine dipsticks for proteinuria and </a:t>
            </a:r>
            <a:r>
              <a:rPr lang="en-US" sz="2400" dirty="0" smtClean="0">
                <a:solidFill>
                  <a:schemeClr val="tx1"/>
                </a:solidFill>
                <a:latin typeface="Arial"/>
                <a:cs typeface="Arial"/>
              </a:rPr>
              <a:t>glycosuria</a:t>
            </a:r>
            <a:endParaRPr lang="en-US" sz="2400" dirty="0">
              <a:solidFill>
                <a:schemeClr val="tx1"/>
              </a:solidFill>
              <a:latin typeface="Arial"/>
              <a:cs typeface="Arial"/>
            </a:endParaRPr>
          </a:p>
        </p:txBody>
      </p:sp>
    </p:spTree>
    <p:extLst>
      <p:ext uri="{BB962C8B-B14F-4D97-AF65-F5344CB8AC3E}">
        <p14:creationId xmlns:p14="http://schemas.microsoft.com/office/powerpoint/2010/main" val="16694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Toxicity of NAs </a:t>
            </a:r>
            <a:r>
              <a:rPr lang="en-US" sz="2400" b="1" dirty="0" smtClean="0">
                <a:solidFill>
                  <a:schemeClr val="accent1"/>
                </a:solidFill>
                <a:latin typeface="Arial"/>
                <a:cs typeface="Arial"/>
              </a:rPr>
              <a:t>(continued)</a:t>
            </a:r>
            <a:endParaRPr lang="en-US" sz="2400" dirty="0"/>
          </a:p>
        </p:txBody>
      </p:sp>
      <p:sp>
        <p:nvSpPr>
          <p:cNvPr id="5" name="Content Placeholder 3"/>
          <p:cNvSpPr>
            <a:spLocks noGrp="1"/>
          </p:cNvSpPr>
          <p:nvPr>
            <p:ph sz="half" idx="2"/>
          </p:nvPr>
        </p:nvSpPr>
        <p:spPr>
          <a:xfrm>
            <a:off x="1188720" y="1938528"/>
            <a:ext cx="10544492" cy="4478866"/>
          </a:xfrm>
        </p:spPr>
        <p:txBody>
          <a:bodyPr>
            <a:noAutofit/>
          </a:bodyPr>
          <a:lstStyle/>
          <a:p>
            <a:pPr marL="347472" indent="-342900">
              <a:lnSpc>
                <a:spcPct val="100000"/>
              </a:lnSpc>
              <a:buSzPct val="110000"/>
              <a:buFont typeface="Wingdings" charset="2"/>
              <a:buChar char="§"/>
            </a:pPr>
            <a:r>
              <a:rPr lang="en-US" sz="2400" dirty="0" smtClean="0">
                <a:solidFill>
                  <a:schemeClr val="tx1"/>
                </a:solidFill>
                <a:latin typeface="Arial"/>
                <a:cs typeface="Arial"/>
              </a:rPr>
              <a:t>Risk </a:t>
            </a:r>
            <a:r>
              <a:rPr lang="en-US" sz="2400" dirty="0">
                <a:solidFill>
                  <a:schemeClr val="tx1"/>
                </a:solidFill>
                <a:latin typeface="Arial"/>
                <a:cs typeface="Arial"/>
              </a:rPr>
              <a:t>factors for renal dysfunction </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err="1" smtClean="0">
                <a:solidFill>
                  <a:schemeClr val="tx1"/>
                </a:solidFill>
                <a:latin typeface="Arial"/>
                <a:cs typeface="Arial"/>
              </a:rPr>
              <a:t>decompensated</a:t>
            </a:r>
            <a:r>
              <a:rPr lang="en-US" sz="2400" dirty="0" smtClean="0">
                <a:solidFill>
                  <a:schemeClr val="tx1"/>
                </a:solidFill>
                <a:latin typeface="Arial"/>
                <a:cs typeface="Arial"/>
              </a:rPr>
              <a:t> </a:t>
            </a:r>
            <a:r>
              <a:rPr lang="en-US" sz="2400" dirty="0">
                <a:solidFill>
                  <a:schemeClr val="tx1"/>
                </a:solidFill>
                <a:latin typeface="Arial"/>
                <a:cs typeface="Arial"/>
              </a:rPr>
              <a:t>cirrhosis</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err="1" smtClean="0">
                <a:solidFill>
                  <a:schemeClr val="tx1"/>
                </a:solidFill>
                <a:latin typeface="Arial"/>
                <a:cs typeface="Arial"/>
              </a:rPr>
              <a:t>CrCl</a:t>
            </a:r>
            <a:r>
              <a:rPr lang="en-US" sz="2400" dirty="0" smtClean="0">
                <a:solidFill>
                  <a:schemeClr val="tx1"/>
                </a:solidFill>
                <a:latin typeface="Arial"/>
                <a:cs typeface="Arial"/>
              </a:rPr>
              <a:t> </a:t>
            </a:r>
            <a:r>
              <a:rPr lang="en-US" sz="2400" dirty="0">
                <a:solidFill>
                  <a:schemeClr val="tx1"/>
                </a:solidFill>
                <a:latin typeface="Arial"/>
                <a:cs typeface="Arial"/>
              </a:rPr>
              <a:t>&lt;50 mL/min</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smtClean="0">
                <a:solidFill>
                  <a:schemeClr val="tx1"/>
                </a:solidFill>
                <a:latin typeface="Arial"/>
                <a:cs typeface="Arial"/>
              </a:rPr>
              <a:t>poorly </a:t>
            </a:r>
            <a:r>
              <a:rPr lang="en-US" sz="2400" dirty="0">
                <a:solidFill>
                  <a:schemeClr val="tx1"/>
                </a:solidFill>
                <a:latin typeface="Arial"/>
                <a:cs typeface="Arial"/>
              </a:rPr>
              <a:t>controlled hypertension and diabetes</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err="1" smtClean="0">
                <a:solidFill>
                  <a:schemeClr val="tx1"/>
                </a:solidFill>
                <a:latin typeface="Arial"/>
                <a:cs typeface="Arial"/>
              </a:rPr>
              <a:t>proteinuria</a:t>
            </a:r>
            <a:r>
              <a:rPr lang="en-US" sz="2400" dirty="0">
                <a:solidFill>
                  <a:schemeClr val="tx1"/>
                </a:solidFill>
                <a:latin typeface="Arial"/>
                <a:cs typeface="Arial"/>
              </a:rPr>
              <a:t>, active </a:t>
            </a:r>
            <a:r>
              <a:rPr lang="en-US" sz="2400" dirty="0" err="1">
                <a:solidFill>
                  <a:schemeClr val="tx1"/>
                </a:solidFill>
                <a:latin typeface="Arial"/>
                <a:cs typeface="Arial"/>
              </a:rPr>
              <a:t>glomerulonephritis</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smtClean="0">
                <a:solidFill>
                  <a:schemeClr val="tx1"/>
                </a:solidFill>
                <a:latin typeface="Arial"/>
                <a:cs typeface="Arial"/>
              </a:rPr>
              <a:t>solid </a:t>
            </a:r>
            <a:r>
              <a:rPr lang="en-US" sz="2400" dirty="0">
                <a:solidFill>
                  <a:schemeClr val="tx1"/>
                </a:solidFill>
                <a:latin typeface="Arial"/>
                <a:cs typeface="Arial"/>
              </a:rPr>
              <a:t>organ transplantation</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smtClean="0">
                <a:solidFill>
                  <a:schemeClr val="tx1"/>
                </a:solidFill>
                <a:latin typeface="Arial"/>
                <a:cs typeface="Arial"/>
              </a:rPr>
              <a:t>older </a:t>
            </a:r>
            <a:r>
              <a:rPr lang="en-US" sz="2400" dirty="0">
                <a:solidFill>
                  <a:schemeClr val="tx1"/>
                </a:solidFill>
                <a:latin typeface="Arial"/>
                <a:cs typeface="Arial"/>
              </a:rPr>
              <a:t>age, BMI &lt;18.5 kg/m2 or body weight &lt;50 kg</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smtClean="0">
                <a:solidFill>
                  <a:schemeClr val="tx1"/>
                </a:solidFill>
                <a:latin typeface="Arial"/>
                <a:cs typeface="Arial"/>
              </a:rPr>
              <a:t>boosted </a:t>
            </a:r>
            <a:r>
              <a:rPr lang="en-US" sz="2400" dirty="0">
                <a:solidFill>
                  <a:schemeClr val="tx1"/>
                </a:solidFill>
                <a:latin typeface="Arial"/>
                <a:cs typeface="Arial"/>
              </a:rPr>
              <a:t>protease inhibitor for HIV</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400" dirty="0" smtClean="0">
                <a:solidFill>
                  <a:schemeClr val="tx1"/>
                </a:solidFill>
                <a:latin typeface="Arial"/>
                <a:cs typeface="Arial"/>
              </a:rPr>
              <a:t>concomitant </a:t>
            </a:r>
            <a:r>
              <a:rPr lang="en-US" sz="2400" dirty="0">
                <a:solidFill>
                  <a:schemeClr val="tx1"/>
                </a:solidFill>
                <a:latin typeface="Arial"/>
                <a:cs typeface="Arial"/>
              </a:rPr>
              <a:t>nephrotoxic drugs</a:t>
            </a:r>
            <a:endParaRPr lang="en-US" sz="2400" dirty="0" smtClean="0">
              <a:solidFill>
                <a:schemeClr val="tx1"/>
              </a:solidFill>
              <a:latin typeface="Arial"/>
              <a:cs typeface="Arial"/>
            </a:endParaRPr>
          </a:p>
          <a:p>
            <a:pPr marL="0" indent="0">
              <a:lnSpc>
                <a:spcPct val="100000"/>
              </a:lnSpc>
              <a:buNone/>
            </a:pPr>
            <a:r>
              <a:rPr lang="en-US" sz="2400" i="1" dirty="0" smtClean="0">
                <a:solidFill>
                  <a:schemeClr val="accent1"/>
                </a:solidFill>
                <a:latin typeface="Arial"/>
                <a:cs typeface="Arial"/>
              </a:rPr>
              <a:t>Monitoring should be more frequent in those at higher risk of renal dysfunction</a:t>
            </a:r>
          </a:p>
          <a:p>
            <a:pPr>
              <a:lnSpc>
                <a:spcPct val="100000"/>
              </a:lnSpc>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p:cNvSpPr>
          <p:nvPr/>
        </p:nvSpPr>
        <p:spPr bwMode="auto">
          <a:xfrm>
            <a:off x="4722812" y="2264188"/>
            <a:ext cx="6881371" cy="4517612"/>
          </a:xfrm>
          <a:prstGeom prst="rect">
            <a:avLst/>
          </a:prstGeom>
          <a:noFill/>
          <a:ln w="9525">
            <a:noFill/>
            <a:miter lim="800000"/>
            <a:headEnd/>
            <a:tailEnd/>
          </a:ln>
        </p:spPr>
        <p:txBody>
          <a:bodyPr/>
          <a:lstStyle/>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400" dirty="0">
                <a:latin typeface="Arial"/>
                <a:cs typeface="Arial"/>
              </a:rPr>
              <a:t>Enveloped partially dsDNA virus (42nm</a:t>
            </a:r>
            <a:r>
              <a:rPr lang="en-US" sz="2400" dirty="0" smtClean="0">
                <a:latin typeface="Arial"/>
                <a:cs typeface="Arial"/>
              </a:rPr>
              <a:t>)</a:t>
            </a:r>
            <a:endParaRPr lang="en-US" sz="2400" dirty="0">
              <a:latin typeface="Arial"/>
              <a:cs typeface="Arial"/>
            </a:endParaRPr>
          </a:p>
          <a:p>
            <a:pPr marL="347472" indent="-347472">
              <a:spcBef>
                <a:spcPts val="1200"/>
              </a:spcBef>
              <a:spcAft>
                <a:spcPts val="200"/>
              </a:spcAft>
              <a:buClr>
                <a:schemeClr val="accent1"/>
              </a:buClr>
              <a:buSzPct val="110000"/>
              <a:buFont typeface="Wingdings" panose="05000000000000000000" pitchFamily="2" charset="2"/>
              <a:buChar char="§"/>
              <a:tabLst>
                <a:tab pos="360363" algn="l"/>
              </a:tabLst>
            </a:pPr>
            <a:r>
              <a:rPr lang="en-US" sz="2400" dirty="0">
                <a:latin typeface="Arial"/>
                <a:cs typeface="Arial"/>
              </a:rPr>
              <a:t>Compact genomic structure (± 3.2 kb</a:t>
            </a:r>
            <a:r>
              <a:rPr lang="en-US" sz="2400" dirty="0" smtClean="0">
                <a:latin typeface="Arial"/>
                <a:cs typeface="Arial"/>
              </a:rPr>
              <a:t>)</a:t>
            </a:r>
          </a:p>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400" dirty="0" smtClean="0">
                <a:latin typeface="Arial"/>
                <a:cs typeface="Arial"/>
              </a:rPr>
              <a:t>4 </a:t>
            </a:r>
            <a:r>
              <a:rPr lang="en-US" sz="2400" dirty="0">
                <a:latin typeface="Arial"/>
                <a:cs typeface="Arial"/>
              </a:rPr>
              <a:t>overlapping open reading </a:t>
            </a:r>
            <a:r>
              <a:rPr lang="en-US" sz="2400" dirty="0" smtClean="0">
                <a:latin typeface="Arial"/>
                <a:cs typeface="Arial"/>
              </a:rPr>
              <a:t>frames</a:t>
            </a:r>
            <a:endParaRPr lang="en-US" sz="2400" dirty="0">
              <a:latin typeface="Arial"/>
              <a:cs typeface="Arial"/>
            </a:endParaRPr>
          </a:p>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400" dirty="0" smtClean="0">
                <a:latin typeface="Arial"/>
                <a:cs typeface="Arial"/>
              </a:rPr>
              <a:t>Reverse </a:t>
            </a:r>
            <a:r>
              <a:rPr lang="en-US" sz="2400" dirty="0">
                <a:latin typeface="Arial"/>
                <a:cs typeface="Arial"/>
              </a:rPr>
              <a:t>transcriptase/ DNA   polymerase domain overlaps with surface </a:t>
            </a:r>
            <a:r>
              <a:rPr lang="en-US" sz="2400" dirty="0" smtClean="0">
                <a:latin typeface="Arial"/>
                <a:cs typeface="Arial"/>
              </a:rPr>
              <a:t>gene</a:t>
            </a:r>
          </a:p>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400" dirty="0" smtClean="0">
                <a:latin typeface="Arial"/>
                <a:cs typeface="Arial"/>
              </a:rPr>
              <a:t>Encodes </a:t>
            </a:r>
            <a:r>
              <a:rPr lang="en-US" sz="2400" dirty="0">
                <a:latin typeface="Arial"/>
                <a:cs typeface="Arial"/>
              </a:rPr>
              <a:t>4 sets of viral proteins  – </a:t>
            </a:r>
            <a:r>
              <a:rPr lang="en-US" sz="2400" dirty="0" err="1" smtClean="0">
                <a:latin typeface="Arial"/>
                <a:cs typeface="Arial"/>
              </a:rPr>
              <a:t>HBsAg</a:t>
            </a:r>
            <a:r>
              <a:rPr lang="en-US" sz="2400" dirty="0">
                <a:latin typeface="Arial"/>
                <a:cs typeface="Arial"/>
              </a:rPr>
              <a:t>, HB core Ag, viral polymerase and </a:t>
            </a:r>
            <a:r>
              <a:rPr lang="en-US" sz="2400" dirty="0" err="1">
                <a:latin typeface="Arial"/>
                <a:cs typeface="Arial"/>
              </a:rPr>
              <a:t>HBx</a:t>
            </a:r>
            <a:r>
              <a:rPr lang="en-US" sz="2400" dirty="0">
                <a:latin typeface="Arial"/>
                <a:cs typeface="Arial"/>
              </a:rPr>
              <a:t> </a:t>
            </a:r>
            <a:r>
              <a:rPr lang="en-US" sz="2400" dirty="0" smtClean="0">
                <a:latin typeface="Arial"/>
                <a:cs typeface="Arial"/>
              </a:rPr>
              <a:t>protein</a:t>
            </a:r>
          </a:p>
        </p:txBody>
      </p:sp>
      <p:sp>
        <p:nvSpPr>
          <p:cNvPr id="24589" name="Text Box 5"/>
          <p:cNvSpPr txBox="1">
            <a:spLocks noChangeArrowheads="1"/>
          </p:cNvSpPr>
          <p:nvPr/>
        </p:nvSpPr>
        <p:spPr bwMode="auto">
          <a:xfrm>
            <a:off x="146304" y="6455664"/>
            <a:ext cx="13117406" cy="289823"/>
          </a:xfrm>
          <a:prstGeom prst="rect">
            <a:avLst/>
          </a:prstGeom>
          <a:noFill/>
          <a:ln w="9525">
            <a:noFill/>
            <a:miter lim="800000"/>
            <a:headEnd/>
            <a:tailEnd/>
          </a:ln>
        </p:spPr>
        <p:txBody>
          <a:bodyPr wrap="square">
            <a:spAutoFit/>
          </a:bodyPr>
          <a:lstStyle/>
          <a:p>
            <a:pPr>
              <a:lnSpc>
                <a:spcPct val="90000"/>
              </a:lnSpc>
            </a:pPr>
            <a:r>
              <a:rPr lang="en-US" sz="1400" dirty="0" smtClean="0">
                <a:solidFill>
                  <a:schemeClr val="bg1"/>
                </a:solidFill>
                <a:latin typeface="Arial" pitchFamily="34" charset="0"/>
                <a:cs typeface="Arial" pitchFamily="34" charset="0"/>
              </a:rPr>
              <a:t>MMWR</a:t>
            </a:r>
            <a:r>
              <a:rPr lang="en-US" sz="1400" dirty="0">
                <a:solidFill>
                  <a:schemeClr val="bg1"/>
                </a:solidFill>
                <a:latin typeface="Arial" pitchFamily="34" charset="0"/>
                <a:cs typeface="Arial" pitchFamily="34" charset="0"/>
              </a:rPr>
              <a:t>. 2003;52:1-33. </a:t>
            </a:r>
            <a:r>
              <a:rPr lang="en-US" sz="1400" dirty="0" err="1">
                <a:solidFill>
                  <a:schemeClr val="bg1"/>
                </a:solidFill>
                <a:latin typeface="Arial" pitchFamily="34" charset="0"/>
                <a:cs typeface="Arial" pitchFamily="34" charset="0"/>
              </a:rPr>
              <a:t>Ott</a:t>
            </a:r>
            <a:r>
              <a:rPr lang="en-US" sz="1400" dirty="0">
                <a:solidFill>
                  <a:schemeClr val="bg1"/>
                </a:solidFill>
                <a:latin typeface="Arial" pitchFamily="34" charset="0"/>
                <a:cs typeface="Arial" pitchFamily="34" charset="0"/>
              </a:rPr>
              <a:t> MJ and </a:t>
            </a:r>
            <a:r>
              <a:rPr lang="en-US" sz="1400" dirty="0" err="1">
                <a:solidFill>
                  <a:schemeClr val="bg1"/>
                </a:solidFill>
                <a:latin typeface="Arial" pitchFamily="34" charset="0"/>
                <a:cs typeface="Arial" pitchFamily="34" charset="0"/>
              </a:rPr>
              <a:t>Aruda</a:t>
            </a:r>
            <a:r>
              <a:rPr lang="en-US" sz="1400" dirty="0">
                <a:solidFill>
                  <a:schemeClr val="bg1"/>
                </a:solidFill>
                <a:latin typeface="Arial" pitchFamily="34" charset="0"/>
                <a:cs typeface="Arial" pitchFamily="34" charset="0"/>
              </a:rPr>
              <a:t> M. J </a:t>
            </a:r>
            <a:r>
              <a:rPr lang="en-US" sz="1400" dirty="0" err="1">
                <a:solidFill>
                  <a:schemeClr val="bg1"/>
                </a:solidFill>
                <a:latin typeface="Arial" pitchFamily="34" charset="0"/>
                <a:cs typeface="Arial" pitchFamily="34" charset="0"/>
              </a:rPr>
              <a:t>Pediatr</a:t>
            </a:r>
            <a:r>
              <a:rPr lang="en-US" sz="1400" dirty="0">
                <a:solidFill>
                  <a:schemeClr val="bg1"/>
                </a:solidFill>
                <a:latin typeface="Arial" pitchFamily="34" charset="0"/>
                <a:cs typeface="Arial" pitchFamily="34" charset="0"/>
              </a:rPr>
              <a:t> Health </a:t>
            </a:r>
            <a:r>
              <a:rPr lang="en-US" sz="1400" dirty="0" smtClean="0">
                <a:solidFill>
                  <a:schemeClr val="bg1"/>
                </a:solidFill>
                <a:latin typeface="Arial" pitchFamily="34" charset="0"/>
                <a:cs typeface="Arial" pitchFamily="34" charset="0"/>
              </a:rPr>
              <a:t>Care</a:t>
            </a:r>
            <a:r>
              <a:rPr lang="en-US" sz="1400" i="1"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1999;13:211-216; </a:t>
            </a:r>
            <a:r>
              <a:rPr lang="en-US" sz="1400" dirty="0">
                <a:solidFill>
                  <a:schemeClr val="bg1"/>
                </a:solidFill>
                <a:latin typeface="Arial" pitchFamily="34" charset="0"/>
                <a:cs typeface="Arial" pitchFamily="34" charset="0"/>
              </a:rPr>
              <a:t>Ribeiro RM, et al. Microbes and Infection</a:t>
            </a:r>
            <a:r>
              <a:rPr lang="en-US" sz="1400" i="1"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2002;4:829-835 </a:t>
            </a:r>
          </a:p>
        </p:txBody>
      </p:sp>
      <p:grpSp>
        <p:nvGrpSpPr>
          <p:cNvPr id="2" name="Group 1"/>
          <p:cNvGrpSpPr/>
          <p:nvPr/>
        </p:nvGrpSpPr>
        <p:grpSpPr>
          <a:xfrm>
            <a:off x="845172" y="2311399"/>
            <a:ext cx="3570287" cy="3708401"/>
            <a:chOff x="2171700" y="2168525"/>
            <a:chExt cx="3570287" cy="3708401"/>
          </a:xfrm>
        </p:grpSpPr>
        <p:sp>
          <p:nvSpPr>
            <p:cNvPr id="24579" name="Freeform 8"/>
            <p:cNvSpPr>
              <a:spLocks/>
            </p:cNvSpPr>
            <p:nvPr/>
          </p:nvSpPr>
          <p:spPr bwMode="auto">
            <a:xfrm>
              <a:off x="3327400" y="5380039"/>
              <a:ext cx="1593850" cy="496887"/>
            </a:xfrm>
            <a:custGeom>
              <a:avLst/>
              <a:gdLst>
                <a:gd name="T0" fmla="*/ 0 w 1004"/>
                <a:gd name="T1" fmla="*/ 2147483647 h 313"/>
                <a:gd name="T2" fmla="*/ 2147483647 w 1004"/>
                <a:gd name="T3" fmla="*/ 2147483647 h 313"/>
                <a:gd name="T4" fmla="*/ 2147483647 w 1004"/>
                <a:gd name="T5" fmla="*/ 2147483647 h 313"/>
                <a:gd name="T6" fmla="*/ 2147483647 w 1004"/>
                <a:gd name="T7" fmla="*/ 2147483647 h 313"/>
                <a:gd name="T8" fmla="*/ 2147483647 w 1004"/>
                <a:gd name="T9" fmla="*/ 2147483647 h 313"/>
                <a:gd name="T10" fmla="*/ 2147483647 w 1004"/>
                <a:gd name="T11" fmla="*/ 2147483647 h 313"/>
                <a:gd name="T12" fmla="*/ 2147483647 w 1004"/>
                <a:gd name="T13" fmla="*/ 2147483647 h 313"/>
                <a:gd name="T14" fmla="*/ 2147483647 w 1004"/>
                <a:gd name="T15" fmla="*/ 2147483647 h 313"/>
                <a:gd name="T16" fmla="*/ 2147483647 w 1004"/>
                <a:gd name="T17" fmla="*/ 2147483647 h 313"/>
                <a:gd name="T18" fmla="*/ 2147483647 w 1004"/>
                <a:gd name="T19" fmla="*/ 0 h 313"/>
                <a:gd name="T20" fmla="*/ 2147483647 w 1004"/>
                <a:gd name="T21" fmla="*/ 2147483647 h 313"/>
                <a:gd name="T22" fmla="*/ 2147483647 w 1004"/>
                <a:gd name="T23" fmla="*/ 2147483647 h 313"/>
                <a:gd name="T24" fmla="*/ 2147483647 w 1004"/>
                <a:gd name="T25" fmla="*/ 2147483647 h 313"/>
                <a:gd name="T26" fmla="*/ 2147483647 w 1004"/>
                <a:gd name="T27" fmla="*/ 2147483647 h 313"/>
                <a:gd name="T28" fmla="*/ 2147483647 w 1004"/>
                <a:gd name="T29" fmla="*/ 2147483647 h 313"/>
                <a:gd name="T30" fmla="*/ 2147483647 w 1004"/>
                <a:gd name="T31" fmla="*/ 2147483647 h 313"/>
                <a:gd name="T32" fmla="*/ 2147483647 w 1004"/>
                <a:gd name="T33" fmla="*/ 2147483647 h 313"/>
                <a:gd name="T34" fmla="*/ 2147483647 w 1004"/>
                <a:gd name="T35" fmla="*/ 2147483647 h 313"/>
                <a:gd name="T36" fmla="*/ 2147483647 w 1004"/>
                <a:gd name="T37" fmla="*/ 2147483647 h 313"/>
                <a:gd name="T38" fmla="*/ 2147483647 w 1004"/>
                <a:gd name="T39" fmla="*/ 2147483647 h 313"/>
                <a:gd name="T40" fmla="*/ 2147483647 w 1004"/>
                <a:gd name="T41" fmla="*/ 2147483647 h 313"/>
                <a:gd name="T42" fmla="*/ 0 w 1004"/>
                <a:gd name="T43" fmla="*/ 2147483647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4"/>
                <a:gd name="T67" fmla="*/ 0 h 313"/>
                <a:gd name="T68" fmla="*/ 1004 w 1004"/>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4" h="313">
                  <a:moveTo>
                    <a:pt x="0" y="171"/>
                  </a:moveTo>
                  <a:lnTo>
                    <a:pt x="195" y="132"/>
                  </a:lnTo>
                  <a:lnTo>
                    <a:pt x="178" y="167"/>
                  </a:lnTo>
                  <a:lnTo>
                    <a:pt x="257" y="178"/>
                  </a:lnTo>
                  <a:lnTo>
                    <a:pt x="386" y="184"/>
                  </a:lnTo>
                  <a:lnTo>
                    <a:pt x="528" y="167"/>
                  </a:lnTo>
                  <a:lnTo>
                    <a:pt x="658" y="136"/>
                  </a:lnTo>
                  <a:lnTo>
                    <a:pt x="783" y="90"/>
                  </a:lnTo>
                  <a:lnTo>
                    <a:pt x="881" y="32"/>
                  </a:lnTo>
                  <a:lnTo>
                    <a:pt x="925" y="0"/>
                  </a:lnTo>
                  <a:lnTo>
                    <a:pt x="1004" y="98"/>
                  </a:lnTo>
                  <a:lnTo>
                    <a:pt x="935" y="144"/>
                  </a:lnTo>
                  <a:lnTo>
                    <a:pt x="827" y="198"/>
                  </a:lnTo>
                  <a:lnTo>
                    <a:pt x="718" y="236"/>
                  </a:lnTo>
                  <a:lnTo>
                    <a:pt x="589" y="271"/>
                  </a:lnTo>
                  <a:lnTo>
                    <a:pt x="470" y="284"/>
                  </a:lnTo>
                  <a:lnTo>
                    <a:pt x="361" y="290"/>
                  </a:lnTo>
                  <a:lnTo>
                    <a:pt x="280" y="286"/>
                  </a:lnTo>
                  <a:lnTo>
                    <a:pt x="199" y="276"/>
                  </a:lnTo>
                  <a:lnTo>
                    <a:pt x="136" y="265"/>
                  </a:lnTo>
                  <a:lnTo>
                    <a:pt x="124" y="313"/>
                  </a:lnTo>
                  <a:lnTo>
                    <a:pt x="0" y="171"/>
                  </a:lnTo>
                  <a:close/>
                </a:path>
              </a:pathLst>
            </a:custGeom>
            <a:solidFill>
              <a:schemeClr val="accent2"/>
            </a:solidFill>
            <a:ln w="9525">
              <a:noFill/>
              <a:round/>
              <a:headEnd/>
              <a:tailEnd/>
            </a:ln>
          </p:spPr>
          <p:txBody>
            <a:bodyPr/>
            <a:lstStyle/>
            <a:p>
              <a:endParaRPr lang="en-ZA"/>
            </a:p>
          </p:txBody>
        </p:sp>
        <p:sp>
          <p:nvSpPr>
            <p:cNvPr id="24580" name="Oval 9"/>
            <p:cNvSpPr>
              <a:spLocks noChangeArrowheads="1"/>
            </p:cNvSpPr>
            <p:nvPr/>
          </p:nvSpPr>
          <p:spPr bwMode="auto">
            <a:xfrm>
              <a:off x="4035425" y="5649913"/>
              <a:ext cx="163512" cy="163512"/>
            </a:xfrm>
            <a:prstGeom prst="ellipse">
              <a:avLst/>
            </a:prstGeom>
            <a:solidFill>
              <a:schemeClr val="tx1"/>
            </a:solidFill>
            <a:ln w="9525">
              <a:noFill/>
              <a:round/>
              <a:headEnd/>
              <a:tailEnd/>
            </a:ln>
          </p:spPr>
          <p:txBody>
            <a:bodyPr wrap="none" anchor="ctr"/>
            <a:lstStyle/>
            <a:p>
              <a:endParaRPr lang="en-US">
                <a:latin typeface="Arial" pitchFamily="34" charset="0"/>
                <a:cs typeface="Arial" pitchFamily="34" charset="0"/>
              </a:endParaRPr>
            </a:p>
          </p:txBody>
        </p:sp>
        <p:sp>
          <p:nvSpPr>
            <p:cNvPr id="24581" name="Freeform 10"/>
            <p:cNvSpPr>
              <a:spLocks/>
            </p:cNvSpPr>
            <p:nvPr/>
          </p:nvSpPr>
          <p:spPr bwMode="auto">
            <a:xfrm>
              <a:off x="2171700" y="3876675"/>
              <a:ext cx="1435100" cy="1658938"/>
            </a:xfrm>
            <a:custGeom>
              <a:avLst/>
              <a:gdLst>
                <a:gd name="T0" fmla="*/ 0 w 904"/>
                <a:gd name="T1" fmla="*/ 2147483647 h 1045"/>
                <a:gd name="T2" fmla="*/ 2147483647 w 904"/>
                <a:gd name="T3" fmla="*/ 0 h 1045"/>
                <a:gd name="T4" fmla="*/ 2147483647 w 904"/>
                <a:gd name="T5" fmla="*/ 2147483647 h 1045"/>
                <a:gd name="T6" fmla="*/ 2147483647 w 904"/>
                <a:gd name="T7" fmla="*/ 2147483647 h 1045"/>
                <a:gd name="T8" fmla="*/ 2147483647 w 904"/>
                <a:gd name="T9" fmla="*/ 2147483647 h 1045"/>
                <a:gd name="T10" fmla="*/ 2147483647 w 904"/>
                <a:gd name="T11" fmla="*/ 2147483647 h 1045"/>
                <a:gd name="T12" fmla="*/ 2147483647 w 904"/>
                <a:gd name="T13" fmla="*/ 2147483647 h 1045"/>
                <a:gd name="T14" fmla="*/ 2147483647 w 904"/>
                <a:gd name="T15" fmla="*/ 2147483647 h 1045"/>
                <a:gd name="T16" fmla="*/ 2147483647 w 904"/>
                <a:gd name="T17" fmla="*/ 2147483647 h 1045"/>
                <a:gd name="T18" fmla="*/ 2147483647 w 904"/>
                <a:gd name="T19" fmla="*/ 2147483647 h 1045"/>
                <a:gd name="T20" fmla="*/ 2147483647 w 904"/>
                <a:gd name="T21" fmla="*/ 2147483647 h 1045"/>
                <a:gd name="T22" fmla="*/ 2147483647 w 904"/>
                <a:gd name="T23" fmla="*/ 2147483647 h 1045"/>
                <a:gd name="T24" fmla="*/ 2147483647 w 904"/>
                <a:gd name="T25" fmla="*/ 2147483647 h 1045"/>
                <a:gd name="T26" fmla="*/ 2147483647 w 904"/>
                <a:gd name="T27" fmla="*/ 2147483647 h 1045"/>
                <a:gd name="T28" fmla="*/ 2147483647 w 904"/>
                <a:gd name="T29" fmla="*/ 2147483647 h 1045"/>
                <a:gd name="T30" fmla="*/ 2147483647 w 904"/>
                <a:gd name="T31" fmla="*/ 2147483647 h 1045"/>
                <a:gd name="T32" fmla="*/ 2147483647 w 904"/>
                <a:gd name="T33" fmla="*/ 2147483647 h 1045"/>
                <a:gd name="T34" fmla="*/ 2147483647 w 904"/>
                <a:gd name="T35" fmla="*/ 2147483647 h 1045"/>
                <a:gd name="T36" fmla="*/ 2147483647 w 904"/>
                <a:gd name="T37" fmla="*/ 2147483647 h 1045"/>
                <a:gd name="T38" fmla="*/ 2147483647 w 904"/>
                <a:gd name="T39" fmla="*/ 2147483647 h 1045"/>
                <a:gd name="T40" fmla="*/ 2147483647 w 904"/>
                <a:gd name="T41" fmla="*/ 2147483647 h 1045"/>
                <a:gd name="T42" fmla="*/ 2147483647 w 904"/>
                <a:gd name="T43" fmla="*/ 2147483647 h 1045"/>
                <a:gd name="T44" fmla="*/ 2147483647 w 904"/>
                <a:gd name="T45" fmla="*/ 2147483647 h 1045"/>
                <a:gd name="T46" fmla="*/ 2147483647 w 904"/>
                <a:gd name="T47" fmla="*/ 2147483647 h 1045"/>
                <a:gd name="T48" fmla="*/ 2147483647 w 904"/>
                <a:gd name="T49" fmla="*/ 2147483647 h 1045"/>
                <a:gd name="T50" fmla="*/ 2147483647 w 904"/>
                <a:gd name="T51" fmla="*/ 2147483647 h 1045"/>
                <a:gd name="T52" fmla="*/ 2147483647 w 904"/>
                <a:gd name="T53" fmla="*/ 2147483647 h 1045"/>
                <a:gd name="T54" fmla="*/ 0 w 904"/>
                <a:gd name="T55" fmla="*/ 2147483647 h 10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4"/>
                <a:gd name="T85" fmla="*/ 0 h 1045"/>
                <a:gd name="T86" fmla="*/ 904 w 904"/>
                <a:gd name="T87" fmla="*/ 1045 h 10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4" h="1045">
                  <a:moveTo>
                    <a:pt x="0" y="148"/>
                  </a:moveTo>
                  <a:lnTo>
                    <a:pt x="121" y="0"/>
                  </a:lnTo>
                  <a:lnTo>
                    <a:pt x="213" y="162"/>
                  </a:lnTo>
                  <a:lnTo>
                    <a:pt x="169" y="158"/>
                  </a:lnTo>
                  <a:lnTo>
                    <a:pt x="184" y="256"/>
                  </a:lnTo>
                  <a:lnTo>
                    <a:pt x="219" y="378"/>
                  </a:lnTo>
                  <a:lnTo>
                    <a:pt x="271" y="482"/>
                  </a:lnTo>
                  <a:lnTo>
                    <a:pt x="319" y="561"/>
                  </a:lnTo>
                  <a:lnTo>
                    <a:pt x="382" y="630"/>
                  </a:lnTo>
                  <a:lnTo>
                    <a:pt x="461" y="711"/>
                  </a:lnTo>
                  <a:lnTo>
                    <a:pt x="564" y="787"/>
                  </a:lnTo>
                  <a:lnTo>
                    <a:pt x="655" y="835"/>
                  </a:lnTo>
                  <a:lnTo>
                    <a:pt x="737" y="872"/>
                  </a:lnTo>
                  <a:lnTo>
                    <a:pt x="831" y="905"/>
                  </a:lnTo>
                  <a:lnTo>
                    <a:pt x="904" y="924"/>
                  </a:lnTo>
                  <a:lnTo>
                    <a:pt x="879" y="1045"/>
                  </a:lnTo>
                  <a:lnTo>
                    <a:pt x="797" y="1026"/>
                  </a:lnTo>
                  <a:lnTo>
                    <a:pt x="683" y="987"/>
                  </a:lnTo>
                  <a:lnTo>
                    <a:pt x="551" y="924"/>
                  </a:lnTo>
                  <a:lnTo>
                    <a:pt x="442" y="853"/>
                  </a:lnTo>
                  <a:lnTo>
                    <a:pt x="344" y="772"/>
                  </a:lnTo>
                  <a:lnTo>
                    <a:pt x="246" y="663"/>
                  </a:lnTo>
                  <a:lnTo>
                    <a:pt x="165" y="536"/>
                  </a:lnTo>
                  <a:lnTo>
                    <a:pt x="104" y="407"/>
                  </a:lnTo>
                  <a:lnTo>
                    <a:pt x="77" y="319"/>
                  </a:lnTo>
                  <a:lnTo>
                    <a:pt x="63" y="242"/>
                  </a:lnTo>
                  <a:lnTo>
                    <a:pt x="52" y="158"/>
                  </a:lnTo>
                  <a:lnTo>
                    <a:pt x="0" y="148"/>
                  </a:lnTo>
                  <a:close/>
                </a:path>
              </a:pathLst>
            </a:custGeom>
            <a:solidFill>
              <a:schemeClr val="tx2"/>
            </a:solidFill>
            <a:ln w="9525">
              <a:noFill/>
              <a:round/>
              <a:headEnd/>
              <a:tailEnd/>
            </a:ln>
          </p:spPr>
          <p:txBody>
            <a:bodyPr/>
            <a:lstStyle/>
            <a:p>
              <a:endParaRPr lang="en-ZA"/>
            </a:p>
          </p:txBody>
        </p:sp>
        <p:sp>
          <p:nvSpPr>
            <p:cNvPr id="24582" name="Oval 11"/>
            <p:cNvSpPr>
              <a:spLocks noChangeArrowheads="1"/>
            </p:cNvSpPr>
            <p:nvPr/>
          </p:nvSpPr>
          <p:spPr bwMode="auto">
            <a:xfrm rot="-2476038">
              <a:off x="2654300" y="4792663"/>
              <a:ext cx="176212" cy="381000"/>
            </a:xfrm>
            <a:prstGeom prst="ellipse">
              <a:avLst/>
            </a:prstGeom>
            <a:solidFill>
              <a:schemeClr val="tx1"/>
            </a:solidFill>
            <a:ln w="9525">
              <a:noFill/>
              <a:round/>
              <a:headEnd/>
              <a:tailEnd/>
            </a:ln>
          </p:spPr>
          <p:txBody>
            <a:bodyPr wrap="none" anchor="ctr"/>
            <a:lstStyle/>
            <a:p>
              <a:endParaRPr lang="en-US">
                <a:latin typeface="Arial" pitchFamily="34" charset="0"/>
                <a:cs typeface="Arial" pitchFamily="34" charset="0"/>
              </a:endParaRPr>
            </a:p>
          </p:txBody>
        </p:sp>
        <p:sp>
          <p:nvSpPr>
            <p:cNvPr id="24583" name="Freeform 12"/>
            <p:cNvSpPr>
              <a:spLocks/>
            </p:cNvSpPr>
            <p:nvPr/>
          </p:nvSpPr>
          <p:spPr bwMode="auto">
            <a:xfrm>
              <a:off x="3046413" y="5165726"/>
              <a:ext cx="569913" cy="371475"/>
            </a:xfrm>
            <a:custGeom>
              <a:avLst/>
              <a:gdLst>
                <a:gd name="T0" fmla="*/ 0 w 359"/>
                <a:gd name="T1" fmla="*/ 2147483647 h 234"/>
                <a:gd name="T2" fmla="*/ 2147483647 w 359"/>
                <a:gd name="T3" fmla="*/ 0 h 234"/>
                <a:gd name="T4" fmla="*/ 2147483647 w 359"/>
                <a:gd name="T5" fmla="*/ 2147483647 h 234"/>
                <a:gd name="T6" fmla="*/ 2147483647 w 359"/>
                <a:gd name="T7" fmla="*/ 2147483647 h 234"/>
                <a:gd name="T8" fmla="*/ 2147483647 w 359"/>
                <a:gd name="T9" fmla="*/ 2147483647 h 234"/>
                <a:gd name="T10" fmla="*/ 2147483647 w 359"/>
                <a:gd name="T11" fmla="*/ 2147483647 h 234"/>
                <a:gd name="T12" fmla="*/ 2147483647 w 359"/>
                <a:gd name="T13" fmla="*/ 2147483647 h 234"/>
                <a:gd name="T14" fmla="*/ 2147483647 w 359"/>
                <a:gd name="T15" fmla="*/ 2147483647 h 234"/>
                <a:gd name="T16" fmla="*/ 2147483647 w 359"/>
                <a:gd name="T17" fmla="*/ 2147483647 h 234"/>
                <a:gd name="T18" fmla="*/ 2147483647 w 359"/>
                <a:gd name="T19" fmla="*/ 2147483647 h 234"/>
                <a:gd name="T20" fmla="*/ 2147483647 w 359"/>
                <a:gd name="T21" fmla="*/ 2147483647 h 234"/>
                <a:gd name="T22" fmla="*/ 2147483647 w 359"/>
                <a:gd name="T23" fmla="*/ 2147483647 h 234"/>
                <a:gd name="T24" fmla="*/ 2147483647 w 359"/>
                <a:gd name="T25" fmla="*/ 2147483647 h 234"/>
                <a:gd name="T26" fmla="*/ 0 w 359"/>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234"/>
                <a:gd name="T44" fmla="*/ 359 w 359"/>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234">
                  <a:moveTo>
                    <a:pt x="0" y="111"/>
                  </a:moveTo>
                  <a:lnTo>
                    <a:pt x="64" y="0"/>
                  </a:lnTo>
                  <a:lnTo>
                    <a:pt x="104" y="22"/>
                  </a:lnTo>
                  <a:lnTo>
                    <a:pt x="154" y="47"/>
                  </a:lnTo>
                  <a:lnTo>
                    <a:pt x="206" y="66"/>
                  </a:lnTo>
                  <a:lnTo>
                    <a:pt x="259" y="83"/>
                  </a:lnTo>
                  <a:lnTo>
                    <a:pt x="321" y="99"/>
                  </a:lnTo>
                  <a:lnTo>
                    <a:pt x="359" y="107"/>
                  </a:lnTo>
                  <a:lnTo>
                    <a:pt x="329" y="234"/>
                  </a:lnTo>
                  <a:lnTo>
                    <a:pt x="259" y="218"/>
                  </a:lnTo>
                  <a:lnTo>
                    <a:pt x="185" y="197"/>
                  </a:lnTo>
                  <a:lnTo>
                    <a:pt x="119" y="169"/>
                  </a:lnTo>
                  <a:lnTo>
                    <a:pt x="64" y="144"/>
                  </a:lnTo>
                  <a:lnTo>
                    <a:pt x="0" y="111"/>
                  </a:lnTo>
                  <a:close/>
                </a:path>
              </a:pathLst>
            </a:custGeom>
            <a:solidFill>
              <a:srgbClr val="FAF78D"/>
            </a:solidFill>
            <a:ln w="9525">
              <a:noFill/>
              <a:round/>
              <a:headEnd/>
              <a:tailEnd/>
            </a:ln>
          </p:spPr>
          <p:txBody>
            <a:bodyPr/>
            <a:lstStyle/>
            <a:p>
              <a:endParaRPr lang="en-ZA"/>
            </a:p>
          </p:txBody>
        </p:sp>
        <p:sp>
          <p:nvSpPr>
            <p:cNvPr id="24584" name="Freeform 13"/>
            <p:cNvSpPr>
              <a:spLocks/>
            </p:cNvSpPr>
            <p:nvPr/>
          </p:nvSpPr>
          <p:spPr bwMode="auto">
            <a:xfrm>
              <a:off x="2570163" y="2727325"/>
              <a:ext cx="2765425" cy="2560638"/>
            </a:xfrm>
            <a:custGeom>
              <a:avLst/>
              <a:gdLst>
                <a:gd name="T0" fmla="*/ 2147483647 w 1742"/>
                <a:gd name="T1" fmla="*/ 2147483647 h 1613"/>
                <a:gd name="T2" fmla="*/ 0 w 1742"/>
                <a:gd name="T3" fmla="*/ 2147483647 h 1613"/>
                <a:gd name="T4" fmla="*/ 2147483647 w 1742"/>
                <a:gd name="T5" fmla="*/ 2147483647 h 1613"/>
                <a:gd name="T6" fmla="*/ 2147483647 w 1742"/>
                <a:gd name="T7" fmla="*/ 2147483647 h 1613"/>
                <a:gd name="T8" fmla="*/ 2147483647 w 1742"/>
                <a:gd name="T9" fmla="*/ 2147483647 h 1613"/>
                <a:gd name="T10" fmla="*/ 2147483647 w 1742"/>
                <a:gd name="T11" fmla="*/ 2147483647 h 1613"/>
                <a:gd name="T12" fmla="*/ 2147483647 w 1742"/>
                <a:gd name="T13" fmla="*/ 2147483647 h 1613"/>
                <a:gd name="T14" fmla="*/ 2147483647 w 1742"/>
                <a:gd name="T15" fmla="*/ 0 h 1613"/>
                <a:gd name="T16" fmla="*/ 2147483647 w 1742"/>
                <a:gd name="T17" fmla="*/ 2147483647 h 1613"/>
                <a:gd name="T18" fmla="*/ 2147483647 w 1742"/>
                <a:gd name="T19" fmla="*/ 2147483647 h 1613"/>
                <a:gd name="T20" fmla="*/ 2147483647 w 1742"/>
                <a:gd name="T21" fmla="*/ 2147483647 h 1613"/>
                <a:gd name="T22" fmla="*/ 2147483647 w 1742"/>
                <a:gd name="T23" fmla="*/ 2147483647 h 1613"/>
                <a:gd name="T24" fmla="*/ 2147483647 w 1742"/>
                <a:gd name="T25" fmla="*/ 2147483647 h 1613"/>
                <a:gd name="T26" fmla="*/ 2147483647 w 1742"/>
                <a:gd name="T27" fmla="*/ 2147483647 h 1613"/>
                <a:gd name="T28" fmla="*/ 2147483647 w 1742"/>
                <a:gd name="T29" fmla="*/ 2147483647 h 1613"/>
                <a:gd name="T30" fmla="*/ 2147483647 w 1742"/>
                <a:gd name="T31" fmla="*/ 2147483647 h 1613"/>
                <a:gd name="T32" fmla="*/ 2147483647 w 1742"/>
                <a:gd name="T33" fmla="*/ 2147483647 h 1613"/>
                <a:gd name="T34" fmla="*/ 2147483647 w 1742"/>
                <a:gd name="T35" fmla="*/ 2147483647 h 1613"/>
                <a:gd name="T36" fmla="*/ 2147483647 w 1742"/>
                <a:gd name="T37" fmla="*/ 2147483647 h 1613"/>
                <a:gd name="T38" fmla="*/ 2147483647 w 1742"/>
                <a:gd name="T39" fmla="*/ 2147483647 h 1613"/>
                <a:gd name="T40" fmla="*/ 2147483647 w 1742"/>
                <a:gd name="T41" fmla="*/ 2147483647 h 1613"/>
                <a:gd name="T42" fmla="*/ 2147483647 w 1742"/>
                <a:gd name="T43" fmla="*/ 2147483647 h 1613"/>
                <a:gd name="T44" fmla="*/ 2147483647 w 1742"/>
                <a:gd name="T45" fmla="*/ 2147483647 h 1613"/>
                <a:gd name="T46" fmla="*/ 2147483647 w 1742"/>
                <a:gd name="T47" fmla="*/ 2147483647 h 1613"/>
                <a:gd name="T48" fmla="*/ 2147483647 w 1742"/>
                <a:gd name="T49" fmla="*/ 2147483647 h 1613"/>
                <a:gd name="T50" fmla="*/ 2147483647 w 1742"/>
                <a:gd name="T51" fmla="*/ 2147483647 h 1613"/>
                <a:gd name="T52" fmla="*/ 2147483647 w 1742"/>
                <a:gd name="T53" fmla="*/ 2147483647 h 1613"/>
                <a:gd name="T54" fmla="*/ 2147483647 w 1742"/>
                <a:gd name="T55" fmla="*/ 2147483647 h 1613"/>
                <a:gd name="T56" fmla="*/ 2147483647 w 1742"/>
                <a:gd name="T57" fmla="*/ 2147483647 h 1613"/>
                <a:gd name="T58" fmla="*/ 2147483647 w 1742"/>
                <a:gd name="T59" fmla="*/ 2147483647 h 1613"/>
                <a:gd name="T60" fmla="*/ 2147483647 w 1742"/>
                <a:gd name="T61" fmla="*/ 2147483647 h 1613"/>
                <a:gd name="T62" fmla="*/ 2147483647 w 1742"/>
                <a:gd name="T63" fmla="*/ 2147483647 h 1613"/>
                <a:gd name="T64" fmla="*/ 2147483647 w 1742"/>
                <a:gd name="T65" fmla="*/ 2147483647 h 1613"/>
                <a:gd name="T66" fmla="*/ 2147483647 w 1742"/>
                <a:gd name="T67" fmla="*/ 2147483647 h 1613"/>
                <a:gd name="T68" fmla="*/ 2147483647 w 1742"/>
                <a:gd name="T69" fmla="*/ 2147483647 h 1613"/>
                <a:gd name="T70" fmla="*/ 2147483647 w 1742"/>
                <a:gd name="T71" fmla="*/ 2147483647 h 1613"/>
                <a:gd name="T72" fmla="*/ 2147483647 w 1742"/>
                <a:gd name="T73" fmla="*/ 2147483647 h 1613"/>
                <a:gd name="T74" fmla="*/ 2147483647 w 1742"/>
                <a:gd name="T75" fmla="*/ 2147483647 h 1613"/>
                <a:gd name="T76" fmla="*/ 2147483647 w 1742"/>
                <a:gd name="T77" fmla="*/ 2147483647 h 16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2"/>
                <a:gd name="T118" fmla="*/ 0 h 1613"/>
                <a:gd name="T119" fmla="*/ 1742 w 1742"/>
                <a:gd name="T120" fmla="*/ 1613 h 16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2" h="1613">
                  <a:moveTo>
                    <a:pt x="35" y="1018"/>
                  </a:moveTo>
                  <a:lnTo>
                    <a:pt x="16" y="943"/>
                  </a:lnTo>
                  <a:lnTo>
                    <a:pt x="0" y="862"/>
                  </a:lnTo>
                  <a:lnTo>
                    <a:pt x="0" y="743"/>
                  </a:lnTo>
                  <a:lnTo>
                    <a:pt x="22" y="622"/>
                  </a:lnTo>
                  <a:lnTo>
                    <a:pt x="50" y="526"/>
                  </a:lnTo>
                  <a:lnTo>
                    <a:pt x="95" y="432"/>
                  </a:lnTo>
                  <a:lnTo>
                    <a:pt x="144" y="356"/>
                  </a:lnTo>
                  <a:lnTo>
                    <a:pt x="198" y="288"/>
                  </a:lnTo>
                  <a:lnTo>
                    <a:pt x="265" y="225"/>
                  </a:lnTo>
                  <a:lnTo>
                    <a:pt x="356" y="156"/>
                  </a:lnTo>
                  <a:lnTo>
                    <a:pt x="454" y="96"/>
                  </a:lnTo>
                  <a:lnTo>
                    <a:pt x="538" y="58"/>
                  </a:lnTo>
                  <a:lnTo>
                    <a:pt x="642" y="25"/>
                  </a:lnTo>
                  <a:lnTo>
                    <a:pt x="717" y="12"/>
                  </a:lnTo>
                  <a:lnTo>
                    <a:pt x="820" y="0"/>
                  </a:lnTo>
                  <a:lnTo>
                    <a:pt x="924" y="2"/>
                  </a:lnTo>
                  <a:lnTo>
                    <a:pt x="1030" y="12"/>
                  </a:lnTo>
                  <a:lnTo>
                    <a:pt x="1122" y="31"/>
                  </a:lnTo>
                  <a:lnTo>
                    <a:pt x="1206" y="60"/>
                  </a:lnTo>
                  <a:lnTo>
                    <a:pt x="1295" y="100"/>
                  </a:lnTo>
                  <a:lnTo>
                    <a:pt x="1379" y="148"/>
                  </a:lnTo>
                  <a:lnTo>
                    <a:pt x="1450" y="202"/>
                  </a:lnTo>
                  <a:lnTo>
                    <a:pt x="1525" y="273"/>
                  </a:lnTo>
                  <a:lnTo>
                    <a:pt x="1598" y="358"/>
                  </a:lnTo>
                  <a:lnTo>
                    <a:pt x="1663" y="463"/>
                  </a:lnTo>
                  <a:lnTo>
                    <a:pt x="1705" y="557"/>
                  </a:lnTo>
                  <a:lnTo>
                    <a:pt x="1728" y="646"/>
                  </a:lnTo>
                  <a:lnTo>
                    <a:pt x="1742" y="742"/>
                  </a:lnTo>
                  <a:lnTo>
                    <a:pt x="1742" y="843"/>
                  </a:lnTo>
                  <a:lnTo>
                    <a:pt x="1727" y="966"/>
                  </a:lnTo>
                  <a:lnTo>
                    <a:pt x="1702" y="1054"/>
                  </a:lnTo>
                  <a:lnTo>
                    <a:pt x="1665" y="1137"/>
                  </a:lnTo>
                  <a:lnTo>
                    <a:pt x="1613" y="1227"/>
                  </a:lnTo>
                  <a:lnTo>
                    <a:pt x="1535" y="1329"/>
                  </a:lnTo>
                  <a:lnTo>
                    <a:pt x="1446" y="1412"/>
                  </a:lnTo>
                  <a:lnTo>
                    <a:pt x="1354" y="1477"/>
                  </a:lnTo>
                  <a:lnTo>
                    <a:pt x="1258" y="1529"/>
                  </a:lnTo>
                  <a:lnTo>
                    <a:pt x="1154" y="1563"/>
                  </a:lnTo>
                  <a:lnTo>
                    <a:pt x="1108" y="1579"/>
                  </a:lnTo>
                  <a:lnTo>
                    <a:pt x="1110" y="1613"/>
                  </a:lnTo>
                  <a:lnTo>
                    <a:pt x="924" y="1559"/>
                  </a:lnTo>
                  <a:lnTo>
                    <a:pt x="1070" y="1433"/>
                  </a:lnTo>
                  <a:lnTo>
                    <a:pt x="1074" y="1452"/>
                  </a:lnTo>
                  <a:lnTo>
                    <a:pt x="1139" y="1433"/>
                  </a:lnTo>
                  <a:lnTo>
                    <a:pt x="1218" y="1404"/>
                  </a:lnTo>
                  <a:lnTo>
                    <a:pt x="1289" y="1364"/>
                  </a:lnTo>
                  <a:lnTo>
                    <a:pt x="1394" y="1283"/>
                  </a:lnTo>
                  <a:lnTo>
                    <a:pt x="1467" y="1202"/>
                  </a:lnTo>
                  <a:lnTo>
                    <a:pt x="1531" y="1106"/>
                  </a:lnTo>
                  <a:lnTo>
                    <a:pt x="1579" y="997"/>
                  </a:lnTo>
                  <a:lnTo>
                    <a:pt x="1600" y="891"/>
                  </a:lnTo>
                  <a:lnTo>
                    <a:pt x="1604" y="788"/>
                  </a:lnTo>
                  <a:lnTo>
                    <a:pt x="1592" y="690"/>
                  </a:lnTo>
                  <a:lnTo>
                    <a:pt x="1569" y="605"/>
                  </a:lnTo>
                  <a:lnTo>
                    <a:pt x="1523" y="500"/>
                  </a:lnTo>
                  <a:lnTo>
                    <a:pt x="1458" y="404"/>
                  </a:lnTo>
                  <a:lnTo>
                    <a:pt x="1379" y="321"/>
                  </a:lnTo>
                  <a:lnTo>
                    <a:pt x="1281" y="248"/>
                  </a:lnTo>
                  <a:lnTo>
                    <a:pt x="1183" y="196"/>
                  </a:lnTo>
                  <a:lnTo>
                    <a:pt x="1083" y="162"/>
                  </a:lnTo>
                  <a:lnTo>
                    <a:pt x="991" y="142"/>
                  </a:lnTo>
                  <a:lnTo>
                    <a:pt x="907" y="133"/>
                  </a:lnTo>
                  <a:lnTo>
                    <a:pt x="795" y="137"/>
                  </a:lnTo>
                  <a:lnTo>
                    <a:pt x="672" y="156"/>
                  </a:lnTo>
                  <a:lnTo>
                    <a:pt x="573" y="189"/>
                  </a:lnTo>
                  <a:lnTo>
                    <a:pt x="480" y="231"/>
                  </a:lnTo>
                  <a:lnTo>
                    <a:pt x="404" y="283"/>
                  </a:lnTo>
                  <a:lnTo>
                    <a:pt x="331" y="346"/>
                  </a:lnTo>
                  <a:lnTo>
                    <a:pt x="262" y="423"/>
                  </a:lnTo>
                  <a:lnTo>
                    <a:pt x="225" y="478"/>
                  </a:lnTo>
                  <a:lnTo>
                    <a:pt x="187" y="553"/>
                  </a:lnTo>
                  <a:lnTo>
                    <a:pt x="160" y="624"/>
                  </a:lnTo>
                  <a:lnTo>
                    <a:pt x="137" y="707"/>
                  </a:lnTo>
                  <a:lnTo>
                    <a:pt x="131" y="807"/>
                  </a:lnTo>
                  <a:lnTo>
                    <a:pt x="135" y="905"/>
                  </a:lnTo>
                  <a:lnTo>
                    <a:pt x="156" y="987"/>
                  </a:lnTo>
                  <a:lnTo>
                    <a:pt x="35" y="1018"/>
                  </a:lnTo>
                  <a:close/>
                </a:path>
              </a:pathLst>
            </a:custGeom>
            <a:solidFill>
              <a:schemeClr val="hlink"/>
            </a:solidFill>
            <a:ln w="9525">
              <a:noFill/>
              <a:round/>
              <a:headEnd/>
              <a:tailEnd/>
            </a:ln>
          </p:spPr>
          <p:txBody>
            <a:bodyPr/>
            <a:lstStyle/>
            <a:p>
              <a:endParaRPr lang="en-ZA"/>
            </a:p>
          </p:txBody>
        </p:sp>
        <p:sp>
          <p:nvSpPr>
            <p:cNvPr id="24585" name="Freeform 14"/>
            <p:cNvSpPr>
              <a:spLocks/>
            </p:cNvSpPr>
            <p:nvPr/>
          </p:nvSpPr>
          <p:spPr bwMode="auto">
            <a:xfrm>
              <a:off x="2960687" y="2454276"/>
              <a:ext cx="2781300" cy="1757363"/>
            </a:xfrm>
            <a:custGeom>
              <a:avLst/>
              <a:gdLst>
                <a:gd name="T0" fmla="*/ 0 w 1752"/>
                <a:gd name="T1" fmla="*/ 2147483647 h 1107"/>
                <a:gd name="T2" fmla="*/ 2147483647 w 1752"/>
                <a:gd name="T3" fmla="*/ 2147483647 h 1107"/>
                <a:gd name="T4" fmla="*/ 2147483647 w 1752"/>
                <a:gd name="T5" fmla="*/ 2147483647 h 1107"/>
                <a:gd name="T6" fmla="*/ 2147483647 w 1752"/>
                <a:gd name="T7" fmla="*/ 2147483647 h 1107"/>
                <a:gd name="T8" fmla="*/ 2147483647 w 1752"/>
                <a:gd name="T9" fmla="*/ 2147483647 h 1107"/>
                <a:gd name="T10" fmla="*/ 2147483647 w 1752"/>
                <a:gd name="T11" fmla="*/ 2147483647 h 1107"/>
                <a:gd name="T12" fmla="*/ 2147483647 w 1752"/>
                <a:gd name="T13" fmla="*/ 2147483647 h 1107"/>
                <a:gd name="T14" fmla="*/ 2147483647 w 1752"/>
                <a:gd name="T15" fmla="*/ 0 h 1107"/>
                <a:gd name="T16" fmla="*/ 2147483647 w 1752"/>
                <a:gd name="T17" fmla="*/ 2147483647 h 1107"/>
                <a:gd name="T18" fmla="*/ 2147483647 w 1752"/>
                <a:gd name="T19" fmla="*/ 2147483647 h 1107"/>
                <a:gd name="T20" fmla="*/ 2147483647 w 1752"/>
                <a:gd name="T21" fmla="*/ 2147483647 h 1107"/>
                <a:gd name="T22" fmla="*/ 2147483647 w 1752"/>
                <a:gd name="T23" fmla="*/ 2147483647 h 1107"/>
                <a:gd name="T24" fmla="*/ 2147483647 w 1752"/>
                <a:gd name="T25" fmla="*/ 2147483647 h 1107"/>
                <a:gd name="T26" fmla="*/ 2147483647 w 1752"/>
                <a:gd name="T27" fmla="*/ 2147483647 h 1107"/>
                <a:gd name="T28" fmla="*/ 2147483647 w 1752"/>
                <a:gd name="T29" fmla="*/ 2147483647 h 1107"/>
                <a:gd name="T30" fmla="*/ 2147483647 w 1752"/>
                <a:gd name="T31" fmla="*/ 2147483647 h 1107"/>
                <a:gd name="T32" fmla="*/ 2147483647 w 1752"/>
                <a:gd name="T33" fmla="*/ 2147483647 h 1107"/>
                <a:gd name="T34" fmla="*/ 2147483647 w 1752"/>
                <a:gd name="T35" fmla="*/ 2147483647 h 1107"/>
                <a:gd name="T36" fmla="*/ 2147483647 w 1752"/>
                <a:gd name="T37" fmla="*/ 2147483647 h 1107"/>
                <a:gd name="T38" fmla="*/ 2147483647 w 1752"/>
                <a:gd name="T39" fmla="*/ 2147483647 h 1107"/>
                <a:gd name="T40" fmla="*/ 2147483647 w 1752"/>
                <a:gd name="T41" fmla="*/ 2147483647 h 1107"/>
                <a:gd name="T42" fmla="*/ 2147483647 w 1752"/>
                <a:gd name="T43" fmla="*/ 2147483647 h 1107"/>
                <a:gd name="T44" fmla="*/ 2147483647 w 1752"/>
                <a:gd name="T45" fmla="*/ 2147483647 h 1107"/>
                <a:gd name="T46" fmla="*/ 2147483647 w 1752"/>
                <a:gd name="T47" fmla="*/ 2147483647 h 1107"/>
                <a:gd name="T48" fmla="*/ 2147483647 w 1752"/>
                <a:gd name="T49" fmla="*/ 2147483647 h 1107"/>
                <a:gd name="T50" fmla="*/ 2147483647 w 1752"/>
                <a:gd name="T51" fmla="*/ 2147483647 h 1107"/>
                <a:gd name="T52" fmla="*/ 2147483647 w 1752"/>
                <a:gd name="T53" fmla="*/ 2147483647 h 1107"/>
                <a:gd name="T54" fmla="*/ 2147483647 w 1752"/>
                <a:gd name="T55" fmla="*/ 2147483647 h 1107"/>
                <a:gd name="T56" fmla="*/ 2147483647 w 1752"/>
                <a:gd name="T57" fmla="*/ 2147483647 h 1107"/>
                <a:gd name="T58" fmla="*/ 2147483647 w 1752"/>
                <a:gd name="T59" fmla="*/ 2147483647 h 1107"/>
                <a:gd name="T60" fmla="*/ 2147483647 w 1752"/>
                <a:gd name="T61" fmla="*/ 2147483647 h 1107"/>
                <a:gd name="T62" fmla="*/ 2147483647 w 1752"/>
                <a:gd name="T63" fmla="*/ 2147483647 h 1107"/>
                <a:gd name="T64" fmla="*/ 2147483647 w 1752"/>
                <a:gd name="T65" fmla="*/ 2147483647 h 1107"/>
                <a:gd name="T66" fmla="*/ 2147483647 w 1752"/>
                <a:gd name="T67" fmla="*/ 2147483647 h 1107"/>
                <a:gd name="T68" fmla="*/ 2147483647 w 1752"/>
                <a:gd name="T69" fmla="*/ 2147483647 h 1107"/>
                <a:gd name="T70" fmla="*/ 2147483647 w 1752"/>
                <a:gd name="T71" fmla="*/ 2147483647 h 1107"/>
                <a:gd name="T72" fmla="*/ 2147483647 w 1752"/>
                <a:gd name="T73" fmla="*/ 2147483647 h 1107"/>
                <a:gd name="T74" fmla="*/ 2147483647 w 1752"/>
                <a:gd name="T75" fmla="*/ 2147483647 h 1107"/>
                <a:gd name="T76" fmla="*/ 2147483647 w 1752"/>
                <a:gd name="T77" fmla="*/ 2147483647 h 1107"/>
                <a:gd name="T78" fmla="*/ 2147483647 w 1752"/>
                <a:gd name="T79" fmla="*/ 2147483647 h 1107"/>
                <a:gd name="T80" fmla="*/ 2147483647 w 1752"/>
                <a:gd name="T81" fmla="*/ 2147483647 h 1107"/>
                <a:gd name="T82" fmla="*/ 2147483647 w 1752"/>
                <a:gd name="T83" fmla="*/ 2147483647 h 1107"/>
                <a:gd name="T84" fmla="*/ 2147483647 w 1752"/>
                <a:gd name="T85" fmla="*/ 2147483647 h 1107"/>
                <a:gd name="T86" fmla="*/ 2147483647 w 1752"/>
                <a:gd name="T87" fmla="*/ 2147483647 h 1107"/>
                <a:gd name="T88" fmla="*/ 2147483647 w 1752"/>
                <a:gd name="T89" fmla="*/ 2147483647 h 1107"/>
                <a:gd name="T90" fmla="*/ 2147483647 w 1752"/>
                <a:gd name="T91" fmla="*/ 2147483647 h 1107"/>
                <a:gd name="T92" fmla="*/ 2147483647 w 1752"/>
                <a:gd name="T93" fmla="*/ 2147483647 h 1107"/>
                <a:gd name="T94" fmla="*/ 2147483647 w 1752"/>
                <a:gd name="T95" fmla="*/ 2147483647 h 1107"/>
                <a:gd name="T96" fmla="*/ 2147483647 w 1752"/>
                <a:gd name="T97" fmla="*/ 2147483647 h 1107"/>
                <a:gd name="T98" fmla="*/ 2147483647 w 1752"/>
                <a:gd name="T99" fmla="*/ 2147483647 h 1107"/>
                <a:gd name="T100" fmla="*/ 0 w 1752"/>
                <a:gd name="T101" fmla="*/ 2147483647 h 1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52"/>
                <a:gd name="T154" fmla="*/ 0 h 1107"/>
                <a:gd name="T155" fmla="*/ 1752 w 1752"/>
                <a:gd name="T156" fmla="*/ 1107 h 1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52" h="1107">
                  <a:moveTo>
                    <a:pt x="0" y="180"/>
                  </a:moveTo>
                  <a:lnTo>
                    <a:pt x="78" y="135"/>
                  </a:lnTo>
                  <a:lnTo>
                    <a:pt x="149" y="98"/>
                  </a:lnTo>
                  <a:lnTo>
                    <a:pt x="218" y="70"/>
                  </a:lnTo>
                  <a:lnTo>
                    <a:pt x="306" y="40"/>
                  </a:lnTo>
                  <a:lnTo>
                    <a:pt x="407" y="20"/>
                  </a:lnTo>
                  <a:lnTo>
                    <a:pt x="502" y="4"/>
                  </a:lnTo>
                  <a:lnTo>
                    <a:pt x="609" y="0"/>
                  </a:lnTo>
                  <a:lnTo>
                    <a:pt x="699" y="3"/>
                  </a:lnTo>
                  <a:lnTo>
                    <a:pt x="799" y="13"/>
                  </a:lnTo>
                  <a:lnTo>
                    <a:pt x="927" y="39"/>
                  </a:lnTo>
                  <a:lnTo>
                    <a:pt x="1069" y="87"/>
                  </a:lnTo>
                  <a:lnTo>
                    <a:pt x="1160" y="125"/>
                  </a:lnTo>
                  <a:lnTo>
                    <a:pt x="1235" y="170"/>
                  </a:lnTo>
                  <a:lnTo>
                    <a:pt x="1322" y="231"/>
                  </a:lnTo>
                  <a:lnTo>
                    <a:pt x="1395" y="297"/>
                  </a:lnTo>
                  <a:lnTo>
                    <a:pt x="1466" y="371"/>
                  </a:lnTo>
                  <a:lnTo>
                    <a:pt x="1547" y="476"/>
                  </a:lnTo>
                  <a:lnTo>
                    <a:pt x="1589" y="545"/>
                  </a:lnTo>
                  <a:lnTo>
                    <a:pt x="1633" y="634"/>
                  </a:lnTo>
                  <a:lnTo>
                    <a:pt x="1672" y="745"/>
                  </a:lnTo>
                  <a:lnTo>
                    <a:pt x="1695" y="866"/>
                  </a:lnTo>
                  <a:lnTo>
                    <a:pt x="1702" y="962"/>
                  </a:lnTo>
                  <a:lnTo>
                    <a:pt x="1752" y="967"/>
                  </a:lnTo>
                  <a:lnTo>
                    <a:pt x="1641" y="1107"/>
                  </a:lnTo>
                  <a:lnTo>
                    <a:pt x="1549" y="947"/>
                  </a:lnTo>
                  <a:lnTo>
                    <a:pt x="1592" y="952"/>
                  </a:lnTo>
                  <a:lnTo>
                    <a:pt x="1582" y="877"/>
                  </a:lnTo>
                  <a:lnTo>
                    <a:pt x="1563" y="789"/>
                  </a:lnTo>
                  <a:lnTo>
                    <a:pt x="1526" y="681"/>
                  </a:lnTo>
                  <a:lnTo>
                    <a:pt x="1501" y="630"/>
                  </a:lnTo>
                  <a:lnTo>
                    <a:pt x="1459" y="567"/>
                  </a:lnTo>
                  <a:lnTo>
                    <a:pt x="1405" y="490"/>
                  </a:lnTo>
                  <a:lnTo>
                    <a:pt x="1363" y="442"/>
                  </a:lnTo>
                  <a:lnTo>
                    <a:pt x="1304" y="383"/>
                  </a:lnTo>
                  <a:lnTo>
                    <a:pt x="1264" y="351"/>
                  </a:lnTo>
                  <a:lnTo>
                    <a:pt x="1196" y="303"/>
                  </a:lnTo>
                  <a:lnTo>
                    <a:pt x="1115" y="255"/>
                  </a:lnTo>
                  <a:lnTo>
                    <a:pt x="1028" y="217"/>
                  </a:lnTo>
                  <a:lnTo>
                    <a:pt x="949" y="185"/>
                  </a:lnTo>
                  <a:lnTo>
                    <a:pt x="865" y="162"/>
                  </a:lnTo>
                  <a:lnTo>
                    <a:pt x="794" y="147"/>
                  </a:lnTo>
                  <a:lnTo>
                    <a:pt x="685" y="136"/>
                  </a:lnTo>
                  <a:lnTo>
                    <a:pt x="579" y="135"/>
                  </a:lnTo>
                  <a:lnTo>
                    <a:pt x="485" y="144"/>
                  </a:lnTo>
                  <a:lnTo>
                    <a:pt x="391" y="161"/>
                  </a:lnTo>
                  <a:lnTo>
                    <a:pt x="296" y="187"/>
                  </a:lnTo>
                  <a:lnTo>
                    <a:pt x="210" y="218"/>
                  </a:lnTo>
                  <a:lnTo>
                    <a:pt x="138" y="253"/>
                  </a:lnTo>
                  <a:lnTo>
                    <a:pt x="75" y="294"/>
                  </a:lnTo>
                  <a:lnTo>
                    <a:pt x="0" y="180"/>
                  </a:lnTo>
                  <a:close/>
                </a:path>
              </a:pathLst>
            </a:custGeom>
            <a:solidFill>
              <a:schemeClr val="accent1"/>
            </a:solidFill>
            <a:ln w="9525">
              <a:noFill/>
              <a:round/>
              <a:headEnd/>
              <a:tailEnd/>
            </a:ln>
          </p:spPr>
          <p:txBody>
            <a:bodyPr/>
            <a:lstStyle/>
            <a:p>
              <a:endParaRPr lang="en-ZA"/>
            </a:p>
          </p:txBody>
        </p:sp>
        <p:sp>
          <p:nvSpPr>
            <p:cNvPr id="24586" name="Oval 15"/>
            <p:cNvSpPr>
              <a:spLocks noChangeArrowheads="1"/>
            </p:cNvSpPr>
            <p:nvPr/>
          </p:nvSpPr>
          <p:spPr bwMode="auto">
            <a:xfrm>
              <a:off x="5189538" y="3114676"/>
              <a:ext cx="163513" cy="163513"/>
            </a:xfrm>
            <a:prstGeom prst="ellipse">
              <a:avLst/>
            </a:prstGeom>
            <a:solidFill>
              <a:schemeClr val="tx1"/>
            </a:solidFill>
            <a:ln w="9525">
              <a:noFill/>
              <a:round/>
              <a:headEnd/>
              <a:tailEnd/>
            </a:ln>
          </p:spPr>
          <p:txBody>
            <a:bodyPr wrap="none" anchor="ctr"/>
            <a:lstStyle/>
            <a:p>
              <a:endParaRPr lang="en-US">
                <a:latin typeface="Arial" pitchFamily="34" charset="0"/>
                <a:cs typeface="Arial" pitchFamily="34" charset="0"/>
              </a:endParaRPr>
            </a:p>
          </p:txBody>
        </p:sp>
        <p:sp>
          <p:nvSpPr>
            <p:cNvPr id="24587" name="Freeform 16"/>
            <p:cNvSpPr>
              <a:spLocks/>
            </p:cNvSpPr>
            <p:nvPr/>
          </p:nvSpPr>
          <p:spPr bwMode="auto">
            <a:xfrm>
              <a:off x="3673475" y="2455863"/>
              <a:ext cx="965200" cy="336550"/>
            </a:xfrm>
            <a:custGeom>
              <a:avLst/>
              <a:gdLst>
                <a:gd name="T0" fmla="*/ 0 w 608"/>
                <a:gd name="T1" fmla="*/ 2147483647 h 217"/>
                <a:gd name="T2" fmla="*/ 2147483647 w 608"/>
                <a:gd name="T3" fmla="*/ 2147483647 h 217"/>
                <a:gd name="T4" fmla="*/ 2147483647 w 608"/>
                <a:gd name="T5" fmla="*/ 0 h 217"/>
                <a:gd name="T6" fmla="*/ 2147483647 w 608"/>
                <a:gd name="T7" fmla="*/ 2147483647 h 217"/>
                <a:gd name="T8" fmla="*/ 2147483647 w 608"/>
                <a:gd name="T9" fmla="*/ 2147483647 h 217"/>
                <a:gd name="T10" fmla="*/ 2147483647 w 608"/>
                <a:gd name="T11" fmla="*/ 2147483647 h 217"/>
                <a:gd name="T12" fmla="*/ 2147483647 w 608"/>
                <a:gd name="T13" fmla="*/ 2147483647 h 217"/>
                <a:gd name="T14" fmla="*/ 2147483647 w 608"/>
                <a:gd name="T15" fmla="*/ 2147483647 h 217"/>
                <a:gd name="T16" fmla="*/ 2147483647 w 608"/>
                <a:gd name="T17" fmla="*/ 2147483647 h 217"/>
                <a:gd name="T18" fmla="*/ 2147483647 w 608"/>
                <a:gd name="T19" fmla="*/ 2147483647 h 217"/>
                <a:gd name="T20" fmla="*/ 2147483647 w 608"/>
                <a:gd name="T21" fmla="*/ 2147483647 h 217"/>
                <a:gd name="T22" fmla="*/ 2147483647 w 608"/>
                <a:gd name="T23" fmla="*/ 2147483647 h 217"/>
                <a:gd name="T24" fmla="*/ 2147483647 w 608"/>
                <a:gd name="T25" fmla="*/ 2147483647 h 217"/>
                <a:gd name="T26" fmla="*/ 2147483647 w 608"/>
                <a:gd name="T27" fmla="*/ 2147483647 h 217"/>
                <a:gd name="T28" fmla="*/ 2147483647 w 608"/>
                <a:gd name="T29" fmla="*/ 2147483647 h 217"/>
                <a:gd name="T30" fmla="*/ 2147483647 w 608"/>
                <a:gd name="T31" fmla="*/ 2147483647 h 217"/>
                <a:gd name="T32" fmla="*/ 2147483647 w 608"/>
                <a:gd name="T33" fmla="*/ 2147483647 h 217"/>
                <a:gd name="T34" fmla="*/ 0 w 608"/>
                <a:gd name="T35" fmla="*/ 2147483647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8"/>
                <a:gd name="T55" fmla="*/ 0 h 217"/>
                <a:gd name="T56" fmla="*/ 608 w 608"/>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8" h="217">
                  <a:moveTo>
                    <a:pt x="0" y="12"/>
                  </a:moveTo>
                  <a:lnTo>
                    <a:pt x="74" y="5"/>
                  </a:lnTo>
                  <a:lnTo>
                    <a:pt x="156" y="0"/>
                  </a:lnTo>
                  <a:lnTo>
                    <a:pt x="240" y="4"/>
                  </a:lnTo>
                  <a:lnTo>
                    <a:pt x="328" y="12"/>
                  </a:lnTo>
                  <a:lnTo>
                    <a:pt x="428" y="29"/>
                  </a:lnTo>
                  <a:lnTo>
                    <a:pt x="528" y="56"/>
                  </a:lnTo>
                  <a:lnTo>
                    <a:pt x="608" y="82"/>
                  </a:lnTo>
                  <a:lnTo>
                    <a:pt x="566" y="217"/>
                  </a:lnTo>
                  <a:lnTo>
                    <a:pt x="514" y="196"/>
                  </a:lnTo>
                  <a:lnTo>
                    <a:pt x="433" y="170"/>
                  </a:lnTo>
                  <a:lnTo>
                    <a:pt x="357" y="152"/>
                  </a:lnTo>
                  <a:lnTo>
                    <a:pt x="281" y="143"/>
                  </a:lnTo>
                  <a:lnTo>
                    <a:pt x="207" y="138"/>
                  </a:lnTo>
                  <a:lnTo>
                    <a:pt x="125" y="140"/>
                  </a:lnTo>
                  <a:lnTo>
                    <a:pt x="66" y="144"/>
                  </a:lnTo>
                  <a:lnTo>
                    <a:pt x="16" y="149"/>
                  </a:lnTo>
                  <a:lnTo>
                    <a:pt x="0" y="12"/>
                  </a:lnTo>
                  <a:close/>
                </a:path>
              </a:pathLst>
            </a:custGeom>
            <a:solidFill>
              <a:srgbClr val="16D436"/>
            </a:solidFill>
            <a:ln w="9525">
              <a:noFill/>
              <a:round/>
              <a:headEnd/>
              <a:tailEnd/>
            </a:ln>
          </p:spPr>
          <p:txBody>
            <a:bodyPr/>
            <a:lstStyle/>
            <a:p>
              <a:endParaRPr lang="en-ZA"/>
            </a:p>
          </p:txBody>
        </p:sp>
        <p:sp>
          <p:nvSpPr>
            <p:cNvPr id="24588" name="Freeform 17"/>
            <p:cNvSpPr>
              <a:spLocks/>
            </p:cNvSpPr>
            <p:nvPr/>
          </p:nvSpPr>
          <p:spPr bwMode="auto">
            <a:xfrm>
              <a:off x="2957513" y="2474914"/>
              <a:ext cx="741363" cy="454025"/>
            </a:xfrm>
            <a:custGeom>
              <a:avLst/>
              <a:gdLst>
                <a:gd name="T0" fmla="*/ 0 w 467"/>
                <a:gd name="T1" fmla="*/ 2147483647 h 286"/>
                <a:gd name="T2" fmla="*/ 2147483647 w 467"/>
                <a:gd name="T3" fmla="*/ 2147483647 h 286"/>
                <a:gd name="T4" fmla="*/ 2147483647 w 467"/>
                <a:gd name="T5" fmla="*/ 2147483647 h 286"/>
                <a:gd name="T6" fmla="*/ 2147483647 w 467"/>
                <a:gd name="T7" fmla="*/ 2147483647 h 286"/>
                <a:gd name="T8" fmla="*/ 2147483647 w 467"/>
                <a:gd name="T9" fmla="*/ 2147483647 h 286"/>
                <a:gd name="T10" fmla="*/ 2147483647 w 467"/>
                <a:gd name="T11" fmla="*/ 2147483647 h 286"/>
                <a:gd name="T12" fmla="*/ 2147483647 w 467"/>
                <a:gd name="T13" fmla="*/ 2147483647 h 286"/>
                <a:gd name="T14" fmla="*/ 2147483647 w 467"/>
                <a:gd name="T15" fmla="*/ 2147483647 h 286"/>
                <a:gd name="T16" fmla="*/ 2147483647 w 467"/>
                <a:gd name="T17" fmla="*/ 0 h 286"/>
                <a:gd name="T18" fmla="*/ 2147483647 w 467"/>
                <a:gd name="T19" fmla="*/ 2147483647 h 286"/>
                <a:gd name="T20" fmla="*/ 2147483647 w 467"/>
                <a:gd name="T21" fmla="*/ 2147483647 h 286"/>
                <a:gd name="T22" fmla="*/ 2147483647 w 467"/>
                <a:gd name="T23" fmla="*/ 2147483647 h 286"/>
                <a:gd name="T24" fmla="*/ 2147483647 w 467"/>
                <a:gd name="T25" fmla="*/ 2147483647 h 286"/>
                <a:gd name="T26" fmla="*/ 2147483647 w 467"/>
                <a:gd name="T27" fmla="*/ 2147483647 h 286"/>
                <a:gd name="T28" fmla="*/ 2147483647 w 467"/>
                <a:gd name="T29" fmla="*/ 2147483647 h 286"/>
                <a:gd name="T30" fmla="*/ 2147483647 w 467"/>
                <a:gd name="T31" fmla="*/ 2147483647 h 286"/>
                <a:gd name="T32" fmla="*/ 0 w 467"/>
                <a:gd name="T33" fmla="*/ 2147483647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7"/>
                <a:gd name="T52" fmla="*/ 0 h 286"/>
                <a:gd name="T53" fmla="*/ 467 w 467"/>
                <a:gd name="T54" fmla="*/ 286 h 2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7" h="286">
                  <a:moveTo>
                    <a:pt x="0" y="172"/>
                  </a:moveTo>
                  <a:lnTo>
                    <a:pt x="57" y="135"/>
                  </a:lnTo>
                  <a:lnTo>
                    <a:pt x="126" y="98"/>
                  </a:lnTo>
                  <a:lnTo>
                    <a:pt x="195" y="66"/>
                  </a:lnTo>
                  <a:lnTo>
                    <a:pt x="263" y="41"/>
                  </a:lnTo>
                  <a:lnTo>
                    <a:pt x="328" y="25"/>
                  </a:lnTo>
                  <a:lnTo>
                    <a:pt x="391" y="11"/>
                  </a:lnTo>
                  <a:lnTo>
                    <a:pt x="437" y="3"/>
                  </a:lnTo>
                  <a:lnTo>
                    <a:pt x="451" y="0"/>
                  </a:lnTo>
                  <a:lnTo>
                    <a:pt x="467" y="136"/>
                  </a:lnTo>
                  <a:lnTo>
                    <a:pt x="408" y="146"/>
                  </a:lnTo>
                  <a:lnTo>
                    <a:pt x="325" y="168"/>
                  </a:lnTo>
                  <a:lnTo>
                    <a:pt x="263" y="190"/>
                  </a:lnTo>
                  <a:lnTo>
                    <a:pt x="208" y="214"/>
                  </a:lnTo>
                  <a:lnTo>
                    <a:pt x="134" y="251"/>
                  </a:lnTo>
                  <a:lnTo>
                    <a:pt x="77" y="286"/>
                  </a:lnTo>
                  <a:lnTo>
                    <a:pt x="0" y="172"/>
                  </a:lnTo>
                  <a:close/>
                </a:path>
              </a:pathLst>
            </a:custGeom>
            <a:solidFill>
              <a:srgbClr val="86F298"/>
            </a:solidFill>
            <a:ln w="9525">
              <a:noFill/>
              <a:round/>
              <a:headEnd/>
              <a:tailEnd/>
            </a:ln>
          </p:spPr>
          <p:txBody>
            <a:bodyPr/>
            <a:lstStyle/>
            <a:p>
              <a:endParaRPr lang="en-ZA"/>
            </a:p>
          </p:txBody>
        </p:sp>
        <p:sp>
          <p:nvSpPr>
            <p:cNvPr id="7188" name="Text Box 20"/>
            <p:cNvSpPr txBox="1">
              <a:spLocks noChangeArrowheads="1"/>
            </p:cNvSpPr>
            <p:nvPr/>
          </p:nvSpPr>
          <p:spPr bwMode="auto">
            <a:xfrm rot="-647058">
              <a:off x="3302000" y="2168525"/>
              <a:ext cx="6350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a:latin typeface="Arial" charset="0"/>
                  <a:cs typeface="Arial" charset="0"/>
                </a:rPr>
                <a:t>3213</a:t>
              </a:r>
            </a:p>
          </p:txBody>
        </p:sp>
        <p:sp>
          <p:nvSpPr>
            <p:cNvPr id="7189" name="Text Box 21"/>
            <p:cNvSpPr txBox="1">
              <a:spLocks noChangeArrowheads="1"/>
            </p:cNvSpPr>
            <p:nvPr/>
          </p:nvSpPr>
          <p:spPr bwMode="auto">
            <a:xfrm rot="1271977">
              <a:off x="4452937" y="2295525"/>
              <a:ext cx="52228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dirty="0">
                  <a:latin typeface="Arial" charset="0"/>
                  <a:cs typeface="Arial" charset="0"/>
                </a:rPr>
                <a:t>157</a:t>
              </a:r>
            </a:p>
          </p:txBody>
        </p:sp>
        <p:sp>
          <p:nvSpPr>
            <p:cNvPr id="7190" name="Text Box 22"/>
            <p:cNvSpPr txBox="1">
              <a:spLocks noChangeArrowheads="1"/>
            </p:cNvSpPr>
            <p:nvPr/>
          </p:nvSpPr>
          <p:spPr bwMode="auto">
            <a:xfrm rot="-2128520">
              <a:off x="2490787" y="2806700"/>
              <a:ext cx="6350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a:latin typeface="Arial" charset="0"/>
                  <a:cs typeface="Arial" charset="0"/>
                </a:rPr>
                <a:t>2856</a:t>
              </a:r>
            </a:p>
          </p:txBody>
        </p:sp>
        <p:sp>
          <p:nvSpPr>
            <p:cNvPr id="7191" name="Text Box 23"/>
            <p:cNvSpPr txBox="1">
              <a:spLocks noChangeArrowheads="1"/>
            </p:cNvSpPr>
            <p:nvPr/>
          </p:nvSpPr>
          <p:spPr bwMode="auto">
            <a:xfrm rot="-4942959">
              <a:off x="2046287" y="3470275"/>
              <a:ext cx="6350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a:latin typeface="Arial" charset="0"/>
                  <a:cs typeface="Arial" charset="0"/>
                </a:rPr>
                <a:t>2458</a:t>
              </a:r>
            </a:p>
          </p:txBody>
        </p:sp>
        <p:sp>
          <p:nvSpPr>
            <p:cNvPr id="7192" name="Text Box 24"/>
            <p:cNvSpPr txBox="1">
              <a:spLocks noChangeArrowheads="1"/>
            </p:cNvSpPr>
            <p:nvPr/>
          </p:nvSpPr>
          <p:spPr bwMode="auto">
            <a:xfrm rot="-1331458">
              <a:off x="2981325" y="2532063"/>
              <a:ext cx="67786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solidFill>
                    <a:srgbClr val="080808"/>
                  </a:solidFill>
                  <a:latin typeface="Arial" charset="0"/>
                  <a:cs typeface="Arial" charset="0"/>
                </a:rPr>
                <a:t>preS1</a:t>
              </a:r>
            </a:p>
          </p:txBody>
        </p:sp>
        <p:sp>
          <p:nvSpPr>
            <p:cNvPr id="7193" name="Text Box 25"/>
            <p:cNvSpPr txBox="1">
              <a:spLocks noChangeArrowheads="1"/>
            </p:cNvSpPr>
            <p:nvPr/>
          </p:nvSpPr>
          <p:spPr bwMode="auto">
            <a:xfrm rot="459478">
              <a:off x="3797300" y="2432050"/>
              <a:ext cx="67786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dirty="0">
                  <a:solidFill>
                    <a:srgbClr val="080808"/>
                  </a:solidFill>
                  <a:latin typeface="Arial" charset="0"/>
                  <a:cs typeface="Arial" charset="0"/>
                </a:rPr>
                <a:t>preS2</a:t>
              </a:r>
            </a:p>
          </p:txBody>
        </p:sp>
        <p:sp>
          <p:nvSpPr>
            <p:cNvPr id="7194" name="Text Box 26"/>
            <p:cNvSpPr txBox="1">
              <a:spLocks noChangeArrowheads="1"/>
            </p:cNvSpPr>
            <p:nvPr/>
          </p:nvSpPr>
          <p:spPr bwMode="auto">
            <a:xfrm rot="2865262">
              <a:off x="5115719" y="3045619"/>
              <a:ext cx="30321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solidFill>
                    <a:srgbClr val="080808"/>
                  </a:solidFill>
                  <a:latin typeface="Arial" charset="0"/>
                  <a:cs typeface="Arial" charset="0"/>
                </a:rPr>
                <a:t>S</a:t>
              </a:r>
            </a:p>
          </p:txBody>
        </p:sp>
        <p:sp>
          <p:nvSpPr>
            <p:cNvPr id="7195" name="Text Box 27"/>
            <p:cNvSpPr txBox="1">
              <a:spLocks noChangeArrowheads="1"/>
            </p:cNvSpPr>
            <p:nvPr/>
          </p:nvSpPr>
          <p:spPr bwMode="auto">
            <a:xfrm rot="5923131">
              <a:off x="5291138" y="4217988"/>
              <a:ext cx="47942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834</a:t>
              </a:r>
            </a:p>
          </p:txBody>
        </p:sp>
        <p:sp>
          <p:nvSpPr>
            <p:cNvPr id="7196" name="Text Box 28"/>
            <p:cNvSpPr txBox="1">
              <a:spLocks noChangeArrowheads="1"/>
            </p:cNvSpPr>
            <p:nvPr/>
          </p:nvSpPr>
          <p:spPr bwMode="auto">
            <a:xfrm rot="3914370">
              <a:off x="4679950" y="3506788"/>
              <a:ext cx="5588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latin typeface="Arial" charset="0"/>
                  <a:cs typeface="Arial" charset="0"/>
                </a:rPr>
                <a:t>YMDD</a:t>
              </a:r>
            </a:p>
          </p:txBody>
        </p:sp>
        <p:sp>
          <p:nvSpPr>
            <p:cNvPr id="7197" name="Text Box 29"/>
            <p:cNvSpPr txBox="1">
              <a:spLocks noChangeArrowheads="1"/>
            </p:cNvSpPr>
            <p:nvPr/>
          </p:nvSpPr>
          <p:spPr bwMode="auto">
            <a:xfrm rot="-2521840">
              <a:off x="4714875" y="514985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1376</a:t>
              </a:r>
            </a:p>
          </p:txBody>
        </p:sp>
        <p:sp>
          <p:nvSpPr>
            <p:cNvPr id="7198" name="Text Box 30"/>
            <p:cNvSpPr txBox="1">
              <a:spLocks noChangeArrowheads="1"/>
            </p:cNvSpPr>
            <p:nvPr/>
          </p:nvSpPr>
          <p:spPr bwMode="auto">
            <a:xfrm rot="-345447">
              <a:off x="3971925" y="5592764"/>
              <a:ext cx="28575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200" b="1">
                  <a:solidFill>
                    <a:srgbClr val="080808"/>
                  </a:solidFill>
                  <a:latin typeface="Arial" charset="0"/>
                  <a:cs typeface="Arial" charset="0"/>
                </a:rPr>
                <a:t>X</a:t>
              </a:r>
            </a:p>
          </p:txBody>
        </p:sp>
        <p:sp>
          <p:nvSpPr>
            <p:cNvPr id="7199" name="Text Box 31"/>
            <p:cNvSpPr txBox="1">
              <a:spLocks noChangeArrowheads="1"/>
            </p:cNvSpPr>
            <p:nvPr/>
          </p:nvSpPr>
          <p:spPr bwMode="auto">
            <a:xfrm rot="1280286">
              <a:off x="2833687" y="5449888"/>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1837</a:t>
              </a:r>
            </a:p>
          </p:txBody>
        </p:sp>
        <p:sp>
          <p:nvSpPr>
            <p:cNvPr id="7200" name="Text Box 32"/>
            <p:cNvSpPr txBox="1">
              <a:spLocks noChangeArrowheads="1"/>
            </p:cNvSpPr>
            <p:nvPr/>
          </p:nvSpPr>
          <p:spPr bwMode="auto">
            <a:xfrm rot="502995">
              <a:off x="3516312" y="5326063"/>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1816</a:t>
              </a:r>
            </a:p>
          </p:txBody>
        </p:sp>
        <p:sp>
          <p:nvSpPr>
            <p:cNvPr id="7201" name="Text Box 33"/>
            <p:cNvSpPr txBox="1">
              <a:spLocks noChangeArrowheads="1"/>
            </p:cNvSpPr>
            <p:nvPr/>
          </p:nvSpPr>
          <p:spPr bwMode="auto">
            <a:xfrm>
              <a:off x="3527425" y="504825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1622</a:t>
              </a:r>
            </a:p>
          </p:txBody>
        </p:sp>
        <p:sp>
          <p:nvSpPr>
            <p:cNvPr id="7202" name="Text Box 34"/>
            <p:cNvSpPr txBox="1">
              <a:spLocks noChangeArrowheads="1"/>
            </p:cNvSpPr>
            <p:nvPr/>
          </p:nvSpPr>
          <p:spPr bwMode="auto">
            <a:xfrm rot="1722683">
              <a:off x="2925762" y="494665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1903</a:t>
              </a:r>
            </a:p>
          </p:txBody>
        </p:sp>
        <p:sp>
          <p:nvSpPr>
            <p:cNvPr id="7203" name="Text Box 35"/>
            <p:cNvSpPr txBox="1">
              <a:spLocks noChangeArrowheads="1"/>
            </p:cNvSpPr>
            <p:nvPr/>
          </p:nvSpPr>
          <p:spPr bwMode="auto">
            <a:xfrm rot="4045827">
              <a:off x="2511425" y="436880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2309</a:t>
              </a:r>
            </a:p>
          </p:txBody>
        </p:sp>
        <p:sp>
          <p:nvSpPr>
            <p:cNvPr id="7204" name="Text Box 36"/>
            <p:cNvSpPr txBox="1">
              <a:spLocks noChangeArrowheads="1"/>
            </p:cNvSpPr>
            <p:nvPr/>
          </p:nvSpPr>
          <p:spPr bwMode="auto">
            <a:xfrm rot="672713">
              <a:off x="3460750" y="4557714"/>
              <a:ext cx="4381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latin typeface="Arial" charset="0"/>
                  <a:cs typeface="Arial" charset="0"/>
                </a:rPr>
                <a:t>DR1</a:t>
              </a:r>
            </a:p>
          </p:txBody>
        </p:sp>
        <p:sp>
          <p:nvSpPr>
            <p:cNvPr id="7205" name="Text Box 37"/>
            <p:cNvSpPr txBox="1">
              <a:spLocks noChangeArrowheads="1"/>
            </p:cNvSpPr>
            <p:nvPr/>
          </p:nvSpPr>
          <p:spPr bwMode="auto">
            <a:xfrm rot="-841718">
              <a:off x="3952875" y="4568826"/>
              <a:ext cx="4381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latin typeface="Arial" charset="0"/>
                  <a:cs typeface="Arial" charset="0"/>
                </a:rPr>
                <a:t>DR2</a:t>
              </a:r>
            </a:p>
          </p:txBody>
        </p:sp>
        <p:sp>
          <p:nvSpPr>
            <p:cNvPr id="7206" name="Text Box 38"/>
            <p:cNvSpPr txBox="1">
              <a:spLocks noChangeArrowheads="1"/>
            </p:cNvSpPr>
            <p:nvPr/>
          </p:nvSpPr>
          <p:spPr bwMode="auto">
            <a:xfrm rot="-23937817">
              <a:off x="4273550" y="4395788"/>
              <a:ext cx="5778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000" b="1">
                  <a:latin typeface="Arial" charset="0"/>
                  <a:cs typeface="Arial" charset="0"/>
                </a:rPr>
                <a:t>RNA</a:t>
              </a:r>
              <a:br>
                <a:rPr lang="en-US" sz="1000" b="1">
                  <a:latin typeface="Arial" charset="0"/>
                  <a:cs typeface="Arial" charset="0"/>
                </a:rPr>
              </a:br>
              <a:r>
                <a:rPr lang="en-US" sz="1000" b="1">
                  <a:latin typeface="Arial" charset="0"/>
                  <a:cs typeface="Arial" charset="0"/>
                </a:rPr>
                <a:t>primer</a:t>
              </a:r>
            </a:p>
          </p:txBody>
        </p:sp>
        <p:sp>
          <p:nvSpPr>
            <p:cNvPr id="7207" name="Text Box 39"/>
            <p:cNvSpPr txBox="1">
              <a:spLocks noChangeArrowheads="1"/>
            </p:cNvSpPr>
            <p:nvPr/>
          </p:nvSpPr>
          <p:spPr bwMode="auto">
            <a:xfrm>
              <a:off x="3636962" y="3263900"/>
              <a:ext cx="6032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000" b="1">
                  <a:latin typeface="Arial" charset="0"/>
                  <a:cs typeface="Arial" charset="0"/>
                </a:rPr>
                <a:t>EcoRI</a:t>
              </a:r>
              <a:br>
                <a:rPr lang="en-US" sz="1000" b="1">
                  <a:latin typeface="Arial" charset="0"/>
                  <a:cs typeface="Arial" charset="0"/>
                </a:rPr>
              </a:br>
              <a:r>
                <a:rPr lang="en-US" sz="1000" b="1">
                  <a:latin typeface="Arial" charset="0"/>
                  <a:cs typeface="Arial" charset="0"/>
                </a:rPr>
                <a:t>3221, 1</a:t>
              </a:r>
            </a:p>
          </p:txBody>
        </p:sp>
        <p:sp>
          <p:nvSpPr>
            <p:cNvPr id="7208" name="Text Box 40"/>
            <p:cNvSpPr txBox="1">
              <a:spLocks noChangeArrowheads="1"/>
            </p:cNvSpPr>
            <p:nvPr/>
          </p:nvSpPr>
          <p:spPr bwMode="auto">
            <a:xfrm rot="2885132">
              <a:off x="2494757" y="4826795"/>
              <a:ext cx="504825"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200" b="1">
                  <a:solidFill>
                    <a:srgbClr val="080808"/>
                  </a:solidFill>
                  <a:latin typeface="Arial" charset="0"/>
                  <a:cs typeface="Arial" charset="0"/>
                </a:rPr>
                <a:t>core</a:t>
              </a:r>
            </a:p>
          </p:txBody>
        </p:sp>
        <p:sp>
          <p:nvSpPr>
            <p:cNvPr id="7209" name="Text Box 41"/>
            <p:cNvSpPr txBox="1">
              <a:spLocks noChangeArrowheads="1"/>
            </p:cNvSpPr>
            <p:nvPr/>
          </p:nvSpPr>
          <p:spPr bwMode="auto">
            <a:xfrm rot="1426143">
              <a:off x="3014662" y="5232401"/>
              <a:ext cx="6477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solidFill>
                    <a:srgbClr val="080808"/>
                  </a:solidFill>
                  <a:latin typeface="Arial" charset="0"/>
                  <a:cs typeface="Arial" charset="0"/>
                </a:rPr>
                <a:t>precore</a:t>
              </a:r>
            </a:p>
          </p:txBody>
        </p:sp>
        <p:sp>
          <p:nvSpPr>
            <p:cNvPr id="7210" name="Text Box 42"/>
            <p:cNvSpPr txBox="1">
              <a:spLocks noChangeArrowheads="1"/>
            </p:cNvSpPr>
            <p:nvPr/>
          </p:nvSpPr>
          <p:spPr bwMode="auto">
            <a:xfrm>
              <a:off x="3151187" y="4294189"/>
              <a:ext cx="439738" cy="2873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600" b="1">
                  <a:latin typeface="Arial" charset="0"/>
                  <a:cs typeface="Arial" charset="0"/>
                </a:rPr>
                <a:t>(+)</a:t>
              </a:r>
            </a:p>
          </p:txBody>
        </p:sp>
        <p:sp>
          <p:nvSpPr>
            <p:cNvPr id="7211" name="Text Box 43"/>
            <p:cNvSpPr txBox="1">
              <a:spLocks noChangeArrowheads="1"/>
            </p:cNvSpPr>
            <p:nvPr/>
          </p:nvSpPr>
          <p:spPr bwMode="auto">
            <a:xfrm>
              <a:off x="2851151" y="4557714"/>
              <a:ext cx="388937" cy="2873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600" b="1">
                  <a:latin typeface="Arial" charset="0"/>
                  <a:cs typeface="Arial" charset="0"/>
                </a:rPr>
                <a:t>(-)</a:t>
              </a:r>
            </a:p>
          </p:txBody>
        </p:sp>
        <p:sp>
          <p:nvSpPr>
            <p:cNvPr id="7212" name="Text Box 44"/>
            <p:cNvSpPr txBox="1">
              <a:spLocks noChangeArrowheads="1"/>
            </p:cNvSpPr>
            <p:nvPr/>
          </p:nvSpPr>
          <p:spPr bwMode="auto">
            <a:xfrm>
              <a:off x="3416300" y="2706689"/>
              <a:ext cx="102870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200" b="1">
                  <a:solidFill>
                    <a:srgbClr val="080808"/>
                  </a:solidFill>
                  <a:latin typeface="Arial" charset="0"/>
                  <a:cs typeface="Arial" charset="0"/>
                </a:rPr>
                <a:t>polymerase</a:t>
              </a:r>
            </a:p>
          </p:txBody>
        </p:sp>
        <p:sp>
          <p:nvSpPr>
            <p:cNvPr id="24615" name="Freeform 45"/>
            <p:cNvSpPr>
              <a:spLocks/>
            </p:cNvSpPr>
            <p:nvPr/>
          </p:nvSpPr>
          <p:spPr bwMode="auto">
            <a:xfrm>
              <a:off x="3492501" y="4743451"/>
              <a:ext cx="204787" cy="365125"/>
            </a:xfrm>
            <a:custGeom>
              <a:avLst/>
              <a:gdLst>
                <a:gd name="T0" fmla="*/ 0 w 129"/>
                <a:gd name="T1" fmla="*/ 2147483647 h 230"/>
                <a:gd name="T2" fmla="*/ 2147483647 w 129"/>
                <a:gd name="T3" fmla="*/ 0 h 230"/>
                <a:gd name="T4" fmla="*/ 2147483647 w 129"/>
                <a:gd name="T5" fmla="*/ 2147483647 h 230"/>
                <a:gd name="T6" fmla="*/ 2147483647 w 129"/>
                <a:gd name="T7" fmla="*/ 2147483647 h 230"/>
                <a:gd name="T8" fmla="*/ 0 w 129"/>
                <a:gd name="T9" fmla="*/ 2147483647 h 230"/>
                <a:gd name="T10" fmla="*/ 0 60000 65536"/>
                <a:gd name="T11" fmla="*/ 0 60000 65536"/>
                <a:gd name="T12" fmla="*/ 0 60000 65536"/>
                <a:gd name="T13" fmla="*/ 0 60000 65536"/>
                <a:gd name="T14" fmla="*/ 0 60000 65536"/>
                <a:gd name="T15" fmla="*/ 0 w 129"/>
                <a:gd name="T16" fmla="*/ 0 h 230"/>
                <a:gd name="T17" fmla="*/ 129 w 129"/>
                <a:gd name="T18" fmla="*/ 230 h 230"/>
              </a:gdLst>
              <a:ahLst/>
              <a:cxnLst>
                <a:cxn ang="T10">
                  <a:pos x="T0" y="T1"/>
                </a:cxn>
                <a:cxn ang="T11">
                  <a:pos x="T2" y="T3"/>
                </a:cxn>
                <a:cxn ang="T12">
                  <a:pos x="T4" y="T5"/>
                </a:cxn>
                <a:cxn ang="T13">
                  <a:pos x="T6" y="T7"/>
                </a:cxn>
                <a:cxn ang="T14">
                  <a:pos x="T8" y="T9"/>
                </a:cxn>
              </a:cxnLst>
              <a:rect l="T15" t="T16" r="T17" b="T18"/>
              <a:pathLst>
                <a:path w="129" h="230">
                  <a:moveTo>
                    <a:pt x="0" y="187"/>
                  </a:moveTo>
                  <a:lnTo>
                    <a:pt x="72" y="0"/>
                  </a:lnTo>
                  <a:lnTo>
                    <a:pt x="129" y="14"/>
                  </a:lnTo>
                  <a:lnTo>
                    <a:pt x="108" y="230"/>
                  </a:lnTo>
                  <a:lnTo>
                    <a:pt x="0" y="187"/>
                  </a:lnTo>
                  <a:close/>
                </a:path>
              </a:pathLst>
            </a:custGeom>
            <a:solidFill>
              <a:schemeClr val="bg2"/>
            </a:solidFill>
            <a:ln w="9525">
              <a:noFill/>
              <a:round/>
              <a:headEnd/>
              <a:tailEnd/>
            </a:ln>
          </p:spPr>
          <p:txBody>
            <a:bodyPr/>
            <a:lstStyle/>
            <a:p>
              <a:endParaRPr lang="en-ZA"/>
            </a:p>
          </p:txBody>
        </p:sp>
        <p:sp>
          <p:nvSpPr>
            <p:cNvPr id="24616" name="Freeform 46"/>
            <p:cNvSpPr>
              <a:spLocks/>
            </p:cNvSpPr>
            <p:nvPr/>
          </p:nvSpPr>
          <p:spPr bwMode="auto">
            <a:xfrm>
              <a:off x="4151312" y="4784726"/>
              <a:ext cx="152400" cy="206375"/>
            </a:xfrm>
            <a:custGeom>
              <a:avLst/>
              <a:gdLst>
                <a:gd name="T0" fmla="*/ 0 w 96"/>
                <a:gd name="T1" fmla="*/ 2147483647 h 130"/>
                <a:gd name="T2" fmla="*/ 2147483647 w 96"/>
                <a:gd name="T3" fmla="*/ 0 h 130"/>
                <a:gd name="T4" fmla="*/ 2147483647 w 96"/>
                <a:gd name="T5" fmla="*/ 2147483647 h 130"/>
                <a:gd name="T6" fmla="*/ 2147483647 w 96"/>
                <a:gd name="T7" fmla="*/ 2147483647 h 130"/>
                <a:gd name="T8" fmla="*/ 0 w 96"/>
                <a:gd name="T9" fmla="*/ 2147483647 h 130"/>
                <a:gd name="T10" fmla="*/ 0 60000 65536"/>
                <a:gd name="T11" fmla="*/ 0 60000 65536"/>
                <a:gd name="T12" fmla="*/ 0 60000 65536"/>
                <a:gd name="T13" fmla="*/ 0 60000 65536"/>
                <a:gd name="T14" fmla="*/ 0 60000 65536"/>
                <a:gd name="T15" fmla="*/ 0 w 96"/>
                <a:gd name="T16" fmla="*/ 0 h 130"/>
                <a:gd name="T17" fmla="*/ 96 w 96"/>
                <a:gd name="T18" fmla="*/ 130 h 130"/>
              </a:gdLst>
              <a:ahLst/>
              <a:cxnLst>
                <a:cxn ang="T10">
                  <a:pos x="T0" y="T1"/>
                </a:cxn>
                <a:cxn ang="T11">
                  <a:pos x="T2" y="T3"/>
                </a:cxn>
                <a:cxn ang="T12">
                  <a:pos x="T4" y="T5"/>
                </a:cxn>
                <a:cxn ang="T13">
                  <a:pos x="T6" y="T7"/>
                </a:cxn>
                <a:cxn ang="T14">
                  <a:pos x="T8" y="T9"/>
                </a:cxn>
              </a:cxnLst>
              <a:rect l="T15" t="T16" r="T17" b="T18"/>
              <a:pathLst>
                <a:path w="96" h="130">
                  <a:moveTo>
                    <a:pt x="0" y="15"/>
                  </a:moveTo>
                  <a:lnTo>
                    <a:pt x="58" y="0"/>
                  </a:lnTo>
                  <a:lnTo>
                    <a:pt x="96" y="104"/>
                  </a:lnTo>
                  <a:lnTo>
                    <a:pt x="10" y="130"/>
                  </a:lnTo>
                  <a:lnTo>
                    <a:pt x="0" y="15"/>
                  </a:lnTo>
                  <a:close/>
                </a:path>
              </a:pathLst>
            </a:custGeom>
            <a:solidFill>
              <a:schemeClr val="bg2"/>
            </a:solidFill>
            <a:ln w="9525">
              <a:noFill/>
              <a:round/>
              <a:headEnd/>
              <a:tailEnd/>
            </a:ln>
          </p:spPr>
          <p:txBody>
            <a:bodyPr/>
            <a:lstStyle/>
            <a:p>
              <a:endParaRPr lang="en-ZA"/>
            </a:p>
          </p:txBody>
        </p:sp>
        <p:sp>
          <p:nvSpPr>
            <p:cNvPr id="24617" name="Line 47"/>
            <p:cNvSpPr>
              <a:spLocks noChangeShapeType="1"/>
            </p:cNvSpPr>
            <p:nvPr/>
          </p:nvSpPr>
          <p:spPr bwMode="auto">
            <a:xfrm>
              <a:off x="3932237" y="3006725"/>
              <a:ext cx="0" cy="285750"/>
            </a:xfrm>
            <a:prstGeom prst="line">
              <a:avLst/>
            </a:prstGeom>
            <a:noFill/>
            <a:ln w="28575">
              <a:solidFill>
                <a:schemeClr val="tx1"/>
              </a:solidFill>
              <a:round/>
              <a:headEnd/>
              <a:tailEnd/>
            </a:ln>
          </p:spPr>
          <p:txBody>
            <a:bodyPr/>
            <a:lstStyle/>
            <a:p>
              <a:endParaRPr lang="en-ZA"/>
            </a:p>
          </p:txBody>
        </p:sp>
        <p:sp>
          <p:nvSpPr>
            <p:cNvPr id="24618" name="Oval 48" descr="10%"/>
            <p:cNvSpPr>
              <a:spLocks noChangeArrowheads="1"/>
            </p:cNvSpPr>
            <p:nvPr/>
          </p:nvSpPr>
          <p:spPr bwMode="auto">
            <a:xfrm rot="1160755">
              <a:off x="3251200" y="4851400"/>
              <a:ext cx="292100" cy="177800"/>
            </a:xfrm>
            <a:prstGeom prst="ellipse">
              <a:avLst/>
            </a:prstGeom>
            <a:pattFill prst="pct10">
              <a:fgClr>
                <a:schemeClr val="hlink"/>
              </a:fgClr>
              <a:bgClr>
                <a:srgbClr val="FFFFFF"/>
              </a:bgClr>
            </a:pattFill>
            <a:ln w="28575">
              <a:solidFill>
                <a:schemeClr val="hlink"/>
              </a:solidFill>
              <a:round/>
              <a:headEnd/>
              <a:tailEnd/>
            </a:ln>
          </p:spPr>
          <p:txBody>
            <a:bodyPr wrap="none" anchor="ctr"/>
            <a:lstStyle/>
            <a:p>
              <a:endParaRPr lang="en-US">
                <a:latin typeface="Arial" pitchFamily="34" charset="0"/>
                <a:cs typeface="Arial" pitchFamily="34" charset="0"/>
              </a:endParaRPr>
            </a:p>
          </p:txBody>
        </p:sp>
        <p:sp>
          <p:nvSpPr>
            <p:cNvPr id="24619" name="Freeform 49"/>
            <p:cNvSpPr>
              <a:spLocks/>
            </p:cNvSpPr>
            <p:nvPr/>
          </p:nvSpPr>
          <p:spPr bwMode="auto">
            <a:xfrm>
              <a:off x="3025775" y="3187700"/>
              <a:ext cx="1733550" cy="1701800"/>
            </a:xfrm>
            <a:custGeom>
              <a:avLst/>
              <a:gdLst>
                <a:gd name="T0" fmla="*/ 2147483647 w 1092"/>
                <a:gd name="T1" fmla="*/ 2147483647 h 1072"/>
                <a:gd name="T2" fmla="*/ 2147483647 w 1092"/>
                <a:gd name="T3" fmla="*/ 2147483647 h 1072"/>
                <a:gd name="T4" fmla="*/ 2147483647 w 1092"/>
                <a:gd name="T5" fmla="*/ 2147483647 h 1072"/>
                <a:gd name="T6" fmla="*/ 2147483647 w 1092"/>
                <a:gd name="T7" fmla="*/ 2147483647 h 1072"/>
                <a:gd name="T8" fmla="*/ 2147483647 w 1092"/>
                <a:gd name="T9" fmla="*/ 2147483647 h 1072"/>
                <a:gd name="T10" fmla="*/ 2147483647 w 1092"/>
                <a:gd name="T11" fmla="*/ 2147483647 h 1072"/>
                <a:gd name="T12" fmla="*/ 2147483647 w 1092"/>
                <a:gd name="T13" fmla="*/ 2147483647 h 1072"/>
                <a:gd name="T14" fmla="*/ 2147483647 w 1092"/>
                <a:gd name="T15" fmla="*/ 2147483647 h 1072"/>
                <a:gd name="T16" fmla="*/ 2147483647 w 1092"/>
                <a:gd name="T17" fmla="*/ 2147483647 h 1072"/>
                <a:gd name="T18" fmla="*/ 2147483647 w 1092"/>
                <a:gd name="T19" fmla="*/ 2147483647 h 1072"/>
                <a:gd name="T20" fmla="*/ 2147483647 w 1092"/>
                <a:gd name="T21" fmla="*/ 2147483647 h 1072"/>
                <a:gd name="T22" fmla="*/ 2147483647 w 1092"/>
                <a:gd name="T23" fmla="*/ 2147483647 h 1072"/>
                <a:gd name="T24" fmla="*/ 2147483647 w 1092"/>
                <a:gd name="T25" fmla="*/ 2147483647 h 1072"/>
                <a:gd name="T26" fmla="*/ 2147483647 w 1092"/>
                <a:gd name="T27" fmla="*/ 2147483647 h 1072"/>
                <a:gd name="T28" fmla="*/ 2147483647 w 1092"/>
                <a:gd name="T29" fmla="*/ 2147483647 h 1072"/>
                <a:gd name="T30" fmla="*/ 2147483647 w 1092"/>
                <a:gd name="T31" fmla="*/ 2147483647 h 1072"/>
                <a:gd name="T32" fmla="*/ 2147483647 w 1092"/>
                <a:gd name="T33" fmla="*/ 2147483647 h 1072"/>
                <a:gd name="T34" fmla="*/ 2147483647 w 1092"/>
                <a:gd name="T35" fmla="*/ 2147483647 h 1072"/>
                <a:gd name="T36" fmla="*/ 2147483647 w 1092"/>
                <a:gd name="T37" fmla="*/ 2147483647 h 1072"/>
                <a:gd name="T38" fmla="*/ 2147483647 w 1092"/>
                <a:gd name="T39" fmla="*/ 2147483647 h 1072"/>
                <a:gd name="T40" fmla="*/ 2147483647 w 1092"/>
                <a:gd name="T41" fmla="*/ 2147483647 h 1072"/>
                <a:gd name="T42" fmla="*/ 2147483647 w 1092"/>
                <a:gd name="T43" fmla="*/ 2147483647 h 1072"/>
                <a:gd name="T44" fmla="*/ 2147483647 w 1092"/>
                <a:gd name="T45" fmla="*/ 2147483647 h 1072"/>
                <a:gd name="T46" fmla="*/ 2147483647 w 1092"/>
                <a:gd name="T47" fmla="*/ 2147483647 h 1072"/>
                <a:gd name="T48" fmla="*/ 2147483647 w 1092"/>
                <a:gd name="T49" fmla="*/ 2147483647 h 10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2"/>
                <a:gd name="T76" fmla="*/ 0 h 1072"/>
                <a:gd name="T77" fmla="*/ 1092 w 1092"/>
                <a:gd name="T78" fmla="*/ 1072 h 10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2" h="1072">
                  <a:moveTo>
                    <a:pt x="876" y="993"/>
                  </a:moveTo>
                  <a:cubicBezTo>
                    <a:pt x="852" y="1007"/>
                    <a:pt x="828" y="1022"/>
                    <a:pt x="792" y="1034"/>
                  </a:cubicBezTo>
                  <a:cubicBezTo>
                    <a:pt x="756" y="1046"/>
                    <a:pt x="706" y="1062"/>
                    <a:pt x="660" y="1067"/>
                  </a:cubicBezTo>
                  <a:cubicBezTo>
                    <a:pt x="614" y="1072"/>
                    <a:pt x="555" y="1070"/>
                    <a:pt x="515" y="1067"/>
                  </a:cubicBezTo>
                  <a:cubicBezTo>
                    <a:pt x="475" y="1064"/>
                    <a:pt x="456" y="1057"/>
                    <a:pt x="420" y="1046"/>
                  </a:cubicBezTo>
                  <a:cubicBezTo>
                    <a:pt x="384" y="1035"/>
                    <a:pt x="337" y="1022"/>
                    <a:pt x="298" y="1001"/>
                  </a:cubicBezTo>
                  <a:cubicBezTo>
                    <a:pt x="259" y="980"/>
                    <a:pt x="218" y="947"/>
                    <a:pt x="187" y="920"/>
                  </a:cubicBezTo>
                  <a:cubicBezTo>
                    <a:pt x="156" y="893"/>
                    <a:pt x="133" y="869"/>
                    <a:pt x="110" y="839"/>
                  </a:cubicBezTo>
                  <a:cubicBezTo>
                    <a:pt x="87" y="809"/>
                    <a:pt x="67" y="771"/>
                    <a:pt x="51" y="738"/>
                  </a:cubicBezTo>
                  <a:cubicBezTo>
                    <a:pt x="35" y="705"/>
                    <a:pt x="22" y="669"/>
                    <a:pt x="14" y="639"/>
                  </a:cubicBezTo>
                  <a:cubicBezTo>
                    <a:pt x="6" y="609"/>
                    <a:pt x="2" y="589"/>
                    <a:pt x="1" y="557"/>
                  </a:cubicBezTo>
                  <a:cubicBezTo>
                    <a:pt x="0" y="525"/>
                    <a:pt x="3" y="480"/>
                    <a:pt x="9" y="445"/>
                  </a:cubicBezTo>
                  <a:cubicBezTo>
                    <a:pt x="15" y="410"/>
                    <a:pt x="25" y="376"/>
                    <a:pt x="35" y="349"/>
                  </a:cubicBezTo>
                  <a:cubicBezTo>
                    <a:pt x="45" y="322"/>
                    <a:pt x="53" y="304"/>
                    <a:pt x="68" y="280"/>
                  </a:cubicBezTo>
                  <a:cubicBezTo>
                    <a:pt x="83" y="256"/>
                    <a:pt x="107" y="227"/>
                    <a:pt x="128" y="203"/>
                  </a:cubicBezTo>
                  <a:cubicBezTo>
                    <a:pt x="149" y="179"/>
                    <a:pt x="169" y="158"/>
                    <a:pt x="194" y="137"/>
                  </a:cubicBezTo>
                  <a:cubicBezTo>
                    <a:pt x="219" y="116"/>
                    <a:pt x="242" y="97"/>
                    <a:pt x="275" y="79"/>
                  </a:cubicBezTo>
                  <a:cubicBezTo>
                    <a:pt x="308" y="61"/>
                    <a:pt x="358" y="42"/>
                    <a:pt x="393" y="30"/>
                  </a:cubicBezTo>
                  <a:cubicBezTo>
                    <a:pt x="428" y="18"/>
                    <a:pt x="448" y="12"/>
                    <a:pt x="482" y="7"/>
                  </a:cubicBezTo>
                  <a:cubicBezTo>
                    <a:pt x="516" y="2"/>
                    <a:pt x="561" y="0"/>
                    <a:pt x="597" y="1"/>
                  </a:cubicBezTo>
                  <a:cubicBezTo>
                    <a:pt x="633" y="2"/>
                    <a:pt x="662" y="6"/>
                    <a:pt x="701" y="15"/>
                  </a:cubicBezTo>
                  <a:cubicBezTo>
                    <a:pt x="740" y="24"/>
                    <a:pt x="792" y="39"/>
                    <a:pt x="833" y="56"/>
                  </a:cubicBezTo>
                  <a:cubicBezTo>
                    <a:pt x="874" y="73"/>
                    <a:pt x="908" y="90"/>
                    <a:pt x="944" y="118"/>
                  </a:cubicBezTo>
                  <a:cubicBezTo>
                    <a:pt x="980" y="146"/>
                    <a:pt x="1025" y="196"/>
                    <a:pt x="1050" y="223"/>
                  </a:cubicBezTo>
                  <a:cubicBezTo>
                    <a:pt x="1075" y="250"/>
                    <a:pt x="1083" y="266"/>
                    <a:pt x="1092" y="282"/>
                  </a:cubicBezTo>
                </a:path>
              </a:pathLst>
            </a:custGeom>
            <a:noFill/>
            <a:ln w="28575">
              <a:solidFill>
                <a:schemeClr val="tx1"/>
              </a:solidFill>
              <a:round/>
              <a:headEnd/>
              <a:tailEnd type="triangle" w="med" len="med"/>
            </a:ln>
          </p:spPr>
          <p:txBody>
            <a:bodyPr/>
            <a:lstStyle/>
            <a:p>
              <a:endParaRPr lang="en-ZA"/>
            </a:p>
          </p:txBody>
        </p:sp>
        <p:sp>
          <p:nvSpPr>
            <p:cNvPr id="24620" name="Freeform 50"/>
            <p:cNvSpPr>
              <a:spLocks/>
            </p:cNvSpPr>
            <p:nvPr/>
          </p:nvSpPr>
          <p:spPr bwMode="auto">
            <a:xfrm>
              <a:off x="2922588" y="3073401"/>
              <a:ext cx="2060575" cy="1901825"/>
            </a:xfrm>
            <a:custGeom>
              <a:avLst/>
              <a:gdLst>
                <a:gd name="T0" fmla="*/ 2147483647 w 1298"/>
                <a:gd name="T1" fmla="*/ 2147483647 h 1198"/>
                <a:gd name="T2" fmla="*/ 2147483647 w 1298"/>
                <a:gd name="T3" fmla="*/ 2147483647 h 1198"/>
                <a:gd name="T4" fmla="*/ 2147483647 w 1298"/>
                <a:gd name="T5" fmla="*/ 2147483647 h 1198"/>
                <a:gd name="T6" fmla="*/ 2147483647 w 1298"/>
                <a:gd name="T7" fmla="*/ 2147483647 h 1198"/>
                <a:gd name="T8" fmla="*/ 2147483647 w 1298"/>
                <a:gd name="T9" fmla="*/ 2147483647 h 1198"/>
                <a:gd name="T10" fmla="*/ 2147483647 w 1298"/>
                <a:gd name="T11" fmla="*/ 2147483647 h 1198"/>
                <a:gd name="T12" fmla="*/ 2147483647 w 1298"/>
                <a:gd name="T13" fmla="*/ 2147483647 h 1198"/>
                <a:gd name="T14" fmla="*/ 2147483647 w 1298"/>
                <a:gd name="T15" fmla="*/ 2147483647 h 1198"/>
                <a:gd name="T16" fmla="*/ 2147483647 w 1298"/>
                <a:gd name="T17" fmla="*/ 2147483647 h 1198"/>
                <a:gd name="T18" fmla="*/ 2147483647 w 1298"/>
                <a:gd name="T19" fmla="*/ 2147483647 h 1198"/>
                <a:gd name="T20" fmla="*/ 2147483647 w 1298"/>
                <a:gd name="T21" fmla="*/ 2147483647 h 1198"/>
                <a:gd name="T22" fmla="*/ 2147483647 w 1298"/>
                <a:gd name="T23" fmla="*/ 2147483647 h 1198"/>
                <a:gd name="T24" fmla="*/ 2147483647 w 1298"/>
                <a:gd name="T25" fmla="*/ 2147483647 h 1198"/>
                <a:gd name="T26" fmla="*/ 2147483647 w 1298"/>
                <a:gd name="T27" fmla="*/ 2147483647 h 1198"/>
                <a:gd name="T28" fmla="*/ 2147483647 w 1298"/>
                <a:gd name="T29" fmla="*/ 2147483647 h 1198"/>
                <a:gd name="T30" fmla="*/ 2147483647 w 1298"/>
                <a:gd name="T31" fmla="*/ 2147483647 h 1198"/>
                <a:gd name="T32" fmla="*/ 2147483647 w 1298"/>
                <a:gd name="T33" fmla="*/ 2147483647 h 1198"/>
                <a:gd name="T34" fmla="*/ 2147483647 w 1298"/>
                <a:gd name="T35" fmla="*/ 2147483647 h 1198"/>
                <a:gd name="T36" fmla="*/ 2147483647 w 1298"/>
                <a:gd name="T37" fmla="*/ 2147483647 h 1198"/>
                <a:gd name="T38" fmla="*/ 2147483647 w 1298"/>
                <a:gd name="T39" fmla="*/ 2147483647 h 1198"/>
                <a:gd name="T40" fmla="*/ 2147483647 w 1298"/>
                <a:gd name="T41" fmla="*/ 2147483647 h 1198"/>
                <a:gd name="T42" fmla="*/ 2147483647 w 1298"/>
                <a:gd name="T43" fmla="*/ 2147483647 h 1198"/>
                <a:gd name="T44" fmla="*/ 2147483647 w 1298"/>
                <a:gd name="T45" fmla="*/ 2147483647 h 1198"/>
                <a:gd name="T46" fmla="*/ 2147483647 w 1298"/>
                <a:gd name="T47" fmla="*/ 2147483647 h 1198"/>
                <a:gd name="T48" fmla="*/ 2147483647 w 1298"/>
                <a:gd name="T49" fmla="*/ 2147483647 h 1198"/>
                <a:gd name="T50" fmla="*/ 2147483647 w 1298"/>
                <a:gd name="T51" fmla="*/ 2147483647 h 1198"/>
                <a:gd name="T52" fmla="*/ 2147483647 w 1298"/>
                <a:gd name="T53" fmla="*/ 2147483647 h 1198"/>
                <a:gd name="T54" fmla="*/ 2147483647 w 1298"/>
                <a:gd name="T55" fmla="*/ 2147483647 h 1198"/>
                <a:gd name="T56" fmla="*/ 2147483647 w 1298"/>
                <a:gd name="T57" fmla="*/ 2147483647 h 1198"/>
                <a:gd name="T58" fmla="*/ 2147483647 w 1298"/>
                <a:gd name="T59" fmla="*/ 2147483647 h 1198"/>
                <a:gd name="T60" fmla="*/ 2147483647 w 1298"/>
                <a:gd name="T61" fmla="*/ 2147483647 h 1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8"/>
                <a:gd name="T94" fmla="*/ 0 h 1198"/>
                <a:gd name="T95" fmla="*/ 1298 w 1298"/>
                <a:gd name="T96" fmla="*/ 1198 h 1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8" h="1198">
                  <a:moveTo>
                    <a:pt x="588" y="1192"/>
                  </a:moveTo>
                  <a:cubicBezTo>
                    <a:pt x="619" y="1195"/>
                    <a:pt x="650" y="1198"/>
                    <a:pt x="687" y="1196"/>
                  </a:cubicBezTo>
                  <a:cubicBezTo>
                    <a:pt x="724" y="1194"/>
                    <a:pt x="768" y="1191"/>
                    <a:pt x="810" y="1180"/>
                  </a:cubicBezTo>
                  <a:cubicBezTo>
                    <a:pt x="852" y="1169"/>
                    <a:pt x="900" y="1153"/>
                    <a:pt x="942" y="1132"/>
                  </a:cubicBezTo>
                  <a:cubicBezTo>
                    <a:pt x="984" y="1111"/>
                    <a:pt x="1026" y="1086"/>
                    <a:pt x="1065" y="1055"/>
                  </a:cubicBezTo>
                  <a:cubicBezTo>
                    <a:pt x="1104" y="1024"/>
                    <a:pt x="1143" y="987"/>
                    <a:pt x="1175" y="945"/>
                  </a:cubicBezTo>
                  <a:cubicBezTo>
                    <a:pt x="1207" y="903"/>
                    <a:pt x="1236" y="852"/>
                    <a:pt x="1255" y="803"/>
                  </a:cubicBezTo>
                  <a:cubicBezTo>
                    <a:pt x="1274" y="754"/>
                    <a:pt x="1286" y="696"/>
                    <a:pt x="1292" y="652"/>
                  </a:cubicBezTo>
                  <a:cubicBezTo>
                    <a:pt x="1298" y="608"/>
                    <a:pt x="1294" y="574"/>
                    <a:pt x="1290" y="537"/>
                  </a:cubicBezTo>
                  <a:cubicBezTo>
                    <a:pt x="1286" y="500"/>
                    <a:pt x="1283" y="470"/>
                    <a:pt x="1270" y="432"/>
                  </a:cubicBezTo>
                  <a:cubicBezTo>
                    <a:pt x="1257" y="394"/>
                    <a:pt x="1232" y="345"/>
                    <a:pt x="1212" y="310"/>
                  </a:cubicBezTo>
                  <a:cubicBezTo>
                    <a:pt x="1192" y="275"/>
                    <a:pt x="1174" y="252"/>
                    <a:pt x="1150" y="225"/>
                  </a:cubicBezTo>
                  <a:cubicBezTo>
                    <a:pt x="1126" y="198"/>
                    <a:pt x="1101" y="172"/>
                    <a:pt x="1068" y="146"/>
                  </a:cubicBezTo>
                  <a:cubicBezTo>
                    <a:pt x="1035" y="120"/>
                    <a:pt x="991" y="92"/>
                    <a:pt x="950" y="72"/>
                  </a:cubicBezTo>
                  <a:cubicBezTo>
                    <a:pt x="909" y="52"/>
                    <a:pt x="864" y="40"/>
                    <a:pt x="825" y="28"/>
                  </a:cubicBezTo>
                  <a:cubicBezTo>
                    <a:pt x="786" y="16"/>
                    <a:pt x="761" y="6"/>
                    <a:pt x="716" y="3"/>
                  </a:cubicBezTo>
                  <a:cubicBezTo>
                    <a:pt x="671" y="0"/>
                    <a:pt x="600" y="3"/>
                    <a:pt x="555" y="7"/>
                  </a:cubicBezTo>
                  <a:cubicBezTo>
                    <a:pt x="510" y="11"/>
                    <a:pt x="481" y="19"/>
                    <a:pt x="444" y="29"/>
                  </a:cubicBezTo>
                  <a:cubicBezTo>
                    <a:pt x="407" y="39"/>
                    <a:pt x="372" y="50"/>
                    <a:pt x="333" y="70"/>
                  </a:cubicBezTo>
                  <a:cubicBezTo>
                    <a:pt x="294" y="90"/>
                    <a:pt x="251" y="116"/>
                    <a:pt x="212" y="149"/>
                  </a:cubicBezTo>
                  <a:cubicBezTo>
                    <a:pt x="173" y="182"/>
                    <a:pt x="129" y="229"/>
                    <a:pt x="101" y="268"/>
                  </a:cubicBezTo>
                  <a:cubicBezTo>
                    <a:pt x="73" y="307"/>
                    <a:pt x="60" y="343"/>
                    <a:pt x="44" y="383"/>
                  </a:cubicBezTo>
                  <a:cubicBezTo>
                    <a:pt x="28" y="423"/>
                    <a:pt x="14" y="465"/>
                    <a:pt x="7" y="507"/>
                  </a:cubicBezTo>
                  <a:cubicBezTo>
                    <a:pt x="0" y="549"/>
                    <a:pt x="0" y="597"/>
                    <a:pt x="3" y="637"/>
                  </a:cubicBezTo>
                  <a:cubicBezTo>
                    <a:pt x="6" y="677"/>
                    <a:pt x="12" y="712"/>
                    <a:pt x="22" y="749"/>
                  </a:cubicBezTo>
                  <a:cubicBezTo>
                    <a:pt x="32" y="786"/>
                    <a:pt x="49" y="826"/>
                    <a:pt x="66" y="860"/>
                  </a:cubicBezTo>
                  <a:cubicBezTo>
                    <a:pt x="83" y="894"/>
                    <a:pt x="96" y="922"/>
                    <a:pt x="123" y="954"/>
                  </a:cubicBezTo>
                  <a:cubicBezTo>
                    <a:pt x="150" y="986"/>
                    <a:pt x="196" y="1026"/>
                    <a:pt x="226" y="1052"/>
                  </a:cubicBezTo>
                  <a:cubicBezTo>
                    <a:pt x="256" y="1078"/>
                    <a:pt x="278" y="1093"/>
                    <a:pt x="306" y="1109"/>
                  </a:cubicBezTo>
                  <a:cubicBezTo>
                    <a:pt x="334" y="1125"/>
                    <a:pt x="362" y="1136"/>
                    <a:pt x="395" y="1148"/>
                  </a:cubicBezTo>
                  <a:cubicBezTo>
                    <a:pt x="428" y="1160"/>
                    <a:pt x="465" y="1170"/>
                    <a:pt x="503" y="1181"/>
                  </a:cubicBezTo>
                </a:path>
              </a:pathLst>
            </a:custGeom>
            <a:noFill/>
            <a:ln w="28575">
              <a:solidFill>
                <a:schemeClr val="tx1"/>
              </a:solidFill>
              <a:round/>
              <a:headEnd/>
              <a:tailEnd/>
            </a:ln>
          </p:spPr>
          <p:txBody>
            <a:bodyPr/>
            <a:lstStyle/>
            <a:p>
              <a:endParaRPr lang="en-ZA"/>
            </a:p>
          </p:txBody>
        </p:sp>
        <p:sp>
          <p:nvSpPr>
            <p:cNvPr id="24621" name="Freeform 51"/>
            <p:cNvSpPr>
              <a:spLocks/>
            </p:cNvSpPr>
            <p:nvPr/>
          </p:nvSpPr>
          <p:spPr bwMode="auto">
            <a:xfrm>
              <a:off x="3654425" y="4965701"/>
              <a:ext cx="214312" cy="74613"/>
            </a:xfrm>
            <a:custGeom>
              <a:avLst/>
              <a:gdLst>
                <a:gd name="T0" fmla="*/ 0 w 135"/>
                <a:gd name="T1" fmla="*/ 2147483647 h 47"/>
                <a:gd name="T2" fmla="*/ 2147483647 w 135"/>
                <a:gd name="T3" fmla="*/ 2147483647 h 47"/>
                <a:gd name="T4" fmla="*/ 2147483647 w 135"/>
                <a:gd name="T5" fmla="*/ 0 h 47"/>
                <a:gd name="T6" fmla="*/ 0 60000 65536"/>
                <a:gd name="T7" fmla="*/ 0 60000 65536"/>
                <a:gd name="T8" fmla="*/ 0 60000 65536"/>
                <a:gd name="T9" fmla="*/ 0 w 135"/>
                <a:gd name="T10" fmla="*/ 0 h 47"/>
                <a:gd name="T11" fmla="*/ 135 w 135"/>
                <a:gd name="T12" fmla="*/ 47 h 47"/>
              </a:gdLst>
              <a:ahLst/>
              <a:cxnLst>
                <a:cxn ang="T6">
                  <a:pos x="T0" y="T1"/>
                </a:cxn>
                <a:cxn ang="T7">
                  <a:pos x="T2" y="T3"/>
                </a:cxn>
                <a:cxn ang="T8">
                  <a:pos x="T4" y="T5"/>
                </a:cxn>
              </a:cxnLst>
              <a:rect l="T9" t="T10" r="T11" b="T12"/>
              <a:pathLst>
                <a:path w="135" h="47">
                  <a:moveTo>
                    <a:pt x="0" y="33"/>
                  </a:moveTo>
                  <a:lnTo>
                    <a:pt x="41" y="47"/>
                  </a:lnTo>
                  <a:lnTo>
                    <a:pt x="135" y="0"/>
                  </a:lnTo>
                </a:path>
              </a:pathLst>
            </a:custGeom>
            <a:noFill/>
            <a:ln w="28575">
              <a:solidFill>
                <a:schemeClr val="tx1"/>
              </a:solidFill>
              <a:round/>
              <a:headEnd/>
              <a:tailEnd/>
            </a:ln>
          </p:spPr>
          <p:txBody>
            <a:bodyPr/>
            <a:lstStyle/>
            <a:p>
              <a:endParaRPr lang="en-ZA"/>
            </a:p>
          </p:txBody>
        </p:sp>
        <p:sp>
          <p:nvSpPr>
            <p:cNvPr id="24622" name="AutoShape 52"/>
            <p:cNvSpPr>
              <a:spLocks noChangeArrowheads="1"/>
            </p:cNvSpPr>
            <p:nvPr/>
          </p:nvSpPr>
          <p:spPr bwMode="auto">
            <a:xfrm rot="-1486509">
              <a:off x="4756151" y="3652838"/>
              <a:ext cx="60325" cy="76200"/>
            </a:xfrm>
            <a:prstGeom prst="downArrow">
              <a:avLst>
                <a:gd name="adj1" fmla="val 50000"/>
                <a:gd name="adj2" fmla="val 31579"/>
              </a:avLst>
            </a:prstGeom>
            <a:solidFill>
              <a:schemeClr val="tx1"/>
            </a:solidFill>
            <a:ln w="9525">
              <a:solidFill>
                <a:schemeClr val="tx1"/>
              </a:solidFill>
              <a:miter lim="800000"/>
              <a:headEnd/>
              <a:tailEnd/>
            </a:ln>
          </p:spPr>
          <p:txBody>
            <a:bodyPr vert="eaVert" wrap="none" anchor="ctr"/>
            <a:lstStyle/>
            <a:p>
              <a:endParaRPr lang="en-US">
                <a:latin typeface="Arial" pitchFamily="34" charset="0"/>
                <a:cs typeface="Arial" pitchFamily="34" charset="0"/>
              </a:endParaRPr>
            </a:p>
          </p:txBody>
        </p:sp>
        <p:sp>
          <p:nvSpPr>
            <p:cNvPr id="24623" name="AutoShape 53"/>
            <p:cNvSpPr>
              <a:spLocks noChangeArrowheads="1"/>
            </p:cNvSpPr>
            <p:nvPr/>
          </p:nvSpPr>
          <p:spPr bwMode="auto">
            <a:xfrm rot="-1343352">
              <a:off x="4792663" y="3738563"/>
              <a:ext cx="60325" cy="76200"/>
            </a:xfrm>
            <a:prstGeom prst="downArrow">
              <a:avLst>
                <a:gd name="adj1" fmla="val 50000"/>
                <a:gd name="adj2" fmla="val 31579"/>
              </a:avLst>
            </a:prstGeom>
            <a:solidFill>
              <a:schemeClr val="tx1"/>
            </a:solidFill>
            <a:ln w="9525">
              <a:solidFill>
                <a:schemeClr val="tx1"/>
              </a:solidFill>
              <a:miter lim="800000"/>
              <a:headEnd/>
              <a:tailEnd/>
            </a:ln>
          </p:spPr>
          <p:txBody>
            <a:bodyPr vert="eaVert" wrap="none" anchor="ctr"/>
            <a:lstStyle/>
            <a:p>
              <a:endParaRPr lang="en-US">
                <a:latin typeface="Arial" pitchFamily="34" charset="0"/>
                <a:cs typeface="Arial" pitchFamily="34" charset="0"/>
              </a:endParaRPr>
            </a:p>
          </p:txBody>
        </p:sp>
        <p:sp>
          <p:nvSpPr>
            <p:cNvPr id="24624" name="AutoShape 54"/>
            <p:cNvSpPr>
              <a:spLocks noChangeArrowheads="1"/>
            </p:cNvSpPr>
            <p:nvPr/>
          </p:nvSpPr>
          <p:spPr bwMode="auto">
            <a:xfrm rot="-785522">
              <a:off x="4819651" y="3835400"/>
              <a:ext cx="60325" cy="76200"/>
            </a:xfrm>
            <a:prstGeom prst="downArrow">
              <a:avLst>
                <a:gd name="adj1" fmla="val 50000"/>
                <a:gd name="adj2" fmla="val 31579"/>
              </a:avLst>
            </a:prstGeom>
            <a:solidFill>
              <a:schemeClr val="tx1"/>
            </a:solidFill>
            <a:ln w="9525">
              <a:solidFill>
                <a:schemeClr val="tx1"/>
              </a:solidFill>
              <a:miter lim="800000"/>
              <a:headEnd/>
              <a:tailEnd/>
            </a:ln>
          </p:spPr>
          <p:txBody>
            <a:bodyPr vert="eaVert" wrap="none" anchor="ctr"/>
            <a:lstStyle/>
            <a:p>
              <a:endParaRPr lang="en-US">
                <a:latin typeface="Arial" pitchFamily="34" charset="0"/>
                <a:cs typeface="Arial" pitchFamily="34" charset="0"/>
              </a:endParaRPr>
            </a:p>
          </p:txBody>
        </p:sp>
      </p:grpSp>
      <p:sp>
        <p:nvSpPr>
          <p:cNvPr id="24626" name="Text Box 50"/>
          <p:cNvSpPr txBox="1">
            <a:spLocks noChangeArrowheads="1"/>
          </p:cNvSpPr>
          <p:nvPr/>
        </p:nvSpPr>
        <p:spPr bwMode="auto">
          <a:xfrm>
            <a:off x="1888159" y="1916668"/>
            <a:ext cx="2073998" cy="369332"/>
          </a:xfrm>
          <a:prstGeom prst="rect">
            <a:avLst/>
          </a:prstGeom>
          <a:noFill/>
          <a:ln w="9525">
            <a:noFill/>
            <a:miter lim="800000"/>
            <a:headEnd/>
            <a:tailEnd/>
          </a:ln>
        </p:spPr>
        <p:txBody>
          <a:bodyPr wrap="square">
            <a:spAutoFit/>
          </a:bodyPr>
          <a:lstStyle/>
          <a:p>
            <a:pPr>
              <a:spcBef>
                <a:spcPct val="50000"/>
              </a:spcBef>
            </a:pPr>
            <a:r>
              <a:rPr lang="en-ZA" b="1" dirty="0"/>
              <a:t>Hepadnaviru</a:t>
            </a:r>
            <a:r>
              <a:rPr lang="en-ZA" b="1" dirty="0">
                <a:latin typeface="Arial" pitchFamily="34" charset="0"/>
              </a:rPr>
              <a:t>s</a:t>
            </a:r>
            <a:endParaRPr lang="en-GB" b="1" dirty="0">
              <a:latin typeface="Arial" pitchFamily="34" charset="0"/>
            </a:endParaRP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54"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marL="0" marR="0" lvl="0" indent="0" algn="l" defTabSz="914126"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smtClean="0">
                <a:ln>
                  <a:noFill/>
                </a:ln>
                <a:solidFill>
                  <a:schemeClr val="accent1"/>
                </a:solidFill>
                <a:effectLst/>
                <a:uLnTx/>
                <a:uFillTx/>
                <a:latin typeface="Arial"/>
                <a:ea typeface="+mj-ea"/>
                <a:cs typeface="Arial"/>
              </a:rPr>
              <a:t>HBV Genome</a:t>
            </a:r>
            <a:endParaRPr kumimoji="0" lang="en-US" sz="4000" b="1" i="0" u="none" strike="noStrike" kern="1200" cap="none" spc="-50" normalizeH="0" baseline="0" noProof="0" dirty="0">
              <a:ln>
                <a:noFill/>
              </a:ln>
              <a:solidFill>
                <a:schemeClr val="accent1"/>
              </a:solidFill>
              <a:effectLst/>
              <a:uLnTx/>
              <a:uFillTx/>
              <a:latin typeface="Arial"/>
              <a:ea typeface="+mj-ea"/>
              <a:cs typeface="Arial"/>
            </a:endParaRPr>
          </a:p>
        </p:txBody>
      </p:sp>
      <p:cxnSp>
        <p:nvCxnSpPr>
          <p:cNvPr id="55" name="Straight Connector 5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05162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Toxicity of </a:t>
            </a:r>
            <a:r>
              <a:rPr lang="en-US" sz="4000" b="1" dirty="0" smtClean="0">
                <a:solidFill>
                  <a:schemeClr val="accent1"/>
                </a:solidFill>
                <a:latin typeface="Arial"/>
                <a:cs typeface="Arial"/>
              </a:rPr>
              <a:t>NAs </a:t>
            </a:r>
            <a:r>
              <a:rPr lang="en-US" sz="2400" b="1" dirty="0" smtClean="0">
                <a:solidFill>
                  <a:schemeClr val="accent1"/>
                </a:solidFill>
                <a:latin typeface="Arial"/>
                <a:cs typeface="Arial"/>
              </a:rPr>
              <a:t>(continued)</a:t>
            </a:r>
            <a:endParaRPr lang="en-US" sz="2400" b="1" dirty="0">
              <a:solidFill>
                <a:schemeClr val="accent1"/>
              </a:solidFill>
              <a:latin typeface="Arial"/>
              <a:cs typeface="Arial"/>
            </a:endParaRPr>
          </a:p>
        </p:txBody>
      </p:sp>
      <p:sp>
        <p:nvSpPr>
          <p:cNvPr id="3" name="Content Placeholder 2"/>
          <p:cNvSpPr>
            <a:spLocks noGrp="1"/>
          </p:cNvSpPr>
          <p:nvPr>
            <p:ph idx="1"/>
          </p:nvPr>
        </p:nvSpPr>
        <p:spPr>
          <a:xfrm>
            <a:off x="1188720" y="1938528"/>
            <a:ext cx="10587593" cy="4023360"/>
          </a:xfrm>
        </p:spPr>
        <p:txBody>
          <a:bodyPr>
            <a:noAutofit/>
          </a:bodyPr>
          <a:lstStyle/>
          <a:p>
            <a:pPr marL="0" indent="0">
              <a:lnSpc>
                <a:spcPct val="100000"/>
              </a:lnSpc>
              <a:buSzPct val="60000"/>
              <a:buNone/>
            </a:pPr>
            <a:r>
              <a:rPr lang="en-US" sz="2400" b="1" dirty="0" smtClean="0">
                <a:solidFill>
                  <a:schemeClr val="accent1"/>
                </a:solidFill>
                <a:latin typeface="Arial"/>
                <a:cs typeface="Arial"/>
              </a:rPr>
              <a:t>Nephrotoxicity: Assess </a:t>
            </a:r>
            <a:r>
              <a:rPr lang="en-US" sz="2400" b="1" dirty="0">
                <a:solidFill>
                  <a:schemeClr val="accent1"/>
                </a:solidFill>
                <a:latin typeface="Arial"/>
                <a:cs typeface="Arial"/>
              </a:rPr>
              <a:t>renal function before NA </a:t>
            </a:r>
            <a:r>
              <a:rPr lang="en-US" sz="2400" b="1" dirty="0" smtClean="0">
                <a:solidFill>
                  <a:schemeClr val="accent1"/>
                </a:solidFill>
                <a:latin typeface="Arial"/>
                <a:cs typeface="Arial"/>
              </a:rPr>
              <a:t>initiation</a:t>
            </a:r>
            <a:endParaRPr lang="en-US" sz="2400" dirty="0" smtClean="0">
              <a:solidFill>
                <a:schemeClr val="accent1"/>
              </a:solidFill>
              <a:latin typeface="Arial"/>
              <a:cs typeface="Arial"/>
            </a:endParaRP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solid </a:t>
            </a:r>
            <a:r>
              <a:rPr lang="en-US" sz="2400" dirty="0">
                <a:solidFill>
                  <a:schemeClr val="tx1"/>
                </a:solidFill>
                <a:latin typeface="Arial"/>
                <a:cs typeface="Arial"/>
              </a:rPr>
              <a:t>organ transplantation</a:t>
            </a:r>
            <a:endParaRPr lang="en-US" sz="2400" dirty="0" smtClean="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older </a:t>
            </a:r>
            <a:r>
              <a:rPr lang="en-US" sz="2400" dirty="0">
                <a:solidFill>
                  <a:schemeClr val="tx1"/>
                </a:solidFill>
                <a:latin typeface="Arial"/>
                <a:cs typeface="Arial"/>
              </a:rPr>
              <a:t>age, BMI &lt;18.5 kg/m2 or body weight &lt;50 kg</a:t>
            </a:r>
            <a:endParaRPr lang="en-US" sz="2400" dirty="0" smtClean="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boosted </a:t>
            </a:r>
            <a:r>
              <a:rPr lang="en-US" sz="2400" dirty="0">
                <a:solidFill>
                  <a:schemeClr val="tx1"/>
                </a:solidFill>
                <a:latin typeface="Arial"/>
                <a:cs typeface="Arial"/>
              </a:rPr>
              <a:t>protease inhibitor for HIV</a:t>
            </a:r>
            <a:endParaRPr lang="en-US" sz="2400" dirty="0" smtClean="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concomitant </a:t>
            </a:r>
            <a:r>
              <a:rPr lang="en-US" sz="2400" dirty="0">
                <a:solidFill>
                  <a:schemeClr val="tx1"/>
                </a:solidFill>
                <a:latin typeface="Arial"/>
                <a:cs typeface="Arial"/>
              </a:rPr>
              <a:t>nephrotoxic drugs</a:t>
            </a:r>
            <a:endParaRPr lang="en-US" sz="2400" dirty="0" smtClean="0">
              <a:solidFill>
                <a:schemeClr val="tx1"/>
              </a:solidFill>
              <a:latin typeface="Arial"/>
              <a:cs typeface="Arial"/>
            </a:endParaRPr>
          </a:p>
          <a:p>
            <a:pPr marL="0" indent="0">
              <a:lnSpc>
                <a:spcPct val="100000"/>
              </a:lnSpc>
              <a:buNone/>
            </a:pPr>
            <a:r>
              <a:rPr lang="en-US" sz="2400" i="1" dirty="0" smtClean="0">
                <a:solidFill>
                  <a:schemeClr val="accent1"/>
                </a:solidFill>
                <a:latin typeface="Arial"/>
                <a:cs typeface="Arial"/>
              </a:rPr>
              <a:t>Monitoring </a:t>
            </a:r>
            <a:r>
              <a:rPr lang="en-US" sz="2400" i="1" dirty="0">
                <a:solidFill>
                  <a:schemeClr val="accent1"/>
                </a:solidFill>
                <a:latin typeface="Arial"/>
                <a:cs typeface="Arial"/>
              </a:rPr>
              <a:t>should be more frequent in those at higher risk of </a:t>
            </a:r>
            <a:r>
              <a:rPr lang="en-US" sz="2400" i="1" dirty="0" smtClean="0">
                <a:solidFill>
                  <a:schemeClr val="accent1"/>
                </a:solidFill>
                <a:latin typeface="Arial"/>
                <a:cs typeface="Arial"/>
              </a:rPr>
              <a:t>renal dysfunction</a:t>
            </a:r>
          </a:p>
          <a:p>
            <a:pPr marL="0" indent="0">
              <a:lnSpc>
                <a:spcPct val="100000"/>
              </a:lnSpc>
              <a:buNone/>
            </a:pPr>
            <a:endParaRPr lang="en-US" sz="2400" b="1" dirty="0">
              <a:solidFill>
                <a:srgbClr val="0F6FC6"/>
              </a:solidFill>
              <a:latin typeface="Arial"/>
              <a:cs typeface="Arial"/>
            </a:endParaRPr>
          </a:p>
          <a:p>
            <a:pPr marL="0" indent="0">
              <a:lnSpc>
                <a:spcPct val="100000"/>
              </a:lnSpc>
              <a:buNone/>
            </a:pPr>
            <a:r>
              <a:rPr lang="en-US" sz="2400" b="1" dirty="0" smtClean="0">
                <a:solidFill>
                  <a:srgbClr val="0F6FC6"/>
                </a:solidFill>
                <a:latin typeface="Arial"/>
                <a:cs typeface="Arial"/>
              </a:rPr>
              <a:t>	</a:t>
            </a:r>
            <a:endParaRPr lang="en-US" sz="2400" b="1" dirty="0">
              <a:solidFill>
                <a:srgbClr val="0F6FC6"/>
              </a:solidFill>
              <a:latin typeface="Arial"/>
              <a:cs typeface="Arial"/>
            </a:endParaRPr>
          </a:p>
          <a:p>
            <a:pPr marL="0" indent="0">
              <a:lnSpc>
                <a:spcPct val="100000"/>
              </a:lnSpc>
              <a:buNone/>
            </a:pPr>
            <a:endParaRPr lang="en-US" sz="2400" b="1" dirty="0">
              <a:solidFill>
                <a:srgbClr val="0F6FC6"/>
              </a:solidFill>
              <a:latin typeface="Arial"/>
              <a:cs typeface="Arial"/>
            </a:endParaRPr>
          </a:p>
        </p:txBody>
      </p:sp>
    </p:spTree>
    <p:extLst>
      <p:ext uri="{BB962C8B-B14F-4D97-AF65-F5344CB8AC3E}">
        <p14:creationId xmlns:p14="http://schemas.microsoft.com/office/powerpoint/2010/main" val="369436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solidFill>
                <a:latin typeface="Arial"/>
                <a:cs typeface="Arial"/>
              </a:rPr>
              <a:t>Monitoring </a:t>
            </a:r>
            <a:r>
              <a:rPr lang="en-US" sz="3600" b="1" dirty="0" smtClean="0">
                <a:solidFill>
                  <a:schemeClr val="accent1"/>
                </a:solidFill>
                <a:latin typeface="Arial"/>
                <a:cs typeface="Arial"/>
              </a:rPr>
              <a:t>Long-Term NA Therapy</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2514600"/>
            <a:ext cx="4937760" cy="4876800"/>
          </a:xfrm>
        </p:spPr>
        <p:txBody>
          <a:bodyPr>
            <a:norm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HBV DNA every 6 -12 months</a:t>
            </a:r>
          </a:p>
          <a:p>
            <a:pPr marL="347472" indent="-347472">
              <a:lnSpc>
                <a:spcPct val="100000"/>
              </a:lnSpc>
              <a:buFont typeface="Wingdings" panose="05000000000000000000" pitchFamily="2" charset="2"/>
              <a:buChar char="§"/>
            </a:pPr>
            <a:r>
              <a:rPr lang="en-US" sz="2400" dirty="0" err="1" smtClean="0">
                <a:solidFill>
                  <a:schemeClr val="tx1"/>
                </a:solidFill>
                <a:latin typeface="Arial"/>
                <a:cs typeface="Arial"/>
              </a:rPr>
              <a:t>HBsAg</a:t>
            </a:r>
            <a:r>
              <a:rPr lang="en-US" sz="2400" dirty="0" smtClean="0">
                <a:solidFill>
                  <a:schemeClr val="tx1"/>
                </a:solidFill>
                <a:latin typeface="Arial"/>
                <a:cs typeface="Arial"/>
              </a:rPr>
              <a:t> and </a:t>
            </a:r>
            <a:r>
              <a:rPr lang="en-US" sz="2400" dirty="0" err="1" smtClean="0">
                <a:solidFill>
                  <a:schemeClr val="tx1"/>
                </a:solidFill>
                <a:latin typeface="Arial"/>
                <a:cs typeface="Arial"/>
              </a:rPr>
              <a:t>HBeAg</a:t>
            </a:r>
            <a:r>
              <a:rPr lang="en-US" sz="2400" dirty="0" smtClean="0">
                <a:solidFill>
                  <a:schemeClr val="tx1"/>
                </a:solidFill>
                <a:latin typeface="Arial"/>
                <a:cs typeface="Arial"/>
              </a:rPr>
              <a:t> every 6-12 months</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ALT and AST (for APRI) annually</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Renal function (annually)</a:t>
            </a:r>
          </a:p>
          <a:p>
            <a:pPr marL="694944" indent="-347472">
              <a:lnSpc>
                <a:spcPct val="100000"/>
              </a:lnSpc>
              <a:buSzPct val="60000"/>
              <a:buFont typeface="Wingdings" charset="2"/>
              <a:buChar char=""/>
            </a:pPr>
            <a:r>
              <a:rPr lang="en-US" sz="2200" dirty="0" smtClean="0">
                <a:solidFill>
                  <a:schemeClr val="tx1"/>
                </a:solidFill>
                <a:latin typeface="Arial"/>
                <a:cs typeface="Arial"/>
              </a:rPr>
              <a:t>more frequently if risk factors for renal dysfunction   </a:t>
            </a:r>
          </a:p>
          <a:p>
            <a:pPr marL="347472" indent="-347472">
              <a:lnSpc>
                <a:spcPct val="100000"/>
              </a:lnSpc>
              <a:buNone/>
            </a:pPr>
            <a:endParaRPr lang="en-US" sz="2400" dirty="0">
              <a:solidFill>
                <a:schemeClr val="tx1"/>
              </a:solidFill>
              <a:latin typeface="Arial"/>
              <a:cs typeface="Arial"/>
            </a:endParaRPr>
          </a:p>
        </p:txBody>
      </p:sp>
      <p:sp>
        <p:nvSpPr>
          <p:cNvPr id="4" name="Content Placeholder 2"/>
          <p:cNvSpPr txBox="1">
            <a:spLocks/>
          </p:cNvSpPr>
          <p:nvPr/>
        </p:nvSpPr>
        <p:spPr>
          <a:xfrm>
            <a:off x="6309360" y="2514600"/>
            <a:ext cx="4937760" cy="4876800"/>
          </a:xfrm>
          <a:prstGeom prst="rect">
            <a:avLst/>
          </a:prstGeom>
        </p:spPr>
        <p:txBody>
          <a:bodyPr vert="horz" lIns="0" tIns="45720" rIns="0" bIns="45720" rtlCol="0">
            <a:normAutofit/>
          </a:bodyPr>
          <a:lstStyle/>
          <a:p>
            <a:pPr marL="347472" marR="0" lvl="0" indent="-347472" algn="l" defTabSz="914126" rtl="0" eaLnBrk="1" fontAlgn="auto" latinLnBrk="0" hangingPunct="1">
              <a:lnSpc>
                <a:spcPct val="100000"/>
              </a:lnSpc>
              <a:spcBef>
                <a:spcPts val="1200"/>
              </a:spcBef>
              <a:spcAft>
                <a:spcPts val="200"/>
              </a:spcAft>
              <a:buClr>
                <a:schemeClr val="accent1"/>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Adherence to therapy</a:t>
            </a:r>
          </a:p>
          <a:p>
            <a:pPr marL="347472" marR="0" lvl="0" indent="-347472" algn="l" defTabSz="914126" rtl="0" eaLnBrk="1" fontAlgn="auto" latinLnBrk="0" hangingPunct="1">
              <a:lnSpc>
                <a:spcPct val="100000"/>
              </a:lnSpc>
              <a:spcBef>
                <a:spcPts val="1200"/>
              </a:spcBef>
              <a:spcAft>
                <a:spcPts val="200"/>
              </a:spcAft>
              <a:buClr>
                <a:schemeClr val="accent1"/>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Monitor for HCC  </a:t>
            </a:r>
          </a:p>
          <a:p>
            <a:pPr marL="694944" marR="0" lvl="0" indent="-347472"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US" sz="2200" b="0" i="0" u="none" strike="noStrike" kern="1200" cap="none" spc="0" normalizeH="0" baseline="0" noProof="0" dirty="0" smtClean="0">
                <a:ln>
                  <a:noFill/>
                </a:ln>
                <a:solidFill>
                  <a:schemeClr val="tx1"/>
                </a:solidFill>
                <a:effectLst/>
                <a:uLnTx/>
                <a:uFillTx/>
                <a:latin typeface="Arial"/>
                <a:ea typeface="+mn-ea"/>
                <a:cs typeface="Arial"/>
              </a:rPr>
              <a:t>alpha-fetoprotein and Ultrasound liver every 6-12 months</a:t>
            </a:r>
            <a:endParaRPr kumimoji="0" lang="en-US" sz="2200" b="0" i="0" u="none" strike="noStrike" kern="1200" cap="none" spc="0" normalizeH="0" baseline="0" noProof="0" dirty="0">
              <a:ln>
                <a:noFill/>
              </a:ln>
              <a:solidFill>
                <a:schemeClr val="tx1"/>
              </a:solidFill>
              <a:effectLst/>
              <a:uLnTx/>
              <a:uFillTx/>
              <a:latin typeface="Arial"/>
              <a:ea typeface="+mn-ea"/>
              <a:cs typeface="Arial"/>
            </a:endParaRPr>
          </a:p>
        </p:txBody>
      </p:sp>
      <p:sp>
        <p:nvSpPr>
          <p:cNvPr id="5" name="TextBox 4"/>
          <p:cNvSpPr txBox="1"/>
          <p:nvPr/>
        </p:nvSpPr>
        <p:spPr>
          <a:xfrm>
            <a:off x="1188720" y="1938528"/>
            <a:ext cx="6553200" cy="461665"/>
          </a:xfrm>
          <a:prstGeom prst="rect">
            <a:avLst/>
          </a:prstGeom>
          <a:noFill/>
        </p:spPr>
        <p:txBody>
          <a:bodyPr wrap="square" lIns="0" rIns="0" rtlCol="0">
            <a:spAutoFit/>
          </a:bodyPr>
          <a:lstStyle/>
          <a:p>
            <a:r>
              <a:rPr lang="en-US" sz="2400" b="1" dirty="0" smtClean="0">
                <a:solidFill>
                  <a:schemeClr val="accent1"/>
                </a:solidFill>
                <a:latin typeface="Arial"/>
                <a:cs typeface="Arial"/>
              </a:rPr>
              <a:t>Long-term NA therapy</a:t>
            </a:r>
          </a:p>
        </p:txBody>
      </p:sp>
    </p:spTree>
    <p:extLst>
      <p:ext uri="{BB962C8B-B14F-4D97-AF65-F5344CB8AC3E}">
        <p14:creationId xmlns:p14="http://schemas.microsoft.com/office/powerpoint/2010/main" val="342353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4000" b="1" dirty="0">
                <a:solidFill>
                  <a:schemeClr val="accent1"/>
                </a:solidFill>
                <a:latin typeface="Arial"/>
                <a:cs typeface="Arial"/>
              </a:rPr>
              <a:t>Stopping NA Therapy</a:t>
            </a:r>
          </a:p>
        </p:txBody>
      </p:sp>
      <p:sp>
        <p:nvSpPr>
          <p:cNvPr id="3" name="Content Placeholder 2"/>
          <p:cNvSpPr>
            <a:spLocks noGrp="1"/>
          </p:cNvSpPr>
          <p:nvPr>
            <p:ph idx="4294967295"/>
          </p:nvPr>
        </p:nvSpPr>
        <p:spPr>
          <a:xfrm>
            <a:off x="1188720" y="1811337"/>
            <a:ext cx="9875520" cy="5503863"/>
          </a:xfrm>
        </p:spPr>
        <p:txBody>
          <a:bodyPr>
            <a:noAutofit/>
          </a:bodyPr>
          <a:lstStyle/>
          <a:p>
            <a:pPr marL="0" indent="0">
              <a:lnSpc>
                <a:spcPct val="100000"/>
              </a:lnSpc>
              <a:buNone/>
            </a:pPr>
            <a:r>
              <a:rPr lang="en-US" sz="2400" b="1" dirty="0" smtClean="0">
                <a:solidFill>
                  <a:schemeClr val="accent1"/>
                </a:solidFill>
                <a:latin typeface="Arial"/>
                <a:cs typeface="Arial"/>
              </a:rPr>
              <a:t>CIRRHOSIS</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Lifelong NA therapy</a:t>
            </a:r>
            <a:endParaRPr lang="en-US" sz="2400" dirty="0" smtClean="0">
              <a:solidFill>
                <a:schemeClr val="accent1"/>
              </a:solidFill>
              <a:latin typeface="Arial"/>
              <a:cs typeface="Arial"/>
            </a:endParaRPr>
          </a:p>
          <a:p>
            <a:pPr marL="0" indent="0">
              <a:lnSpc>
                <a:spcPct val="100000"/>
              </a:lnSpc>
              <a:buNone/>
            </a:pPr>
            <a:endParaRPr lang="en-US" sz="2400" dirty="0">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188720" y="3429000"/>
            <a:ext cx="10011092" cy="4309872"/>
          </a:xfrm>
          <a:prstGeom prst="rect">
            <a:avLst/>
          </a:prstGeom>
        </p:spPr>
        <p:txBody>
          <a:bodyPr vert="horz" lIns="0" tIns="45720" rIns="0" bIns="45720" rtlCol="0">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n-US" sz="2400" b="1" i="1" dirty="0" err="1" smtClean="0">
                <a:solidFill>
                  <a:schemeClr val="accent1"/>
                </a:solidFill>
                <a:latin typeface="Arial"/>
                <a:cs typeface="Arial"/>
              </a:rPr>
              <a:t>HBeAg</a:t>
            </a:r>
            <a:r>
              <a:rPr lang="en-US" sz="2400" b="1" i="1" dirty="0" smtClean="0">
                <a:solidFill>
                  <a:schemeClr val="accent1"/>
                </a:solidFill>
                <a:latin typeface="Arial"/>
                <a:cs typeface="Arial"/>
              </a:rPr>
              <a:t> positive chronic HBV </a:t>
            </a:r>
          </a:p>
          <a:p>
            <a:pPr marL="0" indent="0">
              <a:lnSpc>
                <a:spcPct val="100000"/>
              </a:lnSpc>
              <a:buFont typeface="Calibri" panose="020F0502020204030204" pitchFamily="34" charset="0"/>
              <a:buNone/>
            </a:pPr>
            <a:r>
              <a:rPr lang="en-US" sz="2400" dirty="0" smtClean="0">
                <a:solidFill>
                  <a:schemeClr val="tx1"/>
                </a:solidFill>
                <a:latin typeface="Arial"/>
                <a:cs typeface="Arial"/>
              </a:rPr>
              <a:t>Consider stopping treatment if:</a:t>
            </a:r>
          </a:p>
          <a:p>
            <a:pPr marL="347472" indent="-347472">
              <a:lnSpc>
                <a:spcPct val="100000"/>
              </a:lnSpc>
              <a:buFont typeface="Wingdings" panose="05000000000000000000" pitchFamily="2" charset="2"/>
              <a:buChar char="§"/>
            </a:pPr>
            <a:r>
              <a:rPr lang="en-US" sz="2400" dirty="0" err="1" smtClean="0">
                <a:latin typeface="Arial"/>
                <a:cs typeface="Arial"/>
              </a:rPr>
              <a:t>HBeAg</a:t>
            </a:r>
            <a:r>
              <a:rPr lang="en-US" sz="2400" dirty="0" smtClean="0">
                <a:latin typeface="Arial"/>
                <a:cs typeface="Arial"/>
              </a:rPr>
              <a:t> loss and seroconversion to anti-</a:t>
            </a:r>
            <a:r>
              <a:rPr lang="en-US" sz="2400" dirty="0" err="1" smtClean="0">
                <a:latin typeface="Arial"/>
                <a:cs typeface="Arial"/>
              </a:rPr>
              <a:t>HBe</a:t>
            </a:r>
            <a:r>
              <a:rPr lang="en-US" sz="2400" dirty="0" smtClean="0">
                <a:latin typeface="Arial"/>
                <a:cs typeface="Arial"/>
              </a:rPr>
              <a:t> after completion of at least one additional year of treatment </a:t>
            </a:r>
            <a:r>
              <a:rPr lang="en-US" sz="2400" b="1" dirty="0" smtClean="0">
                <a:latin typeface="Arial"/>
                <a:cs typeface="Arial"/>
              </a:rPr>
              <a:t>+ </a:t>
            </a:r>
            <a:r>
              <a:rPr lang="en-US" sz="2400" dirty="0" smtClean="0">
                <a:latin typeface="Arial"/>
                <a:cs typeface="Arial"/>
              </a:rPr>
              <a:t>persistently normal ALT </a:t>
            </a:r>
            <a:r>
              <a:rPr lang="en-US" sz="2400" b="1" dirty="0" smtClean="0">
                <a:latin typeface="Arial"/>
                <a:cs typeface="Arial"/>
              </a:rPr>
              <a:t>+ </a:t>
            </a:r>
            <a:r>
              <a:rPr lang="en-US" sz="2400" dirty="0" smtClean="0">
                <a:latin typeface="Arial"/>
                <a:cs typeface="Arial"/>
              </a:rPr>
              <a:t>persistently undetectable HBV DNA </a:t>
            </a:r>
          </a:p>
          <a:p>
            <a:pPr marL="347472" indent="-347472">
              <a:lnSpc>
                <a:spcPct val="100000"/>
              </a:lnSpc>
              <a:buFont typeface="Wingdings" panose="05000000000000000000" pitchFamily="2" charset="2"/>
              <a:buChar char="§"/>
            </a:pPr>
            <a:r>
              <a:rPr lang="en-US" sz="2400" dirty="0">
                <a:latin typeface="Arial"/>
                <a:cs typeface="Arial"/>
              </a:rPr>
              <a:t>N</a:t>
            </a:r>
            <a:r>
              <a:rPr lang="en-US" sz="2400" dirty="0" smtClean="0">
                <a:latin typeface="Arial"/>
                <a:cs typeface="Arial"/>
              </a:rPr>
              <a:t>eed close monitoring after treatment cessation (</a:t>
            </a:r>
            <a:r>
              <a:rPr lang="en-US" sz="2200" dirty="0" smtClean="0"/>
              <a:t>20% may relapse)</a:t>
            </a:r>
            <a:r>
              <a:rPr lang="en-ZA" sz="2200" dirty="0" smtClean="0"/>
              <a:t> </a:t>
            </a:r>
            <a:r>
              <a:rPr lang="en-US" sz="2200" dirty="0" smtClean="0">
                <a:latin typeface="Arial"/>
                <a:cs typeface="Arial"/>
              </a:rPr>
              <a:t>         </a:t>
            </a:r>
          </a:p>
          <a:p>
            <a:pPr marL="0" indent="0">
              <a:lnSpc>
                <a:spcPct val="100000"/>
              </a:lnSpc>
              <a:buFont typeface="Calibri" panose="020F0502020204030204" pitchFamily="34" charset="0"/>
              <a:buNone/>
            </a:pPr>
            <a:endParaRPr lang="en-US" sz="2400" dirty="0" smtClean="0">
              <a:latin typeface="Arial"/>
              <a:cs typeface="Arial"/>
            </a:endParaRPr>
          </a:p>
          <a:p>
            <a:pPr marL="0" indent="0">
              <a:lnSpc>
                <a:spcPct val="100000"/>
              </a:lnSpc>
              <a:buFont typeface="Calibri" panose="020F0502020204030204" pitchFamily="34" charset="0"/>
              <a:buNone/>
            </a:pPr>
            <a:endParaRPr lang="en-US" sz="2400" dirty="0" smtClean="0">
              <a:latin typeface="Arial"/>
              <a:cs typeface="Arial"/>
            </a:endParaRPr>
          </a:p>
          <a:p>
            <a:pPr marL="0" indent="0">
              <a:lnSpc>
                <a:spcPct val="100000"/>
              </a:lnSpc>
              <a:buFont typeface="Calibri" panose="020F0502020204030204" pitchFamily="34" charset="0"/>
              <a:buNone/>
            </a:pPr>
            <a:endParaRPr lang="en-US" sz="2400" dirty="0" smtClean="0">
              <a:latin typeface="Arial"/>
              <a:cs typeface="Arial"/>
            </a:endParaRPr>
          </a:p>
          <a:p>
            <a:pPr marL="0" indent="0">
              <a:lnSpc>
                <a:spcPct val="100000"/>
              </a:lnSpc>
              <a:buFont typeface="Calibri" panose="020F0502020204030204" pitchFamily="34" charset="0"/>
              <a:buNone/>
            </a:pPr>
            <a:endParaRPr lang="en-US" sz="2400" dirty="0">
              <a:latin typeface="Arial"/>
              <a:cs typeface="Arial"/>
            </a:endParaRPr>
          </a:p>
        </p:txBody>
      </p:sp>
      <p:sp>
        <p:nvSpPr>
          <p:cNvPr id="8" name="TextBox 7"/>
          <p:cNvSpPr txBox="1"/>
          <p:nvPr/>
        </p:nvSpPr>
        <p:spPr>
          <a:xfrm>
            <a:off x="1188720" y="2895600"/>
            <a:ext cx="6172200" cy="461665"/>
          </a:xfrm>
          <a:prstGeom prst="rect">
            <a:avLst/>
          </a:prstGeom>
          <a:noFill/>
        </p:spPr>
        <p:txBody>
          <a:bodyPr wrap="square" lIns="0" rIns="0" rtlCol="0">
            <a:spAutoFit/>
          </a:bodyPr>
          <a:lstStyle/>
          <a:p>
            <a:r>
              <a:rPr lang="en-US" sz="2400" b="1" dirty="0" smtClean="0">
                <a:solidFill>
                  <a:schemeClr val="accent1"/>
                </a:solidFill>
                <a:latin typeface="Arial"/>
                <a:cs typeface="Arial"/>
              </a:rPr>
              <a:t>NO CIRRHOSIS</a:t>
            </a:r>
            <a:endParaRPr lang="en-US" sz="2400" i="1" dirty="0" smtClean="0">
              <a:solidFill>
                <a:srgbClr val="0F6FC6"/>
              </a:solidFill>
              <a:latin typeface="Arial"/>
              <a:cs typeface="Arial"/>
            </a:endParaRPr>
          </a:p>
        </p:txBody>
      </p:sp>
    </p:spTree>
    <p:extLst>
      <p:ext uri="{BB962C8B-B14F-4D97-AF65-F5344CB8AC3E}">
        <p14:creationId xmlns:p14="http://schemas.microsoft.com/office/powerpoint/2010/main" val="814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4000" b="1" dirty="0">
                <a:solidFill>
                  <a:schemeClr val="accent1"/>
                </a:solidFill>
                <a:latin typeface="Arial"/>
                <a:cs typeface="Arial"/>
              </a:rPr>
              <a:t>Stopping NA </a:t>
            </a:r>
            <a:r>
              <a:rPr lang="en-US" sz="4000" b="1" dirty="0" smtClean="0">
                <a:solidFill>
                  <a:schemeClr val="accent1"/>
                </a:solidFill>
                <a:latin typeface="Arial"/>
                <a:cs typeface="Arial"/>
              </a:rPr>
              <a:t>Therapy </a:t>
            </a:r>
            <a:r>
              <a:rPr lang="en-US" sz="2400" b="1" dirty="0" smtClean="0">
                <a:solidFill>
                  <a:schemeClr val="accent1"/>
                </a:solidFill>
                <a:latin typeface="Arial"/>
                <a:cs typeface="Arial"/>
              </a:rPr>
              <a:t>(continued)</a:t>
            </a:r>
            <a:endParaRPr lang="en-US" sz="2400" b="1" dirty="0">
              <a:solidFill>
                <a:schemeClr val="accent1"/>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88720" y="2471927"/>
            <a:ext cx="10315892" cy="2677656"/>
          </a:xfrm>
          <a:prstGeom prst="rect">
            <a:avLst/>
          </a:prstGeom>
          <a:noFill/>
        </p:spPr>
        <p:txBody>
          <a:bodyPr wrap="square" lIns="0" rIns="0" rtlCol="0">
            <a:spAutoFit/>
          </a:bodyPr>
          <a:lstStyle/>
          <a:p>
            <a:r>
              <a:rPr lang="en-US" sz="2400" b="1" i="1" dirty="0" err="1" smtClean="0">
                <a:solidFill>
                  <a:schemeClr val="accent1"/>
                </a:solidFill>
                <a:latin typeface="Arial"/>
                <a:cs typeface="Arial"/>
              </a:rPr>
              <a:t>HBeAg</a:t>
            </a:r>
            <a:r>
              <a:rPr lang="en-US" sz="2400" b="1" i="1" dirty="0" smtClean="0">
                <a:solidFill>
                  <a:schemeClr val="accent1"/>
                </a:solidFill>
                <a:latin typeface="Arial"/>
                <a:cs typeface="Arial"/>
              </a:rPr>
              <a:t> negative chronic HBV</a:t>
            </a:r>
          </a:p>
          <a:p>
            <a:pPr marL="347472" indent="-347472">
              <a:lnSpc>
                <a:spcPct val="100000"/>
              </a:lnSpc>
              <a:buClr>
                <a:schemeClr val="accent1"/>
              </a:buClr>
            </a:pPr>
            <a:endParaRPr lang="en-US" sz="2400" b="1" i="1" dirty="0" smtClean="0">
              <a:solidFill>
                <a:srgbClr val="000000"/>
              </a:solidFill>
              <a:latin typeface="Arial"/>
              <a:cs typeface="Arial"/>
            </a:endParaRPr>
          </a:p>
          <a:p>
            <a:pPr marL="347472" indent="-347472">
              <a:lnSpc>
                <a:spcPct val="100000"/>
              </a:lnSpc>
              <a:buClr>
                <a:schemeClr val="accent1"/>
              </a:buClr>
              <a:buFont typeface="Wingdings" charset="2"/>
              <a:buChar char="§"/>
            </a:pPr>
            <a:r>
              <a:rPr lang="en-US" sz="2400" dirty="0" smtClean="0">
                <a:solidFill>
                  <a:srgbClr val="000000"/>
                </a:solidFill>
                <a:latin typeface="Arial"/>
                <a:cs typeface="Arial"/>
              </a:rPr>
              <a:t>Lifelong NA therapy </a:t>
            </a:r>
          </a:p>
          <a:p>
            <a:endParaRPr lang="en-US" sz="2400" b="1" dirty="0" smtClean="0">
              <a:solidFill>
                <a:schemeClr val="accent1"/>
              </a:solidFill>
              <a:latin typeface="Arial"/>
              <a:cs typeface="Arial"/>
            </a:endParaRPr>
          </a:p>
          <a:p>
            <a:pPr algn="ctr"/>
            <a:r>
              <a:rPr lang="en-US" sz="2400" i="1" dirty="0" smtClean="0">
                <a:solidFill>
                  <a:schemeClr val="accent1"/>
                </a:solidFill>
                <a:latin typeface="Arial"/>
                <a:cs typeface="Arial"/>
              </a:rPr>
              <a:t>Most patients with chronic HBV in sub-Saharan Africa </a:t>
            </a:r>
          </a:p>
          <a:p>
            <a:pPr algn="ctr"/>
            <a:r>
              <a:rPr lang="en-US" sz="2400" i="1" dirty="0" smtClean="0">
                <a:solidFill>
                  <a:schemeClr val="accent1"/>
                </a:solidFill>
                <a:latin typeface="Arial"/>
                <a:cs typeface="Arial"/>
              </a:rPr>
              <a:t>will need lifelong therapy</a:t>
            </a:r>
          </a:p>
          <a:p>
            <a:endParaRPr lang="en-US" sz="2400" dirty="0"/>
          </a:p>
        </p:txBody>
      </p:sp>
      <p:sp>
        <p:nvSpPr>
          <p:cNvPr id="7" name="TextBox 6"/>
          <p:cNvSpPr txBox="1"/>
          <p:nvPr/>
        </p:nvSpPr>
        <p:spPr>
          <a:xfrm>
            <a:off x="1188720" y="1938528"/>
            <a:ext cx="6172200" cy="461665"/>
          </a:xfrm>
          <a:prstGeom prst="rect">
            <a:avLst/>
          </a:prstGeom>
          <a:noFill/>
        </p:spPr>
        <p:txBody>
          <a:bodyPr wrap="square" lIns="0" rIns="0" rtlCol="0">
            <a:spAutoFit/>
          </a:bodyPr>
          <a:lstStyle/>
          <a:p>
            <a:r>
              <a:rPr lang="en-US" sz="2400" b="1" dirty="0" smtClean="0">
                <a:solidFill>
                  <a:schemeClr val="accent1"/>
                </a:solidFill>
                <a:latin typeface="Arial"/>
                <a:cs typeface="Arial"/>
              </a:rPr>
              <a:t>NO CIRRHOSIS</a:t>
            </a:r>
            <a:endParaRPr lang="en-US" sz="2400" i="1" dirty="0" smtClean="0">
              <a:solidFill>
                <a:srgbClr val="0F6FC6"/>
              </a:solidFill>
              <a:latin typeface="Arial"/>
              <a:cs typeface="Arial"/>
            </a:endParaRPr>
          </a:p>
        </p:txBody>
      </p:sp>
    </p:spTree>
    <p:extLst>
      <p:ext uri="{BB962C8B-B14F-4D97-AF65-F5344CB8AC3E}">
        <p14:creationId xmlns:p14="http://schemas.microsoft.com/office/powerpoint/2010/main" val="814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4000" b="1" dirty="0" smtClean="0">
                <a:solidFill>
                  <a:schemeClr val="accent1"/>
                </a:solidFill>
                <a:latin typeface="Arial"/>
                <a:cs typeface="Arial"/>
              </a:rPr>
              <a:t>Conclusions: First-Line </a:t>
            </a:r>
            <a:r>
              <a:rPr lang="en-US" sz="4000" b="1" dirty="0">
                <a:solidFill>
                  <a:schemeClr val="accent1"/>
                </a:solidFill>
                <a:latin typeface="Arial"/>
                <a:cs typeface="Arial"/>
              </a:rPr>
              <a:t>HBV </a:t>
            </a:r>
            <a:r>
              <a:rPr lang="en-US" sz="4000" b="1" dirty="0" smtClean="0">
                <a:solidFill>
                  <a:schemeClr val="accent1"/>
                </a:solidFill>
                <a:latin typeface="Arial"/>
                <a:cs typeface="Arial"/>
              </a:rPr>
              <a:t>Treatment</a:t>
            </a:r>
            <a:endParaRPr lang="en-US" sz="4000" b="1" dirty="0">
              <a:solidFill>
                <a:schemeClr val="accent1"/>
              </a:solidFill>
              <a:latin typeface="Arial"/>
              <a:cs typeface="Arial"/>
            </a:endParaRPr>
          </a:p>
        </p:txBody>
      </p:sp>
      <p:sp>
        <p:nvSpPr>
          <p:cNvPr id="3" name="Content Placeholder 2"/>
          <p:cNvSpPr>
            <a:spLocks noGrp="1"/>
          </p:cNvSpPr>
          <p:nvPr>
            <p:ph idx="4294967295"/>
          </p:nvPr>
        </p:nvSpPr>
        <p:spPr>
          <a:xfrm>
            <a:off x="1188720" y="1938529"/>
            <a:ext cx="10058400" cy="4309872"/>
          </a:xfrm>
        </p:spPr>
        <p:txBody>
          <a:bodyPr>
            <a:noAutofit/>
          </a:bodyPr>
          <a:lstStyle/>
          <a:p>
            <a:pPr marL="347472" indent="-347472">
              <a:lnSpc>
                <a:spcPct val="100000"/>
              </a:lnSpc>
              <a:buSzPct val="110000"/>
              <a:buFont typeface="Wingdings" panose="05000000000000000000" pitchFamily="2" charset="2"/>
              <a:buChar char="§"/>
              <a:tabLst>
                <a:tab pos="180975" algn="l"/>
              </a:tabLst>
              <a:defRPr/>
            </a:pPr>
            <a:r>
              <a:rPr lang="en-US" sz="2400" u="sng" dirty="0" smtClean="0">
                <a:solidFill>
                  <a:schemeClr val="tx1"/>
                </a:solidFill>
                <a:latin typeface="Arial" pitchFamily="34" charset="0"/>
              </a:rPr>
              <a:t>CURE</a:t>
            </a:r>
            <a:r>
              <a:rPr lang="en-US" sz="2400" dirty="0" smtClean="0">
                <a:solidFill>
                  <a:schemeClr val="tx1"/>
                </a:solidFill>
                <a:latin typeface="Arial" pitchFamily="34" charset="0"/>
              </a:rPr>
              <a:t> </a:t>
            </a:r>
            <a:r>
              <a:rPr lang="en-US" sz="2400" dirty="0">
                <a:solidFill>
                  <a:schemeClr val="tx1"/>
                </a:solidFill>
                <a:latin typeface="Arial" pitchFamily="34" charset="0"/>
              </a:rPr>
              <a:t>is dependent on the eradication of </a:t>
            </a:r>
            <a:r>
              <a:rPr lang="en-US" sz="2400" dirty="0" err="1">
                <a:solidFill>
                  <a:schemeClr val="tx1"/>
                </a:solidFill>
                <a:latin typeface="Arial" pitchFamily="34" charset="0"/>
              </a:rPr>
              <a:t>intranuclear</a:t>
            </a:r>
            <a:r>
              <a:rPr lang="en-US" sz="2400" dirty="0">
                <a:solidFill>
                  <a:schemeClr val="tx1"/>
                </a:solidFill>
                <a:latin typeface="Arial" pitchFamily="34" charset="0"/>
              </a:rPr>
              <a:t> HBV </a:t>
            </a:r>
            <a:r>
              <a:rPr lang="en-US" sz="2400" dirty="0" err="1">
                <a:solidFill>
                  <a:schemeClr val="tx1"/>
                </a:solidFill>
                <a:latin typeface="Arial" pitchFamily="34" charset="0"/>
              </a:rPr>
              <a:t>cccDNA</a:t>
            </a:r>
            <a:endParaRPr lang="en-US" sz="2400" dirty="0" smtClean="0">
              <a:solidFill>
                <a:schemeClr val="tx1"/>
              </a:solidFill>
              <a:latin typeface="Arial" pitchFamily="34" charset="0"/>
            </a:endParaRPr>
          </a:p>
          <a:p>
            <a:pPr marL="347472" indent="-347472">
              <a:lnSpc>
                <a:spcPct val="100000"/>
              </a:lnSpc>
              <a:buSzPct val="110000"/>
              <a:buFont typeface="Wingdings" panose="05000000000000000000" pitchFamily="2" charset="2"/>
              <a:buChar char="§"/>
              <a:tabLst>
                <a:tab pos="180975" algn="l"/>
              </a:tabLst>
              <a:defRPr/>
            </a:pPr>
            <a:r>
              <a:rPr lang="en-GB" sz="2400" dirty="0" err="1" smtClean="0">
                <a:solidFill>
                  <a:schemeClr val="tx1"/>
                </a:solidFill>
                <a:latin typeface="Arial" pitchFamily="34" charset="0"/>
                <a:cs typeface="Arial" pitchFamily="34" charset="0"/>
              </a:rPr>
              <a:t>HBsAg</a:t>
            </a:r>
            <a:r>
              <a:rPr lang="en-GB" sz="2400" dirty="0" smtClean="0">
                <a:solidFill>
                  <a:schemeClr val="tx1"/>
                </a:solidFill>
                <a:latin typeface="Arial" pitchFamily="34" charset="0"/>
                <a:cs typeface="Arial" pitchFamily="34" charset="0"/>
              </a:rPr>
              <a:t> </a:t>
            </a:r>
            <a:r>
              <a:rPr lang="en-GB" sz="2400" dirty="0">
                <a:solidFill>
                  <a:schemeClr val="tx1"/>
                </a:solidFill>
                <a:latin typeface="Arial" pitchFamily="34" charset="0"/>
                <a:cs typeface="Arial" pitchFamily="34" charset="0"/>
              </a:rPr>
              <a:t>clearance is the closest to cure in </a:t>
            </a:r>
            <a:r>
              <a:rPr lang="en-GB" sz="2400" dirty="0" smtClean="0">
                <a:solidFill>
                  <a:schemeClr val="tx1"/>
                </a:solidFill>
                <a:latin typeface="Arial" pitchFamily="34" charset="0"/>
                <a:cs typeface="Arial" pitchFamily="34" charset="0"/>
              </a:rPr>
              <a:t>chronic HBV</a:t>
            </a:r>
          </a:p>
          <a:p>
            <a:pPr marL="347472" indent="-347472">
              <a:lnSpc>
                <a:spcPct val="100000"/>
              </a:lnSpc>
              <a:buSzPct val="110000"/>
              <a:buFont typeface="Wingdings" panose="05000000000000000000" pitchFamily="2" charset="2"/>
              <a:buChar char="§"/>
              <a:tabLst>
                <a:tab pos="180975" algn="l"/>
              </a:tabLst>
              <a:defRPr/>
            </a:pPr>
            <a:r>
              <a:rPr lang="en-US" sz="2400" dirty="0" err="1" smtClean="0">
                <a:solidFill>
                  <a:schemeClr val="tx1"/>
                </a:solidFill>
                <a:latin typeface="Arial" pitchFamily="34" charset="0"/>
              </a:rPr>
              <a:t>Tenofovir</a:t>
            </a:r>
            <a:r>
              <a:rPr lang="en-US" sz="2400" dirty="0">
                <a:solidFill>
                  <a:schemeClr val="tx1"/>
                </a:solidFill>
                <a:latin typeface="Arial" pitchFamily="34" charset="0"/>
              </a:rPr>
              <a:t>, </a:t>
            </a:r>
            <a:r>
              <a:rPr lang="en-US" sz="2400" dirty="0" err="1">
                <a:solidFill>
                  <a:schemeClr val="tx1"/>
                </a:solidFill>
                <a:latin typeface="Arial" pitchFamily="34" charset="0"/>
              </a:rPr>
              <a:t>entecavir</a:t>
            </a:r>
            <a:r>
              <a:rPr lang="en-US" sz="2400" dirty="0">
                <a:solidFill>
                  <a:schemeClr val="tx1"/>
                </a:solidFill>
                <a:latin typeface="Arial" pitchFamily="34" charset="0"/>
              </a:rPr>
              <a:t>, and </a:t>
            </a:r>
            <a:r>
              <a:rPr lang="en-US" sz="2400" dirty="0" err="1">
                <a:solidFill>
                  <a:schemeClr val="tx1"/>
                </a:solidFill>
                <a:latin typeface="Arial" pitchFamily="34" charset="0"/>
              </a:rPr>
              <a:t>peginterferon</a:t>
            </a:r>
            <a:r>
              <a:rPr lang="en-US" sz="2400" dirty="0">
                <a:solidFill>
                  <a:schemeClr val="tx1"/>
                </a:solidFill>
                <a:latin typeface="Arial" pitchFamily="34" charset="0"/>
              </a:rPr>
              <a:t> are preferred first-line </a:t>
            </a:r>
            <a:r>
              <a:rPr lang="en-US" sz="2400" dirty="0" smtClean="0">
                <a:solidFill>
                  <a:schemeClr val="tx1"/>
                </a:solidFill>
                <a:latin typeface="Arial" pitchFamily="34" charset="0"/>
              </a:rPr>
              <a:t>drugs</a:t>
            </a:r>
            <a:endParaRPr lang="en-US" sz="2400" b="1" dirty="0" smtClean="0">
              <a:solidFill>
                <a:schemeClr val="tx1"/>
              </a:solidFill>
              <a:latin typeface="Arial" pitchFamily="34" charset="0"/>
            </a:endParaRPr>
          </a:p>
          <a:p>
            <a:pPr marL="694944" lvl="1" indent="-347472">
              <a:lnSpc>
                <a:spcPct val="100000"/>
              </a:lnSpc>
              <a:spcBef>
                <a:spcPts val="1200"/>
              </a:spcBef>
              <a:spcAft>
                <a:spcPts val="200"/>
              </a:spcAft>
              <a:buSzPct val="60000"/>
              <a:buFont typeface="Wingdings" charset="2"/>
              <a:buChar char=""/>
              <a:defRPr/>
            </a:pPr>
            <a:r>
              <a:rPr lang="en-US" sz="2200" dirty="0">
                <a:solidFill>
                  <a:schemeClr val="tx1"/>
                </a:solidFill>
                <a:latin typeface="Arial" pitchFamily="34" charset="0"/>
              </a:rPr>
              <a:t>3rd generation NAs have high efficacy, very low rates of </a:t>
            </a:r>
            <a:r>
              <a:rPr lang="en-US" sz="2200" dirty="0" smtClean="0">
                <a:solidFill>
                  <a:schemeClr val="tx1"/>
                </a:solidFill>
                <a:latin typeface="Arial" pitchFamily="34" charset="0"/>
              </a:rPr>
              <a:t>resistance &amp; excellent </a:t>
            </a:r>
            <a:r>
              <a:rPr lang="en-US" sz="2200" dirty="0">
                <a:solidFill>
                  <a:schemeClr val="tx1"/>
                </a:solidFill>
                <a:latin typeface="Arial" pitchFamily="34" charset="0"/>
              </a:rPr>
              <a:t>safety record, but therapy is potentially lifelong</a:t>
            </a:r>
          </a:p>
          <a:p>
            <a:pPr marL="694944" lvl="1" indent="-347472">
              <a:lnSpc>
                <a:spcPct val="100000"/>
              </a:lnSpc>
              <a:spcBef>
                <a:spcPts val="1200"/>
              </a:spcBef>
              <a:spcAft>
                <a:spcPts val="200"/>
              </a:spcAft>
              <a:buSzPct val="60000"/>
              <a:buFont typeface="Wingdings" charset="2"/>
              <a:buChar char=""/>
              <a:defRPr/>
            </a:pPr>
            <a:r>
              <a:rPr lang="en-GB" sz="2200" dirty="0">
                <a:solidFill>
                  <a:schemeClr val="tx1"/>
                </a:solidFill>
                <a:latin typeface="Arial" pitchFamily="34" charset="0"/>
                <a:cs typeface="Arial" pitchFamily="34" charset="0"/>
              </a:rPr>
              <a:t>PEG-IFN </a:t>
            </a:r>
            <a:r>
              <a:rPr lang="en-US" sz="2200" dirty="0">
                <a:solidFill>
                  <a:schemeClr val="tx1"/>
                </a:solidFill>
                <a:latin typeface="Arial" pitchFamily="34" charset="0"/>
              </a:rPr>
              <a:t>offers finite therapy </a:t>
            </a:r>
            <a:r>
              <a:rPr lang="en-US" sz="2200" dirty="0" smtClean="0">
                <a:solidFill>
                  <a:schemeClr val="tx1"/>
                </a:solidFill>
                <a:latin typeface="Arial" pitchFamily="34" charset="0"/>
              </a:rPr>
              <a:t>&amp; chance </a:t>
            </a:r>
            <a:r>
              <a:rPr lang="en-US" sz="2200" dirty="0">
                <a:solidFill>
                  <a:schemeClr val="tx1"/>
                </a:solidFill>
                <a:latin typeface="Arial" pitchFamily="34" charset="0"/>
              </a:rPr>
              <a:t>for cure through </a:t>
            </a:r>
            <a:r>
              <a:rPr lang="en-US" sz="2200" dirty="0" smtClean="0">
                <a:solidFill>
                  <a:schemeClr val="tx1"/>
                </a:solidFill>
                <a:latin typeface="Arial" pitchFamily="34" charset="0"/>
              </a:rPr>
              <a:t>dual antiviral </a:t>
            </a:r>
            <a:r>
              <a:rPr lang="en-US" sz="2200" dirty="0">
                <a:solidFill>
                  <a:schemeClr val="tx1"/>
                </a:solidFill>
                <a:latin typeface="Arial" pitchFamily="34" charset="0"/>
              </a:rPr>
              <a:t>and </a:t>
            </a:r>
            <a:r>
              <a:rPr lang="en-US" sz="2200" dirty="0" err="1">
                <a:solidFill>
                  <a:schemeClr val="tx1"/>
                </a:solidFill>
                <a:latin typeface="Arial" pitchFamily="34" charset="0"/>
              </a:rPr>
              <a:t>immunomodulatory</a:t>
            </a:r>
            <a:r>
              <a:rPr lang="en-US" sz="2200" dirty="0">
                <a:solidFill>
                  <a:schemeClr val="tx1"/>
                </a:solidFill>
                <a:latin typeface="Arial" pitchFamily="34" charset="0"/>
              </a:rPr>
              <a:t> action</a:t>
            </a:r>
            <a:r>
              <a:rPr lang="en-US" sz="2200" dirty="0" smtClean="0">
                <a:solidFill>
                  <a:schemeClr val="tx1"/>
                </a:solidFill>
                <a:latin typeface="Arial" pitchFamily="34" charset="0"/>
              </a:rPr>
              <a:t> </a:t>
            </a:r>
            <a:endParaRPr lang="en-US" sz="2400" dirty="0" smtClean="0">
              <a:solidFill>
                <a:schemeClr val="tx1"/>
              </a:solidFill>
              <a:latin typeface="Arial" pitchFamily="34" charset="0"/>
            </a:endParaRPr>
          </a:p>
          <a:p>
            <a:pPr marL="347472" lvl="1" indent="-347472">
              <a:lnSpc>
                <a:spcPct val="100000"/>
              </a:lnSpc>
              <a:spcBef>
                <a:spcPts val="1200"/>
              </a:spcBef>
              <a:spcAft>
                <a:spcPts val="200"/>
              </a:spcAft>
              <a:buSzPct val="100000"/>
              <a:buFont typeface="Wingdings" panose="05000000000000000000" pitchFamily="2" charset="2"/>
              <a:buChar char="§"/>
              <a:defRPr/>
            </a:pPr>
            <a:r>
              <a:rPr lang="en-US" sz="2400" dirty="0">
                <a:solidFill>
                  <a:schemeClr val="tx1"/>
                </a:solidFill>
                <a:latin typeface="Arial"/>
                <a:cs typeface="Arial"/>
              </a:rPr>
              <a:t>Majority of </a:t>
            </a:r>
            <a:r>
              <a:rPr lang="en-US" sz="2400" dirty="0" smtClean="0">
                <a:solidFill>
                  <a:schemeClr val="tx1"/>
                </a:solidFill>
                <a:latin typeface="Arial"/>
                <a:cs typeface="Arial"/>
              </a:rPr>
              <a:t>treatment candidates </a:t>
            </a:r>
            <a:r>
              <a:rPr lang="en-US" sz="2400" dirty="0">
                <a:solidFill>
                  <a:schemeClr val="tx1"/>
                </a:solidFill>
                <a:latin typeface="Arial"/>
                <a:cs typeface="Arial"/>
              </a:rPr>
              <a:t>in </a:t>
            </a:r>
            <a:r>
              <a:rPr lang="en-US" sz="2400" dirty="0" smtClean="0">
                <a:solidFill>
                  <a:schemeClr val="tx1"/>
                </a:solidFill>
                <a:latin typeface="Arial"/>
                <a:cs typeface="Arial"/>
              </a:rPr>
              <a:t>sub-Saharan Africa are </a:t>
            </a:r>
            <a:r>
              <a:rPr lang="en-US" sz="2400" dirty="0">
                <a:solidFill>
                  <a:schemeClr val="tx1"/>
                </a:solidFill>
                <a:latin typeface="Arial"/>
                <a:cs typeface="Arial"/>
              </a:rPr>
              <a:t>not suitable for</a:t>
            </a:r>
            <a:r>
              <a:rPr lang="en-US" sz="2400" dirty="0" smtClean="0">
                <a:solidFill>
                  <a:schemeClr val="tx1"/>
                </a:solidFill>
                <a:latin typeface="Arial"/>
                <a:cs typeface="Arial"/>
              </a:rPr>
              <a:t> IFN-based treatment</a:t>
            </a:r>
            <a:endParaRPr lang="en-US" sz="2400" dirty="0">
              <a:solidFill>
                <a:schemeClr val="tx1"/>
              </a:solidFill>
              <a:latin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23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3200" b="1" dirty="0" smtClean="0">
                <a:solidFill>
                  <a:schemeClr val="accent1"/>
                </a:solidFill>
                <a:latin typeface="Arial"/>
                <a:cs typeface="Arial"/>
              </a:rPr>
              <a:t>Conclusions: First-Line </a:t>
            </a:r>
            <a:r>
              <a:rPr lang="en-US" sz="3200" b="1" dirty="0">
                <a:solidFill>
                  <a:schemeClr val="accent1"/>
                </a:solidFill>
                <a:latin typeface="Arial"/>
                <a:cs typeface="Arial"/>
              </a:rPr>
              <a:t>HBV </a:t>
            </a:r>
            <a:r>
              <a:rPr lang="en-US" sz="3200" b="1" dirty="0" smtClean="0">
                <a:solidFill>
                  <a:schemeClr val="accent1"/>
                </a:solidFill>
                <a:latin typeface="Arial"/>
                <a:cs typeface="Arial"/>
              </a:rPr>
              <a:t>Treatment </a:t>
            </a:r>
            <a:r>
              <a:rPr lang="en-US" sz="2000" b="1" dirty="0" smtClean="0">
                <a:solidFill>
                  <a:schemeClr val="accent1"/>
                </a:solidFill>
                <a:latin typeface="Arial"/>
                <a:cs typeface="Arial"/>
              </a:rPr>
              <a:t>(continued)</a:t>
            </a:r>
            <a:endParaRPr lang="en-US" sz="20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8400" cy="5616575"/>
          </a:xfrm>
        </p:spPr>
        <p:txBody>
          <a:bodyPr>
            <a:noAutofit/>
          </a:bodyPr>
          <a:lstStyle/>
          <a:p>
            <a:pPr marL="347472" lvl="1" indent="-347472">
              <a:lnSpc>
                <a:spcPct val="100000"/>
              </a:lnSpc>
              <a:spcBef>
                <a:spcPts val="1200"/>
              </a:spcBef>
              <a:spcAft>
                <a:spcPts val="200"/>
              </a:spcAft>
              <a:buSzPct val="100000"/>
              <a:buFont typeface="Wingdings" panose="05000000000000000000" pitchFamily="2" charset="2"/>
              <a:buChar char="§"/>
              <a:defRPr/>
            </a:pPr>
            <a:r>
              <a:rPr lang="en-US" sz="2400" dirty="0" smtClean="0">
                <a:solidFill>
                  <a:schemeClr val="tx1"/>
                </a:solidFill>
                <a:latin typeface="Arial"/>
                <a:cs typeface="Arial"/>
              </a:rPr>
              <a:t>2015 WHO HBV Guidelines recommend </a:t>
            </a:r>
            <a:r>
              <a:rPr lang="en-US" sz="2400" dirty="0" err="1" smtClean="0">
                <a:solidFill>
                  <a:schemeClr val="tx1"/>
                </a:solidFill>
                <a:latin typeface="Arial"/>
                <a:cs typeface="Arial"/>
              </a:rPr>
              <a:t>tenofovir</a:t>
            </a:r>
            <a:r>
              <a:rPr lang="en-US" sz="2400" dirty="0" smtClean="0">
                <a:solidFill>
                  <a:schemeClr val="tx1"/>
                </a:solidFill>
                <a:latin typeface="Arial"/>
                <a:cs typeface="Arial"/>
              </a:rPr>
              <a:t> and </a:t>
            </a:r>
            <a:r>
              <a:rPr lang="en-US" sz="2400" dirty="0" err="1" smtClean="0">
                <a:solidFill>
                  <a:schemeClr val="tx1"/>
                </a:solidFill>
                <a:latin typeface="Arial"/>
                <a:cs typeface="Arial"/>
              </a:rPr>
              <a:t>entecavir</a:t>
            </a:r>
            <a:endParaRPr lang="en-US" sz="2400" dirty="0" smtClean="0">
              <a:solidFill>
                <a:schemeClr val="tx1"/>
              </a:solidFill>
              <a:latin typeface="Arial"/>
              <a:cs typeface="Arial"/>
            </a:endParaRPr>
          </a:p>
          <a:p>
            <a:pPr marL="347472" lvl="1" indent="-347472">
              <a:lnSpc>
                <a:spcPct val="100000"/>
              </a:lnSpc>
              <a:spcBef>
                <a:spcPts val="1200"/>
              </a:spcBef>
              <a:spcAft>
                <a:spcPts val="200"/>
              </a:spcAft>
              <a:buSzPct val="100000"/>
              <a:buFont typeface="Wingdings" panose="05000000000000000000" pitchFamily="2" charset="2"/>
              <a:buChar char="§"/>
              <a:defRPr/>
            </a:pPr>
            <a:r>
              <a:rPr lang="en-US" sz="2400" dirty="0" err="1" smtClean="0">
                <a:solidFill>
                  <a:schemeClr val="tx1"/>
                </a:solidFill>
                <a:latin typeface="Arial"/>
                <a:cs typeface="Arial"/>
              </a:rPr>
              <a:t>Tenofovir</a:t>
            </a:r>
            <a:r>
              <a:rPr lang="en-US" sz="2400" dirty="0" smtClean="0">
                <a:solidFill>
                  <a:schemeClr val="tx1"/>
                </a:solidFill>
                <a:latin typeface="Arial"/>
                <a:cs typeface="Arial"/>
              </a:rPr>
              <a:t> has excellent resistance profile and 10% </a:t>
            </a:r>
            <a:r>
              <a:rPr lang="en-US" sz="2400" dirty="0" err="1" smtClean="0">
                <a:solidFill>
                  <a:schemeClr val="tx1"/>
                </a:solidFill>
                <a:latin typeface="Arial"/>
                <a:cs typeface="Arial"/>
              </a:rPr>
              <a:t>HBsAg</a:t>
            </a:r>
            <a:r>
              <a:rPr lang="en-US" sz="2400" dirty="0" smtClean="0">
                <a:solidFill>
                  <a:schemeClr val="tx1"/>
                </a:solidFill>
                <a:latin typeface="Arial"/>
                <a:cs typeface="Arial"/>
              </a:rPr>
              <a:t> </a:t>
            </a:r>
            <a:r>
              <a:rPr lang="en-US" sz="2400" dirty="0" err="1" smtClean="0">
                <a:solidFill>
                  <a:schemeClr val="tx1"/>
                </a:solidFill>
                <a:latin typeface="Arial"/>
                <a:cs typeface="Arial"/>
              </a:rPr>
              <a:t>seroconversion</a:t>
            </a:r>
            <a:r>
              <a:rPr lang="en-US" sz="2400" dirty="0" smtClean="0">
                <a:solidFill>
                  <a:schemeClr val="tx1"/>
                </a:solidFill>
                <a:latin typeface="Arial"/>
                <a:cs typeface="Arial"/>
              </a:rPr>
              <a:t> at 8 years</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Sustainable access to affordable generic NAs essential in sub-Saharan Africa, including for HBV </a:t>
            </a:r>
            <a:r>
              <a:rPr lang="en-US" sz="2400" dirty="0" err="1" smtClean="0">
                <a:solidFill>
                  <a:schemeClr val="tx1"/>
                </a:solidFill>
                <a:latin typeface="Arial"/>
                <a:cs typeface="Arial"/>
              </a:rPr>
              <a:t>monoinfection</a:t>
            </a:r>
            <a:endParaRPr lang="en-US" sz="2400" dirty="0" smtClean="0">
              <a:solidFill>
                <a:schemeClr val="tx1"/>
              </a:solidFill>
              <a:latin typeface="Arial"/>
              <a:cs typeface="Arial"/>
            </a:endParaRPr>
          </a:p>
          <a:p>
            <a:pPr marL="347472" lvl="1" indent="-347472">
              <a:lnSpc>
                <a:spcPct val="100000"/>
              </a:lnSpc>
              <a:spcBef>
                <a:spcPts val="1200"/>
              </a:spcBef>
              <a:spcAft>
                <a:spcPts val="200"/>
              </a:spcAft>
              <a:buSzPct val="100000"/>
              <a:buFont typeface="Arial"/>
              <a:buChar char="•"/>
              <a:defRPr/>
            </a:pPr>
            <a:endParaRPr lang="en-US" sz="2400" dirty="0" smtClean="0">
              <a:solidFill>
                <a:srgbClr val="0F6FC6"/>
              </a:solidFill>
              <a:latin typeface="Arial"/>
              <a:cs typeface="Arial"/>
            </a:endParaRPr>
          </a:p>
          <a:p>
            <a:pPr marL="347472" lvl="1" indent="-347472">
              <a:lnSpc>
                <a:spcPct val="100000"/>
              </a:lnSpc>
              <a:spcBef>
                <a:spcPts val="1200"/>
              </a:spcBef>
              <a:spcAft>
                <a:spcPts val="200"/>
              </a:spcAft>
              <a:buSzPct val="100000"/>
              <a:buFont typeface="Arial"/>
              <a:buChar char="•"/>
              <a:defRPr/>
            </a:pPr>
            <a:endParaRPr lang="en-US" sz="2400" dirty="0">
              <a:latin typeface="Arial" pitchFamily="34" charset="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23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99764" y="1981200"/>
            <a:ext cx="9144000" cy="2232248"/>
          </a:xfrm>
        </p:spPr>
        <p:txBody>
          <a:bodyPr>
            <a:noAutofit/>
          </a:bodyPr>
          <a:lstStyle/>
          <a:p>
            <a:pPr eaLnBrk="1" hangingPunct="1"/>
            <a:r>
              <a:rPr lang="en-GB" sz="3600" b="1" dirty="0">
                <a:solidFill>
                  <a:schemeClr val="accent1"/>
                </a:solidFill>
                <a:latin typeface="Arial" pitchFamily="34" charset="0"/>
              </a:rPr>
              <a:t/>
            </a:r>
            <a:br>
              <a:rPr lang="en-GB" sz="3600" b="1" dirty="0">
                <a:solidFill>
                  <a:schemeClr val="accent1"/>
                </a:solidFill>
                <a:latin typeface="Arial" pitchFamily="34" charset="0"/>
              </a:rPr>
            </a:br>
            <a:r>
              <a:rPr lang="en-GB" sz="3600" b="1" dirty="0">
                <a:solidFill>
                  <a:schemeClr val="accent1"/>
                </a:solidFill>
                <a:latin typeface="Arial" pitchFamily="34" charset="0"/>
              </a:rPr>
              <a:t>Identification and Management </a:t>
            </a:r>
            <a:r>
              <a:rPr lang="en-GB" sz="3600" b="1" dirty="0" smtClean="0">
                <a:solidFill>
                  <a:schemeClr val="accent1"/>
                </a:solidFill>
                <a:latin typeface="Arial" pitchFamily="34" charset="0"/>
              </a:rPr>
              <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of HBV Treatment Failure</a:t>
            </a:r>
            <a:endParaRPr lang="en-GB" sz="3600" b="1" dirty="0">
              <a:solidFill>
                <a:schemeClr val="accent1"/>
              </a:solidFill>
              <a:latin typeface="Arial" pitchFamily="34" charset="0"/>
            </a:endParaRPr>
          </a:p>
        </p:txBody>
      </p:sp>
      <p:sp>
        <p:nvSpPr>
          <p:cNvPr id="2" name="Subtitle 1"/>
          <p:cNvSpPr>
            <a:spLocks noGrp="1"/>
          </p:cNvSpPr>
          <p:nvPr>
            <p:ph type="subTitle" idx="1"/>
          </p:nvPr>
        </p:nvSpPr>
        <p:spPr/>
        <p:txBody>
          <a:bodyPr>
            <a:normAutofit/>
          </a:bodyPr>
          <a:lstStyle/>
          <a:p>
            <a:r>
              <a:rPr lang="en-US" sz="3600" b="1" dirty="0" smtClean="0">
                <a:solidFill>
                  <a:schemeClr val="accent1"/>
                </a:solidFill>
              </a:rPr>
              <a:t>MODULE 4</a:t>
            </a:r>
            <a:endParaRPr lang="en-US" sz="3600" b="1" dirty="0">
              <a:solidFill>
                <a:schemeClr val="accent1"/>
              </a:solidFill>
            </a:endParaRPr>
          </a:p>
        </p:txBody>
      </p:sp>
    </p:spTree>
    <p:extLst>
      <p:ext uri="{BB962C8B-B14F-4D97-AF65-F5344CB8AC3E}">
        <p14:creationId xmlns:p14="http://schemas.microsoft.com/office/powerpoint/2010/main" val="106358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chemeClr val="accent1"/>
                </a:solidFill>
                <a:latin typeface="Arial" pitchFamily="34" charset="0"/>
              </a:rPr>
              <a:t/>
            </a:r>
            <a:br>
              <a:rPr lang="en-GB" sz="4000" b="1" dirty="0" smtClean="0">
                <a:solidFill>
                  <a:schemeClr val="accent1"/>
                </a:solidFill>
                <a:latin typeface="Arial" pitchFamily="34" charset="0"/>
              </a:rPr>
            </a:br>
            <a:r>
              <a:rPr lang="en-GB" sz="4000" b="1" dirty="0" smtClean="0">
                <a:solidFill>
                  <a:schemeClr val="accent1"/>
                </a:solidFill>
                <a:latin typeface="Arial" pitchFamily="34" charset="0"/>
              </a:rPr>
              <a:t>Learning Objectives</a:t>
            </a:r>
            <a:endParaRPr lang="en-US" sz="4000" b="1" dirty="0">
              <a:solidFill>
                <a:schemeClr val="accent1"/>
              </a:solidFill>
            </a:endParaRPr>
          </a:p>
        </p:txBody>
      </p:sp>
      <p:sp>
        <p:nvSpPr>
          <p:cNvPr id="3" name="Content Placeholder 2"/>
          <p:cNvSpPr>
            <a:spLocks noGrp="1"/>
          </p:cNvSpPr>
          <p:nvPr>
            <p:ph idx="1"/>
          </p:nvPr>
        </p:nvSpPr>
        <p:spPr>
          <a:xfrm>
            <a:off x="1188720" y="1938528"/>
            <a:ext cx="10055781" cy="4023360"/>
          </a:xfrm>
        </p:spPr>
        <p:txBody>
          <a:bodyPr>
            <a:normAutofit/>
          </a:bodyPr>
          <a:lstStyle/>
          <a:p>
            <a:pPr marL="347472" indent="-347472">
              <a:lnSpc>
                <a:spcPct val="100000"/>
              </a:lnSpc>
              <a:buFont typeface="Wingdings" charset="2"/>
              <a:buChar char="§"/>
            </a:pPr>
            <a:r>
              <a:rPr lang="en-US" sz="2400" dirty="0" smtClean="0">
                <a:solidFill>
                  <a:schemeClr val="tx1"/>
                </a:solidFill>
                <a:latin typeface="Arial"/>
                <a:cs typeface="Arial"/>
              </a:rPr>
              <a:t>Define primary </a:t>
            </a:r>
            <a:r>
              <a:rPr lang="en-US" sz="2400" dirty="0">
                <a:solidFill>
                  <a:schemeClr val="tx1"/>
                </a:solidFill>
                <a:latin typeface="Arial"/>
                <a:cs typeface="Arial"/>
              </a:rPr>
              <a:t>and secondary </a:t>
            </a:r>
            <a:r>
              <a:rPr lang="en-US" sz="2400" dirty="0" smtClean="0">
                <a:solidFill>
                  <a:schemeClr val="tx1"/>
                </a:solidFill>
                <a:latin typeface="Arial"/>
                <a:cs typeface="Arial"/>
              </a:rPr>
              <a:t>HBV treatment failure</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Understand the causes of and how to recognize HBV drug resistance</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Explain how to monitor HBV treatment adherence</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Describe the management </a:t>
            </a:r>
            <a:r>
              <a:rPr lang="en-US" sz="2400" dirty="0">
                <a:solidFill>
                  <a:schemeClr val="tx1"/>
                </a:solidFill>
                <a:latin typeface="Arial"/>
                <a:cs typeface="Arial"/>
              </a:rPr>
              <a:t>of </a:t>
            </a:r>
            <a:r>
              <a:rPr lang="en-US" sz="2400" dirty="0" smtClean="0">
                <a:solidFill>
                  <a:schemeClr val="tx1"/>
                </a:solidFill>
                <a:latin typeface="Arial"/>
                <a:cs typeface="Arial"/>
              </a:rPr>
              <a:t>HBV treatment </a:t>
            </a:r>
            <a:r>
              <a:rPr lang="en-US" sz="2400" dirty="0">
                <a:solidFill>
                  <a:schemeClr val="tx1"/>
                </a:solidFill>
                <a:latin typeface="Arial"/>
                <a:cs typeface="Arial"/>
              </a:rPr>
              <a:t>failure</a:t>
            </a:r>
          </a:p>
        </p:txBody>
      </p:sp>
    </p:spTree>
    <p:extLst>
      <p:ext uri="{BB962C8B-B14F-4D97-AF65-F5344CB8AC3E}">
        <p14:creationId xmlns:p14="http://schemas.microsoft.com/office/powerpoint/2010/main" val="25949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1"/>
                </a:solidFill>
                <a:latin typeface="Arial" pitchFamily="34" charset="0"/>
              </a:rPr>
              <a:t>Identifying </a:t>
            </a:r>
            <a:r>
              <a:rPr lang="en-GB" sz="4000" b="1" dirty="0">
                <a:solidFill>
                  <a:schemeClr val="accent1"/>
                </a:solidFill>
                <a:latin typeface="Arial" pitchFamily="34" charset="0"/>
              </a:rPr>
              <a:t>HBV Treatment Failure</a:t>
            </a:r>
            <a:endParaRPr lang="en-US" sz="4000" b="1" dirty="0">
              <a:solidFill>
                <a:schemeClr val="accent1"/>
              </a:solidFill>
            </a:endParaRPr>
          </a:p>
        </p:txBody>
      </p:sp>
      <p:sp>
        <p:nvSpPr>
          <p:cNvPr id="3" name="Content Placeholder 2"/>
          <p:cNvSpPr>
            <a:spLocks noGrp="1"/>
          </p:cNvSpPr>
          <p:nvPr>
            <p:ph idx="1"/>
          </p:nvPr>
        </p:nvSpPr>
        <p:spPr>
          <a:xfrm>
            <a:off x="1188720" y="1938528"/>
            <a:ext cx="10055781" cy="4023360"/>
          </a:xfrm>
        </p:spPr>
        <p:txBody>
          <a:bodyPr>
            <a:noAutofit/>
          </a:bodyPr>
          <a:lstStyle/>
          <a:p>
            <a:pPr marL="0" indent="0" algn="ctr">
              <a:lnSpc>
                <a:spcPct val="100000"/>
              </a:lnSpc>
              <a:buNone/>
            </a:pPr>
            <a:r>
              <a:rPr lang="en-US" sz="2400" b="1" cap="all" dirty="0" smtClean="0">
                <a:solidFill>
                  <a:schemeClr val="tx1"/>
                </a:solidFill>
                <a:latin typeface="Arial" panose="020B0604020202020204" pitchFamily="34" charset="0"/>
                <a:cs typeface="Arial" panose="020B0604020202020204" pitchFamily="34" charset="0"/>
              </a:rPr>
              <a:t>HBV Treatment </a:t>
            </a:r>
            <a:r>
              <a:rPr lang="en-US" sz="2400" b="1" cap="all" dirty="0">
                <a:solidFill>
                  <a:schemeClr val="tx1"/>
                </a:solidFill>
                <a:latin typeface="Arial" panose="020B0604020202020204" pitchFamily="34" charset="0"/>
                <a:cs typeface="Arial" panose="020B0604020202020204" pitchFamily="34" charset="0"/>
              </a:rPr>
              <a:t>failure may be primary or secondary </a:t>
            </a:r>
            <a:endParaRPr lang="en-US" sz="2400" b="1" i="1" cap="all"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US" sz="2400" i="1" dirty="0" smtClean="0">
                <a:solidFill>
                  <a:schemeClr val="tx1"/>
                </a:solidFill>
                <a:latin typeface="Arial" panose="020B0604020202020204" pitchFamily="34" charset="0"/>
                <a:cs typeface="Arial" panose="020B0604020202020204" pitchFamily="34" charset="0"/>
              </a:rPr>
              <a:t>In </a:t>
            </a:r>
            <a:r>
              <a:rPr lang="en-US" sz="2400" i="1" dirty="0">
                <a:solidFill>
                  <a:schemeClr val="tx1"/>
                </a:solidFill>
                <a:latin typeface="Arial" panose="020B0604020202020204" pitchFamily="34" charset="0"/>
                <a:cs typeface="Arial" panose="020B0604020202020204" pitchFamily="34" charset="0"/>
              </a:rPr>
              <a:t>settings with access to HBV DNA testing: </a:t>
            </a:r>
            <a:endParaRPr lang="en-US" sz="2400" i="1" dirty="0">
              <a:solidFill>
                <a:srgbClr val="0F6FC6"/>
              </a:solidFill>
              <a:latin typeface="Arial" panose="020B0604020202020204" pitchFamily="34" charset="0"/>
              <a:cs typeface="Arial" panose="020B0604020202020204" pitchFamily="34" charset="0"/>
            </a:endParaRPr>
          </a:p>
          <a:p>
            <a:pPr marL="0" indent="0">
              <a:lnSpc>
                <a:spcPct val="100000"/>
              </a:lnSpc>
              <a:buNone/>
            </a:pPr>
            <a:r>
              <a:rPr lang="en-US" sz="2400" b="1" dirty="0">
                <a:solidFill>
                  <a:schemeClr val="accent1"/>
                </a:solidFill>
                <a:latin typeface="Arial" panose="020B0604020202020204" pitchFamily="34" charset="0"/>
                <a:cs typeface="Arial" panose="020B0604020202020204" pitchFamily="34" charset="0"/>
              </a:rPr>
              <a:t>Primary antiviral therapy </a:t>
            </a:r>
            <a:r>
              <a:rPr lang="en-US" sz="2400" b="1" dirty="0" smtClean="0">
                <a:solidFill>
                  <a:schemeClr val="accent1"/>
                </a:solidFill>
                <a:latin typeface="Arial" panose="020B0604020202020204" pitchFamily="34" charset="0"/>
                <a:cs typeface="Arial" panose="020B0604020202020204" pitchFamily="34" charset="0"/>
              </a:rPr>
              <a:t>failure </a:t>
            </a:r>
            <a:endParaRPr lang="en-US" sz="2400" b="1" dirty="0">
              <a:solidFill>
                <a:schemeClr val="accent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Failure </a:t>
            </a:r>
            <a:r>
              <a:rPr lang="en-US" sz="2400" dirty="0">
                <a:solidFill>
                  <a:schemeClr val="tx1"/>
                </a:solidFill>
                <a:latin typeface="Arial" panose="020B0604020202020204" pitchFamily="34" charset="0"/>
                <a:cs typeface="Arial" panose="020B0604020202020204" pitchFamily="34" charset="0"/>
              </a:rPr>
              <a:t>of drug to reduce HBV DNA levels by ≥1 x log</a:t>
            </a:r>
            <a:r>
              <a:rPr lang="en-US" sz="2400" baseline="-25000" dirty="0">
                <a:solidFill>
                  <a:schemeClr val="tx1"/>
                </a:solidFill>
                <a:latin typeface="Arial" panose="020B0604020202020204" pitchFamily="34" charset="0"/>
                <a:cs typeface="Arial" panose="020B0604020202020204" pitchFamily="34" charset="0"/>
              </a:rPr>
              <a:t>10</a:t>
            </a:r>
            <a:r>
              <a:rPr lang="en-US" sz="2400" dirty="0">
                <a:solidFill>
                  <a:schemeClr val="tx1"/>
                </a:solidFill>
                <a:latin typeface="Arial" panose="020B0604020202020204" pitchFamily="34" charset="0"/>
                <a:cs typeface="Arial" panose="020B0604020202020204" pitchFamily="34" charset="0"/>
              </a:rPr>
              <a:t> IU/mL within 3 months following initiation of </a:t>
            </a:r>
            <a:r>
              <a:rPr lang="en-US" sz="2400" dirty="0" smtClean="0">
                <a:solidFill>
                  <a:schemeClr val="tx1"/>
                </a:solidFill>
                <a:latin typeface="Arial" panose="020B0604020202020204" pitchFamily="34" charset="0"/>
                <a:cs typeface="Arial" panose="020B0604020202020204" pitchFamily="34" charset="0"/>
              </a:rPr>
              <a:t>therapy</a:t>
            </a:r>
            <a:endParaRPr lang="en-US"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Rare </a:t>
            </a:r>
            <a:r>
              <a:rPr lang="en-US" sz="2400" dirty="0">
                <a:solidFill>
                  <a:schemeClr val="tx1"/>
                </a:solidFill>
                <a:latin typeface="Arial" panose="020B0604020202020204" pitchFamily="34" charset="0"/>
                <a:cs typeface="Arial" panose="020B0604020202020204" pitchFamily="34" charset="0"/>
              </a:rPr>
              <a:t>in persons initiating and adherent to </a:t>
            </a:r>
            <a:r>
              <a:rPr lang="en-US" sz="2400" dirty="0" err="1">
                <a:solidFill>
                  <a:schemeClr val="tx1"/>
                </a:solidFill>
                <a:latin typeface="Arial" panose="020B0604020202020204" pitchFamily="34" charset="0"/>
                <a:cs typeface="Arial" panose="020B0604020202020204" pitchFamily="34" charset="0"/>
              </a:rPr>
              <a:t>entecavir</a:t>
            </a:r>
            <a:r>
              <a:rPr lang="en-US" sz="2400" dirty="0">
                <a:solidFill>
                  <a:schemeClr val="tx1"/>
                </a:solidFill>
                <a:latin typeface="Arial" panose="020B0604020202020204" pitchFamily="34" charset="0"/>
                <a:cs typeface="Arial" panose="020B0604020202020204" pitchFamily="34" charset="0"/>
              </a:rPr>
              <a:t> or </a:t>
            </a:r>
            <a:r>
              <a:rPr lang="en-US" sz="2400" dirty="0" err="1">
                <a:solidFill>
                  <a:schemeClr val="tx1"/>
                </a:solidFill>
                <a:latin typeface="Arial" panose="020B0604020202020204" pitchFamily="34" charset="0"/>
                <a:cs typeface="Arial" panose="020B0604020202020204" pitchFamily="34" charset="0"/>
              </a:rPr>
              <a:t>tenofovir</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Rx</a:t>
            </a:r>
            <a:endParaRPr lang="en-US"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Can </a:t>
            </a:r>
            <a:r>
              <a:rPr lang="en-US" sz="2400" dirty="0">
                <a:solidFill>
                  <a:schemeClr val="tx1"/>
                </a:solidFill>
                <a:latin typeface="Arial" panose="020B0604020202020204" pitchFamily="34" charset="0"/>
                <a:cs typeface="Arial" panose="020B0604020202020204" pitchFamily="34" charset="0"/>
              </a:rPr>
              <a:t>occur in persons treated with lamivudine, </a:t>
            </a:r>
            <a:r>
              <a:rPr lang="en-US" sz="2400" dirty="0" err="1">
                <a:solidFill>
                  <a:schemeClr val="tx1"/>
                </a:solidFill>
                <a:latin typeface="Arial" panose="020B0604020202020204" pitchFamily="34" charset="0"/>
                <a:cs typeface="Arial" panose="020B0604020202020204" pitchFamily="34" charset="0"/>
              </a:rPr>
              <a:t>adefovir</a:t>
            </a:r>
            <a:r>
              <a:rPr lang="en-US" sz="2400" dirty="0">
                <a:solidFill>
                  <a:schemeClr val="tx1"/>
                </a:solidFill>
                <a:latin typeface="Arial" panose="020B0604020202020204" pitchFamily="34" charset="0"/>
                <a:cs typeface="Arial" panose="020B0604020202020204" pitchFamily="34" charset="0"/>
              </a:rPr>
              <a:t> or </a:t>
            </a:r>
            <a:r>
              <a:rPr lang="en-US" sz="2400" dirty="0" err="1" smtClean="0">
                <a:solidFill>
                  <a:schemeClr val="tx1"/>
                </a:solidFill>
                <a:latin typeface="Arial" panose="020B0604020202020204" pitchFamily="34" charset="0"/>
                <a:cs typeface="Arial" panose="020B0604020202020204" pitchFamily="34" charset="0"/>
              </a:rPr>
              <a:t>telbivudine</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6326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chemeClr val="accent1"/>
                </a:solidFill>
                <a:latin typeface="Arial" pitchFamily="34" charset="0"/>
              </a:rPr>
              <a:t>Identifying </a:t>
            </a:r>
            <a:r>
              <a:rPr lang="en-GB" sz="3600" b="1" dirty="0">
                <a:solidFill>
                  <a:schemeClr val="accent1"/>
                </a:solidFill>
                <a:latin typeface="Arial" pitchFamily="34" charset="0"/>
              </a:rPr>
              <a:t>HBV Treatment </a:t>
            </a:r>
            <a:r>
              <a:rPr lang="en-GB" sz="3600" b="1" dirty="0" smtClean="0">
                <a:solidFill>
                  <a:schemeClr val="accent1"/>
                </a:solidFill>
                <a:latin typeface="Arial" pitchFamily="34" charset="0"/>
              </a:rPr>
              <a:t>Failure </a:t>
            </a:r>
            <a:r>
              <a:rPr lang="en-GB" sz="2400" b="1" dirty="0" smtClean="0">
                <a:solidFill>
                  <a:schemeClr val="accent1"/>
                </a:solidFill>
                <a:latin typeface="Arial" pitchFamily="34" charset="0"/>
              </a:rPr>
              <a:t>(continued)</a:t>
            </a:r>
            <a:endParaRPr lang="en-US" sz="2400" b="1" dirty="0">
              <a:solidFill>
                <a:schemeClr val="accent1"/>
              </a:solidFill>
            </a:endParaRPr>
          </a:p>
        </p:txBody>
      </p:sp>
      <p:sp>
        <p:nvSpPr>
          <p:cNvPr id="3" name="Content Placeholder 2"/>
          <p:cNvSpPr>
            <a:spLocks noGrp="1"/>
          </p:cNvSpPr>
          <p:nvPr>
            <p:ph idx="1"/>
          </p:nvPr>
        </p:nvSpPr>
        <p:spPr>
          <a:xfrm>
            <a:off x="1188720" y="1938528"/>
            <a:ext cx="10055781" cy="4023360"/>
          </a:xfrm>
        </p:spPr>
        <p:txBody>
          <a:bodyPr>
            <a:noAutofit/>
          </a:bodyPr>
          <a:lstStyle/>
          <a:p>
            <a:pPr marL="0" indent="0">
              <a:lnSpc>
                <a:spcPct val="100000"/>
              </a:lnSpc>
              <a:buNone/>
            </a:pPr>
            <a:r>
              <a:rPr lang="en-US" sz="2400" b="1" dirty="0" smtClean="0">
                <a:solidFill>
                  <a:schemeClr val="accent1"/>
                </a:solidFill>
                <a:latin typeface="Arial" panose="020B0604020202020204" pitchFamily="34" charset="0"/>
                <a:cs typeface="Arial" panose="020B0604020202020204" pitchFamily="34" charset="0"/>
              </a:rPr>
              <a:t>Secondary </a:t>
            </a:r>
            <a:r>
              <a:rPr lang="en-US" sz="2400" b="1" dirty="0">
                <a:solidFill>
                  <a:schemeClr val="accent1"/>
                </a:solidFill>
                <a:latin typeface="Arial" panose="020B0604020202020204" pitchFamily="34" charset="0"/>
                <a:cs typeface="Arial" panose="020B0604020202020204" pitchFamily="34" charset="0"/>
              </a:rPr>
              <a:t>antiviral treatment </a:t>
            </a:r>
            <a:r>
              <a:rPr lang="en-US" sz="2400" b="1" dirty="0" smtClean="0">
                <a:solidFill>
                  <a:schemeClr val="accent1"/>
                </a:solidFill>
                <a:latin typeface="Arial" panose="020B0604020202020204" pitchFamily="34" charset="0"/>
                <a:cs typeface="Arial" panose="020B0604020202020204" pitchFamily="34" charset="0"/>
              </a:rPr>
              <a:t>failure</a:t>
            </a:r>
            <a:endParaRPr lang="en-US" sz="2400" b="1" dirty="0">
              <a:solidFill>
                <a:schemeClr val="accent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Rebound </a:t>
            </a:r>
            <a:r>
              <a:rPr lang="en-US" sz="2400" dirty="0">
                <a:solidFill>
                  <a:schemeClr val="tx1"/>
                </a:solidFill>
                <a:latin typeface="Arial" panose="020B0604020202020204" pitchFamily="34" charset="0"/>
                <a:cs typeface="Arial" panose="020B0604020202020204" pitchFamily="34" charset="0"/>
              </a:rPr>
              <a:t>of HBV DNA levels of ≥1 x log</a:t>
            </a:r>
            <a:r>
              <a:rPr lang="en-US" sz="2400" baseline="-25000" dirty="0">
                <a:solidFill>
                  <a:schemeClr val="tx1"/>
                </a:solidFill>
                <a:latin typeface="Arial" panose="020B0604020202020204" pitchFamily="34" charset="0"/>
                <a:cs typeface="Arial" panose="020B0604020202020204" pitchFamily="34" charset="0"/>
              </a:rPr>
              <a:t>10</a:t>
            </a:r>
            <a:r>
              <a:rPr lang="en-US" sz="2400" dirty="0">
                <a:solidFill>
                  <a:schemeClr val="tx1"/>
                </a:solidFill>
                <a:latin typeface="Arial" panose="020B0604020202020204" pitchFamily="34" charset="0"/>
                <a:cs typeface="Arial" panose="020B0604020202020204" pitchFamily="34" charset="0"/>
              </a:rPr>
              <a:t> IU/mL from the nadir in persons with an initial antiviral treatment effect (≥1 x log</a:t>
            </a:r>
            <a:r>
              <a:rPr lang="en-US" sz="2400" baseline="-25000" dirty="0">
                <a:solidFill>
                  <a:schemeClr val="tx1"/>
                </a:solidFill>
                <a:latin typeface="Arial" panose="020B0604020202020204" pitchFamily="34" charset="0"/>
                <a:cs typeface="Arial" panose="020B0604020202020204" pitchFamily="34" charset="0"/>
              </a:rPr>
              <a:t>10</a:t>
            </a:r>
            <a:r>
              <a:rPr lang="en-US" sz="2400" dirty="0">
                <a:solidFill>
                  <a:schemeClr val="tx1"/>
                </a:solidFill>
                <a:latin typeface="Arial" panose="020B0604020202020204" pitchFamily="34" charset="0"/>
                <a:cs typeface="Arial" panose="020B0604020202020204" pitchFamily="34" charset="0"/>
              </a:rPr>
              <a:t> IU/mL decrease in serum HBV DNA)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6326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a:srcRect l="2705" t="-3817" b="-766"/>
          <a:stretch/>
        </p:blipFill>
        <p:spPr>
          <a:xfrm>
            <a:off x="1188720" y="1722437"/>
            <a:ext cx="4038600" cy="4525963"/>
          </a:xfrm>
        </p:spPr>
      </p:pic>
      <p:sp>
        <p:nvSpPr>
          <p:cNvPr id="4" name="Content Placeholder 3"/>
          <p:cNvSpPr>
            <a:spLocks noGrp="1"/>
          </p:cNvSpPr>
          <p:nvPr>
            <p:ph sz="half" idx="2"/>
          </p:nvPr>
        </p:nvSpPr>
        <p:spPr>
          <a:xfrm>
            <a:off x="6015263" y="1947672"/>
            <a:ext cx="5194300" cy="4945408"/>
          </a:xfrm>
        </p:spPr>
        <p:txBody>
          <a:bodyPr>
            <a:noAutofit/>
          </a:bodyPr>
          <a:lstStyle/>
          <a:p>
            <a:pPr marL="347472" indent="-347472">
              <a:lnSpc>
                <a:spcPct val="100000"/>
              </a:lnSpc>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HBV </a:t>
            </a:r>
            <a:r>
              <a:rPr lang="en-US" sz="2400" dirty="0" err="1">
                <a:solidFill>
                  <a:schemeClr val="tx1"/>
                </a:solidFill>
                <a:latin typeface="Arial" panose="020B0604020202020204" pitchFamily="34" charset="0"/>
                <a:cs typeface="Arial" panose="020B0604020202020204" pitchFamily="34" charset="0"/>
              </a:rPr>
              <a:t>virions</a:t>
            </a:r>
            <a:r>
              <a:rPr lang="en-US" sz="2400" dirty="0">
                <a:solidFill>
                  <a:schemeClr val="tx1"/>
                </a:solidFill>
                <a:latin typeface="Arial" panose="020B0604020202020204" pitchFamily="34" charset="0"/>
                <a:cs typeface="Arial" panose="020B0604020202020204" pitchFamily="34" charset="0"/>
              </a:rPr>
              <a:t> bind to the hepatocyte </a:t>
            </a:r>
            <a:r>
              <a:rPr lang="en-US" sz="2400" dirty="0" smtClean="0">
                <a:solidFill>
                  <a:schemeClr val="tx1"/>
                </a:solidFill>
                <a:latin typeface="Arial" panose="020B0604020202020204" pitchFamily="34" charset="0"/>
                <a:cs typeface="Arial" panose="020B0604020202020204" pitchFamily="34" charset="0"/>
              </a:rPr>
              <a:t>receptor – </a:t>
            </a:r>
            <a:r>
              <a:rPr lang="en-US" sz="2400" i="1" dirty="0" smtClean="0">
                <a:solidFill>
                  <a:srgbClr val="0F6FC6"/>
                </a:solidFill>
                <a:latin typeface="Arial" panose="020B0604020202020204" pitchFamily="34" charset="0"/>
                <a:cs typeface="Arial" panose="020B0604020202020204" pitchFamily="34" charset="0"/>
              </a:rPr>
              <a:t>sodium </a:t>
            </a:r>
            <a:r>
              <a:rPr lang="en-US" sz="2400" i="1" dirty="0" err="1">
                <a:solidFill>
                  <a:srgbClr val="0F6FC6"/>
                </a:solidFill>
                <a:latin typeface="Arial" panose="020B0604020202020204" pitchFamily="34" charset="0"/>
                <a:cs typeface="Arial" panose="020B0604020202020204" pitchFamily="34" charset="0"/>
              </a:rPr>
              <a:t>taurocholate</a:t>
            </a:r>
            <a:r>
              <a:rPr lang="en-US" sz="2400" i="1" dirty="0">
                <a:solidFill>
                  <a:srgbClr val="0F6FC6"/>
                </a:solidFill>
                <a:latin typeface="Arial" panose="020B0604020202020204" pitchFamily="34" charset="0"/>
                <a:cs typeface="Arial" panose="020B0604020202020204" pitchFamily="34" charset="0"/>
              </a:rPr>
              <a:t> co-transporting polypeptide </a:t>
            </a:r>
            <a:r>
              <a:rPr lang="en-US" sz="2400" dirty="0">
                <a:solidFill>
                  <a:schemeClr val="tx1"/>
                </a:solidFill>
                <a:latin typeface="Arial" panose="020B0604020202020204" pitchFamily="34" charset="0"/>
                <a:cs typeface="Arial" panose="020B0604020202020204" pitchFamily="34" charset="0"/>
              </a:rPr>
              <a:t>– and are  </a:t>
            </a:r>
            <a:r>
              <a:rPr lang="en-US" sz="2400" dirty="0" smtClean="0">
                <a:solidFill>
                  <a:schemeClr val="tx1"/>
                </a:solidFill>
                <a:latin typeface="Arial" panose="020B0604020202020204" pitchFamily="34" charset="0"/>
                <a:cs typeface="Arial" panose="020B0604020202020204" pitchFamily="34" charset="0"/>
              </a:rPr>
              <a:t>internalized</a:t>
            </a:r>
            <a:endParaRPr lang="en-US" sz="2400" dirty="0" smtClean="0">
              <a:latin typeface="Arial" panose="020B0604020202020204" pitchFamily="34" charset="0"/>
              <a:cs typeface="Arial" panose="020B0604020202020204" pitchFamily="34" charset="0"/>
            </a:endParaRPr>
          </a:p>
          <a:p>
            <a:pPr marL="347472" indent="-347472">
              <a:lnSpc>
                <a:spcPct val="100000"/>
              </a:lnSpc>
              <a:buFont typeface="+mj-lt"/>
              <a:buAutoNum type="arabicPeriod"/>
            </a:pPr>
            <a:r>
              <a:rPr lang="en-US" sz="2400" dirty="0">
                <a:latin typeface="Arial" panose="020B0604020202020204" pitchFamily="34" charset="0"/>
                <a:cs typeface="Arial" panose="020B0604020202020204" pitchFamily="34" charset="0"/>
              </a:rPr>
              <a:t>In nucleus genome repaired to form </a:t>
            </a:r>
            <a:r>
              <a:rPr lang="en-US" sz="2400" dirty="0" err="1" smtClean="0">
                <a:latin typeface="Arial" panose="020B0604020202020204" pitchFamily="34" charset="0"/>
                <a:cs typeface="Arial" panose="020B0604020202020204" pitchFamily="34" charset="0"/>
              </a:rPr>
              <a:t>cccDNA</a:t>
            </a:r>
            <a:endParaRPr lang="en-US" sz="2400" dirty="0" smtClean="0">
              <a:latin typeface="Arial" panose="020B0604020202020204" pitchFamily="34" charset="0"/>
              <a:cs typeface="Arial" panose="020B0604020202020204" pitchFamily="34" charset="0"/>
            </a:endParaRPr>
          </a:p>
          <a:p>
            <a:pPr marL="347472" indent="-347472">
              <a:lnSpc>
                <a:spcPct val="100000"/>
              </a:lnSpc>
              <a:buFont typeface="+mj-lt"/>
              <a:buAutoNum type="arabicPeriod"/>
            </a:pPr>
            <a:r>
              <a:rPr lang="en-US" sz="2400" dirty="0">
                <a:latin typeface="Arial" panose="020B0604020202020204" pitchFamily="34" charset="0"/>
                <a:cs typeface="Arial" panose="020B0604020202020204" pitchFamily="34" charset="0"/>
              </a:rPr>
              <a:t>Translation of viral mRNA to proteins in </a:t>
            </a:r>
            <a:r>
              <a:rPr lang="en-US" sz="2400" dirty="0" smtClean="0">
                <a:latin typeface="Arial" panose="020B0604020202020204" pitchFamily="34" charset="0"/>
                <a:cs typeface="Arial" panose="020B0604020202020204" pitchFamily="34" charset="0"/>
              </a:rPr>
              <a:t>cytoplasm</a:t>
            </a:r>
          </a:p>
        </p:txBody>
      </p:sp>
      <p:sp>
        <p:nvSpPr>
          <p:cNvPr id="7" name="TextBox 6"/>
          <p:cNvSpPr txBox="1"/>
          <p:nvPr/>
        </p:nvSpPr>
        <p:spPr>
          <a:xfrm>
            <a:off x="146304" y="6454376"/>
            <a:ext cx="2300117" cy="307777"/>
          </a:xfrm>
          <a:prstGeom prst="rect">
            <a:avLst/>
          </a:prstGeom>
          <a:noFill/>
        </p:spPr>
        <p:txBody>
          <a:bodyPr wrap="none" rtlCol="0">
            <a:spAutoFit/>
          </a:bodyPr>
          <a:lstStyle/>
          <a:p>
            <a:r>
              <a:rPr lang="en-US" sz="1400" dirty="0">
                <a:solidFill>
                  <a:schemeClr val="bg1"/>
                </a:solidFill>
                <a:latin typeface="Arial"/>
                <a:cs typeface="Arial"/>
              </a:rPr>
              <a:t>NEJM March 2004, 350;11</a:t>
            </a:r>
          </a:p>
        </p:txBody>
      </p:sp>
      <p:sp>
        <p:nvSpPr>
          <p:cNvPr id="8"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4000" b="1" baseline="-25000" dirty="0" smtClean="0">
                <a:solidFill>
                  <a:schemeClr val="accent1"/>
                </a:solidFill>
                <a:latin typeface="Arial" panose="020B0604020202020204" pitchFamily="34" charset="0"/>
                <a:cs typeface="Arial" panose="020B0604020202020204" pitchFamily="34" charset="0"/>
              </a:rPr>
              <a:t/>
            </a:r>
            <a:br>
              <a:rPr lang="en-US" sz="4000" b="1" baseline="-25000" dirty="0" smtClean="0">
                <a:solidFill>
                  <a:schemeClr val="accent1"/>
                </a:solidFill>
                <a:latin typeface="Arial" panose="020B0604020202020204" pitchFamily="34" charset="0"/>
                <a:cs typeface="Arial" panose="020B0604020202020204" pitchFamily="34" charset="0"/>
              </a:rPr>
            </a:br>
            <a:r>
              <a:rPr lang="en-US" sz="4000" b="1" dirty="0" smtClean="0">
                <a:solidFill>
                  <a:schemeClr val="accent1"/>
                </a:solidFill>
                <a:latin typeface="Arial"/>
                <a:cs typeface="Arial"/>
              </a:rPr>
              <a:t>HBV Replication Cycle</a:t>
            </a:r>
            <a:endParaRPr kumimoji="0" lang="en-US" sz="4000" b="1" i="0" u="none" strike="noStrike" kern="1200" cap="none" spc="-50" normalizeH="0" baseline="0" noProof="0" dirty="0">
              <a:ln>
                <a:noFill/>
              </a:ln>
              <a:solidFill>
                <a:schemeClr val="accent1"/>
              </a:solidFill>
              <a:effectLst/>
              <a:uLnTx/>
              <a:uFillTx/>
              <a:latin typeface="Arial"/>
              <a:ea typeface="+mj-ea"/>
              <a:cs typeface="Arial"/>
            </a:endParaRPr>
          </a:p>
        </p:txBody>
      </p:sp>
    </p:spTree>
    <p:extLst>
      <p:ext uri="{BB962C8B-B14F-4D97-AF65-F5344CB8AC3E}">
        <p14:creationId xmlns:p14="http://schemas.microsoft.com/office/powerpoint/2010/main" val="232147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accent1"/>
                </a:solidFill>
                <a:latin typeface="Arial" pitchFamily="34" charset="0"/>
              </a:rPr>
              <a:t>Identifying HBV </a:t>
            </a:r>
            <a:r>
              <a:rPr lang="en-GB" sz="3600" b="1" dirty="0">
                <a:solidFill>
                  <a:schemeClr val="accent1"/>
                </a:solidFill>
                <a:latin typeface="Arial" pitchFamily="34" charset="0"/>
              </a:rPr>
              <a:t>Treatment </a:t>
            </a:r>
            <a:r>
              <a:rPr lang="en-GB" sz="3600" b="1" dirty="0" smtClean="0">
                <a:solidFill>
                  <a:schemeClr val="accent1"/>
                </a:solidFill>
                <a:latin typeface="Arial" pitchFamily="34" charset="0"/>
              </a:rPr>
              <a:t>Failure </a:t>
            </a:r>
            <a:r>
              <a:rPr lang="en-GB" sz="2400" b="1" dirty="0" smtClean="0">
                <a:solidFill>
                  <a:schemeClr val="accent1"/>
                </a:solidFill>
                <a:latin typeface="Arial" pitchFamily="34" charset="0"/>
              </a:rPr>
              <a:t>(continued)</a:t>
            </a:r>
            <a:endParaRPr lang="en-US" sz="2400" b="1" dirty="0">
              <a:solidFill>
                <a:schemeClr val="accent1"/>
              </a:solidFill>
            </a:endParaRPr>
          </a:p>
        </p:txBody>
      </p:sp>
      <p:sp>
        <p:nvSpPr>
          <p:cNvPr id="3" name="Content Placeholder 2"/>
          <p:cNvSpPr>
            <a:spLocks noGrp="1"/>
          </p:cNvSpPr>
          <p:nvPr>
            <p:ph idx="1"/>
          </p:nvPr>
        </p:nvSpPr>
        <p:spPr>
          <a:xfrm>
            <a:off x="1188720" y="1938528"/>
            <a:ext cx="10055781" cy="4500082"/>
          </a:xfrm>
        </p:spPr>
        <p:txBody>
          <a:bodyPr>
            <a:noAutofit/>
          </a:bodyPr>
          <a:lstStyle/>
          <a:p>
            <a:pPr marL="0" indent="0">
              <a:lnSpc>
                <a:spcPct val="100000"/>
              </a:lnSpc>
              <a:buNone/>
            </a:pPr>
            <a:r>
              <a:rPr lang="en-US" sz="2400" i="1" dirty="0">
                <a:solidFill>
                  <a:schemeClr val="tx1"/>
                </a:solidFill>
                <a:latin typeface="Arial"/>
                <a:cs typeface="Arial"/>
              </a:rPr>
              <a:t>In settings without access to HBV DNA </a:t>
            </a:r>
            <a:r>
              <a:rPr lang="en-US" sz="2400" i="1" dirty="0" smtClean="0">
                <a:solidFill>
                  <a:schemeClr val="tx1"/>
                </a:solidFill>
                <a:latin typeface="Arial"/>
                <a:cs typeface="Arial"/>
              </a:rPr>
              <a:t>testing: </a:t>
            </a:r>
          </a:p>
          <a:p>
            <a:pPr marL="0" indent="0">
              <a:lnSpc>
                <a:spcPct val="100000"/>
              </a:lnSpc>
              <a:buNone/>
            </a:pPr>
            <a:r>
              <a:rPr lang="en-US" sz="2400" b="1" dirty="0">
                <a:solidFill>
                  <a:schemeClr val="accent1"/>
                </a:solidFill>
                <a:latin typeface="Arial"/>
                <a:cs typeface="Arial"/>
              </a:rPr>
              <a:t>Treatment failure and drug resistance suspected </a:t>
            </a:r>
            <a:endParaRPr lang="en-US" sz="2400" b="1" dirty="0">
              <a:solidFill>
                <a:schemeClr val="accent1"/>
              </a:solidFill>
            </a:endParaRP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Use of antiviral drugs with a low barrier to resistance </a:t>
            </a:r>
          </a:p>
          <a:p>
            <a:pPr marL="694944" lvl="2" indent="-347472">
              <a:lnSpc>
                <a:spcPct val="100000"/>
              </a:lnSpc>
              <a:spcBef>
                <a:spcPts val="1200"/>
              </a:spcBef>
              <a:spcAft>
                <a:spcPts val="200"/>
              </a:spcAft>
              <a:buSzPct val="60000"/>
              <a:buFont typeface="Wingdings" charset="2"/>
              <a:buChar char=""/>
            </a:pPr>
            <a:r>
              <a:rPr lang="en-US" sz="2400" dirty="0" smtClean="0">
                <a:solidFill>
                  <a:schemeClr val="tx1"/>
                </a:solidFill>
                <a:latin typeface="Arial"/>
                <a:cs typeface="Arial"/>
              </a:rPr>
              <a:t>documented </a:t>
            </a:r>
            <a:r>
              <a:rPr lang="en-US" sz="2400" dirty="0">
                <a:solidFill>
                  <a:schemeClr val="tx1"/>
                </a:solidFill>
                <a:latin typeface="Arial"/>
                <a:cs typeface="Arial"/>
              </a:rPr>
              <a:t>or suspected poor adherence </a:t>
            </a: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Rising transaminases </a:t>
            </a: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Evidence of progressive liver disease</a:t>
            </a:r>
            <a:r>
              <a:rPr lang="en-US" sz="2400" i="1" dirty="0" smtClean="0">
                <a:solidFill>
                  <a:schemeClr val="tx1"/>
                </a:solidFill>
                <a:latin typeface="Arial"/>
                <a:cs typeface="Arial"/>
              </a:rPr>
              <a:t> </a:t>
            </a:r>
            <a:endParaRPr lang="en-US" sz="2400" dirty="0" smtClean="0">
              <a:latin typeface="Arial"/>
              <a:cs typeface="Arial"/>
            </a:endParaRPr>
          </a:p>
          <a:p>
            <a:pPr marL="0" indent="0">
              <a:lnSpc>
                <a:spcPct val="100000"/>
              </a:lnSpc>
              <a:buNone/>
            </a:pPr>
            <a:r>
              <a:rPr lang="en-US" sz="2400" i="1" dirty="0">
                <a:solidFill>
                  <a:schemeClr val="accent1"/>
                </a:solidFill>
                <a:latin typeface="Arial"/>
                <a:cs typeface="Arial"/>
              </a:rPr>
              <a:t>Elevation in ALT level tends to occur late, relatively poor predictive marker of </a:t>
            </a:r>
            <a:r>
              <a:rPr lang="en-US" sz="2400" i="1" dirty="0" smtClean="0">
                <a:solidFill>
                  <a:schemeClr val="accent1"/>
                </a:solidFill>
                <a:latin typeface="Arial"/>
                <a:cs typeface="Arial"/>
              </a:rPr>
              <a:t>resistance</a:t>
            </a:r>
          </a:p>
          <a:p>
            <a:pPr>
              <a:lnSpc>
                <a:spcPct val="100000"/>
              </a:lnSpc>
              <a:buFont typeface="Arial"/>
              <a:buChar char="•"/>
            </a:pPr>
            <a:endParaRPr lang="en-US" sz="2400" b="1" dirty="0">
              <a:solidFill>
                <a:srgbClr val="0F6FC6"/>
              </a:solidFill>
              <a:latin typeface="Arial"/>
              <a:cs typeface="Arial"/>
            </a:endParaRPr>
          </a:p>
        </p:txBody>
      </p:sp>
      <p:sp>
        <p:nvSpPr>
          <p:cNvPr id="4" name="TextBox 3"/>
          <p:cNvSpPr txBox="1"/>
          <p:nvPr/>
        </p:nvSpPr>
        <p:spPr>
          <a:xfrm>
            <a:off x="146304" y="6453336"/>
            <a:ext cx="3744416" cy="307777"/>
          </a:xfrm>
          <a:prstGeom prst="rect">
            <a:avLst/>
          </a:prstGeom>
          <a:noFill/>
        </p:spPr>
        <p:txBody>
          <a:bodyPr wrap="square" rtlCol="0">
            <a:spAutoFit/>
          </a:bodyPr>
          <a:lstStyle/>
          <a:p>
            <a:r>
              <a:rPr lang="en-US" sz="1400" dirty="0">
                <a:solidFill>
                  <a:schemeClr val="bg1"/>
                </a:solidFill>
                <a:latin typeface="Arial"/>
                <a:cs typeface="Arial"/>
              </a:rPr>
              <a:t>World J </a:t>
            </a:r>
            <a:r>
              <a:rPr lang="en-US" sz="1400" dirty="0" err="1">
                <a:solidFill>
                  <a:schemeClr val="bg1"/>
                </a:solidFill>
                <a:latin typeface="Arial"/>
                <a:cs typeface="Arial"/>
              </a:rPr>
              <a:t>Gastroenterol</a:t>
            </a:r>
            <a:r>
              <a:rPr lang="en-US" sz="1400" dirty="0">
                <a:solidFill>
                  <a:schemeClr val="bg1"/>
                </a:solidFill>
                <a:latin typeface="Arial"/>
                <a:cs typeface="Arial"/>
              </a:rPr>
              <a:t> 2010;16937):4691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6440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accent1"/>
                </a:solidFill>
                <a:latin typeface="Arial" pitchFamily="34" charset="0"/>
              </a:rPr>
              <a:t>Identifying </a:t>
            </a:r>
            <a:r>
              <a:rPr lang="en-GB" sz="3600" b="1" dirty="0">
                <a:solidFill>
                  <a:schemeClr val="accent1"/>
                </a:solidFill>
                <a:latin typeface="Arial" pitchFamily="34" charset="0"/>
              </a:rPr>
              <a:t>HBV Treatment </a:t>
            </a:r>
            <a:r>
              <a:rPr lang="en-GB" sz="3600" b="1" dirty="0" smtClean="0">
                <a:solidFill>
                  <a:schemeClr val="accent1"/>
                </a:solidFill>
                <a:latin typeface="Arial" pitchFamily="34" charset="0"/>
              </a:rPr>
              <a:t>Failure </a:t>
            </a:r>
            <a:r>
              <a:rPr lang="en-GB" sz="2400" b="1" dirty="0" smtClean="0">
                <a:solidFill>
                  <a:schemeClr val="accent1"/>
                </a:solidFill>
                <a:latin typeface="Arial" pitchFamily="34" charset="0"/>
              </a:rPr>
              <a:t>(continued)</a:t>
            </a:r>
            <a:endParaRPr lang="en-US" sz="2400" b="1" dirty="0">
              <a:solidFill>
                <a:schemeClr val="accent1"/>
              </a:solidFill>
            </a:endParaRPr>
          </a:p>
        </p:txBody>
      </p:sp>
      <p:sp>
        <p:nvSpPr>
          <p:cNvPr id="3" name="Content Placeholder 2"/>
          <p:cNvSpPr>
            <a:spLocks noGrp="1"/>
          </p:cNvSpPr>
          <p:nvPr>
            <p:ph idx="1"/>
          </p:nvPr>
        </p:nvSpPr>
        <p:spPr>
          <a:xfrm>
            <a:off x="1188720" y="1938528"/>
            <a:ext cx="10055781" cy="4500082"/>
          </a:xfrm>
        </p:spPr>
        <p:txBody>
          <a:bodyPr>
            <a:noAutofit/>
          </a:bodyPr>
          <a:lstStyle/>
          <a:p>
            <a:pPr marL="0" indent="0">
              <a:lnSpc>
                <a:spcPct val="100000"/>
              </a:lnSpc>
              <a:buNone/>
            </a:pPr>
            <a:r>
              <a:rPr lang="en-US" sz="2400" b="1" dirty="0" smtClean="0">
                <a:solidFill>
                  <a:schemeClr val="accent1"/>
                </a:solidFill>
                <a:latin typeface="Arial"/>
                <a:cs typeface="Arial"/>
              </a:rPr>
              <a:t>Confirmation </a:t>
            </a:r>
            <a:r>
              <a:rPr lang="en-US" sz="2400" b="1" dirty="0">
                <a:solidFill>
                  <a:schemeClr val="accent1"/>
                </a:solidFill>
                <a:latin typeface="Arial"/>
                <a:cs typeface="Arial"/>
              </a:rPr>
              <a:t>of antiviral drug failure </a:t>
            </a:r>
          </a:p>
          <a:p>
            <a:pPr lvl="1">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Sequencing the HBV DNA polymerase </a:t>
            </a:r>
          </a:p>
          <a:p>
            <a:pPr lvl="1">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Identifying specific genetic markers of antiviral drug resistance</a:t>
            </a:r>
            <a:endParaRPr lang="en-US" sz="2400" b="1" dirty="0">
              <a:solidFill>
                <a:schemeClr val="tx1"/>
              </a:solidFill>
              <a:latin typeface="Arial"/>
              <a:cs typeface="Arial"/>
            </a:endParaRPr>
          </a:p>
          <a:p>
            <a:pPr>
              <a:lnSpc>
                <a:spcPct val="100000"/>
              </a:lnSpc>
              <a:buFont typeface="Arial"/>
              <a:buChar char="•"/>
            </a:pPr>
            <a:endParaRPr lang="en-US" sz="2400" b="1" dirty="0">
              <a:solidFill>
                <a:srgbClr val="0F6FC6"/>
              </a:solidFill>
              <a:latin typeface="Arial"/>
              <a:cs typeface="Arial"/>
            </a:endParaRPr>
          </a:p>
        </p:txBody>
      </p:sp>
      <p:sp>
        <p:nvSpPr>
          <p:cNvPr id="4" name="TextBox 3"/>
          <p:cNvSpPr txBox="1"/>
          <p:nvPr/>
        </p:nvSpPr>
        <p:spPr>
          <a:xfrm>
            <a:off x="146304" y="6453336"/>
            <a:ext cx="3744416" cy="307777"/>
          </a:xfrm>
          <a:prstGeom prst="rect">
            <a:avLst/>
          </a:prstGeom>
          <a:noFill/>
        </p:spPr>
        <p:txBody>
          <a:bodyPr wrap="square" rtlCol="0">
            <a:spAutoFit/>
          </a:bodyPr>
          <a:lstStyle/>
          <a:p>
            <a:r>
              <a:rPr lang="en-US" sz="1400" dirty="0">
                <a:solidFill>
                  <a:schemeClr val="bg1"/>
                </a:solidFill>
                <a:latin typeface="Arial"/>
                <a:cs typeface="Arial"/>
              </a:rPr>
              <a:t>World J </a:t>
            </a:r>
            <a:r>
              <a:rPr lang="en-US" sz="1400" dirty="0" err="1">
                <a:solidFill>
                  <a:schemeClr val="bg1"/>
                </a:solidFill>
                <a:latin typeface="Arial"/>
                <a:cs typeface="Arial"/>
              </a:rPr>
              <a:t>Gastroenterol</a:t>
            </a:r>
            <a:r>
              <a:rPr lang="en-US" sz="1400" dirty="0">
                <a:solidFill>
                  <a:schemeClr val="bg1"/>
                </a:solidFill>
                <a:latin typeface="Arial"/>
                <a:cs typeface="Arial"/>
              </a:rPr>
              <a:t> 2010;16937):4691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6440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GB" sz="3600" b="1" dirty="0" smtClean="0">
                <a:solidFill>
                  <a:schemeClr val="accent1"/>
                </a:solidFill>
                <a:latin typeface="Arial" pitchFamily="34" charset="0"/>
              </a:rPr>
              <a:t>Identifying </a:t>
            </a:r>
            <a:r>
              <a:rPr lang="en-GB" sz="3600" b="1" dirty="0">
                <a:solidFill>
                  <a:schemeClr val="accent1"/>
                </a:solidFill>
                <a:latin typeface="Arial" pitchFamily="34" charset="0"/>
              </a:rPr>
              <a:t>HBV Treatment </a:t>
            </a:r>
            <a:r>
              <a:rPr lang="en-GB" sz="3600" b="1" dirty="0" smtClean="0">
                <a:solidFill>
                  <a:schemeClr val="accent1"/>
                </a:solidFill>
                <a:latin typeface="Arial" pitchFamily="34" charset="0"/>
              </a:rPr>
              <a:t>Failure </a:t>
            </a:r>
            <a:r>
              <a:rPr lang="en-GB" sz="2400" b="1" dirty="0" smtClean="0">
                <a:solidFill>
                  <a:schemeClr val="accent1"/>
                </a:solidFill>
                <a:latin typeface="Arial" pitchFamily="34" charset="0"/>
              </a:rPr>
              <a:t>(continued)</a:t>
            </a:r>
            <a:endParaRPr lang="en-GB" sz="2400" b="1" dirty="0">
              <a:solidFill>
                <a:schemeClr val="accent1"/>
              </a:solidFill>
              <a:latin typeface="Arial" pitchFamily="34" charset="0"/>
            </a:endParaRPr>
          </a:p>
        </p:txBody>
      </p:sp>
      <p:sp>
        <p:nvSpPr>
          <p:cNvPr id="6147" name="Rectangle 3"/>
          <p:cNvSpPr>
            <a:spLocks noGrp="1" noChangeArrowheads="1"/>
          </p:cNvSpPr>
          <p:nvPr>
            <p:ph sz="half" idx="1"/>
          </p:nvPr>
        </p:nvSpPr>
        <p:spPr>
          <a:xfrm>
            <a:off x="1188720" y="1938528"/>
            <a:ext cx="4936474" cy="4023360"/>
          </a:xfrm>
        </p:spPr>
        <p:txBody>
          <a:bodyPr>
            <a:noAutofit/>
          </a:bodyPr>
          <a:lstStyle/>
          <a:p>
            <a:pPr marL="0" indent="0">
              <a:lnSpc>
                <a:spcPct val="100000"/>
              </a:lnSpc>
              <a:buSzPct val="110000"/>
              <a:buNone/>
              <a:tabLst>
                <a:tab pos="180975" algn="l"/>
              </a:tabLst>
            </a:pPr>
            <a:r>
              <a:rPr lang="en-US" sz="2400" b="1" dirty="0">
                <a:solidFill>
                  <a:schemeClr val="accent1"/>
                </a:solidFill>
                <a:latin typeface="Arial"/>
                <a:cs typeface="Arial"/>
              </a:rPr>
              <a:t>Drug </a:t>
            </a:r>
            <a:r>
              <a:rPr lang="en-US" sz="2400" b="1" dirty="0" smtClean="0">
                <a:solidFill>
                  <a:schemeClr val="accent1"/>
                </a:solidFill>
                <a:latin typeface="Arial"/>
                <a:cs typeface="Arial"/>
              </a:rPr>
              <a:t>resistance</a:t>
            </a:r>
          </a:p>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400" dirty="0" smtClean="0">
                <a:solidFill>
                  <a:schemeClr val="tx1"/>
                </a:solidFill>
                <a:latin typeface="Arial"/>
                <a:cs typeface="Arial"/>
              </a:rPr>
              <a:t>Concerns </a:t>
            </a:r>
            <a:r>
              <a:rPr lang="en-US" sz="2400" dirty="0">
                <a:solidFill>
                  <a:schemeClr val="tx1"/>
                </a:solidFill>
                <a:latin typeface="Arial"/>
                <a:cs typeface="Arial"/>
              </a:rPr>
              <a:t>with long-term NA </a:t>
            </a:r>
            <a:r>
              <a:rPr lang="en-US" sz="2400" dirty="0" smtClean="0">
                <a:solidFill>
                  <a:schemeClr val="tx1"/>
                </a:solidFill>
                <a:latin typeface="Arial"/>
                <a:cs typeface="Arial"/>
              </a:rPr>
              <a:t>therapy</a:t>
            </a:r>
          </a:p>
          <a:p>
            <a:pPr marL="694944" lvl="2" indent="-347472">
              <a:lnSpc>
                <a:spcPct val="100000"/>
              </a:lnSpc>
              <a:spcBef>
                <a:spcPts val="0"/>
              </a:spcBef>
              <a:spcAft>
                <a:spcPts val="200"/>
              </a:spcAft>
              <a:buSzPct val="60000"/>
              <a:buFont typeface="Wingdings" charset="2"/>
              <a:buChar char=""/>
              <a:tabLst>
                <a:tab pos="180975" algn="l"/>
              </a:tabLst>
            </a:pPr>
            <a:r>
              <a:rPr lang="en-US" sz="2200" dirty="0" smtClean="0">
                <a:solidFill>
                  <a:schemeClr val="tx1"/>
                </a:solidFill>
                <a:latin typeface="Arial"/>
                <a:cs typeface="Arial"/>
              </a:rPr>
              <a:t>selection </a:t>
            </a:r>
            <a:r>
              <a:rPr lang="en-US" sz="2200" dirty="0">
                <a:solidFill>
                  <a:schemeClr val="tx1"/>
                </a:solidFill>
                <a:latin typeface="Arial"/>
                <a:cs typeface="Arial"/>
              </a:rPr>
              <a:t>of drug resistant </a:t>
            </a:r>
            <a:r>
              <a:rPr lang="en-US" sz="2200" dirty="0" smtClean="0">
                <a:solidFill>
                  <a:schemeClr val="tx1"/>
                </a:solidFill>
                <a:latin typeface="Arial"/>
                <a:cs typeface="Arial"/>
              </a:rPr>
              <a:t>mutations</a:t>
            </a:r>
          </a:p>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400" dirty="0" smtClean="0">
                <a:solidFill>
                  <a:schemeClr val="tx1"/>
                </a:solidFill>
                <a:latin typeface="Arial"/>
                <a:cs typeface="Arial"/>
              </a:rPr>
              <a:t>HBV </a:t>
            </a:r>
            <a:r>
              <a:rPr lang="en-US" sz="2400" dirty="0">
                <a:solidFill>
                  <a:schemeClr val="tx1"/>
                </a:solidFill>
                <a:latin typeface="Arial"/>
                <a:cs typeface="Arial"/>
              </a:rPr>
              <a:t>has high rate of replication with 10</a:t>
            </a:r>
            <a:r>
              <a:rPr lang="en-US" sz="2400" baseline="30000" dirty="0">
                <a:solidFill>
                  <a:schemeClr val="tx1"/>
                </a:solidFill>
                <a:latin typeface="Arial"/>
                <a:cs typeface="Arial"/>
              </a:rPr>
              <a:t>10-12 </a:t>
            </a:r>
            <a:r>
              <a:rPr lang="en-US" sz="2400" dirty="0">
                <a:solidFill>
                  <a:schemeClr val="tx1"/>
                </a:solidFill>
                <a:latin typeface="Arial"/>
                <a:cs typeface="Arial"/>
              </a:rPr>
              <a:t>mutations generated </a:t>
            </a:r>
            <a:r>
              <a:rPr lang="en-US" sz="2400" dirty="0" smtClean="0">
                <a:solidFill>
                  <a:schemeClr val="tx1"/>
                </a:solidFill>
                <a:latin typeface="Arial"/>
                <a:cs typeface="Arial"/>
              </a:rPr>
              <a:t>daily</a:t>
            </a:r>
            <a:endParaRPr lang="en-US" sz="2400" dirty="0">
              <a:solidFill>
                <a:schemeClr val="tx1"/>
              </a:solidFill>
              <a:latin typeface="Arial"/>
              <a:cs typeface="Arial"/>
            </a:endParaRPr>
          </a:p>
          <a:p>
            <a:pPr marL="0" indent="0">
              <a:lnSpc>
                <a:spcPct val="100000"/>
              </a:lnSpc>
              <a:buSzPct val="110000"/>
              <a:buNone/>
              <a:tabLst>
                <a:tab pos="180975" algn="l"/>
              </a:tabLst>
            </a:pPr>
            <a:r>
              <a:rPr lang="en-US" sz="2400" dirty="0" smtClean="0">
                <a:latin typeface="Arial"/>
                <a:cs typeface="Arial"/>
              </a:rPr>
              <a:t>         </a:t>
            </a:r>
            <a:endParaRPr lang="en-US" sz="2400" dirty="0">
              <a:latin typeface="Arial"/>
              <a:cs typeface="Arial"/>
            </a:endParaRPr>
          </a:p>
          <a:p>
            <a:pPr marL="0" indent="0">
              <a:lnSpc>
                <a:spcPct val="100000"/>
              </a:lnSpc>
              <a:buSzPct val="110000"/>
              <a:buNone/>
              <a:tabLst>
                <a:tab pos="180975" algn="l"/>
              </a:tabLst>
            </a:pPr>
            <a:endParaRPr lang="en-US" sz="2400" baseline="30000" dirty="0">
              <a:latin typeface="Arial"/>
              <a:cs typeface="Arial"/>
            </a:endParaRPr>
          </a:p>
        </p:txBody>
      </p:sp>
      <p:sp>
        <p:nvSpPr>
          <p:cNvPr id="3" name="Content Placeholder 2"/>
          <p:cNvSpPr>
            <a:spLocks noGrp="1"/>
          </p:cNvSpPr>
          <p:nvPr>
            <p:ph sz="half" idx="2"/>
          </p:nvPr>
        </p:nvSpPr>
        <p:spPr>
          <a:xfrm>
            <a:off x="6309360" y="1938528"/>
            <a:ext cx="4936474" cy="4023360"/>
          </a:xfrm>
        </p:spPr>
        <p:txBody>
          <a:bodyPr>
            <a:noAutofit/>
          </a:bodyPr>
          <a:lstStyle/>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400" dirty="0">
                <a:solidFill>
                  <a:schemeClr val="tx1"/>
                </a:solidFill>
                <a:latin typeface="Arial"/>
                <a:cs typeface="Arial"/>
              </a:rPr>
              <a:t>Higher rates of NA resistance in individuals</a:t>
            </a:r>
            <a:endParaRPr lang="en-US" sz="24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200" dirty="0" smtClean="0">
                <a:solidFill>
                  <a:schemeClr val="tx1"/>
                </a:solidFill>
                <a:latin typeface="Arial"/>
                <a:cs typeface="Arial"/>
              </a:rPr>
              <a:t>high </a:t>
            </a:r>
            <a:r>
              <a:rPr lang="en-US" sz="2200" dirty="0">
                <a:solidFill>
                  <a:schemeClr val="tx1"/>
                </a:solidFill>
                <a:latin typeface="Arial"/>
                <a:cs typeface="Arial"/>
              </a:rPr>
              <a:t>baseline HBV DNA levels</a:t>
            </a:r>
            <a:endParaRPr lang="en-US" sz="22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200" dirty="0" smtClean="0">
                <a:solidFill>
                  <a:schemeClr val="tx1"/>
                </a:solidFill>
                <a:latin typeface="Arial"/>
                <a:cs typeface="Arial"/>
              </a:rPr>
              <a:t>longer </a:t>
            </a:r>
            <a:r>
              <a:rPr lang="en-US" sz="2200" dirty="0">
                <a:solidFill>
                  <a:schemeClr val="tx1"/>
                </a:solidFill>
                <a:latin typeface="Arial"/>
                <a:cs typeface="Arial"/>
              </a:rPr>
              <a:t>duration of treatment</a:t>
            </a:r>
            <a:endParaRPr lang="en-US" sz="22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200" dirty="0" smtClean="0">
                <a:solidFill>
                  <a:schemeClr val="tx1"/>
                </a:solidFill>
                <a:latin typeface="Arial"/>
                <a:cs typeface="Arial"/>
              </a:rPr>
              <a:t>slower </a:t>
            </a:r>
            <a:r>
              <a:rPr lang="en-US" sz="2200" dirty="0">
                <a:solidFill>
                  <a:schemeClr val="tx1"/>
                </a:solidFill>
                <a:latin typeface="Arial"/>
                <a:cs typeface="Arial"/>
              </a:rPr>
              <a:t>treatment decline in HBV DNA levels</a:t>
            </a:r>
          </a:p>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400" dirty="0">
                <a:solidFill>
                  <a:schemeClr val="tx1"/>
                </a:solidFill>
                <a:latin typeface="Arial"/>
                <a:cs typeface="Arial"/>
              </a:rPr>
              <a:t>Several drug-resistance mutations in HBV polymerase  </a:t>
            </a:r>
            <a:endParaRPr lang="en-US" sz="24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200" dirty="0" smtClean="0">
                <a:solidFill>
                  <a:schemeClr val="tx1"/>
                </a:solidFill>
                <a:latin typeface="Arial"/>
                <a:cs typeface="Arial"/>
              </a:rPr>
              <a:t>cross</a:t>
            </a:r>
            <a:r>
              <a:rPr lang="en-US" sz="2200" dirty="0">
                <a:solidFill>
                  <a:schemeClr val="tx1"/>
                </a:solidFill>
                <a:latin typeface="Arial"/>
                <a:cs typeface="Arial"/>
              </a:rPr>
              <a:t>-resistance to several</a:t>
            </a:r>
            <a:r>
              <a:rPr lang="en-US" sz="2200" dirty="0" smtClean="0">
                <a:solidFill>
                  <a:schemeClr val="tx1"/>
                </a:solidFill>
                <a:latin typeface="Arial"/>
                <a:cs typeface="Arial"/>
              </a:rPr>
              <a:t> </a:t>
            </a:r>
            <a:br>
              <a:rPr lang="en-US" sz="2200" dirty="0" smtClean="0">
                <a:solidFill>
                  <a:schemeClr val="tx1"/>
                </a:solidFill>
                <a:latin typeface="Arial"/>
                <a:cs typeface="Arial"/>
              </a:rPr>
            </a:br>
            <a:r>
              <a:rPr lang="en-US" sz="2200" dirty="0" smtClean="0">
                <a:solidFill>
                  <a:schemeClr val="tx1"/>
                </a:solidFill>
                <a:latin typeface="Arial"/>
                <a:cs typeface="Arial"/>
              </a:rPr>
              <a:t>NAs </a:t>
            </a:r>
            <a:r>
              <a:rPr lang="en-US" sz="2200" dirty="0">
                <a:solidFill>
                  <a:schemeClr val="tx1"/>
                </a:solidFill>
                <a:latin typeface="Arial"/>
                <a:cs typeface="Arial"/>
              </a:rPr>
              <a:t>- limits future Rx options</a:t>
            </a:r>
          </a:p>
          <a:p>
            <a:pPr marL="347472" indent="-347472"/>
            <a:endParaRPr lang="en-US" sz="2400" dirty="0"/>
          </a:p>
        </p:txBody>
      </p:sp>
      <p:sp>
        <p:nvSpPr>
          <p:cNvPr id="2" name="TextBox 1"/>
          <p:cNvSpPr txBox="1"/>
          <p:nvPr/>
        </p:nvSpPr>
        <p:spPr>
          <a:xfrm flipH="1">
            <a:off x="146304" y="6455664"/>
            <a:ext cx="4608512" cy="307777"/>
          </a:xfrm>
          <a:prstGeom prst="rect">
            <a:avLst/>
          </a:prstGeom>
          <a:noFill/>
        </p:spPr>
        <p:txBody>
          <a:bodyPr wrap="square" rtlCol="0">
            <a:spAutoFit/>
          </a:bodyPr>
          <a:lstStyle/>
          <a:p>
            <a:r>
              <a:rPr lang="en-US" sz="1400" dirty="0" err="1" smtClean="0">
                <a:solidFill>
                  <a:schemeClr val="bg1"/>
                </a:solidFill>
                <a:latin typeface="Arial"/>
                <a:cs typeface="Arial"/>
              </a:rPr>
              <a:t>Hepatology</a:t>
            </a:r>
            <a:r>
              <a:rPr lang="en-US" sz="1400" dirty="0" smtClean="0">
                <a:solidFill>
                  <a:schemeClr val="bg1"/>
                </a:solidFill>
                <a:latin typeface="Arial"/>
                <a:cs typeface="Arial"/>
              </a:rPr>
              <a:t> 2007; 46(1):254; </a:t>
            </a:r>
            <a:r>
              <a:rPr lang="en-US" sz="1400" dirty="0" err="1" smtClean="0">
                <a:solidFill>
                  <a:schemeClr val="bg1"/>
                </a:solidFill>
                <a:latin typeface="Arial"/>
                <a:cs typeface="Arial"/>
              </a:rPr>
              <a:t>Hepatol</a:t>
            </a:r>
            <a:r>
              <a:rPr lang="en-US" sz="1400" dirty="0" smtClean="0">
                <a:solidFill>
                  <a:schemeClr val="bg1"/>
                </a:solidFill>
                <a:latin typeface="Arial"/>
                <a:cs typeface="Arial"/>
              </a:rPr>
              <a:t> </a:t>
            </a:r>
            <a:r>
              <a:rPr lang="en-US" sz="1400" dirty="0" err="1" smtClean="0">
                <a:solidFill>
                  <a:schemeClr val="bg1"/>
                </a:solidFill>
                <a:latin typeface="Arial"/>
                <a:cs typeface="Arial"/>
              </a:rPr>
              <a:t>Int</a:t>
            </a:r>
            <a:r>
              <a:rPr lang="en-US" sz="1400" dirty="0" smtClean="0">
                <a:solidFill>
                  <a:schemeClr val="bg1"/>
                </a:solidFill>
                <a:latin typeface="Arial"/>
                <a:cs typeface="Arial"/>
              </a:rPr>
              <a:t> 2008;2:147</a:t>
            </a:r>
            <a:endParaRPr lang="en-US" sz="1400" dirty="0">
              <a:solidFill>
                <a:schemeClr val="bg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8232765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80" y="283464"/>
            <a:ext cx="10058400" cy="1453896"/>
          </a:xfrm>
        </p:spPr>
        <p:txBody>
          <a:bodyPr>
            <a:normAutofit/>
          </a:bodyPr>
          <a:lstStyle/>
          <a:p>
            <a:pPr>
              <a:defRPr/>
            </a:pPr>
            <a:r>
              <a:rPr lang="en-GB" sz="3600" b="1" dirty="0" smtClean="0">
                <a:solidFill>
                  <a:schemeClr val="accent1"/>
                </a:solidFill>
                <a:latin typeface="Arial" pitchFamily="34" charset="0"/>
              </a:rPr>
              <a:t>Identifying </a:t>
            </a:r>
            <a:r>
              <a:rPr lang="en-GB" sz="3600" b="1" dirty="0">
                <a:solidFill>
                  <a:schemeClr val="accent1"/>
                </a:solidFill>
                <a:latin typeface="Arial" pitchFamily="34" charset="0"/>
              </a:rPr>
              <a:t>HBV Treatment </a:t>
            </a:r>
            <a:r>
              <a:rPr lang="en-GB" sz="3600" b="1" dirty="0" smtClean="0">
                <a:solidFill>
                  <a:schemeClr val="accent1"/>
                </a:solidFill>
                <a:latin typeface="Arial" pitchFamily="34" charset="0"/>
              </a:rPr>
              <a:t>Failure </a:t>
            </a:r>
            <a:r>
              <a:rPr lang="en-GB" sz="2400" b="1" dirty="0" smtClean="0">
                <a:solidFill>
                  <a:schemeClr val="accent1"/>
                </a:solidFill>
                <a:latin typeface="Arial" pitchFamily="34" charset="0"/>
              </a:rPr>
              <a:t>(continued)</a:t>
            </a:r>
            <a:endParaRPr lang="en-GB" sz="2400" b="1" dirty="0">
              <a:solidFill>
                <a:schemeClr val="accent1"/>
              </a:solidFill>
              <a:latin typeface="Arial" pitchFamily="34" charset="0"/>
            </a:endParaRPr>
          </a:p>
        </p:txBody>
      </p:sp>
      <p:sp>
        <p:nvSpPr>
          <p:cNvPr id="6147" name="Rectangle 3"/>
          <p:cNvSpPr>
            <a:spLocks noGrp="1" noChangeArrowheads="1"/>
          </p:cNvSpPr>
          <p:nvPr>
            <p:ph type="body" idx="1"/>
          </p:nvPr>
        </p:nvSpPr>
        <p:spPr>
          <a:xfrm>
            <a:off x="1188721" y="1938528"/>
            <a:ext cx="9934892" cy="4967287"/>
          </a:xfrm>
        </p:spPr>
        <p:txBody>
          <a:bodyPr>
            <a:normAutofit/>
          </a:bodyPr>
          <a:lstStyle/>
          <a:p>
            <a:pPr marL="0" indent="0">
              <a:lnSpc>
                <a:spcPct val="100000"/>
              </a:lnSpc>
              <a:buSzPct val="110000"/>
              <a:buNone/>
              <a:tabLst>
                <a:tab pos="180975" algn="l"/>
              </a:tabLst>
            </a:pPr>
            <a:r>
              <a:rPr lang="en-US" sz="2400" b="1" dirty="0">
                <a:solidFill>
                  <a:schemeClr val="accent1"/>
                </a:solidFill>
                <a:latin typeface="Arial"/>
                <a:cs typeface="Arial"/>
              </a:rPr>
              <a:t>Drug Resistance </a:t>
            </a:r>
          </a:p>
          <a:p>
            <a:pPr lvl="1">
              <a:lnSpc>
                <a:spcPct val="100000"/>
              </a:lnSpc>
              <a:spcBef>
                <a:spcPts val="12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Increased risk of multidrug-resistant hepatitis B, if treated</a:t>
            </a:r>
            <a:r>
              <a:rPr lang="en-US" sz="2400" dirty="0" smtClean="0">
                <a:solidFill>
                  <a:schemeClr val="tx1"/>
                </a:solidFill>
                <a:latin typeface="Arial"/>
                <a:cs typeface="Arial"/>
              </a:rPr>
              <a:t> </a:t>
            </a:r>
            <a:br>
              <a:rPr lang="en-US" sz="2400" dirty="0" smtClean="0">
                <a:solidFill>
                  <a:schemeClr val="tx1"/>
                </a:solidFill>
                <a:latin typeface="Arial"/>
                <a:cs typeface="Arial"/>
              </a:rPr>
            </a:br>
            <a:r>
              <a:rPr lang="en-US" sz="2400" dirty="0" smtClean="0">
                <a:solidFill>
                  <a:schemeClr val="tx1"/>
                </a:solidFill>
                <a:latin typeface="Arial"/>
                <a:cs typeface="Arial"/>
              </a:rPr>
              <a:t>sequentially </a:t>
            </a:r>
            <a:r>
              <a:rPr lang="en-US" sz="2400" dirty="0">
                <a:solidFill>
                  <a:schemeClr val="tx1"/>
                </a:solidFill>
                <a:latin typeface="Arial"/>
                <a:cs typeface="Arial"/>
              </a:rPr>
              <a:t>with NAs with a low barrier to resistance</a:t>
            </a:r>
            <a:r>
              <a:rPr lang="en-US" sz="2400" dirty="0" smtClean="0">
                <a:solidFill>
                  <a:schemeClr val="tx1"/>
                </a:solidFill>
                <a:latin typeface="Arial"/>
                <a:cs typeface="Arial"/>
              </a:rPr>
              <a:t> </a:t>
            </a:r>
            <a:br>
              <a:rPr lang="en-US" sz="2400" dirty="0" smtClean="0">
                <a:solidFill>
                  <a:schemeClr val="tx1"/>
                </a:solidFill>
                <a:latin typeface="Arial"/>
                <a:cs typeface="Arial"/>
              </a:rPr>
            </a:br>
            <a:r>
              <a:rPr lang="en-US" sz="2400" dirty="0" smtClean="0">
                <a:solidFill>
                  <a:schemeClr val="tx1"/>
                </a:solidFill>
                <a:latin typeface="Arial"/>
                <a:cs typeface="Arial"/>
              </a:rPr>
              <a:t>(</a:t>
            </a:r>
            <a:r>
              <a:rPr lang="en-US" sz="2400" dirty="0">
                <a:solidFill>
                  <a:schemeClr val="tx1"/>
                </a:solidFill>
                <a:latin typeface="Arial"/>
                <a:cs typeface="Arial"/>
              </a:rPr>
              <a:t>lamivudine, </a:t>
            </a:r>
            <a:r>
              <a:rPr lang="en-US" sz="2400" dirty="0" err="1">
                <a:solidFill>
                  <a:schemeClr val="tx1"/>
                </a:solidFill>
                <a:latin typeface="Arial"/>
                <a:cs typeface="Arial"/>
              </a:rPr>
              <a:t>adefovir</a:t>
            </a:r>
            <a:r>
              <a:rPr lang="en-US" sz="2400" dirty="0">
                <a:solidFill>
                  <a:schemeClr val="tx1"/>
                </a:solidFill>
                <a:latin typeface="Arial"/>
                <a:cs typeface="Arial"/>
              </a:rPr>
              <a:t> and </a:t>
            </a:r>
            <a:r>
              <a:rPr lang="en-US" sz="2400" dirty="0" err="1">
                <a:solidFill>
                  <a:schemeClr val="tx1"/>
                </a:solidFill>
                <a:latin typeface="Arial"/>
                <a:cs typeface="Arial"/>
              </a:rPr>
              <a:t>telbivudine</a:t>
            </a:r>
            <a:r>
              <a:rPr lang="en-US" sz="2400" dirty="0">
                <a:solidFill>
                  <a:schemeClr val="tx1"/>
                </a:solidFill>
                <a:latin typeface="Arial"/>
                <a:cs typeface="Arial"/>
              </a:rPr>
              <a:t>) as </a:t>
            </a:r>
            <a:r>
              <a:rPr lang="en-US" sz="2400" dirty="0" err="1">
                <a:solidFill>
                  <a:schemeClr val="tx1"/>
                </a:solidFill>
                <a:latin typeface="Arial"/>
                <a:cs typeface="Arial"/>
              </a:rPr>
              <a:t>monotherapy</a:t>
            </a:r>
            <a:r>
              <a:rPr lang="en-US" sz="2400" dirty="0">
                <a:solidFill>
                  <a:schemeClr val="tx1"/>
                </a:solidFill>
                <a:latin typeface="Arial"/>
                <a:cs typeface="Arial"/>
              </a:rPr>
              <a:t> </a:t>
            </a:r>
            <a:r>
              <a:rPr lang="en-US" sz="2400" dirty="0" smtClean="0">
                <a:solidFill>
                  <a:schemeClr val="tx1"/>
                </a:solidFill>
                <a:latin typeface="Arial"/>
                <a:cs typeface="Arial"/>
              </a:rPr>
              <a:t>  </a:t>
            </a:r>
          </a:p>
          <a:p>
            <a:pPr lvl="1">
              <a:lnSpc>
                <a:spcPct val="100000"/>
              </a:lnSpc>
              <a:spcBef>
                <a:spcPts val="12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Widespread use of lamivudine for persons with CHB and high</a:t>
            </a:r>
            <a:r>
              <a:rPr lang="en-US" sz="2400" dirty="0" smtClean="0">
                <a:solidFill>
                  <a:schemeClr val="tx1"/>
                </a:solidFill>
                <a:latin typeface="Arial"/>
                <a:cs typeface="Arial"/>
              </a:rPr>
              <a:t> </a:t>
            </a:r>
            <a:br>
              <a:rPr lang="en-US" sz="2400" dirty="0" smtClean="0">
                <a:solidFill>
                  <a:schemeClr val="tx1"/>
                </a:solidFill>
                <a:latin typeface="Arial"/>
                <a:cs typeface="Arial"/>
              </a:rPr>
            </a:br>
            <a:r>
              <a:rPr lang="en-US" sz="2400" dirty="0" smtClean="0">
                <a:solidFill>
                  <a:schemeClr val="tx1"/>
                </a:solidFill>
                <a:latin typeface="Arial"/>
                <a:cs typeface="Arial"/>
              </a:rPr>
              <a:t>HBV </a:t>
            </a:r>
            <a:r>
              <a:rPr lang="en-US" sz="2400" dirty="0">
                <a:solidFill>
                  <a:schemeClr val="tx1"/>
                </a:solidFill>
                <a:latin typeface="Arial"/>
                <a:cs typeface="Arial"/>
              </a:rPr>
              <a:t>DNA levels in some countries has led to a high burden of lamivudine-resistant hepatitis B </a:t>
            </a:r>
          </a:p>
          <a:p>
            <a:pPr marL="0" indent="0">
              <a:lnSpc>
                <a:spcPct val="100000"/>
              </a:lnSpc>
              <a:buSzPct val="110000"/>
              <a:buNone/>
              <a:tabLst>
                <a:tab pos="180975" algn="l"/>
              </a:tabLst>
            </a:pPr>
            <a:endParaRPr lang="en-US" sz="2400" dirty="0">
              <a:latin typeface="Arial"/>
              <a:cs typeface="Arial"/>
            </a:endParaRPr>
          </a:p>
        </p:txBody>
      </p:sp>
      <p:sp>
        <p:nvSpPr>
          <p:cNvPr id="2" name="TextBox 1"/>
          <p:cNvSpPr txBox="1"/>
          <p:nvPr/>
        </p:nvSpPr>
        <p:spPr>
          <a:xfrm>
            <a:off x="146304" y="6336792"/>
            <a:ext cx="8686800" cy="523220"/>
          </a:xfrm>
          <a:prstGeom prst="rect">
            <a:avLst/>
          </a:prstGeom>
          <a:noFill/>
        </p:spPr>
        <p:txBody>
          <a:bodyPr wrap="square" rtlCol="0">
            <a:spAutoFit/>
          </a:bodyPr>
          <a:lstStyle/>
          <a:p>
            <a:r>
              <a:rPr lang="en-US" sz="1400" dirty="0" err="1">
                <a:solidFill>
                  <a:schemeClr val="bg1"/>
                </a:solidFill>
                <a:latin typeface="Arial"/>
                <a:cs typeface="Arial"/>
              </a:rPr>
              <a:t>Virol</a:t>
            </a:r>
            <a:r>
              <a:rPr lang="en-US" sz="1400" dirty="0">
                <a:solidFill>
                  <a:schemeClr val="bg1"/>
                </a:solidFill>
                <a:latin typeface="Arial"/>
                <a:cs typeface="Arial"/>
              </a:rPr>
              <a:t> J 2011;8(1):75; </a:t>
            </a:r>
            <a:r>
              <a:rPr lang="en-US" sz="1400" dirty="0" err="1">
                <a:solidFill>
                  <a:schemeClr val="bg1"/>
                </a:solidFill>
                <a:latin typeface="Arial"/>
                <a:cs typeface="Arial"/>
              </a:rPr>
              <a:t>Pharmazie</a:t>
            </a:r>
            <a:r>
              <a:rPr lang="en-US" sz="1400" dirty="0">
                <a:solidFill>
                  <a:schemeClr val="bg1"/>
                </a:solidFill>
                <a:latin typeface="Arial"/>
                <a:cs typeface="Arial"/>
              </a:rPr>
              <a:t> 2012;67(11):883; N </a:t>
            </a:r>
            <a:r>
              <a:rPr lang="en-US" sz="1400" dirty="0" err="1">
                <a:solidFill>
                  <a:schemeClr val="bg1"/>
                </a:solidFill>
                <a:latin typeface="Arial"/>
                <a:cs typeface="Arial"/>
              </a:rPr>
              <a:t>Engl</a:t>
            </a:r>
            <a:r>
              <a:rPr lang="en-US" sz="1400" dirty="0">
                <a:solidFill>
                  <a:schemeClr val="bg1"/>
                </a:solidFill>
                <a:latin typeface="Arial"/>
                <a:cs typeface="Arial"/>
              </a:rPr>
              <a:t> J Med 2008;359(23):2442; </a:t>
            </a:r>
            <a:endParaRPr lang="en-US" sz="1400" dirty="0" smtClean="0">
              <a:solidFill>
                <a:schemeClr val="bg1"/>
              </a:solidFill>
              <a:latin typeface="Arial"/>
              <a:cs typeface="Arial"/>
            </a:endParaRPr>
          </a:p>
          <a:p>
            <a:r>
              <a:rPr lang="en-US" sz="1400" dirty="0" smtClean="0">
                <a:solidFill>
                  <a:schemeClr val="bg1"/>
                </a:solidFill>
                <a:latin typeface="Arial"/>
                <a:cs typeface="Arial"/>
              </a:rPr>
              <a:t>World </a:t>
            </a:r>
            <a:r>
              <a:rPr lang="en-US" sz="1400" dirty="0">
                <a:solidFill>
                  <a:schemeClr val="bg1"/>
                </a:solidFill>
                <a:latin typeface="Arial"/>
                <a:cs typeface="Arial"/>
              </a:rPr>
              <a:t>J </a:t>
            </a:r>
            <a:r>
              <a:rPr lang="en-US" sz="1400" dirty="0" err="1">
                <a:solidFill>
                  <a:schemeClr val="bg1"/>
                </a:solidFill>
                <a:latin typeface="Arial"/>
                <a:cs typeface="Arial"/>
              </a:rPr>
              <a:t>Gastroenterol</a:t>
            </a:r>
            <a:r>
              <a:rPr lang="en-US" sz="1400" dirty="0">
                <a:solidFill>
                  <a:schemeClr val="bg1"/>
                </a:solidFill>
                <a:latin typeface="Arial"/>
                <a:cs typeface="Arial"/>
              </a:rPr>
              <a:t> 2013;19(39):6665; J </a:t>
            </a:r>
            <a:r>
              <a:rPr lang="en-US" sz="1400" dirty="0" err="1">
                <a:solidFill>
                  <a:schemeClr val="bg1"/>
                </a:solidFill>
                <a:latin typeface="Arial"/>
                <a:cs typeface="Arial"/>
              </a:rPr>
              <a:t>Clin</a:t>
            </a:r>
            <a:r>
              <a:rPr lang="en-US" sz="1400" dirty="0">
                <a:solidFill>
                  <a:schemeClr val="bg1"/>
                </a:solidFill>
                <a:latin typeface="Arial"/>
                <a:cs typeface="Arial"/>
              </a:rPr>
              <a:t> </a:t>
            </a:r>
            <a:r>
              <a:rPr lang="en-US" sz="1400" dirty="0" err="1">
                <a:solidFill>
                  <a:schemeClr val="bg1"/>
                </a:solidFill>
                <a:latin typeface="Arial"/>
                <a:cs typeface="Arial"/>
              </a:rPr>
              <a:t>Pharmacol</a:t>
            </a:r>
            <a:r>
              <a:rPr lang="en-US" sz="1400" dirty="0">
                <a:solidFill>
                  <a:schemeClr val="bg1"/>
                </a:solidFill>
                <a:latin typeface="Arial"/>
                <a:cs typeface="Arial"/>
              </a:rPr>
              <a:t> 2014;52(2):189</a:t>
            </a:r>
          </a:p>
        </p:txBody>
      </p:sp>
    </p:spTree>
    <p:extLst>
      <p:ext uri="{BB962C8B-B14F-4D97-AF65-F5344CB8AC3E}">
        <p14:creationId xmlns:p14="http://schemas.microsoft.com/office/powerpoint/2010/main" val="29997477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79" y="283463"/>
            <a:ext cx="10058400" cy="1453896"/>
          </a:xfrm>
        </p:spPr>
        <p:txBody>
          <a:bodyPr>
            <a:normAutofit/>
          </a:bodyPr>
          <a:lstStyle/>
          <a:p>
            <a:pPr>
              <a:defRPr/>
            </a:pPr>
            <a:r>
              <a:rPr lang="en-GB" sz="4000" b="1" dirty="0" smtClean="0">
                <a:solidFill>
                  <a:schemeClr val="accent1"/>
                </a:solidFill>
                <a:latin typeface="Arial" pitchFamily="34" charset="0"/>
              </a:rPr>
              <a:t>Emergence of Drug Resistance</a:t>
            </a:r>
            <a:endParaRPr lang="en-GB" sz="4000" b="1" dirty="0">
              <a:solidFill>
                <a:schemeClr val="accent1"/>
              </a:solidFill>
              <a:latin typeface="Arial" pitchFamily="34" charset="0"/>
            </a:endParaRPr>
          </a:p>
        </p:txBody>
      </p:sp>
      <p:sp>
        <p:nvSpPr>
          <p:cNvPr id="6147" name="Rectangle 3"/>
          <p:cNvSpPr>
            <a:spLocks noGrp="1" noChangeArrowheads="1"/>
          </p:cNvSpPr>
          <p:nvPr>
            <p:ph type="body" idx="1"/>
          </p:nvPr>
        </p:nvSpPr>
        <p:spPr>
          <a:xfrm>
            <a:off x="1188720" y="1938528"/>
            <a:ext cx="9829800" cy="4967287"/>
          </a:xfrm>
        </p:spPr>
        <p:txBody>
          <a:bodyPr anchor="t">
            <a:noAutofit/>
          </a:bodyPr>
          <a:lstStyle/>
          <a:p>
            <a:pPr marL="0" indent="0">
              <a:lnSpc>
                <a:spcPct val="100000"/>
              </a:lnSpc>
              <a:buSzPct val="110000"/>
              <a:buNone/>
              <a:tabLst>
                <a:tab pos="180975" algn="l"/>
              </a:tabLst>
            </a:pPr>
            <a:r>
              <a:rPr lang="en-US" sz="2400" b="1" dirty="0" smtClean="0">
                <a:solidFill>
                  <a:schemeClr val="accent1"/>
                </a:solidFill>
                <a:latin typeface="Arial"/>
                <a:cs typeface="Arial"/>
              </a:rPr>
              <a:t>Emergence </a:t>
            </a:r>
            <a:r>
              <a:rPr lang="en-US" sz="2400" b="1" dirty="0">
                <a:solidFill>
                  <a:schemeClr val="accent1"/>
                </a:solidFill>
                <a:latin typeface="Arial"/>
                <a:cs typeface="Arial"/>
              </a:rPr>
              <a:t>of Drug </a:t>
            </a:r>
            <a:r>
              <a:rPr lang="en-US" sz="2400" b="1" dirty="0" smtClean="0">
                <a:solidFill>
                  <a:schemeClr val="accent1"/>
                </a:solidFill>
                <a:latin typeface="Arial"/>
                <a:cs typeface="Arial"/>
              </a:rPr>
              <a:t>resistance</a:t>
            </a:r>
            <a:endParaRPr lang="en-US" sz="2400" b="1" dirty="0">
              <a:solidFill>
                <a:schemeClr val="accent1"/>
              </a:solidFill>
              <a:latin typeface="Arial"/>
              <a:cs typeface="Arial"/>
            </a:endParaRP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Viral rebound with increasing HBV DNA levels </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Followed by biochemical breakthrough with rise in ALT</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a:cs typeface="Arial"/>
              </a:rPr>
              <a:t>Hepatitis </a:t>
            </a:r>
            <a:r>
              <a:rPr lang="en-US" sz="2400" dirty="0">
                <a:solidFill>
                  <a:schemeClr val="tx1"/>
                </a:solidFill>
                <a:latin typeface="Arial"/>
                <a:cs typeface="Arial"/>
              </a:rPr>
              <a:t>flare and potential clinical decompensation</a:t>
            </a:r>
          </a:p>
          <a:p>
            <a:pPr>
              <a:lnSpc>
                <a:spcPct val="100000"/>
              </a:lnSpc>
              <a:buSzPct val="110000"/>
              <a:buFont typeface="Arial"/>
              <a:buChar char="•"/>
              <a:tabLst>
                <a:tab pos="180975" algn="l"/>
              </a:tabLst>
            </a:pPr>
            <a:endParaRPr lang="en-US" sz="2400" dirty="0">
              <a:latin typeface="Arial"/>
              <a:cs typeface="Arial"/>
            </a:endParaRPr>
          </a:p>
          <a:p>
            <a:pPr marL="0" indent="0">
              <a:lnSpc>
                <a:spcPct val="100000"/>
              </a:lnSpc>
              <a:buSzPct val="110000"/>
              <a:buNone/>
              <a:tabLst>
                <a:tab pos="180975" algn="l"/>
              </a:tabLst>
            </a:pPr>
            <a:r>
              <a:rPr lang="en-US" sz="2400" dirty="0">
                <a:latin typeface="Arial"/>
                <a:cs typeface="Arial"/>
              </a:rPr>
              <a:t>            </a:t>
            </a:r>
          </a:p>
          <a:p>
            <a:pPr marL="0" indent="0">
              <a:lnSpc>
                <a:spcPct val="100000"/>
              </a:lnSpc>
              <a:buSzPct val="110000"/>
              <a:buNone/>
              <a:tabLst>
                <a:tab pos="180975" algn="l"/>
              </a:tabLst>
            </a:pPr>
            <a:r>
              <a:rPr lang="en-US" sz="2400" dirty="0">
                <a:latin typeface="Arial"/>
                <a:cs typeface="Arial"/>
              </a:rPr>
              <a:t>         </a:t>
            </a:r>
          </a:p>
          <a:p>
            <a:pPr marL="0" indent="0">
              <a:lnSpc>
                <a:spcPct val="100000"/>
              </a:lnSpc>
              <a:buSzPct val="110000"/>
              <a:buNone/>
              <a:tabLst>
                <a:tab pos="180975" algn="l"/>
              </a:tabLst>
            </a:pPr>
            <a:endParaRPr lang="en-US" sz="2400" baseline="30000" dirty="0">
              <a:latin typeface="Arial"/>
              <a:cs typeface="Arial"/>
            </a:endParaRPr>
          </a:p>
        </p:txBody>
      </p:sp>
      <p:sp>
        <p:nvSpPr>
          <p:cNvPr id="2" name="TextBox 1"/>
          <p:cNvSpPr txBox="1"/>
          <p:nvPr/>
        </p:nvSpPr>
        <p:spPr>
          <a:xfrm>
            <a:off x="146304" y="6455664"/>
            <a:ext cx="5400600" cy="307777"/>
          </a:xfrm>
          <a:prstGeom prst="rect">
            <a:avLst/>
          </a:prstGeom>
          <a:noFill/>
        </p:spPr>
        <p:txBody>
          <a:bodyPr wrap="square" rtlCol="0">
            <a:spAutoFit/>
          </a:bodyPr>
          <a:lstStyle/>
          <a:p>
            <a:r>
              <a:rPr lang="en-US" sz="1400" dirty="0" err="1" smtClean="0">
                <a:solidFill>
                  <a:schemeClr val="bg1"/>
                </a:solidFill>
                <a:latin typeface="Arial"/>
                <a:cs typeface="Arial"/>
              </a:rPr>
              <a:t>Gastroenterol</a:t>
            </a:r>
            <a:r>
              <a:rPr lang="en-US" sz="1400" dirty="0" smtClean="0">
                <a:solidFill>
                  <a:schemeClr val="bg1"/>
                </a:solidFill>
                <a:latin typeface="Arial"/>
                <a:cs typeface="Arial"/>
              </a:rPr>
              <a:t> </a:t>
            </a:r>
            <a:r>
              <a:rPr lang="en-US" sz="1400" dirty="0">
                <a:solidFill>
                  <a:schemeClr val="bg1"/>
                </a:solidFill>
                <a:latin typeface="Arial"/>
                <a:cs typeface="Arial"/>
              </a:rPr>
              <a:t>2003;125(6):1714</a:t>
            </a:r>
          </a:p>
        </p:txBody>
      </p:sp>
    </p:spTree>
    <p:extLst>
      <p:ext uri="{BB962C8B-B14F-4D97-AF65-F5344CB8AC3E}">
        <p14:creationId xmlns:p14="http://schemas.microsoft.com/office/powerpoint/2010/main" val="279896042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Approved NAs: HBV Treatment</a:t>
            </a:r>
          </a:p>
        </p:txBody>
      </p:sp>
      <p:sp>
        <p:nvSpPr>
          <p:cNvPr id="3" name="Content Placeholder 2"/>
          <p:cNvSpPr>
            <a:spLocks noGrp="1"/>
          </p:cNvSpPr>
          <p:nvPr>
            <p:ph sz="half" idx="1"/>
          </p:nvPr>
        </p:nvSpPr>
        <p:spPr>
          <a:xfrm>
            <a:off x="1188720" y="1938528"/>
            <a:ext cx="4936474" cy="4023360"/>
          </a:xfrm>
        </p:spPr>
        <p:txBody>
          <a:bodyPr>
            <a:noAutofit/>
          </a:bodyPr>
          <a:lstStyle/>
          <a:p>
            <a:pPr marL="347472" indent="-347472">
              <a:lnSpc>
                <a:spcPct val="100000"/>
              </a:lnSpc>
              <a:buFont typeface="Wingdings" charset="2"/>
              <a:buChar char="§"/>
            </a:pPr>
            <a:r>
              <a:rPr lang="en-US" sz="2400" b="1" dirty="0" err="1" smtClean="0">
                <a:solidFill>
                  <a:schemeClr val="tx1"/>
                </a:solidFill>
                <a:latin typeface="Arial"/>
                <a:cs typeface="Arial"/>
              </a:rPr>
              <a:t>lamivudine</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emtricitabine</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tenofovir</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entecavir</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adefovir</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telbivudine</a:t>
            </a:r>
            <a:endParaRPr lang="en-US" sz="2400" b="1" dirty="0" smtClean="0">
              <a:solidFill>
                <a:schemeClr val="tx1"/>
              </a:solidFill>
              <a:latin typeface="Arial"/>
              <a:cs typeface="Arial"/>
            </a:endParaRPr>
          </a:p>
          <a:p>
            <a:pPr marL="347472" indent="-347472">
              <a:lnSpc>
                <a:spcPct val="100000"/>
              </a:lnSpc>
              <a:buFont typeface="Wingdings" charset="2"/>
              <a:buChar char="§"/>
            </a:pPr>
            <a:endParaRPr lang="en-US" sz="2400" dirty="0">
              <a:solidFill>
                <a:schemeClr val="tx1"/>
              </a:solidFill>
              <a:latin typeface="Arial"/>
              <a:cs typeface="Arial"/>
            </a:endParaRPr>
          </a:p>
        </p:txBody>
      </p:sp>
      <p:sp>
        <p:nvSpPr>
          <p:cNvPr id="8" name="Content Placeholder 7"/>
          <p:cNvSpPr>
            <a:spLocks noGrp="1"/>
          </p:cNvSpPr>
          <p:nvPr>
            <p:ph sz="half" idx="2"/>
          </p:nvPr>
        </p:nvSpPr>
        <p:spPr>
          <a:xfrm>
            <a:off x="4113212" y="1938528"/>
            <a:ext cx="7086600" cy="3735495"/>
          </a:xfrm>
        </p:spPr>
        <p:txBody>
          <a:bodyPr>
            <a:noAutofit/>
          </a:bodyPr>
          <a:lstStyle/>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Generic formulations of </a:t>
            </a:r>
            <a:r>
              <a:rPr lang="en-ZA" sz="2400" dirty="0">
                <a:solidFill>
                  <a:schemeClr val="tx1"/>
                </a:solidFill>
                <a:latin typeface="Arial"/>
                <a:cs typeface="Arial"/>
              </a:rPr>
              <a:t>lamivudine/</a:t>
            </a:r>
            <a:r>
              <a:rPr lang="en-ZA" sz="2400" dirty="0" err="1">
                <a:solidFill>
                  <a:schemeClr val="tx1"/>
                </a:solidFill>
                <a:latin typeface="Arial"/>
                <a:cs typeface="Arial"/>
              </a:rPr>
              <a:t>emtricitabine</a:t>
            </a:r>
            <a:r>
              <a:rPr lang="en-ZA" sz="2400" dirty="0">
                <a:solidFill>
                  <a:schemeClr val="tx1"/>
                </a:solidFill>
                <a:latin typeface="Arial"/>
                <a:cs typeface="Arial"/>
              </a:rPr>
              <a:t> </a:t>
            </a:r>
            <a:r>
              <a:rPr lang="en-ZA" sz="2400" dirty="0" smtClean="0">
                <a:solidFill>
                  <a:schemeClr val="tx1"/>
                </a:solidFill>
                <a:latin typeface="Arial"/>
                <a:cs typeface="Arial"/>
              </a:rPr>
              <a:t>&amp; </a:t>
            </a:r>
            <a:r>
              <a:rPr lang="en-ZA" sz="2400" dirty="0" err="1" smtClean="0">
                <a:solidFill>
                  <a:schemeClr val="tx1"/>
                </a:solidFill>
                <a:latin typeface="Arial"/>
                <a:cs typeface="Arial"/>
              </a:rPr>
              <a:t>tenofovir</a:t>
            </a:r>
            <a:r>
              <a:rPr lang="en-ZA" sz="2400" dirty="0" smtClean="0">
                <a:solidFill>
                  <a:schemeClr val="tx1"/>
                </a:solidFill>
                <a:latin typeface="Arial"/>
                <a:cs typeface="Arial"/>
              </a:rPr>
              <a:t> available </a:t>
            </a:r>
            <a:r>
              <a:rPr lang="en-ZA" sz="2400" dirty="0">
                <a:solidFill>
                  <a:schemeClr val="tx1"/>
                </a:solidFill>
                <a:latin typeface="Arial"/>
                <a:cs typeface="Arial"/>
              </a:rPr>
              <a:t>in sub-Saharan Africa as part of ART at significantly reduced prices</a:t>
            </a:r>
          </a:p>
          <a:p>
            <a:pPr marL="694944" lvl="2" indent="-347472">
              <a:lnSpc>
                <a:spcPct val="100000"/>
              </a:lnSpc>
              <a:spcBef>
                <a:spcPts val="1200"/>
              </a:spcBef>
              <a:spcAft>
                <a:spcPts val="200"/>
              </a:spcAft>
              <a:buSzPct val="60000"/>
              <a:buFont typeface="Wingdings" charset="2"/>
              <a:buChar char=""/>
            </a:pPr>
            <a:r>
              <a:rPr lang="en-ZA" sz="2200" dirty="0">
                <a:solidFill>
                  <a:schemeClr val="tx1"/>
                </a:solidFill>
                <a:latin typeface="Arial"/>
                <a:cs typeface="Arial"/>
              </a:rPr>
              <a:t>not always available for Rx of HBV </a:t>
            </a:r>
            <a:r>
              <a:rPr lang="en-ZA" sz="2200" dirty="0" err="1" smtClean="0">
                <a:solidFill>
                  <a:schemeClr val="tx1"/>
                </a:solidFill>
                <a:latin typeface="Arial"/>
                <a:cs typeface="Arial"/>
              </a:rPr>
              <a:t>monoinfection</a:t>
            </a:r>
            <a:endParaRPr lang="en-ZA" sz="2200" dirty="0">
              <a:solidFill>
                <a:schemeClr val="tx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a:cs typeface="Arial"/>
              </a:rPr>
              <a:t>Generic </a:t>
            </a:r>
            <a:r>
              <a:rPr lang="en-ZA" sz="2400" dirty="0" err="1">
                <a:solidFill>
                  <a:schemeClr val="tx1"/>
                </a:solidFill>
                <a:latin typeface="Arial"/>
                <a:cs typeface="Arial"/>
              </a:rPr>
              <a:t>entecavir</a:t>
            </a:r>
            <a:r>
              <a:rPr lang="en-ZA" sz="2400" dirty="0">
                <a:solidFill>
                  <a:schemeClr val="tx1"/>
                </a:solidFill>
                <a:latin typeface="Arial"/>
                <a:cs typeface="Arial"/>
              </a:rPr>
              <a:t> preparations are not available in sub-Saharan Africa</a:t>
            </a: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a:cs typeface="Arial"/>
              </a:rPr>
              <a:t>Globally both originator and generic </a:t>
            </a:r>
            <a:r>
              <a:rPr lang="en-ZA" sz="2400" dirty="0" err="1">
                <a:solidFill>
                  <a:schemeClr val="tx1"/>
                </a:solidFill>
                <a:latin typeface="Arial"/>
                <a:cs typeface="Arial"/>
              </a:rPr>
              <a:t>entecavir</a:t>
            </a:r>
            <a:r>
              <a:rPr lang="en-ZA" sz="2400" dirty="0">
                <a:solidFill>
                  <a:schemeClr val="tx1"/>
                </a:solidFill>
                <a:latin typeface="Arial"/>
                <a:cs typeface="Arial"/>
              </a:rPr>
              <a:t> prices are significantly higher than for lamivudine and </a:t>
            </a:r>
            <a:r>
              <a:rPr lang="en-ZA" sz="2400" dirty="0" err="1">
                <a:solidFill>
                  <a:schemeClr val="tx1"/>
                </a:solidFill>
                <a:latin typeface="Arial"/>
                <a:cs typeface="Arial"/>
              </a:rPr>
              <a:t>tenofovir</a:t>
            </a:r>
            <a:r>
              <a:rPr lang="en-ZA" sz="2400" dirty="0">
                <a:solidFill>
                  <a:schemeClr val="tx1"/>
                </a:solidFill>
                <a:latin typeface="Arial"/>
                <a:cs typeface="Arial"/>
              </a:rPr>
              <a:t> </a:t>
            </a:r>
            <a:endParaRPr lang="en-US" sz="2400" dirty="0">
              <a:solidFill>
                <a:schemeClr val="tx1"/>
              </a:solidFill>
              <a:latin typeface="Arial"/>
              <a:cs typeface="Arial"/>
            </a:endParaRPr>
          </a:p>
        </p:txBody>
      </p:sp>
      <p:sp>
        <p:nvSpPr>
          <p:cNvPr id="4" name="TextBox 3"/>
          <p:cNvSpPr txBox="1"/>
          <p:nvPr/>
        </p:nvSpPr>
        <p:spPr>
          <a:xfrm>
            <a:off x="146304" y="6455664"/>
            <a:ext cx="2592288" cy="492443"/>
          </a:xfrm>
          <a:prstGeom prst="rect">
            <a:avLst/>
          </a:prstGeom>
          <a:noFill/>
        </p:spPr>
        <p:txBody>
          <a:bodyPr wrap="square" rtlCol="0">
            <a:spAutoFit/>
          </a:bodyPr>
          <a:lstStyle/>
          <a:p>
            <a:r>
              <a:rPr lang="en-US" sz="1400" dirty="0">
                <a:solidFill>
                  <a:schemeClr val="bg1"/>
                </a:solidFill>
                <a:latin typeface="Arial"/>
                <a:cs typeface="Arial"/>
              </a:rPr>
              <a:t>J Virus </a:t>
            </a:r>
            <a:r>
              <a:rPr lang="en-US" sz="1400" dirty="0" err="1">
                <a:solidFill>
                  <a:schemeClr val="bg1"/>
                </a:solidFill>
                <a:latin typeface="Arial"/>
                <a:cs typeface="Arial"/>
              </a:rPr>
              <a:t>Erad</a:t>
            </a:r>
            <a:r>
              <a:rPr lang="en-US" sz="1400" dirty="0">
                <a:solidFill>
                  <a:schemeClr val="bg1"/>
                </a:solidFill>
                <a:latin typeface="Arial"/>
                <a:cs typeface="Arial"/>
              </a:rPr>
              <a:t>, 2015;1:103</a:t>
            </a:r>
          </a:p>
          <a:p>
            <a:endParaRPr lang="en-US" sz="1200" dirty="0">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215240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89"/>
          <p:cNvSpPr txBox="1">
            <a:spLocks noChangeArrowheads="1"/>
          </p:cNvSpPr>
          <p:nvPr/>
        </p:nvSpPr>
        <p:spPr bwMode="auto">
          <a:xfrm>
            <a:off x="6864969" y="2894657"/>
            <a:ext cx="1219200"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err="1">
                <a:latin typeface="Arial" pitchFamily="34" charset="0"/>
              </a:rPr>
              <a:t>Telbivudine</a:t>
            </a:r>
            <a:endParaRPr lang="en-US" sz="1600" dirty="0">
              <a:latin typeface="Arial" pitchFamily="34" charset="0"/>
            </a:endParaRPr>
          </a:p>
        </p:txBody>
      </p:sp>
      <p:sp>
        <p:nvSpPr>
          <p:cNvPr id="44035" name="Title 1"/>
          <p:cNvSpPr>
            <a:spLocks noGrp="1"/>
          </p:cNvSpPr>
          <p:nvPr>
            <p:ph type="title" idx="4294967295"/>
          </p:nvPr>
        </p:nvSpPr>
        <p:spPr>
          <a:xfrm>
            <a:off x="1097280" y="283464"/>
            <a:ext cx="10058400" cy="1450757"/>
          </a:xfrm>
        </p:spPr>
        <p:txBody>
          <a:bodyPr anchor="b">
            <a:noAutofit/>
          </a:bodyPr>
          <a:lstStyle/>
          <a:p>
            <a:pPr>
              <a:defRPr/>
            </a:pPr>
            <a:r>
              <a:rPr lang="en-US" sz="4000" b="1" dirty="0">
                <a:solidFill>
                  <a:schemeClr val="accent1"/>
                </a:solidFill>
                <a:latin typeface="Arial" pitchFamily="34" charset="0"/>
              </a:rPr>
              <a:t>Cumulative Rates of Resistance</a:t>
            </a:r>
            <a:r>
              <a:rPr lang="en-US" sz="4000" b="1" dirty="0" smtClean="0">
                <a:solidFill>
                  <a:schemeClr val="accent1"/>
                </a:solidFill>
                <a:latin typeface="Arial" pitchFamily="34" charset="0"/>
              </a:rPr>
              <a:t> </a:t>
            </a:r>
            <a:br>
              <a:rPr lang="en-US" sz="4000" b="1" dirty="0" smtClean="0">
                <a:solidFill>
                  <a:schemeClr val="accent1"/>
                </a:solidFill>
                <a:latin typeface="Arial" pitchFamily="34" charset="0"/>
              </a:rPr>
            </a:br>
            <a:r>
              <a:rPr lang="en-US" sz="3200" dirty="0" smtClean="0">
                <a:solidFill>
                  <a:schemeClr val="accent1"/>
                </a:solidFill>
                <a:latin typeface="Arial" pitchFamily="34" charset="0"/>
              </a:rPr>
              <a:t>with </a:t>
            </a:r>
            <a:r>
              <a:rPr lang="en-US" sz="3200" dirty="0">
                <a:solidFill>
                  <a:schemeClr val="accent1"/>
                </a:solidFill>
                <a:latin typeface="Arial" pitchFamily="34" charset="0"/>
              </a:rPr>
              <a:t>Oral Agents</a:t>
            </a:r>
            <a:r>
              <a:rPr lang="en-US" sz="3200" dirty="0" smtClean="0">
                <a:solidFill>
                  <a:schemeClr val="accent1"/>
                </a:solidFill>
                <a:latin typeface="Arial" pitchFamily="34" charset="0"/>
              </a:rPr>
              <a:t> in </a:t>
            </a:r>
            <a:r>
              <a:rPr lang="en-US" sz="3200" dirty="0" err="1" smtClean="0">
                <a:solidFill>
                  <a:schemeClr val="accent1"/>
                </a:solidFill>
                <a:latin typeface="Arial" pitchFamily="34" charset="0"/>
              </a:rPr>
              <a:t>Nucleos(t)ide</a:t>
            </a:r>
            <a:r>
              <a:rPr lang="en-US" sz="3200" dirty="0" smtClean="0">
                <a:solidFill>
                  <a:schemeClr val="accent1"/>
                </a:solidFill>
                <a:latin typeface="Arial" pitchFamily="34" charset="0"/>
              </a:rPr>
              <a:t>-Naïve Patients</a:t>
            </a:r>
            <a:endParaRPr lang="en-US" sz="3200" dirty="0">
              <a:solidFill>
                <a:schemeClr val="accent1"/>
              </a:solidFill>
              <a:latin typeface="Arial" pitchFamily="34" charset="0"/>
            </a:endParaRPr>
          </a:p>
        </p:txBody>
      </p:sp>
      <p:sp>
        <p:nvSpPr>
          <p:cNvPr id="29700" name="Rectangle 14"/>
          <p:cNvSpPr>
            <a:spLocks noChangeArrowheads="1"/>
          </p:cNvSpPr>
          <p:nvPr/>
        </p:nvSpPr>
        <p:spPr bwMode="auto">
          <a:xfrm>
            <a:off x="2589212" y="2348964"/>
            <a:ext cx="7013575" cy="318036"/>
          </a:xfrm>
          <a:prstGeom prst="rect">
            <a:avLst/>
          </a:prstGeom>
          <a:noFill/>
          <a:ln w="12700" cap="sq">
            <a:noFill/>
            <a:miter lim="800000"/>
            <a:headEnd type="none" w="sm" len="sm"/>
            <a:tailEnd type="none" w="sm" len="sm"/>
          </a:ln>
        </p:spPr>
        <p:txBody>
          <a:bodyPr>
            <a:spAutoFit/>
          </a:bodyPr>
          <a:lstStyle/>
          <a:p>
            <a:pPr eaLnBrk="0" hangingPunct="0">
              <a:lnSpc>
                <a:spcPct val="90000"/>
              </a:lnSpc>
              <a:spcBef>
                <a:spcPct val="35000"/>
              </a:spcBef>
              <a:spcAft>
                <a:spcPct val="25000"/>
              </a:spcAft>
              <a:buClr>
                <a:schemeClr val="folHlink"/>
              </a:buClr>
              <a:buFont typeface="Arial" pitchFamily="34" charset="0"/>
              <a:buNone/>
            </a:pPr>
            <a:r>
              <a:rPr kumimoji="1" lang="en-US" sz="1600" b="1" i="1" dirty="0">
                <a:latin typeface="Arial" pitchFamily="34" charset="0"/>
                <a:ea typeface="ＭＳ Ｐゴシック" pitchFamily="34" charset="-128"/>
              </a:rPr>
              <a:t>Not head-to-head trials; different patient populations and trial designs</a:t>
            </a:r>
          </a:p>
        </p:txBody>
      </p:sp>
      <p:sp>
        <p:nvSpPr>
          <p:cNvPr id="29701" name="Rectangle 62"/>
          <p:cNvSpPr>
            <a:spLocks noChangeArrowheads="1"/>
          </p:cNvSpPr>
          <p:nvPr/>
        </p:nvSpPr>
        <p:spPr bwMode="auto">
          <a:xfrm>
            <a:off x="5549900" y="5565774"/>
            <a:ext cx="238125" cy="63500"/>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02" name="Text Box 22"/>
          <p:cNvSpPr txBox="1">
            <a:spLocks noChangeArrowheads="1"/>
          </p:cNvSpPr>
          <p:nvPr/>
        </p:nvSpPr>
        <p:spPr bwMode="auto">
          <a:xfrm>
            <a:off x="2198687" y="5857875"/>
            <a:ext cx="7847012" cy="314325"/>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Year</a:t>
            </a:r>
          </a:p>
        </p:txBody>
      </p:sp>
      <p:sp>
        <p:nvSpPr>
          <p:cNvPr id="29703" name="Text Box 34"/>
          <p:cNvSpPr txBox="1">
            <a:spLocks noChangeArrowheads="1"/>
          </p:cNvSpPr>
          <p:nvPr/>
        </p:nvSpPr>
        <p:spPr bwMode="auto">
          <a:xfrm>
            <a:off x="1885949" y="5464174"/>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0</a:t>
            </a:r>
          </a:p>
        </p:txBody>
      </p:sp>
      <p:sp>
        <p:nvSpPr>
          <p:cNvPr id="29704" name="Text Box 6"/>
          <p:cNvSpPr txBox="1">
            <a:spLocks noChangeArrowheads="1"/>
          </p:cNvSpPr>
          <p:nvPr/>
        </p:nvSpPr>
        <p:spPr bwMode="auto">
          <a:xfrm>
            <a:off x="2238375" y="4706937"/>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24</a:t>
            </a:r>
          </a:p>
        </p:txBody>
      </p:sp>
      <p:sp>
        <p:nvSpPr>
          <p:cNvPr id="29705" name="Text Box 7"/>
          <p:cNvSpPr txBox="1">
            <a:spLocks noChangeArrowheads="1"/>
          </p:cNvSpPr>
          <p:nvPr/>
        </p:nvSpPr>
        <p:spPr bwMode="auto">
          <a:xfrm>
            <a:off x="4995862" y="4137025"/>
            <a:ext cx="411162"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49</a:t>
            </a:r>
          </a:p>
        </p:txBody>
      </p:sp>
      <p:sp>
        <p:nvSpPr>
          <p:cNvPr id="29706" name="Text Box 8"/>
          <p:cNvSpPr txBox="1">
            <a:spLocks noChangeArrowheads="1"/>
          </p:cNvSpPr>
          <p:nvPr/>
        </p:nvSpPr>
        <p:spPr bwMode="auto">
          <a:xfrm>
            <a:off x="6350000" y="3759200"/>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67</a:t>
            </a:r>
          </a:p>
        </p:txBody>
      </p:sp>
      <p:sp>
        <p:nvSpPr>
          <p:cNvPr id="29707" name="Text Box 9"/>
          <p:cNvSpPr txBox="1">
            <a:spLocks noChangeArrowheads="1"/>
          </p:cNvSpPr>
          <p:nvPr/>
        </p:nvSpPr>
        <p:spPr bwMode="auto">
          <a:xfrm>
            <a:off x="7661275" y="3654425"/>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70</a:t>
            </a:r>
          </a:p>
        </p:txBody>
      </p:sp>
      <p:sp>
        <p:nvSpPr>
          <p:cNvPr id="29708" name="Text Box 10"/>
          <p:cNvSpPr txBox="1">
            <a:spLocks noChangeArrowheads="1"/>
          </p:cNvSpPr>
          <p:nvPr/>
        </p:nvSpPr>
        <p:spPr bwMode="auto">
          <a:xfrm>
            <a:off x="3613150" y="4464050"/>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38</a:t>
            </a:r>
          </a:p>
        </p:txBody>
      </p:sp>
      <p:sp>
        <p:nvSpPr>
          <p:cNvPr id="29709" name="Rectangle 11"/>
          <p:cNvSpPr>
            <a:spLocks noChangeArrowheads="1"/>
          </p:cNvSpPr>
          <p:nvPr/>
        </p:nvSpPr>
        <p:spPr bwMode="auto">
          <a:xfrm>
            <a:off x="2311400" y="5010149"/>
            <a:ext cx="239713" cy="614362"/>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0" name="Rectangle 12"/>
          <p:cNvSpPr>
            <a:spLocks noChangeArrowheads="1"/>
          </p:cNvSpPr>
          <p:nvPr/>
        </p:nvSpPr>
        <p:spPr bwMode="auto">
          <a:xfrm>
            <a:off x="3709987" y="4735512"/>
            <a:ext cx="228600" cy="887413"/>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1" name="Rectangle 13"/>
          <p:cNvSpPr>
            <a:spLocks noChangeArrowheads="1"/>
          </p:cNvSpPr>
          <p:nvPr/>
        </p:nvSpPr>
        <p:spPr bwMode="auto">
          <a:xfrm>
            <a:off x="5064125" y="4444999"/>
            <a:ext cx="233363" cy="1173162"/>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2" name="Rectangle 14"/>
          <p:cNvSpPr>
            <a:spLocks noChangeArrowheads="1"/>
          </p:cNvSpPr>
          <p:nvPr/>
        </p:nvSpPr>
        <p:spPr bwMode="auto">
          <a:xfrm>
            <a:off x="6430962" y="4067174"/>
            <a:ext cx="222250" cy="1555750"/>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3" name="Rectangle 15"/>
          <p:cNvSpPr>
            <a:spLocks noChangeArrowheads="1"/>
          </p:cNvSpPr>
          <p:nvPr/>
        </p:nvSpPr>
        <p:spPr bwMode="auto">
          <a:xfrm>
            <a:off x="7750175" y="3965575"/>
            <a:ext cx="219075" cy="1658937"/>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4" name="Text Box 24"/>
          <p:cNvSpPr txBox="1">
            <a:spLocks noChangeArrowheads="1"/>
          </p:cNvSpPr>
          <p:nvPr/>
        </p:nvSpPr>
        <p:spPr bwMode="auto">
          <a:xfrm>
            <a:off x="2686049"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1</a:t>
            </a:r>
          </a:p>
        </p:txBody>
      </p:sp>
      <p:sp>
        <p:nvSpPr>
          <p:cNvPr id="29715" name="Text Box 25"/>
          <p:cNvSpPr txBox="1">
            <a:spLocks noChangeArrowheads="1"/>
          </p:cNvSpPr>
          <p:nvPr/>
        </p:nvSpPr>
        <p:spPr bwMode="auto">
          <a:xfrm>
            <a:off x="4073524"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2</a:t>
            </a:r>
          </a:p>
        </p:txBody>
      </p:sp>
      <p:sp>
        <p:nvSpPr>
          <p:cNvPr id="29716" name="Text Box 26"/>
          <p:cNvSpPr txBox="1">
            <a:spLocks noChangeArrowheads="1"/>
          </p:cNvSpPr>
          <p:nvPr/>
        </p:nvSpPr>
        <p:spPr bwMode="auto">
          <a:xfrm>
            <a:off x="5394324"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3</a:t>
            </a:r>
          </a:p>
        </p:txBody>
      </p:sp>
      <p:sp>
        <p:nvSpPr>
          <p:cNvPr id="29717" name="Text Box 27"/>
          <p:cNvSpPr txBox="1">
            <a:spLocks noChangeArrowheads="1"/>
          </p:cNvSpPr>
          <p:nvPr/>
        </p:nvSpPr>
        <p:spPr bwMode="auto">
          <a:xfrm>
            <a:off x="6767512"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4</a:t>
            </a:r>
          </a:p>
        </p:txBody>
      </p:sp>
      <p:sp>
        <p:nvSpPr>
          <p:cNvPr id="29718" name="Text Box 28"/>
          <p:cNvSpPr txBox="1">
            <a:spLocks noChangeArrowheads="1"/>
          </p:cNvSpPr>
          <p:nvPr/>
        </p:nvSpPr>
        <p:spPr bwMode="auto">
          <a:xfrm>
            <a:off x="8051799"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5</a:t>
            </a:r>
          </a:p>
        </p:txBody>
      </p:sp>
      <p:sp>
        <p:nvSpPr>
          <p:cNvPr id="29719" name="Text Box 33"/>
          <p:cNvSpPr txBox="1">
            <a:spLocks noChangeArrowheads="1"/>
          </p:cNvSpPr>
          <p:nvPr/>
        </p:nvSpPr>
        <p:spPr bwMode="auto">
          <a:xfrm rot="-5400000">
            <a:off x="439737" y="4262437"/>
            <a:ext cx="2478088" cy="312737"/>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Patients (%)</a:t>
            </a:r>
          </a:p>
        </p:txBody>
      </p:sp>
      <p:sp>
        <p:nvSpPr>
          <p:cNvPr id="29720" name="Text Box 35"/>
          <p:cNvSpPr txBox="1">
            <a:spLocks noChangeArrowheads="1"/>
          </p:cNvSpPr>
          <p:nvPr/>
        </p:nvSpPr>
        <p:spPr bwMode="auto">
          <a:xfrm>
            <a:off x="1777999" y="3563936"/>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80</a:t>
            </a:r>
          </a:p>
        </p:txBody>
      </p:sp>
      <p:sp>
        <p:nvSpPr>
          <p:cNvPr id="29721" name="Text Box 36"/>
          <p:cNvSpPr txBox="1">
            <a:spLocks noChangeArrowheads="1"/>
          </p:cNvSpPr>
          <p:nvPr/>
        </p:nvSpPr>
        <p:spPr bwMode="auto">
          <a:xfrm>
            <a:off x="1777999" y="4525961"/>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40</a:t>
            </a:r>
          </a:p>
        </p:txBody>
      </p:sp>
      <p:sp>
        <p:nvSpPr>
          <p:cNvPr id="29722" name="Text Box 37"/>
          <p:cNvSpPr txBox="1">
            <a:spLocks noChangeArrowheads="1"/>
          </p:cNvSpPr>
          <p:nvPr/>
        </p:nvSpPr>
        <p:spPr bwMode="auto">
          <a:xfrm>
            <a:off x="1777999" y="4035424"/>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60</a:t>
            </a:r>
          </a:p>
        </p:txBody>
      </p:sp>
      <p:sp>
        <p:nvSpPr>
          <p:cNvPr id="29723" name="Text Box 38"/>
          <p:cNvSpPr txBox="1">
            <a:spLocks noChangeArrowheads="1"/>
          </p:cNvSpPr>
          <p:nvPr/>
        </p:nvSpPr>
        <p:spPr bwMode="auto">
          <a:xfrm>
            <a:off x="1777999" y="4989511"/>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20</a:t>
            </a:r>
          </a:p>
        </p:txBody>
      </p:sp>
      <p:sp>
        <p:nvSpPr>
          <p:cNvPr id="29724" name="Line 39"/>
          <p:cNvSpPr>
            <a:spLocks noChangeShapeType="1"/>
          </p:cNvSpPr>
          <p:nvPr/>
        </p:nvSpPr>
        <p:spPr bwMode="auto">
          <a:xfrm flipH="1" flipV="1">
            <a:off x="2214563" y="3201986"/>
            <a:ext cx="1587" cy="2432050"/>
          </a:xfrm>
          <a:prstGeom prst="line">
            <a:avLst/>
          </a:prstGeom>
          <a:noFill/>
          <a:ln w="28575">
            <a:solidFill>
              <a:schemeClr val="tx1"/>
            </a:solidFill>
            <a:round/>
            <a:headEnd/>
            <a:tailEnd/>
          </a:ln>
        </p:spPr>
        <p:txBody>
          <a:bodyPr/>
          <a:lstStyle/>
          <a:p>
            <a:endParaRPr lang="en-ZA"/>
          </a:p>
        </p:txBody>
      </p:sp>
      <p:sp>
        <p:nvSpPr>
          <p:cNvPr id="29725" name="Text Box 41"/>
          <p:cNvSpPr txBox="1">
            <a:spLocks noChangeArrowheads="1"/>
          </p:cNvSpPr>
          <p:nvPr/>
        </p:nvSpPr>
        <p:spPr bwMode="auto">
          <a:xfrm>
            <a:off x="1670049" y="3060699"/>
            <a:ext cx="526106"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100</a:t>
            </a:r>
          </a:p>
        </p:txBody>
      </p:sp>
      <p:sp>
        <p:nvSpPr>
          <p:cNvPr id="29726" name="Rectangle 46"/>
          <p:cNvSpPr>
            <a:spLocks noChangeArrowheads="1"/>
          </p:cNvSpPr>
          <p:nvPr/>
        </p:nvSpPr>
        <p:spPr bwMode="auto">
          <a:xfrm>
            <a:off x="7966075" y="4878387"/>
            <a:ext cx="244475" cy="747713"/>
          </a:xfrm>
          <a:prstGeom prst="rect">
            <a:avLst/>
          </a:prstGeom>
          <a:solidFill>
            <a:srgbClr val="FFFF00"/>
          </a:solidFill>
          <a:ln w="9525">
            <a:solidFill>
              <a:srgbClr val="FFFF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27" name="Text Box 47"/>
          <p:cNvSpPr txBox="1">
            <a:spLocks noChangeArrowheads="1"/>
          </p:cNvSpPr>
          <p:nvPr/>
        </p:nvSpPr>
        <p:spPr bwMode="auto">
          <a:xfrm>
            <a:off x="2520949" y="5345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0</a:t>
            </a:r>
          </a:p>
        </p:txBody>
      </p:sp>
      <p:sp>
        <p:nvSpPr>
          <p:cNvPr id="29728" name="Text Box 49"/>
          <p:cNvSpPr txBox="1">
            <a:spLocks noChangeArrowheads="1"/>
          </p:cNvSpPr>
          <p:nvPr/>
        </p:nvSpPr>
        <p:spPr bwMode="auto">
          <a:xfrm>
            <a:off x="5229224" y="5010150"/>
            <a:ext cx="400050"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11</a:t>
            </a:r>
          </a:p>
        </p:txBody>
      </p:sp>
      <p:sp>
        <p:nvSpPr>
          <p:cNvPr id="29729" name="Text Box 50"/>
          <p:cNvSpPr txBox="1">
            <a:spLocks noChangeArrowheads="1"/>
          </p:cNvSpPr>
          <p:nvPr/>
        </p:nvSpPr>
        <p:spPr bwMode="auto">
          <a:xfrm>
            <a:off x="6570662" y="4827587"/>
            <a:ext cx="412750"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18</a:t>
            </a:r>
          </a:p>
        </p:txBody>
      </p:sp>
      <p:sp>
        <p:nvSpPr>
          <p:cNvPr id="29730" name="Text Box 51"/>
          <p:cNvSpPr txBox="1">
            <a:spLocks noChangeArrowheads="1"/>
          </p:cNvSpPr>
          <p:nvPr/>
        </p:nvSpPr>
        <p:spPr bwMode="auto">
          <a:xfrm>
            <a:off x="7899400" y="4594225"/>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29</a:t>
            </a:r>
          </a:p>
        </p:txBody>
      </p:sp>
      <p:sp>
        <p:nvSpPr>
          <p:cNvPr id="29731" name="Rectangle 52"/>
          <p:cNvSpPr>
            <a:spLocks noChangeArrowheads="1"/>
          </p:cNvSpPr>
          <p:nvPr/>
        </p:nvSpPr>
        <p:spPr bwMode="auto">
          <a:xfrm>
            <a:off x="3940174" y="5507037"/>
            <a:ext cx="236538" cy="111125"/>
          </a:xfrm>
          <a:prstGeom prst="rect">
            <a:avLst/>
          </a:prstGeom>
          <a:solidFill>
            <a:srgbClr val="FFFF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2" name="Rectangle 53"/>
          <p:cNvSpPr>
            <a:spLocks noChangeArrowheads="1"/>
          </p:cNvSpPr>
          <p:nvPr/>
        </p:nvSpPr>
        <p:spPr bwMode="auto">
          <a:xfrm>
            <a:off x="5299075" y="5330825"/>
            <a:ext cx="250825" cy="280987"/>
          </a:xfrm>
          <a:prstGeom prst="rect">
            <a:avLst/>
          </a:prstGeom>
          <a:solidFill>
            <a:srgbClr val="FFFF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3" name="Rectangle 54"/>
          <p:cNvSpPr>
            <a:spLocks noChangeArrowheads="1"/>
          </p:cNvSpPr>
          <p:nvPr/>
        </p:nvSpPr>
        <p:spPr bwMode="auto">
          <a:xfrm>
            <a:off x="6657974" y="5135561"/>
            <a:ext cx="236538" cy="482600"/>
          </a:xfrm>
          <a:prstGeom prst="rect">
            <a:avLst/>
          </a:prstGeom>
          <a:solidFill>
            <a:srgbClr val="FFFF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4" name="Text Box 55"/>
          <p:cNvSpPr txBox="1">
            <a:spLocks noChangeArrowheads="1"/>
          </p:cNvSpPr>
          <p:nvPr/>
        </p:nvSpPr>
        <p:spPr bwMode="auto">
          <a:xfrm>
            <a:off x="2646362" y="5265737"/>
            <a:ext cx="434246" cy="289823"/>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400" b="1" dirty="0">
                <a:latin typeface="Arial" pitchFamily="34" charset="0"/>
                <a:cs typeface="Arial" pitchFamily="34" charset="0"/>
              </a:rPr>
              <a:t>0.2</a:t>
            </a:r>
          </a:p>
        </p:txBody>
      </p:sp>
      <p:sp>
        <p:nvSpPr>
          <p:cNvPr id="29735" name="Text Box 57"/>
          <p:cNvSpPr txBox="1">
            <a:spLocks noChangeArrowheads="1"/>
          </p:cNvSpPr>
          <p:nvPr/>
        </p:nvSpPr>
        <p:spPr bwMode="auto">
          <a:xfrm>
            <a:off x="5424488" y="5270500"/>
            <a:ext cx="523875"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 1.2</a:t>
            </a:r>
          </a:p>
        </p:txBody>
      </p:sp>
      <p:sp>
        <p:nvSpPr>
          <p:cNvPr id="29736" name="Text Box 58"/>
          <p:cNvSpPr txBox="1">
            <a:spLocks noChangeArrowheads="1"/>
          </p:cNvSpPr>
          <p:nvPr/>
        </p:nvSpPr>
        <p:spPr bwMode="auto">
          <a:xfrm>
            <a:off x="6816724" y="5262561"/>
            <a:ext cx="47000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1.2</a:t>
            </a:r>
          </a:p>
        </p:txBody>
      </p:sp>
      <p:sp>
        <p:nvSpPr>
          <p:cNvPr id="29737" name="Rectangle 59"/>
          <p:cNvSpPr>
            <a:spLocks noChangeArrowheads="1"/>
          </p:cNvSpPr>
          <p:nvPr/>
        </p:nvSpPr>
        <p:spPr bwMode="auto">
          <a:xfrm>
            <a:off x="4176713" y="5591175"/>
            <a:ext cx="238125" cy="33337"/>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8" name="Rectangle 60"/>
          <p:cNvSpPr>
            <a:spLocks noChangeArrowheads="1"/>
          </p:cNvSpPr>
          <p:nvPr/>
        </p:nvSpPr>
        <p:spPr bwMode="auto">
          <a:xfrm>
            <a:off x="2789238" y="5575300"/>
            <a:ext cx="238125" cy="39687"/>
          </a:xfrm>
          <a:prstGeom prst="rect">
            <a:avLst/>
          </a:prstGeom>
          <a:solidFill>
            <a:srgbClr val="66FF33"/>
          </a:solidFill>
          <a:ln w="9525">
            <a:solidFill>
              <a:srgbClr val="000000"/>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9" name="Rectangle 62"/>
          <p:cNvSpPr>
            <a:spLocks noChangeArrowheads="1"/>
          </p:cNvSpPr>
          <p:nvPr/>
        </p:nvSpPr>
        <p:spPr bwMode="auto">
          <a:xfrm>
            <a:off x="6907213" y="5561011"/>
            <a:ext cx="238125" cy="65088"/>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40" name="Rectangle 65"/>
          <p:cNvSpPr>
            <a:spLocks noChangeArrowheads="1"/>
          </p:cNvSpPr>
          <p:nvPr/>
        </p:nvSpPr>
        <p:spPr bwMode="auto">
          <a:xfrm>
            <a:off x="3028949" y="5426074"/>
            <a:ext cx="236538" cy="195262"/>
          </a:xfrm>
          <a:prstGeom prst="rect">
            <a:avLst/>
          </a:prstGeom>
          <a:solidFill>
            <a:srgbClr val="FF99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41" name="Text Box 66"/>
          <p:cNvSpPr txBox="1">
            <a:spLocks noChangeArrowheads="1"/>
          </p:cNvSpPr>
          <p:nvPr/>
        </p:nvSpPr>
        <p:spPr bwMode="auto">
          <a:xfrm>
            <a:off x="2998787" y="5119687"/>
            <a:ext cx="298450"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4</a:t>
            </a:r>
          </a:p>
        </p:txBody>
      </p:sp>
      <p:sp>
        <p:nvSpPr>
          <p:cNvPr id="29742" name="Line 43"/>
          <p:cNvSpPr>
            <a:spLocks noChangeShapeType="1"/>
          </p:cNvSpPr>
          <p:nvPr/>
        </p:nvSpPr>
        <p:spPr bwMode="auto">
          <a:xfrm flipV="1">
            <a:off x="3594099" y="5632449"/>
            <a:ext cx="0" cy="63500"/>
          </a:xfrm>
          <a:prstGeom prst="line">
            <a:avLst/>
          </a:prstGeom>
          <a:noFill/>
          <a:ln w="28575">
            <a:solidFill>
              <a:schemeClr val="tx1"/>
            </a:solidFill>
            <a:round/>
            <a:headEnd/>
            <a:tailEnd/>
          </a:ln>
        </p:spPr>
        <p:txBody>
          <a:bodyPr/>
          <a:lstStyle/>
          <a:p>
            <a:endParaRPr lang="en-ZA"/>
          </a:p>
        </p:txBody>
      </p:sp>
      <p:sp>
        <p:nvSpPr>
          <p:cNvPr id="29743" name="Line 45"/>
          <p:cNvSpPr>
            <a:spLocks noChangeShapeType="1"/>
          </p:cNvSpPr>
          <p:nvPr/>
        </p:nvSpPr>
        <p:spPr bwMode="auto">
          <a:xfrm flipV="1">
            <a:off x="4979987" y="5632449"/>
            <a:ext cx="0" cy="63500"/>
          </a:xfrm>
          <a:prstGeom prst="line">
            <a:avLst/>
          </a:prstGeom>
          <a:noFill/>
          <a:ln w="28575">
            <a:solidFill>
              <a:schemeClr val="tx1"/>
            </a:solidFill>
            <a:round/>
            <a:headEnd/>
            <a:tailEnd/>
          </a:ln>
        </p:spPr>
        <p:txBody>
          <a:bodyPr/>
          <a:lstStyle/>
          <a:p>
            <a:endParaRPr lang="en-ZA"/>
          </a:p>
        </p:txBody>
      </p:sp>
      <p:sp>
        <p:nvSpPr>
          <p:cNvPr id="29744" name="Line 47"/>
          <p:cNvSpPr>
            <a:spLocks noChangeShapeType="1"/>
          </p:cNvSpPr>
          <p:nvPr/>
        </p:nvSpPr>
        <p:spPr bwMode="auto">
          <a:xfrm flipV="1">
            <a:off x="6264274" y="5632449"/>
            <a:ext cx="0" cy="63500"/>
          </a:xfrm>
          <a:prstGeom prst="line">
            <a:avLst/>
          </a:prstGeom>
          <a:noFill/>
          <a:ln w="28575">
            <a:solidFill>
              <a:schemeClr val="tx1"/>
            </a:solidFill>
            <a:round/>
            <a:headEnd/>
            <a:tailEnd/>
          </a:ln>
        </p:spPr>
        <p:txBody>
          <a:bodyPr/>
          <a:lstStyle/>
          <a:p>
            <a:endParaRPr lang="en-ZA"/>
          </a:p>
        </p:txBody>
      </p:sp>
      <p:sp>
        <p:nvSpPr>
          <p:cNvPr id="29745" name="Line 48"/>
          <p:cNvSpPr>
            <a:spLocks noChangeShapeType="1"/>
          </p:cNvSpPr>
          <p:nvPr/>
        </p:nvSpPr>
        <p:spPr bwMode="auto">
          <a:xfrm flipV="1">
            <a:off x="7602537" y="5632449"/>
            <a:ext cx="0" cy="63500"/>
          </a:xfrm>
          <a:prstGeom prst="line">
            <a:avLst/>
          </a:prstGeom>
          <a:noFill/>
          <a:ln w="28575">
            <a:solidFill>
              <a:schemeClr val="tx1"/>
            </a:solidFill>
            <a:round/>
            <a:headEnd/>
            <a:tailEnd/>
          </a:ln>
        </p:spPr>
        <p:txBody>
          <a:bodyPr/>
          <a:lstStyle/>
          <a:p>
            <a:endParaRPr lang="en-ZA"/>
          </a:p>
        </p:txBody>
      </p:sp>
      <p:sp>
        <p:nvSpPr>
          <p:cNvPr id="29746" name="Line 49"/>
          <p:cNvSpPr>
            <a:spLocks noChangeShapeType="1"/>
          </p:cNvSpPr>
          <p:nvPr/>
        </p:nvSpPr>
        <p:spPr bwMode="auto">
          <a:xfrm flipV="1">
            <a:off x="8847137" y="5632449"/>
            <a:ext cx="0" cy="63500"/>
          </a:xfrm>
          <a:prstGeom prst="line">
            <a:avLst/>
          </a:prstGeom>
          <a:noFill/>
          <a:ln w="28575">
            <a:solidFill>
              <a:schemeClr val="tx1"/>
            </a:solidFill>
            <a:round/>
            <a:headEnd/>
            <a:tailEnd/>
          </a:ln>
        </p:spPr>
        <p:txBody>
          <a:bodyPr/>
          <a:lstStyle/>
          <a:p>
            <a:endParaRPr lang="en-ZA"/>
          </a:p>
        </p:txBody>
      </p:sp>
      <p:sp>
        <p:nvSpPr>
          <p:cNvPr id="29747" name="Text Box 69"/>
          <p:cNvSpPr txBox="1">
            <a:spLocks noChangeArrowheads="1"/>
          </p:cNvSpPr>
          <p:nvPr/>
        </p:nvSpPr>
        <p:spPr bwMode="auto">
          <a:xfrm>
            <a:off x="4611687" y="5348286"/>
            <a:ext cx="356188"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 0</a:t>
            </a:r>
          </a:p>
        </p:txBody>
      </p:sp>
      <p:sp>
        <p:nvSpPr>
          <p:cNvPr id="29748" name="Text Box 55"/>
          <p:cNvSpPr txBox="1">
            <a:spLocks noChangeArrowheads="1"/>
          </p:cNvSpPr>
          <p:nvPr/>
        </p:nvSpPr>
        <p:spPr bwMode="auto">
          <a:xfrm>
            <a:off x="3278187" y="5345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0</a:t>
            </a:r>
          </a:p>
        </p:txBody>
      </p:sp>
      <p:sp>
        <p:nvSpPr>
          <p:cNvPr id="29749" name="Text Box 49"/>
          <p:cNvSpPr txBox="1">
            <a:spLocks noChangeArrowheads="1"/>
          </p:cNvSpPr>
          <p:nvPr/>
        </p:nvSpPr>
        <p:spPr bwMode="auto">
          <a:xfrm>
            <a:off x="4344988" y="4983161"/>
            <a:ext cx="433387" cy="312738"/>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17</a:t>
            </a:r>
          </a:p>
        </p:txBody>
      </p:sp>
      <p:sp>
        <p:nvSpPr>
          <p:cNvPr id="29750" name="Text Box 58"/>
          <p:cNvSpPr txBox="1">
            <a:spLocks noChangeArrowheads="1"/>
          </p:cNvSpPr>
          <p:nvPr/>
        </p:nvSpPr>
        <p:spPr bwMode="auto">
          <a:xfrm>
            <a:off x="8126412" y="5262561"/>
            <a:ext cx="47000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1.2</a:t>
            </a:r>
          </a:p>
        </p:txBody>
      </p:sp>
      <p:sp>
        <p:nvSpPr>
          <p:cNvPr id="29751" name="Rectangle 62"/>
          <p:cNvSpPr>
            <a:spLocks noChangeArrowheads="1"/>
          </p:cNvSpPr>
          <p:nvPr/>
        </p:nvSpPr>
        <p:spPr bwMode="auto">
          <a:xfrm>
            <a:off x="8221663" y="5561011"/>
            <a:ext cx="238125" cy="57150"/>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52" name="Line 43"/>
          <p:cNvSpPr>
            <a:spLocks noChangeShapeType="1"/>
          </p:cNvSpPr>
          <p:nvPr/>
        </p:nvSpPr>
        <p:spPr bwMode="auto">
          <a:xfrm flipV="1">
            <a:off x="2214562" y="5632449"/>
            <a:ext cx="0" cy="63500"/>
          </a:xfrm>
          <a:prstGeom prst="line">
            <a:avLst/>
          </a:prstGeom>
          <a:noFill/>
          <a:ln w="28575">
            <a:solidFill>
              <a:schemeClr val="tx1"/>
            </a:solidFill>
            <a:round/>
            <a:headEnd/>
            <a:tailEnd/>
          </a:ln>
        </p:spPr>
        <p:txBody>
          <a:bodyPr/>
          <a:lstStyle/>
          <a:p>
            <a:endParaRPr lang="en-ZA"/>
          </a:p>
        </p:txBody>
      </p:sp>
      <p:sp>
        <p:nvSpPr>
          <p:cNvPr id="29753" name="Line 43"/>
          <p:cNvSpPr>
            <a:spLocks noChangeShapeType="1"/>
          </p:cNvSpPr>
          <p:nvPr/>
        </p:nvSpPr>
        <p:spPr bwMode="auto">
          <a:xfrm rot="16200000" flipV="1">
            <a:off x="2173287" y="5592761"/>
            <a:ext cx="0" cy="63500"/>
          </a:xfrm>
          <a:prstGeom prst="line">
            <a:avLst/>
          </a:prstGeom>
          <a:noFill/>
          <a:ln w="28575">
            <a:solidFill>
              <a:schemeClr val="tx1"/>
            </a:solidFill>
            <a:round/>
            <a:headEnd/>
            <a:tailEnd/>
          </a:ln>
        </p:spPr>
        <p:txBody>
          <a:bodyPr/>
          <a:lstStyle/>
          <a:p>
            <a:endParaRPr lang="en-ZA"/>
          </a:p>
        </p:txBody>
      </p:sp>
      <p:sp>
        <p:nvSpPr>
          <p:cNvPr id="29754" name="Line 43"/>
          <p:cNvSpPr>
            <a:spLocks noChangeShapeType="1"/>
          </p:cNvSpPr>
          <p:nvPr/>
        </p:nvSpPr>
        <p:spPr bwMode="auto">
          <a:xfrm rot="16200000" flipV="1">
            <a:off x="2173287" y="5113336"/>
            <a:ext cx="0" cy="63500"/>
          </a:xfrm>
          <a:prstGeom prst="line">
            <a:avLst/>
          </a:prstGeom>
          <a:noFill/>
          <a:ln w="28575">
            <a:solidFill>
              <a:schemeClr val="tx1"/>
            </a:solidFill>
            <a:round/>
            <a:headEnd/>
            <a:tailEnd/>
          </a:ln>
        </p:spPr>
        <p:txBody>
          <a:bodyPr/>
          <a:lstStyle/>
          <a:p>
            <a:endParaRPr lang="en-ZA"/>
          </a:p>
        </p:txBody>
      </p:sp>
      <p:sp>
        <p:nvSpPr>
          <p:cNvPr id="29755" name="Line 43"/>
          <p:cNvSpPr>
            <a:spLocks noChangeShapeType="1"/>
          </p:cNvSpPr>
          <p:nvPr/>
        </p:nvSpPr>
        <p:spPr bwMode="auto">
          <a:xfrm rot="16200000" flipV="1">
            <a:off x="2173287" y="4651374"/>
            <a:ext cx="0" cy="63500"/>
          </a:xfrm>
          <a:prstGeom prst="line">
            <a:avLst/>
          </a:prstGeom>
          <a:noFill/>
          <a:ln w="28575">
            <a:solidFill>
              <a:schemeClr val="tx1"/>
            </a:solidFill>
            <a:round/>
            <a:headEnd/>
            <a:tailEnd/>
          </a:ln>
        </p:spPr>
        <p:txBody>
          <a:bodyPr/>
          <a:lstStyle/>
          <a:p>
            <a:endParaRPr lang="en-ZA"/>
          </a:p>
        </p:txBody>
      </p:sp>
      <p:sp>
        <p:nvSpPr>
          <p:cNvPr id="29756" name="Line 43"/>
          <p:cNvSpPr>
            <a:spLocks noChangeShapeType="1"/>
          </p:cNvSpPr>
          <p:nvPr/>
        </p:nvSpPr>
        <p:spPr bwMode="auto">
          <a:xfrm rot="16200000" flipV="1">
            <a:off x="2173287" y="4159249"/>
            <a:ext cx="0" cy="63500"/>
          </a:xfrm>
          <a:prstGeom prst="line">
            <a:avLst/>
          </a:prstGeom>
          <a:noFill/>
          <a:ln w="28575">
            <a:solidFill>
              <a:schemeClr val="tx1"/>
            </a:solidFill>
            <a:round/>
            <a:headEnd/>
            <a:tailEnd/>
          </a:ln>
        </p:spPr>
        <p:txBody>
          <a:bodyPr/>
          <a:lstStyle/>
          <a:p>
            <a:endParaRPr lang="en-ZA"/>
          </a:p>
        </p:txBody>
      </p:sp>
      <p:sp>
        <p:nvSpPr>
          <p:cNvPr id="29757" name="Line 43"/>
          <p:cNvSpPr>
            <a:spLocks noChangeShapeType="1"/>
          </p:cNvSpPr>
          <p:nvPr/>
        </p:nvSpPr>
        <p:spPr bwMode="auto">
          <a:xfrm rot="16200000" flipV="1">
            <a:off x="2173287" y="3682999"/>
            <a:ext cx="0" cy="63500"/>
          </a:xfrm>
          <a:prstGeom prst="line">
            <a:avLst/>
          </a:prstGeom>
          <a:noFill/>
          <a:ln w="28575">
            <a:solidFill>
              <a:schemeClr val="tx1"/>
            </a:solidFill>
            <a:round/>
            <a:headEnd/>
            <a:tailEnd/>
          </a:ln>
        </p:spPr>
        <p:txBody>
          <a:bodyPr/>
          <a:lstStyle/>
          <a:p>
            <a:endParaRPr lang="en-ZA"/>
          </a:p>
        </p:txBody>
      </p:sp>
      <p:sp>
        <p:nvSpPr>
          <p:cNvPr id="29758" name="Line 43"/>
          <p:cNvSpPr>
            <a:spLocks noChangeShapeType="1"/>
          </p:cNvSpPr>
          <p:nvPr/>
        </p:nvSpPr>
        <p:spPr bwMode="auto">
          <a:xfrm rot="16200000" flipV="1">
            <a:off x="2173287" y="3182936"/>
            <a:ext cx="0" cy="63500"/>
          </a:xfrm>
          <a:prstGeom prst="line">
            <a:avLst/>
          </a:prstGeom>
          <a:noFill/>
          <a:ln w="28575">
            <a:solidFill>
              <a:schemeClr val="tx1"/>
            </a:solidFill>
            <a:round/>
            <a:headEnd/>
            <a:tailEnd/>
          </a:ln>
        </p:spPr>
        <p:txBody>
          <a:bodyPr/>
          <a:lstStyle/>
          <a:p>
            <a:endParaRPr lang="en-ZA"/>
          </a:p>
        </p:txBody>
      </p:sp>
      <p:sp>
        <p:nvSpPr>
          <p:cNvPr id="29759" name="Rectangle 65"/>
          <p:cNvSpPr>
            <a:spLocks noChangeArrowheads="1"/>
          </p:cNvSpPr>
          <p:nvPr/>
        </p:nvSpPr>
        <p:spPr bwMode="auto">
          <a:xfrm>
            <a:off x="4422774" y="5272087"/>
            <a:ext cx="223838" cy="352425"/>
          </a:xfrm>
          <a:prstGeom prst="rect">
            <a:avLst/>
          </a:prstGeom>
          <a:solidFill>
            <a:srgbClr val="FF99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60" name="Text Box 28"/>
          <p:cNvSpPr txBox="1">
            <a:spLocks noChangeArrowheads="1"/>
          </p:cNvSpPr>
          <p:nvPr/>
        </p:nvSpPr>
        <p:spPr bwMode="auto">
          <a:xfrm>
            <a:off x="9391649" y="561816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6</a:t>
            </a:r>
          </a:p>
        </p:txBody>
      </p:sp>
      <p:sp>
        <p:nvSpPr>
          <p:cNvPr id="29761" name="Line 49"/>
          <p:cNvSpPr>
            <a:spLocks noChangeShapeType="1"/>
          </p:cNvSpPr>
          <p:nvPr/>
        </p:nvSpPr>
        <p:spPr bwMode="auto">
          <a:xfrm flipV="1">
            <a:off x="10044112" y="5632449"/>
            <a:ext cx="0" cy="63500"/>
          </a:xfrm>
          <a:prstGeom prst="line">
            <a:avLst/>
          </a:prstGeom>
          <a:noFill/>
          <a:ln w="28575">
            <a:solidFill>
              <a:schemeClr val="tx1"/>
            </a:solidFill>
            <a:round/>
            <a:headEnd/>
            <a:tailEnd/>
          </a:ln>
        </p:spPr>
        <p:txBody>
          <a:bodyPr/>
          <a:lstStyle/>
          <a:p>
            <a:endParaRPr lang="en-ZA"/>
          </a:p>
        </p:txBody>
      </p:sp>
      <p:sp>
        <p:nvSpPr>
          <p:cNvPr id="29762" name="Text Box 58"/>
          <p:cNvSpPr txBox="1">
            <a:spLocks noChangeArrowheads="1"/>
          </p:cNvSpPr>
          <p:nvPr/>
        </p:nvSpPr>
        <p:spPr bwMode="auto">
          <a:xfrm>
            <a:off x="9450387" y="5262561"/>
            <a:ext cx="47000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1.2</a:t>
            </a:r>
          </a:p>
        </p:txBody>
      </p:sp>
      <p:sp>
        <p:nvSpPr>
          <p:cNvPr id="29763" name="Rectangle 62"/>
          <p:cNvSpPr>
            <a:spLocks noChangeArrowheads="1"/>
          </p:cNvSpPr>
          <p:nvPr/>
        </p:nvSpPr>
        <p:spPr bwMode="auto">
          <a:xfrm>
            <a:off x="9582150" y="5570536"/>
            <a:ext cx="238125" cy="44450"/>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cxnSp>
        <p:nvCxnSpPr>
          <p:cNvPr id="29764" name="Straight Connector 85"/>
          <p:cNvCxnSpPr>
            <a:cxnSpLocks noChangeShapeType="1"/>
          </p:cNvCxnSpPr>
          <p:nvPr/>
        </p:nvCxnSpPr>
        <p:spPr bwMode="auto">
          <a:xfrm>
            <a:off x="2211387" y="5624511"/>
            <a:ext cx="7848600" cy="0"/>
          </a:xfrm>
          <a:prstGeom prst="line">
            <a:avLst/>
          </a:prstGeom>
          <a:noFill/>
          <a:ln w="28575">
            <a:solidFill>
              <a:schemeClr val="tx1"/>
            </a:solidFill>
            <a:round/>
            <a:headEnd/>
            <a:tailEnd/>
          </a:ln>
        </p:spPr>
      </p:cxnSp>
      <p:sp>
        <p:nvSpPr>
          <p:cNvPr id="29765" name="TextBox 86"/>
          <p:cNvSpPr txBox="1">
            <a:spLocks noChangeArrowheads="1"/>
          </p:cNvSpPr>
          <p:nvPr/>
        </p:nvSpPr>
        <p:spPr bwMode="auto">
          <a:xfrm>
            <a:off x="2904530" y="2894657"/>
            <a:ext cx="1220787"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Lamivudine</a:t>
            </a:r>
          </a:p>
        </p:txBody>
      </p:sp>
      <p:sp>
        <p:nvSpPr>
          <p:cNvPr id="29766" name="TextBox 87"/>
          <p:cNvSpPr txBox="1">
            <a:spLocks noChangeArrowheads="1"/>
          </p:cNvSpPr>
          <p:nvPr/>
        </p:nvSpPr>
        <p:spPr bwMode="auto">
          <a:xfrm>
            <a:off x="4344689" y="2894657"/>
            <a:ext cx="928688"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Adefovir</a:t>
            </a:r>
          </a:p>
        </p:txBody>
      </p:sp>
      <p:sp>
        <p:nvSpPr>
          <p:cNvPr id="29767" name="TextBox 88"/>
          <p:cNvSpPr txBox="1">
            <a:spLocks noChangeArrowheads="1"/>
          </p:cNvSpPr>
          <p:nvPr/>
        </p:nvSpPr>
        <p:spPr bwMode="auto">
          <a:xfrm>
            <a:off x="5496817" y="2894657"/>
            <a:ext cx="1030288"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Entecavir</a:t>
            </a:r>
          </a:p>
        </p:txBody>
      </p:sp>
      <p:sp>
        <p:nvSpPr>
          <p:cNvPr id="29768" name="TextBox 90"/>
          <p:cNvSpPr txBox="1">
            <a:spLocks noChangeArrowheads="1"/>
          </p:cNvSpPr>
          <p:nvPr/>
        </p:nvSpPr>
        <p:spPr bwMode="auto">
          <a:xfrm>
            <a:off x="8233121" y="2894657"/>
            <a:ext cx="1030288"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Tenofovir</a:t>
            </a:r>
          </a:p>
        </p:txBody>
      </p:sp>
      <p:sp>
        <p:nvSpPr>
          <p:cNvPr id="29769" name="Rectangle 91"/>
          <p:cNvSpPr>
            <a:spLocks noChangeArrowheads="1"/>
          </p:cNvSpPr>
          <p:nvPr/>
        </p:nvSpPr>
        <p:spPr bwMode="auto">
          <a:xfrm>
            <a:off x="2832521" y="2978150"/>
            <a:ext cx="146050" cy="146050"/>
          </a:xfrm>
          <a:prstGeom prst="rect">
            <a:avLst/>
          </a:prstGeom>
          <a:solidFill>
            <a:schemeClr val="accent2"/>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0" name="Rectangle 75"/>
          <p:cNvSpPr>
            <a:spLocks noChangeArrowheads="1"/>
          </p:cNvSpPr>
          <p:nvPr/>
        </p:nvSpPr>
        <p:spPr bwMode="auto">
          <a:xfrm>
            <a:off x="4272681" y="2978150"/>
            <a:ext cx="146050" cy="146050"/>
          </a:xfrm>
          <a:prstGeom prst="rect">
            <a:avLst/>
          </a:prstGeom>
          <a:solidFill>
            <a:srgbClr val="FFFF00"/>
          </a:solidFill>
          <a:ln w="9525" algn="ctr">
            <a:solidFill>
              <a:srgbClr val="FFFF00"/>
            </a:solid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1" name="Rectangle 93"/>
          <p:cNvSpPr>
            <a:spLocks noChangeArrowheads="1"/>
          </p:cNvSpPr>
          <p:nvPr/>
        </p:nvSpPr>
        <p:spPr bwMode="auto">
          <a:xfrm>
            <a:off x="5424809" y="2978150"/>
            <a:ext cx="146050" cy="146050"/>
          </a:xfrm>
          <a:prstGeom prst="rect">
            <a:avLst/>
          </a:prstGeom>
          <a:solidFill>
            <a:srgbClr val="66FF33"/>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2" name="Rectangle 94"/>
          <p:cNvSpPr>
            <a:spLocks noChangeArrowheads="1"/>
          </p:cNvSpPr>
          <p:nvPr/>
        </p:nvSpPr>
        <p:spPr bwMode="auto">
          <a:xfrm>
            <a:off x="6792961" y="2978150"/>
            <a:ext cx="146050" cy="146050"/>
          </a:xfrm>
          <a:prstGeom prst="rect">
            <a:avLst/>
          </a:prstGeom>
          <a:solidFill>
            <a:srgbClr val="FF9900"/>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3" name="Rectangle 95"/>
          <p:cNvSpPr>
            <a:spLocks noChangeArrowheads="1"/>
          </p:cNvSpPr>
          <p:nvPr/>
        </p:nvSpPr>
        <p:spPr bwMode="auto">
          <a:xfrm>
            <a:off x="8161113" y="2978150"/>
            <a:ext cx="146050" cy="146050"/>
          </a:xfrm>
          <a:prstGeom prst="rect">
            <a:avLst/>
          </a:prstGeom>
          <a:solidFill>
            <a:srgbClr val="9148C8"/>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solidFill>
                <a:srgbClr val="9148C8"/>
              </a:solidFill>
              <a:latin typeface="Arial" pitchFamily="34" charset="0"/>
            </a:endParaRPr>
          </a:p>
        </p:txBody>
      </p:sp>
      <p:sp>
        <p:nvSpPr>
          <p:cNvPr id="29774" name="Text Box 56"/>
          <p:cNvSpPr txBox="1">
            <a:spLocks noChangeArrowheads="1"/>
          </p:cNvSpPr>
          <p:nvPr/>
        </p:nvSpPr>
        <p:spPr bwMode="auto">
          <a:xfrm>
            <a:off x="4056063" y="5270500"/>
            <a:ext cx="509587" cy="289823"/>
          </a:xfrm>
          <a:prstGeom prst="rect">
            <a:avLst/>
          </a:prstGeom>
          <a:noFill/>
          <a:ln w="9525">
            <a:noFill/>
            <a:miter lim="800000"/>
            <a:headEnd/>
            <a:tailEnd/>
          </a:ln>
        </p:spPr>
        <p:txBody>
          <a:bodyPr>
            <a:spAutoFit/>
          </a:bodyPr>
          <a:lstStyle/>
          <a:p>
            <a:pPr>
              <a:lnSpc>
                <a:spcPct val="90000"/>
              </a:lnSpc>
              <a:spcBef>
                <a:spcPct val="35000"/>
              </a:spcBef>
              <a:spcAft>
                <a:spcPct val="25000"/>
              </a:spcAft>
              <a:buClr>
                <a:schemeClr val="folHlink"/>
              </a:buClr>
              <a:buFont typeface="Arial" pitchFamily="34" charset="0"/>
              <a:buNone/>
            </a:pPr>
            <a:r>
              <a:rPr lang="en-US" sz="1400" b="1" dirty="0">
                <a:latin typeface="Arial" pitchFamily="34" charset="0"/>
                <a:cs typeface="Arial" pitchFamily="34" charset="0"/>
              </a:rPr>
              <a:t>0.5</a:t>
            </a:r>
          </a:p>
        </p:txBody>
      </p:sp>
      <p:sp>
        <p:nvSpPr>
          <p:cNvPr id="29775" name="Text Box 48"/>
          <p:cNvSpPr txBox="1">
            <a:spLocks noChangeArrowheads="1"/>
          </p:cNvSpPr>
          <p:nvPr/>
        </p:nvSpPr>
        <p:spPr bwMode="auto">
          <a:xfrm>
            <a:off x="3905250" y="5100636"/>
            <a:ext cx="504825" cy="312738"/>
          </a:xfrm>
          <a:prstGeom prst="rect">
            <a:avLst/>
          </a:prstGeom>
          <a:noFill/>
          <a:ln w="9525">
            <a:noFill/>
            <a:miter lim="800000"/>
            <a:headEnd/>
            <a:tailEnd/>
          </a:ln>
        </p:spPr>
        <p:txBody>
          <a:bodyPr>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3</a:t>
            </a:r>
          </a:p>
        </p:txBody>
      </p:sp>
      <p:sp>
        <p:nvSpPr>
          <p:cNvPr id="29776" name="Rectangle 81"/>
          <p:cNvSpPr>
            <a:spLocks noChangeArrowheads="1"/>
          </p:cNvSpPr>
          <p:nvPr/>
        </p:nvSpPr>
        <p:spPr bwMode="auto">
          <a:xfrm>
            <a:off x="146304" y="6455664"/>
            <a:ext cx="11053508" cy="307777"/>
          </a:xfrm>
          <a:prstGeom prst="rect">
            <a:avLst/>
          </a:prstGeom>
          <a:noFill/>
          <a:ln w="9525" algn="ctr">
            <a:noFill/>
            <a:miter lim="800000"/>
            <a:headEnd/>
            <a:tailEnd/>
          </a:ln>
        </p:spPr>
        <p:txBody>
          <a:bodyPr wrap="square" anchor="ctr">
            <a:spAutoFit/>
          </a:bodyPr>
          <a:lstStyle/>
          <a:p>
            <a:pPr eaLnBrk="0" hangingPunct="0">
              <a:spcBef>
                <a:spcPct val="35000"/>
              </a:spcBef>
              <a:spcAft>
                <a:spcPct val="25000"/>
              </a:spcAft>
              <a:buClr>
                <a:schemeClr val="folHlink"/>
              </a:buClr>
              <a:tabLst>
                <a:tab pos="685800" algn="l"/>
              </a:tabLst>
            </a:pPr>
            <a:r>
              <a:rPr lang="en-US" sz="1400" dirty="0">
                <a:solidFill>
                  <a:schemeClr val="bg1"/>
                </a:solidFill>
                <a:latin typeface="Arial" pitchFamily="34" charset="0"/>
                <a:ea typeface="Times New Roman" pitchFamily="18" charset="0"/>
                <a:cs typeface="Arial" pitchFamily="34" charset="0"/>
              </a:rPr>
              <a:t>EASL clinical practice guidelines. J </a:t>
            </a:r>
            <a:r>
              <a:rPr lang="en-US" sz="1400" dirty="0" err="1">
                <a:solidFill>
                  <a:schemeClr val="bg1"/>
                </a:solidFill>
                <a:latin typeface="Arial" pitchFamily="34" charset="0"/>
                <a:ea typeface="Times New Roman" pitchFamily="18" charset="0"/>
                <a:cs typeface="Arial" pitchFamily="34" charset="0"/>
              </a:rPr>
              <a:t>Hepatol</a:t>
            </a:r>
            <a:r>
              <a:rPr lang="en-US" sz="1400" dirty="0">
                <a:solidFill>
                  <a:schemeClr val="bg1"/>
                </a:solidFill>
                <a:latin typeface="Arial" pitchFamily="34" charset="0"/>
                <a:ea typeface="Times New Roman" pitchFamily="18" charset="0"/>
                <a:cs typeface="Arial" pitchFamily="34" charset="0"/>
              </a:rPr>
              <a:t>. 2009;50:227-242. </a:t>
            </a:r>
            <a:r>
              <a:rPr lang="en-US" sz="1400" dirty="0" err="1">
                <a:solidFill>
                  <a:schemeClr val="bg1"/>
                </a:solidFill>
                <a:latin typeface="Arial" pitchFamily="34" charset="0"/>
                <a:ea typeface="Times New Roman" pitchFamily="18" charset="0"/>
                <a:cs typeface="Arial" pitchFamily="34" charset="0"/>
              </a:rPr>
              <a:t>Tenney</a:t>
            </a:r>
            <a:r>
              <a:rPr lang="en-US" sz="1400" dirty="0">
                <a:solidFill>
                  <a:schemeClr val="bg1"/>
                </a:solidFill>
                <a:latin typeface="Arial" pitchFamily="34" charset="0"/>
                <a:ea typeface="Times New Roman" pitchFamily="18" charset="0"/>
                <a:cs typeface="Arial" pitchFamily="34" charset="0"/>
              </a:rPr>
              <a:t> DJ, et al. EASL; 2009; Copenhagen, Denmark. Abstract 20.</a:t>
            </a:r>
          </a:p>
        </p:txBody>
      </p:sp>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82" name="Straight Connector 81"/>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92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1824" y="612775"/>
            <a:ext cx="11097001" cy="1139825"/>
          </a:xfrm>
        </p:spPr>
        <p:txBody>
          <a:bodyPr>
            <a:normAutofit/>
          </a:bodyPr>
          <a:lstStyle/>
          <a:p>
            <a:pPr>
              <a:defRPr/>
            </a:pPr>
            <a:r>
              <a:rPr lang="en-GB" sz="4000" b="1" dirty="0">
                <a:solidFill>
                  <a:schemeClr val="accent1"/>
                </a:solidFill>
                <a:latin typeface="Arial" pitchFamily="34" charset="0"/>
              </a:rPr>
              <a:t>Preventing HBV Treatment Failure</a:t>
            </a:r>
          </a:p>
        </p:txBody>
      </p:sp>
      <p:sp>
        <p:nvSpPr>
          <p:cNvPr id="6147" name="Rectangle 3"/>
          <p:cNvSpPr>
            <a:spLocks noGrp="1" noChangeArrowheads="1"/>
          </p:cNvSpPr>
          <p:nvPr>
            <p:ph type="body" idx="1"/>
          </p:nvPr>
        </p:nvSpPr>
        <p:spPr>
          <a:xfrm>
            <a:off x="1188720" y="1938528"/>
            <a:ext cx="10354343" cy="4967287"/>
          </a:xfrm>
        </p:spPr>
        <p:txBody>
          <a:bodyPr>
            <a:normAutofit/>
          </a:bodyPr>
          <a:lstStyle/>
          <a:p>
            <a:pPr marL="347472" indent="-347472">
              <a:lnSpc>
                <a:spcPct val="100000"/>
              </a:lnSpc>
              <a:buSzPct val="110000"/>
              <a:buNone/>
              <a:tabLst>
                <a:tab pos="180975" algn="l"/>
              </a:tabLst>
            </a:pPr>
            <a:r>
              <a:rPr lang="en-US" sz="2400" b="1" dirty="0" smtClean="0">
                <a:solidFill>
                  <a:schemeClr val="accent1"/>
                </a:solidFill>
                <a:latin typeface="Arial"/>
                <a:cs typeface="Arial"/>
              </a:rPr>
              <a:t>Adherence</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a:cs typeface="Arial"/>
              </a:rPr>
              <a:t>Treatment adherence is essential for HBV viral suppression</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a:cs typeface="Arial"/>
              </a:rPr>
              <a:t>Adherence should be reinforced in all individuals with confirmed or suspected antiviral resistance </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a:cs typeface="Arial"/>
              </a:rPr>
              <a:t>Adherence is dependent on a number of factors:</a:t>
            </a:r>
          </a:p>
          <a:p>
            <a:pPr marL="694944" lvl="2" indent="-347472">
              <a:lnSpc>
                <a:spcPct val="100000"/>
              </a:lnSpc>
              <a:spcBef>
                <a:spcPts val="1200"/>
              </a:spcBef>
              <a:spcAft>
                <a:spcPts val="200"/>
              </a:spcAft>
              <a:buSzPct val="60000"/>
              <a:buFont typeface="Wingdings" charset="2"/>
              <a:buChar char=""/>
              <a:tabLst>
                <a:tab pos="180975" algn="l"/>
              </a:tabLst>
            </a:pPr>
            <a:r>
              <a:rPr lang="en-US" sz="2200" dirty="0" smtClean="0">
                <a:solidFill>
                  <a:schemeClr val="tx1"/>
                </a:solidFill>
                <a:latin typeface="Arial"/>
                <a:cs typeface="Arial"/>
              </a:rPr>
              <a:t> patient’s insight into need for treatment and risks of non-adherence</a:t>
            </a:r>
          </a:p>
          <a:p>
            <a:pPr marL="694944" lvl="2" indent="-347472">
              <a:lnSpc>
                <a:spcPct val="100000"/>
              </a:lnSpc>
              <a:spcBef>
                <a:spcPts val="1200"/>
              </a:spcBef>
              <a:spcAft>
                <a:spcPts val="200"/>
              </a:spcAft>
              <a:buSzPct val="60000"/>
              <a:buFont typeface="Wingdings" charset="2"/>
              <a:buChar char=""/>
              <a:tabLst>
                <a:tab pos="180975" algn="l"/>
              </a:tabLst>
            </a:pPr>
            <a:r>
              <a:rPr lang="en-US" sz="2200" dirty="0" smtClean="0">
                <a:solidFill>
                  <a:schemeClr val="tx1"/>
                </a:solidFill>
                <a:latin typeface="Arial"/>
                <a:cs typeface="Arial"/>
              </a:rPr>
              <a:t> guaranteed secure supply of medication</a:t>
            </a:r>
          </a:p>
          <a:p>
            <a:pPr marL="694944" lvl="2" indent="-347472">
              <a:lnSpc>
                <a:spcPct val="100000"/>
              </a:lnSpc>
              <a:spcBef>
                <a:spcPts val="1200"/>
              </a:spcBef>
              <a:spcAft>
                <a:spcPts val="200"/>
              </a:spcAft>
              <a:buSzPct val="60000"/>
              <a:buFont typeface="Wingdings" charset="2"/>
              <a:buChar char=""/>
              <a:tabLst>
                <a:tab pos="180975" algn="l"/>
              </a:tabLst>
            </a:pPr>
            <a:r>
              <a:rPr lang="en-US" sz="2200" dirty="0" smtClean="0">
                <a:solidFill>
                  <a:schemeClr val="tx1"/>
                </a:solidFill>
                <a:latin typeface="Arial"/>
                <a:cs typeface="Arial"/>
              </a:rPr>
              <a:t> Transport to healthcare centre supplying </a:t>
            </a:r>
            <a:r>
              <a:rPr lang="en-US" sz="2200" dirty="0" err="1" smtClean="0">
                <a:solidFill>
                  <a:schemeClr val="tx1"/>
                </a:solidFill>
                <a:latin typeface="Arial"/>
                <a:cs typeface="Arial"/>
              </a:rPr>
              <a:t>antivirals</a:t>
            </a:r>
            <a:endParaRPr lang="en-US" sz="2200" dirty="0">
              <a:solidFill>
                <a:schemeClr val="tx1"/>
              </a:solidFill>
              <a:latin typeface="Arial"/>
              <a:cs typeface="Arial"/>
            </a:endParaRPr>
          </a:p>
        </p:txBody>
      </p:sp>
    </p:spTree>
    <p:extLst>
      <p:ext uri="{BB962C8B-B14F-4D97-AF65-F5344CB8AC3E}">
        <p14:creationId xmlns:p14="http://schemas.microsoft.com/office/powerpoint/2010/main" val="377191058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US" sz="4000" b="1" dirty="0">
                <a:solidFill>
                  <a:schemeClr val="accent1"/>
                </a:solidFill>
                <a:latin typeface="Arial" panose="020B0604020202020204" pitchFamily="34" charset="0"/>
                <a:cs typeface="Arial" panose="020B0604020202020204" pitchFamily="34" charset="0"/>
              </a:rPr>
              <a:t>Monitoring </a:t>
            </a:r>
            <a:r>
              <a:rPr lang="en-US" sz="4000" b="1" dirty="0" smtClean="0">
                <a:solidFill>
                  <a:schemeClr val="accent1"/>
                </a:solidFill>
                <a:latin typeface="Arial" panose="020B0604020202020204" pitchFamily="34" charset="0"/>
                <a:cs typeface="Arial" panose="020B0604020202020204" pitchFamily="34" charset="0"/>
              </a:rPr>
              <a:t>Adherence to </a:t>
            </a:r>
            <a:br>
              <a:rPr lang="en-US" sz="4000" b="1" dirty="0" smtClean="0">
                <a:solidFill>
                  <a:schemeClr val="accent1"/>
                </a:solidFill>
                <a:latin typeface="Arial" panose="020B0604020202020204" pitchFamily="34" charset="0"/>
                <a:cs typeface="Arial" panose="020B0604020202020204" pitchFamily="34" charset="0"/>
              </a:rPr>
            </a:br>
            <a:r>
              <a:rPr lang="en-US" sz="4000" b="1" dirty="0" smtClean="0">
                <a:solidFill>
                  <a:schemeClr val="accent1"/>
                </a:solidFill>
                <a:latin typeface="Arial" panose="020B0604020202020204" pitchFamily="34" charset="0"/>
                <a:cs typeface="Arial" panose="020B0604020202020204" pitchFamily="34" charset="0"/>
              </a:rPr>
              <a:t>HBV Antiviral Therapy</a:t>
            </a:r>
            <a:endParaRPr lang="en-GB" sz="4000" b="1" dirty="0">
              <a:solidFill>
                <a:schemeClr val="accent1"/>
              </a:solidFill>
              <a:latin typeface="Arial" pitchFamily="34" charset="0"/>
              <a:cs typeface="Arial" panose="020B0604020202020204" pitchFamily="34" charset="0"/>
            </a:endParaRPr>
          </a:p>
        </p:txBody>
      </p:sp>
      <p:sp>
        <p:nvSpPr>
          <p:cNvPr id="6147" name="Rectangle 3"/>
          <p:cNvSpPr>
            <a:spLocks noGrp="1" noChangeArrowheads="1"/>
          </p:cNvSpPr>
          <p:nvPr>
            <p:ph idx="1"/>
          </p:nvPr>
        </p:nvSpPr>
        <p:spPr>
          <a:xfrm>
            <a:off x="1188720" y="1938528"/>
            <a:ext cx="10055781" cy="4023360"/>
          </a:xfrm>
        </p:spPr>
        <p:txBody>
          <a:bodyPr>
            <a:noAutofit/>
          </a:bodyPr>
          <a:lstStyle/>
          <a:p>
            <a:pPr marL="347472" indent="-347472">
              <a:lnSpc>
                <a:spcPct val="100000"/>
              </a:lnSpc>
              <a:spcBef>
                <a:spcPts val="600"/>
              </a:spcBef>
              <a:buSzPct val="110000"/>
              <a:buNone/>
              <a:tabLst>
                <a:tab pos="180975" algn="l"/>
              </a:tabLst>
            </a:pPr>
            <a:r>
              <a:rPr lang="en-US" sz="2400" b="1" dirty="0">
                <a:solidFill>
                  <a:schemeClr val="accent1"/>
                </a:solidFill>
                <a:latin typeface="Arial" charset="0"/>
              </a:rPr>
              <a:t>Counseling</a:t>
            </a:r>
            <a:r>
              <a:rPr lang="en-US" sz="2400" dirty="0">
                <a:solidFill>
                  <a:schemeClr val="accent1"/>
                </a:solidFill>
                <a:latin typeface="Arial" charset="0"/>
              </a:rPr>
              <a:t> </a:t>
            </a: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charset="0"/>
              </a:rPr>
              <a:t>Pre- </a:t>
            </a:r>
            <a:r>
              <a:rPr lang="en-US" sz="2400" dirty="0">
                <a:solidFill>
                  <a:schemeClr val="tx1"/>
                </a:solidFill>
                <a:latin typeface="Arial" charset="0"/>
              </a:rPr>
              <a:t>and </a:t>
            </a:r>
            <a:r>
              <a:rPr lang="en-US" sz="2400" dirty="0" smtClean="0">
                <a:solidFill>
                  <a:schemeClr val="tx1"/>
                </a:solidFill>
                <a:latin typeface="Arial" charset="0"/>
              </a:rPr>
              <a:t>post-initiation </a:t>
            </a:r>
            <a:r>
              <a:rPr lang="en-US" sz="2400" dirty="0">
                <a:solidFill>
                  <a:schemeClr val="tx1"/>
                </a:solidFill>
                <a:latin typeface="Arial" charset="0"/>
              </a:rPr>
              <a:t>of treatment essential to ensure adherence</a:t>
            </a:r>
          </a:p>
          <a:p>
            <a:pPr marL="347472" indent="-347472">
              <a:lnSpc>
                <a:spcPct val="80000"/>
              </a:lnSpc>
              <a:buSzPct val="110000"/>
              <a:buNone/>
              <a:tabLst>
                <a:tab pos="180975" algn="l"/>
              </a:tabLst>
            </a:pPr>
            <a:r>
              <a:rPr lang="en-US" sz="2400" b="1" dirty="0">
                <a:solidFill>
                  <a:schemeClr val="accent1"/>
                </a:solidFill>
                <a:latin typeface="Arial"/>
                <a:cs typeface="Arial"/>
              </a:rPr>
              <a:t>Monitoring of adherence is essential</a:t>
            </a:r>
          </a:p>
          <a:p>
            <a:pPr marL="347472" indent="-347472">
              <a:lnSpc>
                <a:spcPct val="80000"/>
              </a:lnSpc>
              <a:spcBef>
                <a:spcPts val="600"/>
              </a:spcBef>
              <a:buSzPct val="110000"/>
              <a:buNone/>
              <a:tabLst>
                <a:tab pos="180975" algn="l"/>
              </a:tabLst>
            </a:pPr>
            <a:r>
              <a:rPr lang="en-US" sz="2400" b="1" i="1" dirty="0">
                <a:solidFill>
                  <a:schemeClr val="accent1"/>
                </a:solidFill>
                <a:latin typeface="Arial"/>
                <a:cs typeface="Arial"/>
              </a:rPr>
              <a:t>Self-reporting of missed doses by patient or </a:t>
            </a:r>
            <a:r>
              <a:rPr lang="en-US" sz="2400" b="1" i="1" dirty="0" smtClean="0">
                <a:solidFill>
                  <a:schemeClr val="accent1"/>
                </a:solidFill>
                <a:latin typeface="Arial"/>
                <a:cs typeface="Arial"/>
              </a:rPr>
              <a:t>caregiver is unreliable</a:t>
            </a:r>
            <a:endParaRPr lang="en-US" sz="2400" dirty="0">
              <a:solidFill>
                <a:schemeClr val="accent1"/>
              </a:solidFill>
              <a:latin typeface="Arial"/>
              <a:cs typeface="Arial"/>
            </a:endParaRPr>
          </a:p>
          <a:p>
            <a:pPr marL="347472" indent="-347472">
              <a:lnSpc>
                <a:spcPct val="80000"/>
              </a:lnSpc>
              <a:buSzPct val="110000"/>
              <a:buNone/>
              <a:tabLst>
                <a:tab pos="180975" algn="l"/>
              </a:tabLst>
            </a:pPr>
            <a:r>
              <a:rPr lang="en-US" sz="2400" b="1" i="1" dirty="0">
                <a:solidFill>
                  <a:schemeClr val="accent1"/>
                </a:solidFill>
                <a:latin typeface="Arial"/>
                <a:cs typeface="Arial"/>
              </a:rPr>
              <a:t>Pharmacy refill records: </a:t>
            </a:r>
            <a:endParaRPr lang="en-US" sz="2400" i="1" dirty="0">
              <a:solidFill>
                <a:schemeClr val="accent1"/>
              </a:solidFill>
              <a:latin typeface="Arial"/>
              <a:cs typeface="Arial"/>
            </a:endParaRP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 </a:t>
            </a:r>
            <a:r>
              <a:rPr lang="en-US" sz="2400" dirty="0" smtClean="0">
                <a:solidFill>
                  <a:schemeClr val="tx1"/>
                </a:solidFill>
                <a:latin typeface="Arial"/>
                <a:cs typeface="Arial"/>
              </a:rPr>
              <a:t>Obtaining </a:t>
            </a:r>
            <a:r>
              <a:rPr lang="en-US" sz="2400" dirty="0">
                <a:solidFill>
                  <a:schemeClr val="tx1"/>
                </a:solidFill>
                <a:latin typeface="Arial"/>
                <a:cs typeface="Arial"/>
              </a:rPr>
              <a:t>pharmacy refills at irregular intervals</a:t>
            </a: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a:cs typeface="Arial"/>
              </a:rPr>
              <a:t> Overestimate adherence </a:t>
            </a:r>
            <a:r>
              <a:rPr lang="en-US" sz="2400" dirty="0">
                <a:solidFill>
                  <a:schemeClr val="tx1"/>
                </a:solidFill>
                <a:latin typeface="Arial"/>
                <a:cs typeface="Arial"/>
              </a:rPr>
              <a:t>on sole basis of pharmacy refill </a:t>
            </a:r>
            <a:r>
              <a:rPr lang="en-US" sz="2400" dirty="0" smtClean="0">
                <a:solidFill>
                  <a:schemeClr val="tx1"/>
                </a:solidFill>
                <a:latin typeface="Arial"/>
                <a:cs typeface="Arial"/>
              </a:rPr>
              <a:t>records</a:t>
            </a:r>
          </a:p>
          <a:p>
            <a:pPr marL="694944" lvl="3" indent="-347472">
              <a:lnSpc>
                <a:spcPct val="80000"/>
              </a:lnSpc>
              <a:spcBef>
                <a:spcPts val="600"/>
              </a:spcBef>
              <a:spcAft>
                <a:spcPts val="200"/>
              </a:spcAft>
              <a:buSzPct val="60000"/>
              <a:buFont typeface="Wingdings" charset="2"/>
              <a:buChar char=""/>
              <a:tabLst>
                <a:tab pos="180975" algn="l"/>
              </a:tabLst>
            </a:pPr>
            <a:r>
              <a:rPr lang="en-US" sz="2400" dirty="0" smtClean="0">
                <a:solidFill>
                  <a:schemeClr val="tx1"/>
                </a:solidFill>
                <a:latin typeface="Arial"/>
                <a:cs typeface="Arial"/>
              </a:rPr>
              <a:t>collecting </a:t>
            </a:r>
            <a:r>
              <a:rPr lang="en-US" sz="2400" dirty="0">
                <a:solidFill>
                  <a:schemeClr val="tx1"/>
                </a:solidFill>
                <a:latin typeface="Arial"/>
                <a:cs typeface="Arial"/>
              </a:rPr>
              <a:t>medications does not equate with adherence</a:t>
            </a:r>
            <a:endParaRPr lang="en-US" sz="2400" b="1" dirty="0">
              <a:solidFill>
                <a:schemeClr val="tx1"/>
              </a:solidFill>
              <a:latin typeface="Arial"/>
              <a:cs typeface="Arial"/>
            </a:endParaRPr>
          </a:p>
          <a:p>
            <a:pPr marL="347472" indent="-347472">
              <a:lnSpc>
                <a:spcPct val="80000"/>
              </a:lnSpc>
              <a:buSzPct val="110000"/>
              <a:buNone/>
              <a:tabLst>
                <a:tab pos="180975" algn="l"/>
              </a:tabLst>
            </a:pPr>
            <a:r>
              <a:rPr lang="en-US" sz="2400" b="1" i="1" dirty="0">
                <a:solidFill>
                  <a:schemeClr val="accent1"/>
                </a:solidFill>
                <a:latin typeface="Arial"/>
                <a:cs typeface="Arial"/>
              </a:rPr>
              <a:t>HBV DNA Viral load monitoring: </a:t>
            </a: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panose="020B0604020202020204" pitchFamily="34" charset="0"/>
                <a:cs typeface="Arial" panose="020B0604020202020204" pitchFamily="34" charset="0"/>
              </a:rPr>
              <a:t>Optimal way to diagnose and confirm treatment failure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6052328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GB" sz="4000" b="1" dirty="0">
                <a:solidFill>
                  <a:schemeClr val="accent1"/>
                </a:solidFill>
                <a:latin typeface="Arial" pitchFamily="34" charset="0"/>
              </a:rPr>
              <a:t>Management of HBV Treatment Failure</a:t>
            </a:r>
          </a:p>
        </p:txBody>
      </p:sp>
      <p:sp>
        <p:nvSpPr>
          <p:cNvPr id="6147" name="Rectangle 3"/>
          <p:cNvSpPr>
            <a:spLocks noGrp="1" noChangeArrowheads="1"/>
          </p:cNvSpPr>
          <p:nvPr>
            <p:ph idx="1"/>
          </p:nvPr>
        </p:nvSpPr>
        <p:spPr>
          <a:xfrm>
            <a:off x="1188720" y="1938528"/>
            <a:ext cx="10055781" cy="4023360"/>
          </a:xfrm>
        </p:spPr>
        <p:txBody>
          <a:bodyPr>
            <a:noAutofit/>
          </a:bodyPr>
          <a:lstStyle/>
          <a:p>
            <a:pPr marL="0" indent="0">
              <a:lnSpc>
                <a:spcPct val="100000"/>
              </a:lnSpc>
              <a:buSzPct val="110000"/>
              <a:buNone/>
              <a:tabLst>
                <a:tab pos="180975" algn="l"/>
              </a:tabLst>
            </a:pPr>
            <a:r>
              <a:rPr lang="en-US" sz="2400" b="1" dirty="0" smtClean="0">
                <a:solidFill>
                  <a:schemeClr val="accent1"/>
                </a:solidFill>
                <a:latin typeface="Arial"/>
                <a:cs typeface="Arial"/>
              </a:rPr>
              <a:t>Network </a:t>
            </a:r>
            <a:r>
              <a:rPr lang="en-US" sz="2400" b="1" dirty="0">
                <a:solidFill>
                  <a:schemeClr val="accent1"/>
                </a:solidFill>
                <a:latin typeface="Arial"/>
                <a:cs typeface="Arial"/>
              </a:rPr>
              <a:t>meta-analysis : </a:t>
            </a:r>
            <a:r>
              <a:rPr lang="en-US" sz="2400" b="1" dirty="0" err="1">
                <a:solidFill>
                  <a:schemeClr val="accent1"/>
                </a:solidFill>
                <a:latin typeface="Arial"/>
                <a:cs typeface="Arial"/>
              </a:rPr>
              <a:t>HBeAg</a:t>
            </a:r>
            <a:r>
              <a:rPr lang="en-US" sz="2400" b="1" dirty="0">
                <a:solidFill>
                  <a:schemeClr val="accent1"/>
                </a:solidFill>
                <a:latin typeface="Arial"/>
                <a:cs typeface="Arial"/>
              </a:rPr>
              <a:t> positive patients</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Seven RCTs of pair-wise comparisons based on 919 lamivudine-resistant persons were included for outcome of undetectable HBV DNA (&lt;300 copies/mL or 60 IU/mL) </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Six studies (771 persons) for the outcome of </a:t>
            </a:r>
            <a:r>
              <a:rPr lang="en-US" sz="2000" dirty="0" err="1">
                <a:solidFill>
                  <a:schemeClr val="tx1"/>
                </a:solidFill>
                <a:latin typeface="Arial"/>
                <a:cs typeface="Arial"/>
              </a:rPr>
              <a:t>HBeAg</a:t>
            </a:r>
            <a:r>
              <a:rPr lang="en-US" sz="2000" dirty="0">
                <a:solidFill>
                  <a:schemeClr val="tx1"/>
                </a:solidFill>
                <a:latin typeface="Arial"/>
                <a:cs typeface="Arial"/>
              </a:rPr>
              <a:t> </a:t>
            </a:r>
            <a:r>
              <a:rPr lang="en-US" sz="2000" dirty="0" err="1">
                <a:solidFill>
                  <a:schemeClr val="tx1"/>
                </a:solidFill>
                <a:latin typeface="Arial"/>
                <a:cs typeface="Arial"/>
              </a:rPr>
              <a:t>seroconversion</a:t>
            </a:r>
            <a:r>
              <a:rPr lang="en-US" sz="2000" dirty="0">
                <a:solidFill>
                  <a:schemeClr val="tx1"/>
                </a:solidFill>
                <a:latin typeface="Arial"/>
                <a:cs typeface="Arial"/>
              </a:rPr>
              <a:t> </a:t>
            </a:r>
            <a:endParaRPr lang="en-US" sz="2000" b="1" dirty="0" smtClean="0">
              <a:solidFill>
                <a:srgbClr val="0F6FC6"/>
              </a:solidFill>
              <a:latin typeface="Arial"/>
              <a:cs typeface="Arial"/>
            </a:endParaRPr>
          </a:p>
          <a:p>
            <a:pPr marL="0" indent="0">
              <a:lnSpc>
                <a:spcPct val="100000"/>
              </a:lnSpc>
              <a:buSzPct val="110000"/>
              <a:buNone/>
              <a:tabLst>
                <a:tab pos="180975" algn="l"/>
              </a:tabLst>
            </a:pPr>
            <a:r>
              <a:rPr lang="en-US" sz="2400" b="1" dirty="0" smtClean="0">
                <a:solidFill>
                  <a:schemeClr val="accent1"/>
                </a:solidFill>
                <a:latin typeface="Arial"/>
                <a:cs typeface="Arial"/>
              </a:rPr>
              <a:t>Treatments </a:t>
            </a:r>
            <a:r>
              <a:rPr lang="en-US" sz="2400" b="1" dirty="0">
                <a:solidFill>
                  <a:schemeClr val="accent1"/>
                </a:solidFill>
                <a:latin typeface="Arial"/>
                <a:cs typeface="Arial"/>
              </a:rPr>
              <a:t>evaluated in </a:t>
            </a:r>
            <a:r>
              <a:rPr lang="en-US" sz="2400" b="1" dirty="0" err="1">
                <a:solidFill>
                  <a:schemeClr val="accent1"/>
                </a:solidFill>
                <a:latin typeface="Arial"/>
                <a:cs typeface="Arial"/>
              </a:rPr>
              <a:t>HBeAg</a:t>
            </a:r>
            <a:r>
              <a:rPr lang="en-US" sz="2400" b="1" dirty="0">
                <a:solidFill>
                  <a:schemeClr val="accent1"/>
                </a:solidFill>
                <a:latin typeface="Arial"/>
                <a:cs typeface="Arial"/>
              </a:rPr>
              <a:t> positive pts </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Switch to an NA with a high barrier to resistance </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Continuation with or add-on </a:t>
            </a:r>
            <a:r>
              <a:rPr lang="en-US" sz="2000" dirty="0" smtClean="0">
                <a:solidFill>
                  <a:schemeClr val="tx1"/>
                </a:solidFill>
                <a:latin typeface="Arial"/>
                <a:cs typeface="Arial"/>
              </a:rPr>
              <a:t>therapy</a:t>
            </a:r>
            <a:endParaRPr lang="en-US" sz="2000" dirty="0" smtClean="0">
              <a:latin typeface="Arial"/>
              <a:cs typeface="Arial"/>
            </a:endParaRPr>
          </a:p>
          <a:p>
            <a:pPr marL="347472" lvl="1" indent="-347472">
              <a:lnSpc>
                <a:spcPct val="100000"/>
              </a:lnSpc>
              <a:spcBef>
                <a:spcPts val="1200"/>
              </a:spcBef>
              <a:spcAft>
                <a:spcPts val="200"/>
              </a:spcAft>
              <a:buSzPct val="110000"/>
              <a:buNone/>
              <a:tabLst>
                <a:tab pos="180975" algn="l"/>
              </a:tabLst>
            </a:pPr>
            <a:r>
              <a:rPr lang="en-US" sz="2400" b="1" dirty="0" smtClean="0">
                <a:solidFill>
                  <a:schemeClr val="accent1"/>
                </a:solidFill>
                <a:latin typeface="Arial"/>
                <a:cs typeface="Arial"/>
              </a:rPr>
              <a:t>Included </a:t>
            </a:r>
            <a:r>
              <a:rPr lang="en-US" sz="2400" b="1" dirty="0">
                <a:solidFill>
                  <a:schemeClr val="accent1"/>
                </a:solidFill>
                <a:latin typeface="Arial"/>
                <a:cs typeface="Arial"/>
              </a:rPr>
              <a:t>the following agents: </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Tenofovir, </a:t>
            </a:r>
            <a:r>
              <a:rPr lang="en-US" sz="2000" dirty="0" err="1">
                <a:solidFill>
                  <a:schemeClr val="tx1"/>
                </a:solidFill>
                <a:latin typeface="Arial"/>
                <a:cs typeface="Arial"/>
              </a:rPr>
              <a:t>entecavir</a:t>
            </a:r>
            <a:r>
              <a:rPr lang="en-US" sz="2000" dirty="0">
                <a:solidFill>
                  <a:schemeClr val="tx1"/>
                </a:solidFill>
                <a:latin typeface="Arial"/>
                <a:cs typeface="Arial"/>
              </a:rPr>
              <a:t>, </a:t>
            </a:r>
            <a:r>
              <a:rPr lang="en-US" sz="2000" dirty="0" err="1">
                <a:solidFill>
                  <a:schemeClr val="tx1"/>
                </a:solidFill>
                <a:latin typeface="Arial"/>
                <a:cs typeface="Arial"/>
              </a:rPr>
              <a:t>adefovir</a:t>
            </a:r>
            <a:r>
              <a:rPr lang="en-US" sz="2000" dirty="0">
                <a:solidFill>
                  <a:schemeClr val="tx1"/>
                </a:solidFill>
                <a:latin typeface="Arial"/>
                <a:cs typeface="Arial"/>
              </a:rPr>
              <a:t>, lamivudine</a:t>
            </a:r>
          </a:p>
          <a:p>
            <a:pPr marL="347472" lvl="1" indent="-274320">
              <a:lnSpc>
                <a:spcPct val="100000"/>
              </a:lnSpc>
              <a:buSzPct val="110000"/>
              <a:buFont typeface="Wingdings" panose="05000000000000000000" pitchFamily="2" charset="2"/>
              <a:buChar char="§"/>
              <a:tabLst>
                <a:tab pos="180975" algn="l"/>
              </a:tabLst>
            </a:pPr>
            <a:r>
              <a:rPr lang="en-US" sz="2000" dirty="0" err="1">
                <a:solidFill>
                  <a:schemeClr val="tx1"/>
                </a:solidFill>
                <a:latin typeface="Arial"/>
                <a:cs typeface="Arial"/>
              </a:rPr>
              <a:t>Telbivudine</a:t>
            </a:r>
            <a:r>
              <a:rPr lang="en-US" sz="2000" dirty="0">
                <a:solidFill>
                  <a:schemeClr val="tx1"/>
                </a:solidFill>
                <a:latin typeface="Arial"/>
                <a:cs typeface="Arial"/>
              </a:rPr>
              <a:t> and </a:t>
            </a:r>
            <a:r>
              <a:rPr lang="en-US" sz="2000" dirty="0" err="1">
                <a:solidFill>
                  <a:schemeClr val="tx1"/>
                </a:solidFill>
                <a:latin typeface="Arial"/>
                <a:cs typeface="Arial"/>
              </a:rPr>
              <a:t>emtricitabine</a:t>
            </a:r>
            <a:r>
              <a:rPr lang="en-US" sz="2000" dirty="0">
                <a:solidFill>
                  <a:schemeClr val="tx1"/>
                </a:solidFill>
                <a:latin typeface="Arial"/>
                <a:cs typeface="Arial"/>
              </a:rPr>
              <a:t> (in combination with tenofovir)</a:t>
            </a:r>
            <a:r>
              <a:rPr lang="en-US" sz="2000" dirty="0" smtClean="0">
                <a:solidFill>
                  <a:schemeClr val="tx1"/>
                </a:solidFill>
                <a:latin typeface="Arial"/>
                <a:cs typeface="Arial"/>
              </a:rPr>
              <a:t> </a:t>
            </a:r>
          </a:p>
        </p:txBody>
      </p:sp>
      <p:sp>
        <p:nvSpPr>
          <p:cNvPr id="2" name="TextBox 1"/>
          <p:cNvSpPr txBox="1"/>
          <p:nvPr/>
        </p:nvSpPr>
        <p:spPr>
          <a:xfrm>
            <a:off x="150812" y="6349770"/>
            <a:ext cx="8856984" cy="523220"/>
          </a:xfrm>
          <a:prstGeom prst="rect">
            <a:avLst/>
          </a:prstGeom>
          <a:noFill/>
        </p:spPr>
        <p:txBody>
          <a:bodyPr wrap="square" rtlCol="0">
            <a:spAutoFit/>
          </a:bodyPr>
          <a:lstStyle/>
          <a:p>
            <a:r>
              <a:rPr lang="en-US" sz="1400" dirty="0">
                <a:solidFill>
                  <a:schemeClr val="bg1"/>
                </a:solidFill>
                <a:latin typeface="Arial"/>
                <a:cs typeface="Arial"/>
              </a:rPr>
              <a:t>Hepatitis B (chronic): diagnosis and management of chronic hepatitis B in children, young people and adults</a:t>
            </a:r>
            <a:r>
              <a:rPr lang="en-US" sz="1400" dirty="0" smtClean="0">
                <a:solidFill>
                  <a:schemeClr val="bg1"/>
                </a:solidFill>
                <a:latin typeface="Arial"/>
                <a:cs typeface="Arial"/>
              </a:rPr>
              <a:t> [</a:t>
            </a:r>
            <a:r>
              <a:rPr lang="en-US" sz="1400" dirty="0">
                <a:solidFill>
                  <a:schemeClr val="bg1"/>
                </a:solidFill>
                <a:latin typeface="Arial"/>
                <a:cs typeface="Arial"/>
              </a:rPr>
              <a:t>CG165]. London: National Institute for Health and Care Excellence; 2013.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9011920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16752" y="1951037"/>
            <a:ext cx="4905963" cy="4525963"/>
          </a:xfrm>
        </p:spPr>
        <p:txBody>
          <a:bodyPr>
            <a:normAutofit/>
          </a:bodyPr>
          <a:lstStyle/>
          <a:p>
            <a:pPr marL="347472" indent="-347472">
              <a:lnSpc>
                <a:spcPct val="100000"/>
              </a:lnSpc>
              <a:buFont typeface="+mj-lt"/>
              <a:buAutoNum type="arabicPeriod" startAt="4"/>
            </a:pPr>
            <a:r>
              <a:rPr lang="en-US" sz="2400" dirty="0">
                <a:solidFill>
                  <a:schemeClr val="tx1"/>
                </a:solidFill>
                <a:latin typeface="Arial"/>
                <a:cs typeface="Arial"/>
              </a:rPr>
              <a:t>Incorporation into ER and reverse transcription of </a:t>
            </a:r>
            <a:r>
              <a:rPr lang="en-US" sz="2400" dirty="0" smtClean="0">
                <a:solidFill>
                  <a:schemeClr val="tx1"/>
                </a:solidFill>
                <a:latin typeface="Arial"/>
                <a:cs typeface="Arial"/>
              </a:rPr>
              <a:t>RNA</a:t>
            </a:r>
          </a:p>
          <a:p>
            <a:pPr marL="347472" indent="-347472">
              <a:lnSpc>
                <a:spcPct val="100000"/>
              </a:lnSpc>
              <a:buFont typeface="+mj-lt"/>
              <a:buAutoNum type="arabicPeriod" startAt="4"/>
            </a:pPr>
            <a:r>
              <a:rPr lang="en-US" sz="2400" dirty="0">
                <a:solidFill>
                  <a:schemeClr val="tx1"/>
                </a:solidFill>
                <a:latin typeface="Arial"/>
                <a:cs typeface="Arial"/>
              </a:rPr>
              <a:t>Budding and secretion of of viral cores to ER, and packaging in Golgi apparatus </a:t>
            </a:r>
            <a:r>
              <a:rPr lang="en-US" sz="2400" b="1" dirty="0" smtClean="0">
                <a:solidFill>
                  <a:schemeClr val="tx1"/>
                </a:solidFill>
                <a:latin typeface="Arial"/>
                <a:cs typeface="Arial"/>
              </a:rPr>
              <a:t>or</a:t>
            </a:r>
          </a:p>
          <a:p>
            <a:pPr marL="347472" indent="-347472">
              <a:lnSpc>
                <a:spcPct val="100000"/>
              </a:lnSpc>
              <a:buFont typeface="+mj-lt"/>
              <a:buAutoNum type="arabicPeriod" startAt="4"/>
            </a:pPr>
            <a:r>
              <a:rPr lang="en-US" sz="2400" dirty="0">
                <a:solidFill>
                  <a:schemeClr val="tx1"/>
                </a:solidFill>
                <a:latin typeface="Arial"/>
                <a:cs typeface="Arial"/>
              </a:rPr>
              <a:t>Recycling of genome to nucleus with repletion of  </a:t>
            </a:r>
            <a:r>
              <a:rPr lang="en-US" sz="2400" dirty="0" err="1">
                <a:solidFill>
                  <a:schemeClr val="tx1"/>
                </a:solidFill>
                <a:latin typeface="Arial"/>
                <a:cs typeface="Arial"/>
              </a:rPr>
              <a:t>intranuclear</a:t>
            </a:r>
            <a:r>
              <a:rPr lang="en-US" sz="2400" dirty="0">
                <a:solidFill>
                  <a:schemeClr val="tx1"/>
                </a:solidFill>
                <a:latin typeface="Arial"/>
                <a:cs typeface="Arial"/>
              </a:rPr>
              <a:t> </a:t>
            </a:r>
            <a:r>
              <a:rPr lang="en-US" sz="2400" dirty="0" err="1" smtClean="0">
                <a:solidFill>
                  <a:schemeClr val="tx1"/>
                </a:solidFill>
                <a:latin typeface="Arial"/>
                <a:cs typeface="Arial"/>
              </a:rPr>
              <a:t>cccDNA</a:t>
            </a:r>
            <a:endParaRPr lang="en-US" sz="2400" dirty="0">
              <a:solidFill>
                <a:schemeClr val="tx1"/>
              </a:solidFill>
              <a:latin typeface="Arial"/>
              <a:cs typeface="Arial"/>
            </a:endParaRPr>
          </a:p>
        </p:txBody>
      </p:sp>
      <p:pic>
        <p:nvPicPr>
          <p:cNvPr id="7" name="Content Placeholder 5"/>
          <p:cNvPicPr>
            <a:picLocks noChangeAspect="1"/>
          </p:cNvPicPr>
          <p:nvPr/>
        </p:nvPicPr>
        <p:blipFill rotWithShape="1">
          <a:blip r:embed="rId3"/>
          <a:srcRect l="2705" t="-3817" b="-766"/>
          <a:stretch/>
        </p:blipFill>
        <p:spPr>
          <a:xfrm>
            <a:off x="1188720" y="1722437"/>
            <a:ext cx="4038600" cy="4525963"/>
          </a:xfrm>
          <a:prstGeom prst="rect">
            <a:avLst/>
          </a:prstGeom>
        </p:spPr>
      </p:pic>
      <p:sp>
        <p:nvSpPr>
          <p:cNvPr id="8" name="TextBox 7"/>
          <p:cNvSpPr txBox="1"/>
          <p:nvPr/>
        </p:nvSpPr>
        <p:spPr>
          <a:xfrm>
            <a:off x="146304" y="6454376"/>
            <a:ext cx="2300117" cy="307777"/>
          </a:xfrm>
          <a:prstGeom prst="rect">
            <a:avLst/>
          </a:prstGeom>
          <a:noFill/>
        </p:spPr>
        <p:txBody>
          <a:bodyPr wrap="none" rtlCol="0">
            <a:spAutoFit/>
          </a:bodyPr>
          <a:lstStyle/>
          <a:p>
            <a:r>
              <a:rPr lang="en-US" sz="1400" dirty="0">
                <a:solidFill>
                  <a:schemeClr val="bg1"/>
                </a:solidFill>
                <a:latin typeface="Arial"/>
                <a:cs typeface="Arial"/>
              </a:rPr>
              <a:t>NEJM March 2004, 350;11</a:t>
            </a:r>
          </a:p>
        </p:txBody>
      </p:sp>
      <p:sp>
        <p:nvSpPr>
          <p:cNvPr id="11"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4000" b="1" baseline="-25000" dirty="0" smtClean="0">
                <a:solidFill>
                  <a:schemeClr val="accent1"/>
                </a:solidFill>
                <a:latin typeface="Arial" panose="020B0604020202020204" pitchFamily="34" charset="0"/>
                <a:cs typeface="Arial" panose="020B0604020202020204" pitchFamily="34" charset="0"/>
              </a:rPr>
              <a:t/>
            </a:r>
            <a:br>
              <a:rPr lang="en-US" sz="4000" b="1" baseline="-25000" dirty="0" smtClean="0">
                <a:solidFill>
                  <a:schemeClr val="accent1"/>
                </a:solidFill>
                <a:latin typeface="Arial" panose="020B0604020202020204" pitchFamily="34" charset="0"/>
                <a:cs typeface="Arial" panose="020B0604020202020204" pitchFamily="34" charset="0"/>
              </a:rPr>
            </a:br>
            <a:r>
              <a:rPr lang="en-US" sz="4000" b="1" dirty="0" smtClean="0">
                <a:solidFill>
                  <a:schemeClr val="accent1"/>
                </a:solidFill>
                <a:latin typeface="Arial"/>
                <a:cs typeface="Arial"/>
              </a:rPr>
              <a:t>HBV Replication Cycle</a:t>
            </a:r>
            <a:r>
              <a:rPr lang="en-US" sz="2400" b="1" dirty="0" smtClean="0">
                <a:solidFill>
                  <a:schemeClr val="accent1"/>
                </a:solidFill>
                <a:latin typeface="Arial"/>
                <a:cs typeface="Arial"/>
              </a:rPr>
              <a:t> (continued)</a:t>
            </a:r>
            <a:endParaRPr kumimoji="0" lang="en-US" sz="4000" b="1" i="0" u="none" strike="noStrike" kern="1200" cap="none" spc="-50" normalizeH="0" baseline="0" noProof="0" dirty="0">
              <a:ln>
                <a:noFill/>
              </a:ln>
              <a:solidFill>
                <a:schemeClr val="accent1"/>
              </a:solidFill>
              <a:effectLst/>
              <a:uLnTx/>
              <a:uFillTx/>
              <a:latin typeface="Arial"/>
              <a:ea typeface="+mj-ea"/>
              <a:cs typeface="Arial"/>
            </a:endParaRPr>
          </a:p>
        </p:txBody>
      </p:sp>
    </p:spTree>
    <p:extLst>
      <p:ext uri="{BB962C8B-B14F-4D97-AF65-F5344CB8AC3E}">
        <p14:creationId xmlns:p14="http://schemas.microsoft.com/office/powerpoint/2010/main" val="111349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97280" y="283464"/>
            <a:ext cx="10058400" cy="1453896"/>
          </a:xfrm>
        </p:spPr>
        <p:txBody>
          <a:bodyPr>
            <a:normAutofit/>
          </a:bodyPr>
          <a:lstStyle/>
          <a:p>
            <a:pPr>
              <a:defRPr/>
            </a:pPr>
            <a:r>
              <a:rPr lang="en-GB" sz="3200" b="1" dirty="0">
                <a:solidFill>
                  <a:schemeClr val="accent1"/>
                </a:solidFill>
                <a:latin typeface="Arial" pitchFamily="34" charset="0"/>
              </a:rPr>
              <a:t>Management of HBV Treatment </a:t>
            </a:r>
            <a:r>
              <a:rPr lang="en-GB" sz="3200" b="1" dirty="0" smtClean="0">
                <a:solidFill>
                  <a:schemeClr val="accent1"/>
                </a:solidFill>
                <a:latin typeface="Arial" pitchFamily="34" charset="0"/>
              </a:rPr>
              <a:t>Failure </a:t>
            </a:r>
            <a:r>
              <a:rPr lang="en-GB" sz="2400" b="1" dirty="0" smtClean="0">
                <a:solidFill>
                  <a:schemeClr val="accent1"/>
                </a:solidFill>
                <a:latin typeface="Arial" pitchFamily="34" charset="0"/>
              </a:rPr>
              <a:t>(continued)</a:t>
            </a:r>
            <a:endParaRPr lang="en-GB" sz="2400" b="1" dirty="0">
              <a:solidFill>
                <a:schemeClr val="accent1"/>
              </a:solidFill>
              <a:latin typeface="Arial" pitchFamily="34" charset="0"/>
            </a:endParaRPr>
          </a:p>
        </p:txBody>
      </p:sp>
      <p:sp>
        <p:nvSpPr>
          <p:cNvPr id="6147" name="Rectangle 3"/>
          <p:cNvSpPr>
            <a:spLocks noGrp="1" noChangeArrowheads="1"/>
          </p:cNvSpPr>
          <p:nvPr>
            <p:ph type="body" idx="4294967295"/>
          </p:nvPr>
        </p:nvSpPr>
        <p:spPr>
          <a:xfrm>
            <a:off x="1188720" y="1938528"/>
            <a:ext cx="10058400" cy="5184775"/>
          </a:xfrm>
        </p:spPr>
        <p:txBody>
          <a:bodyPr>
            <a:normAutofit/>
          </a:bodyPr>
          <a:lstStyle/>
          <a:p>
            <a:pPr marL="0" indent="0">
              <a:lnSpc>
                <a:spcPct val="100000"/>
              </a:lnSpc>
              <a:spcBef>
                <a:spcPts val="200"/>
              </a:spcBef>
              <a:spcAft>
                <a:spcPts val="400"/>
              </a:spcAft>
              <a:buSzPct val="110000"/>
              <a:buNone/>
              <a:tabLst>
                <a:tab pos="180975" algn="l"/>
              </a:tabLst>
            </a:pPr>
            <a:r>
              <a:rPr lang="en-US" sz="2400" b="1" dirty="0">
                <a:solidFill>
                  <a:schemeClr val="accent1"/>
                </a:solidFill>
                <a:latin typeface="Arial"/>
                <a:cs typeface="Arial"/>
              </a:rPr>
              <a:t>Network </a:t>
            </a:r>
            <a:r>
              <a:rPr lang="en-US" sz="2400" b="1" dirty="0" smtClean="0">
                <a:solidFill>
                  <a:schemeClr val="accent1"/>
                </a:solidFill>
                <a:latin typeface="Arial"/>
                <a:cs typeface="Arial"/>
              </a:rPr>
              <a:t>meta-analysis: </a:t>
            </a:r>
            <a:r>
              <a:rPr lang="en-US" sz="2400" b="1" dirty="0">
                <a:solidFill>
                  <a:schemeClr val="accent1"/>
                </a:solidFill>
                <a:latin typeface="Arial"/>
                <a:cs typeface="Arial"/>
              </a:rPr>
              <a:t>Treatments evaluated in </a:t>
            </a:r>
            <a:r>
              <a:rPr lang="en-US" sz="2400" b="1" dirty="0" err="1">
                <a:solidFill>
                  <a:schemeClr val="accent1"/>
                </a:solidFill>
                <a:latin typeface="Arial"/>
                <a:cs typeface="Arial"/>
              </a:rPr>
              <a:t>HBeAg</a:t>
            </a:r>
            <a:r>
              <a:rPr lang="en-US" sz="2400" b="1" dirty="0">
                <a:solidFill>
                  <a:schemeClr val="accent1"/>
                </a:solidFill>
                <a:latin typeface="Arial"/>
                <a:cs typeface="Arial"/>
              </a:rPr>
              <a:t> positive </a:t>
            </a:r>
            <a:r>
              <a:rPr lang="en-US" sz="2400" b="1" dirty="0" smtClean="0">
                <a:solidFill>
                  <a:schemeClr val="accent1"/>
                </a:solidFill>
                <a:latin typeface="Arial"/>
                <a:cs typeface="Arial"/>
              </a:rPr>
              <a:t>patients – </a:t>
            </a:r>
            <a:r>
              <a:rPr lang="en-US" sz="2400" b="1" dirty="0" err="1" smtClean="0">
                <a:solidFill>
                  <a:schemeClr val="accent1"/>
                </a:solidFill>
                <a:latin typeface="Arial"/>
                <a:cs typeface="Arial"/>
              </a:rPr>
              <a:t>tenofovir</a:t>
            </a:r>
            <a:r>
              <a:rPr lang="en-US" sz="2400" b="1" dirty="0" smtClean="0">
                <a:solidFill>
                  <a:schemeClr val="accent1"/>
                </a:solidFill>
                <a:latin typeface="Arial"/>
                <a:cs typeface="Arial"/>
              </a:rPr>
              <a:t> followed </a:t>
            </a:r>
            <a:r>
              <a:rPr lang="en-US" sz="2400" b="1" dirty="0">
                <a:solidFill>
                  <a:schemeClr val="accent1"/>
                </a:solidFill>
                <a:latin typeface="Arial"/>
                <a:cs typeface="Arial"/>
              </a:rPr>
              <a:t>by </a:t>
            </a:r>
            <a:r>
              <a:rPr lang="en-US" sz="2400" b="1" dirty="0" err="1" smtClean="0">
                <a:solidFill>
                  <a:schemeClr val="accent1"/>
                </a:solidFill>
                <a:latin typeface="Arial"/>
                <a:cs typeface="Arial"/>
              </a:rPr>
              <a:t>entecavir</a:t>
            </a:r>
            <a:r>
              <a:rPr lang="en-US" sz="2400" b="1" dirty="0" smtClean="0">
                <a:solidFill>
                  <a:schemeClr val="accent1"/>
                </a:solidFill>
                <a:latin typeface="Arial"/>
                <a:cs typeface="Arial"/>
              </a:rPr>
              <a:t> + </a:t>
            </a:r>
            <a:r>
              <a:rPr lang="en-US" sz="2400" b="1" dirty="0" err="1" smtClean="0">
                <a:solidFill>
                  <a:schemeClr val="accent1"/>
                </a:solidFill>
                <a:latin typeface="Arial"/>
                <a:cs typeface="Arial"/>
              </a:rPr>
              <a:t>adefovir</a:t>
            </a:r>
            <a:r>
              <a:rPr lang="en-US" sz="2400" b="1" dirty="0" smtClean="0">
                <a:solidFill>
                  <a:schemeClr val="accent1"/>
                </a:solidFill>
                <a:latin typeface="Arial"/>
                <a:cs typeface="Arial"/>
              </a:rPr>
              <a:t> </a:t>
            </a:r>
            <a:r>
              <a:rPr lang="en-US" sz="2400" b="1" dirty="0">
                <a:solidFill>
                  <a:schemeClr val="accent1"/>
                </a:solidFill>
                <a:latin typeface="Arial"/>
                <a:cs typeface="Arial"/>
              </a:rPr>
              <a:t>combination </a:t>
            </a:r>
            <a:r>
              <a:rPr lang="en-US" sz="2400" b="1" dirty="0" smtClean="0">
                <a:solidFill>
                  <a:schemeClr val="accent1"/>
                </a:solidFill>
                <a:latin typeface="Arial"/>
                <a:cs typeface="Arial"/>
              </a:rPr>
              <a:t>therapy had </a:t>
            </a:r>
            <a:r>
              <a:rPr lang="en-US" sz="2400" b="1" dirty="0">
                <a:solidFill>
                  <a:schemeClr val="accent1"/>
                </a:solidFill>
                <a:latin typeface="Arial"/>
                <a:cs typeface="Arial"/>
              </a:rPr>
              <a:t>highest probability of achieving:</a:t>
            </a:r>
          </a:p>
          <a:p>
            <a:pPr marL="347472" lvl="1" indent="-274320">
              <a:lnSpc>
                <a:spcPct val="100000"/>
              </a:lnSpc>
              <a:buFont typeface="Wingdings" panose="05000000000000000000" pitchFamily="2" charset="2"/>
              <a:buChar char="§"/>
              <a:tabLst>
                <a:tab pos="180975" algn="l"/>
              </a:tabLst>
            </a:pPr>
            <a:r>
              <a:rPr lang="en-US" sz="2000" dirty="0">
                <a:solidFill>
                  <a:schemeClr val="tx1"/>
                </a:solidFill>
                <a:latin typeface="Arial"/>
                <a:cs typeface="Arial"/>
              </a:rPr>
              <a:t>Undetectable HBV DNA (66.2% and 33.8%, respectively) </a:t>
            </a:r>
          </a:p>
          <a:p>
            <a:pPr marL="347472" lvl="1" indent="-274320">
              <a:lnSpc>
                <a:spcPct val="100000"/>
              </a:lnSpc>
              <a:buFont typeface="Wingdings" panose="05000000000000000000" pitchFamily="2" charset="2"/>
              <a:buChar char="§"/>
              <a:tabLst>
                <a:tab pos="180975" algn="l"/>
              </a:tabLst>
            </a:pPr>
            <a:r>
              <a:rPr lang="en-US" sz="2000" dirty="0" err="1">
                <a:solidFill>
                  <a:schemeClr val="tx1"/>
                </a:solidFill>
                <a:latin typeface="Arial"/>
                <a:cs typeface="Arial"/>
              </a:rPr>
              <a:t>HBeAg</a:t>
            </a:r>
            <a:r>
              <a:rPr lang="en-US" sz="2000" dirty="0">
                <a:solidFill>
                  <a:schemeClr val="tx1"/>
                </a:solidFill>
                <a:latin typeface="Arial"/>
                <a:cs typeface="Arial"/>
              </a:rPr>
              <a:t> </a:t>
            </a:r>
            <a:r>
              <a:rPr lang="en-US" sz="2000" dirty="0" err="1">
                <a:solidFill>
                  <a:schemeClr val="tx1"/>
                </a:solidFill>
                <a:latin typeface="Arial"/>
                <a:cs typeface="Arial"/>
              </a:rPr>
              <a:t>seroconversion</a:t>
            </a:r>
            <a:r>
              <a:rPr lang="en-US" sz="2000" dirty="0">
                <a:solidFill>
                  <a:schemeClr val="tx1"/>
                </a:solidFill>
                <a:latin typeface="Arial"/>
                <a:cs typeface="Arial"/>
              </a:rPr>
              <a:t> (39.8% and 31.2%, respectively) </a:t>
            </a:r>
            <a:r>
              <a:rPr lang="en-US" sz="2000" dirty="0" smtClean="0">
                <a:solidFill>
                  <a:schemeClr val="tx1"/>
                </a:solidFill>
                <a:latin typeface="Arial"/>
                <a:cs typeface="Arial"/>
              </a:rPr>
              <a:t>at </a:t>
            </a:r>
            <a:r>
              <a:rPr lang="en-US" sz="2000" dirty="0">
                <a:solidFill>
                  <a:schemeClr val="tx1"/>
                </a:solidFill>
                <a:latin typeface="Arial"/>
                <a:cs typeface="Arial"/>
              </a:rPr>
              <a:t>the end of 1 year of treatment among all the evaluated treatments </a:t>
            </a:r>
            <a:endParaRPr lang="en-US" sz="2000" dirty="0" smtClean="0">
              <a:solidFill>
                <a:schemeClr val="tx1"/>
              </a:solidFill>
              <a:latin typeface="Arial"/>
              <a:cs typeface="Arial"/>
            </a:endParaRPr>
          </a:p>
          <a:p>
            <a:pPr marL="0" indent="0">
              <a:lnSpc>
                <a:spcPct val="100000"/>
              </a:lnSpc>
              <a:buNone/>
            </a:pPr>
            <a:r>
              <a:rPr lang="en-US" sz="2400" b="1" dirty="0" smtClean="0">
                <a:solidFill>
                  <a:schemeClr val="accent1"/>
                </a:solidFill>
                <a:latin typeface="Arial"/>
                <a:cs typeface="Arial"/>
              </a:rPr>
              <a:t>After </a:t>
            </a:r>
            <a:r>
              <a:rPr lang="en-US" sz="2400" b="1" dirty="0">
                <a:solidFill>
                  <a:schemeClr val="accent1"/>
                </a:solidFill>
                <a:latin typeface="Arial"/>
                <a:cs typeface="Arial"/>
              </a:rPr>
              <a:t>1 year of </a:t>
            </a:r>
            <a:r>
              <a:rPr lang="en-US" sz="2400" b="1" dirty="0" err="1">
                <a:solidFill>
                  <a:schemeClr val="accent1"/>
                </a:solidFill>
                <a:latin typeface="Arial"/>
                <a:cs typeface="Arial"/>
              </a:rPr>
              <a:t>tenofovir</a:t>
            </a:r>
            <a:r>
              <a:rPr lang="en-US" sz="2400" b="1" dirty="0">
                <a:solidFill>
                  <a:schemeClr val="accent1"/>
                </a:solidFill>
                <a:latin typeface="Arial"/>
                <a:cs typeface="Arial"/>
              </a:rPr>
              <a:t> </a:t>
            </a:r>
            <a:r>
              <a:rPr lang="en-US" sz="2400" b="1" dirty="0" smtClean="0">
                <a:solidFill>
                  <a:schemeClr val="accent1"/>
                </a:solidFill>
                <a:latin typeface="Arial"/>
                <a:cs typeface="Arial"/>
              </a:rPr>
              <a:t>treatment:</a:t>
            </a:r>
            <a:endParaRPr lang="en-US" sz="2400" b="1" dirty="0">
              <a:solidFill>
                <a:schemeClr val="accent1"/>
              </a:solidFill>
              <a:latin typeface="Arial"/>
              <a:cs typeface="Arial"/>
            </a:endParaRPr>
          </a:p>
          <a:p>
            <a:pPr marL="347472" lvl="1" indent="-274320">
              <a:lnSpc>
                <a:spcPct val="100000"/>
              </a:lnSpc>
              <a:buFont typeface="Wingdings" panose="05000000000000000000" pitchFamily="2" charset="2"/>
              <a:buChar char="§"/>
            </a:pPr>
            <a:r>
              <a:rPr lang="en-US" sz="2000" dirty="0" smtClean="0">
                <a:solidFill>
                  <a:schemeClr val="tx1"/>
                </a:solidFill>
                <a:latin typeface="Arial"/>
                <a:cs typeface="Arial"/>
              </a:rPr>
              <a:t>89</a:t>
            </a:r>
            <a:r>
              <a:rPr lang="en-US" sz="2000" dirty="0">
                <a:solidFill>
                  <a:schemeClr val="tx1"/>
                </a:solidFill>
                <a:latin typeface="Arial"/>
                <a:cs typeface="Arial"/>
              </a:rPr>
              <a:t>% (95% CI: 51.8–98.2%) of lamivudine-resistant </a:t>
            </a:r>
            <a:r>
              <a:rPr lang="en-US" sz="2000" dirty="0" smtClean="0">
                <a:solidFill>
                  <a:schemeClr val="tx1"/>
                </a:solidFill>
                <a:latin typeface="Arial"/>
                <a:cs typeface="Arial"/>
              </a:rPr>
              <a:t>patients would </a:t>
            </a:r>
            <a:r>
              <a:rPr lang="en-US" sz="2000" dirty="0">
                <a:solidFill>
                  <a:schemeClr val="tx1"/>
                </a:solidFill>
                <a:latin typeface="Arial"/>
                <a:cs typeface="Arial"/>
              </a:rPr>
              <a:t>be expected to achieve undetectable HBV </a:t>
            </a:r>
            <a:r>
              <a:rPr lang="en-US" sz="2000" dirty="0" smtClean="0">
                <a:solidFill>
                  <a:schemeClr val="tx1"/>
                </a:solidFill>
                <a:latin typeface="Arial"/>
                <a:cs typeface="Arial"/>
              </a:rPr>
              <a:t>DNA</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 17.6% (95% CI: 1.4–74.9%) </a:t>
            </a:r>
            <a:r>
              <a:rPr lang="en-US" sz="2000" dirty="0" err="1">
                <a:solidFill>
                  <a:schemeClr val="tx1"/>
                </a:solidFill>
                <a:latin typeface="Arial"/>
                <a:cs typeface="Arial"/>
              </a:rPr>
              <a:t>HBeAg</a:t>
            </a:r>
            <a:r>
              <a:rPr lang="en-US" sz="2000" dirty="0">
                <a:solidFill>
                  <a:schemeClr val="tx1"/>
                </a:solidFill>
                <a:latin typeface="Arial"/>
                <a:cs typeface="Arial"/>
              </a:rPr>
              <a:t> </a:t>
            </a:r>
            <a:r>
              <a:rPr lang="en-US" sz="2000" dirty="0" err="1" smtClean="0">
                <a:solidFill>
                  <a:schemeClr val="tx1"/>
                </a:solidFill>
                <a:latin typeface="Arial"/>
                <a:cs typeface="Arial"/>
              </a:rPr>
              <a:t>seroconversion</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No NMA was conducted for lamivudine-resistant </a:t>
            </a:r>
            <a:r>
              <a:rPr lang="en-US" sz="2000" dirty="0" err="1">
                <a:solidFill>
                  <a:schemeClr val="tx1"/>
                </a:solidFill>
                <a:latin typeface="Arial"/>
                <a:cs typeface="Arial"/>
              </a:rPr>
              <a:t>HBeAg</a:t>
            </a:r>
            <a:r>
              <a:rPr lang="en-US" sz="2000" dirty="0">
                <a:solidFill>
                  <a:schemeClr val="tx1"/>
                </a:solidFill>
                <a:latin typeface="Arial"/>
                <a:cs typeface="Arial"/>
              </a:rPr>
              <a:t>-negative persons </a:t>
            </a:r>
          </a:p>
          <a:p>
            <a:pPr marL="0" indent="0">
              <a:lnSpc>
                <a:spcPct val="100000"/>
              </a:lnSpc>
              <a:spcBef>
                <a:spcPts val="200"/>
              </a:spcBef>
              <a:spcAft>
                <a:spcPts val="400"/>
              </a:spcAft>
              <a:buNone/>
            </a:pPr>
            <a:endParaRPr lang="en-US" sz="2000" dirty="0">
              <a:latin typeface="Arial"/>
              <a:cs typeface="Arial"/>
            </a:endParaRPr>
          </a:p>
        </p:txBody>
      </p:sp>
      <p:sp>
        <p:nvSpPr>
          <p:cNvPr id="2" name="TextBox 1"/>
          <p:cNvSpPr txBox="1"/>
          <p:nvPr/>
        </p:nvSpPr>
        <p:spPr>
          <a:xfrm>
            <a:off x="146304" y="6345936"/>
            <a:ext cx="8712968" cy="523220"/>
          </a:xfrm>
          <a:prstGeom prst="rect">
            <a:avLst/>
          </a:prstGeom>
          <a:noFill/>
        </p:spPr>
        <p:txBody>
          <a:bodyPr wrap="square" rtlCol="0">
            <a:spAutoFit/>
          </a:bodyPr>
          <a:lstStyle/>
          <a:p>
            <a:r>
              <a:rPr lang="en-US" sz="1400" dirty="0">
                <a:solidFill>
                  <a:schemeClr val="bg1"/>
                </a:solidFill>
                <a:latin typeface="Arial"/>
                <a:cs typeface="Arial"/>
              </a:rPr>
              <a:t>Hepatitis B (chronic): diagnosis and management of chronic hepatitis B in children, young people and adults [CG165]. London: National Institute for Health and Care Excellence; 2013.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1023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r>
              <a:rPr lang="en-US" sz="4000" b="1" dirty="0">
                <a:solidFill>
                  <a:schemeClr val="accent1"/>
                </a:solidFill>
                <a:latin typeface="Arial"/>
                <a:cs typeface="Arial"/>
              </a:rPr>
              <a:t>Management of Lamivudine Resistance</a:t>
            </a:r>
          </a:p>
        </p:txBody>
      </p:sp>
      <p:sp>
        <p:nvSpPr>
          <p:cNvPr id="3" name="Content Placeholder 2"/>
          <p:cNvSpPr>
            <a:spLocks noGrp="1"/>
          </p:cNvSpPr>
          <p:nvPr>
            <p:ph idx="4294967295"/>
          </p:nvPr>
        </p:nvSpPr>
        <p:spPr>
          <a:xfrm>
            <a:off x="1188720" y="1938528"/>
            <a:ext cx="10058400" cy="5087929"/>
          </a:xfrm>
        </p:spPr>
        <p:txBody>
          <a:bodyPr>
            <a:normAutofit fontScale="25000" lnSpcReduction="20000"/>
          </a:bodyPr>
          <a:lstStyle/>
          <a:p>
            <a:pPr marL="0" indent="0">
              <a:lnSpc>
                <a:spcPct val="120000"/>
              </a:lnSpc>
              <a:buNone/>
            </a:pPr>
            <a:r>
              <a:rPr lang="en-US" sz="9600" b="1" dirty="0">
                <a:solidFill>
                  <a:schemeClr val="accent1"/>
                </a:solidFill>
                <a:latin typeface="Arial"/>
                <a:cs typeface="Arial"/>
              </a:rPr>
              <a:t>2015 WHO Guidelines </a:t>
            </a:r>
            <a:r>
              <a:rPr lang="en-US" sz="9600" b="1" dirty="0" smtClean="0">
                <a:solidFill>
                  <a:schemeClr val="accent1"/>
                </a:solidFill>
                <a:latin typeface="Arial"/>
                <a:cs typeface="Arial"/>
              </a:rPr>
              <a:t>recommend switch </a:t>
            </a:r>
            <a:r>
              <a:rPr lang="en-US" sz="9600" b="1" dirty="0">
                <a:solidFill>
                  <a:schemeClr val="accent1"/>
                </a:solidFill>
                <a:latin typeface="Arial"/>
                <a:cs typeface="Arial"/>
              </a:rPr>
              <a:t>to </a:t>
            </a:r>
            <a:r>
              <a:rPr lang="en-US" sz="9600" b="1" dirty="0" err="1">
                <a:solidFill>
                  <a:schemeClr val="accent1"/>
                </a:solidFill>
                <a:latin typeface="Arial"/>
                <a:cs typeface="Arial"/>
              </a:rPr>
              <a:t>t</a:t>
            </a:r>
            <a:r>
              <a:rPr lang="en-US" sz="9600" b="1" dirty="0" err="1" smtClean="0">
                <a:solidFill>
                  <a:schemeClr val="accent1"/>
                </a:solidFill>
                <a:latin typeface="Arial"/>
                <a:cs typeface="Arial"/>
              </a:rPr>
              <a:t>enofovir</a:t>
            </a:r>
            <a:r>
              <a:rPr lang="en-US" sz="9600" b="1" dirty="0" smtClean="0">
                <a:solidFill>
                  <a:schemeClr val="accent1"/>
                </a:solidFill>
                <a:latin typeface="Arial"/>
                <a:cs typeface="Arial"/>
              </a:rPr>
              <a:t> monotherapy </a:t>
            </a:r>
            <a:r>
              <a:rPr lang="en-US" sz="9600" b="1" dirty="0">
                <a:solidFill>
                  <a:schemeClr val="accent1"/>
                </a:solidFill>
                <a:latin typeface="Arial"/>
                <a:cs typeface="Arial"/>
              </a:rPr>
              <a:t>(</a:t>
            </a:r>
            <a:r>
              <a:rPr lang="en-US" sz="9600" b="1" dirty="0" err="1" smtClean="0">
                <a:solidFill>
                  <a:schemeClr val="accent1"/>
                </a:solidFill>
                <a:latin typeface="Arial"/>
                <a:cs typeface="Arial"/>
              </a:rPr>
              <a:t>HBeAg</a:t>
            </a:r>
            <a:r>
              <a:rPr lang="en-US" sz="9600" b="1" dirty="0" smtClean="0">
                <a:solidFill>
                  <a:schemeClr val="accent1"/>
                </a:solidFill>
                <a:latin typeface="Arial"/>
                <a:cs typeface="Arial"/>
              </a:rPr>
              <a:t>+/- patients)</a:t>
            </a:r>
            <a:endParaRPr lang="en-US" sz="3200" b="1" dirty="0" smtClean="0">
              <a:solidFill>
                <a:srgbClr val="0F6FC6"/>
              </a:solidFill>
              <a:latin typeface="Arial"/>
              <a:cs typeface="Arial"/>
            </a:endParaRPr>
          </a:p>
          <a:p>
            <a:pPr marL="347472" lvl="1" indent="-347472">
              <a:lnSpc>
                <a:spcPct val="120000"/>
              </a:lnSpc>
              <a:spcBef>
                <a:spcPts val="1200"/>
              </a:spcBef>
              <a:spcAft>
                <a:spcPts val="200"/>
              </a:spcAft>
              <a:buFont typeface="Wingdings" panose="05000000000000000000" pitchFamily="2" charset="2"/>
              <a:buChar char="§"/>
            </a:pPr>
            <a:r>
              <a:rPr lang="en-US" sz="8000" dirty="0">
                <a:solidFill>
                  <a:schemeClr val="tx1"/>
                </a:solidFill>
                <a:latin typeface="Arial"/>
                <a:cs typeface="Arial"/>
              </a:rPr>
              <a:t>Highest probability at </a:t>
            </a:r>
            <a:r>
              <a:rPr lang="en-US" sz="8000" dirty="0" smtClean="0">
                <a:solidFill>
                  <a:schemeClr val="tx1"/>
                </a:solidFill>
                <a:latin typeface="Arial"/>
                <a:cs typeface="Arial"/>
              </a:rPr>
              <a:t>1 year </a:t>
            </a:r>
            <a:r>
              <a:rPr lang="en-US" sz="8000" dirty="0">
                <a:solidFill>
                  <a:schemeClr val="tx1"/>
                </a:solidFill>
                <a:latin typeface="Arial"/>
                <a:cs typeface="Arial"/>
              </a:rPr>
              <a:t>of achieving low/undetectable HBV DNA levels </a:t>
            </a:r>
          </a:p>
          <a:p>
            <a:pPr marL="347472" lvl="1" indent="-347472">
              <a:lnSpc>
                <a:spcPct val="120000"/>
              </a:lnSpc>
              <a:spcBef>
                <a:spcPts val="1200"/>
              </a:spcBef>
              <a:spcAft>
                <a:spcPts val="200"/>
              </a:spcAft>
              <a:buFont typeface="Wingdings" panose="05000000000000000000" pitchFamily="2" charset="2"/>
              <a:buChar char="§"/>
            </a:pPr>
            <a:r>
              <a:rPr lang="en-US" sz="8000" dirty="0">
                <a:solidFill>
                  <a:schemeClr val="tx1"/>
                </a:solidFill>
                <a:latin typeface="Arial"/>
                <a:cs typeface="Arial"/>
              </a:rPr>
              <a:t>Continuing ineffective antiviral therapy with ongoing HBV replication  </a:t>
            </a:r>
            <a:endParaRPr lang="en-US" sz="8000" dirty="0" smtClean="0">
              <a:solidFill>
                <a:schemeClr val="tx1"/>
              </a:solidFill>
              <a:latin typeface="Arial"/>
              <a:cs typeface="Arial"/>
            </a:endParaRPr>
          </a:p>
          <a:p>
            <a:pPr marL="694944" lvl="3" indent="-347472">
              <a:lnSpc>
                <a:spcPct val="120000"/>
              </a:lnSpc>
              <a:spcBef>
                <a:spcPts val="1200"/>
              </a:spcBef>
              <a:spcAft>
                <a:spcPts val="200"/>
              </a:spcAft>
              <a:buSzPct val="60000"/>
              <a:buFont typeface="Wingdings" charset="2"/>
              <a:buChar char=""/>
            </a:pPr>
            <a:r>
              <a:rPr lang="en-US" sz="8000" dirty="0" smtClean="0">
                <a:solidFill>
                  <a:schemeClr val="tx1"/>
                </a:solidFill>
                <a:latin typeface="Arial"/>
                <a:cs typeface="Arial"/>
              </a:rPr>
              <a:t>increased </a:t>
            </a:r>
            <a:r>
              <a:rPr lang="en-US" sz="8000" dirty="0">
                <a:solidFill>
                  <a:schemeClr val="tx1"/>
                </a:solidFill>
                <a:latin typeface="Arial"/>
                <a:cs typeface="Arial"/>
              </a:rPr>
              <a:t>risk of disease progression to cirrhosis and </a:t>
            </a:r>
            <a:r>
              <a:rPr lang="en-US" sz="8000" dirty="0" smtClean="0">
                <a:solidFill>
                  <a:schemeClr val="tx1"/>
                </a:solidFill>
                <a:latin typeface="Arial"/>
                <a:cs typeface="Arial"/>
              </a:rPr>
              <a:t>HCC</a:t>
            </a:r>
            <a:endParaRPr lang="en-US" sz="8000" dirty="0">
              <a:solidFill>
                <a:schemeClr val="tx1"/>
              </a:solidFill>
              <a:latin typeface="Arial"/>
              <a:cs typeface="Arial"/>
            </a:endParaRPr>
          </a:p>
          <a:p>
            <a:pPr marL="347472" lvl="1" indent="-347472">
              <a:lnSpc>
                <a:spcPct val="120000"/>
              </a:lnSpc>
              <a:spcBef>
                <a:spcPts val="1200"/>
              </a:spcBef>
              <a:spcAft>
                <a:spcPts val="200"/>
              </a:spcAft>
              <a:buFont typeface="Wingdings" panose="05000000000000000000" pitchFamily="2" charset="2"/>
              <a:buChar char="§"/>
            </a:pPr>
            <a:r>
              <a:rPr lang="en-US" sz="8000" dirty="0" smtClean="0">
                <a:solidFill>
                  <a:schemeClr val="tx1"/>
                </a:solidFill>
                <a:latin typeface="Arial"/>
                <a:cs typeface="Arial"/>
              </a:rPr>
              <a:t>Use </a:t>
            </a:r>
            <a:r>
              <a:rPr lang="en-US" sz="8000" dirty="0">
                <a:solidFill>
                  <a:schemeClr val="tx1"/>
                </a:solidFill>
                <a:latin typeface="Arial"/>
                <a:cs typeface="Arial"/>
              </a:rPr>
              <a:t>of tenofovir, which does not share cross-resistance with other </a:t>
            </a:r>
            <a:r>
              <a:rPr lang="en-US" sz="8000" dirty="0" smtClean="0">
                <a:solidFill>
                  <a:schemeClr val="tx1"/>
                </a:solidFill>
                <a:latin typeface="Arial"/>
                <a:cs typeface="Arial"/>
              </a:rPr>
              <a:t>NAs</a:t>
            </a:r>
          </a:p>
          <a:p>
            <a:pPr marL="694944" lvl="3" indent="-347472">
              <a:lnSpc>
                <a:spcPct val="120000"/>
              </a:lnSpc>
              <a:spcBef>
                <a:spcPts val="1200"/>
              </a:spcBef>
              <a:spcAft>
                <a:spcPts val="200"/>
              </a:spcAft>
              <a:buSzPct val="60000"/>
              <a:buFont typeface="Wingdings" charset="2"/>
              <a:buChar char=""/>
            </a:pPr>
            <a:r>
              <a:rPr lang="en-US" sz="8000" dirty="0" smtClean="0">
                <a:solidFill>
                  <a:schemeClr val="tx1"/>
                </a:solidFill>
                <a:latin typeface="Arial"/>
                <a:cs typeface="Arial"/>
              </a:rPr>
              <a:t>avoids </a:t>
            </a:r>
            <a:r>
              <a:rPr lang="en-US" sz="8000" dirty="0">
                <a:solidFill>
                  <a:schemeClr val="tx1"/>
                </a:solidFill>
                <a:latin typeface="Arial"/>
                <a:cs typeface="Arial"/>
              </a:rPr>
              <a:t>selection of further compensatory mutations and development of</a:t>
            </a:r>
            <a:r>
              <a:rPr lang="en-US" sz="8000" dirty="0" smtClean="0">
                <a:solidFill>
                  <a:schemeClr val="tx1"/>
                </a:solidFill>
                <a:latin typeface="Arial"/>
                <a:cs typeface="Arial"/>
              </a:rPr>
              <a:t> drug resistance, with </a:t>
            </a:r>
            <a:r>
              <a:rPr lang="en-US" sz="8000" dirty="0">
                <a:solidFill>
                  <a:schemeClr val="tx1"/>
                </a:solidFill>
                <a:latin typeface="Arial"/>
                <a:cs typeface="Arial"/>
              </a:rPr>
              <a:t>reservoirs of resistant HBV </a:t>
            </a:r>
            <a:r>
              <a:rPr lang="en-US" sz="8000" dirty="0" smtClean="0">
                <a:solidFill>
                  <a:schemeClr val="tx1"/>
                </a:solidFill>
                <a:latin typeface="Arial"/>
                <a:cs typeface="Arial"/>
              </a:rPr>
              <a:t>mutants</a:t>
            </a:r>
          </a:p>
        </p:txBody>
      </p:sp>
      <p:sp>
        <p:nvSpPr>
          <p:cNvPr id="5" name="TextBox 4"/>
          <p:cNvSpPr txBox="1"/>
          <p:nvPr/>
        </p:nvSpPr>
        <p:spPr>
          <a:xfrm>
            <a:off x="146304" y="6455664"/>
            <a:ext cx="2664296" cy="307777"/>
          </a:xfrm>
          <a:prstGeom prst="rect">
            <a:avLst/>
          </a:prstGeom>
          <a:noFill/>
        </p:spPr>
        <p:txBody>
          <a:bodyPr wrap="square" rtlCol="0">
            <a:spAutoFit/>
          </a:bodyPr>
          <a:lstStyle/>
          <a:p>
            <a:r>
              <a:rPr lang="en-US" sz="1400" dirty="0" smtClean="0">
                <a:solidFill>
                  <a:schemeClr val="bg1"/>
                </a:solidFill>
                <a:latin typeface="Arial"/>
                <a:cs typeface="Arial"/>
              </a:rPr>
              <a:t>AIDS </a:t>
            </a:r>
            <a:r>
              <a:rPr lang="en-US" sz="1400" dirty="0">
                <a:solidFill>
                  <a:schemeClr val="bg1"/>
                </a:solidFill>
                <a:latin typeface="Arial"/>
                <a:cs typeface="Arial"/>
              </a:rPr>
              <a:t>2002;16(1):131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4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r>
              <a:rPr lang="en-US" sz="3200" b="1" dirty="0">
                <a:solidFill>
                  <a:schemeClr val="accent1"/>
                </a:solidFill>
                <a:latin typeface="Arial"/>
                <a:cs typeface="Arial"/>
              </a:rPr>
              <a:t>Management of Lamivudine </a:t>
            </a:r>
            <a:r>
              <a:rPr lang="en-US" sz="3200" b="1" dirty="0" smtClean="0">
                <a:solidFill>
                  <a:schemeClr val="accent1"/>
                </a:solidFill>
                <a:latin typeface="Arial"/>
                <a:cs typeface="Arial"/>
              </a:rPr>
              <a:t>Resistance </a:t>
            </a:r>
            <a:r>
              <a:rPr lang="en-US" sz="2400" b="1" dirty="0" smtClean="0">
                <a:solidFill>
                  <a:schemeClr val="accent1"/>
                </a:solidFill>
                <a:latin typeface="Arial"/>
                <a:cs typeface="Arial"/>
              </a:rPr>
              <a:t>(continued)</a:t>
            </a:r>
            <a:endParaRPr lang="en-US" sz="24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8400" cy="5087929"/>
          </a:xfrm>
        </p:spPr>
        <p:txBody>
          <a:bodyPr>
            <a:normAutofit/>
          </a:bodyPr>
          <a:lstStyle/>
          <a:p>
            <a:pPr marL="347472" lvl="1" indent="-347472">
              <a:lnSpc>
                <a:spcPct val="120000"/>
              </a:lnSpc>
              <a:spcBef>
                <a:spcPts val="1200"/>
              </a:spcBef>
              <a:spcAft>
                <a:spcPts val="200"/>
              </a:spcAft>
              <a:buFont typeface="Wingdings" panose="05000000000000000000" pitchFamily="2" charset="2"/>
              <a:buChar char="§"/>
            </a:pPr>
            <a:r>
              <a:rPr lang="en-US" sz="2800" i="1" dirty="0" err="1" smtClean="0">
                <a:solidFill>
                  <a:schemeClr val="accent1"/>
                </a:solidFill>
                <a:latin typeface="Arial"/>
                <a:cs typeface="Arial"/>
              </a:rPr>
              <a:t>Lamivudine</a:t>
            </a:r>
            <a:r>
              <a:rPr lang="en-US" sz="2800" i="1" dirty="0" smtClean="0">
                <a:solidFill>
                  <a:schemeClr val="accent1"/>
                </a:solidFill>
                <a:latin typeface="Arial"/>
                <a:cs typeface="Arial"/>
              </a:rPr>
              <a:t> resistance </a:t>
            </a:r>
            <a:r>
              <a:rPr lang="en-US" sz="2800" i="1" dirty="0">
                <a:solidFill>
                  <a:schemeClr val="accent1"/>
                </a:solidFill>
                <a:latin typeface="Arial"/>
                <a:cs typeface="Arial"/>
              </a:rPr>
              <a:t>(L180M + M204V/I) confers cross-resistance to </a:t>
            </a:r>
            <a:r>
              <a:rPr lang="en-US" sz="2800" i="1" dirty="0" err="1">
                <a:solidFill>
                  <a:schemeClr val="accent1"/>
                </a:solidFill>
                <a:latin typeface="Arial"/>
                <a:cs typeface="Arial"/>
              </a:rPr>
              <a:t>telbivudine</a:t>
            </a:r>
            <a:r>
              <a:rPr lang="en-US" sz="2800" i="1" dirty="0">
                <a:solidFill>
                  <a:schemeClr val="accent1"/>
                </a:solidFill>
                <a:latin typeface="Arial"/>
                <a:cs typeface="Arial"/>
              </a:rPr>
              <a:t> and </a:t>
            </a:r>
            <a:r>
              <a:rPr lang="en-US" sz="2800" i="1" dirty="0" err="1">
                <a:solidFill>
                  <a:schemeClr val="accent1"/>
                </a:solidFill>
                <a:latin typeface="Arial"/>
                <a:cs typeface="Arial"/>
              </a:rPr>
              <a:t>entecavir</a:t>
            </a:r>
            <a:r>
              <a:rPr lang="en-US" sz="2800" i="1" dirty="0">
                <a:solidFill>
                  <a:schemeClr val="accent1"/>
                </a:solidFill>
                <a:latin typeface="Arial"/>
                <a:cs typeface="Arial"/>
              </a:rPr>
              <a:t>, but not </a:t>
            </a:r>
            <a:r>
              <a:rPr lang="en-US" sz="2800" i="1" dirty="0" err="1" smtClean="0">
                <a:solidFill>
                  <a:schemeClr val="accent1"/>
                </a:solidFill>
                <a:latin typeface="Arial"/>
                <a:cs typeface="Arial"/>
              </a:rPr>
              <a:t>tenofovir</a:t>
            </a:r>
            <a:endParaRPr lang="en-US" sz="2800" dirty="0">
              <a:solidFill>
                <a:schemeClr val="accent1"/>
              </a:solidFill>
              <a:latin typeface="Arial"/>
              <a:cs typeface="Arial"/>
            </a:endParaRPr>
          </a:p>
          <a:p>
            <a:pPr marL="347472" lvl="1" indent="-347472">
              <a:lnSpc>
                <a:spcPct val="120000"/>
              </a:lnSpc>
              <a:spcBef>
                <a:spcPts val="1200"/>
              </a:spcBef>
              <a:spcAft>
                <a:spcPts val="200"/>
              </a:spcAft>
              <a:buFont typeface="Wingdings" panose="05000000000000000000" pitchFamily="2" charset="2"/>
              <a:buChar char="§"/>
            </a:pPr>
            <a:r>
              <a:rPr lang="en-US" sz="2800" dirty="0">
                <a:solidFill>
                  <a:schemeClr val="tx1"/>
                </a:solidFill>
                <a:latin typeface="Arial"/>
                <a:cs typeface="Arial"/>
              </a:rPr>
              <a:t>Entecavir resistance is more </a:t>
            </a:r>
            <a:r>
              <a:rPr lang="en-US" sz="2800" dirty="0" smtClean="0">
                <a:solidFill>
                  <a:schemeClr val="tx1"/>
                </a:solidFill>
                <a:latin typeface="Arial"/>
                <a:cs typeface="Arial"/>
              </a:rPr>
              <a:t>LAM-resistant </a:t>
            </a:r>
            <a:r>
              <a:rPr lang="en-US" sz="2800" dirty="0">
                <a:solidFill>
                  <a:schemeClr val="tx1"/>
                </a:solidFill>
                <a:latin typeface="Arial"/>
                <a:cs typeface="Arial"/>
              </a:rPr>
              <a:t>CHB with </a:t>
            </a:r>
            <a:r>
              <a:rPr lang="en-US" sz="2800" dirty="0" err="1">
                <a:solidFill>
                  <a:schemeClr val="tx1"/>
                </a:solidFill>
                <a:latin typeface="Arial"/>
                <a:cs typeface="Arial"/>
              </a:rPr>
              <a:t>adefovir</a:t>
            </a:r>
            <a:r>
              <a:rPr lang="en-US" sz="2800" dirty="0">
                <a:solidFill>
                  <a:schemeClr val="tx1"/>
                </a:solidFill>
                <a:latin typeface="Arial"/>
                <a:cs typeface="Arial"/>
              </a:rPr>
              <a:t> or </a:t>
            </a:r>
            <a:r>
              <a:rPr lang="en-US" sz="2800" dirty="0" err="1">
                <a:solidFill>
                  <a:schemeClr val="tx1"/>
                </a:solidFill>
                <a:latin typeface="Arial"/>
                <a:cs typeface="Arial"/>
              </a:rPr>
              <a:t>telbivudine</a:t>
            </a:r>
            <a:r>
              <a:rPr lang="en-US" sz="2800" dirty="0">
                <a:solidFill>
                  <a:schemeClr val="tx1"/>
                </a:solidFill>
                <a:latin typeface="Arial"/>
                <a:cs typeface="Arial"/>
              </a:rPr>
              <a:t> or </a:t>
            </a:r>
            <a:r>
              <a:rPr lang="en-US" sz="2800" dirty="0" err="1">
                <a:solidFill>
                  <a:schemeClr val="tx1"/>
                </a:solidFill>
                <a:latin typeface="Arial"/>
                <a:cs typeface="Arial"/>
              </a:rPr>
              <a:t>entecavir</a:t>
            </a:r>
            <a:r>
              <a:rPr lang="en-US" sz="2800" dirty="0">
                <a:solidFill>
                  <a:schemeClr val="tx1"/>
                </a:solidFill>
                <a:latin typeface="Arial"/>
                <a:cs typeface="Arial"/>
              </a:rPr>
              <a:t> </a:t>
            </a:r>
            <a:endParaRPr lang="en-US" sz="2800" dirty="0" smtClean="0">
              <a:solidFill>
                <a:schemeClr val="tx1"/>
              </a:solidFill>
              <a:latin typeface="Arial"/>
              <a:cs typeface="Arial"/>
            </a:endParaRPr>
          </a:p>
          <a:p>
            <a:pPr marL="694944" lvl="3" indent="-347472">
              <a:lnSpc>
                <a:spcPct val="120000"/>
              </a:lnSpc>
              <a:spcBef>
                <a:spcPts val="1200"/>
              </a:spcBef>
              <a:spcAft>
                <a:spcPts val="200"/>
              </a:spcAft>
              <a:buSzPct val="60000"/>
              <a:buFont typeface="Wingdings" charset="2"/>
              <a:buChar char=""/>
            </a:pPr>
            <a:r>
              <a:rPr lang="en-US" sz="2800" dirty="0" smtClean="0">
                <a:solidFill>
                  <a:schemeClr val="tx1"/>
                </a:solidFill>
                <a:latin typeface="Arial"/>
                <a:cs typeface="Arial"/>
              </a:rPr>
              <a:t>leads </a:t>
            </a:r>
            <a:r>
              <a:rPr lang="en-US" sz="2800" dirty="0">
                <a:solidFill>
                  <a:schemeClr val="tx1"/>
                </a:solidFill>
                <a:latin typeface="Arial"/>
                <a:cs typeface="Arial"/>
              </a:rPr>
              <a:t>to the selection of multidrug-resistant hepatitis B</a:t>
            </a:r>
          </a:p>
          <a:p>
            <a:pPr marL="0" indent="0">
              <a:lnSpc>
                <a:spcPct val="120000"/>
              </a:lnSpc>
              <a:buNone/>
            </a:pPr>
            <a:endParaRPr lang="en-US" sz="2200" dirty="0">
              <a:latin typeface="Arial"/>
              <a:cs typeface="Arial"/>
            </a:endParaRPr>
          </a:p>
        </p:txBody>
      </p:sp>
      <p:sp>
        <p:nvSpPr>
          <p:cNvPr id="5" name="TextBox 4"/>
          <p:cNvSpPr txBox="1"/>
          <p:nvPr/>
        </p:nvSpPr>
        <p:spPr>
          <a:xfrm>
            <a:off x="146304" y="6455664"/>
            <a:ext cx="2664296" cy="307777"/>
          </a:xfrm>
          <a:prstGeom prst="rect">
            <a:avLst/>
          </a:prstGeom>
          <a:noFill/>
        </p:spPr>
        <p:txBody>
          <a:bodyPr wrap="square" rtlCol="0">
            <a:spAutoFit/>
          </a:bodyPr>
          <a:lstStyle/>
          <a:p>
            <a:r>
              <a:rPr lang="en-US" sz="1400" dirty="0" smtClean="0">
                <a:solidFill>
                  <a:schemeClr val="bg1"/>
                </a:solidFill>
                <a:latin typeface="Arial"/>
                <a:cs typeface="Arial"/>
              </a:rPr>
              <a:t>AIDS </a:t>
            </a:r>
            <a:r>
              <a:rPr lang="en-US" sz="1400" dirty="0">
                <a:solidFill>
                  <a:schemeClr val="bg1"/>
                </a:solidFill>
                <a:latin typeface="Arial"/>
                <a:cs typeface="Arial"/>
              </a:rPr>
              <a:t>2002;16(1):131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4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49387"/>
          </a:xfrm>
        </p:spPr>
        <p:txBody>
          <a:bodyPr>
            <a:noAutofit/>
          </a:bodyPr>
          <a:lstStyle/>
          <a:p>
            <a:r>
              <a:rPr lang="en-GB" sz="3600" b="1" dirty="0" smtClean="0">
                <a:solidFill>
                  <a:schemeClr val="accent1"/>
                </a:solidFill>
                <a:latin typeface="Arial" pitchFamily="34" charset="0"/>
              </a:rPr>
              <a:t>Conclusions: Identification and </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Management of HBV Treatment Failure</a:t>
            </a:r>
            <a:endParaRPr lang="en-US" sz="3600" b="1" dirty="0">
              <a:solidFill>
                <a:schemeClr val="accent1"/>
              </a:solidFill>
            </a:endParaRPr>
          </a:p>
        </p:txBody>
      </p:sp>
      <p:sp>
        <p:nvSpPr>
          <p:cNvPr id="3" name="Content Placeholder 2"/>
          <p:cNvSpPr>
            <a:spLocks noGrp="1"/>
          </p:cNvSpPr>
          <p:nvPr>
            <p:ph idx="4294967295"/>
          </p:nvPr>
        </p:nvSpPr>
        <p:spPr>
          <a:xfrm>
            <a:off x="1188720" y="1938528"/>
            <a:ext cx="10055225" cy="4781550"/>
          </a:xfrm>
        </p:spPr>
        <p:txBody>
          <a:bodyPr>
            <a:normAutofit/>
          </a:bodyPr>
          <a:lstStyle/>
          <a:p>
            <a:pPr marL="0" indent="0">
              <a:lnSpc>
                <a:spcPct val="100000"/>
              </a:lnSpc>
              <a:buNone/>
            </a:pPr>
            <a:r>
              <a:rPr lang="en-US" sz="2400" b="1" dirty="0">
                <a:solidFill>
                  <a:schemeClr val="accent1"/>
                </a:solidFill>
                <a:latin typeface="Arial"/>
                <a:cs typeface="Arial"/>
              </a:rPr>
              <a:t>Consider Treatment </a:t>
            </a:r>
            <a:r>
              <a:rPr lang="en-US" sz="2400" b="1" dirty="0" smtClean="0">
                <a:solidFill>
                  <a:schemeClr val="accent1"/>
                </a:solidFill>
                <a:latin typeface="Arial"/>
                <a:cs typeface="Arial"/>
              </a:rPr>
              <a:t>Failure</a:t>
            </a:r>
            <a:endParaRPr lang="en-US" sz="2400" b="1" dirty="0">
              <a:solidFill>
                <a:schemeClr val="accent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Rising </a:t>
            </a:r>
            <a:r>
              <a:rPr lang="en-US" sz="2000" dirty="0" smtClean="0">
                <a:solidFill>
                  <a:schemeClr val="tx1"/>
                </a:solidFill>
                <a:latin typeface="Arial"/>
                <a:cs typeface="Arial"/>
              </a:rPr>
              <a:t>ALT</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Progression of liver </a:t>
            </a:r>
            <a:r>
              <a:rPr lang="en-US" sz="2000" dirty="0" smtClean="0">
                <a:solidFill>
                  <a:schemeClr val="tx1"/>
                </a:solidFill>
                <a:latin typeface="Arial"/>
                <a:cs typeface="Arial"/>
              </a:rPr>
              <a:t>disease</a:t>
            </a:r>
            <a:endParaRPr lang="en-US" sz="2000" dirty="0" smtClean="0">
              <a:latin typeface="Arial"/>
              <a:cs typeface="Arial"/>
            </a:endParaRPr>
          </a:p>
          <a:p>
            <a:pPr marL="0" indent="0">
              <a:lnSpc>
                <a:spcPct val="100000"/>
              </a:lnSpc>
              <a:buNone/>
            </a:pPr>
            <a:r>
              <a:rPr lang="en-US" sz="2400" b="1" dirty="0">
                <a:solidFill>
                  <a:schemeClr val="accent1"/>
                </a:solidFill>
                <a:latin typeface="Arial"/>
                <a:cs typeface="Arial"/>
              </a:rPr>
              <a:t>Assess </a:t>
            </a:r>
            <a:r>
              <a:rPr lang="en-US" sz="2400" b="1" dirty="0" smtClean="0">
                <a:solidFill>
                  <a:schemeClr val="accent1"/>
                </a:solidFill>
                <a:latin typeface="Arial"/>
                <a:cs typeface="Arial"/>
              </a:rPr>
              <a:t>Adherence</a:t>
            </a:r>
            <a:endParaRPr lang="en-US" sz="2400" b="1" dirty="0">
              <a:solidFill>
                <a:schemeClr val="accent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Especially with clinical deterioration and virological failure on </a:t>
            </a:r>
            <a:r>
              <a:rPr lang="en-US" sz="2000" dirty="0" err="1" smtClean="0">
                <a:solidFill>
                  <a:schemeClr val="tx1"/>
                </a:solidFill>
                <a:latin typeface="Arial"/>
                <a:cs typeface="Arial"/>
              </a:rPr>
              <a:t>tenofovir</a:t>
            </a:r>
            <a:endParaRPr lang="en-US" sz="2000" dirty="0" smtClean="0">
              <a:latin typeface="Arial"/>
              <a:cs typeface="Arial"/>
            </a:endParaRPr>
          </a:p>
          <a:p>
            <a:pPr marL="0" indent="0">
              <a:lnSpc>
                <a:spcPct val="100000"/>
              </a:lnSpc>
              <a:buNone/>
            </a:pPr>
            <a:r>
              <a:rPr lang="en-US" sz="2400" b="1" dirty="0">
                <a:solidFill>
                  <a:schemeClr val="accent1"/>
                </a:solidFill>
                <a:latin typeface="Arial"/>
                <a:cs typeface="Arial"/>
              </a:rPr>
              <a:t>Exclude other causes of clinical deterioration </a:t>
            </a:r>
          </a:p>
          <a:p>
            <a:pPr marL="347472" lvl="1" indent="-274320">
              <a:lnSpc>
                <a:spcPct val="100000"/>
              </a:lnSpc>
              <a:buFont typeface="Wingdings" panose="05000000000000000000" pitchFamily="2" charset="2"/>
              <a:buChar char="§"/>
            </a:pPr>
            <a:r>
              <a:rPr lang="en-US" sz="2000" dirty="0" smtClean="0">
                <a:solidFill>
                  <a:schemeClr val="tx1"/>
                </a:solidFill>
                <a:latin typeface="Arial"/>
                <a:cs typeface="Arial"/>
              </a:rPr>
              <a:t>DILI</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Other viral </a:t>
            </a:r>
            <a:r>
              <a:rPr lang="en-US" sz="2000" dirty="0" smtClean="0">
                <a:solidFill>
                  <a:schemeClr val="tx1"/>
                </a:solidFill>
                <a:latin typeface="Arial"/>
                <a:cs typeface="Arial"/>
              </a:rPr>
              <a:t>infections</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Development of HCC</a:t>
            </a:r>
          </a:p>
          <a:p>
            <a:pPr marL="0" indent="0">
              <a:lnSpc>
                <a:spcPct val="100000"/>
              </a:lnSpc>
              <a:buNone/>
            </a:pPr>
            <a:endParaRPr lang="en-US" sz="1200" dirty="0">
              <a:latin typeface="Arial"/>
              <a:cs typeface="Arial"/>
            </a:endParaRPr>
          </a:p>
          <a:p>
            <a:pPr marL="0" indent="0">
              <a:lnSpc>
                <a:spcPct val="100000"/>
              </a:lnSpc>
              <a:buNone/>
            </a:pPr>
            <a:endParaRPr lang="en-US" sz="1200" b="1" dirty="0">
              <a:solidFill>
                <a:schemeClr val="accent1"/>
              </a:solidFill>
              <a:latin typeface="Arial"/>
              <a:cs typeface="Arial"/>
            </a:endParaRPr>
          </a:p>
          <a:p>
            <a:pPr marL="0" indent="0">
              <a:lnSpc>
                <a:spcPct val="100000"/>
              </a:lnSpc>
              <a:buNone/>
            </a:pPr>
            <a:endParaRPr lang="en-US" sz="2000" b="1" dirty="0">
              <a:solidFill>
                <a:schemeClr val="accent1"/>
              </a:solidFill>
              <a:latin typeface="Arial"/>
              <a:cs typeface="Arial"/>
            </a:endParaRPr>
          </a:p>
          <a:p>
            <a:pPr>
              <a:lnSpc>
                <a:spcPct val="100000"/>
              </a:lnSpc>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42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88720" y="1938528"/>
            <a:ext cx="10058400" cy="5256212"/>
          </a:xfrm>
        </p:spPr>
        <p:txBody>
          <a:bodyPr>
            <a:normAutofit/>
          </a:bodyPr>
          <a:lstStyle/>
          <a:p>
            <a:pPr marL="0" indent="0">
              <a:lnSpc>
                <a:spcPct val="95000"/>
              </a:lnSpc>
              <a:spcBef>
                <a:spcPts val="200"/>
              </a:spcBef>
              <a:spcAft>
                <a:spcPts val="400"/>
              </a:spcAft>
              <a:buNone/>
            </a:pPr>
            <a:r>
              <a:rPr lang="en-US" sz="2400" b="1" dirty="0">
                <a:solidFill>
                  <a:schemeClr val="accent1"/>
                </a:solidFill>
                <a:latin typeface="Arial"/>
                <a:cs typeface="Arial"/>
              </a:rPr>
              <a:t>Management of </a:t>
            </a:r>
            <a:r>
              <a:rPr lang="en-US" sz="2400" b="1" dirty="0" smtClean="0">
                <a:solidFill>
                  <a:schemeClr val="accent1"/>
                </a:solidFill>
                <a:latin typeface="Arial"/>
                <a:cs typeface="Arial"/>
              </a:rPr>
              <a:t>Resistance</a:t>
            </a:r>
            <a:endParaRPr lang="en-US" sz="2400" b="1" dirty="0">
              <a:solidFill>
                <a:schemeClr val="accent1"/>
              </a:solidFill>
              <a:latin typeface="Arial"/>
              <a:cs typeface="Arial"/>
            </a:endParaRPr>
          </a:p>
          <a:p>
            <a:pPr marL="0" indent="0">
              <a:lnSpc>
                <a:spcPct val="95000"/>
              </a:lnSpc>
              <a:spcBef>
                <a:spcPts val="200"/>
              </a:spcBef>
              <a:spcAft>
                <a:spcPts val="400"/>
              </a:spcAft>
              <a:buNone/>
            </a:pPr>
            <a:r>
              <a:rPr lang="en-US" sz="2000" i="1" dirty="0" err="1">
                <a:solidFill>
                  <a:schemeClr val="accent1"/>
                </a:solidFill>
                <a:latin typeface="Arial"/>
                <a:cs typeface="Arial"/>
              </a:rPr>
              <a:t>Tenofovir</a:t>
            </a:r>
            <a:r>
              <a:rPr lang="en-US" sz="2000" i="1" dirty="0">
                <a:solidFill>
                  <a:schemeClr val="accent1"/>
                </a:solidFill>
                <a:latin typeface="Arial"/>
                <a:cs typeface="Arial"/>
              </a:rPr>
              <a:t> </a:t>
            </a:r>
            <a:r>
              <a:rPr lang="en-US" sz="2000" i="1" dirty="0" smtClean="0">
                <a:solidFill>
                  <a:schemeClr val="accent1"/>
                </a:solidFill>
                <a:latin typeface="Arial"/>
                <a:cs typeface="Arial"/>
              </a:rPr>
              <a:t>monotherapy</a:t>
            </a:r>
            <a:endParaRPr lang="en-US" sz="2000" i="1" dirty="0">
              <a:solidFill>
                <a:schemeClr val="accent1"/>
              </a:solidFill>
              <a:latin typeface="Arial"/>
              <a:cs typeface="Arial"/>
            </a:endParaRPr>
          </a:p>
          <a:p>
            <a:pPr marL="347472" lvl="1" indent="-274320">
              <a:lnSpc>
                <a:spcPct val="95000"/>
              </a:lnSpc>
              <a:buFont typeface="Wingdings" panose="05000000000000000000" pitchFamily="2" charset="2"/>
              <a:buChar char="§"/>
            </a:pPr>
            <a:r>
              <a:rPr lang="en-US" sz="2300" dirty="0">
                <a:solidFill>
                  <a:schemeClr val="tx1"/>
                </a:solidFill>
                <a:latin typeface="Arial"/>
                <a:cs typeface="Arial"/>
              </a:rPr>
              <a:t>Highest probability at 1yr of achieving low or undetectable HBV DNA levels in persons with lamivudine-resistant HBV</a:t>
            </a:r>
            <a:r>
              <a:rPr lang="en-US" sz="2300" dirty="0" smtClean="0">
                <a:solidFill>
                  <a:schemeClr val="tx1"/>
                </a:solidFill>
                <a:latin typeface="Arial"/>
                <a:cs typeface="Arial"/>
              </a:rPr>
              <a:t> </a:t>
            </a:r>
            <a:endParaRPr lang="en-US" sz="2300" b="1" dirty="0" smtClean="0">
              <a:solidFill>
                <a:schemeClr val="tx1"/>
              </a:solidFill>
              <a:latin typeface="Arial"/>
              <a:cs typeface="Arial"/>
            </a:endParaRPr>
          </a:p>
          <a:p>
            <a:pPr marL="347472" lvl="1" indent="-274320">
              <a:lnSpc>
                <a:spcPct val="95000"/>
              </a:lnSpc>
              <a:buFont typeface="Wingdings" panose="05000000000000000000" pitchFamily="2" charset="2"/>
              <a:buChar char="§"/>
            </a:pPr>
            <a:r>
              <a:rPr lang="en-US" sz="2300" dirty="0">
                <a:solidFill>
                  <a:schemeClr val="tx1"/>
                </a:solidFill>
                <a:latin typeface="Arial"/>
                <a:cs typeface="Arial"/>
              </a:rPr>
              <a:t>Little evidence of advantage from the systematic review that </a:t>
            </a:r>
            <a:r>
              <a:rPr lang="en-US" sz="2300" dirty="0" smtClean="0">
                <a:solidFill>
                  <a:schemeClr val="tx1"/>
                </a:solidFill>
                <a:latin typeface="Arial"/>
                <a:cs typeface="Arial"/>
              </a:rPr>
              <a:t>adding </a:t>
            </a:r>
            <a:r>
              <a:rPr lang="en-US" sz="2300" dirty="0">
                <a:solidFill>
                  <a:schemeClr val="tx1"/>
                </a:solidFill>
                <a:latin typeface="Arial"/>
                <a:cs typeface="Arial"/>
              </a:rPr>
              <a:t>NAs or combined use of NAs confers benefit in lamivudine </a:t>
            </a:r>
            <a:r>
              <a:rPr lang="en-US" sz="2300" dirty="0" smtClean="0">
                <a:solidFill>
                  <a:schemeClr val="tx1"/>
                </a:solidFill>
                <a:latin typeface="Arial"/>
                <a:cs typeface="Arial"/>
              </a:rPr>
              <a:t>resistance</a:t>
            </a:r>
          </a:p>
          <a:p>
            <a:pPr marL="347472" lvl="1" indent="-274320">
              <a:lnSpc>
                <a:spcPct val="95000"/>
              </a:lnSpc>
              <a:buFont typeface="Wingdings" panose="05000000000000000000" pitchFamily="2" charset="2"/>
              <a:buChar char="§"/>
            </a:pPr>
            <a:r>
              <a:rPr lang="en-US" sz="2300" dirty="0">
                <a:solidFill>
                  <a:schemeClr val="tx1"/>
                </a:solidFill>
                <a:latin typeface="Arial"/>
                <a:cs typeface="Arial"/>
              </a:rPr>
              <a:t>TDF shares no </a:t>
            </a:r>
            <a:r>
              <a:rPr lang="en-US" sz="2300" dirty="0" smtClean="0">
                <a:solidFill>
                  <a:schemeClr val="tx1"/>
                </a:solidFill>
                <a:latin typeface="Arial"/>
                <a:cs typeface="Arial"/>
              </a:rPr>
              <a:t>cross-resistance avoids </a:t>
            </a:r>
            <a:r>
              <a:rPr lang="en-US" sz="2300" dirty="0">
                <a:solidFill>
                  <a:schemeClr val="tx1"/>
                </a:solidFill>
                <a:latin typeface="Arial"/>
                <a:cs typeface="Arial"/>
              </a:rPr>
              <a:t>selection of further compensatory mutations and development of drug resistance, with reservoirs of resistant HBV </a:t>
            </a:r>
            <a:r>
              <a:rPr lang="en-US" sz="2300" dirty="0" smtClean="0">
                <a:solidFill>
                  <a:schemeClr val="tx1"/>
                </a:solidFill>
                <a:latin typeface="Arial"/>
                <a:cs typeface="Arial"/>
              </a:rPr>
              <a:t>mutants</a:t>
            </a:r>
          </a:p>
          <a:p>
            <a:pPr marL="347472" lvl="1" indent="-274320">
              <a:lnSpc>
                <a:spcPct val="95000"/>
              </a:lnSpc>
              <a:buFont typeface="Wingdings" panose="05000000000000000000" pitchFamily="2" charset="2"/>
              <a:buChar char="§"/>
            </a:pPr>
            <a:r>
              <a:rPr lang="en-US" sz="2300" dirty="0" smtClean="0">
                <a:solidFill>
                  <a:schemeClr val="tx1"/>
                </a:solidFill>
                <a:latin typeface="Arial"/>
                <a:cs typeface="Arial"/>
              </a:rPr>
              <a:t>Simplifies </a:t>
            </a:r>
            <a:r>
              <a:rPr lang="en-US" sz="2300" dirty="0">
                <a:solidFill>
                  <a:schemeClr val="tx1"/>
                </a:solidFill>
                <a:latin typeface="Arial"/>
                <a:cs typeface="Arial"/>
              </a:rPr>
              <a:t>clinical management and drug procurement </a:t>
            </a:r>
            <a:r>
              <a:rPr lang="en-US" sz="2300" dirty="0" smtClean="0">
                <a:solidFill>
                  <a:schemeClr val="tx1"/>
                </a:solidFill>
                <a:latin typeface="Arial"/>
                <a:cs typeface="Arial"/>
              </a:rPr>
              <a:t>in </a:t>
            </a:r>
            <a:r>
              <a:rPr lang="en-US" sz="2300" dirty="0">
                <a:solidFill>
                  <a:schemeClr val="tx1"/>
                </a:solidFill>
                <a:latin typeface="Arial"/>
                <a:cs typeface="Arial"/>
              </a:rPr>
              <a:t>persons who have developed resistance to lamivudine, </a:t>
            </a:r>
            <a:r>
              <a:rPr lang="en-US" sz="2300" dirty="0" err="1">
                <a:solidFill>
                  <a:schemeClr val="tx1"/>
                </a:solidFill>
                <a:latin typeface="Arial"/>
                <a:cs typeface="Arial"/>
              </a:rPr>
              <a:t>adefovir</a:t>
            </a:r>
            <a:r>
              <a:rPr lang="en-US" sz="2300" dirty="0">
                <a:solidFill>
                  <a:schemeClr val="tx1"/>
                </a:solidFill>
                <a:latin typeface="Arial"/>
                <a:cs typeface="Arial"/>
              </a:rPr>
              <a:t>, </a:t>
            </a:r>
            <a:r>
              <a:rPr lang="en-US" sz="2300" dirty="0" err="1" smtClean="0">
                <a:solidFill>
                  <a:schemeClr val="tx1"/>
                </a:solidFill>
                <a:latin typeface="Arial"/>
                <a:cs typeface="Arial"/>
              </a:rPr>
              <a:t>telbivudine</a:t>
            </a:r>
            <a:r>
              <a:rPr lang="en-US" sz="2300" dirty="0" smtClean="0">
                <a:solidFill>
                  <a:schemeClr val="tx1"/>
                </a:solidFill>
                <a:latin typeface="Arial"/>
                <a:cs typeface="Arial"/>
              </a:rPr>
              <a:t> </a:t>
            </a:r>
            <a:r>
              <a:rPr lang="en-US" sz="2300" dirty="0">
                <a:solidFill>
                  <a:schemeClr val="tx1"/>
                </a:solidFill>
                <a:latin typeface="Arial"/>
                <a:cs typeface="Arial"/>
              </a:rPr>
              <a:t>or </a:t>
            </a:r>
            <a:r>
              <a:rPr lang="en-US" sz="2300" dirty="0" err="1">
                <a:solidFill>
                  <a:schemeClr val="tx1"/>
                </a:solidFill>
                <a:latin typeface="Arial"/>
                <a:cs typeface="Arial"/>
              </a:rPr>
              <a:t>entecavir</a:t>
            </a:r>
            <a:endParaRPr lang="en-US" sz="2300" dirty="0">
              <a:solidFill>
                <a:schemeClr val="tx1"/>
              </a:solidFill>
              <a:latin typeface="Arial"/>
              <a:cs typeface="Arial"/>
            </a:endParaRPr>
          </a:p>
          <a:p>
            <a:pPr>
              <a:lnSpc>
                <a:spcPct val="100000"/>
              </a:lnSpc>
              <a:spcBef>
                <a:spcPts val="200"/>
              </a:spcBef>
              <a:spcAft>
                <a:spcPts val="400"/>
              </a:spcAft>
              <a:buFont typeface="Arial"/>
              <a:buChar char="•"/>
            </a:pPr>
            <a:endParaRPr lang="en-US" sz="2400" b="1" dirty="0">
              <a:solidFill>
                <a:schemeClr val="accent1"/>
              </a:solidFill>
              <a:latin typeface="Arial"/>
              <a:cs typeface="Arial"/>
            </a:endParaRPr>
          </a:p>
          <a:p>
            <a:pPr>
              <a:lnSpc>
                <a:spcPct val="100000"/>
              </a:lnSpc>
              <a:spcBef>
                <a:spcPts val="200"/>
              </a:spcBef>
              <a:spcAft>
                <a:spcPts val="400"/>
              </a:spcAft>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5" name="Title 1"/>
          <p:cNvSpPr txBox="1">
            <a:spLocks/>
          </p:cNvSpPr>
          <p:nvPr/>
        </p:nvSpPr>
        <p:spPr>
          <a:xfrm>
            <a:off x="1097280" y="283464"/>
            <a:ext cx="10058400" cy="1449387"/>
          </a:xfrm>
          <a:prstGeom prst="rect">
            <a:avLst/>
          </a:prstGeom>
        </p:spPr>
        <p:txBody>
          <a:bodyPr vert="horz" lIns="91440" tIns="45720" rIns="91440" bIns="45720" rtlCol="0" anchor="b">
            <a:noAutofit/>
          </a:bodyPr>
          <a:lstStyle/>
          <a:p>
            <a:pPr lvl="0" defTabSz="914126">
              <a:lnSpc>
                <a:spcPct val="85000"/>
              </a:lnSpc>
              <a:spcBef>
                <a:spcPct val="0"/>
              </a:spcBef>
              <a:defRPr/>
            </a:pPr>
            <a:r>
              <a:rPr lang="en-GB" sz="3200" b="1" dirty="0">
                <a:solidFill>
                  <a:schemeClr val="accent1"/>
                </a:solidFill>
                <a:latin typeface="Arial" pitchFamily="34" charset="0"/>
              </a:rPr>
              <a:t>Conclusions: Identification and </a:t>
            </a:r>
            <a:br>
              <a:rPr lang="en-GB" sz="3200" b="1" dirty="0">
                <a:solidFill>
                  <a:schemeClr val="accent1"/>
                </a:solidFill>
                <a:latin typeface="Arial" pitchFamily="34" charset="0"/>
              </a:rPr>
            </a:br>
            <a:r>
              <a:rPr lang="en-GB" sz="3200" b="1" dirty="0">
                <a:solidFill>
                  <a:schemeClr val="accent1"/>
                </a:solidFill>
                <a:latin typeface="Arial" pitchFamily="34" charset="0"/>
              </a:rPr>
              <a:t>Management of HBV Treatment </a:t>
            </a:r>
            <a:r>
              <a:rPr lang="en-GB" sz="3200" b="1" dirty="0" smtClean="0">
                <a:solidFill>
                  <a:schemeClr val="accent1"/>
                </a:solidFill>
                <a:latin typeface="Arial" pitchFamily="34" charset="0"/>
              </a:rPr>
              <a:t>Failure </a:t>
            </a:r>
            <a:r>
              <a:rPr lang="en-GB" sz="2400" b="1" dirty="0" smtClean="0">
                <a:solidFill>
                  <a:schemeClr val="accent1"/>
                </a:solidFill>
                <a:latin typeface="Arial" pitchFamily="34" charset="0"/>
              </a:rPr>
              <a:t>(continued)</a:t>
            </a:r>
            <a:endParaRPr kumimoji="0" lang="en-US" b="0" i="0" u="none" strike="noStrike" kern="1200" cap="none" spc="-50" normalizeH="0" baseline="0" noProof="0" dirty="0">
              <a:ln>
                <a:noFill/>
              </a:ln>
              <a:solidFill>
                <a:schemeClr val="accent1"/>
              </a:solidFill>
              <a:effectLst/>
              <a:uLnTx/>
              <a:uFillTx/>
              <a:latin typeface="+mj-lt"/>
              <a:ea typeface="+mj-ea"/>
              <a:cs typeface="+mj-cs"/>
            </a:endParaRPr>
          </a:p>
        </p:txBody>
      </p:sp>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01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208" y="1524000"/>
            <a:ext cx="7772400" cy="2664296"/>
          </a:xfrm>
        </p:spPr>
        <p:txBody>
          <a:bodyPr>
            <a:normAutofit/>
          </a:bodyPr>
          <a:lstStyle/>
          <a:p>
            <a:r>
              <a:rPr lang="en-US" sz="3600" b="1" dirty="0" smtClean="0">
                <a:solidFill>
                  <a:schemeClr val="accent1"/>
                </a:solidFill>
                <a:latin typeface="Arial"/>
                <a:cs typeface="Arial"/>
              </a:rPr>
              <a:t>HBV </a:t>
            </a:r>
            <a:r>
              <a:rPr lang="en-US" sz="3600" b="1" dirty="0">
                <a:solidFill>
                  <a:schemeClr val="accent1"/>
                </a:solidFill>
                <a:latin typeface="Arial"/>
                <a:cs typeface="Arial"/>
              </a:rPr>
              <a:t>and </a:t>
            </a:r>
            <a:r>
              <a:rPr lang="en-US" sz="3600" b="1" dirty="0" smtClean="0">
                <a:solidFill>
                  <a:schemeClr val="accent1"/>
                </a:solidFill>
                <a:latin typeface="Arial"/>
                <a:cs typeface="Arial"/>
              </a:rPr>
              <a:t>Pregnancy</a:t>
            </a:r>
            <a:r>
              <a:rPr lang="en-US" sz="3600" b="1" dirty="0">
                <a:solidFill>
                  <a:schemeClr val="accent1"/>
                </a:solidFill>
                <a:latin typeface="Arial"/>
                <a:cs typeface="Arial"/>
              </a:rPr>
              <a:t/>
            </a:r>
            <a:br>
              <a:rPr lang="en-US" sz="3600" b="1" dirty="0">
                <a:solidFill>
                  <a:schemeClr val="accent1"/>
                </a:solidFill>
                <a:latin typeface="Arial"/>
                <a:cs typeface="Arial"/>
              </a:rPr>
            </a:br>
            <a:r>
              <a:rPr lang="en-US" sz="3600" b="1" dirty="0">
                <a:solidFill>
                  <a:schemeClr val="accent1"/>
                </a:solidFill>
                <a:latin typeface="Arial"/>
                <a:cs typeface="Arial"/>
              </a:rPr>
              <a:t>Management Considerations</a:t>
            </a:r>
          </a:p>
        </p:txBody>
      </p:sp>
      <p:sp>
        <p:nvSpPr>
          <p:cNvPr id="3" name="Subtitle 2"/>
          <p:cNvSpPr>
            <a:spLocks noGrp="1"/>
          </p:cNvSpPr>
          <p:nvPr>
            <p:ph type="subTitle" idx="1"/>
          </p:nvPr>
        </p:nvSpPr>
        <p:spPr/>
        <p:txBody>
          <a:bodyPr>
            <a:normAutofit/>
          </a:bodyPr>
          <a:lstStyle/>
          <a:p>
            <a:r>
              <a:rPr lang="en-US" sz="3600" b="1" dirty="0" smtClean="0">
                <a:solidFill>
                  <a:schemeClr val="accent1"/>
                </a:solidFill>
              </a:rPr>
              <a:t>MODULE 5</a:t>
            </a:r>
            <a:endParaRPr lang="en-US" sz="3600" b="1" dirty="0">
              <a:solidFill>
                <a:schemeClr val="accent1"/>
              </a:solidFill>
            </a:endParaRPr>
          </a:p>
        </p:txBody>
      </p:sp>
    </p:spTree>
    <p:extLst>
      <p:ext uri="{BB962C8B-B14F-4D97-AF65-F5344CB8AC3E}">
        <p14:creationId xmlns:p14="http://schemas.microsoft.com/office/powerpoint/2010/main" val="20635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5781" cy="1450757"/>
          </a:xfrm>
        </p:spPr>
        <p:txBody>
          <a:bodyPr>
            <a:noAutofit/>
          </a:bodyPr>
          <a:lstStyle/>
          <a:p>
            <a:pPr>
              <a:lnSpc>
                <a:spcPct val="120000"/>
              </a:lnSpc>
            </a:pPr>
            <a:r>
              <a:rPr lang="en-US" sz="4000" b="1" dirty="0" smtClean="0">
                <a:solidFill>
                  <a:schemeClr val="accent1"/>
                </a:solidFill>
                <a:latin typeface="Arial"/>
                <a:cs typeface="Arial"/>
              </a:rPr>
              <a:t>Learning Objectives </a:t>
            </a:r>
            <a:endParaRPr lang="en-US" sz="4000" dirty="0"/>
          </a:p>
        </p:txBody>
      </p:sp>
      <p:sp>
        <p:nvSpPr>
          <p:cNvPr id="3" name="Content Placeholder 2"/>
          <p:cNvSpPr>
            <a:spLocks noGrp="1"/>
          </p:cNvSpPr>
          <p:nvPr>
            <p:ph idx="1"/>
          </p:nvPr>
        </p:nvSpPr>
        <p:spPr>
          <a:xfrm>
            <a:off x="1188720" y="1938528"/>
            <a:ext cx="8989177" cy="4525963"/>
          </a:xfrm>
        </p:spPr>
        <p:txBody>
          <a:bodyPr>
            <a:normAutofit/>
          </a:bodyPr>
          <a:lstStyle/>
          <a:p>
            <a:pPr marL="347472" indent="-347472">
              <a:lnSpc>
                <a:spcPct val="110000"/>
              </a:lnSpc>
              <a:buFont typeface="Wingdings" panose="05000000000000000000" pitchFamily="2" charset="2"/>
              <a:buChar char="§"/>
            </a:pPr>
            <a:r>
              <a:rPr lang="en-US" sz="2400" dirty="0" smtClean="0">
                <a:latin typeface="Arial"/>
                <a:cs typeface="Arial"/>
              </a:rPr>
              <a:t>Explain the </a:t>
            </a:r>
            <a:r>
              <a:rPr lang="en-US" sz="2400" dirty="0">
                <a:solidFill>
                  <a:schemeClr val="tx1"/>
                </a:solidFill>
                <a:latin typeface="Arial"/>
                <a:cs typeface="Arial"/>
              </a:rPr>
              <a:t>n</a:t>
            </a:r>
            <a:r>
              <a:rPr lang="en-US" sz="2400" dirty="0" smtClean="0">
                <a:solidFill>
                  <a:schemeClr val="tx1"/>
                </a:solidFill>
                <a:latin typeface="Arial"/>
                <a:cs typeface="Arial"/>
              </a:rPr>
              <a:t>atural </a:t>
            </a:r>
            <a:r>
              <a:rPr lang="en-US" sz="2400" dirty="0">
                <a:solidFill>
                  <a:schemeClr val="tx1"/>
                </a:solidFill>
                <a:latin typeface="Arial"/>
                <a:cs typeface="Arial"/>
              </a:rPr>
              <a:t>history of HBV in </a:t>
            </a:r>
            <a:r>
              <a:rPr lang="en-US" sz="2400" dirty="0" smtClean="0">
                <a:solidFill>
                  <a:schemeClr val="tx1"/>
                </a:solidFill>
                <a:latin typeface="Arial"/>
                <a:cs typeface="Arial"/>
              </a:rPr>
              <a:t>pregnancy</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Describe HBV testing </a:t>
            </a:r>
            <a:r>
              <a:rPr lang="en-US" sz="2400" dirty="0">
                <a:solidFill>
                  <a:schemeClr val="tx1"/>
                </a:solidFill>
                <a:latin typeface="Arial"/>
                <a:cs typeface="Arial"/>
              </a:rPr>
              <a:t>in </a:t>
            </a:r>
            <a:r>
              <a:rPr lang="en-US" sz="2400" dirty="0" smtClean="0">
                <a:solidFill>
                  <a:schemeClr val="tx1"/>
                </a:solidFill>
                <a:latin typeface="Arial"/>
                <a:cs typeface="Arial"/>
              </a:rPr>
              <a:t>pregnant </a:t>
            </a:r>
            <a:r>
              <a:rPr lang="en-US" sz="2400" dirty="0">
                <a:solidFill>
                  <a:schemeClr val="tx1"/>
                </a:solidFill>
                <a:latin typeface="Arial"/>
                <a:cs typeface="Arial"/>
              </a:rPr>
              <a:t>w</a:t>
            </a:r>
            <a:r>
              <a:rPr lang="en-US" sz="2400" dirty="0" smtClean="0">
                <a:solidFill>
                  <a:schemeClr val="tx1"/>
                </a:solidFill>
                <a:latin typeface="Arial"/>
                <a:cs typeface="Arial"/>
              </a:rPr>
              <a:t>omen</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Understand HBV treatment in pregnancy</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Discuss </a:t>
            </a:r>
            <a:r>
              <a:rPr lang="en-US" sz="2400" dirty="0">
                <a:solidFill>
                  <a:schemeClr val="tx1"/>
                </a:solidFill>
                <a:latin typeface="Arial"/>
                <a:cs typeface="Arial"/>
              </a:rPr>
              <a:t>p</a:t>
            </a:r>
            <a:r>
              <a:rPr lang="en-US" sz="2400" dirty="0" smtClean="0">
                <a:solidFill>
                  <a:schemeClr val="tx1"/>
                </a:solidFill>
                <a:latin typeface="Arial"/>
                <a:cs typeface="Arial"/>
              </a:rPr>
              <a:t>revention </a:t>
            </a:r>
            <a:r>
              <a:rPr lang="en-US" sz="2400" dirty="0">
                <a:solidFill>
                  <a:schemeClr val="tx1"/>
                </a:solidFill>
                <a:latin typeface="Arial"/>
                <a:cs typeface="Arial"/>
              </a:rPr>
              <a:t>of </a:t>
            </a:r>
            <a:r>
              <a:rPr lang="en-US" sz="2400" dirty="0" smtClean="0">
                <a:solidFill>
                  <a:schemeClr val="tx1"/>
                </a:solidFill>
                <a:latin typeface="Arial"/>
                <a:cs typeface="Arial"/>
              </a:rPr>
              <a:t>mother-to-child transmission of HBV</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Define how to recognize and address post-partum HBV flares</a:t>
            </a:r>
            <a:endParaRPr lang="en-US" sz="2400" dirty="0" smtClean="0">
              <a:latin typeface="Arial"/>
              <a:cs typeface="Arial"/>
            </a:endParaRPr>
          </a:p>
        </p:txBody>
      </p:sp>
    </p:spTree>
    <p:extLst>
      <p:ext uri="{BB962C8B-B14F-4D97-AF65-F5344CB8AC3E}">
        <p14:creationId xmlns:p14="http://schemas.microsoft.com/office/powerpoint/2010/main" val="319085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r>
              <a:rPr lang="en-US" sz="4000" b="1" dirty="0">
                <a:solidFill>
                  <a:schemeClr val="accent1"/>
                </a:solidFill>
                <a:latin typeface="Arial"/>
                <a:cs typeface="Arial"/>
              </a:rPr>
              <a:t>HBV and </a:t>
            </a:r>
            <a:r>
              <a:rPr lang="en-US" sz="4000" b="1" dirty="0" smtClean="0">
                <a:solidFill>
                  <a:schemeClr val="accent1"/>
                </a:solidFill>
                <a:latin typeface="Arial"/>
                <a:cs typeface="Arial"/>
              </a:rPr>
              <a:t>Pregnancy </a:t>
            </a:r>
            <a:r>
              <a:rPr lang="en-US" sz="4000" b="1" dirty="0">
                <a:solidFill>
                  <a:schemeClr val="accent1"/>
                </a:solidFill>
                <a:latin typeface="Arial"/>
                <a:cs typeface="Arial"/>
              </a:rPr>
              <a:t/>
            </a:r>
            <a:br>
              <a:rPr lang="en-US" sz="4000" b="1" dirty="0">
                <a:solidFill>
                  <a:schemeClr val="accent1"/>
                </a:solidFill>
                <a:latin typeface="Arial"/>
                <a:cs typeface="Arial"/>
              </a:rPr>
            </a:br>
            <a:r>
              <a:rPr lang="en-US" sz="3200" dirty="0">
                <a:solidFill>
                  <a:schemeClr val="accent1"/>
                </a:solidFill>
                <a:latin typeface="Arial"/>
                <a:cs typeface="Arial"/>
              </a:rPr>
              <a:t>Natural </a:t>
            </a:r>
            <a:r>
              <a:rPr lang="en-US" sz="3200" dirty="0" smtClean="0">
                <a:solidFill>
                  <a:schemeClr val="accent1"/>
                </a:solidFill>
                <a:latin typeface="Arial"/>
                <a:cs typeface="Arial"/>
              </a:rPr>
              <a:t>History </a:t>
            </a:r>
            <a:r>
              <a:rPr lang="en-US" sz="3200" dirty="0">
                <a:solidFill>
                  <a:schemeClr val="accent1"/>
                </a:solidFill>
                <a:latin typeface="Arial"/>
                <a:cs typeface="Arial"/>
              </a:rPr>
              <a:t>and Pregnancy </a:t>
            </a:r>
            <a:r>
              <a:rPr lang="en-US" sz="3200" dirty="0" smtClean="0">
                <a:solidFill>
                  <a:schemeClr val="accent1"/>
                </a:solidFill>
                <a:latin typeface="Arial"/>
                <a:cs typeface="Arial"/>
              </a:rPr>
              <a:t>Outcomes</a:t>
            </a:r>
            <a:endParaRPr lang="en-US" sz="3200" dirty="0"/>
          </a:p>
        </p:txBody>
      </p:sp>
      <p:sp>
        <p:nvSpPr>
          <p:cNvPr id="3" name="Content Placeholder 2"/>
          <p:cNvSpPr>
            <a:spLocks noGrp="1"/>
          </p:cNvSpPr>
          <p:nvPr>
            <p:ph idx="1"/>
          </p:nvPr>
        </p:nvSpPr>
        <p:spPr>
          <a:xfrm>
            <a:off x="1188720" y="1938528"/>
            <a:ext cx="10453624" cy="4525963"/>
          </a:xfrm>
        </p:spPr>
        <p:txBody>
          <a:bodyPr>
            <a:normAutofit/>
          </a:bodyPr>
          <a:lstStyle/>
          <a:p>
            <a:pPr marL="0" indent="0">
              <a:lnSpc>
                <a:spcPct val="110000"/>
              </a:lnSpc>
              <a:buNone/>
            </a:pPr>
            <a:r>
              <a:rPr lang="en-US" sz="2400" b="1" dirty="0">
                <a:solidFill>
                  <a:schemeClr val="accent1"/>
                </a:solidFill>
                <a:latin typeface="Arial"/>
                <a:cs typeface="Arial"/>
              </a:rPr>
              <a:t>Conflicting data on natural </a:t>
            </a:r>
            <a:r>
              <a:rPr lang="en-US" sz="2400" b="1" dirty="0" smtClean="0">
                <a:solidFill>
                  <a:schemeClr val="accent1"/>
                </a:solidFill>
                <a:latin typeface="Arial"/>
                <a:cs typeface="Arial"/>
              </a:rPr>
              <a:t>history</a:t>
            </a:r>
            <a:endParaRPr lang="en-US" sz="2400" b="1" dirty="0">
              <a:solidFill>
                <a:schemeClr val="accent1"/>
              </a:solidFill>
              <a:latin typeface="Arial"/>
              <a:cs typeface="Arial"/>
            </a:endParaRPr>
          </a:p>
          <a:p>
            <a:pPr marL="347472" lvl="1" indent="-347472">
              <a:lnSpc>
                <a:spcPct val="110000"/>
              </a:lnSpc>
              <a:buFont typeface="Wingdings" panose="05000000000000000000" pitchFamily="2" charset="2"/>
              <a:buChar char="§"/>
            </a:pPr>
            <a:r>
              <a:rPr lang="en-US" sz="2200" dirty="0">
                <a:solidFill>
                  <a:schemeClr val="tx1"/>
                </a:solidFill>
                <a:latin typeface="Arial"/>
                <a:cs typeface="Arial"/>
              </a:rPr>
              <a:t>No worsening of liver disease in most </a:t>
            </a:r>
            <a:r>
              <a:rPr lang="en-US" sz="2200" dirty="0" smtClean="0">
                <a:solidFill>
                  <a:schemeClr val="tx1"/>
                </a:solidFill>
                <a:latin typeface="Arial"/>
                <a:cs typeface="Arial"/>
              </a:rPr>
              <a:t>women</a:t>
            </a:r>
            <a:endParaRPr lang="en-US" sz="2200" dirty="0">
              <a:solidFill>
                <a:schemeClr val="tx1"/>
              </a:solidFill>
              <a:latin typeface="Arial"/>
              <a:cs typeface="Arial"/>
            </a:endParaRPr>
          </a:p>
          <a:p>
            <a:pPr marL="347472" lvl="1" indent="-347472">
              <a:lnSpc>
                <a:spcPct val="110000"/>
              </a:lnSpc>
              <a:buFont typeface="Wingdings" panose="05000000000000000000" pitchFamily="2" charset="2"/>
              <a:buChar char="§"/>
            </a:pPr>
            <a:r>
              <a:rPr lang="en-US" sz="2200" dirty="0">
                <a:solidFill>
                  <a:schemeClr val="tx1"/>
                </a:solidFill>
                <a:latin typeface="Arial"/>
                <a:cs typeface="Arial"/>
              </a:rPr>
              <a:t>Case reports suggest HBV reactivation, hepatic exacerbations</a:t>
            </a:r>
            <a:r>
              <a:rPr lang="en-US" sz="2200" dirty="0" smtClean="0">
                <a:solidFill>
                  <a:schemeClr val="tx1"/>
                </a:solidFill>
                <a:latin typeface="Arial"/>
                <a:cs typeface="Arial"/>
              </a:rPr>
              <a:t> </a:t>
            </a:r>
            <a:br>
              <a:rPr lang="en-US" sz="2200" dirty="0" smtClean="0">
                <a:solidFill>
                  <a:schemeClr val="tx1"/>
                </a:solidFill>
                <a:latin typeface="Arial"/>
                <a:cs typeface="Arial"/>
              </a:rPr>
            </a:br>
            <a:r>
              <a:rPr lang="en-US" sz="2200" dirty="0" smtClean="0">
                <a:solidFill>
                  <a:schemeClr val="tx1"/>
                </a:solidFill>
                <a:latin typeface="Arial"/>
                <a:cs typeface="Arial"/>
              </a:rPr>
              <a:t>and </a:t>
            </a:r>
            <a:r>
              <a:rPr lang="en-US" sz="2200" dirty="0">
                <a:solidFill>
                  <a:schemeClr val="tx1"/>
                </a:solidFill>
                <a:latin typeface="Arial"/>
                <a:cs typeface="Arial"/>
              </a:rPr>
              <a:t>fulminant liver failure may </a:t>
            </a:r>
            <a:r>
              <a:rPr lang="en-US" sz="2200" dirty="0" smtClean="0">
                <a:solidFill>
                  <a:schemeClr val="tx1"/>
                </a:solidFill>
                <a:latin typeface="Arial"/>
                <a:cs typeface="Arial"/>
              </a:rPr>
              <a:t>occur</a:t>
            </a:r>
            <a:endParaRPr lang="en-US" sz="2200" dirty="0" smtClean="0">
              <a:latin typeface="Arial"/>
              <a:cs typeface="Arial"/>
            </a:endParaRPr>
          </a:p>
          <a:p>
            <a:pPr marL="0" indent="0">
              <a:lnSpc>
                <a:spcPct val="110000"/>
              </a:lnSpc>
              <a:buNone/>
            </a:pPr>
            <a:r>
              <a:rPr lang="en-US" sz="2400" b="1" dirty="0">
                <a:solidFill>
                  <a:schemeClr val="accent1"/>
                </a:solidFill>
                <a:latin typeface="Arial"/>
                <a:cs typeface="Arial"/>
              </a:rPr>
              <a:t>Adverse pregnancy outcomes – some reports of higher rates of</a:t>
            </a:r>
            <a:r>
              <a:rPr lang="en-US" sz="2400" b="1" dirty="0" smtClean="0">
                <a:solidFill>
                  <a:schemeClr val="accent1"/>
                </a:solidFill>
                <a:latin typeface="Arial"/>
                <a:cs typeface="Arial"/>
              </a:rPr>
              <a:t>:</a:t>
            </a:r>
            <a:endParaRPr lang="en-US" sz="2400" b="1" dirty="0">
              <a:solidFill>
                <a:schemeClr val="accent1"/>
              </a:solidFill>
              <a:latin typeface="Arial"/>
              <a:cs typeface="Arial"/>
            </a:endParaRPr>
          </a:p>
          <a:p>
            <a:pPr marL="347472" lvl="1" indent="-347472">
              <a:lnSpc>
                <a:spcPct val="110000"/>
              </a:lnSpc>
              <a:buFont typeface="Wingdings" panose="05000000000000000000" pitchFamily="2" charset="2"/>
              <a:buChar char="§"/>
            </a:pPr>
            <a:r>
              <a:rPr lang="en-US" sz="2200" dirty="0">
                <a:solidFill>
                  <a:schemeClr val="tx1"/>
                </a:solidFill>
                <a:latin typeface="Arial"/>
                <a:cs typeface="Arial"/>
              </a:rPr>
              <a:t>Preterm </a:t>
            </a:r>
            <a:r>
              <a:rPr lang="en-US" sz="2200" dirty="0" smtClean="0">
                <a:solidFill>
                  <a:schemeClr val="tx1"/>
                </a:solidFill>
                <a:latin typeface="Arial"/>
                <a:cs typeface="Arial"/>
              </a:rPr>
              <a:t>births</a:t>
            </a:r>
            <a:endParaRPr lang="en-US" sz="2200" dirty="0">
              <a:solidFill>
                <a:schemeClr val="tx1"/>
              </a:solidFill>
              <a:latin typeface="Arial"/>
              <a:cs typeface="Arial"/>
            </a:endParaRPr>
          </a:p>
          <a:p>
            <a:pPr marL="347472" lvl="1" indent="-347472">
              <a:lnSpc>
                <a:spcPct val="110000"/>
              </a:lnSpc>
              <a:buFont typeface="Wingdings" panose="05000000000000000000" pitchFamily="2" charset="2"/>
              <a:buChar char="§"/>
            </a:pPr>
            <a:r>
              <a:rPr lang="en-US" sz="2200" dirty="0">
                <a:solidFill>
                  <a:schemeClr val="tx1"/>
                </a:solidFill>
                <a:latin typeface="Arial"/>
                <a:cs typeface="Arial"/>
              </a:rPr>
              <a:t>Gestational </a:t>
            </a:r>
            <a:r>
              <a:rPr lang="en-US" sz="2200" dirty="0" smtClean="0">
                <a:solidFill>
                  <a:schemeClr val="tx1"/>
                </a:solidFill>
                <a:latin typeface="Arial"/>
                <a:cs typeface="Arial"/>
              </a:rPr>
              <a:t>diabetes</a:t>
            </a:r>
            <a:endParaRPr lang="en-US" sz="2200" dirty="0">
              <a:solidFill>
                <a:schemeClr val="tx1"/>
              </a:solidFill>
              <a:latin typeface="Arial"/>
              <a:cs typeface="Arial"/>
            </a:endParaRPr>
          </a:p>
          <a:p>
            <a:pPr marL="347472" lvl="1" indent="-347472">
              <a:lnSpc>
                <a:spcPct val="110000"/>
              </a:lnSpc>
              <a:buFont typeface="Wingdings" panose="05000000000000000000" pitchFamily="2" charset="2"/>
              <a:buChar char="§"/>
            </a:pPr>
            <a:r>
              <a:rPr lang="en-US" sz="2200" dirty="0" err="1">
                <a:solidFill>
                  <a:schemeClr val="tx1"/>
                </a:solidFill>
                <a:latin typeface="Arial"/>
                <a:cs typeface="Arial"/>
              </a:rPr>
              <a:t>Antepartum</a:t>
            </a:r>
            <a:r>
              <a:rPr lang="en-US" sz="2200" dirty="0">
                <a:solidFill>
                  <a:schemeClr val="tx1"/>
                </a:solidFill>
                <a:latin typeface="Arial"/>
                <a:cs typeface="Arial"/>
              </a:rPr>
              <a:t> </a:t>
            </a:r>
            <a:r>
              <a:rPr lang="en-US" sz="2200" dirty="0" smtClean="0">
                <a:solidFill>
                  <a:schemeClr val="tx1"/>
                </a:solidFill>
                <a:latin typeface="Arial"/>
                <a:cs typeface="Arial"/>
              </a:rPr>
              <a:t>hemorrhage</a:t>
            </a:r>
            <a:endParaRPr lang="en-US" sz="2200" b="1" dirty="0" smtClean="0">
              <a:solidFill>
                <a:schemeClr val="accent1"/>
              </a:solidFill>
              <a:latin typeface="Arial"/>
              <a:cs typeface="Arial"/>
            </a:endParaRPr>
          </a:p>
          <a:p>
            <a:pPr marL="0" indent="0">
              <a:lnSpc>
                <a:spcPct val="110000"/>
              </a:lnSpc>
              <a:buNone/>
            </a:pPr>
            <a:r>
              <a:rPr lang="en-US" sz="2400" b="1" dirty="0" err="1" smtClean="0">
                <a:solidFill>
                  <a:schemeClr val="accent1"/>
                </a:solidFill>
                <a:latin typeface="Arial"/>
                <a:cs typeface="Arial"/>
              </a:rPr>
              <a:t>HBsAg</a:t>
            </a:r>
            <a:r>
              <a:rPr lang="en-US" sz="2400" b="1" dirty="0" smtClean="0">
                <a:solidFill>
                  <a:schemeClr val="accent1"/>
                </a:solidFill>
                <a:latin typeface="Arial"/>
                <a:cs typeface="Arial"/>
              </a:rPr>
              <a:t> </a:t>
            </a:r>
            <a:r>
              <a:rPr lang="en-US" sz="2400" b="1" dirty="0">
                <a:solidFill>
                  <a:schemeClr val="accent1"/>
                </a:solidFill>
                <a:latin typeface="Arial"/>
                <a:cs typeface="Arial"/>
              </a:rPr>
              <a:t>positive mothers need close follow up during </a:t>
            </a:r>
            <a:r>
              <a:rPr lang="en-US" sz="2400" b="1" dirty="0" smtClean="0">
                <a:solidFill>
                  <a:schemeClr val="accent1"/>
                </a:solidFill>
                <a:latin typeface="Arial"/>
                <a:cs typeface="Arial"/>
              </a:rPr>
              <a:t>pregnancy</a:t>
            </a:r>
          </a:p>
        </p:txBody>
      </p:sp>
      <p:sp>
        <p:nvSpPr>
          <p:cNvPr id="4" name="TextBox 3"/>
          <p:cNvSpPr txBox="1"/>
          <p:nvPr/>
        </p:nvSpPr>
        <p:spPr>
          <a:xfrm>
            <a:off x="146304" y="6373368"/>
            <a:ext cx="11049000" cy="483722"/>
          </a:xfrm>
          <a:prstGeom prst="rect">
            <a:avLst/>
          </a:prstGeom>
          <a:noFill/>
        </p:spPr>
        <p:txBody>
          <a:bodyPr wrap="square" rtlCol="0">
            <a:spAutoFit/>
          </a:bodyPr>
          <a:lstStyle/>
          <a:p>
            <a:pPr>
              <a:lnSpc>
                <a:spcPct val="90000"/>
              </a:lnSpc>
            </a:pPr>
            <a:r>
              <a:rPr lang="en-US" sz="1400" dirty="0">
                <a:solidFill>
                  <a:schemeClr val="bg1"/>
                </a:solidFill>
                <a:latin typeface="Arial"/>
                <a:cs typeface="Arial"/>
              </a:rPr>
              <a:t>Semin Liver Dis. 2007 Aug;27 </a:t>
            </a:r>
            <a:r>
              <a:rPr lang="en-US" sz="1400" dirty="0" err="1">
                <a:solidFill>
                  <a:schemeClr val="bg1"/>
                </a:solidFill>
                <a:latin typeface="Arial"/>
                <a:cs typeface="Arial"/>
              </a:rPr>
              <a:t>Suppl</a:t>
            </a:r>
            <a:r>
              <a:rPr lang="en-US" sz="1400" dirty="0">
                <a:solidFill>
                  <a:schemeClr val="bg1"/>
                </a:solidFill>
                <a:latin typeface="Arial"/>
                <a:cs typeface="Arial"/>
              </a:rPr>
              <a:t> 1:18; </a:t>
            </a:r>
            <a:r>
              <a:rPr lang="nl-NL" sz="1400" dirty="0">
                <a:solidFill>
                  <a:schemeClr val="bg1"/>
                </a:solidFill>
                <a:latin typeface="Arial"/>
                <a:cs typeface="Arial"/>
              </a:rPr>
              <a:t>World J </a:t>
            </a:r>
            <a:r>
              <a:rPr lang="nl-NL" sz="1400" dirty="0" err="1">
                <a:solidFill>
                  <a:schemeClr val="bg1"/>
                </a:solidFill>
                <a:latin typeface="Arial"/>
                <a:cs typeface="Arial"/>
              </a:rPr>
              <a:t>Gastroenterol</a:t>
            </a:r>
            <a:r>
              <a:rPr lang="nl-NL" sz="1400" dirty="0">
                <a:solidFill>
                  <a:schemeClr val="bg1"/>
                </a:solidFill>
                <a:latin typeface="Arial"/>
                <a:cs typeface="Arial"/>
              </a:rPr>
              <a:t>. 2004 Aug 1;10(15):2305; </a:t>
            </a:r>
          </a:p>
          <a:p>
            <a:pPr>
              <a:lnSpc>
                <a:spcPct val="90000"/>
              </a:lnSpc>
            </a:pPr>
            <a:r>
              <a:rPr lang="fr-FR" sz="1400" dirty="0">
                <a:solidFill>
                  <a:schemeClr val="bg1"/>
                </a:solidFill>
                <a:latin typeface="Arial"/>
                <a:cs typeface="Arial"/>
              </a:rPr>
              <a:t>Lancet. 1991 </a:t>
            </a:r>
            <a:r>
              <a:rPr lang="fr-FR" sz="1400" dirty="0" err="1">
                <a:solidFill>
                  <a:schemeClr val="bg1"/>
                </a:solidFill>
                <a:latin typeface="Arial"/>
                <a:cs typeface="Arial"/>
              </a:rPr>
              <a:t>Feb</a:t>
            </a:r>
            <a:r>
              <a:rPr lang="fr-FR" sz="1400" dirty="0">
                <a:solidFill>
                  <a:schemeClr val="bg1"/>
                </a:solidFill>
                <a:latin typeface="Arial"/>
                <a:cs typeface="Arial"/>
              </a:rPr>
              <a:t> 9;337(8737):364;</a:t>
            </a:r>
            <a:r>
              <a:rPr lang="nl-NL" sz="1400" dirty="0">
                <a:solidFill>
                  <a:schemeClr val="bg1"/>
                </a:solidFill>
                <a:latin typeface="Arial"/>
                <a:cs typeface="Arial"/>
              </a:rPr>
              <a:t>  </a:t>
            </a:r>
            <a:r>
              <a:rPr lang="en-US" sz="1400" dirty="0">
                <a:solidFill>
                  <a:schemeClr val="bg1"/>
                </a:solidFill>
                <a:latin typeface="Arial"/>
                <a:cs typeface="Arial"/>
              </a:rPr>
              <a:t>J </a:t>
            </a:r>
            <a:r>
              <a:rPr lang="en-US" sz="1400" dirty="0" err="1">
                <a:solidFill>
                  <a:schemeClr val="bg1"/>
                </a:solidFill>
                <a:latin typeface="Arial"/>
                <a:cs typeface="Arial"/>
              </a:rPr>
              <a:t>Hepatol</a:t>
            </a:r>
            <a:r>
              <a:rPr lang="en-US" sz="1400" dirty="0">
                <a:solidFill>
                  <a:schemeClr val="bg1"/>
                </a:solidFill>
                <a:latin typeface="Arial"/>
                <a:cs typeface="Arial"/>
              </a:rPr>
              <a:t>. 2005 Nov;43(5):7717; J </a:t>
            </a:r>
            <a:r>
              <a:rPr lang="en-US" sz="1400" dirty="0" err="1">
                <a:solidFill>
                  <a:schemeClr val="bg1"/>
                </a:solidFill>
                <a:latin typeface="Arial"/>
                <a:cs typeface="Arial"/>
              </a:rPr>
              <a:t>Hepatol</a:t>
            </a:r>
            <a:r>
              <a:rPr lang="en-US" sz="1400" dirty="0">
                <a:solidFill>
                  <a:schemeClr val="bg1"/>
                </a:solidFill>
                <a:latin typeface="Arial"/>
                <a:cs typeface="Arial"/>
              </a:rPr>
              <a:t>. 2007 Jul;47(1):46</a:t>
            </a:r>
          </a:p>
        </p:txBody>
      </p:sp>
    </p:spTree>
    <p:extLst>
      <p:ext uri="{BB962C8B-B14F-4D97-AF65-F5344CB8AC3E}">
        <p14:creationId xmlns:p14="http://schemas.microsoft.com/office/powerpoint/2010/main" val="103246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3" y="283464"/>
            <a:ext cx="10055781" cy="1450757"/>
          </a:xfrm>
        </p:spPr>
        <p:txBody>
          <a:bodyPr>
            <a:normAutofit/>
          </a:bodyPr>
          <a:lstStyle/>
          <a:p>
            <a:r>
              <a:rPr lang="en-US" sz="4000" b="1" dirty="0">
                <a:solidFill>
                  <a:schemeClr val="accent1"/>
                </a:solidFill>
                <a:latin typeface="Arial"/>
                <a:cs typeface="Arial"/>
              </a:rPr>
              <a:t>Hepatitis B </a:t>
            </a:r>
            <a:r>
              <a:rPr lang="en-US" sz="4000" b="1" dirty="0" smtClean="0">
                <a:solidFill>
                  <a:schemeClr val="accent1"/>
                </a:solidFill>
                <a:latin typeface="Arial"/>
                <a:cs typeface="Arial"/>
              </a:rPr>
              <a:t>Screening </a:t>
            </a:r>
            <a:r>
              <a:rPr lang="en-US" sz="4000" b="1" dirty="0">
                <a:solidFill>
                  <a:schemeClr val="accent1"/>
                </a:solidFill>
                <a:latin typeface="Arial"/>
                <a:cs typeface="Arial"/>
              </a:rPr>
              <a:t>in Pregnancy</a:t>
            </a:r>
          </a:p>
        </p:txBody>
      </p:sp>
      <p:sp>
        <p:nvSpPr>
          <p:cNvPr id="3" name="Content Placeholder 2"/>
          <p:cNvSpPr>
            <a:spLocks noGrp="1"/>
          </p:cNvSpPr>
          <p:nvPr>
            <p:ph idx="1"/>
          </p:nvPr>
        </p:nvSpPr>
        <p:spPr>
          <a:xfrm>
            <a:off x="1188720" y="1938528"/>
            <a:ext cx="10055781" cy="5080114"/>
          </a:xfrm>
        </p:spPr>
        <p:txBody>
          <a:bodyPr>
            <a:normAutofit/>
          </a:bodyPr>
          <a:lstStyle/>
          <a:p>
            <a:pPr marL="0" indent="0">
              <a:lnSpc>
                <a:spcPct val="100000"/>
              </a:lnSpc>
              <a:buNone/>
            </a:pPr>
            <a:r>
              <a:rPr lang="en-US" sz="2400" b="1" dirty="0" err="1">
                <a:solidFill>
                  <a:schemeClr val="accent1"/>
                </a:solidFill>
                <a:latin typeface="Arial" panose="020B0604020202020204" pitchFamily="34" charset="0"/>
                <a:cs typeface="Arial" panose="020B0604020202020204" pitchFamily="34" charset="0"/>
              </a:rPr>
              <a:t>HBsAg</a:t>
            </a:r>
            <a:r>
              <a:rPr lang="en-US" sz="2400" b="1" dirty="0">
                <a:solidFill>
                  <a:schemeClr val="accent1"/>
                </a:solidFill>
                <a:latin typeface="Arial" panose="020B0604020202020204" pitchFamily="34" charset="0"/>
                <a:cs typeface="Arial" panose="020B0604020202020204" pitchFamily="34" charset="0"/>
              </a:rPr>
              <a:t> screening of pregnant women essential: AASLD and </a:t>
            </a:r>
            <a:r>
              <a:rPr lang="en-US" sz="2400" b="1" dirty="0" smtClean="0">
                <a:solidFill>
                  <a:schemeClr val="accent1"/>
                </a:solidFill>
                <a:latin typeface="Arial" panose="020B0604020202020204" pitchFamily="34" charset="0"/>
                <a:cs typeface="Arial" panose="020B0604020202020204" pitchFamily="34" charset="0"/>
              </a:rPr>
              <a:t>EASL</a:t>
            </a:r>
          </a:p>
          <a:p>
            <a:pPr marL="347472" lvl="1" indent="-347472">
              <a:lnSpc>
                <a:spcPct val="100000"/>
              </a:lnSpc>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First trimester of each </a:t>
            </a:r>
            <a:r>
              <a:rPr lang="en-US" sz="2200" dirty="0" smtClean="0">
                <a:solidFill>
                  <a:schemeClr val="tx1"/>
                </a:solidFill>
                <a:latin typeface="Arial" panose="020B0604020202020204" pitchFamily="34" charset="0"/>
                <a:cs typeface="Arial" panose="020B0604020202020204" pitchFamily="34" charset="0"/>
              </a:rPr>
              <a:t>pregnancy</a:t>
            </a:r>
            <a:endParaRPr lang="en-US" sz="2200" dirty="0">
              <a:solidFill>
                <a:schemeClr val="tx1"/>
              </a:solidFill>
              <a:latin typeface="Arial" panose="020B0604020202020204" pitchFamily="34" charset="0"/>
              <a:cs typeface="Arial" panose="020B0604020202020204" pitchFamily="34" charset="0"/>
            </a:endParaRPr>
          </a:p>
          <a:p>
            <a:pPr marL="347472" lvl="1" indent="-347472">
              <a:lnSpc>
                <a:spcPct val="100000"/>
              </a:lnSpc>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Pregnant women not immune to HBV and with risk factors for infection should be vaccinated against HBV – </a:t>
            </a:r>
            <a:r>
              <a:rPr lang="en-US" sz="2200" b="1" dirty="0">
                <a:solidFill>
                  <a:schemeClr val="accent1"/>
                </a:solidFill>
                <a:latin typeface="Arial" panose="020B0604020202020204" pitchFamily="34" charset="0"/>
                <a:cs typeface="Arial" panose="020B0604020202020204" pitchFamily="34" charset="0"/>
              </a:rPr>
              <a:t>SAFE IN </a:t>
            </a:r>
            <a:r>
              <a:rPr lang="en-US" sz="2200" b="1" dirty="0" smtClean="0">
                <a:solidFill>
                  <a:schemeClr val="accent1"/>
                </a:solidFill>
                <a:latin typeface="Arial" panose="020B0604020202020204" pitchFamily="34" charset="0"/>
                <a:cs typeface="Arial" panose="020B0604020202020204" pitchFamily="34" charset="0"/>
              </a:rPr>
              <a:t>PREGNANCY</a:t>
            </a:r>
            <a:endParaRPr lang="en-US" sz="2200" b="1" dirty="0">
              <a:solidFill>
                <a:schemeClr val="accent1"/>
              </a:solidFill>
              <a:latin typeface="Arial" panose="020B0604020202020204" pitchFamily="34" charset="0"/>
              <a:cs typeface="Arial" panose="020B0604020202020204" pitchFamily="34" charset="0"/>
            </a:endParaRPr>
          </a:p>
          <a:p>
            <a:pPr marL="347472" lvl="1" indent="-347472">
              <a:lnSpc>
                <a:spcPct val="100000"/>
              </a:lnSpc>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Ongoing high-risk behavior during pregnancy and </a:t>
            </a:r>
            <a:r>
              <a:rPr lang="en-US" sz="2200" dirty="0" err="1">
                <a:solidFill>
                  <a:schemeClr val="tx1"/>
                </a:solidFill>
                <a:latin typeface="Arial" panose="020B0604020202020204" pitchFamily="34" charset="0"/>
                <a:cs typeface="Arial" panose="020B0604020202020204" pitchFamily="34" charset="0"/>
              </a:rPr>
              <a:t>HBsAg</a:t>
            </a:r>
            <a:r>
              <a:rPr lang="en-US" sz="2200" dirty="0">
                <a:solidFill>
                  <a:schemeClr val="tx1"/>
                </a:solidFill>
                <a:latin typeface="Arial" panose="020B0604020202020204" pitchFamily="34" charset="0"/>
                <a:cs typeface="Arial" panose="020B0604020202020204" pitchFamily="34" charset="0"/>
              </a:rPr>
              <a:t> status unknown     </a:t>
            </a:r>
          </a:p>
          <a:p>
            <a:pPr marL="694944" lvl="1" indent="-347472">
              <a:lnSpc>
                <a:spcPct val="100000"/>
              </a:lnSpc>
              <a:buSzPct val="60000"/>
              <a:buFont typeface="Wingdings" charset="2"/>
              <a:buChar char=""/>
            </a:pPr>
            <a:r>
              <a:rPr lang="en-US" sz="2200" dirty="0">
                <a:solidFill>
                  <a:schemeClr val="tx1"/>
                </a:solidFill>
                <a:latin typeface="Arial" panose="020B0604020202020204" pitchFamily="34" charset="0"/>
                <a:cs typeface="Arial" panose="020B0604020202020204" pitchFamily="34" charset="0"/>
              </a:rPr>
              <a:t>test for </a:t>
            </a:r>
            <a:r>
              <a:rPr lang="en-US" sz="2200" dirty="0" err="1">
                <a:solidFill>
                  <a:schemeClr val="tx1"/>
                </a:solidFill>
                <a:latin typeface="Arial" panose="020B0604020202020204" pitchFamily="34" charset="0"/>
                <a:cs typeface="Arial" panose="020B0604020202020204" pitchFamily="34" charset="0"/>
              </a:rPr>
              <a:t>HBsAg</a:t>
            </a:r>
            <a:r>
              <a:rPr lang="en-US" sz="2200" dirty="0">
                <a:solidFill>
                  <a:schemeClr val="tx1"/>
                </a:solidFill>
                <a:latin typeface="Arial" panose="020B0604020202020204" pitchFamily="34" charset="0"/>
                <a:cs typeface="Arial" panose="020B0604020202020204" pitchFamily="34" charset="0"/>
              </a:rPr>
              <a:t> at admission for </a:t>
            </a:r>
            <a:r>
              <a:rPr lang="en-US" sz="2200" dirty="0" smtClean="0">
                <a:solidFill>
                  <a:schemeClr val="tx1"/>
                </a:solidFill>
                <a:latin typeface="Arial" panose="020B0604020202020204" pitchFamily="34" charset="0"/>
                <a:cs typeface="Arial" panose="020B0604020202020204" pitchFamily="34" charset="0"/>
              </a:rPr>
              <a:t>delivery</a:t>
            </a:r>
            <a:endParaRPr lang="en-US" sz="2200" dirty="0">
              <a:solidFill>
                <a:schemeClr val="tx1"/>
              </a:solidFill>
              <a:latin typeface="Arial" panose="020B0604020202020204" pitchFamily="34" charset="0"/>
              <a:cs typeface="Arial" panose="020B0604020202020204" pitchFamily="34" charset="0"/>
            </a:endParaRPr>
          </a:p>
          <a:p>
            <a:pPr marL="347472" lvl="1" indent="-347472">
              <a:lnSpc>
                <a:spcPct val="100000"/>
              </a:lnSpc>
              <a:buFont typeface="Wingdings" panose="05000000000000000000" pitchFamily="2" charset="2"/>
              <a:buChar char="§"/>
            </a:pPr>
            <a:r>
              <a:rPr lang="en-US" sz="2200" dirty="0" err="1">
                <a:solidFill>
                  <a:schemeClr val="tx1"/>
                </a:solidFill>
                <a:latin typeface="Arial" panose="020B0604020202020204" pitchFamily="34" charset="0"/>
                <a:cs typeface="Arial" panose="020B0604020202020204" pitchFamily="34" charset="0"/>
              </a:rPr>
              <a:t>HBsAg</a:t>
            </a:r>
            <a:r>
              <a:rPr lang="en-US" sz="2200" dirty="0">
                <a:solidFill>
                  <a:schemeClr val="tx1"/>
                </a:solidFill>
                <a:latin typeface="Arial" panose="020B0604020202020204" pitchFamily="34" charset="0"/>
                <a:cs typeface="Arial" panose="020B0604020202020204" pitchFamily="34" charset="0"/>
              </a:rPr>
              <a:t> positive women should be referred for additional testing, counseling and medical </a:t>
            </a:r>
            <a:r>
              <a:rPr lang="en-US" sz="2200" dirty="0" smtClean="0">
                <a:solidFill>
                  <a:schemeClr val="tx1"/>
                </a:solidFill>
                <a:latin typeface="Arial" panose="020B0604020202020204" pitchFamily="34" charset="0"/>
                <a:cs typeface="Arial" panose="020B0604020202020204" pitchFamily="34" charset="0"/>
              </a:rPr>
              <a:t>management</a:t>
            </a:r>
          </a:p>
        </p:txBody>
      </p:sp>
      <p:sp>
        <p:nvSpPr>
          <p:cNvPr id="5" name="TextBox 4"/>
          <p:cNvSpPr txBox="1"/>
          <p:nvPr/>
        </p:nvSpPr>
        <p:spPr>
          <a:xfrm>
            <a:off x="146304" y="6455664"/>
            <a:ext cx="5616624" cy="307777"/>
          </a:xfrm>
          <a:prstGeom prst="rect">
            <a:avLst/>
          </a:prstGeom>
          <a:noFill/>
        </p:spPr>
        <p:txBody>
          <a:bodyPr wrap="square" rtlCol="0">
            <a:spAutoFit/>
          </a:bodyPr>
          <a:lstStyle/>
          <a:p>
            <a:r>
              <a:rPr lang="en-US" sz="1400" dirty="0">
                <a:solidFill>
                  <a:schemeClr val="bg1"/>
                </a:solidFill>
                <a:latin typeface="Arial"/>
                <a:cs typeface="Arial"/>
              </a:rPr>
              <a:t>Hepatology 2009 50(3):661; J </a:t>
            </a:r>
            <a:r>
              <a:rPr lang="en-US" sz="1400" dirty="0" err="1">
                <a:solidFill>
                  <a:schemeClr val="bg1"/>
                </a:solidFill>
                <a:latin typeface="Arial"/>
                <a:cs typeface="Arial"/>
              </a:rPr>
              <a:t>Hepatol</a:t>
            </a:r>
            <a:r>
              <a:rPr lang="en-US" sz="1400" dirty="0">
                <a:solidFill>
                  <a:schemeClr val="bg1"/>
                </a:solidFill>
                <a:latin typeface="Arial"/>
                <a:cs typeface="Arial"/>
              </a:rPr>
              <a:t> 2012;57(1):167  </a:t>
            </a:r>
          </a:p>
        </p:txBody>
      </p:sp>
    </p:spTree>
    <p:extLst>
      <p:ext uri="{BB962C8B-B14F-4D97-AF65-F5344CB8AC3E}">
        <p14:creationId xmlns:p14="http://schemas.microsoft.com/office/powerpoint/2010/main" val="321667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accent1"/>
                </a:solidFill>
                <a:latin typeface="Arial"/>
                <a:cs typeface="Arial"/>
              </a:rPr>
              <a:t>HBV Management </a:t>
            </a:r>
            <a:r>
              <a:rPr lang="en-US" sz="3600" b="1" dirty="0" smtClean="0">
                <a:solidFill>
                  <a:schemeClr val="accent1"/>
                </a:solidFill>
                <a:latin typeface="Arial"/>
                <a:cs typeface="Arial"/>
              </a:rPr>
              <a:t>Strategies in Pregnancy</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402666"/>
          </a:xfrm>
        </p:spPr>
        <p:txBody>
          <a:bodyPr>
            <a:normAutofit fontScale="25000" lnSpcReduction="20000"/>
          </a:bodyPr>
          <a:lstStyle/>
          <a:p>
            <a:pPr marL="0" indent="0">
              <a:lnSpc>
                <a:spcPct val="120000"/>
              </a:lnSpc>
              <a:buNone/>
            </a:pPr>
            <a:r>
              <a:rPr lang="en-US" sz="9600" b="1" dirty="0">
                <a:solidFill>
                  <a:schemeClr val="accent1"/>
                </a:solidFill>
                <a:latin typeface="Arial"/>
                <a:cs typeface="Arial"/>
              </a:rPr>
              <a:t>Requiring HBV treatment and considering </a:t>
            </a:r>
            <a:r>
              <a:rPr lang="en-US" sz="9600" b="1" dirty="0" smtClean="0">
                <a:solidFill>
                  <a:schemeClr val="accent1"/>
                </a:solidFill>
                <a:latin typeface="Arial"/>
                <a:cs typeface="Arial"/>
              </a:rPr>
              <a:t>pregnancy</a:t>
            </a:r>
            <a:endParaRPr lang="en-US" sz="9600" b="1" dirty="0">
              <a:solidFill>
                <a:schemeClr val="accent1"/>
              </a:solidFill>
              <a:latin typeface="Arial"/>
              <a:cs typeface="Arial"/>
            </a:endParaRPr>
          </a:p>
          <a:p>
            <a:pPr marL="347472" lvl="1" indent="-274320">
              <a:lnSpc>
                <a:spcPct val="110000"/>
              </a:lnSpc>
              <a:buFont typeface="Wingdings" panose="05000000000000000000" pitchFamily="2" charset="2"/>
              <a:buChar char="§"/>
            </a:pPr>
            <a:r>
              <a:rPr lang="en-US" sz="8800" dirty="0">
                <a:solidFill>
                  <a:schemeClr val="tx1"/>
                </a:solidFill>
                <a:latin typeface="Arial"/>
                <a:cs typeface="Arial"/>
              </a:rPr>
              <a:t>Finite course IFN Rx (if </a:t>
            </a:r>
            <a:r>
              <a:rPr lang="en-US" sz="8800" dirty="0" smtClean="0">
                <a:solidFill>
                  <a:schemeClr val="tx1"/>
                </a:solidFill>
                <a:latin typeface="Arial"/>
                <a:cs typeface="Arial"/>
              </a:rPr>
              <a:t>favorable </a:t>
            </a:r>
            <a:r>
              <a:rPr lang="en-US" sz="8800" dirty="0">
                <a:solidFill>
                  <a:schemeClr val="tx1"/>
                </a:solidFill>
                <a:latin typeface="Arial"/>
                <a:cs typeface="Arial"/>
              </a:rPr>
              <a:t>clinical profile) before </a:t>
            </a:r>
            <a:r>
              <a:rPr lang="en-US" sz="8800" dirty="0" smtClean="0">
                <a:solidFill>
                  <a:schemeClr val="tx1"/>
                </a:solidFill>
                <a:latin typeface="Arial"/>
                <a:cs typeface="Arial"/>
              </a:rPr>
              <a:t>pregnancy</a:t>
            </a:r>
            <a:endParaRPr lang="en-US" sz="8800" dirty="0">
              <a:solidFill>
                <a:schemeClr val="tx1"/>
              </a:solidFill>
              <a:latin typeface="Arial"/>
              <a:cs typeface="Arial"/>
            </a:endParaRPr>
          </a:p>
          <a:p>
            <a:pPr marL="347472" lvl="1" indent="-274320">
              <a:lnSpc>
                <a:spcPct val="110000"/>
              </a:lnSpc>
              <a:buFont typeface="Wingdings" panose="05000000000000000000" pitchFamily="2" charset="2"/>
              <a:buChar char="§"/>
            </a:pPr>
            <a:r>
              <a:rPr lang="en-US" sz="8800" dirty="0">
                <a:solidFill>
                  <a:schemeClr val="tx1"/>
                </a:solidFill>
                <a:latin typeface="Arial"/>
                <a:cs typeface="Arial"/>
              </a:rPr>
              <a:t>If clinically stable, can defer treatment until after </a:t>
            </a:r>
            <a:r>
              <a:rPr lang="en-US" sz="8800" dirty="0" smtClean="0">
                <a:solidFill>
                  <a:schemeClr val="tx1"/>
                </a:solidFill>
                <a:latin typeface="Arial"/>
                <a:cs typeface="Arial"/>
              </a:rPr>
              <a:t>pregnancy</a:t>
            </a:r>
            <a:endParaRPr lang="en-US" sz="8800" dirty="0">
              <a:solidFill>
                <a:schemeClr val="tx1"/>
              </a:solidFill>
              <a:latin typeface="Arial"/>
              <a:cs typeface="Arial"/>
            </a:endParaRPr>
          </a:p>
          <a:p>
            <a:pPr marL="347472" lvl="1" indent="-274320">
              <a:lnSpc>
                <a:spcPct val="110000"/>
              </a:lnSpc>
              <a:buFont typeface="Wingdings" panose="05000000000000000000" pitchFamily="2" charset="2"/>
              <a:buChar char="§"/>
            </a:pPr>
            <a:r>
              <a:rPr lang="en-US" sz="8800" dirty="0">
                <a:solidFill>
                  <a:schemeClr val="tx1"/>
                </a:solidFill>
                <a:latin typeface="Arial"/>
                <a:cs typeface="Arial"/>
              </a:rPr>
              <a:t>Consider antiviral treatment in 3</a:t>
            </a:r>
            <a:r>
              <a:rPr lang="en-US" sz="8800" baseline="30000" dirty="0">
                <a:solidFill>
                  <a:schemeClr val="tx1"/>
                </a:solidFill>
                <a:latin typeface="Arial"/>
                <a:cs typeface="Arial"/>
              </a:rPr>
              <a:t>rd</a:t>
            </a:r>
            <a:r>
              <a:rPr lang="en-US" sz="8800" dirty="0">
                <a:solidFill>
                  <a:schemeClr val="tx1"/>
                </a:solidFill>
                <a:latin typeface="Arial"/>
                <a:cs typeface="Arial"/>
              </a:rPr>
              <a:t> trimester to prevent </a:t>
            </a:r>
            <a:r>
              <a:rPr lang="en-US" sz="8800" dirty="0" smtClean="0">
                <a:solidFill>
                  <a:schemeClr val="tx1"/>
                </a:solidFill>
                <a:latin typeface="Arial"/>
                <a:cs typeface="Arial"/>
              </a:rPr>
              <a:t>MTCT</a:t>
            </a:r>
            <a:endParaRPr lang="en-US" sz="8800" dirty="0">
              <a:latin typeface="Arial"/>
              <a:cs typeface="Arial"/>
            </a:endParaRPr>
          </a:p>
          <a:p>
            <a:pPr marL="0" indent="0">
              <a:buNone/>
            </a:pPr>
            <a:r>
              <a:rPr lang="en-US" sz="9600" b="1" dirty="0">
                <a:solidFill>
                  <a:schemeClr val="accent1"/>
                </a:solidFill>
                <a:latin typeface="Arial"/>
                <a:cs typeface="Arial"/>
              </a:rPr>
              <a:t>Pregnant whilst on HBV treatment </a:t>
            </a:r>
          </a:p>
          <a:p>
            <a:pPr marL="347472" lvl="1" indent="-274320">
              <a:lnSpc>
                <a:spcPct val="110000"/>
              </a:lnSpc>
              <a:buFont typeface="Wingdings" panose="05000000000000000000" pitchFamily="2" charset="2"/>
              <a:buChar char="§"/>
            </a:pPr>
            <a:r>
              <a:rPr lang="en-US" sz="8600" dirty="0">
                <a:solidFill>
                  <a:srgbClr val="000000"/>
                </a:solidFill>
                <a:latin typeface="Arial"/>
                <a:cs typeface="Arial"/>
              </a:rPr>
              <a:t>Consider need for treatment and risk of </a:t>
            </a:r>
            <a:r>
              <a:rPr lang="en-US" sz="8600" dirty="0" smtClean="0">
                <a:solidFill>
                  <a:srgbClr val="000000"/>
                </a:solidFill>
                <a:latin typeface="Arial"/>
                <a:cs typeface="Arial"/>
              </a:rPr>
              <a:t>MTCT</a:t>
            </a:r>
            <a:endParaRPr lang="en-US" sz="8600" dirty="0">
              <a:solidFill>
                <a:srgbClr val="000000"/>
              </a:solidFill>
              <a:latin typeface="Arial"/>
              <a:cs typeface="Arial"/>
            </a:endParaRPr>
          </a:p>
          <a:p>
            <a:pPr marL="347472" lvl="1" indent="-274320">
              <a:lnSpc>
                <a:spcPct val="110000"/>
              </a:lnSpc>
              <a:buFont typeface="Wingdings" panose="05000000000000000000" pitchFamily="2" charset="2"/>
              <a:buChar char="§"/>
            </a:pPr>
            <a:r>
              <a:rPr lang="en-US" sz="8600" dirty="0">
                <a:solidFill>
                  <a:srgbClr val="000000"/>
                </a:solidFill>
                <a:latin typeface="Arial"/>
                <a:cs typeface="Arial"/>
              </a:rPr>
              <a:t>Review type of </a:t>
            </a:r>
            <a:r>
              <a:rPr lang="en-US" sz="8600" dirty="0" smtClean="0">
                <a:solidFill>
                  <a:srgbClr val="000000"/>
                </a:solidFill>
                <a:latin typeface="Arial"/>
                <a:cs typeface="Arial"/>
              </a:rPr>
              <a:t>treatment</a:t>
            </a:r>
          </a:p>
          <a:p>
            <a:pPr marL="347472" lvl="1" indent="-274320">
              <a:lnSpc>
                <a:spcPct val="110000"/>
              </a:lnSpc>
              <a:buFont typeface="Wingdings" panose="05000000000000000000" pitchFamily="2" charset="2"/>
              <a:buChar char="§"/>
            </a:pPr>
            <a:r>
              <a:rPr lang="en-US" sz="8800" dirty="0" smtClean="0">
                <a:solidFill>
                  <a:srgbClr val="000000"/>
                </a:solidFill>
                <a:latin typeface="Arial"/>
                <a:cs typeface="Arial"/>
              </a:rPr>
              <a:t>Stop </a:t>
            </a:r>
            <a:r>
              <a:rPr lang="en-US" sz="8800" dirty="0">
                <a:solidFill>
                  <a:srgbClr val="000000"/>
                </a:solidFill>
                <a:latin typeface="Arial"/>
                <a:cs typeface="Arial"/>
              </a:rPr>
              <a:t>IFN and switch to </a:t>
            </a:r>
            <a:r>
              <a:rPr lang="en-US" sz="8800" dirty="0" smtClean="0">
                <a:solidFill>
                  <a:srgbClr val="000000"/>
                </a:solidFill>
                <a:latin typeface="Arial"/>
                <a:cs typeface="Arial"/>
              </a:rPr>
              <a:t>antivirals</a:t>
            </a:r>
            <a:endParaRPr lang="en-US" sz="3200" dirty="0">
              <a:solidFill>
                <a:srgbClr val="000000"/>
              </a:solidFill>
              <a:latin typeface="Arial"/>
              <a:cs typeface="Arial"/>
            </a:endParaRPr>
          </a:p>
          <a:p>
            <a:pPr marL="0" indent="0">
              <a:buNone/>
            </a:pPr>
            <a:r>
              <a:rPr lang="en-US" sz="9600" b="1" dirty="0">
                <a:solidFill>
                  <a:schemeClr val="accent1"/>
                </a:solidFill>
                <a:latin typeface="Arial"/>
                <a:cs typeface="Arial"/>
              </a:rPr>
              <a:t>Pregnant and treatment not clinically indicated for HBV </a:t>
            </a:r>
            <a:r>
              <a:rPr lang="en-US" sz="9600" b="1" dirty="0" smtClean="0">
                <a:solidFill>
                  <a:schemeClr val="accent1"/>
                </a:solidFill>
                <a:latin typeface="Arial"/>
                <a:cs typeface="Arial"/>
              </a:rPr>
              <a:t>infection</a:t>
            </a:r>
            <a:endParaRPr lang="en-US" sz="9600" b="1" dirty="0">
              <a:solidFill>
                <a:schemeClr val="accent1"/>
              </a:solidFill>
              <a:latin typeface="Arial"/>
              <a:cs typeface="Arial"/>
            </a:endParaRPr>
          </a:p>
          <a:p>
            <a:pPr marL="347472" lvl="1" indent="-274320">
              <a:lnSpc>
                <a:spcPct val="110000"/>
              </a:lnSpc>
              <a:buFont typeface="Wingdings" panose="05000000000000000000" pitchFamily="2" charset="2"/>
              <a:buChar char="§"/>
            </a:pPr>
            <a:r>
              <a:rPr lang="en-US" sz="8600" dirty="0">
                <a:solidFill>
                  <a:schemeClr val="tx1"/>
                </a:solidFill>
                <a:latin typeface="Arial"/>
                <a:cs typeface="Arial"/>
              </a:rPr>
              <a:t> Defer treatment until after pregnancy and then reassess need </a:t>
            </a:r>
          </a:p>
          <a:p>
            <a:pPr marL="347472" lvl="1" indent="-274320">
              <a:lnSpc>
                <a:spcPct val="110000"/>
              </a:lnSpc>
              <a:buFont typeface="Wingdings" panose="05000000000000000000" pitchFamily="2" charset="2"/>
              <a:buChar char="§"/>
            </a:pPr>
            <a:r>
              <a:rPr lang="en-US" sz="8600" dirty="0">
                <a:solidFill>
                  <a:schemeClr val="tx1"/>
                </a:solidFill>
                <a:latin typeface="Arial"/>
                <a:cs typeface="Arial"/>
              </a:rPr>
              <a:t> Consider antiviral treatment in 3</a:t>
            </a:r>
            <a:r>
              <a:rPr lang="en-US" sz="8600" baseline="30000" dirty="0">
                <a:solidFill>
                  <a:schemeClr val="tx1"/>
                </a:solidFill>
                <a:latin typeface="Arial"/>
                <a:cs typeface="Arial"/>
              </a:rPr>
              <a:t>rd</a:t>
            </a:r>
            <a:r>
              <a:rPr lang="en-US" sz="8600" dirty="0">
                <a:solidFill>
                  <a:schemeClr val="tx1"/>
                </a:solidFill>
                <a:latin typeface="Arial"/>
                <a:cs typeface="Arial"/>
              </a:rPr>
              <a:t> trimester to prevent MTCT</a:t>
            </a:r>
          </a:p>
          <a:p>
            <a:pPr>
              <a:buFont typeface="Arial"/>
              <a:buChar char="•"/>
            </a:pPr>
            <a:endParaRPr lang="en-US" sz="2000" dirty="0">
              <a:latin typeface="Arial"/>
              <a:cs typeface="Arial"/>
            </a:endParaRPr>
          </a:p>
          <a:p>
            <a:pPr>
              <a:buFont typeface="Arial"/>
              <a:buChar char="•"/>
            </a:pPr>
            <a:endParaRPr lang="en-US" sz="2000" dirty="0">
              <a:solidFill>
                <a:srgbClr val="000000"/>
              </a:solidFill>
              <a:latin typeface="Arial"/>
              <a:cs typeface="Arial"/>
            </a:endParaRPr>
          </a:p>
        </p:txBody>
      </p:sp>
      <p:sp>
        <p:nvSpPr>
          <p:cNvPr id="4" name="TextBox 3"/>
          <p:cNvSpPr txBox="1"/>
          <p:nvPr/>
        </p:nvSpPr>
        <p:spPr>
          <a:xfrm>
            <a:off x="146304" y="6455664"/>
            <a:ext cx="7467600" cy="307777"/>
          </a:xfrm>
          <a:prstGeom prst="rect">
            <a:avLst/>
          </a:prstGeom>
          <a:noFill/>
        </p:spPr>
        <p:txBody>
          <a:bodyPr wrap="square" rtlCol="0">
            <a:spAutoFit/>
          </a:bodyPr>
          <a:lstStyle/>
          <a:p>
            <a:r>
              <a:rPr lang="en-US" sz="1400" dirty="0" err="1">
                <a:solidFill>
                  <a:schemeClr val="bg1"/>
                </a:solidFill>
                <a:latin typeface="Arial"/>
                <a:cs typeface="Arial"/>
              </a:rPr>
              <a:t>Clin</a:t>
            </a:r>
            <a:r>
              <a:rPr lang="en-US" sz="1400" dirty="0">
                <a:solidFill>
                  <a:schemeClr val="bg1"/>
                </a:solidFill>
                <a:latin typeface="Arial"/>
                <a:cs typeface="Arial"/>
              </a:rPr>
              <a:t> Infect Dis. 2008;46(3):367; Hepatology 2009 50(3):661; J </a:t>
            </a:r>
            <a:r>
              <a:rPr lang="en-US" sz="1400" dirty="0" err="1">
                <a:solidFill>
                  <a:schemeClr val="bg1"/>
                </a:solidFill>
                <a:latin typeface="Arial"/>
                <a:cs typeface="Arial"/>
              </a:rPr>
              <a:t>Hepatol</a:t>
            </a:r>
            <a:r>
              <a:rPr lang="en-US" sz="1400" dirty="0">
                <a:solidFill>
                  <a:schemeClr val="bg1"/>
                </a:solidFill>
                <a:latin typeface="Arial"/>
                <a:cs typeface="Arial"/>
              </a:rPr>
              <a:t> 2012;57(1):167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65047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a:cs typeface="Arial"/>
              </a:rPr>
              <a:t>Geographic</a:t>
            </a:r>
            <a:br>
              <a:rPr lang="en-US" sz="4000" b="1" dirty="0" smtClean="0">
                <a:latin typeface="Arial"/>
                <a:cs typeface="Arial"/>
              </a:rPr>
            </a:br>
            <a:r>
              <a:rPr lang="en-US" sz="4000" b="1" dirty="0" smtClean="0">
                <a:latin typeface="Arial"/>
                <a:cs typeface="Arial"/>
              </a:rPr>
              <a:t>Distribution:</a:t>
            </a:r>
            <a:br>
              <a:rPr lang="en-US" sz="4000" b="1" dirty="0" smtClean="0">
                <a:latin typeface="Arial"/>
                <a:cs typeface="Arial"/>
              </a:rPr>
            </a:br>
            <a:r>
              <a:rPr lang="en-US" sz="4000" b="1" dirty="0" smtClean="0">
                <a:latin typeface="Arial"/>
                <a:cs typeface="Arial"/>
              </a:rPr>
              <a:t>HBV</a:t>
            </a:r>
            <a:br>
              <a:rPr lang="en-US" sz="4000" b="1" dirty="0" smtClean="0">
                <a:latin typeface="Arial"/>
                <a:cs typeface="Arial"/>
              </a:rPr>
            </a:br>
            <a:r>
              <a:rPr lang="en-US" sz="4000" b="1" dirty="0" smtClean="0">
                <a:latin typeface="Arial"/>
                <a:cs typeface="Arial"/>
              </a:rPr>
              <a:t>Genotypes</a:t>
            </a:r>
            <a:endParaRPr lang="en-US" sz="4000" b="1" dirty="0">
              <a:latin typeface="Arial"/>
              <a:cs typeface="Arial"/>
            </a:endParaRPr>
          </a:p>
        </p:txBody>
      </p:sp>
      <p:sp>
        <p:nvSpPr>
          <p:cNvPr id="4" name="Text Placeholder 3"/>
          <p:cNvSpPr>
            <a:spLocks noGrp="1"/>
          </p:cNvSpPr>
          <p:nvPr>
            <p:ph type="body" sz="half" idx="2"/>
          </p:nvPr>
        </p:nvSpPr>
        <p:spPr/>
        <p:txBody>
          <a:bodyPr/>
          <a:lstStyle/>
          <a:p>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1921648"/>
            <a:ext cx="7518205" cy="440295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14="http://schemas.microsoft.com/office/drawing/2010/main" xmlns:mv="urn:schemas-microsoft-com:mac:vml" xmlns:mc="http://schemas.openxmlformats.org/markup-compatibility/2006" w="9525">
                <a:solidFill>
                  <a:srgbClr val="FFFFFF"/>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sp>
        <p:nvSpPr>
          <p:cNvPr id="6" name="Text Box 4"/>
          <p:cNvSpPr txBox="1">
            <a:spLocks noChangeArrowheads="1"/>
          </p:cNvSpPr>
          <p:nvPr/>
        </p:nvSpPr>
        <p:spPr bwMode="auto">
          <a:xfrm>
            <a:off x="227012" y="6227722"/>
            <a:ext cx="5257800" cy="47787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FFFFFF"/>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400" dirty="0">
                <a:solidFill>
                  <a:schemeClr val="bg1"/>
                </a:solidFill>
                <a:latin typeface="Arial"/>
                <a:cs typeface="Arial"/>
              </a:rPr>
              <a:t>Alexandra </a:t>
            </a:r>
            <a:r>
              <a:rPr lang="en-GB" sz="1400" dirty="0" err="1">
                <a:solidFill>
                  <a:schemeClr val="bg1"/>
                </a:solidFill>
                <a:latin typeface="Arial"/>
                <a:cs typeface="Arial"/>
              </a:rPr>
              <a:t>Valsamakis</a:t>
            </a:r>
            <a:r>
              <a:rPr lang="en-GB" sz="1400" dirty="0">
                <a:solidFill>
                  <a:schemeClr val="bg1"/>
                </a:solidFill>
                <a:latin typeface="Arial"/>
                <a:cs typeface="Arial"/>
              </a:rPr>
              <a:t> </a:t>
            </a:r>
            <a:r>
              <a:rPr lang="en-GB" sz="1400" dirty="0" err="1">
                <a:solidFill>
                  <a:schemeClr val="bg1"/>
                </a:solidFill>
                <a:latin typeface="Arial"/>
                <a:cs typeface="Arial"/>
              </a:rPr>
              <a:t>Clin</a:t>
            </a:r>
            <a:r>
              <a:rPr lang="en-GB" sz="1400" dirty="0">
                <a:solidFill>
                  <a:schemeClr val="bg1"/>
                </a:solidFill>
                <a:latin typeface="Arial"/>
                <a:cs typeface="Arial"/>
              </a:rPr>
              <a:t>. </a:t>
            </a:r>
            <a:r>
              <a:rPr lang="en-GB" sz="1400" dirty="0" err="1">
                <a:solidFill>
                  <a:schemeClr val="bg1"/>
                </a:solidFill>
                <a:latin typeface="Arial"/>
                <a:cs typeface="Arial"/>
              </a:rPr>
              <a:t>Microbiol</a:t>
            </a:r>
            <a:r>
              <a:rPr lang="en-GB" sz="1400" dirty="0">
                <a:solidFill>
                  <a:schemeClr val="bg1"/>
                </a:solidFill>
                <a:latin typeface="Arial"/>
                <a:cs typeface="Arial"/>
              </a:rPr>
              <a:t>.</a:t>
            </a:r>
            <a:r>
              <a:rPr lang="en-GB" sz="1400" dirty="0" smtClean="0">
                <a:solidFill>
                  <a:schemeClr val="bg1"/>
                </a:solidFill>
                <a:latin typeface="Arial"/>
                <a:cs typeface="Arial"/>
              </a:rPr>
              <a:t> </a:t>
            </a:r>
          </a:p>
          <a:p>
            <a:r>
              <a:rPr lang="en-GB" sz="1400" dirty="0" smtClean="0">
                <a:solidFill>
                  <a:schemeClr val="bg1"/>
                </a:solidFill>
                <a:latin typeface="Arial"/>
                <a:cs typeface="Arial"/>
              </a:rPr>
              <a:t>Rev</a:t>
            </a:r>
            <a:r>
              <a:rPr lang="en-GB" sz="1400" dirty="0">
                <a:solidFill>
                  <a:schemeClr val="bg1"/>
                </a:solidFill>
                <a:latin typeface="Arial"/>
                <a:cs typeface="Arial"/>
              </a:rPr>
              <a:t>. 2007;20:426-</a:t>
            </a:r>
            <a:r>
              <a:rPr lang="en-GB" sz="1400" dirty="0" smtClean="0">
                <a:solidFill>
                  <a:schemeClr val="bg1"/>
                </a:solidFill>
                <a:latin typeface="Arial"/>
                <a:cs typeface="Arial"/>
              </a:rPr>
              <a:t>439</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solidFill>
                  <a:schemeClr val="accent1"/>
                </a:solidFill>
                <a:latin typeface="Arial"/>
                <a:cs typeface="Arial"/>
              </a:rPr>
              <a:t>HBV </a:t>
            </a:r>
            <a:r>
              <a:rPr lang="en-US" sz="4000" b="1" dirty="0" smtClean="0">
                <a:solidFill>
                  <a:schemeClr val="accent1"/>
                </a:solidFill>
                <a:latin typeface="Arial"/>
                <a:cs typeface="Arial"/>
              </a:rPr>
              <a:t>Treatment in </a:t>
            </a:r>
            <a:r>
              <a:rPr lang="en-US" sz="4000" b="1" dirty="0">
                <a:solidFill>
                  <a:schemeClr val="accent1"/>
                </a:solidFill>
                <a:latin typeface="Arial"/>
                <a:cs typeface="Arial"/>
              </a:rPr>
              <a:t>Pregnant Women</a:t>
            </a:r>
          </a:p>
        </p:txBody>
      </p:sp>
      <p:sp>
        <p:nvSpPr>
          <p:cNvPr id="3" name="Content Placeholder 2"/>
          <p:cNvSpPr>
            <a:spLocks noGrp="1"/>
          </p:cNvSpPr>
          <p:nvPr>
            <p:ph sz="half" idx="1"/>
          </p:nvPr>
        </p:nvSpPr>
        <p:spPr>
          <a:xfrm>
            <a:off x="1188720" y="1938528"/>
            <a:ext cx="4936474" cy="4023360"/>
          </a:xfrm>
        </p:spPr>
        <p:txBody>
          <a:bodyPr>
            <a:normAutofit fontScale="25000" lnSpcReduction="20000"/>
          </a:bodyPr>
          <a:lstStyle/>
          <a:p>
            <a:pPr marL="347472" indent="-347472">
              <a:lnSpc>
                <a:spcPct val="120000"/>
              </a:lnSpc>
              <a:buFont typeface="Wingdings" panose="05000000000000000000" pitchFamily="2" charset="2"/>
              <a:buChar char="§"/>
            </a:pPr>
            <a:r>
              <a:rPr lang="en-US" sz="9600" dirty="0" smtClean="0">
                <a:solidFill>
                  <a:schemeClr val="tx1"/>
                </a:solidFill>
                <a:latin typeface="Arial"/>
                <a:cs typeface="Arial"/>
              </a:rPr>
              <a:t>Indications </a:t>
            </a:r>
            <a:r>
              <a:rPr lang="en-US" sz="9600" dirty="0">
                <a:solidFill>
                  <a:schemeClr val="tx1"/>
                </a:solidFill>
                <a:latin typeface="Arial"/>
                <a:cs typeface="Arial"/>
              </a:rPr>
              <a:t>for </a:t>
            </a:r>
            <a:r>
              <a:rPr lang="en-US" sz="9600" dirty="0" smtClean="0">
                <a:solidFill>
                  <a:schemeClr val="tx1"/>
                </a:solidFill>
                <a:latin typeface="Arial"/>
                <a:cs typeface="Arial"/>
              </a:rPr>
              <a:t>Rx in HBV-infected </a:t>
            </a:r>
            <a:r>
              <a:rPr lang="en-US" sz="9600" dirty="0">
                <a:solidFill>
                  <a:schemeClr val="tx1"/>
                </a:solidFill>
                <a:latin typeface="Arial"/>
                <a:cs typeface="Arial"/>
              </a:rPr>
              <a:t>pregnant mother </a:t>
            </a:r>
            <a:r>
              <a:rPr lang="en-US" sz="9600" dirty="0" smtClean="0">
                <a:solidFill>
                  <a:schemeClr val="tx1"/>
                </a:solidFill>
                <a:latin typeface="Arial"/>
                <a:cs typeface="Arial"/>
              </a:rPr>
              <a:t>same </a:t>
            </a:r>
            <a:r>
              <a:rPr lang="en-US" sz="9600" dirty="0">
                <a:solidFill>
                  <a:schemeClr val="tx1"/>
                </a:solidFill>
                <a:latin typeface="Arial"/>
                <a:cs typeface="Arial"/>
              </a:rPr>
              <a:t>as usual </a:t>
            </a:r>
            <a:r>
              <a:rPr lang="en-US" sz="9600" dirty="0" smtClean="0">
                <a:solidFill>
                  <a:schemeClr val="tx1"/>
                </a:solidFill>
                <a:latin typeface="Arial"/>
                <a:cs typeface="Arial"/>
              </a:rPr>
              <a:t>indications:</a:t>
            </a:r>
          </a:p>
          <a:p>
            <a:pPr marL="694944" lvl="1" indent="-347472">
              <a:lnSpc>
                <a:spcPct val="110000"/>
              </a:lnSpc>
              <a:buSzPct val="60000"/>
              <a:buFont typeface="Wingdings" charset="2"/>
              <a:buChar char=""/>
            </a:pPr>
            <a:r>
              <a:rPr lang="en-US" sz="8800" dirty="0" smtClean="0">
                <a:solidFill>
                  <a:schemeClr val="tx1"/>
                </a:solidFill>
                <a:latin typeface="Arial"/>
                <a:cs typeface="Arial"/>
              </a:rPr>
              <a:t>active </a:t>
            </a:r>
            <a:r>
              <a:rPr lang="en-US" sz="8800" dirty="0" err="1">
                <a:solidFill>
                  <a:schemeClr val="tx1"/>
                </a:solidFill>
                <a:latin typeface="Arial"/>
                <a:cs typeface="Arial"/>
              </a:rPr>
              <a:t>viraemia</a:t>
            </a:r>
            <a:r>
              <a:rPr lang="en-US" sz="8800" dirty="0">
                <a:solidFill>
                  <a:schemeClr val="tx1"/>
                </a:solidFill>
                <a:latin typeface="Arial"/>
                <a:cs typeface="Arial"/>
              </a:rPr>
              <a:t> (high HBV DNA </a:t>
            </a:r>
            <a:r>
              <a:rPr lang="en-US" sz="8800" dirty="0" smtClean="0">
                <a:solidFill>
                  <a:schemeClr val="tx1"/>
                </a:solidFill>
                <a:latin typeface="Arial"/>
                <a:cs typeface="Arial"/>
              </a:rPr>
              <a:t>levels)</a:t>
            </a:r>
          </a:p>
          <a:p>
            <a:pPr marL="694944" lvl="1" indent="-347472">
              <a:lnSpc>
                <a:spcPct val="110000"/>
              </a:lnSpc>
              <a:buSzPct val="60000"/>
              <a:buFont typeface="Wingdings" charset="2"/>
              <a:buChar char=""/>
            </a:pPr>
            <a:r>
              <a:rPr lang="en-US" sz="8800" dirty="0" err="1" smtClean="0">
                <a:solidFill>
                  <a:schemeClr val="tx1"/>
                </a:solidFill>
                <a:latin typeface="Arial"/>
                <a:cs typeface="Arial"/>
              </a:rPr>
              <a:t>necro</a:t>
            </a:r>
            <a:r>
              <a:rPr lang="en-US" sz="8800" dirty="0" smtClean="0">
                <a:solidFill>
                  <a:schemeClr val="tx1"/>
                </a:solidFill>
                <a:latin typeface="Arial"/>
                <a:cs typeface="Arial"/>
              </a:rPr>
              <a:t>-inflammation </a:t>
            </a:r>
            <a:r>
              <a:rPr lang="en-US" sz="8800" dirty="0">
                <a:solidFill>
                  <a:schemeClr val="tx1"/>
                </a:solidFill>
                <a:latin typeface="Arial"/>
                <a:cs typeface="Arial"/>
              </a:rPr>
              <a:t>(raised ALT or on </a:t>
            </a:r>
            <a:r>
              <a:rPr lang="en-US" sz="8800" dirty="0" smtClean="0">
                <a:solidFill>
                  <a:schemeClr val="tx1"/>
                </a:solidFill>
                <a:latin typeface="Arial"/>
                <a:cs typeface="Arial"/>
              </a:rPr>
              <a:t>histology)</a:t>
            </a:r>
          </a:p>
          <a:p>
            <a:pPr marL="694944" lvl="1" indent="-347472">
              <a:lnSpc>
                <a:spcPct val="110000"/>
              </a:lnSpc>
              <a:buSzPct val="60000"/>
              <a:buFont typeface="Wingdings" charset="2"/>
              <a:buChar char=""/>
            </a:pPr>
            <a:r>
              <a:rPr lang="en-US" sz="8800" dirty="0" smtClean="0">
                <a:solidFill>
                  <a:schemeClr val="tx1"/>
                </a:solidFill>
                <a:latin typeface="Arial"/>
                <a:cs typeface="Arial"/>
              </a:rPr>
              <a:t>cirrhosis</a:t>
            </a:r>
            <a:endParaRPr lang="en-US" sz="8800" dirty="0">
              <a:solidFill>
                <a:schemeClr val="tx1"/>
              </a:solidFill>
              <a:latin typeface="Arial"/>
              <a:cs typeface="Arial"/>
            </a:endParaRPr>
          </a:p>
          <a:p>
            <a:pPr marL="347472" indent="-347472">
              <a:lnSpc>
                <a:spcPct val="120000"/>
              </a:lnSpc>
              <a:buFont typeface="Wingdings" panose="05000000000000000000" pitchFamily="2" charset="2"/>
              <a:buChar char="§"/>
            </a:pPr>
            <a:r>
              <a:rPr lang="en-US" sz="9600" dirty="0" smtClean="0">
                <a:solidFill>
                  <a:schemeClr val="tx1"/>
                </a:solidFill>
                <a:latin typeface="Arial"/>
                <a:cs typeface="Arial"/>
              </a:rPr>
              <a:t> Drug </a:t>
            </a:r>
            <a:r>
              <a:rPr lang="en-US" sz="9600" dirty="0">
                <a:solidFill>
                  <a:schemeClr val="tx1"/>
                </a:solidFill>
                <a:latin typeface="Arial"/>
                <a:cs typeface="Arial"/>
              </a:rPr>
              <a:t>of </a:t>
            </a:r>
            <a:r>
              <a:rPr lang="en-US" sz="9600" dirty="0" smtClean="0">
                <a:solidFill>
                  <a:schemeClr val="tx1"/>
                </a:solidFill>
                <a:latin typeface="Arial"/>
                <a:cs typeface="Arial"/>
              </a:rPr>
              <a:t>choice is </a:t>
            </a:r>
            <a:r>
              <a:rPr lang="en-US" sz="9600" dirty="0" err="1" smtClean="0">
                <a:solidFill>
                  <a:schemeClr val="tx1"/>
                </a:solidFill>
                <a:latin typeface="Arial"/>
                <a:cs typeface="Arial"/>
              </a:rPr>
              <a:t>tenofovir</a:t>
            </a:r>
            <a:endParaRPr lang="en-US" sz="9600" dirty="0" smtClean="0">
              <a:solidFill>
                <a:schemeClr val="tx1"/>
              </a:solidFill>
              <a:latin typeface="Arial"/>
              <a:cs typeface="Arial"/>
            </a:endParaRPr>
          </a:p>
          <a:p>
            <a:pPr marL="694944" lvl="1" indent="-347472">
              <a:lnSpc>
                <a:spcPct val="110000"/>
              </a:lnSpc>
              <a:buSzPct val="60000"/>
              <a:buFont typeface="Wingdings" charset="2"/>
              <a:buChar char=""/>
            </a:pPr>
            <a:r>
              <a:rPr lang="en-US" sz="8800" dirty="0" smtClean="0">
                <a:solidFill>
                  <a:schemeClr val="tx1"/>
                </a:solidFill>
                <a:latin typeface="Arial"/>
                <a:cs typeface="Arial"/>
              </a:rPr>
              <a:t>similar rate of birth defects to general population</a:t>
            </a:r>
            <a:endParaRPr lang="en-US" sz="8800" dirty="0" smtClean="0">
              <a:latin typeface="Arial"/>
              <a:cs typeface="Arial"/>
            </a:endParaRPr>
          </a:p>
          <a:p>
            <a:pPr marL="0" indent="0">
              <a:buNone/>
            </a:pPr>
            <a:endParaRPr lang="en-US" sz="2400" dirty="0">
              <a:latin typeface="Arial"/>
              <a:cs typeface="Arial"/>
            </a:endParaRPr>
          </a:p>
        </p:txBody>
      </p:sp>
      <p:sp>
        <p:nvSpPr>
          <p:cNvPr id="2" name="Content Placeholder 1"/>
          <p:cNvSpPr>
            <a:spLocks noGrp="1"/>
          </p:cNvSpPr>
          <p:nvPr>
            <p:ph sz="half" idx="2"/>
          </p:nvPr>
        </p:nvSpPr>
        <p:spPr>
          <a:xfrm>
            <a:off x="6309360" y="1938528"/>
            <a:ext cx="4936474" cy="4023360"/>
          </a:xfrm>
        </p:spPr>
        <p:txBody>
          <a:bodyPr>
            <a:normAutofit fontScale="25000" lnSpcReduction="20000"/>
          </a:bodyPr>
          <a:lstStyle/>
          <a:p>
            <a:pPr marL="347472" indent="-347472">
              <a:lnSpc>
                <a:spcPct val="120000"/>
              </a:lnSpc>
              <a:buFont typeface="Wingdings" panose="05000000000000000000" pitchFamily="2" charset="2"/>
              <a:buChar char="§"/>
            </a:pPr>
            <a:r>
              <a:rPr lang="en-US" sz="9600" dirty="0">
                <a:solidFill>
                  <a:schemeClr val="tx1"/>
                </a:solidFill>
                <a:latin typeface="Arial"/>
                <a:cs typeface="Arial"/>
              </a:rPr>
              <a:t>Interferon is contraindicated</a:t>
            </a:r>
            <a:endParaRPr lang="en-US" sz="96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9600" dirty="0" smtClean="0">
                <a:solidFill>
                  <a:schemeClr val="tx1"/>
                </a:solidFill>
                <a:latin typeface="Arial"/>
                <a:cs typeface="Arial"/>
              </a:rPr>
              <a:t>Risk </a:t>
            </a:r>
            <a:r>
              <a:rPr lang="en-US" sz="9600" dirty="0">
                <a:solidFill>
                  <a:schemeClr val="tx1"/>
                </a:solidFill>
                <a:latin typeface="Arial"/>
                <a:cs typeface="Arial"/>
              </a:rPr>
              <a:t>of HBV flare - close monitoring required</a:t>
            </a:r>
            <a:endParaRPr lang="en-US" sz="9600" dirty="0" smtClean="0">
              <a:solidFill>
                <a:schemeClr val="tx1"/>
              </a:solidFill>
              <a:latin typeface="Arial"/>
              <a:cs typeface="Arial"/>
            </a:endParaRPr>
          </a:p>
          <a:p>
            <a:pPr marL="694944" lvl="1" indent="-347472">
              <a:lnSpc>
                <a:spcPct val="110000"/>
              </a:lnSpc>
              <a:buSzPct val="60000"/>
              <a:buFont typeface="Wingdings" charset="2"/>
              <a:buChar char=""/>
            </a:pPr>
            <a:r>
              <a:rPr lang="en-US" sz="8800" dirty="0" smtClean="0">
                <a:solidFill>
                  <a:schemeClr val="tx1"/>
                </a:solidFill>
                <a:latin typeface="Arial"/>
                <a:cs typeface="Arial"/>
              </a:rPr>
              <a:t>mother </a:t>
            </a:r>
            <a:r>
              <a:rPr lang="en-US" sz="8800" dirty="0">
                <a:solidFill>
                  <a:schemeClr val="tx1"/>
                </a:solidFill>
                <a:latin typeface="Arial"/>
                <a:cs typeface="Arial"/>
              </a:rPr>
              <a:t>is untreated</a:t>
            </a:r>
            <a:endParaRPr lang="en-US" sz="8800" dirty="0" smtClean="0">
              <a:solidFill>
                <a:schemeClr val="tx1"/>
              </a:solidFill>
              <a:latin typeface="Arial"/>
              <a:cs typeface="Arial"/>
            </a:endParaRPr>
          </a:p>
          <a:p>
            <a:pPr marL="694944" lvl="1" indent="-347472">
              <a:lnSpc>
                <a:spcPct val="110000"/>
              </a:lnSpc>
              <a:buSzPct val="60000"/>
              <a:buFont typeface="Wingdings" charset="2"/>
              <a:buChar char=""/>
            </a:pPr>
            <a:r>
              <a:rPr lang="en-US" sz="8800" dirty="0" smtClean="0">
                <a:solidFill>
                  <a:schemeClr val="tx1"/>
                </a:solidFill>
                <a:latin typeface="Arial"/>
                <a:cs typeface="Arial"/>
              </a:rPr>
              <a:t>if </a:t>
            </a:r>
            <a:r>
              <a:rPr lang="en-US" sz="8800" dirty="0">
                <a:solidFill>
                  <a:schemeClr val="tx1"/>
                </a:solidFill>
                <a:latin typeface="Arial"/>
                <a:cs typeface="Arial"/>
              </a:rPr>
              <a:t>antivirals stopped during pregnancy or soon after delivery</a:t>
            </a:r>
          </a:p>
          <a:p>
            <a:endParaRPr lang="en-US" dirty="0"/>
          </a:p>
        </p:txBody>
      </p:sp>
      <p:sp>
        <p:nvSpPr>
          <p:cNvPr id="5" name="TextBox 4"/>
          <p:cNvSpPr txBox="1"/>
          <p:nvPr/>
        </p:nvSpPr>
        <p:spPr>
          <a:xfrm>
            <a:off x="146304" y="6373368"/>
            <a:ext cx="9920234" cy="483722"/>
          </a:xfrm>
          <a:prstGeom prst="rect">
            <a:avLst/>
          </a:prstGeom>
          <a:noFill/>
        </p:spPr>
        <p:txBody>
          <a:bodyPr wrap="square" rtlCol="0">
            <a:spAutoFit/>
          </a:bodyPr>
          <a:lstStyle/>
          <a:p>
            <a:pPr>
              <a:lnSpc>
                <a:spcPct val="90000"/>
              </a:lnSpc>
            </a:pPr>
            <a:r>
              <a:rPr lang="en-US" sz="1400" dirty="0">
                <a:solidFill>
                  <a:schemeClr val="bg1"/>
                </a:solidFill>
                <a:latin typeface="Arial" panose="020B0604020202020204" pitchFamily="34" charset="0"/>
                <a:cs typeface="Arial" panose="020B0604020202020204" pitchFamily="34" charset="0"/>
              </a:rPr>
              <a:t>Consolidated guidelines on the use of antiretroviral drugs for treating and preventing HIV infection: recommendations </a:t>
            </a:r>
            <a:r>
              <a:rPr lang="en-US" sz="1400" dirty="0" smtClean="0">
                <a:solidFill>
                  <a:schemeClr val="bg1"/>
                </a:solidFill>
                <a:latin typeface="Arial" panose="020B0604020202020204" pitchFamily="34" charset="0"/>
                <a:cs typeface="Arial" panose="020B0604020202020204" pitchFamily="34" charset="0"/>
              </a:rPr>
              <a:t>for </a:t>
            </a:r>
            <a:br>
              <a:rPr lang="en-US" sz="1400"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a </a:t>
            </a:r>
            <a:r>
              <a:rPr lang="en-US" sz="1400" dirty="0">
                <a:solidFill>
                  <a:schemeClr val="bg1"/>
                </a:solidFill>
                <a:latin typeface="Arial" panose="020B0604020202020204" pitchFamily="34" charset="0"/>
                <a:cs typeface="Arial" panose="020B0604020202020204" pitchFamily="34" charset="0"/>
              </a:rPr>
              <a:t>public health approach.  Geneva: World Health Organization 2013; Hepatology 2009 50(3):661; J </a:t>
            </a:r>
            <a:r>
              <a:rPr lang="en-US" sz="1400" dirty="0" err="1">
                <a:solidFill>
                  <a:schemeClr val="bg1"/>
                </a:solidFill>
                <a:latin typeface="Arial" panose="020B0604020202020204" pitchFamily="34" charset="0"/>
                <a:cs typeface="Arial" panose="020B0604020202020204" pitchFamily="34" charset="0"/>
              </a:rPr>
              <a:t>Hepatol</a:t>
            </a:r>
            <a:r>
              <a:rPr lang="en-US" sz="1400" dirty="0">
                <a:solidFill>
                  <a:schemeClr val="bg1"/>
                </a:solidFill>
                <a:latin typeface="Arial" panose="020B0604020202020204" pitchFamily="34" charset="0"/>
                <a:cs typeface="Arial" panose="020B0604020202020204" pitchFamily="34" charset="0"/>
              </a:rPr>
              <a:t> 2012;57(1):167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15522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4000" b="1" dirty="0">
                <a:solidFill>
                  <a:schemeClr val="accent1"/>
                </a:solidFill>
                <a:latin typeface="Arial"/>
                <a:cs typeface="Arial"/>
              </a:rPr>
              <a:t>HBV </a:t>
            </a:r>
            <a:r>
              <a:rPr lang="en-US" sz="4000" b="1" dirty="0" smtClean="0">
                <a:solidFill>
                  <a:schemeClr val="accent1"/>
                </a:solidFill>
                <a:latin typeface="Arial"/>
                <a:cs typeface="Arial"/>
              </a:rPr>
              <a:t>Mother-to-Child </a:t>
            </a:r>
            <a:r>
              <a:rPr lang="en-US" sz="4000" b="1" dirty="0">
                <a:solidFill>
                  <a:schemeClr val="accent1"/>
                </a:solidFill>
                <a:latin typeface="Arial"/>
                <a:cs typeface="Arial"/>
              </a:rPr>
              <a:t>Transmission</a:t>
            </a:r>
          </a:p>
        </p:txBody>
      </p:sp>
      <p:sp>
        <p:nvSpPr>
          <p:cNvPr id="3" name="Content Placeholder 2"/>
          <p:cNvSpPr>
            <a:spLocks noGrp="1"/>
          </p:cNvSpPr>
          <p:nvPr>
            <p:ph idx="1"/>
          </p:nvPr>
        </p:nvSpPr>
        <p:spPr>
          <a:xfrm>
            <a:off x="1188720" y="1938528"/>
            <a:ext cx="9677400" cy="4343400"/>
          </a:xfrm>
        </p:spPr>
        <p:txBody>
          <a:bodyPr>
            <a:normAutofit/>
          </a:bodyPr>
          <a:lstStyle/>
          <a:p>
            <a:pPr marL="347472" indent="-347472">
              <a:lnSpc>
                <a:spcPct val="110000"/>
              </a:lnSpc>
              <a:buSzPct val="110000"/>
              <a:buFont typeface="Wingdings" charset="2"/>
              <a:buChar char="§"/>
            </a:pPr>
            <a:r>
              <a:rPr lang="en-US" sz="2595" dirty="0" smtClean="0">
                <a:solidFill>
                  <a:schemeClr val="tx1"/>
                </a:solidFill>
                <a:latin typeface="Arial"/>
                <a:cs typeface="Arial"/>
              </a:rPr>
              <a:t>Over </a:t>
            </a:r>
            <a:r>
              <a:rPr lang="en-US" sz="2595" dirty="0">
                <a:solidFill>
                  <a:schemeClr val="tx1"/>
                </a:solidFill>
                <a:latin typeface="Arial"/>
                <a:cs typeface="Arial"/>
              </a:rPr>
              <a:t>60 million new HBV infections per </a:t>
            </a:r>
            <a:r>
              <a:rPr lang="en-US" sz="2595" dirty="0" smtClean="0">
                <a:solidFill>
                  <a:schemeClr val="tx1"/>
                </a:solidFill>
                <a:latin typeface="Arial"/>
                <a:cs typeface="Arial"/>
              </a:rPr>
              <a:t>annum</a:t>
            </a:r>
          </a:p>
          <a:p>
            <a:pPr marL="347472" indent="-347472">
              <a:lnSpc>
                <a:spcPct val="110000"/>
              </a:lnSpc>
              <a:buSzPct val="110000"/>
              <a:buFont typeface="Wingdings" charset="2"/>
              <a:buChar char="§"/>
            </a:pPr>
            <a:r>
              <a:rPr lang="en-US" sz="2595" dirty="0" smtClean="0">
                <a:solidFill>
                  <a:schemeClr val="tx1"/>
                </a:solidFill>
                <a:latin typeface="Arial"/>
                <a:cs typeface="Arial"/>
              </a:rPr>
              <a:t>The </a:t>
            </a:r>
            <a:r>
              <a:rPr lang="en-US" sz="2595" dirty="0">
                <a:solidFill>
                  <a:schemeClr val="tx1"/>
                </a:solidFill>
                <a:latin typeface="Arial"/>
                <a:cs typeface="Arial"/>
              </a:rPr>
              <a:t>majority of infections are acquired in the perinatal/neonatal period or in early childhood</a:t>
            </a:r>
            <a:r>
              <a:rPr lang="en-US" sz="2595" dirty="0" smtClean="0">
                <a:solidFill>
                  <a:schemeClr val="tx1"/>
                </a:solidFill>
                <a:latin typeface="Arial"/>
                <a:cs typeface="Arial"/>
              </a:rPr>
              <a:t> </a:t>
            </a:r>
          </a:p>
          <a:p>
            <a:pPr marL="347472" indent="-347472">
              <a:lnSpc>
                <a:spcPct val="110000"/>
              </a:lnSpc>
              <a:buSzPct val="110000"/>
              <a:buFont typeface="Wingdings" charset="2"/>
              <a:buChar char="§"/>
            </a:pPr>
            <a:r>
              <a:rPr lang="en-US" sz="2595" dirty="0" err="1" smtClean="0">
                <a:solidFill>
                  <a:schemeClr val="tx1"/>
                </a:solidFill>
                <a:latin typeface="Arial"/>
                <a:cs typeface="Arial"/>
              </a:rPr>
              <a:t>Perinatal</a:t>
            </a:r>
            <a:r>
              <a:rPr lang="en-US" sz="2595" dirty="0" smtClean="0">
                <a:solidFill>
                  <a:schemeClr val="tx1"/>
                </a:solidFill>
                <a:latin typeface="Arial"/>
                <a:cs typeface="Arial"/>
              </a:rPr>
              <a:t> </a:t>
            </a:r>
            <a:r>
              <a:rPr lang="en-US" sz="2595" dirty="0">
                <a:solidFill>
                  <a:schemeClr val="tx1"/>
                </a:solidFill>
                <a:latin typeface="Arial"/>
                <a:cs typeface="Arial"/>
              </a:rPr>
              <a:t>infections are the reservoir of infections in high endemic areas e.g. China, South-East </a:t>
            </a:r>
            <a:r>
              <a:rPr lang="en-US" sz="2595" dirty="0" smtClean="0">
                <a:solidFill>
                  <a:schemeClr val="tx1"/>
                </a:solidFill>
                <a:latin typeface="Arial"/>
                <a:cs typeface="Arial"/>
              </a:rPr>
              <a:t>Asia</a:t>
            </a:r>
          </a:p>
          <a:p>
            <a:pPr marL="347472" indent="-347472">
              <a:lnSpc>
                <a:spcPct val="110000"/>
              </a:lnSpc>
              <a:buSzPct val="110000"/>
              <a:buFont typeface="Wingdings" charset="2"/>
              <a:buChar char="§"/>
            </a:pPr>
            <a:r>
              <a:rPr lang="en-US" sz="2595" dirty="0" smtClean="0">
                <a:solidFill>
                  <a:schemeClr val="tx1"/>
                </a:solidFill>
                <a:latin typeface="Arial"/>
                <a:cs typeface="Arial"/>
              </a:rPr>
              <a:t>Horizontal </a:t>
            </a:r>
            <a:r>
              <a:rPr lang="en-US" sz="2595" dirty="0">
                <a:solidFill>
                  <a:schemeClr val="tx1"/>
                </a:solidFill>
                <a:latin typeface="Arial"/>
                <a:cs typeface="Arial"/>
              </a:rPr>
              <a:t>transmission in early childhood from infected family members (6 months to 5yrs) accounts for most infections in </a:t>
            </a:r>
            <a:r>
              <a:rPr lang="en-US" sz="2595" dirty="0" smtClean="0">
                <a:solidFill>
                  <a:schemeClr val="tx1"/>
                </a:solidFill>
                <a:latin typeface="Arial"/>
                <a:cs typeface="Arial"/>
              </a:rPr>
              <a:t>sub-Saharan Africa</a:t>
            </a:r>
          </a:p>
        </p:txBody>
      </p:sp>
    </p:spTree>
    <p:extLst>
      <p:ext uri="{BB962C8B-B14F-4D97-AF65-F5344CB8AC3E}">
        <p14:creationId xmlns:p14="http://schemas.microsoft.com/office/powerpoint/2010/main" val="218684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3"/>
            <a:ext cx="10055781" cy="1453896"/>
          </a:xfrm>
        </p:spPr>
        <p:txBody>
          <a:bodyPr>
            <a:normAutofit/>
          </a:bodyPr>
          <a:lstStyle/>
          <a:p>
            <a:r>
              <a:rPr lang="en-US" sz="4000" b="1" dirty="0">
                <a:solidFill>
                  <a:schemeClr val="accent1"/>
                </a:solidFill>
                <a:latin typeface="Arial"/>
                <a:cs typeface="Arial"/>
              </a:rPr>
              <a:t>Perinatal </a:t>
            </a:r>
            <a:r>
              <a:rPr lang="en-US" sz="4000" b="1" dirty="0" smtClean="0">
                <a:solidFill>
                  <a:schemeClr val="accent1"/>
                </a:solidFill>
                <a:latin typeface="Arial"/>
                <a:cs typeface="Arial"/>
              </a:rPr>
              <a:t>HBV Transmission</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8229600" cy="4525963"/>
          </a:xfrm>
        </p:spPr>
        <p:txBody>
          <a:bodyPr>
            <a:normAutofit/>
          </a:bodyPr>
          <a:lstStyle/>
          <a:p>
            <a:pPr marL="347472" indent="-347472">
              <a:lnSpc>
                <a:spcPct val="100000"/>
              </a:lnSpc>
              <a:buNone/>
            </a:pPr>
            <a:r>
              <a:rPr lang="en-US" sz="2400" b="1" dirty="0">
                <a:solidFill>
                  <a:schemeClr val="accent1"/>
                </a:solidFill>
                <a:latin typeface="Arial"/>
                <a:cs typeface="Arial"/>
              </a:rPr>
              <a:t>Perinatal infection occurs:</a:t>
            </a:r>
            <a:endParaRPr lang="en-US" sz="2400" dirty="0">
              <a:solidFill>
                <a:schemeClr val="accent1"/>
              </a:solidFill>
              <a:latin typeface="Arial"/>
              <a:cs typeface="Arial"/>
            </a:endParaRPr>
          </a:p>
          <a:p>
            <a:pPr marL="347472" indent="-347472">
              <a:lnSpc>
                <a:spcPct val="100000"/>
              </a:lnSpc>
              <a:buFont typeface="Wingdings" panose="05000000000000000000" pitchFamily="2" charset="2"/>
              <a:buChar char="§"/>
            </a:pPr>
            <a:r>
              <a:rPr lang="en-US" sz="2400" dirty="0">
                <a:solidFill>
                  <a:schemeClr val="tx1"/>
                </a:solidFill>
                <a:latin typeface="Arial"/>
                <a:cs typeface="Arial"/>
              </a:rPr>
              <a:t> </a:t>
            </a:r>
            <a:r>
              <a:rPr lang="en-US" sz="2400" dirty="0" smtClean="0">
                <a:solidFill>
                  <a:schemeClr val="tx1"/>
                </a:solidFill>
                <a:latin typeface="Arial"/>
                <a:cs typeface="Arial"/>
              </a:rPr>
              <a:t>In </a:t>
            </a:r>
            <a:r>
              <a:rPr lang="en-US" sz="2400" dirty="0">
                <a:solidFill>
                  <a:schemeClr val="tx1"/>
                </a:solidFill>
                <a:latin typeface="Arial"/>
                <a:cs typeface="Arial"/>
              </a:rPr>
              <a:t>utero (uncommon)</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During </a:t>
            </a:r>
            <a:r>
              <a:rPr lang="en-US" sz="2400" dirty="0">
                <a:solidFill>
                  <a:schemeClr val="tx1"/>
                </a:solidFill>
                <a:latin typeface="Arial"/>
                <a:cs typeface="Arial"/>
              </a:rPr>
              <a:t>delivery</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After </a:t>
            </a:r>
            <a:r>
              <a:rPr lang="en-US" sz="2400" dirty="0">
                <a:solidFill>
                  <a:schemeClr val="tx1"/>
                </a:solidFill>
                <a:latin typeface="Arial"/>
                <a:cs typeface="Arial"/>
              </a:rPr>
              <a:t>birth</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Breastfeeding </a:t>
            </a:r>
            <a:r>
              <a:rPr lang="en-US" sz="2400" dirty="0">
                <a:solidFill>
                  <a:schemeClr val="tx1"/>
                </a:solidFill>
                <a:latin typeface="Arial"/>
                <a:cs typeface="Arial"/>
              </a:rPr>
              <a:t>(controversial)</a:t>
            </a:r>
          </a:p>
          <a:p>
            <a:pPr marL="347472" indent="-347472">
              <a:lnSpc>
                <a:spcPct val="100000"/>
              </a:lnSpc>
              <a:buNone/>
            </a:pPr>
            <a:endParaRPr lang="en-US" sz="2400" dirty="0"/>
          </a:p>
        </p:txBody>
      </p:sp>
      <p:sp>
        <p:nvSpPr>
          <p:cNvPr id="6" name="TextBox 5"/>
          <p:cNvSpPr txBox="1"/>
          <p:nvPr/>
        </p:nvSpPr>
        <p:spPr>
          <a:xfrm>
            <a:off x="170197" y="6427296"/>
            <a:ext cx="2247230" cy="307777"/>
          </a:xfrm>
          <a:prstGeom prst="rect">
            <a:avLst/>
          </a:prstGeom>
          <a:noFill/>
        </p:spPr>
        <p:txBody>
          <a:bodyPr wrap="none" rtlCol="0">
            <a:spAutoFit/>
          </a:bodyPr>
          <a:lstStyle/>
          <a:p>
            <a:r>
              <a:rPr lang="en-US" sz="1400" dirty="0">
                <a:solidFill>
                  <a:schemeClr val="bg1"/>
                </a:solidFill>
                <a:latin typeface="Arial"/>
                <a:cs typeface="Arial"/>
              </a:rPr>
              <a:t>J Med </a:t>
            </a:r>
            <a:r>
              <a:rPr lang="en-US" sz="1400" dirty="0" err="1">
                <a:solidFill>
                  <a:schemeClr val="bg1"/>
                </a:solidFill>
                <a:latin typeface="Arial"/>
                <a:cs typeface="Arial"/>
              </a:rPr>
              <a:t>Virol</a:t>
            </a:r>
            <a:r>
              <a:rPr lang="en-US" sz="1400" dirty="0">
                <a:solidFill>
                  <a:schemeClr val="bg1"/>
                </a:solidFill>
                <a:latin typeface="Arial"/>
                <a:cs typeface="Arial"/>
              </a:rPr>
              <a:t> 2002;67(1):20</a:t>
            </a:r>
          </a:p>
        </p:txBody>
      </p:sp>
    </p:spTree>
    <p:extLst>
      <p:ext uri="{BB962C8B-B14F-4D97-AF65-F5344CB8AC3E}">
        <p14:creationId xmlns:p14="http://schemas.microsoft.com/office/powerpoint/2010/main" val="386669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3600" b="1" dirty="0">
                <a:solidFill>
                  <a:schemeClr val="accent1"/>
                </a:solidFill>
                <a:latin typeface="Arial"/>
                <a:cs typeface="Arial"/>
              </a:rPr>
              <a:t>Risk Factors for Perinatal </a:t>
            </a:r>
            <a:r>
              <a:rPr lang="en-US" sz="3600" b="1" dirty="0" smtClean="0">
                <a:solidFill>
                  <a:schemeClr val="accent1"/>
                </a:solidFill>
                <a:latin typeface="Arial"/>
                <a:cs typeface="Arial"/>
              </a:rPr>
              <a:t>HBV Transmission</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1938528"/>
            <a:ext cx="9891464" cy="4525963"/>
          </a:xfrm>
        </p:spPr>
        <p:txBody>
          <a:bodyPr>
            <a:normAutofit/>
          </a:bodyPr>
          <a:lstStyle/>
          <a:p>
            <a:pPr marL="347472" indent="-347472">
              <a:lnSpc>
                <a:spcPct val="100000"/>
              </a:lnSpc>
              <a:buSzPct val="110000"/>
              <a:buFont typeface="Wingdings" charset="2"/>
              <a:buChar char="§"/>
            </a:pPr>
            <a:r>
              <a:rPr lang="en-US" sz="2400" dirty="0" err="1">
                <a:solidFill>
                  <a:schemeClr val="tx1"/>
                </a:solidFill>
                <a:latin typeface="Arial"/>
                <a:cs typeface="Arial"/>
              </a:rPr>
              <a:t>HBeAg</a:t>
            </a:r>
            <a:r>
              <a:rPr lang="en-US" sz="2400" dirty="0">
                <a:solidFill>
                  <a:schemeClr val="tx1"/>
                </a:solidFill>
                <a:latin typeface="Arial"/>
                <a:cs typeface="Arial"/>
              </a:rPr>
              <a:t> positive </a:t>
            </a:r>
            <a:r>
              <a:rPr lang="en-US" sz="2400" dirty="0" smtClean="0">
                <a:solidFill>
                  <a:schemeClr val="tx1"/>
                </a:solidFill>
                <a:latin typeface="Arial"/>
                <a:cs typeface="Arial"/>
              </a:rPr>
              <a:t>mother</a:t>
            </a:r>
          </a:p>
          <a:p>
            <a:pPr marL="694944" indent="-347472">
              <a:lnSpc>
                <a:spcPct val="100000"/>
              </a:lnSpc>
              <a:buSzPct val="60000"/>
              <a:buFont typeface="Wingdings" charset="2"/>
              <a:buChar char=""/>
            </a:pPr>
            <a:r>
              <a:rPr lang="en-US" sz="2400" dirty="0" smtClean="0">
                <a:solidFill>
                  <a:schemeClr val="tx1"/>
                </a:solidFill>
                <a:latin typeface="Arial"/>
                <a:cs typeface="Arial"/>
              </a:rPr>
              <a:t>&gt;</a:t>
            </a:r>
            <a:r>
              <a:rPr lang="en-US" sz="2400" dirty="0">
                <a:solidFill>
                  <a:schemeClr val="tx1"/>
                </a:solidFill>
                <a:latin typeface="Arial"/>
                <a:cs typeface="Arial"/>
              </a:rPr>
              <a:t>90% risk of infecting child with no </a:t>
            </a:r>
            <a:r>
              <a:rPr lang="en-US" sz="2400" dirty="0" smtClean="0">
                <a:solidFill>
                  <a:schemeClr val="tx1"/>
                </a:solidFill>
                <a:latin typeface="Arial"/>
                <a:cs typeface="Arial"/>
              </a:rPr>
              <a:t>treatment</a:t>
            </a:r>
          </a:p>
          <a:p>
            <a:pPr marL="347472" indent="-347472">
              <a:lnSpc>
                <a:spcPct val="100000"/>
              </a:lnSpc>
              <a:buSzPct val="110000"/>
              <a:buFont typeface="Wingdings" charset="2"/>
              <a:buChar char="§"/>
            </a:pPr>
            <a:r>
              <a:rPr lang="en-US" sz="2400" dirty="0">
                <a:solidFill>
                  <a:schemeClr val="tx1"/>
                </a:solidFill>
                <a:latin typeface="Arial"/>
                <a:cs typeface="Arial"/>
              </a:rPr>
              <a:t>High maternal HBV DNA (&gt;7.3 log</a:t>
            </a:r>
            <a:r>
              <a:rPr lang="en-US" sz="2400" baseline="-25000" dirty="0">
                <a:solidFill>
                  <a:schemeClr val="tx1"/>
                </a:solidFill>
                <a:latin typeface="Arial"/>
                <a:cs typeface="Arial"/>
              </a:rPr>
              <a:t>10</a:t>
            </a:r>
            <a:r>
              <a:rPr lang="en-US" sz="2400" dirty="0">
                <a:solidFill>
                  <a:schemeClr val="tx1"/>
                </a:solidFill>
                <a:latin typeface="Arial"/>
                <a:cs typeface="Arial"/>
              </a:rPr>
              <a:t> IU/</a:t>
            </a:r>
            <a:r>
              <a:rPr lang="en-US" sz="2400" dirty="0" err="1">
                <a:solidFill>
                  <a:schemeClr val="tx1"/>
                </a:solidFill>
                <a:latin typeface="Arial"/>
                <a:cs typeface="Arial"/>
              </a:rPr>
              <a:t>mL</a:t>
            </a:r>
            <a:r>
              <a:rPr lang="en-US" sz="2400" dirty="0" smtClean="0">
                <a:solidFill>
                  <a:schemeClr val="tx1"/>
                </a:solidFill>
                <a:latin typeface="Arial"/>
                <a:cs typeface="Arial"/>
              </a:rPr>
              <a:t>)</a:t>
            </a:r>
          </a:p>
          <a:p>
            <a:pPr marL="347472" indent="-347472">
              <a:lnSpc>
                <a:spcPct val="100000"/>
              </a:lnSpc>
              <a:buSzPct val="110000"/>
              <a:buFont typeface="Wingdings" charset="2"/>
              <a:buChar char="§"/>
            </a:pPr>
            <a:r>
              <a:rPr lang="en-US" sz="2400" dirty="0">
                <a:solidFill>
                  <a:schemeClr val="tx1"/>
                </a:solidFill>
                <a:latin typeface="Arial"/>
                <a:cs typeface="Arial"/>
              </a:rPr>
              <a:t>Maternal acute HBV in 2</a:t>
            </a:r>
            <a:r>
              <a:rPr lang="en-US" sz="2400" baseline="30000" dirty="0">
                <a:solidFill>
                  <a:schemeClr val="tx1"/>
                </a:solidFill>
                <a:latin typeface="Arial"/>
                <a:cs typeface="Arial"/>
              </a:rPr>
              <a:t>nd</a:t>
            </a:r>
            <a:r>
              <a:rPr lang="en-US" sz="2400" dirty="0">
                <a:solidFill>
                  <a:schemeClr val="tx1"/>
                </a:solidFill>
                <a:latin typeface="Arial"/>
                <a:cs typeface="Arial"/>
              </a:rPr>
              <a:t> or 3</a:t>
            </a:r>
            <a:r>
              <a:rPr lang="en-US" sz="2400" baseline="30000" dirty="0">
                <a:solidFill>
                  <a:schemeClr val="tx1"/>
                </a:solidFill>
                <a:latin typeface="Arial"/>
                <a:cs typeface="Arial"/>
              </a:rPr>
              <a:t>rd</a:t>
            </a:r>
            <a:r>
              <a:rPr lang="en-US" sz="2400" dirty="0">
                <a:solidFill>
                  <a:schemeClr val="tx1"/>
                </a:solidFill>
                <a:latin typeface="Arial"/>
                <a:cs typeface="Arial"/>
              </a:rPr>
              <a:t> trimester or within 2 months of </a:t>
            </a:r>
            <a:r>
              <a:rPr lang="en-US" sz="2400" dirty="0" smtClean="0">
                <a:solidFill>
                  <a:schemeClr val="tx1"/>
                </a:solidFill>
                <a:latin typeface="Arial"/>
                <a:cs typeface="Arial"/>
              </a:rPr>
              <a:t>delivery</a:t>
            </a:r>
          </a:p>
          <a:p>
            <a:pPr marL="347472" indent="-347472">
              <a:lnSpc>
                <a:spcPct val="100000"/>
              </a:lnSpc>
              <a:buSzPct val="110000"/>
              <a:buFont typeface="Wingdings" charset="2"/>
              <a:buChar char="§"/>
            </a:pPr>
            <a:r>
              <a:rPr lang="en-US" sz="2400" dirty="0">
                <a:solidFill>
                  <a:schemeClr val="tx1"/>
                </a:solidFill>
                <a:latin typeface="Arial"/>
                <a:cs typeface="Arial"/>
              </a:rPr>
              <a:t>Risk reduced to &lt;10 % with active-passive immunization</a:t>
            </a: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p:txBody>
      </p:sp>
      <p:sp>
        <p:nvSpPr>
          <p:cNvPr id="5" name="TextBox 4"/>
          <p:cNvSpPr txBox="1"/>
          <p:nvPr/>
        </p:nvSpPr>
        <p:spPr>
          <a:xfrm>
            <a:off x="146304" y="6455664"/>
            <a:ext cx="6408712" cy="307777"/>
          </a:xfrm>
          <a:prstGeom prst="rect">
            <a:avLst/>
          </a:prstGeom>
          <a:noFill/>
        </p:spPr>
        <p:txBody>
          <a:bodyPr wrap="square" rtlCol="0">
            <a:spAutoFit/>
          </a:bodyPr>
          <a:lstStyle/>
          <a:p>
            <a:r>
              <a:rPr lang="hr-HR" sz="1400" dirty="0" smtClean="0">
                <a:solidFill>
                  <a:schemeClr val="bg1"/>
                </a:solidFill>
                <a:latin typeface="Arial"/>
                <a:cs typeface="Arial"/>
              </a:rPr>
              <a:t>J </a:t>
            </a:r>
            <a:r>
              <a:rPr lang="hr-HR" sz="1400" dirty="0">
                <a:solidFill>
                  <a:schemeClr val="bg1"/>
                </a:solidFill>
                <a:latin typeface="Arial"/>
                <a:cs typeface="Arial"/>
              </a:rPr>
              <a:t>Viral Hepat 2009;16(2):94; J Viral Hepat 2003;10(4):294  </a:t>
            </a:r>
            <a:endParaRPr lang="en-US" sz="1400" dirty="0">
              <a:solidFill>
                <a:schemeClr val="bg1"/>
              </a:solidFill>
              <a:latin typeface="Arial"/>
              <a:cs typeface="Arial"/>
            </a:endParaRPr>
          </a:p>
        </p:txBody>
      </p:sp>
    </p:spTree>
    <p:extLst>
      <p:ext uri="{BB962C8B-B14F-4D97-AF65-F5344CB8AC3E}">
        <p14:creationId xmlns:p14="http://schemas.microsoft.com/office/powerpoint/2010/main" val="392515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Age at </a:t>
            </a:r>
            <a:r>
              <a:rPr lang="en-US" sz="4000" b="1" dirty="0" smtClean="0">
                <a:solidFill>
                  <a:schemeClr val="accent1"/>
                </a:solidFill>
                <a:latin typeface="Arial"/>
                <a:cs typeface="Arial"/>
              </a:rPr>
              <a:t>HBV Acquisition </a:t>
            </a:r>
            <a:r>
              <a:rPr lang="en-US" sz="4000" b="1" dirty="0">
                <a:solidFill>
                  <a:schemeClr val="accent1"/>
                </a:solidFill>
                <a:latin typeface="Arial"/>
                <a:cs typeface="Arial"/>
              </a:rPr>
              <a:t>and Chronicity</a:t>
            </a:r>
          </a:p>
        </p:txBody>
      </p:sp>
      <p:sp>
        <p:nvSpPr>
          <p:cNvPr id="3" name="Content Placeholder 2"/>
          <p:cNvSpPr>
            <a:spLocks noGrp="1"/>
          </p:cNvSpPr>
          <p:nvPr>
            <p:ph idx="1"/>
          </p:nvPr>
        </p:nvSpPr>
        <p:spPr>
          <a:xfrm>
            <a:off x="1188720" y="1938528"/>
            <a:ext cx="10055781" cy="4525963"/>
          </a:xfrm>
        </p:spPr>
        <p:txBody>
          <a:bodyPr>
            <a:noAutofit/>
          </a:bodyPr>
          <a:lstStyle/>
          <a:p>
            <a:pPr marL="347472" indent="-347472">
              <a:lnSpc>
                <a:spcPct val="100000"/>
              </a:lnSpc>
              <a:buNone/>
            </a:pPr>
            <a:r>
              <a:rPr lang="en-US" sz="2400" b="1" dirty="0">
                <a:solidFill>
                  <a:schemeClr val="accent1"/>
                </a:solidFill>
                <a:latin typeface="Arial"/>
                <a:cs typeface="Arial"/>
              </a:rPr>
              <a:t>Chronicity of HBV determined by age of acquisition of </a:t>
            </a:r>
            <a:r>
              <a:rPr lang="en-US" sz="2400" b="1" dirty="0" smtClean="0">
                <a:solidFill>
                  <a:schemeClr val="accent1"/>
                </a:solidFill>
                <a:latin typeface="Arial"/>
                <a:cs typeface="Arial"/>
              </a:rPr>
              <a:t>infection</a:t>
            </a:r>
            <a:endParaRPr lang="en-US" sz="2400" dirty="0" smtClean="0">
              <a:latin typeface="Arial"/>
              <a:cs typeface="Arial"/>
            </a:endParaRPr>
          </a:p>
          <a:p>
            <a:pPr marL="347472" indent="-347472">
              <a:lnSpc>
                <a:spcPct val="100000"/>
              </a:lnSpc>
              <a:buFont typeface="Wingdings" charset="2"/>
              <a:buChar char="§"/>
            </a:pPr>
            <a:r>
              <a:rPr lang="en-US" sz="2400" dirty="0">
                <a:solidFill>
                  <a:schemeClr val="tx1"/>
                </a:solidFill>
                <a:latin typeface="Arial"/>
                <a:cs typeface="Arial"/>
              </a:rPr>
              <a:t>90% after neonatal infection (</a:t>
            </a:r>
            <a:r>
              <a:rPr lang="en-US" sz="2400" dirty="0" err="1">
                <a:solidFill>
                  <a:schemeClr val="tx1"/>
                </a:solidFill>
                <a:latin typeface="Arial"/>
                <a:cs typeface="Arial"/>
              </a:rPr>
              <a:t>HBeAg</a:t>
            </a:r>
            <a:r>
              <a:rPr lang="en-US" sz="2400" dirty="0">
                <a:solidFill>
                  <a:schemeClr val="tx1"/>
                </a:solidFill>
                <a:latin typeface="Arial"/>
                <a:cs typeface="Arial"/>
              </a:rPr>
              <a:t> positive mothers</a:t>
            </a:r>
            <a:r>
              <a:rPr lang="en-US" sz="2400" dirty="0" smtClean="0">
                <a:solidFill>
                  <a:schemeClr val="tx1"/>
                </a:solidFill>
                <a:latin typeface="Arial"/>
                <a:cs typeface="Arial"/>
              </a:rPr>
              <a:t>)</a:t>
            </a:r>
          </a:p>
          <a:p>
            <a:pPr marL="347472" indent="-347472">
              <a:lnSpc>
                <a:spcPct val="100000"/>
              </a:lnSpc>
              <a:buFont typeface="Wingdings" charset="2"/>
              <a:buChar char="§"/>
            </a:pPr>
            <a:r>
              <a:rPr lang="en-US" sz="2400" dirty="0">
                <a:solidFill>
                  <a:schemeClr val="tx1"/>
                </a:solidFill>
                <a:latin typeface="Arial"/>
                <a:cs typeface="Arial"/>
              </a:rPr>
              <a:t>20-60% with childhood infection (&lt;5 years of age</a:t>
            </a:r>
            <a:r>
              <a:rPr lang="en-US" sz="2400" dirty="0" smtClean="0">
                <a:solidFill>
                  <a:schemeClr val="tx1"/>
                </a:solidFill>
                <a:latin typeface="Arial"/>
                <a:cs typeface="Arial"/>
              </a:rPr>
              <a:t>)</a:t>
            </a:r>
          </a:p>
          <a:p>
            <a:pPr marL="347472" indent="-347472">
              <a:lnSpc>
                <a:spcPct val="100000"/>
              </a:lnSpc>
              <a:buFont typeface="Wingdings" charset="2"/>
              <a:buChar char="§"/>
            </a:pPr>
            <a:r>
              <a:rPr lang="en-US" sz="2400" dirty="0">
                <a:solidFill>
                  <a:schemeClr val="tx1"/>
                </a:solidFill>
                <a:latin typeface="Arial"/>
                <a:cs typeface="Arial"/>
              </a:rPr>
              <a:t>&lt;5% when acquired in </a:t>
            </a:r>
            <a:r>
              <a:rPr lang="en-US" sz="2400" dirty="0" smtClean="0">
                <a:solidFill>
                  <a:schemeClr val="tx1"/>
                </a:solidFill>
                <a:latin typeface="Arial"/>
                <a:cs typeface="Arial"/>
              </a:rPr>
              <a:t>adulthood</a:t>
            </a:r>
            <a:endParaRPr lang="en-US" sz="2400" dirty="0" smtClean="0">
              <a:latin typeface="Arial"/>
              <a:cs typeface="Arial"/>
            </a:endParaRPr>
          </a:p>
          <a:p>
            <a:pPr marL="347472" indent="-347472">
              <a:lnSpc>
                <a:spcPct val="100000"/>
              </a:lnSpc>
              <a:buNone/>
            </a:pPr>
            <a:r>
              <a:rPr lang="en-US" sz="2400" b="1" dirty="0">
                <a:solidFill>
                  <a:schemeClr val="accent1"/>
                </a:solidFill>
                <a:latin typeface="Arial"/>
                <a:cs typeface="Arial"/>
              </a:rPr>
              <a:t>Prevention of neonatal &amp; early childhood infection </a:t>
            </a:r>
            <a:r>
              <a:rPr lang="en-US" sz="2400" b="1" dirty="0" smtClean="0">
                <a:solidFill>
                  <a:schemeClr val="accent1"/>
                </a:solidFill>
                <a:latin typeface="Arial"/>
                <a:cs typeface="Arial"/>
              </a:rPr>
              <a:t>crucial</a:t>
            </a:r>
          </a:p>
          <a:p>
            <a:pPr marL="347472" indent="-347472">
              <a:lnSpc>
                <a:spcPct val="100000"/>
              </a:lnSpc>
              <a:buFont typeface="Wingdings" charset="2"/>
              <a:buChar char="§"/>
            </a:pPr>
            <a:r>
              <a:rPr lang="en-US" sz="2400" dirty="0" smtClean="0">
                <a:solidFill>
                  <a:schemeClr val="tx1"/>
                </a:solidFill>
                <a:latin typeface="Arial"/>
                <a:cs typeface="Arial"/>
              </a:rPr>
              <a:t>Prevents </a:t>
            </a:r>
            <a:r>
              <a:rPr lang="en-US" sz="2400" dirty="0">
                <a:solidFill>
                  <a:schemeClr val="tx1"/>
                </a:solidFill>
                <a:latin typeface="Arial"/>
                <a:cs typeface="Arial"/>
              </a:rPr>
              <a:t>chronicity and subsequent complications of chronic liver disease and HCC</a:t>
            </a:r>
          </a:p>
          <a:p>
            <a:pPr marL="347472" indent="-347472">
              <a:lnSpc>
                <a:spcPct val="100000"/>
              </a:lnSpc>
            </a:pPr>
            <a:endParaRPr lang="en-US" sz="2400" dirty="0">
              <a:latin typeface="Arial"/>
              <a:cs typeface="Arial"/>
            </a:endParaRPr>
          </a:p>
          <a:p>
            <a:pPr marL="347472" indent="-347472">
              <a:lnSpc>
                <a:spcPct val="100000"/>
              </a:lnSpc>
              <a:buNone/>
            </a:pPr>
            <a:endParaRPr lang="en-US" sz="2400" dirty="0">
              <a:latin typeface="Arial"/>
              <a:cs typeface="Arial"/>
            </a:endParaRPr>
          </a:p>
        </p:txBody>
      </p:sp>
    </p:spTree>
    <p:extLst>
      <p:ext uri="{BB962C8B-B14F-4D97-AF65-F5344CB8AC3E}">
        <p14:creationId xmlns:p14="http://schemas.microsoft.com/office/powerpoint/2010/main" val="6779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b="3704"/>
          <a:stretch>
            <a:fillRect/>
          </a:stretch>
        </p:blipFill>
        <p:spPr>
          <a:xfrm>
            <a:off x="1773932" y="1905000"/>
            <a:ext cx="8617350" cy="4191000"/>
          </a:xfrm>
          <a:prstGeom prst="rect">
            <a:avLst/>
          </a:prstGeom>
        </p:spPr>
      </p:pic>
      <p:sp>
        <p:nvSpPr>
          <p:cNvPr id="4" name="TextBox 3"/>
          <p:cNvSpPr txBox="1"/>
          <p:nvPr/>
        </p:nvSpPr>
        <p:spPr>
          <a:xfrm>
            <a:off x="150812" y="6455664"/>
            <a:ext cx="8617350" cy="307777"/>
          </a:xfrm>
          <a:prstGeom prst="rect">
            <a:avLst/>
          </a:prstGeom>
          <a:noFill/>
        </p:spPr>
        <p:txBody>
          <a:bodyPr wrap="none" rtlCol="0">
            <a:spAutoFit/>
          </a:bodyPr>
          <a:lstStyle/>
          <a:p>
            <a:r>
              <a:rPr lang="en-US" sz="1400" dirty="0" smtClean="0">
                <a:solidFill>
                  <a:schemeClr val="bg1"/>
                </a:solidFill>
                <a:latin typeface="Arial"/>
                <a:cs typeface="Arial"/>
              </a:rPr>
              <a:t>2015 </a:t>
            </a:r>
            <a:r>
              <a:rPr lang="en-US" sz="1400" dirty="0">
                <a:solidFill>
                  <a:schemeClr val="bg1"/>
                </a:solidFill>
                <a:latin typeface="Arial"/>
                <a:cs typeface="Arial"/>
              </a:rPr>
              <a:t>WHO Guidelines for the prevention, care and treatment of persons with chronic hepatitis B infection </a:t>
            </a:r>
            <a:endParaRPr lang="en-US" sz="1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marL="0" marR="0" lvl="0" indent="0" algn="l" defTabSz="914126" rtl="0" eaLnBrk="1" fontAlgn="auto" latinLnBrk="0" hangingPunct="1">
              <a:lnSpc>
                <a:spcPct val="85000"/>
              </a:lnSpc>
              <a:spcBef>
                <a:spcPct val="0"/>
              </a:spcBef>
              <a:spcAft>
                <a:spcPts val="0"/>
              </a:spcAft>
              <a:buClrTx/>
              <a:buSzTx/>
              <a:buFontTx/>
              <a:buNone/>
              <a:tabLst/>
              <a:defRPr/>
            </a:pPr>
            <a:r>
              <a:rPr kumimoji="0" lang="en-US" sz="3200" b="1" i="0" u="none" strike="noStrike" kern="1200" cap="none" spc="-50" normalizeH="0" baseline="0" noProof="0" dirty="0" smtClean="0">
                <a:ln>
                  <a:noFill/>
                </a:ln>
                <a:solidFill>
                  <a:schemeClr val="accent1"/>
                </a:solidFill>
                <a:effectLst/>
                <a:uLnTx/>
                <a:uFillTx/>
                <a:latin typeface="Arial"/>
                <a:ea typeface="+mj-ea"/>
                <a:cs typeface="Arial"/>
              </a:rPr>
              <a:t>Age </a:t>
            </a:r>
            <a:r>
              <a:rPr kumimoji="0" lang="en-US" sz="3200" b="1" i="0" u="none" strike="noStrike" kern="1200" cap="none" spc="-50" normalizeH="0" baseline="0" noProof="0" dirty="0" smtClean="0">
                <a:ln>
                  <a:noFill/>
                </a:ln>
                <a:solidFill>
                  <a:schemeClr val="accent1"/>
                </a:solidFill>
                <a:effectLst/>
                <a:uLnTx/>
                <a:uFillTx/>
                <a:latin typeface="Arial"/>
                <a:ea typeface="+mj-ea"/>
                <a:cs typeface="Arial"/>
              </a:rPr>
              <a:t>at HBV </a:t>
            </a:r>
            <a:r>
              <a:rPr kumimoji="0" lang="en-US" sz="3200" b="1" i="0" u="none" strike="noStrike" kern="1200" cap="none" spc="-50" normalizeH="0" baseline="0" noProof="0" dirty="0" smtClean="0">
                <a:ln>
                  <a:noFill/>
                </a:ln>
                <a:solidFill>
                  <a:schemeClr val="accent1"/>
                </a:solidFill>
                <a:effectLst/>
                <a:uLnTx/>
                <a:uFillTx/>
                <a:latin typeface="Arial"/>
                <a:ea typeface="+mj-ea"/>
                <a:cs typeface="Arial"/>
              </a:rPr>
              <a:t>Acquisition and Chronicity </a:t>
            </a:r>
            <a:r>
              <a:rPr kumimoji="0" lang="en-US" sz="2400" b="1" i="0" u="none" strike="noStrike" kern="1200" cap="none" spc="-50" normalizeH="0" baseline="0" noProof="0" dirty="0" smtClean="0">
                <a:ln>
                  <a:noFill/>
                </a:ln>
                <a:solidFill>
                  <a:schemeClr val="accent1"/>
                </a:solidFill>
                <a:effectLst/>
                <a:uLnTx/>
                <a:uFillTx/>
                <a:latin typeface="Arial"/>
                <a:ea typeface="+mj-ea"/>
                <a:cs typeface="Arial"/>
              </a:rPr>
              <a:t>(continued)</a:t>
            </a:r>
            <a:endParaRPr kumimoji="0" lang="en-US" sz="2400" b="1" i="0" u="none" strike="noStrike" kern="1200" cap="none" spc="-50" normalizeH="0" baseline="0" noProof="0" dirty="0">
              <a:ln>
                <a:noFill/>
              </a:ln>
              <a:solidFill>
                <a:schemeClr val="accent1"/>
              </a:solidFill>
              <a:effectLst/>
              <a:uLnTx/>
              <a:uFillTx/>
              <a:latin typeface="Arial"/>
              <a:ea typeface="+mj-ea"/>
              <a:cs typeface="Arial"/>
            </a:endParaRPr>
          </a:p>
        </p:txBody>
      </p:sp>
    </p:spTree>
    <p:extLst>
      <p:ext uri="{BB962C8B-B14F-4D97-AF65-F5344CB8AC3E}">
        <p14:creationId xmlns:p14="http://schemas.microsoft.com/office/powerpoint/2010/main" val="24520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pPr algn="l"/>
            <a:r>
              <a:rPr lang="en-US" sz="4000" b="1" dirty="0">
                <a:solidFill>
                  <a:schemeClr val="accent1"/>
                </a:solidFill>
                <a:latin typeface="Arial"/>
                <a:cs typeface="Arial"/>
              </a:rPr>
              <a:t>Prevention of </a:t>
            </a:r>
            <a:r>
              <a:rPr lang="en-US" sz="4000" b="1" dirty="0" smtClean="0">
                <a:solidFill>
                  <a:schemeClr val="accent1"/>
                </a:solidFill>
                <a:latin typeface="Arial"/>
                <a:cs typeface="Arial"/>
              </a:rPr>
              <a:t>Mother-to-Child Transmission of HBV</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163492" cy="4472136"/>
          </a:xfrm>
        </p:spPr>
        <p:txBody>
          <a:bodyPr>
            <a:normAutofit/>
          </a:bodyPr>
          <a:lstStyle/>
          <a:p>
            <a:pPr>
              <a:lnSpc>
                <a:spcPct val="100000"/>
              </a:lnSpc>
            </a:pPr>
            <a:r>
              <a:rPr lang="en-US" sz="2400" b="1" dirty="0">
                <a:solidFill>
                  <a:schemeClr val="accent1"/>
                </a:solidFill>
                <a:latin typeface="Arial"/>
                <a:cs typeface="Arial"/>
              </a:rPr>
              <a:t>Significant relationship between maternal HBV DNA level and rate of persistent infection in infant (&gt; 8 log</a:t>
            </a:r>
            <a:r>
              <a:rPr lang="en-US" sz="2400" b="1" baseline="-25000" dirty="0">
                <a:solidFill>
                  <a:schemeClr val="accent1"/>
                </a:solidFill>
                <a:latin typeface="Arial"/>
                <a:cs typeface="Arial"/>
              </a:rPr>
              <a:t>10 </a:t>
            </a:r>
            <a:r>
              <a:rPr lang="en-US" sz="2400" b="1" dirty="0">
                <a:solidFill>
                  <a:schemeClr val="accent1"/>
                </a:solidFill>
                <a:latin typeface="Arial"/>
                <a:cs typeface="Arial"/>
              </a:rPr>
              <a:t>copies/mL or ~ 7.3 log</a:t>
            </a:r>
            <a:r>
              <a:rPr lang="en-US" sz="2400" b="1" baseline="-25000" dirty="0">
                <a:solidFill>
                  <a:schemeClr val="accent1"/>
                </a:solidFill>
                <a:latin typeface="Arial"/>
                <a:cs typeface="Arial"/>
              </a:rPr>
              <a:t>10</a:t>
            </a:r>
            <a:r>
              <a:rPr lang="en-US" sz="2400" b="1" dirty="0">
                <a:solidFill>
                  <a:schemeClr val="accent1"/>
                </a:solidFill>
                <a:latin typeface="Arial"/>
                <a:cs typeface="Arial"/>
              </a:rPr>
              <a:t> IU/mL</a:t>
            </a:r>
            <a:r>
              <a:rPr lang="en-US" sz="2400" b="1" dirty="0" smtClean="0">
                <a:solidFill>
                  <a:schemeClr val="accent1"/>
                </a:solidFill>
                <a:latin typeface="Arial"/>
                <a:cs typeface="Arial"/>
              </a:rPr>
              <a:t>)</a:t>
            </a:r>
            <a:endParaRPr lang="en-US" sz="2400" b="1" dirty="0">
              <a:solidFill>
                <a:schemeClr val="accent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2200" dirty="0" err="1" smtClean="0">
                <a:solidFill>
                  <a:schemeClr val="tx1"/>
                </a:solidFill>
                <a:latin typeface="Arial"/>
                <a:cs typeface="Arial"/>
              </a:rPr>
              <a:t>HBeAg</a:t>
            </a:r>
            <a:r>
              <a:rPr lang="en-US" sz="2200" dirty="0" smtClean="0">
                <a:solidFill>
                  <a:schemeClr val="tx1"/>
                </a:solidFill>
                <a:latin typeface="Arial"/>
                <a:cs typeface="Arial"/>
              </a:rPr>
              <a:t> </a:t>
            </a:r>
            <a:r>
              <a:rPr lang="en-US" sz="2200" dirty="0">
                <a:solidFill>
                  <a:schemeClr val="tx1"/>
                </a:solidFill>
                <a:latin typeface="Arial"/>
                <a:cs typeface="Arial"/>
              </a:rPr>
              <a:t>negative and positive </a:t>
            </a:r>
            <a:r>
              <a:rPr lang="en-US" sz="2200" dirty="0" smtClean="0">
                <a:solidFill>
                  <a:schemeClr val="tx1"/>
                </a:solidFill>
                <a:latin typeface="Arial"/>
                <a:cs typeface="Arial"/>
              </a:rPr>
              <a:t>mothers</a:t>
            </a:r>
            <a:endParaRPr lang="en-US" sz="22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a:solidFill>
                  <a:schemeClr val="tx1"/>
                </a:solidFill>
                <a:latin typeface="Arial"/>
                <a:cs typeface="Arial"/>
              </a:rPr>
              <a:t>Treatment with lamivudine or </a:t>
            </a:r>
            <a:r>
              <a:rPr lang="en-US" sz="2200" dirty="0" err="1">
                <a:solidFill>
                  <a:schemeClr val="tx1"/>
                </a:solidFill>
                <a:latin typeface="Arial"/>
                <a:cs typeface="Arial"/>
              </a:rPr>
              <a:t>tenofovir</a:t>
            </a:r>
            <a:r>
              <a:rPr lang="en-US" sz="2200" dirty="0">
                <a:solidFill>
                  <a:schemeClr val="tx1"/>
                </a:solidFill>
                <a:latin typeface="Arial"/>
                <a:cs typeface="Arial"/>
              </a:rPr>
              <a:t> should be considered in 3</a:t>
            </a:r>
            <a:r>
              <a:rPr lang="en-US" sz="2200" baseline="30000" dirty="0">
                <a:solidFill>
                  <a:schemeClr val="tx1"/>
                </a:solidFill>
                <a:latin typeface="Arial"/>
                <a:cs typeface="Arial"/>
              </a:rPr>
              <a:t>rd</a:t>
            </a:r>
            <a:r>
              <a:rPr lang="en-US" sz="2200" dirty="0">
                <a:solidFill>
                  <a:schemeClr val="tx1"/>
                </a:solidFill>
                <a:latin typeface="Arial"/>
                <a:cs typeface="Arial"/>
              </a:rPr>
              <a:t> trimester in mothers with high </a:t>
            </a:r>
            <a:r>
              <a:rPr lang="en-US" sz="2200" dirty="0" err="1">
                <a:solidFill>
                  <a:schemeClr val="tx1"/>
                </a:solidFill>
                <a:latin typeface="Arial"/>
                <a:cs typeface="Arial"/>
              </a:rPr>
              <a:t>viraemia</a:t>
            </a:r>
            <a:r>
              <a:rPr lang="en-US" sz="2200" dirty="0">
                <a:solidFill>
                  <a:schemeClr val="tx1"/>
                </a:solidFill>
                <a:latin typeface="Arial"/>
                <a:cs typeface="Arial"/>
              </a:rPr>
              <a:t> to prevent </a:t>
            </a:r>
            <a:r>
              <a:rPr lang="en-US" sz="2200" dirty="0" smtClean="0">
                <a:solidFill>
                  <a:schemeClr val="tx1"/>
                </a:solidFill>
                <a:latin typeface="Arial"/>
                <a:cs typeface="Arial"/>
              </a:rPr>
              <a:t>MTCT; </a:t>
            </a:r>
            <a:r>
              <a:rPr lang="en-US" sz="2200" dirty="0" err="1" smtClean="0">
                <a:solidFill>
                  <a:schemeClr val="tx1"/>
                </a:solidFill>
                <a:latin typeface="Arial"/>
                <a:cs typeface="Arial"/>
              </a:rPr>
              <a:t>tenofovir</a:t>
            </a:r>
            <a:r>
              <a:rPr lang="en-US" sz="2200" dirty="0" smtClean="0">
                <a:solidFill>
                  <a:schemeClr val="tx1"/>
                </a:solidFill>
                <a:latin typeface="Arial"/>
                <a:cs typeface="Arial"/>
              </a:rPr>
              <a:t> </a:t>
            </a:r>
            <a:r>
              <a:rPr lang="en-US" sz="2200" dirty="0">
                <a:solidFill>
                  <a:schemeClr val="tx1"/>
                </a:solidFill>
                <a:latin typeface="Arial"/>
                <a:cs typeface="Arial"/>
              </a:rPr>
              <a:t>preferred </a:t>
            </a:r>
            <a:r>
              <a:rPr lang="en-US" sz="2200" dirty="0" smtClean="0">
                <a:solidFill>
                  <a:schemeClr val="tx1"/>
                </a:solidFill>
                <a:latin typeface="Arial"/>
                <a:cs typeface="Arial"/>
              </a:rPr>
              <a:t>antiviral</a:t>
            </a:r>
            <a:endParaRPr lang="en-US" sz="2200" baseline="-250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a:solidFill>
                  <a:schemeClr val="tx1"/>
                </a:solidFill>
                <a:latin typeface="Arial"/>
                <a:cs typeface="Arial"/>
              </a:rPr>
              <a:t>If therapy is administered only for prevention of </a:t>
            </a:r>
            <a:r>
              <a:rPr lang="en-US" sz="2200" dirty="0" smtClean="0">
                <a:solidFill>
                  <a:schemeClr val="tx1"/>
                </a:solidFill>
                <a:latin typeface="Arial"/>
                <a:cs typeface="Arial"/>
              </a:rPr>
              <a:t>MTCT; may </a:t>
            </a:r>
            <a:r>
              <a:rPr lang="en-US" sz="2200" dirty="0">
                <a:solidFill>
                  <a:schemeClr val="tx1"/>
                </a:solidFill>
                <a:latin typeface="Arial"/>
                <a:cs typeface="Arial"/>
              </a:rPr>
              <a:t>be discontinued within the first 3 months after </a:t>
            </a:r>
            <a:r>
              <a:rPr lang="en-US" sz="2200" dirty="0" smtClean="0">
                <a:solidFill>
                  <a:schemeClr val="tx1"/>
                </a:solidFill>
                <a:latin typeface="Arial"/>
                <a:cs typeface="Arial"/>
              </a:rPr>
              <a:t>delivery</a:t>
            </a:r>
            <a:endParaRPr lang="en-US" sz="2200" dirty="0">
              <a:solidFill>
                <a:schemeClr val="tx1"/>
              </a:solidFill>
              <a:latin typeface="Arial"/>
              <a:cs typeface="Arial"/>
            </a:endParaRPr>
          </a:p>
          <a:p>
            <a:pPr marL="347472" lvl="1" indent="-347472">
              <a:lnSpc>
                <a:spcPct val="100000"/>
              </a:lnSpc>
              <a:buSzPct val="100000"/>
              <a:buFont typeface="Wingdings" panose="05000000000000000000" pitchFamily="2" charset="2"/>
              <a:buChar char="§"/>
            </a:pPr>
            <a:r>
              <a:rPr lang="en-US" sz="2200" dirty="0">
                <a:solidFill>
                  <a:schemeClr val="tx1"/>
                </a:solidFill>
                <a:latin typeface="Arial"/>
                <a:cs typeface="Arial"/>
              </a:rPr>
              <a:t>Role of elective Cesarean section in preventing HBV MTCT </a:t>
            </a:r>
            <a:r>
              <a:rPr lang="en-US" sz="2200" dirty="0" smtClean="0">
                <a:solidFill>
                  <a:schemeClr val="tx1"/>
                </a:solidFill>
                <a:latin typeface="Arial"/>
                <a:cs typeface="Arial"/>
              </a:rPr>
              <a:t>conflicting; not </a:t>
            </a:r>
            <a:r>
              <a:rPr lang="en-US" sz="2200" dirty="0">
                <a:solidFill>
                  <a:schemeClr val="tx1"/>
                </a:solidFill>
                <a:latin typeface="Arial"/>
                <a:cs typeface="Arial"/>
              </a:rPr>
              <a:t>currently </a:t>
            </a:r>
            <a:r>
              <a:rPr lang="en-US" sz="2200" dirty="0" smtClean="0">
                <a:solidFill>
                  <a:schemeClr val="tx1"/>
                </a:solidFill>
                <a:latin typeface="Arial"/>
                <a:cs typeface="Arial"/>
              </a:rPr>
              <a:t>recommended</a:t>
            </a:r>
            <a:endParaRPr lang="en-US" sz="2200" dirty="0">
              <a:solidFill>
                <a:schemeClr val="tx1"/>
              </a:solidFill>
              <a:latin typeface="Arial"/>
              <a:cs typeface="Arial"/>
            </a:endParaRPr>
          </a:p>
          <a:p>
            <a:pPr marL="347472" lvl="1" indent="-347472">
              <a:lnSpc>
                <a:spcPct val="100000"/>
              </a:lnSpc>
              <a:buSzPct val="100000"/>
              <a:buFont typeface="Wingdings" panose="05000000000000000000" pitchFamily="2" charset="2"/>
              <a:buChar char="§"/>
            </a:pPr>
            <a:r>
              <a:rPr lang="en-US" sz="2200" b="1" dirty="0">
                <a:solidFill>
                  <a:schemeClr val="accent1"/>
                </a:solidFill>
                <a:latin typeface="Arial"/>
                <a:cs typeface="Arial"/>
              </a:rPr>
              <a:t>Antiviral therapy for MTCT prevention must be combined with neonatal HBV vaccination</a:t>
            </a:r>
          </a:p>
          <a:p>
            <a:pPr>
              <a:lnSpc>
                <a:spcPct val="100000"/>
              </a:lnSpc>
              <a:buFont typeface="Arial"/>
              <a:buChar char="•"/>
            </a:pPr>
            <a:endParaRPr lang="en-US" sz="2000" dirty="0">
              <a:latin typeface="Arial"/>
              <a:cs typeface="Arial"/>
            </a:endParaRPr>
          </a:p>
          <a:p>
            <a:pPr marL="0" indent="0">
              <a:lnSpc>
                <a:spcPct val="100000"/>
              </a:lnSpc>
              <a:buNone/>
            </a:pPr>
            <a:endParaRPr lang="en-US" sz="2000" dirty="0">
              <a:latin typeface="Arial"/>
              <a:cs typeface="Arial"/>
              <a:hlinkClick r:id="rId3"/>
            </a:endParaRPr>
          </a:p>
          <a:p>
            <a:pPr marL="0" indent="0">
              <a:lnSpc>
                <a:spcPct val="100000"/>
              </a:lnSpc>
              <a:buNone/>
            </a:pPr>
            <a:endParaRPr lang="en-US" sz="2000" dirty="0">
              <a:latin typeface="Arial"/>
              <a:cs typeface="Arial"/>
              <a:hlinkClick r:id="rId3"/>
            </a:endParaRPr>
          </a:p>
        </p:txBody>
      </p:sp>
      <p:sp>
        <p:nvSpPr>
          <p:cNvPr id="4" name="TextBox 3"/>
          <p:cNvSpPr txBox="1"/>
          <p:nvPr/>
        </p:nvSpPr>
        <p:spPr>
          <a:xfrm>
            <a:off x="150812" y="6345936"/>
            <a:ext cx="10134600" cy="892552"/>
          </a:xfrm>
          <a:prstGeom prst="rect">
            <a:avLst/>
          </a:prstGeom>
          <a:noFill/>
        </p:spPr>
        <p:txBody>
          <a:bodyPr wrap="square" rtlCol="0">
            <a:spAutoFit/>
          </a:bodyPr>
          <a:lstStyle/>
          <a:p>
            <a:r>
              <a:rPr lang="en-US" sz="1400" dirty="0" err="1">
                <a:solidFill>
                  <a:schemeClr val="bg1"/>
                </a:solidFill>
                <a:latin typeface="Arial"/>
                <a:cs typeface="Arial"/>
              </a:rPr>
              <a:t>Clin</a:t>
            </a:r>
            <a:r>
              <a:rPr lang="en-US" sz="1400" dirty="0">
                <a:solidFill>
                  <a:schemeClr val="bg1"/>
                </a:solidFill>
                <a:latin typeface="Arial"/>
                <a:cs typeface="Arial"/>
              </a:rPr>
              <a:t> </a:t>
            </a:r>
            <a:r>
              <a:rPr lang="en-US" sz="1400" dirty="0" err="1">
                <a:solidFill>
                  <a:schemeClr val="bg1"/>
                </a:solidFill>
                <a:latin typeface="Arial"/>
                <a:cs typeface="Arial"/>
              </a:rPr>
              <a:t>Gastroenterol</a:t>
            </a:r>
            <a:r>
              <a:rPr lang="en-US" sz="1400" dirty="0">
                <a:solidFill>
                  <a:schemeClr val="bg1"/>
                </a:solidFill>
                <a:latin typeface="Arial"/>
                <a:cs typeface="Arial"/>
              </a:rPr>
              <a:t> </a:t>
            </a:r>
            <a:r>
              <a:rPr lang="en-US" sz="1400" dirty="0" err="1">
                <a:solidFill>
                  <a:schemeClr val="bg1"/>
                </a:solidFill>
                <a:latin typeface="Arial"/>
                <a:cs typeface="Arial"/>
              </a:rPr>
              <a:t>Hepatol</a:t>
            </a:r>
            <a:r>
              <a:rPr lang="en-US" sz="1400" dirty="0">
                <a:solidFill>
                  <a:schemeClr val="bg1"/>
                </a:solidFill>
                <a:latin typeface="Arial"/>
                <a:cs typeface="Arial"/>
              </a:rPr>
              <a:t> 2013; 11(10):1349; BMC Pregnancy Childbirth. 2013 May 24;13:119J </a:t>
            </a:r>
            <a:r>
              <a:rPr lang="en-US" sz="1400" dirty="0" err="1">
                <a:solidFill>
                  <a:schemeClr val="bg1"/>
                </a:solidFill>
                <a:latin typeface="Arial"/>
                <a:cs typeface="Arial"/>
              </a:rPr>
              <a:t>Hepatol</a:t>
            </a:r>
            <a:r>
              <a:rPr lang="en-US" sz="1400" dirty="0">
                <a:solidFill>
                  <a:schemeClr val="bg1"/>
                </a:solidFill>
                <a:latin typeface="Arial"/>
                <a:cs typeface="Arial"/>
              </a:rPr>
              <a:t> 2012;57(1):167; J </a:t>
            </a:r>
            <a:r>
              <a:rPr lang="en-US" sz="1400" dirty="0" err="1">
                <a:solidFill>
                  <a:schemeClr val="bg1"/>
                </a:solidFill>
                <a:latin typeface="Arial"/>
                <a:cs typeface="Arial"/>
              </a:rPr>
              <a:t>Hepatol</a:t>
            </a:r>
            <a:r>
              <a:rPr lang="en-US" sz="1400" dirty="0">
                <a:solidFill>
                  <a:schemeClr val="bg1"/>
                </a:solidFill>
                <a:latin typeface="Arial"/>
                <a:cs typeface="Arial"/>
              </a:rPr>
              <a:t> 2012;57(1):167; </a:t>
            </a:r>
            <a:r>
              <a:rPr lang="hr-HR" sz="1400" dirty="0">
                <a:solidFill>
                  <a:schemeClr val="bg1"/>
                </a:solidFill>
                <a:latin typeface="Arial"/>
                <a:cs typeface="Arial"/>
              </a:rPr>
              <a:t>J Viral Hepat. 2003;10(4):294</a:t>
            </a:r>
            <a:endParaRPr lang="en-US" sz="1400" dirty="0">
              <a:solidFill>
                <a:schemeClr val="bg1"/>
              </a:solidFill>
              <a:latin typeface="Arial"/>
              <a:cs typeface="Arial"/>
            </a:endParaRPr>
          </a:p>
          <a:p>
            <a:endParaRPr lang="en-US" sz="1200" dirty="0">
              <a:latin typeface="Arial"/>
              <a:cs typeface="Arial"/>
            </a:endParaRPr>
          </a:p>
          <a:p>
            <a:r>
              <a:rPr lang="en-US" sz="1200" dirty="0">
                <a:latin typeface="Arial"/>
                <a:cs typeface="Arial"/>
              </a:rPr>
              <a:t>   </a:t>
            </a:r>
          </a:p>
        </p:txBody>
      </p:sp>
    </p:spTree>
    <p:extLst>
      <p:ext uri="{BB962C8B-B14F-4D97-AF65-F5344CB8AC3E}">
        <p14:creationId xmlns:p14="http://schemas.microsoft.com/office/powerpoint/2010/main" val="18602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4000" b="1" dirty="0" smtClean="0">
                <a:solidFill>
                  <a:schemeClr val="accent1"/>
                </a:solidFill>
                <a:latin typeface="Arial"/>
                <a:cs typeface="Arial"/>
              </a:rPr>
              <a:t>Prevention of </a:t>
            </a:r>
            <a:r>
              <a:rPr lang="en-US" sz="4000" b="1" dirty="0">
                <a:solidFill>
                  <a:schemeClr val="accent1"/>
                </a:solidFill>
                <a:latin typeface="Arial"/>
                <a:cs typeface="Arial"/>
              </a:rPr>
              <a:t>HBV with Vaccination </a:t>
            </a:r>
          </a:p>
        </p:txBody>
      </p:sp>
      <p:sp>
        <p:nvSpPr>
          <p:cNvPr id="3" name="Content Placeholder 2"/>
          <p:cNvSpPr>
            <a:spLocks noGrp="1"/>
          </p:cNvSpPr>
          <p:nvPr>
            <p:ph idx="1"/>
          </p:nvPr>
        </p:nvSpPr>
        <p:spPr>
          <a:xfrm>
            <a:off x="1188720" y="1938528"/>
            <a:ext cx="10820400" cy="4407999"/>
          </a:xfrm>
        </p:spPr>
        <p:txBody>
          <a:bodyPr>
            <a:no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Current </a:t>
            </a:r>
            <a:r>
              <a:rPr lang="en-US" sz="2400" dirty="0">
                <a:solidFill>
                  <a:schemeClr val="tx1"/>
                </a:solidFill>
                <a:latin typeface="Arial"/>
                <a:cs typeface="Arial"/>
              </a:rPr>
              <a:t>WHO guidelines recommend universal HBV </a:t>
            </a:r>
            <a:r>
              <a:rPr lang="en-US" sz="2400" dirty="0" smtClean="0">
                <a:solidFill>
                  <a:schemeClr val="tx1"/>
                </a:solidFill>
                <a:latin typeface="Arial"/>
                <a:cs typeface="Arial"/>
              </a:rPr>
              <a:t>vaccination</a:t>
            </a:r>
          </a:p>
          <a:p>
            <a:pPr marL="347472" indent="-347472">
              <a:lnSpc>
                <a:spcPct val="100000"/>
              </a:lnSpc>
              <a:buFont typeface="Wingdings" panose="05000000000000000000" pitchFamily="2" charset="2"/>
              <a:buChar char="§"/>
            </a:pPr>
            <a:r>
              <a:rPr lang="en-ZA" sz="2400" dirty="0" smtClean="0">
                <a:solidFill>
                  <a:schemeClr val="tx1"/>
                </a:solidFill>
                <a:latin typeface="Arial"/>
                <a:cs typeface="Arial"/>
              </a:rPr>
              <a:t>WHO </a:t>
            </a:r>
            <a:r>
              <a:rPr lang="en-ZA" sz="2400" dirty="0">
                <a:solidFill>
                  <a:schemeClr val="tx1"/>
                </a:solidFill>
                <a:latin typeface="Arial"/>
                <a:cs typeface="Arial"/>
              </a:rPr>
              <a:t>recommends birth dose of HBV vaccination in all endemic countries </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HBV </a:t>
            </a:r>
            <a:r>
              <a:rPr lang="en-US" sz="2400" dirty="0">
                <a:solidFill>
                  <a:schemeClr val="tx1"/>
                </a:solidFill>
                <a:latin typeface="Arial"/>
                <a:cs typeface="Arial"/>
              </a:rPr>
              <a:t>Vaccination ± HBIG prevents transmission in 80-95% </a:t>
            </a:r>
            <a:r>
              <a:rPr lang="en-US" sz="2400" dirty="0" smtClean="0">
                <a:solidFill>
                  <a:schemeClr val="tx1"/>
                </a:solidFill>
                <a:latin typeface="Arial"/>
                <a:cs typeface="Arial"/>
              </a:rPr>
              <a:t>cases</a:t>
            </a:r>
            <a:endParaRPr lang="en-US" sz="2400" dirty="0">
              <a:solidFill>
                <a:schemeClr val="tx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2200" dirty="0">
                <a:solidFill>
                  <a:schemeClr val="tx1"/>
                </a:solidFill>
                <a:latin typeface="Arial"/>
                <a:cs typeface="Arial"/>
              </a:rPr>
              <a:t>monovalent HBV vaccine given within 24 </a:t>
            </a:r>
            <a:r>
              <a:rPr lang="en-US" sz="2200" dirty="0" smtClean="0">
                <a:solidFill>
                  <a:schemeClr val="tx1"/>
                </a:solidFill>
                <a:latin typeface="Arial"/>
                <a:cs typeface="Arial"/>
              </a:rPr>
              <a:t>hours, ideally </a:t>
            </a:r>
            <a:r>
              <a:rPr lang="en-US" sz="2200" dirty="0">
                <a:solidFill>
                  <a:schemeClr val="tx1"/>
                </a:solidFill>
                <a:latin typeface="Arial"/>
                <a:cs typeface="Arial"/>
              </a:rPr>
              <a:t>within 12 </a:t>
            </a:r>
            <a:r>
              <a:rPr lang="en-US" sz="2200" dirty="0" smtClean="0">
                <a:solidFill>
                  <a:schemeClr val="tx1"/>
                </a:solidFill>
                <a:latin typeface="Arial"/>
                <a:cs typeface="Arial"/>
              </a:rPr>
              <a:t>hours</a:t>
            </a:r>
          </a:p>
          <a:p>
            <a:pPr marL="694944" indent="-347472">
              <a:lnSpc>
                <a:spcPct val="100000"/>
              </a:lnSpc>
              <a:spcBef>
                <a:spcPts val="200"/>
              </a:spcBef>
              <a:spcAft>
                <a:spcPts val="400"/>
              </a:spcAft>
              <a:buSzPct val="60000"/>
              <a:buFont typeface="Wingdings" charset="2"/>
              <a:buChar char=""/>
            </a:pPr>
            <a:r>
              <a:rPr lang="en-US" sz="2200" dirty="0" smtClean="0">
                <a:solidFill>
                  <a:schemeClr val="tx1"/>
                </a:solidFill>
                <a:latin typeface="Arial"/>
                <a:cs typeface="Arial"/>
              </a:rPr>
              <a:t>followed </a:t>
            </a:r>
            <a:r>
              <a:rPr lang="en-US" sz="2200" dirty="0">
                <a:solidFill>
                  <a:schemeClr val="tx1"/>
                </a:solidFill>
                <a:latin typeface="Arial"/>
                <a:cs typeface="Arial"/>
              </a:rPr>
              <a:t>by two or three doses to complete the primary series</a:t>
            </a:r>
            <a:r>
              <a:rPr lang="en-ZA" sz="2200" dirty="0">
                <a:solidFill>
                  <a:schemeClr val="tx1"/>
                </a:solidFill>
                <a:latin typeface="Arial"/>
                <a:cs typeface="Arial"/>
              </a:rPr>
              <a:t> </a:t>
            </a:r>
            <a:endParaRPr lang="en-US" sz="2200" dirty="0" smtClean="0">
              <a:solidFill>
                <a:schemeClr val="tx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2200" dirty="0" smtClean="0">
                <a:solidFill>
                  <a:schemeClr val="tx1"/>
                </a:solidFill>
                <a:latin typeface="Arial"/>
                <a:cs typeface="Arial"/>
              </a:rPr>
              <a:t>subsequent </a:t>
            </a:r>
            <a:r>
              <a:rPr lang="en-US" sz="2200" dirty="0">
                <a:solidFill>
                  <a:schemeClr val="tx1"/>
                </a:solidFill>
                <a:latin typeface="Arial"/>
                <a:cs typeface="Arial"/>
              </a:rPr>
              <a:t>vaccines can be monovalent or combination </a:t>
            </a:r>
            <a:endParaRPr lang="en-US" sz="2200" dirty="0" smtClean="0">
              <a:solidFill>
                <a:schemeClr val="tx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2200" dirty="0" smtClean="0">
                <a:solidFill>
                  <a:schemeClr val="tx1"/>
                </a:solidFill>
                <a:latin typeface="Arial"/>
                <a:cs typeface="Arial"/>
              </a:rPr>
              <a:t>doses </a:t>
            </a:r>
            <a:r>
              <a:rPr lang="en-US" sz="2200" dirty="0">
                <a:solidFill>
                  <a:schemeClr val="tx1"/>
                </a:solidFill>
                <a:latin typeface="Arial"/>
                <a:cs typeface="Arial"/>
              </a:rPr>
              <a:t>2 and three can be given at the same time as </a:t>
            </a:r>
            <a:r>
              <a:rPr lang="en-US" sz="2200" dirty="0" smtClean="0">
                <a:solidFill>
                  <a:schemeClr val="tx1"/>
                </a:solidFill>
                <a:latin typeface="Arial"/>
                <a:cs typeface="Arial"/>
              </a:rPr>
              <a:t>DTP</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Most sub-Saharan African countries administer </a:t>
            </a:r>
            <a:r>
              <a:rPr lang="en-US" sz="2400" dirty="0">
                <a:solidFill>
                  <a:schemeClr val="tx1"/>
                </a:solidFill>
                <a:latin typeface="Arial"/>
                <a:cs typeface="Arial"/>
              </a:rPr>
              <a:t>HBV vaccine</a:t>
            </a:r>
            <a:r>
              <a:rPr lang="en-US" sz="2400" dirty="0" smtClean="0">
                <a:solidFill>
                  <a:schemeClr val="tx1"/>
                </a:solidFill>
                <a:latin typeface="Arial"/>
                <a:cs typeface="Arial"/>
              </a:rPr>
              <a:t> </a:t>
            </a:r>
            <a:br>
              <a:rPr lang="en-US" sz="2400" dirty="0" smtClean="0">
                <a:solidFill>
                  <a:schemeClr val="tx1"/>
                </a:solidFill>
                <a:latin typeface="Arial"/>
                <a:cs typeface="Arial"/>
              </a:rPr>
            </a:br>
            <a:r>
              <a:rPr lang="en-US" sz="2400" dirty="0" smtClean="0">
                <a:solidFill>
                  <a:schemeClr val="tx1"/>
                </a:solidFill>
                <a:latin typeface="Arial"/>
                <a:cs typeface="Arial"/>
              </a:rPr>
              <a:t>at </a:t>
            </a:r>
            <a:r>
              <a:rPr lang="en-US" sz="2400" dirty="0">
                <a:solidFill>
                  <a:schemeClr val="tx1"/>
                </a:solidFill>
                <a:latin typeface="Arial"/>
                <a:cs typeface="Arial"/>
              </a:rPr>
              <a:t>6, </a:t>
            </a:r>
            <a:r>
              <a:rPr lang="en-US" sz="2400" dirty="0" smtClean="0">
                <a:solidFill>
                  <a:schemeClr val="tx1"/>
                </a:solidFill>
                <a:latin typeface="Arial"/>
                <a:cs typeface="Arial"/>
              </a:rPr>
              <a:t>10, </a:t>
            </a:r>
            <a:r>
              <a:rPr lang="en-US" sz="2400" dirty="0">
                <a:solidFill>
                  <a:schemeClr val="tx1"/>
                </a:solidFill>
                <a:latin typeface="Arial"/>
                <a:cs typeface="Arial"/>
              </a:rPr>
              <a:t>and 14 weeks </a:t>
            </a:r>
          </a:p>
          <a:p>
            <a:pPr marL="347472" indent="-347472">
              <a:lnSpc>
                <a:spcPct val="100000"/>
              </a:lnSpc>
              <a:buNone/>
            </a:pPr>
            <a:endParaRPr lang="en-US" sz="2400" dirty="0"/>
          </a:p>
        </p:txBody>
      </p:sp>
      <p:sp>
        <p:nvSpPr>
          <p:cNvPr id="10" name="Rectangle 9"/>
          <p:cNvSpPr/>
          <p:nvPr/>
        </p:nvSpPr>
        <p:spPr>
          <a:xfrm>
            <a:off x="146304" y="6345936"/>
            <a:ext cx="9815264" cy="523220"/>
          </a:xfrm>
          <a:prstGeom prst="rect">
            <a:avLst/>
          </a:prstGeom>
        </p:spPr>
        <p:txBody>
          <a:bodyPr wrap="square">
            <a:spAutoFit/>
          </a:bodyPr>
          <a:lstStyle/>
          <a:p>
            <a:r>
              <a:rPr lang="en-US" sz="1400" dirty="0">
                <a:solidFill>
                  <a:schemeClr val="bg1"/>
                </a:solidFill>
                <a:latin typeface="Arial"/>
                <a:cs typeface="Arial"/>
              </a:rPr>
              <a:t> 2015 WHO Guidelines for the prevention, care and treatment of persons with chronic hepatitis B infection;  </a:t>
            </a:r>
            <a:r>
              <a:rPr lang="en-ZA" sz="1400" dirty="0">
                <a:solidFill>
                  <a:schemeClr val="bg1"/>
                </a:solidFill>
                <a:latin typeface="Arial"/>
                <a:cs typeface="Arial"/>
              </a:rPr>
              <a:t> </a:t>
            </a:r>
            <a:endParaRPr lang="en-US" sz="1400" dirty="0">
              <a:solidFill>
                <a:schemeClr val="bg1"/>
              </a:solidFill>
              <a:latin typeface="Arial"/>
              <a:cs typeface="Arial"/>
            </a:endParaRPr>
          </a:p>
          <a:p>
            <a:r>
              <a:rPr lang="en-ZA" sz="1400" dirty="0">
                <a:solidFill>
                  <a:schemeClr val="bg1"/>
                </a:solidFill>
                <a:latin typeface="Arial"/>
                <a:cs typeface="Arial"/>
              </a:rPr>
              <a:t> WHO Wkly Epidemiol Rec 2009;84(40):405; </a:t>
            </a:r>
            <a:r>
              <a:rPr lang="en-US" sz="1400" dirty="0">
                <a:solidFill>
                  <a:schemeClr val="bg1"/>
                </a:solidFill>
                <a:latin typeface="Arial"/>
                <a:cs typeface="Arial"/>
              </a:rPr>
              <a:t>Vaccine 2013; 31(Supplement 2): B61</a:t>
            </a:r>
          </a:p>
        </p:txBody>
      </p:sp>
    </p:spTree>
    <p:extLst>
      <p:ext uri="{BB962C8B-B14F-4D97-AF65-F5344CB8AC3E}">
        <p14:creationId xmlns:p14="http://schemas.microsoft.com/office/powerpoint/2010/main" val="207014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Passive Immunity with HBIG</a:t>
            </a:r>
          </a:p>
        </p:txBody>
      </p:sp>
      <p:sp>
        <p:nvSpPr>
          <p:cNvPr id="4" name="Content Placeholder 3"/>
          <p:cNvSpPr>
            <a:spLocks noGrp="1"/>
          </p:cNvSpPr>
          <p:nvPr>
            <p:ph idx="1"/>
          </p:nvPr>
        </p:nvSpPr>
        <p:spPr>
          <a:xfrm>
            <a:off x="1188720" y="1938528"/>
            <a:ext cx="10057369" cy="4346406"/>
          </a:xfrm>
        </p:spPr>
        <p:txBody>
          <a:bodyPr>
            <a:normAutofit/>
          </a:bodyPr>
          <a:lstStyle/>
          <a:p>
            <a:pPr marL="347472" indent="-347472">
              <a:lnSpc>
                <a:spcPct val="100000"/>
              </a:lnSpc>
              <a:spcBef>
                <a:spcPts val="200"/>
              </a:spcBef>
              <a:spcAft>
                <a:spcPts val="400"/>
              </a:spcAft>
              <a:buFont typeface="Wingdings" panose="05000000000000000000" pitchFamily="2" charset="2"/>
              <a:buChar char="§"/>
            </a:pPr>
            <a:r>
              <a:rPr lang="en-US" sz="2400" dirty="0" smtClean="0">
                <a:solidFill>
                  <a:schemeClr val="tx1"/>
                </a:solidFill>
                <a:latin typeface="Arial"/>
                <a:cs typeface="Arial"/>
              </a:rPr>
              <a:t>HBIG </a:t>
            </a:r>
            <a:r>
              <a:rPr lang="en-US" sz="2400" dirty="0">
                <a:solidFill>
                  <a:schemeClr val="tx1"/>
                </a:solidFill>
                <a:latin typeface="Arial"/>
                <a:cs typeface="Arial"/>
              </a:rPr>
              <a:t>provides temporary immunity: 3-6 </a:t>
            </a:r>
            <a:r>
              <a:rPr lang="en-US" sz="2400" dirty="0" smtClean="0">
                <a:solidFill>
                  <a:schemeClr val="tx1"/>
                </a:solidFill>
                <a:latin typeface="Arial"/>
                <a:cs typeface="Arial"/>
              </a:rPr>
              <a:t>months</a:t>
            </a:r>
            <a:endParaRPr lang="en-US" sz="2400" dirty="0" smtClean="0">
              <a:latin typeface="Arial"/>
              <a:cs typeface="Arial"/>
            </a:endParaRPr>
          </a:p>
          <a:p>
            <a:pPr marL="347472" indent="-347472">
              <a:lnSpc>
                <a:spcPct val="100000"/>
              </a:lnSpc>
              <a:spcBef>
                <a:spcPts val="200"/>
              </a:spcBef>
              <a:spcAft>
                <a:spcPts val="400"/>
              </a:spcAft>
              <a:buFont typeface="Wingdings" panose="05000000000000000000" pitchFamily="2" charset="2"/>
              <a:buChar char="§"/>
            </a:pPr>
            <a:r>
              <a:rPr lang="en-US" sz="2400" b="1" dirty="0" smtClean="0">
                <a:solidFill>
                  <a:schemeClr val="accent1"/>
                </a:solidFill>
                <a:latin typeface="Arial"/>
                <a:cs typeface="Arial"/>
              </a:rPr>
              <a:t>HBIG </a:t>
            </a:r>
            <a:r>
              <a:rPr lang="en-US" sz="2400" b="1" dirty="0">
                <a:solidFill>
                  <a:schemeClr val="accent1"/>
                </a:solidFill>
                <a:latin typeface="Arial"/>
                <a:cs typeface="Arial"/>
              </a:rPr>
              <a:t>prophylaxis plus HBV </a:t>
            </a:r>
            <a:r>
              <a:rPr lang="en-US" sz="2400" b="1" dirty="0" smtClean="0">
                <a:solidFill>
                  <a:schemeClr val="accent1"/>
                </a:solidFill>
                <a:latin typeface="Arial"/>
                <a:cs typeface="Arial"/>
              </a:rPr>
              <a:t>vaccination</a:t>
            </a:r>
            <a:r>
              <a:rPr lang="en-US" sz="2400" dirty="0" smtClean="0">
                <a:solidFill>
                  <a:schemeClr val="accent1"/>
                </a:solidFill>
                <a:latin typeface="Arial"/>
                <a:cs typeface="Arial"/>
              </a:rPr>
              <a:t> </a:t>
            </a:r>
            <a:r>
              <a:rPr lang="en-US" sz="2400" b="1" dirty="0">
                <a:solidFill>
                  <a:schemeClr val="accent1"/>
                </a:solidFill>
                <a:latin typeface="Arial"/>
                <a:cs typeface="Arial"/>
              </a:rPr>
              <a:t>may be of additional benefit for the following newborns if</a:t>
            </a:r>
            <a:r>
              <a:rPr lang="en-US" sz="2400" b="1" dirty="0" smtClean="0">
                <a:solidFill>
                  <a:schemeClr val="accent1"/>
                </a:solidFill>
                <a:latin typeface="Arial"/>
                <a:cs typeface="Arial"/>
              </a:rPr>
              <a:t>:</a:t>
            </a:r>
            <a:endParaRPr lang="en-US" sz="2400" b="1" dirty="0">
              <a:solidFill>
                <a:srgbClr val="0F6FC6"/>
              </a:solidFill>
              <a:latin typeface="Arial"/>
              <a:cs typeface="Arial"/>
            </a:endParaRPr>
          </a:p>
          <a:p>
            <a:pPr marL="694944" lvl="1" indent="-347472">
              <a:lnSpc>
                <a:spcPct val="100000"/>
              </a:lnSpc>
              <a:buSzPct val="60000"/>
              <a:buFont typeface="Wingdings" charset="2"/>
              <a:buChar char=""/>
            </a:pPr>
            <a:r>
              <a:rPr lang="en-US" sz="2400" dirty="0">
                <a:latin typeface="Arial"/>
                <a:cs typeface="Arial"/>
              </a:rPr>
              <a:t> </a:t>
            </a:r>
            <a:r>
              <a:rPr lang="en-US" sz="2200" dirty="0">
                <a:solidFill>
                  <a:schemeClr val="tx1"/>
                </a:solidFill>
                <a:latin typeface="Arial"/>
                <a:cs typeface="Arial"/>
              </a:rPr>
              <a:t>Mothers </a:t>
            </a:r>
            <a:r>
              <a:rPr lang="en-US" sz="2200" dirty="0" err="1">
                <a:solidFill>
                  <a:schemeClr val="tx1"/>
                </a:solidFill>
                <a:latin typeface="Arial"/>
                <a:cs typeface="Arial"/>
              </a:rPr>
              <a:t>HBsAg</a:t>
            </a:r>
            <a:r>
              <a:rPr lang="en-US" sz="2200" dirty="0">
                <a:solidFill>
                  <a:schemeClr val="tx1"/>
                </a:solidFill>
                <a:latin typeface="Arial"/>
                <a:cs typeface="Arial"/>
              </a:rPr>
              <a:t> positive, </a:t>
            </a:r>
            <a:r>
              <a:rPr lang="en-US" sz="2200" dirty="0" err="1">
                <a:solidFill>
                  <a:schemeClr val="tx1"/>
                </a:solidFill>
                <a:latin typeface="Arial"/>
                <a:cs typeface="Arial"/>
              </a:rPr>
              <a:t>HBeAg</a:t>
            </a:r>
            <a:r>
              <a:rPr lang="en-US" sz="2200" dirty="0">
                <a:solidFill>
                  <a:schemeClr val="tx1"/>
                </a:solidFill>
                <a:latin typeface="Arial"/>
                <a:cs typeface="Arial"/>
              </a:rPr>
              <a:t> positive</a:t>
            </a:r>
          </a:p>
          <a:p>
            <a:pPr marL="694944" lvl="1" indent="-347472">
              <a:lnSpc>
                <a:spcPct val="100000"/>
              </a:lnSpc>
              <a:buSzPct val="60000"/>
              <a:buFont typeface="Wingdings" charset="2"/>
              <a:buChar char=""/>
            </a:pPr>
            <a:r>
              <a:rPr lang="en-US" sz="2200" dirty="0">
                <a:solidFill>
                  <a:schemeClr val="tx1"/>
                </a:solidFill>
                <a:latin typeface="Arial"/>
                <a:cs typeface="Arial"/>
              </a:rPr>
              <a:t> Mothers </a:t>
            </a:r>
            <a:r>
              <a:rPr lang="en-US" sz="2200" dirty="0" err="1">
                <a:solidFill>
                  <a:schemeClr val="tx1"/>
                </a:solidFill>
                <a:latin typeface="Arial"/>
                <a:cs typeface="Arial"/>
              </a:rPr>
              <a:t>HBsAg</a:t>
            </a:r>
            <a:r>
              <a:rPr lang="en-US" sz="2200" dirty="0">
                <a:solidFill>
                  <a:schemeClr val="tx1"/>
                </a:solidFill>
                <a:latin typeface="Arial"/>
                <a:cs typeface="Arial"/>
              </a:rPr>
              <a:t> positive, </a:t>
            </a:r>
            <a:r>
              <a:rPr lang="en-US" sz="2200" dirty="0" err="1">
                <a:solidFill>
                  <a:schemeClr val="tx1"/>
                </a:solidFill>
                <a:latin typeface="Arial"/>
                <a:cs typeface="Arial"/>
              </a:rPr>
              <a:t>HBeAg</a:t>
            </a:r>
            <a:r>
              <a:rPr lang="en-US" sz="2200" dirty="0">
                <a:solidFill>
                  <a:schemeClr val="tx1"/>
                </a:solidFill>
                <a:latin typeface="Arial"/>
                <a:cs typeface="Arial"/>
              </a:rPr>
              <a:t> negative, high HBV DNA </a:t>
            </a:r>
            <a:r>
              <a:rPr lang="en-US" sz="2200" dirty="0" smtClean="0">
                <a:solidFill>
                  <a:schemeClr val="tx1"/>
                </a:solidFill>
                <a:latin typeface="Arial"/>
                <a:cs typeface="Arial"/>
              </a:rPr>
              <a:t>levels</a:t>
            </a:r>
            <a:endParaRPr lang="en-US" sz="2200" dirty="0" smtClean="0">
              <a:latin typeface="Arial"/>
              <a:cs typeface="Arial"/>
            </a:endParaRPr>
          </a:p>
          <a:p>
            <a:pPr marL="347472" indent="-347472">
              <a:lnSpc>
                <a:spcPct val="100000"/>
              </a:lnSpc>
              <a:spcBef>
                <a:spcPts val="200"/>
              </a:spcBef>
              <a:spcAft>
                <a:spcPts val="400"/>
              </a:spcAft>
              <a:buFont typeface="Wingdings" panose="05000000000000000000" pitchFamily="2" charset="2"/>
              <a:buChar char="§"/>
            </a:pPr>
            <a:r>
              <a:rPr lang="en-US" sz="2400" b="1" dirty="0" smtClean="0">
                <a:solidFill>
                  <a:schemeClr val="accent1"/>
                </a:solidFill>
                <a:latin typeface="Arial"/>
                <a:cs typeface="Arial"/>
              </a:rPr>
              <a:t>Full-term </a:t>
            </a:r>
            <a:r>
              <a:rPr lang="en-US" sz="2400" b="1" dirty="0">
                <a:solidFill>
                  <a:schemeClr val="accent1"/>
                </a:solidFill>
                <a:latin typeface="Arial"/>
                <a:cs typeface="Arial"/>
              </a:rPr>
              <a:t>neonates born to mothers </a:t>
            </a:r>
            <a:r>
              <a:rPr lang="en-US" sz="2400" b="1" dirty="0" err="1">
                <a:solidFill>
                  <a:schemeClr val="accent1"/>
                </a:solidFill>
                <a:latin typeface="Arial"/>
                <a:cs typeface="Arial"/>
              </a:rPr>
              <a:t>HBsAg</a:t>
            </a:r>
            <a:r>
              <a:rPr lang="en-US" sz="2400" b="1" dirty="0">
                <a:solidFill>
                  <a:schemeClr val="accent1"/>
                </a:solidFill>
                <a:latin typeface="Arial"/>
                <a:cs typeface="Arial"/>
              </a:rPr>
              <a:t> positive, </a:t>
            </a:r>
            <a:r>
              <a:rPr lang="en-US" sz="2400" b="1" dirty="0" err="1">
                <a:solidFill>
                  <a:schemeClr val="accent1"/>
                </a:solidFill>
                <a:latin typeface="Arial"/>
                <a:cs typeface="Arial"/>
              </a:rPr>
              <a:t>HBeAg</a:t>
            </a:r>
            <a:r>
              <a:rPr lang="en-US" sz="2400" b="1" dirty="0">
                <a:solidFill>
                  <a:schemeClr val="accent1"/>
                </a:solidFill>
                <a:latin typeface="Arial"/>
                <a:cs typeface="Arial"/>
              </a:rPr>
              <a:t> negative and low HBV DNA </a:t>
            </a:r>
            <a:r>
              <a:rPr lang="en-US" sz="2400" b="1" dirty="0" smtClean="0">
                <a:solidFill>
                  <a:schemeClr val="accent1"/>
                </a:solidFill>
                <a:latin typeface="Arial"/>
                <a:cs typeface="Arial"/>
              </a:rPr>
              <a:t>levels</a:t>
            </a:r>
            <a:endParaRPr lang="en-US" sz="2400" b="1" dirty="0">
              <a:solidFill>
                <a:srgbClr val="0F6FC6"/>
              </a:solidFill>
              <a:latin typeface="Arial"/>
              <a:cs typeface="Arial"/>
            </a:endParaRPr>
          </a:p>
          <a:p>
            <a:pPr marL="694944" lvl="1" indent="-347472">
              <a:lnSpc>
                <a:spcPct val="100000"/>
              </a:lnSpc>
              <a:buSzPct val="60000"/>
              <a:buFont typeface="Wingdings" charset="2"/>
              <a:buChar char=""/>
            </a:pPr>
            <a:r>
              <a:rPr lang="en-US" sz="2200" dirty="0">
                <a:solidFill>
                  <a:schemeClr val="tx1"/>
                </a:solidFill>
                <a:latin typeface="Arial"/>
                <a:cs typeface="Arial"/>
              </a:rPr>
              <a:t>Protection against </a:t>
            </a:r>
            <a:r>
              <a:rPr lang="en-US" sz="2200" dirty="0" err="1">
                <a:solidFill>
                  <a:schemeClr val="tx1"/>
                </a:solidFill>
                <a:latin typeface="Arial"/>
                <a:cs typeface="Arial"/>
              </a:rPr>
              <a:t>perinatally</a:t>
            </a:r>
            <a:r>
              <a:rPr lang="en-US" sz="2200" dirty="0">
                <a:solidFill>
                  <a:schemeClr val="tx1"/>
                </a:solidFill>
                <a:latin typeface="Arial"/>
                <a:cs typeface="Arial"/>
              </a:rPr>
              <a:t> acquired infection achieved by immediate vaccination against HBV (given within 24 hours) may not be significantly improved by the addition of HBIG</a:t>
            </a:r>
          </a:p>
          <a:p>
            <a:pPr marL="347472" indent="-347472">
              <a:lnSpc>
                <a:spcPct val="100000"/>
              </a:lnSpc>
              <a:spcBef>
                <a:spcPts val="200"/>
              </a:spcBef>
              <a:spcAft>
                <a:spcPts val="400"/>
              </a:spcAft>
              <a:buNone/>
            </a:pPr>
            <a:endParaRPr lang="en-US" sz="2400" dirty="0"/>
          </a:p>
        </p:txBody>
      </p:sp>
      <p:sp>
        <p:nvSpPr>
          <p:cNvPr id="5" name="TextBox 4"/>
          <p:cNvSpPr txBox="1"/>
          <p:nvPr/>
        </p:nvSpPr>
        <p:spPr>
          <a:xfrm>
            <a:off x="146304" y="6455664"/>
            <a:ext cx="8820472" cy="307777"/>
          </a:xfrm>
          <a:prstGeom prst="rect">
            <a:avLst/>
          </a:prstGeom>
          <a:noFill/>
        </p:spPr>
        <p:txBody>
          <a:bodyPr wrap="square" rtlCol="0">
            <a:spAutoFit/>
          </a:bodyPr>
          <a:lstStyle/>
          <a:p>
            <a:r>
              <a:rPr lang="en-US" sz="1400" dirty="0">
                <a:solidFill>
                  <a:schemeClr val="bg1"/>
                </a:solidFill>
                <a:latin typeface="Arial"/>
                <a:cs typeface="Arial"/>
              </a:rPr>
              <a:t>2015 WHO Guidelines for the prevention, care and treatment of persons with chronic hepatitis B infection </a:t>
            </a:r>
            <a:endParaRPr lang="en-US" sz="1400" dirty="0">
              <a:solidFill>
                <a:schemeClr val="bg1"/>
              </a:solidFill>
            </a:endParaRPr>
          </a:p>
        </p:txBody>
      </p:sp>
    </p:spTree>
    <p:extLst>
      <p:ext uri="{BB962C8B-B14F-4D97-AF65-F5344CB8AC3E}">
        <p14:creationId xmlns:p14="http://schemas.microsoft.com/office/powerpoint/2010/main" val="889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pPr algn="l"/>
            <a:r>
              <a:rPr lang="en-US" sz="4000" b="1" dirty="0">
                <a:solidFill>
                  <a:schemeClr val="accent1"/>
                </a:solidFill>
                <a:latin typeface="Arial"/>
                <a:cs typeface="Arial"/>
              </a:rPr>
              <a:t>Risk of HBV </a:t>
            </a:r>
            <a:r>
              <a:rPr lang="en-US" sz="4000" b="1" dirty="0" smtClean="0">
                <a:solidFill>
                  <a:schemeClr val="accent1"/>
                </a:solidFill>
                <a:latin typeface="Arial"/>
                <a:cs typeface="Arial"/>
              </a:rPr>
              <a:t>Transmission</a:t>
            </a:r>
            <a:br>
              <a:rPr lang="en-US" sz="4000" b="1" dirty="0" smtClean="0">
                <a:solidFill>
                  <a:schemeClr val="accent1"/>
                </a:solidFill>
                <a:latin typeface="Arial"/>
                <a:cs typeface="Arial"/>
              </a:rPr>
            </a:br>
            <a:r>
              <a:rPr lang="en-US" sz="4000" b="1" dirty="0" smtClean="0">
                <a:solidFill>
                  <a:schemeClr val="accent1"/>
                </a:solidFill>
                <a:latin typeface="Arial"/>
                <a:cs typeface="Arial"/>
              </a:rPr>
              <a:t>from Breastfeeding</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363200" cy="4525963"/>
          </a:xfrm>
        </p:spPr>
        <p:txBody>
          <a:bodyPr>
            <a:normAutofit lnSpcReduction="10000"/>
          </a:bodyPr>
          <a:lstStyle/>
          <a:p>
            <a:pPr marL="347472" indent="-347472">
              <a:lnSpc>
                <a:spcPct val="120000"/>
              </a:lnSpc>
              <a:buFont typeface="Wingdings" panose="05000000000000000000" pitchFamily="2" charset="2"/>
              <a:buChar char="§"/>
            </a:pPr>
            <a:r>
              <a:rPr lang="en-US" sz="2400" dirty="0" smtClean="0">
                <a:solidFill>
                  <a:schemeClr val="tx1"/>
                </a:solidFill>
                <a:latin typeface="Arial"/>
                <a:cs typeface="Arial"/>
              </a:rPr>
              <a:t> </a:t>
            </a:r>
            <a:r>
              <a:rPr lang="en-US" sz="2400" dirty="0" err="1" smtClean="0">
                <a:solidFill>
                  <a:schemeClr val="tx1"/>
                </a:solidFill>
                <a:latin typeface="Arial"/>
                <a:cs typeface="Arial"/>
              </a:rPr>
              <a:t>HBsAg</a:t>
            </a:r>
            <a:r>
              <a:rPr lang="en-US" sz="2400" dirty="0" smtClean="0">
                <a:solidFill>
                  <a:schemeClr val="tx1"/>
                </a:solidFill>
                <a:latin typeface="Arial"/>
                <a:cs typeface="Arial"/>
              </a:rPr>
              <a:t> </a:t>
            </a:r>
            <a:r>
              <a:rPr lang="en-US" sz="2400" dirty="0">
                <a:solidFill>
                  <a:schemeClr val="tx1"/>
                </a:solidFill>
                <a:latin typeface="Arial"/>
                <a:cs typeface="Arial"/>
              </a:rPr>
              <a:t>detected in breast </a:t>
            </a:r>
            <a:r>
              <a:rPr lang="en-US" sz="2400" dirty="0" smtClean="0">
                <a:solidFill>
                  <a:schemeClr val="tx1"/>
                </a:solidFill>
                <a:latin typeface="Arial"/>
                <a:cs typeface="Arial"/>
              </a:rPr>
              <a:t>milk</a:t>
            </a:r>
            <a:endParaRPr lang="en-US" sz="12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2400" dirty="0" smtClean="0">
                <a:solidFill>
                  <a:schemeClr val="tx1"/>
                </a:solidFill>
                <a:latin typeface="Arial"/>
                <a:cs typeface="Arial"/>
              </a:rPr>
              <a:t> HBV </a:t>
            </a:r>
            <a:r>
              <a:rPr lang="en-US" sz="2400" dirty="0">
                <a:solidFill>
                  <a:schemeClr val="tx1"/>
                </a:solidFill>
                <a:latin typeface="Arial"/>
                <a:cs typeface="Arial"/>
              </a:rPr>
              <a:t>vaccination plus HBIG gives </a:t>
            </a:r>
            <a:r>
              <a:rPr lang="en-US" sz="2400" dirty="0" smtClean="0">
                <a:solidFill>
                  <a:schemeClr val="tx1"/>
                </a:solidFill>
                <a:latin typeface="Arial"/>
                <a:cs typeface="Arial"/>
              </a:rPr>
              <a:t>protection</a:t>
            </a:r>
            <a:endParaRPr lang="en-US" sz="12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2400" dirty="0" smtClean="0">
                <a:solidFill>
                  <a:schemeClr val="tx1"/>
                </a:solidFill>
                <a:latin typeface="Arial"/>
                <a:cs typeface="Arial"/>
              </a:rPr>
              <a:t> No </a:t>
            </a:r>
            <a:r>
              <a:rPr lang="en-US" sz="2400" dirty="0">
                <a:solidFill>
                  <a:schemeClr val="tx1"/>
                </a:solidFill>
                <a:latin typeface="Arial"/>
                <a:cs typeface="Arial"/>
              </a:rPr>
              <a:t>difference in rates of HBV infection in breastfed versus bottle-fed </a:t>
            </a:r>
            <a:r>
              <a:rPr lang="en-US" sz="2400" dirty="0" smtClean="0">
                <a:solidFill>
                  <a:schemeClr val="tx1"/>
                </a:solidFill>
                <a:latin typeface="Arial"/>
                <a:cs typeface="Arial"/>
              </a:rPr>
              <a:t>babies</a:t>
            </a:r>
            <a:endParaRPr lang="en-US" sz="14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2400" dirty="0" smtClean="0">
                <a:solidFill>
                  <a:schemeClr val="tx1"/>
                </a:solidFill>
                <a:latin typeface="Arial"/>
                <a:cs typeface="Arial"/>
              </a:rPr>
              <a:t> Breast </a:t>
            </a:r>
            <a:r>
              <a:rPr lang="en-US" sz="2400" dirty="0">
                <a:solidFill>
                  <a:schemeClr val="tx1"/>
                </a:solidFill>
                <a:latin typeface="Arial"/>
                <a:cs typeface="Arial"/>
              </a:rPr>
              <a:t>feeding not </a:t>
            </a:r>
            <a:r>
              <a:rPr lang="en-US" sz="2400" dirty="0" smtClean="0">
                <a:solidFill>
                  <a:schemeClr val="tx1"/>
                </a:solidFill>
                <a:latin typeface="Arial"/>
                <a:cs typeface="Arial"/>
              </a:rPr>
              <a:t>contraindicated</a:t>
            </a:r>
            <a:endParaRPr lang="en-US" sz="900" dirty="0" smtClean="0">
              <a:solidFill>
                <a:schemeClr val="tx1"/>
              </a:solidFill>
              <a:latin typeface="Arial"/>
              <a:cs typeface="Arial"/>
            </a:endParaRPr>
          </a:p>
          <a:p>
            <a:pPr marL="694944" indent="-347472">
              <a:lnSpc>
                <a:spcPct val="120000"/>
              </a:lnSpc>
              <a:buSzPct val="60000"/>
              <a:buFont typeface="Wingdings" charset="2"/>
              <a:buChar char=""/>
            </a:pPr>
            <a:r>
              <a:rPr lang="en-US" sz="2400" dirty="0" smtClean="0">
                <a:solidFill>
                  <a:schemeClr val="tx1"/>
                </a:solidFill>
                <a:latin typeface="Arial" panose="020B0604020202020204" pitchFamily="34" charset="0"/>
                <a:cs typeface="Arial" panose="020B0604020202020204" pitchFamily="34" charset="0"/>
              </a:rPr>
              <a:t>stop </a:t>
            </a:r>
            <a:r>
              <a:rPr lang="en-US" sz="2400" dirty="0">
                <a:solidFill>
                  <a:schemeClr val="tx1"/>
                </a:solidFill>
                <a:latin typeface="Arial" panose="020B0604020202020204" pitchFamily="34" charset="0"/>
                <a:cs typeface="Arial" panose="020B0604020202020204" pitchFamily="34" charset="0"/>
              </a:rPr>
              <a:t>if cracked or bleeding nipples  </a:t>
            </a:r>
          </a:p>
          <a:p>
            <a:pPr marL="694944" indent="-347472">
              <a:lnSpc>
                <a:spcPct val="120000"/>
              </a:lnSpc>
              <a:buSzPct val="60000"/>
              <a:buFont typeface="Wingdings" charset="2"/>
              <a:buChar char=""/>
            </a:pPr>
            <a:r>
              <a:rPr lang="en-US" sz="2400" dirty="0" smtClean="0">
                <a:solidFill>
                  <a:schemeClr val="tx1"/>
                </a:solidFill>
                <a:latin typeface="Arial" panose="020B0604020202020204" pitchFamily="34" charset="0"/>
                <a:cs typeface="Arial" panose="020B0604020202020204" pitchFamily="34" charset="0"/>
              </a:rPr>
              <a:t>concern </a:t>
            </a:r>
            <a:r>
              <a:rPr lang="en-US" sz="2400" dirty="0">
                <a:solidFill>
                  <a:schemeClr val="tx1"/>
                </a:solidFill>
                <a:latin typeface="Arial" panose="020B0604020202020204" pitchFamily="34" charset="0"/>
                <a:cs typeface="Arial" panose="020B0604020202020204" pitchFamily="34" charset="0"/>
              </a:rPr>
              <a:t>if high maternal HBV DNA</a:t>
            </a:r>
            <a:r>
              <a:rPr lang="en-US" sz="2400" dirty="0" smtClean="0">
                <a:solidFill>
                  <a:schemeClr val="tx1"/>
                </a:solidFill>
                <a:latin typeface="Arial" panose="020B0604020202020204" pitchFamily="34" charset="0"/>
                <a:cs typeface="Arial" panose="020B0604020202020204" pitchFamily="34" charset="0"/>
              </a:rPr>
              <a:t> </a:t>
            </a:r>
            <a:endParaRPr lang="en-US" sz="14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2400" dirty="0" smtClean="0">
                <a:solidFill>
                  <a:schemeClr val="tx1"/>
                </a:solidFill>
                <a:latin typeface="Arial"/>
                <a:cs typeface="Arial"/>
              </a:rPr>
              <a:t> No </a:t>
            </a:r>
            <a:r>
              <a:rPr lang="en-US" sz="2400" dirty="0">
                <a:solidFill>
                  <a:schemeClr val="tx1"/>
                </a:solidFill>
                <a:latin typeface="Arial"/>
                <a:cs typeface="Arial"/>
              </a:rPr>
              <a:t>data on effects on the infant of exposure to NAs during breastfeeding</a:t>
            </a:r>
          </a:p>
        </p:txBody>
      </p:sp>
      <p:sp>
        <p:nvSpPr>
          <p:cNvPr id="4" name="TextBox 3"/>
          <p:cNvSpPr txBox="1"/>
          <p:nvPr/>
        </p:nvSpPr>
        <p:spPr>
          <a:xfrm>
            <a:off x="146304" y="6345936"/>
            <a:ext cx="10490720" cy="892552"/>
          </a:xfrm>
          <a:prstGeom prst="rect">
            <a:avLst/>
          </a:prstGeom>
          <a:noFill/>
        </p:spPr>
        <p:txBody>
          <a:bodyPr wrap="square" rtlCol="0">
            <a:spAutoFit/>
          </a:bodyPr>
          <a:lstStyle/>
          <a:p>
            <a:r>
              <a:rPr lang="ro-RO" sz="1400" dirty="0">
                <a:solidFill>
                  <a:schemeClr val="bg1"/>
                </a:solidFill>
                <a:latin typeface="Arial"/>
                <a:cs typeface="Arial"/>
              </a:rPr>
              <a:t>Obstet Gynecol 2002;99(6):1049; </a:t>
            </a:r>
            <a:r>
              <a:rPr lang="en-US" sz="1400" dirty="0" err="1">
                <a:solidFill>
                  <a:schemeClr val="bg1"/>
                </a:solidFill>
                <a:latin typeface="Arial"/>
                <a:cs typeface="Arial"/>
              </a:rPr>
              <a:t>Clin</a:t>
            </a:r>
            <a:r>
              <a:rPr lang="en-US" sz="1400" dirty="0">
                <a:solidFill>
                  <a:schemeClr val="bg1"/>
                </a:solidFill>
                <a:latin typeface="Arial"/>
                <a:cs typeface="Arial"/>
              </a:rPr>
              <a:t> </a:t>
            </a:r>
            <a:r>
              <a:rPr lang="en-US" sz="1400" dirty="0" err="1">
                <a:solidFill>
                  <a:schemeClr val="bg1"/>
                </a:solidFill>
                <a:latin typeface="Arial"/>
                <a:cs typeface="Arial"/>
              </a:rPr>
              <a:t>Pharmacokinet</a:t>
            </a:r>
            <a:r>
              <a:rPr lang="en-US" sz="1400" dirty="0">
                <a:solidFill>
                  <a:schemeClr val="bg1"/>
                </a:solidFill>
                <a:latin typeface="Arial"/>
                <a:cs typeface="Arial"/>
              </a:rPr>
              <a:t> 1999;36(1):41; </a:t>
            </a:r>
            <a:r>
              <a:rPr lang="en-US" sz="1400" dirty="0" err="1">
                <a:solidFill>
                  <a:schemeClr val="bg1"/>
                </a:solidFill>
                <a:latin typeface="Arial"/>
                <a:cs typeface="Arial"/>
              </a:rPr>
              <a:t>Obstet</a:t>
            </a:r>
            <a:r>
              <a:rPr lang="en-US" sz="1400" dirty="0">
                <a:solidFill>
                  <a:schemeClr val="bg1"/>
                </a:solidFill>
                <a:latin typeface="Arial"/>
                <a:cs typeface="Arial"/>
              </a:rPr>
              <a:t> Gynecol. 2001;98(5 </a:t>
            </a:r>
            <a:r>
              <a:rPr lang="en-US" sz="1400" dirty="0" err="1">
                <a:solidFill>
                  <a:schemeClr val="bg1"/>
                </a:solidFill>
                <a:latin typeface="Arial"/>
                <a:cs typeface="Arial"/>
              </a:rPr>
              <a:t>Pt</a:t>
            </a:r>
            <a:r>
              <a:rPr lang="en-US" sz="1400" dirty="0">
                <a:solidFill>
                  <a:schemeClr val="bg1"/>
                </a:solidFill>
                <a:latin typeface="Arial"/>
                <a:cs typeface="Arial"/>
              </a:rPr>
              <a:t> 2):909;</a:t>
            </a:r>
          </a:p>
          <a:p>
            <a:r>
              <a:rPr lang="fr-FR" sz="1400" dirty="0">
                <a:solidFill>
                  <a:schemeClr val="bg1"/>
                </a:solidFill>
                <a:latin typeface="Arial"/>
                <a:cs typeface="Arial"/>
              </a:rPr>
              <a:t>MMWR </a:t>
            </a:r>
            <a:r>
              <a:rPr lang="fr-FR" sz="1400" dirty="0" err="1">
                <a:solidFill>
                  <a:schemeClr val="bg1"/>
                </a:solidFill>
                <a:latin typeface="Arial"/>
                <a:cs typeface="Arial"/>
              </a:rPr>
              <a:t>Recomm</a:t>
            </a:r>
            <a:r>
              <a:rPr lang="fr-FR" sz="1400" dirty="0">
                <a:solidFill>
                  <a:schemeClr val="bg1"/>
                </a:solidFill>
                <a:latin typeface="Arial"/>
                <a:cs typeface="Arial"/>
              </a:rPr>
              <a:t> </a:t>
            </a:r>
            <a:r>
              <a:rPr lang="fr-FR" sz="1400" dirty="0" err="1">
                <a:solidFill>
                  <a:schemeClr val="bg1"/>
                </a:solidFill>
                <a:latin typeface="Arial"/>
                <a:cs typeface="Arial"/>
              </a:rPr>
              <a:t>Rep</a:t>
            </a:r>
            <a:r>
              <a:rPr lang="fr-FR" sz="1400" dirty="0">
                <a:solidFill>
                  <a:schemeClr val="bg1"/>
                </a:solidFill>
                <a:latin typeface="Arial"/>
                <a:cs typeface="Arial"/>
              </a:rPr>
              <a:t>. 2005 </a:t>
            </a:r>
            <a:r>
              <a:rPr lang="fr-FR" sz="1400" dirty="0" err="1">
                <a:solidFill>
                  <a:schemeClr val="bg1"/>
                </a:solidFill>
                <a:latin typeface="Arial"/>
                <a:cs typeface="Arial"/>
              </a:rPr>
              <a:t>Dec</a:t>
            </a:r>
            <a:r>
              <a:rPr lang="fr-FR" sz="1400" dirty="0">
                <a:solidFill>
                  <a:schemeClr val="bg1"/>
                </a:solidFill>
                <a:latin typeface="Arial"/>
                <a:cs typeface="Arial"/>
              </a:rPr>
              <a:t> 23;54(RR-16):1-31.</a:t>
            </a:r>
            <a:endParaRPr lang="en-ZA" sz="1400" dirty="0">
              <a:solidFill>
                <a:schemeClr val="bg1"/>
              </a:solidFill>
              <a:latin typeface="Arial"/>
              <a:cs typeface="Arial"/>
            </a:endParaRPr>
          </a:p>
          <a:p>
            <a:endParaRPr lang="en-ZA"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val="35813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13185</Words>
  <Application>Microsoft Office PowerPoint</Application>
  <PresentationFormat>Custom</PresentationFormat>
  <Paragraphs>1483</Paragraphs>
  <Slides>119</Slides>
  <Notes>77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119</vt:i4>
      </vt:variant>
    </vt:vector>
  </HeadingPairs>
  <TitlesOfParts>
    <vt:vector size="133" baseType="lpstr">
      <vt:lpstr>ＭＳ Ｐゴシック</vt:lpstr>
      <vt:lpstr>Arial</vt:lpstr>
      <vt:lpstr>Calibri</vt:lpstr>
      <vt:lpstr>Calibri Light</vt:lpstr>
      <vt:lpstr>Corbel</vt:lpstr>
      <vt:lpstr>Courier New</vt:lpstr>
      <vt:lpstr>msgothic</vt:lpstr>
      <vt:lpstr>Symbol</vt:lpstr>
      <vt:lpstr>Times</vt:lpstr>
      <vt:lpstr>Times New Roman</vt:lpstr>
      <vt:lpstr>Verdana</vt:lpstr>
      <vt:lpstr>Wingdings</vt:lpstr>
      <vt:lpstr>Wingdings 2</vt:lpstr>
      <vt:lpstr>Retrospect</vt:lpstr>
      <vt:lpstr>HBV Clinical Management</vt:lpstr>
      <vt:lpstr>PowerPoint Presentation</vt:lpstr>
      <vt:lpstr>Hepatitis B Virology</vt:lpstr>
      <vt:lpstr>Learning Objectives </vt:lpstr>
      <vt:lpstr>Hepatitis B Virus</vt:lpstr>
      <vt:lpstr>PowerPoint Presentation</vt:lpstr>
      <vt:lpstr>PowerPoint Presentation</vt:lpstr>
      <vt:lpstr>PowerPoint Presentation</vt:lpstr>
      <vt:lpstr>Geographic Distribution: HBV Genotypes</vt:lpstr>
      <vt:lpstr>HBV Genotypes in Africa</vt:lpstr>
      <vt:lpstr>PowerPoint Presentation</vt:lpstr>
      <vt:lpstr>sSA: HBV Genotypes and Subgenotypes  Clinical Outcomes</vt:lpstr>
      <vt:lpstr>sSA: HBV Genotypes and Subgenotypes  Clinical Outcomes (continued)</vt:lpstr>
      <vt:lpstr>sSA: HBV Genotypes and Subgenotypes  Clinical Outcomes (continued)</vt:lpstr>
      <vt:lpstr>HBV Genotypes: Clinical Outcomes Genotypes B and C Common in Asia</vt:lpstr>
      <vt:lpstr>HBV Serologic Markers</vt:lpstr>
      <vt:lpstr>PowerPoint Presentation</vt:lpstr>
      <vt:lpstr>Immunologic Markers:  Chronic HBV Infection</vt:lpstr>
      <vt:lpstr>Conclusions: HBV Virology</vt:lpstr>
      <vt:lpstr>Assessment of Liver Disease Stage &amp; HBV Treatment Consideration</vt:lpstr>
      <vt:lpstr>Learning Objectives</vt:lpstr>
      <vt:lpstr>Spectrum of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of Liver Disease Stage  &amp; HBV Treatment Considerations</vt:lpstr>
      <vt:lpstr>Assessment of Liver Disease Stage  &amp; HBV Treatment Considerations (continued)</vt:lpstr>
      <vt:lpstr>Conclusions: Assessment of Liver Disease Stage </vt:lpstr>
      <vt:lpstr>  First-Line Treatment of Chronic HBV</vt:lpstr>
      <vt:lpstr>Learning Objectives</vt:lpstr>
      <vt:lpstr>Goals of HBV Treatment</vt:lpstr>
      <vt:lpstr>Goals of HBV Treatment (continued)</vt:lpstr>
      <vt:lpstr>Goals of HBV Treatment (continued)</vt:lpstr>
      <vt:lpstr>Goals of HBV Treatment (continued)</vt:lpstr>
      <vt:lpstr>  Treatment Strategies for Chronic HBV</vt:lpstr>
      <vt:lpstr>Approved Therapeutic Options for HBV</vt:lpstr>
      <vt:lpstr>PowerPoint Presentation</vt:lpstr>
      <vt:lpstr>PowerPoint Presentation</vt:lpstr>
      <vt:lpstr>Factors Favoring IFN as Initial Therapy</vt:lpstr>
      <vt:lpstr>Factors Associated with Choosing  Nucleos(t)ides as Initial Therapy</vt:lpstr>
      <vt:lpstr>HBV Treatment Strategies</vt:lpstr>
      <vt:lpstr>Efficacy: Tenofovir and Entecavir</vt:lpstr>
      <vt:lpstr>PowerPoint Presentation</vt:lpstr>
      <vt:lpstr>Long-Term Effectiveness of Entecavir  and Tenofovir after 3 and 5 Years</vt:lpstr>
      <vt:lpstr>  Recommended NAs and Dosages for Adults</vt:lpstr>
      <vt:lpstr> Recommended NAs and Dosages for Children</vt:lpstr>
      <vt:lpstr>Assessment Prior to Treatment Initiation</vt:lpstr>
      <vt:lpstr>Preparation for HBV Treatment</vt:lpstr>
      <vt:lpstr>Toxicity of NAs</vt:lpstr>
      <vt:lpstr>Toxicity of NAs (continued)</vt:lpstr>
      <vt:lpstr>Toxicity of NAs (continued)</vt:lpstr>
      <vt:lpstr>Monitoring Long-Term NA Therapy</vt:lpstr>
      <vt:lpstr>Stopping NA Therapy</vt:lpstr>
      <vt:lpstr>Stopping NA Therapy (continued)</vt:lpstr>
      <vt:lpstr>Conclusions: First-Line HBV Treatment</vt:lpstr>
      <vt:lpstr>Conclusions: First-Line HBV Treatment (continued)</vt:lpstr>
      <vt:lpstr> Identification and Management  of HBV Treatment Failure</vt:lpstr>
      <vt:lpstr> Learning Objectives</vt:lpstr>
      <vt:lpstr>Identifying HBV Treatment Failure</vt:lpstr>
      <vt:lpstr>Identifying HBV Treatment Failure (continued)</vt:lpstr>
      <vt:lpstr>Identifying HBV Treatment Failure (continued)</vt:lpstr>
      <vt:lpstr>Identifying HBV Treatment Failure (continued)</vt:lpstr>
      <vt:lpstr>Identifying HBV Treatment Failure (continued)</vt:lpstr>
      <vt:lpstr>Identifying HBV Treatment Failure (continued)</vt:lpstr>
      <vt:lpstr>Emergence of Drug Resistance</vt:lpstr>
      <vt:lpstr>Approved NAs: HBV Treatment</vt:lpstr>
      <vt:lpstr>Cumulative Rates of Resistance  with Oral Agents in Nucleos(t)ide-Naïve Patients</vt:lpstr>
      <vt:lpstr>Preventing HBV Treatment Failure</vt:lpstr>
      <vt:lpstr>Monitoring Adherence to  HBV Antiviral Therapy</vt:lpstr>
      <vt:lpstr>Management of HBV Treatment Failure</vt:lpstr>
      <vt:lpstr>Management of HBV Treatment Failure (continued)</vt:lpstr>
      <vt:lpstr>Management of Lamivudine Resistance</vt:lpstr>
      <vt:lpstr>Management of Lamivudine Resistance (continued)</vt:lpstr>
      <vt:lpstr>Conclusions: Identification and  Management of HBV Treatment Failure</vt:lpstr>
      <vt:lpstr>PowerPoint Presentation</vt:lpstr>
      <vt:lpstr>HBV and Pregnancy Management Considerations</vt:lpstr>
      <vt:lpstr>Learning Objectives </vt:lpstr>
      <vt:lpstr>HBV and Pregnancy  Natural History and Pregnancy Outcomes</vt:lpstr>
      <vt:lpstr>Hepatitis B Screening in Pregnancy</vt:lpstr>
      <vt:lpstr>HBV Management Strategies in Pregnancy</vt:lpstr>
      <vt:lpstr>HBV Treatment in Pregnant Women</vt:lpstr>
      <vt:lpstr>HBV Mother-to-Child Transmission</vt:lpstr>
      <vt:lpstr>Perinatal HBV Transmission</vt:lpstr>
      <vt:lpstr>Risk Factors for Perinatal HBV Transmission</vt:lpstr>
      <vt:lpstr>Age at HBV Acquisition and Chronicity</vt:lpstr>
      <vt:lpstr>PowerPoint Presentation</vt:lpstr>
      <vt:lpstr>Prevention of Mother-to-Child Transmission of HBV</vt:lpstr>
      <vt:lpstr>Prevention of HBV with Vaccination </vt:lpstr>
      <vt:lpstr>Passive Immunity with HBIG</vt:lpstr>
      <vt:lpstr>Risk of HBV Transmission from Breastfeeding</vt:lpstr>
      <vt:lpstr>Post-Partum HBV Follow-up</vt:lpstr>
      <vt:lpstr>Conclusions: HBV and Pregnancy </vt:lpstr>
      <vt:lpstr>  Management Considerations  for HIV/HBV Coinfection </vt:lpstr>
      <vt:lpstr>Learning Objectives</vt:lpstr>
      <vt:lpstr>Epidemiology of HIV/HBV in Sub-Saharan Africa</vt:lpstr>
      <vt:lpstr>HIV/HBV vs HIV/HCV Coinfection in Sub-Saharan Africa</vt:lpstr>
      <vt:lpstr>HIV/HBV Coinfection in Sub-Saharan Africa</vt:lpstr>
      <vt:lpstr>Epidemiology of HIV/HBV in Sub-Saharan Africa</vt:lpstr>
      <vt:lpstr>Impact of HIV/HBV Coinfection</vt:lpstr>
      <vt:lpstr>Impact of HIV/HBV Coinfection (continued)</vt:lpstr>
      <vt:lpstr>Management of HIV/HBV Coinfection</vt:lpstr>
      <vt:lpstr>Management of HIV/HBV Coinfection (continued)</vt:lpstr>
      <vt:lpstr>Management of HIV/HBV Coinfection (continued)</vt:lpstr>
      <vt:lpstr>Initiation of HIV ART in HBV Coinfection</vt:lpstr>
      <vt:lpstr>Initiation of HIV ART in HBV Coinfection (continued)</vt:lpstr>
      <vt:lpstr>Treatment of HIV/HBV Coinfection</vt:lpstr>
      <vt:lpstr>HIV/HBV Coinfection Treatment Options</vt:lpstr>
      <vt:lpstr>HIV/HBV Coinfection Treatment Options (continued)</vt:lpstr>
      <vt:lpstr>Considerations for HIV/HBV  Coinfection Treatment in Children </vt:lpstr>
      <vt:lpstr>Conclusions: HIV/HBV Coinfection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2015-09-22T16:10:32Z</dcterms:created>
  <dcterms:modified xsi:type="dcterms:W3CDTF">2015-11-20T20:23:36Z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