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00" r:id="rId4"/>
  </p:sldMasterIdLst>
  <p:notesMasterIdLst>
    <p:notesMasterId r:id="rId29"/>
  </p:notesMasterIdLst>
  <p:sldIdLst>
    <p:sldId id="257" r:id="rId5"/>
    <p:sldId id="258" r:id="rId6"/>
    <p:sldId id="259" r:id="rId7"/>
    <p:sldId id="262" r:id="rId8"/>
    <p:sldId id="260" r:id="rId9"/>
    <p:sldId id="283" r:id="rId10"/>
    <p:sldId id="267" r:id="rId11"/>
    <p:sldId id="268" r:id="rId12"/>
    <p:sldId id="269" r:id="rId13"/>
    <p:sldId id="270" r:id="rId14"/>
    <p:sldId id="261" r:id="rId15"/>
    <p:sldId id="264" r:id="rId16"/>
    <p:sldId id="265" r:id="rId17"/>
    <p:sldId id="266" r:id="rId18"/>
    <p:sldId id="263" r:id="rId19"/>
    <p:sldId id="273" r:id="rId20"/>
    <p:sldId id="275" r:id="rId21"/>
    <p:sldId id="276" r:id="rId22"/>
    <p:sldId id="277" r:id="rId23"/>
    <p:sldId id="278" r:id="rId24"/>
    <p:sldId id="274" r:id="rId25"/>
    <p:sldId id="272" r:id="rId26"/>
    <p:sldId id="281" r:id="rId27"/>
    <p:sldId id="28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dhu Ravishankar" initials="SR" lastIdx="1" clrIdx="0">
    <p:extLst>
      <p:ext uri="{19B8F6BF-5375-455C-9EA6-DF929625EA0E}">
        <p15:presenceInfo xmlns:p15="http://schemas.microsoft.com/office/powerpoint/2012/main" userId="S::SRavishankar@iapac.org::ee6b898b-7d94-41c3-9400-64e7d3f359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DAE3F3"/>
    <a:srgbClr val="00FDFF"/>
    <a:srgbClr val="E21937"/>
    <a:srgbClr val="000000"/>
    <a:srgbClr val="E6E6E6"/>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6" autoAdjust="0"/>
    <p:restoredTop sz="94658"/>
  </p:normalViewPr>
  <p:slideViewPr>
    <p:cSldViewPr snapToGrid="0" snapToObjects="1">
      <p:cViewPr varScale="1">
        <p:scale>
          <a:sx n="83" d="100"/>
          <a:sy n="83" d="100"/>
        </p:scale>
        <p:origin x="532" y="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al%20Pathak\Desktop\IAPAC%202019\Task%201%20Data%20for%20Sept%20PPT\_for%20PPT%2026Aug19\Graph%201_2_3_4_5%2003Sep19%20SRP_forppt%20incPar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nal%20Pathak\Desktop\IAPAC%202019\Task%201%20Data%20for%20Sept%20PPT\_for%20PPT%2026Aug19\Graph%201_2_3_4_5%2003Sep19%20SRP_forppt%20incPar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Second 90 Trend Data</a:t>
            </a:r>
            <a:endParaRPr lang="en-US" sz="1400">
              <a:effectLst/>
            </a:endParaRPr>
          </a:p>
          <a:p>
            <a:pPr>
              <a:defRPr/>
            </a:pPr>
            <a:r>
              <a:rPr lang="en-US" sz="1400" b="1" i="0" baseline="0">
                <a:effectLst/>
              </a:rPr>
              <a:t>2015-2018</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 4'!$B$8</c:f>
              <c:strCache>
                <c:ptCount val="1"/>
                <c:pt idx="0">
                  <c:v>Birmingham</c:v>
                </c:pt>
              </c:strCache>
            </c:strRef>
          </c:tx>
          <c:spPr>
            <a:ln w="28575" cap="rnd">
              <a:solidFill>
                <a:srgbClr val="F127CB"/>
              </a:solidFill>
              <a:round/>
            </a:ln>
            <a:effectLst/>
          </c:spPr>
          <c:marker>
            <c:symbol val="circle"/>
            <c:size val="5"/>
            <c:spPr>
              <a:solidFill>
                <a:srgbClr val="F127CB"/>
              </a:solidFill>
              <a:ln w="9525">
                <a:solidFill>
                  <a:srgbClr val="F127CB"/>
                </a:solidFill>
              </a:ln>
              <a:effectLst/>
            </c:spPr>
          </c:marker>
          <c:cat>
            <c:numRef>
              <c:f>'Graph 4'!$C$7:$F$7</c:f>
              <c:numCache>
                <c:formatCode>General</c:formatCode>
                <c:ptCount val="4"/>
                <c:pt idx="0">
                  <c:v>2015</c:v>
                </c:pt>
                <c:pt idx="1">
                  <c:v>2016</c:v>
                </c:pt>
                <c:pt idx="2">
                  <c:v>2017</c:v>
                </c:pt>
                <c:pt idx="3">
                  <c:v>2018</c:v>
                </c:pt>
              </c:numCache>
            </c:numRef>
          </c:cat>
          <c:val>
            <c:numRef>
              <c:f>'Graph 4'!$C$8:$F$8</c:f>
              <c:numCache>
                <c:formatCode>0%</c:formatCode>
                <c:ptCount val="4"/>
                <c:pt idx="0">
                  <c:v>0.88217880402605087</c:v>
                </c:pt>
                <c:pt idx="1">
                  <c:v>0.84395731179694256</c:v>
                </c:pt>
                <c:pt idx="2">
                  <c:v>0.73173452314556608</c:v>
                </c:pt>
                <c:pt idx="3">
                  <c:v>0.75244481698798549</c:v>
                </c:pt>
              </c:numCache>
            </c:numRef>
          </c:val>
          <c:smooth val="0"/>
          <c:extLst>
            <c:ext xmlns:c16="http://schemas.microsoft.com/office/drawing/2014/chart" uri="{C3380CC4-5D6E-409C-BE32-E72D297353CC}">
              <c16:uniqueId val="{00000000-2E14-4699-99D6-AD3A277DB4F4}"/>
            </c:ext>
          </c:extLst>
        </c:ser>
        <c:ser>
          <c:idx val="1"/>
          <c:order val="1"/>
          <c:tx>
            <c:strRef>
              <c:f>'Graph 4'!$B$9</c:f>
              <c:strCache>
                <c:ptCount val="1"/>
                <c:pt idx="0">
                  <c:v>New York City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4'!$C$7:$F$7</c:f>
              <c:numCache>
                <c:formatCode>General</c:formatCode>
                <c:ptCount val="4"/>
                <c:pt idx="0">
                  <c:v>2015</c:v>
                </c:pt>
                <c:pt idx="1">
                  <c:v>2016</c:v>
                </c:pt>
                <c:pt idx="2">
                  <c:v>2017</c:v>
                </c:pt>
                <c:pt idx="3">
                  <c:v>2018</c:v>
                </c:pt>
              </c:numCache>
            </c:numRef>
          </c:cat>
          <c:val>
            <c:numRef>
              <c:f>'Graph 4'!$C$9:$F$9</c:f>
              <c:numCache>
                <c:formatCode>0%</c:formatCode>
                <c:ptCount val="4"/>
                <c:pt idx="0">
                  <c:v>0.88</c:v>
                </c:pt>
                <c:pt idx="1">
                  <c:v>0.86</c:v>
                </c:pt>
                <c:pt idx="2">
                  <c:v>0.86</c:v>
                </c:pt>
              </c:numCache>
            </c:numRef>
          </c:val>
          <c:smooth val="0"/>
          <c:extLst>
            <c:ext xmlns:c16="http://schemas.microsoft.com/office/drawing/2014/chart" uri="{C3380CC4-5D6E-409C-BE32-E72D297353CC}">
              <c16:uniqueId val="{00000001-2E14-4699-99D6-AD3A277DB4F4}"/>
            </c:ext>
          </c:extLst>
        </c:ser>
        <c:ser>
          <c:idx val="2"/>
          <c:order val="2"/>
          <c:tx>
            <c:strRef>
              <c:f>'Graph 4'!$B$10</c:f>
              <c:strCache>
                <c:ptCount val="1"/>
                <c:pt idx="0">
                  <c:v>Phoenix</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'Graph 4'!$C$7:$F$7</c:f>
              <c:numCache>
                <c:formatCode>General</c:formatCode>
                <c:ptCount val="4"/>
                <c:pt idx="0">
                  <c:v>2015</c:v>
                </c:pt>
                <c:pt idx="1">
                  <c:v>2016</c:v>
                </c:pt>
                <c:pt idx="2">
                  <c:v>2017</c:v>
                </c:pt>
                <c:pt idx="3">
                  <c:v>2018</c:v>
                </c:pt>
              </c:numCache>
            </c:numRef>
          </c:cat>
          <c:val>
            <c:numRef>
              <c:f>'Graph 4'!$C$10:$F$10</c:f>
              <c:numCache>
                <c:formatCode>0%</c:formatCode>
                <c:ptCount val="4"/>
                <c:pt idx="0">
                  <c:v>0.57939308398023992</c:v>
                </c:pt>
                <c:pt idx="1">
                  <c:v>0.61840324763193499</c:v>
                </c:pt>
                <c:pt idx="2">
                  <c:v>0.57503714710252596</c:v>
                </c:pt>
              </c:numCache>
            </c:numRef>
          </c:val>
          <c:smooth val="0"/>
          <c:extLst>
            <c:ext xmlns:c16="http://schemas.microsoft.com/office/drawing/2014/chart" uri="{C3380CC4-5D6E-409C-BE32-E72D297353CC}">
              <c16:uniqueId val="{00000002-2E14-4699-99D6-AD3A277DB4F4}"/>
            </c:ext>
          </c:extLst>
        </c:ser>
        <c:ser>
          <c:idx val="3"/>
          <c:order val="3"/>
          <c:tx>
            <c:strRef>
              <c:f>'Graph 4'!$B$11</c:f>
              <c:strCache>
                <c:ptCount val="1"/>
                <c:pt idx="0">
                  <c:v>Providence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4'!$C$7:$F$7</c:f>
              <c:numCache>
                <c:formatCode>General</c:formatCode>
                <c:ptCount val="4"/>
                <c:pt idx="0">
                  <c:v>2015</c:v>
                </c:pt>
                <c:pt idx="1">
                  <c:v>2016</c:v>
                </c:pt>
                <c:pt idx="2">
                  <c:v>2017</c:v>
                </c:pt>
                <c:pt idx="3">
                  <c:v>2018</c:v>
                </c:pt>
              </c:numCache>
            </c:numRef>
          </c:cat>
          <c:val>
            <c:numRef>
              <c:f>'Graph 4'!$C$11:$F$11</c:f>
              <c:numCache>
                <c:formatCode>0%</c:formatCode>
                <c:ptCount val="4"/>
                <c:pt idx="0">
                  <c:v>0.7355191256830601</c:v>
                </c:pt>
                <c:pt idx="1">
                  <c:v>0.76457883369330448</c:v>
                </c:pt>
                <c:pt idx="2">
                  <c:v>0.7865528281750267</c:v>
                </c:pt>
              </c:numCache>
            </c:numRef>
          </c:val>
          <c:smooth val="0"/>
          <c:extLst>
            <c:ext xmlns:c16="http://schemas.microsoft.com/office/drawing/2014/chart" uri="{C3380CC4-5D6E-409C-BE32-E72D297353CC}">
              <c16:uniqueId val="{00000003-2E14-4699-99D6-AD3A277DB4F4}"/>
            </c:ext>
          </c:extLst>
        </c:ser>
        <c:ser>
          <c:idx val="4"/>
          <c:order val="4"/>
          <c:tx>
            <c:strRef>
              <c:f>'Graph 4'!$B$12</c:f>
              <c:strCache>
                <c:ptCount val="1"/>
                <c:pt idx="0">
                  <c:v>Lagos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'Graph 4'!$C$7:$F$7</c:f>
              <c:numCache>
                <c:formatCode>General</c:formatCode>
                <c:ptCount val="4"/>
                <c:pt idx="0">
                  <c:v>2015</c:v>
                </c:pt>
                <c:pt idx="1">
                  <c:v>2016</c:v>
                </c:pt>
                <c:pt idx="2">
                  <c:v>2017</c:v>
                </c:pt>
                <c:pt idx="3">
                  <c:v>2018</c:v>
                </c:pt>
              </c:numCache>
            </c:numRef>
          </c:cat>
          <c:val>
            <c:numRef>
              <c:f>'Graph 4'!$C$12:$F$12</c:f>
              <c:numCache>
                <c:formatCode>0%</c:formatCode>
                <c:ptCount val="4"/>
                <c:pt idx="0">
                  <c:v>0.76</c:v>
                </c:pt>
                <c:pt idx="1">
                  <c:v>0.86</c:v>
                </c:pt>
                <c:pt idx="2">
                  <c:v>0.92</c:v>
                </c:pt>
                <c:pt idx="3">
                  <c:v>0.99</c:v>
                </c:pt>
              </c:numCache>
            </c:numRef>
          </c:val>
          <c:smooth val="0"/>
          <c:extLst>
            <c:ext xmlns:c16="http://schemas.microsoft.com/office/drawing/2014/chart" uri="{C3380CC4-5D6E-409C-BE32-E72D297353CC}">
              <c16:uniqueId val="{00000004-2E14-4699-99D6-AD3A277DB4F4}"/>
            </c:ext>
          </c:extLst>
        </c:ser>
        <c:ser>
          <c:idx val="5"/>
          <c:order val="5"/>
          <c:tx>
            <c:strRef>
              <c:f>'Graph 4'!$B$13</c:f>
              <c:strCache>
                <c:ptCount val="1"/>
                <c:pt idx="0">
                  <c:v>Lubumbashi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'Graph 4'!$C$7:$F$7</c:f>
              <c:numCache>
                <c:formatCode>General</c:formatCode>
                <c:ptCount val="4"/>
                <c:pt idx="0">
                  <c:v>2015</c:v>
                </c:pt>
                <c:pt idx="1">
                  <c:v>2016</c:v>
                </c:pt>
                <c:pt idx="2">
                  <c:v>2017</c:v>
                </c:pt>
                <c:pt idx="3">
                  <c:v>2018</c:v>
                </c:pt>
              </c:numCache>
            </c:numRef>
          </c:cat>
          <c:val>
            <c:numRef>
              <c:f>'Graph 4'!$C$13:$F$13</c:f>
              <c:numCache>
                <c:formatCode>0%</c:formatCode>
                <c:ptCount val="4"/>
                <c:pt idx="0">
                  <c:v>0.8206139459239683</c:v>
                </c:pt>
                <c:pt idx="1">
                  <c:v>0.86811747833135877</c:v>
                </c:pt>
                <c:pt idx="2">
                  <c:v>0.9242472357747048</c:v>
                </c:pt>
                <c:pt idx="3">
                  <c:v>0.92209870858821719</c:v>
                </c:pt>
              </c:numCache>
            </c:numRef>
          </c:val>
          <c:smooth val="0"/>
          <c:extLst>
            <c:ext xmlns:c16="http://schemas.microsoft.com/office/drawing/2014/chart" uri="{C3380CC4-5D6E-409C-BE32-E72D297353CC}">
              <c16:uniqueId val="{00000005-2E14-4699-99D6-AD3A277DB4F4}"/>
            </c:ext>
          </c:extLst>
        </c:ser>
        <c:ser>
          <c:idx val="6"/>
          <c:order val="6"/>
          <c:tx>
            <c:strRef>
              <c:f>'Graph 4'!$B$14</c:f>
              <c:strCache>
                <c:ptCount val="1"/>
                <c:pt idx="0">
                  <c:v>Melbourne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'Graph 4'!$C$7:$F$7</c:f>
              <c:numCache>
                <c:formatCode>General</c:formatCode>
                <c:ptCount val="4"/>
                <c:pt idx="0">
                  <c:v>2015</c:v>
                </c:pt>
                <c:pt idx="1">
                  <c:v>2016</c:v>
                </c:pt>
                <c:pt idx="2">
                  <c:v>2017</c:v>
                </c:pt>
                <c:pt idx="3">
                  <c:v>2018</c:v>
                </c:pt>
              </c:numCache>
            </c:numRef>
          </c:cat>
          <c:val>
            <c:numRef>
              <c:f>'Graph 4'!$C$14:$F$14</c:f>
              <c:numCache>
                <c:formatCode>0%</c:formatCode>
                <c:ptCount val="4"/>
                <c:pt idx="0">
                  <c:v>0.92</c:v>
                </c:pt>
                <c:pt idx="1">
                  <c:v>0.95</c:v>
                </c:pt>
                <c:pt idx="2">
                  <c:v>0.98</c:v>
                </c:pt>
              </c:numCache>
            </c:numRef>
          </c:val>
          <c:smooth val="0"/>
          <c:extLst>
            <c:ext xmlns:c16="http://schemas.microsoft.com/office/drawing/2014/chart" uri="{C3380CC4-5D6E-409C-BE32-E72D297353CC}">
              <c16:uniqueId val="{00000006-2E14-4699-99D6-AD3A277DB4F4}"/>
            </c:ext>
          </c:extLst>
        </c:ser>
        <c:ser>
          <c:idx val="7"/>
          <c:order val="7"/>
          <c:tx>
            <c:strRef>
              <c:f>'Graph 4'!$B$15</c:f>
              <c:strCache>
                <c:ptCount val="1"/>
                <c:pt idx="0">
                  <c:v>Taipei</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'Graph 4'!$C$7:$F$7</c:f>
              <c:numCache>
                <c:formatCode>General</c:formatCode>
                <c:ptCount val="4"/>
                <c:pt idx="0">
                  <c:v>2015</c:v>
                </c:pt>
                <c:pt idx="1">
                  <c:v>2016</c:v>
                </c:pt>
                <c:pt idx="2">
                  <c:v>2017</c:v>
                </c:pt>
                <c:pt idx="3">
                  <c:v>2018</c:v>
                </c:pt>
              </c:numCache>
            </c:numRef>
          </c:cat>
          <c:val>
            <c:numRef>
              <c:f>'Graph 4'!$C$15:$F$15</c:f>
              <c:numCache>
                <c:formatCode>0%</c:formatCode>
                <c:ptCount val="4"/>
                <c:pt idx="0">
                  <c:v>0.83</c:v>
                </c:pt>
                <c:pt idx="1">
                  <c:v>0.87</c:v>
                </c:pt>
                <c:pt idx="2">
                  <c:v>0.91</c:v>
                </c:pt>
                <c:pt idx="3">
                  <c:v>0.92</c:v>
                </c:pt>
              </c:numCache>
            </c:numRef>
          </c:val>
          <c:smooth val="0"/>
          <c:extLst>
            <c:ext xmlns:c16="http://schemas.microsoft.com/office/drawing/2014/chart" uri="{C3380CC4-5D6E-409C-BE32-E72D297353CC}">
              <c16:uniqueId val="{00000007-2E14-4699-99D6-AD3A277DB4F4}"/>
            </c:ext>
          </c:extLst>
        </c:ser>
        <c:ser>
          <c:idx val="8"/>
          <c:order val="8"/>
          <c:tx>
            <c:strRef>
              <c:f>'Graph 4'!$B$16</c:f>
              <c:strCache>
                <c:ptCount val="1"/>
                <c:pt idx="0">
                  <c:v>Amsterdam</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'Graph 4'!$C$7:$F$7</c:f>
              <c:numCache>
                <c:formatCode>General</c:formatCode>
                <c:ptCount val="4"/>
                <c:pt idx="0">
                  <c:v>2015</c:v>
                </c:pt>
                <c:pt idx="1">
                  <c:v>2016</c:v>
                </c:pt>
                <c:pt idx="2">
                  <c:v>2017</c:v>
                </c:pt>
                <c:pt idx="3">
                  <c:v>2018</c:v>
                </c:pt>
              </c:numCache>
            </c:numRef>
          </c:cat>
          <c:val>
            <c:numRef>
              <c:f>'Graph 4'!$C$16:$F$16</c:f>
              <c:numCache>
                <c:formatCode>0%</c:formatCode>
                <c:ptCount val="4"/>
                <c:pt idx="0">
                  <c:v>0.9</c:v>
                </c:pt>
                <c:pt idx="1">
                  <c:v>0.93</c:v>
                </c:pt>
                <c:pt idx="2">
                  <c:v>0.94</c:v>
                </c:pt>
                <c:pt idx="3">
                  <c:v>0.94</c:v>
                </c:pt>
              </c:numCache>
            </c:numRef>
          </c:val>
          <c:smooth val="0"/>
          <c:extLst>
            <c:ext xmlns:c16="http://schemas.microsoft.com/office/drawing/2014/chart" uri="{C3380CC4-5D6E-409C-BE32-E72D297353CC}">
              <c16:uniqueId val="{00000008-2E14-4699-99D6-AD3A277DB4F4}"/>
            </c:ext>
          </c:extLst>
        </c:ser>
        <c:ser>
          <c:idx val="9"/>
          <c:order val="9"/>
          <c:tx>
            <c:strRef>
              <c:f>'Graph 4'!$B$17</c:f>
              <c:strCache>
                <c:ptCount val="1"/>
                <c:pt idx="0">
                  <c:v>Kyiv</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'Graph 4'!$C$7:$F$7</c:f>
              <c:numCache>
                <c:formatCode>General</c:formatCode>
                <c:ptCount val="4"/>
                <c:pt idx="0">
                  <c:v>2015</c:v>
                </c:pt>
                <c:pt idx="1">
                  <c:v>2016</c:v>
                </c:pt>
                <c:pt idx="2">
                  <c:v>2017</c:v>
                </c:pt>
                <c:pt idx="3">
                  <c:v>2018</c:v>
                </c:pt>
              </c:numCache>
            </c:numRef>
          </c:cat>
          <c:val>
            <c:numRef>
              <c:f>'Graph 4'!$C$17:$F$17</c:f>
              <c:numCache>
                <c:formatCode>0%</c:formatCode>
                <c:ptCount val="4"/>
                <c:pt idx="0">
                  <c:v>0.44</c:v>
                </c:pt>
                <c:pt idx="1">
                  <c:v>0.57999999999999996</c:v>
                </c:pt>
                <c:pt idx="2">
                  <c:v>0.66</c:v>
                </c:pt>
                <c:pt idx="3">
                  <c:v>0.73</c:v>
                </c:pt>
              </c:numCache>
            </c:numRef>
          </c:val>
          <c:smooth val="0"/>
          <c:extLst>
            <c:ext xmlns:c16="http://schemas.microsoft.com/office/drawing/2014/chart" uri="{C3380CC4-5D6E-409C-BE32-E72D297353CC}">
              <c16:uniqueId val="{00000009-2E14-4699-99D6-AD3A277DB4F4}"/>
            </c:ext>
          </c:extLst>
        </c:ser>
        <c:ser>
          <c:idx val="10"/>
          <c:order val="10"/>
          <c:tx>
            <c:strRef>
              <c:f>'Graph 4'!$B$18</c:f>
              <c:strCache>
                <c:ptCount val="1"/>
                <c:pt idx="0">
                  <c:v>Seville</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cat>
            <c:numRef>
              <c:f>'Graph 4'!$C$7:$F$7</c:f>
              <c:numCache>
                <c:formatCode>General</c:formatCode>
                <c:ptCount val="4"/>
                <c:pt idx="0">
                  <c:v>2015</c:v>
                </c:pt>
                <c:pt idx="1">
                  <c:v>2016</c:v>
                </c:pt>
                <c:pt idx="2">
                  <c:v>2017</c:v>
                </c:pt>
                <c:pt idx="3">
                  <c:v>2018</c:v>
                </c:pt>
              </c:numCache>
            </c:numRef>
          </c:cat>
          <c:val>
            <c:numRef>
              <c:f>'Graph 4'!$C$18:$F$18</c:f>
              <c:numCache>
                <c:formatCode>0%</c:formatCode>
                <c:ptCount val="4"/>
                <c:pt idx="1">
                  <c:v>0.96</c:v>
                </c:pt>
                <c:pt idx="2">
                  <c:v>0.98</c:v>
                </c:pt>
                <c:pt idx="3">
                  <c:v>0.98</c:v>
                </c:pt>
              </c:numCache>
            </c:numRef>
          </c:val>
          <c:smooth val="0"/>
          <c:extLst>
            <c:ext xmlns:c16="http://schemas.microsoft.com/office/drawing/2014/chart" uri="{C3380CC4-5D6E-409C-BE32-E72D297353CC}">
              <c16:uniqueId val="{0000000A-2E14-4699-99D6-AD3A277DB4F4}"/>
            </c:ext>
          </c:extLst>
        </c:ser>
        <c:ser>
          <c:idx val="11"/>
          <c:order val="11"/>
          <c:tx>
            <c:strRef>
              <c:f>'Graph 4'!$B$19</c:f>
              <c:strCache>
                <c:ptCount val="1"/>
                <c:pt idx="0">
                  <c:v>Almaty</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'Graph 4'!$C$7:$F$7</c:f>
              <c:numCache>
                <c:formatCode>General</c:formatCode>
                <c:ptCount val="4"/>
                <c:pt idx="0">
                  <c:v>2015</c:v>
                </c:pt>
                <c:pt idx="1">
                  <c:v>2016</c:v>
                </c:pt>
                <c:pt idx="2">
                  <c:v>2017</c:v>
                </c:pt>
                <c:pt idx="3">
                  <c:v>2018</c:v>
                </c:pt>
              </c:numCache>
            </c:numRef>
          </c:cat>
          <c:val>
            <c:numRef>
              <c:f>'Graph 4'!$C$19:$F$19</c:f>
              <c:numCache>
                <c:formatCode>0%</c:formatCode>
                <c:ptCount val="4"/>
                <c:pt idx="0">
                  <c:v>0.67</c:v>
                </c:pt>
                <c:pt idx="1">
                  <c:v>0.72</c:v>
                </c:pt>
                <c:pt idx="2">
                  <c:v>0.77</c:v>
                </c:pt>
                <c:pt idx="3">
                  <c:v>0.8</c:v>
                </c:pt>
              </c:numCache>
            </c:numRef>
          </c:val>
          <c:smooth val="0"/>
          <c:extLst>
            <c:ext xmlns:c16="http://schemas.microsoft.com/office/drawing/2014/chart" uri="{C3380CC4-5D6E-409C-BE32-E72D297353CC}">
              <c16:uniqueId val="{0000000B-2E14-4699-99D6-AD3A277DB4F4}"/>
            </c:ext>
          </c:extLst>
        </c:ser>
        <c:ser>
          <c:idx val="12"/>
          <c:order val="12"/>
          <c:tx>
            <c:strRef>
              <c:f>'Graph 4'!$B$20</c:f>
              <c:strCache>
                <c:ptCount val="1"/>
                <c:pt idx="0">
                  <c:v>Nairobi</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'Graph 4'!$C$7:$F$7</c:f>
              <c:numCache>
                <c:formatCode>General</c:formatCode>
                <c:ptCount val="4"/>
                <c:pt idx="0">
                  <c:v>2015</c:v>
                </c:pt>
                <c:pt idx="1">
                  <c:v>2016</c:v>
                </c:pt>
                <c:pt idx="2">
                  <c:v>2017</c:v>
                </c:pt>
                <c:pt idx="3">
                  <c:v>2018</c:v>
                </c:pt>
              </c:numCache>
            </c:numRef>
          </c:cat>
          <c:val>
            <c:numRef>
              <c:f>'Graph 4'!$C$20:$F$20</c:f>
              <c:numCache>
                <c:formatCode>0%</c:formatCode>
                <c:ptCount val="4"/>
                <c:pt idx="1">
                  <c:v>0.96</c:v>
                </c:pt>
                <c:pt idx="2">
                  <c:v>1</c:v>
                </c:pt>
                <c:pt idx="3">
                  <c:v>0.99</c:v>
                </c:pt>
              </c:numCache>
            </c:numRef>
          </c:val>
          <c:smooth val="0"/>
          <c:extLst>
            <c:ext xmlns:c16="http://schemas.microsoft.com/office/drawing/2014/chart" uri="{C3380CC4-5D6E-409C-BE32-E72D297353CC}">
              <c16:uniqueId val="{0000000C-2E14-4699-99D6-AD3A277DB4F4}"/>
            </c:ext>
          </c:extLst>
        </c:ser>
        <c:ser>
          <c:idx val="13"/>
          <c:order val="13"/>
          <c:tx>
            <c:strRef>
              <c:f>'Graph 4'!$B$21</c:f>
              <c:strCache>
                <c:ptCount val="1"/>
                <c:pt idx="0">
                  <c:v>Bangkok</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'Graph 4'!$C$7:$F$7</c:f>
              <c:numCache>
                <c:formatCode>General</c:formatCode>
                <c:ptCount val="4"/>
                <c:pt idx="0">
                  <c:v>2015</c:v>
                </c:pt>
                <c:pt idx="1">
                  <c:v>2016</c:v>
                </c:pt>
                <c:pt idx="2">
                  <c:v>2017</c:v>
                </c:pt>
                <c:pt idx="3">
                  <c:v>2018</c:v>
                </c:pt>
              </c:numCache>
            </c:numRef>
          </c:cat>
          <c:val>
            <c:numRef>
              <c:f>'Graph 4'!$C$21:$F$21</c:f>
              <c:numCache>
                <c:formatCode>0%</c:formatCode>
                <c:ptCount val="4"/>
                <c:pt idx="1">
                  <c:v>0.56999999999999995</c:v>
                </c:pt>
                <c:pt idx="2">
                  <c:v>0.72</c:v>
                </c:pt>
                <c:pt idx="3">
                  <c:v>0.78</c:v>
                </c:pt>
              </c:numCache>
            </c:numRef>
          </c:val>
          <c:smooth val="0"/>
          <c:extLst>
            <c:ext xmlns:c16="http://schemas.microsoft.com/office/drawing/2014/chart" uri="{C3380CC4-5D6E-409C-BE32-E72D297353CC}">
              <c16:uniqueId val="{0000000D-2E14-4699-99D6-AD3A277DB4F4}"/>
            </c:ext>
          </c:extLst>
        </c:ser>
        <c:ser>
          <c:idx val="14"/>
          <c:order val="14"/>
          <c:tx>
            <c:strRef>
              <c:f>'Graph 4'!$B$22</c:f>
              <c:strCache>
                <c:ptCount val="1"/>
                <c:pt idx="0">
                  <c:v>Paris</c:v>
                </c:pt>
              </c:strCache>
            </c:strRef>
          </c:tx>
          <c:spPr>
            <a:ln w="28575" cap="rnd">
              <a:solidFill>
                <a:srgbClr val="66FF33"/>
              </a:solidFill>
              <a:round/>
            </a:ln>
            <a:effectLst/>
          </c:spPr>
          <c:marker>
            <c:symbol val="circle"/>
            <c:size val="5"/>
            <c:spPr>
              <a:solidFill>
                <a:srgbClr val="66FF33"/>
              </a:solidFill>
              <a:ln w="9525">
                <a:solidFill>
                  <a:srgbClr val="66FF33"/>
                </a:solidFill>
              </a:ln>
              <a:effectLst/>
            </c:spPr>
          </c:marker>
          <c:cat>
            <c:numRef>
              <c:f>'Graph 4'!$C$7:$F$7</c:f>
              <c:numCache>
                <c:formatCode>General</c:formatCode>
                <c:ptCount val="4"/>
                <c:pt idx="0">
                  <c:v>2015</c:v>
                </c:pt>
                <c:pt idx="1">
                  <c:v>2016</c:v>
                </c:pt>
                <c:pt idx="2">
                  <c:v>2017</c:v>
                </c:pt>
                <c:pt idx="3">
                  <c:v>2018</c:v>
                </c:pt>
              </c:numCache>
            </c:numRef>
          </c:cat>
          <c:val>
            <c:numRef>
              <c:f>'Graph 4'!$C$22:$F$22</c:f>
              <c:numCache>
                <c:formatCode>0%</c:formatCode>
                <c:ptCount val="4"/>
                <c:pt idx="0">
                  <c:v>0.95</c:v>
                </c:pt>
                <c:pt idx="1">
                  <c:v>0.96</c:v>
                </c:pt>
                <c:pt idx="2">
                  <c:v>0.96</c:v>
                </c:pt>
                <c:pt idx="3">
                  <c:v>0.96</c:v>
                </c:pt>
              </c:numCache>
            </c:numRef>
          </c:val>
          <c:smooth val="0"/>
          <c:extLst>
            <c:ext xmlns:c16="http://schemas.microsoft.com/office/drawing/2014/chart" uri="{C3380CC4-5D6E-409C-BE32-E72D297353CC}">
              <c16:uniqueId val="{0000000E-2E14-4699-99D6-AD3A277DB4F4}"/>
            </c:ext>
          </c:extLst>
        </c:ser>
        <c:dLbls>
          <c:showLegendKey val="0"/>
          <c:showVal val="0"/>
          <c:showCatName val="0"/>
          <c:showSerName val="0"/>
          <c:showPercent val="0"/>
          <c:showBubbleSize val="0"/>
        </c:dLbls>
        <c:marker val="1"/>
        <c:smooth val="0"/>
        <c:axId val="518043640"/>
        <c:axId val="518042656"/>
      </c:lineChart>
      <c:catAx>
        <c:axId val="51804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042656"/>
        <c:crosses val="autoZero"/>
        <c:auto val="1"/>
        <c:lblAlgn val="ctr"/>
        <c:lblOffset val="100"/>
        <c:noMultiLvlLbl val="0"/>
      </c:catAx>
      <c:valAx>
        <c:axId val="518042656"/>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804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EEBF7"/>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Third 90 Trend Data</a:t>
            </a:r>
            <a:endParaRPr lang="en-US" sz="1400">
              <a:effectLst/>
            </a:endParaRPr>
          </a:p>
          <a:p>
            <a:pPr>
              <a:defRPr/>
            </a:pPr>
            <a:r>
              <a:rPr lang="en-US" sz="1400" b="1" i="0" baseline="0">
                <a:effectLst/>
              </a:rPr>
              <a:t>2015-2018</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 5'!$B$8</c:f>
              <c:strCache>
                <c:ptCount val="1"/>
                <c:pt idx="0">
                  <c:v>Denver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5'!$C$7:$F$7</c:f>
              <c:numCache>
                <c:formatCode>General</c:formatCode>
                <c:ptCount val="4"/>
                <c:pt idx="0">
                  <c:v>2015</c:v>
                </c:pt>
                <c:pt idx="1">
                  <c:v>2016</c:v>
                </c:pt>
                <c:pt idx="2">
                  <c:v>2017</c:v>
                </c:pt>
                <c:pt idx="3">
                  <c:v>2018</c:v>
                </c:pt>
              </c:numCache>
            </c:numRef>
          </c:cat>
          <c:val>
            <c:numRef>
              <c:f>'Graph 5'!$C$8:$F$8</c:f>
              <c:numCache>
                <c:formatCode>0%</c:formatCode>
                <c:ptCount val="4"/>
                <c:pt idx="0">
                  <c:v>0.9</c:v>
                </c:pt>
                <c:pt idx="1">
                  <c:v>0.88</c:v>
                </c:pt>
                <c:pt idx="2">
                  <c:v>0.89</c:v>
                </c:pt>
                <c:pt idx="3">
                  <c:v>0.9</c:v>
                </c:pt>
              </c:numCache>
            </c:numRef>
          </c:val>
          <c:smooth val="0"/>
          <c:extLst>
            <c:ext xmlns:c16="http://schemas.microsoft.com/office/drawing/2014/chart" uri="{C3380CC4-5D6E-409C-BE32-E72D297353CC}">
              <c16:uniqueId val="{00000000-E777-4332-B58A-572EF7657BDE}"/>
            </c:ext>
          </c:extLst>
        </c:ser>
        <c:ser>
          <c:idx val="1"/>
          <c:order val="1"/>
          <c:tx>
            <c:strRef>
              <c:f>'Graph 5'!$B$9</c:f>
              <c:strCache>
                <c:ptCount val="1"/>
                <c:pt idx="0">
                  <c:v>Birmingham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5'!$C$7:$F$7</c:f>
              <c:numCache>
                <c:formatCode>General</c:formatCode>
                <c:ptCount val="4"/>
                <c:pt idx="0">
                  <c:v>2015</c:v>
                </c:pt>
                <c:pt idx="1">
                  <c:v>2016</c:v>
                </c:pt>
                <c:pt idx="2">
                  <c:v>2017</c:v>
                </c:pt>
                <c:pt idx="3">
                  <c:v>2018</c:v>
                </c:pt>
              </c:numCache>
            </c:numRef>
          </c:cat>
          <c:val>
            <c:numRef>
              <c:f>'Graph 5'!$C$9:$F$9</c:f>
              <c:numCache>
                <c:formatCode>0%</c:formatCode>
                <c:ptCount val="4"/>
                <c:pt idx="0">
                  <c:v>0.69</c:v>
                </c:pt>
                <c:pt idx="1">
                  <c:v>0.80211893369788112</c:v>
                </c:pt>
                <c:pt idx="2">
                  <c:v>0.63528963414634143</c:v>
                </c:pt>
                <c:pt idx="3">
                  <c:v>0.57296695135536579</c:v>
                </c:pt>
              </c:numCache>
            </c:numRef>
          </c:val>
          <c:smooth val="0"/>
          <c:extLst>
            <c:ext xmlns:c16="http://schemas.microsoft.com/office/drawing/2014/chart" uri="{C3380CC4-5D6E-409C-BE32-E72D297353CC}">
              <c16:uniqueId val="{00000001-E777-4332-B58A-572EF7657BDE}"/>
            </c:ext>
          </c:extLst>
        </c:ser>
        <c:ser>
          <c:idx val="2"/>
          <c:order val="2"/>
          <c:tx>
            <c:strRef>
              <c:f>'Graph 5'!$B$10</c:f>
              <c:strCache>
                <c:ptCount val="1"/>
                <c:pt idx="0">
                  <c:v>New York City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5'!$C$7:$F$7</c:f>
              <c:numCache>
                <c:formatCode>General</c:formatCode>
                <c:ptCount val="4"/>
                <c:pt idx="0">
                  <c:v>2015</c:v>
                </c:pt>
                <c:pt idx="1">
                  <c:v>2016</c:v>
                </c:pt>
                <c:pt idx="2">
                  <c:v>2017</c:v>
                </c:pt>
                <c:pt idx="3">
                  <c:v>2018</c:v>
                </c:pt>
              </c:numCache>
            </c:numRef>
          </c:cat>
          <c:val>
            <c:numRef>
              <c:f>'Graph 5'!$C$10:$F$10</c:f>
              <c:numCache>
                <c:formatCode>0%</c:formatCode>
                <c:ptCount val="4"/>
                <c:pt idx="0">
                  <c:v>0.9</c:v>
                </c:pt>
                <c:pt idx="1">
                  <c:v>0.93</c:v>
                </c:pt>
                <c:pt idx="2">
                  <c:v>0.93</c:v>
                </c:pt>
              </c:numCache>
            </c:numRef>
          </c:val>
          <c:smooth val="0"/>
          <c:extLst>
            <c:ext xmlns:c16="http://schemas.microsoft.com/office/drawing/2014/chart" uri="{C3380CC4-5D6E-409C-BE32-E72D297353CC}">
              <c16:uniqueId val="{00000002-E777-4332-B58A-572EF7657BDE}"/>
            </c:ext>
          </c:extLst>
        </c:ser>
        <c:ser>
          <c:idx val="3"/>
          <c:order val="3"/>
          <c:tx>
            <c:strRef>
              <c:f>'Graph 5'!$B$11</c:f>
              <c:strCache>
                <c:ptCount val="1"/>
                <c:pt idx="0">
                  <c:v>Phoenix</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5'!$C$7:$F$7</c:f>
              <c:numCache>
                <c:formatCode>General</c:formatCode>
                <c:ptCount val="4"/>
                <c:pt idx="0">
                  <c:v>2015</c:v>
                </c:pt>
                <c:pt idx="1">
                  <c:v>2016</c:v>
                </c:pt>
                <c:pt idx="2">
                  <c:v>2017</c:v>
                </c:pt>
                <c:pt idx="3">
                  <c:v>2018</c:v>
                </c:pt>
              </c:numCache>
            </c:numRef>
          </c:cat>
          <c:val>
            <c:numRef>
              <c:f>'Graph 5'!$C$11:$F$11</c:f>
              <c:numCache>
                <c:formatCode>0%</c:formatCode>
                <c:ptCount val="4"/>
                <c:pt idx="0">
                  <c:v>0.99512789281364189</c:v>
                </c:pt>
                <c:pt idx="1">
                  <c:v>0.98577680525164113</c:v>
                </c:pt>
                <c:pt idx="2">
                  <c:v>0.9948320413436692</c:v>
                </c:pt>
              </c:numCache>
            </c:numRef>
          </c:val>
          <c:smooth val="0"/>
          <c:extLst>
            <c:ext xmlns:c16="http://schemas.microsoft.com/office/drawing/2014/chart" uri="{C3380CC4-5D6E-409C-BE32-E72D297353CC}">
              <c16:uniqueId val="{00000003-E777-4332-B58A-572EF7657BDE}"/>
            </c:ext>
          </c:extLst>
        </c:ser>
        <c:ser>
          <c:idx val="4"/>
          <c:order val="4"/>
          <c:tx>
            <c:strRef>
              <c:f>'Graph 5'!$B$12</c:f>
              <c:strCache>
                <c:ptCount val="1"/>
                <c:pt idx="0">
                  <c:v>Providence</c:v>
                </c:pt>
              </c:strCache>
            </c:strRef>
          </c:tx>
          <c:spPr>
            <a:ln w="28575" cap="rnd">
              <a:solidFill>
                <a:srgbClr val="F127CB"/>
              </a:solidFill>
              <a:round/>
            </a:ln>
            <a:effectLst/>
          </c:spPr>
          <c:marker>
            <c:symbol val="circle"/>
            <c:size val="5"/>
            <c:spPr>
              <a:solidFill>
                <a:srgbClr val="F127CB"/>
              </a:solidFill>
              <a:ln w="9525">
                <a:solidFill>
                  <a:srgbClr val="F127CB"/>
                </a:solidFill>
              </a:ln>
              <a:effectLst/>
            </c:spPr>
          </c:marker>
          <c:cat>
            <c:numRef>
              <c:f>'Graph 5'!$C$7:$F$7</c:f>
              <c:numCache>
                <c:formatCode>General</c:formatCode>
                <c:ptCount val="4"/>
                <c:pt idx="0">
                  <c:v>2015</c:v>
                </c:pt>
                <c:pt idx="1">
                  <c:v>2016</c:v>
                </c:pt>
                <c:pt idx="2">
                  <c:v>2017</c:v>
                </c:pt>
                <c:pt idx="3">
                  <c:v>2018</c:v>
                </c:pt>
              </c:numCache>
            </c:numRef>
          </c:cat>
          <c:val>
            <c:numRef>
              <c:f>'Graph 5'!$C$12:$F$12</c:f>
              <c:numCache>
                <c:formatCode>0%</c:formatCode>
                <c:ptCount val="4"/>
                <c:pt idx="0">
                  <c:v>0.88112927191679047</c:v>
                </c:pt>
                <c:pt idx="1">
                  <c:v>0.90536723163841804</c:v>
                </c:pt>
                <c:pt idx="2">
                  <c:v>0.9050203527815468</c:v>
                </c:pt>
              </c:numCache>
            </c:numRef>
          </c:val>
          <c:smooth val="0"/>
          <c:extLst>
            <c:ext xmlns:c16="http://schemas.microsoft.com/office/drawing/2014/chart" uri="{C3380CC4-5D6E-409C-BE32-E72D297353CC}">
              <c16:uniqueId val="{00000004-E777-4332-B58A-572EF7657BDE}"/>
            </c:ext>
          </c:extLst>
        </c:ser>
        <c:ser>
          <c:idx val="5"/>
          <c:order val="5"/>
          <c:tx>
            <c:strRef>
              <c:f>'Graph 5'!$B$13</c:f>
              <c:strCache>
                <c:ptCount val="1"/>
                <c:pt idx="0">
                  <c:v>Melbourne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'Graph 5'!$C$7:$F$7</c:f>
              <c:numCache>
                <c:formatCode>General</c:formatCode>
                <c:ptCount val="4"/>
                <c:pt idx="0">
                  <c:v>2015</c:v>
                </c:pt>
                <c:pt idx="1">
                  <c:v>2016</c:v>
                </c:pt>
                <c:pt idx="2">
                  <c:v>2017</c:v>
                </c:pt>
                <c:pt idx="3">
                  <c:v>2018</c:v>
                </c:pt>
              </c:numCache>
            </c:numRef>
          </c:cat>
          <c:val>
            <c:numRef>
              <c:f>'Graph 5'!$C$13:$F$13</c:f>
              <c:numCache>
                <c:formatCode>0%</c:formatCode>
                <c:ptCount val="4"/>
                <c:pt idx="0">
                  <c:v>0.92</c:v>
                </c:pt>
                <c:pt idx="1">
                  <c:v>0.94</c:v>
                </c:pt>
                <c:pt idx="2">
                  <c:v>0.96</c:v>
                </c:pt>
              </c:numCache>
            </c:numRef>
          </c:val>
          <c:smooth val="0"/>
          <c:extLst>
            <c:ext xmlns:c16="http://schemas.microsoft.com/office/drawing/2014/chart" uri="{C3380CC4-5D6E-409C-BE32-E72D297353CC}">
              <c16:uniqueId val="{00000005-E777-4332-B58A-572EF7657BDE}"/>
            </c:ext>
          </c:extLst>
        </c:ser>
        <c:ser>
          <c:idx val="6"/>
          <c:order val="6"/>
          <c:tx>
            <c:strRef>
              <c:f>'Graph 5'!$B$14</c:f>
              <c:strCache>
                <c:ptCount val="1"/>
                <c:pt idx="0">
                  <c:v>Taipei</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'Graph 5'!$C$7:$F$7</c:f>
              <c:numCache>
                <c:formatCode>General</c:formatCode>
                <c:ptCount val="4"/>
                <c:pt idx="0">
                  <c:v>2015</c:v>
                </c:pt>
                <c:pt idx="1">
                  <c:v>2016</c:v>
                </c:pt>
                <c:pt idx="2">
                  <c:v>2017</c:v>
                </c:pt>
                <c:pt idx="3">
                  <c:v>2018</c:v>
                </c:pt>
              </c:numCache>
            </c:numRef>
          </c:cat>
          <c:val>
            <c:numRef>
              <c:f>'Graph 5'!$C$14:$F$14</c:f>
              <c:numCache>
                <c:formatCode>0%</c:formatCode>
                <c:ptCount val="4"/>
                <c:pt idx="0">
                  <c:v>0.96</c:v>
                </c:pt>
                <c:pt idx="1">
                  <c:v>0.96</c:v>
                </c:pt>
                <c:pt idx="2">
                  <c:v>0.97</c:v>
                </c:pt>
                <c:pt idx="3">
                  <c:v>0.96</c:v>
                </c:pt>
              </c:numCache>
            </c:numRef>
          </c:val>
          <c:smooth val="0"/>
          <c:extLst>
            <c:ext xmlns:c16="http://schemas.microsoft.com/office/drawing/2014/chart" uri="{C3380CC4-5D6E-409C-BE32-E72D297353CC}">
              <c16:uniqueId val="{00000006-E777-4332-B58A-572EF7657BDE}"/>
            </c:ext>
          </c:extLst>
        </c:ser>
        <c:ser>
          <c:idx val="7"/>
          <c:order val="7"/>
          <c:tx>
            <c:strRef>
              <c:f>'Graph 5'!$B$15</c:f>
              <c:strCache>
                <c:ptCount val="1"/>
                <c:pt idx="0">
                  <c:v>Amsterdam</c:v>
                </c:pt>
              </c:strCache>
            </c:strRef>
          </c:tx>
          <c:spPr>
            <a:ln w="28575" cap="rnd">
              <a:solidFill>
                <a:srgbClr val="000000"/>
              </a:solidFill>
              <a:round/>
            </a:ln>
            <a:effectLst/>
          </c:spPr>
          <c:marker>
            <c:symbol val="circle"/>
            <c:size val="5"/>
            <c:spPr>
              <a:solidFill>
                <a:srgbClr val="000000"/>
              </a:solidFill>
              <a:ln w="9525">
                <a:solidFill>
                  <a:srgbClr val="000000"/>
                </a:solidFill>
              </a:ln>
              <a:effectLst/>
            </c:spPr>
          </c:marker>
          <c:cat>
            <c:numRef>
              <c:f>'Graph 5'!$C$7:$F$7</c:f>
              <c:numCache>
                <c:formatCode>General</c:formatCode>
                <c:ptCount val="4"/>
                <c:pt idx="0">
                  <c:v>2015</c:v>
                </c:pt>
                <c:pt idx="1">
                  <c:v>2016</c:v>
                </c:pt>
                <c:pt idx="2">
                  <c:v>2017</c:v>
                </c:pt>
                <c:pt idx="3">
                  <c:v>2018</c:v>
                </c:pt>
              </c:numCache>
            </c:numRef>
          </c:cat>
          <c:val>
            <c:numRef>
              <c:f>'Graph 5'!$C$15:$F$15</c:f>
              <c:numCache>
                <c:formatCode>0%</c:formatCode>
                <c:ptCount val="4"/>
                <c:pt idx="0">
                  <c:v>0.94</c:v>
                </c:pt>
                <c:pt idx="1">
                  <c:v>0.95</c:v>
                </c:pt>
                <c:pt idx="2">
                  <c:v>0.94</c:v>
                </c:pt>
                <c:pt idx="3">
                  <c:v>0.96</c:v>
                </c:pt>
              </c:numCache>
            </c:numRef>
          </c:val>
          <c:smooth val="0"/>
          <c:extLst>
            <c:ext xmlns:c16="http://schemas.microsoft.com/office/drawing/2014/chart" uri="{C3380CC4-5D6E-409C-BE32-E72D297353CC}">
              <c16:uniqueId val="{00000007-E777-4332-B58A-572EF7657BDE}"/>
            </c:ext>
          </c:extLst>
        </c:ser>
        <c:ser>
          <c:idx val="8"/>
          <c:order val="8"/>
          <c:tx>
            <c:strRef>
              <c:f>'Graph 5'!$B$16</c:f>
              <c:strCache>
                <c:ptCount val="1"/>
                <c:pt idx="0">
                  <c:v>Kyiv</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'Graph 5'!$C$7:$F$7</c:f>
              <c:numCache>
                <c:formatCode>General</c:formatCode>
                <c:ptCount val="4"/>
                <c:pt idx="0">
                  <c:v>2015</c:v>
                </c:pt>
                <c:pt idx="1">
                  <c:v>2016</c:v>
                </c:pt>
                <c:pt idx="2">
                  <c:v>2017</c:v>
                </c:pt>
                <c:pt idx="3">
                  <c:v>2018</c:v>
                </c:pt>
              </c:numCache>
            </c:numRef>
          </c:cat>
          <c:val>
            <c:numRef>
              <c:f>'Graph 5'!$C$16:$F$16</c:f>
              <c:numCache>
                <c:formatCode>0%</c:formatCode>
                <c:ptCount val="4"/>
                <c:pt idx="0">
                  <c:v>0.85</c:v>
                </c:pt>
                <c:pt idx="1">
                  <c:v>0.87</c:v>
                </c:pt>
                <c:pt idx="2">
                  <c:v>0.73</c:v>
                </c:pt>
                <c:pt idx="3">
                  <c:v>0.96</c:v>
                </c:pt>
              </c:numCache>
            </c:numRef>
          </c:val>
          <c:smooth val="0"/>
          <c:extLst>
            <c:ext xmlns:c16="http://schemas.microsoft.com/office/drawing/2014/chart" uri="{C3380CC4-5D6E-409C-BE32-E72D297353CC}">
              <c16:uniqueId val="{00000008-E777-4332-B58A-572EF7657BDE}"/>
            </c:ext>
          </c:extLst>
        </c:ser>
        <c:ser>
          <c:idx val="9"/>
          <c:order val="9"/>
          <c:tx>
            <c:strRef>
              <c:f>'Graph 5'!$B$17</c:f>
              <c:strCache>
                <c:ptCount val="1"/>
                <c:pt idx="0">
                  <c:v>Seville</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'Graph 5'!$C$7:$F$7</c:f>
              <c:numCache>
                <c:formatCode>General</c:formatCode>
                <c:ptCount val="4"/>
                <c:pt idx="0">
                  <c:v>2015</c:v>
                </c:pt>
                <c:pt idx="1">
                  <c:v>2016</c:v>
                </c:pt>
                <c:pt idx="2">
                  <c:v>2017</c:v>
                </c:pt>
                <c:pt idx="3">
                  <c:v>2018</c:v>
                </c:pt>
              </c:numCache>
            </c:numRef>
          </c:cat>
          <c:val>
            <c:numRef>
              <c:f>'Graph 5'!$C$17:$F$17</c:f>
              <c:numCache>
                <c:formatCode>0%</c:formatCode>
                <c:ptCount val="4"/>
                <c:pt idx="1">
                  <c:v>0.95</c:v>
                </c:pt>
                <c:pt idx="2">
                  <c:v>0.94</c:v>
                </c:pt>
                <c:pt idx="3">
                  <c:v>0.95</c:v>
                </c:pt>
              </c:numCache>
            </c:numRef>
          </c:val>
          <c:smooth val="0"/>
          <c:extLst>
            <c:ext xmlns:c16="http://schemas.microsoft.com/office/drawing/2014/chart" uri="{C3380CC4-5D6E-409C-BE32-E72D297353CC}">
              <c16:uniqueId val="{00000009-E777-4332-B58A-572EF7657BDE}"/>
            </c:ext>
          </c:extLst>
        </c:ser>
        <c:ser>
          <c:idx val="10"/>
          <c:order val="10"/>
          <c:tx>
            <c:strRef>
              <c:f>'Graph 5'!$B$18</c:f>
              <c:strCache>
                <c:ptCount val="1"/>
                <c:pt idx="0">
                  <c:v>Almaty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'Graph 5'!$C$7:$F$7</c:f>
              <c:numCache>
                <c:formatCode>General</c:formatCode>
                <c:ptCount val="4"/>
                <c:pt idx="0">
                  <c:v>2015</c:v>
                </c:pt>
                <c:pt idx="1">
                  <c:v>2016</c:v>
                </c:pt>
                <c:pt idx="2">
                  <c:v>2017</c:v>
                </c:pt>
                <c:pt idx="3">
                  <c:v>2018</c:v>
                </c:pt>
              </c:numCache>
            </c:numRef>
          </c:cat>
          <c:val>
            <c:numRef>
              <c:f>'Graph 5'!$C$18:$F$18</c:f>
              <c:numCache>
                <c:formatCode>0%</c:formatCode>
                <c:ptCount val="4"/>
                <c:pt idx="0">
                  <c:v>0.44</c:v>
                </c:pt>
                <c:pt idx="1">
                  <c:v>0.61</c:v>
                </c:pt>
                <c:pt idx="2">
                  <c:v>0.64</c:v>
                </c:pt>
                <c:pt idx="3">
                  <c:v>0.7</c:v>
                </c:pt>
              </c:numCache>
            </c:numRef>
          </c:val>
          <c:smooth val="0"/>
          <c:extLst>
            <c:ext xmlns:c16="http://schemas.microsoft.com/office/drawing/2014/chart" uri="{C3380CC4-5D6E-409C-BE32-E72D297353CC}">
              <c16:uniqueId val="{0000000A-E777-4332-B58A-572EF7657BDE}"/>
            </c:ext>
          </c:extLst>
        </c:ser>
        <c:ser>
          <c:idx val="11"/>
          <c:order val="11"/>
          <c:tx>
            <c:strRef>
              <c:f>'Graph 5'!$B$19</c:f>
              <c:strCache>
                <c:ptCount val="1"/>
                <c:pt idx="0">
                  <c:v>Nairobi</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'Graph 5'!$C$7:$F$7</c:f>
              <c:numCache>
                <c:formatCode>General</c:formatCode>
                <c:ptCount val="4"/>
                <c:pt idx="0">
                  <c:v>2015</c:v>
                </c:pt>
                <c:pt idx="1">
                  <c:v>2016</c:v>
                </c:pt>
                <c:pt idx="2">
                  <c:v>2017</c:v>
                </c:pt>
                <c:pt idx="3">
                  <c:v>2018</c:v>
                </c:pt>
              </c:numCache>
            </c:numRef>
          </c:cat>
          <c:val>
            <c:numRef>
              <c:f>'Graph 5'!$C$19:$F$19</c:f>
              <c:numCache>
                <c:formatCode>0%</c:formatCode>
                <c:ptCount val="4"/>
                <c:pt idx="1">
                  <c:v>0.55000000000000004</c:v>
                </c:pt>
                <c:pt idx="2">
                  <c:v>0.82</c:v>
                </c:pt>
                <c:pt idx="3">
                  <c:v>0.92</c:v>
                </c:pt>
              </c:numCache>
            </c:numRef>
          </c:val>
          <c:smooth val="0"/>
          <c:extLst>
            <c:ext xmlns:c16="http://schemas.microsoft.com/office/drawing/2014/chart" uri="{C3380CC4-5D6E-409C-BE32-E72D297353CC}">
              <c16:uniqueId val="{0000000B-E777-4332-B58A-572EF7657BDE}"/>
            </c:ext>
          </c:extLst>
        </c:ser>
        <c:ser>
          <c:idx val="12"/>
          <c:order val="12"/>
          <c:tx>
            <c:strRef>
              <c:f>'Graph 5'!$B$20</c:f>
              <c:strCache>
                <c:ptCount val="1"/>
                <c:pt idx="0">
                  <c:v>Bangkok</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'Graph 5'!$C$7:$F$7</c:f>
              <c:numCache>
                <c:formatCode>General</c:formatCode>
                <c:ptCount val="4"/>
                <c:pt idx="0">
                  <c:v>2015</c:v>
                </c:pt>
                <c:pt idx="1">
                  <c:v>2016</c:v>
                </c:pt>
                <c:pt idx="2">
                  <c:v>2017</c:v>
                </c:pt>
                <c:pt idx="3">
                  <c:v>2018</c:v>
                </c:pt>
              </c:numCache>
            </c:numRef>
          </c:cat>
          <c:val>
            <c:numRef>
              <c:f>'Graph 5'!$C$20:$F$20</c:f>
              <c:numCache>
                <c:formatCode>0%</c:formatCode>
                <c:ptCount val="4"/>
                <c:pt idx="1">
                  <c:v>0.79</c:v>
                </c:pt>
                <c:pt idx="2">
                  <c:v>0.76</c:v>
                </c:pt>
                <c:pt idx="3">
                  <c:v>0.76</c:v>
                </c:pt>
              </c:numCache>
            </c:numRef>
          </c:val>
          <c:smooth val="0"/>
          <c:extLst>
            <c:ext xmlns:c16="http://schemas.microsoft.com/office/drawing/2014/chart" uri="{C3380CC4-5D6E-409C-BE32-E72D297353CC}">
              <c16:uniqueId val="{0000000C-E777-4332-B58A-572EF7657BDE}"/>
            </c:ext>
          </c:extLst>
        </c:ser>
        <c:ser>
          <c:idx val="13"/>
          <c:order val="13"/>
          <c:tx>
            <c:strRef>
              <c:f>'Graph 5'!$B$21</c:f>
              <c:strCache>
                <c:ptCount val="1"/>
                <c:pt idx="0">
                  <c:v>Paris</c:v>
                </c:pt>
              </c:strCache>
            </c:strRef>
          </c:tx>
          <c:spPr>
            <a:ln w="28575" cap="rnd">
              <a:solidFill>
                <a:srgbClr val="66FF33"/>
              </a:solidFill>
              <a:round/>
            </a:ln>
            <a:effectLst/>
          </c:spPr>
          <c:marker>
            <c:symbol val="circle"/>
            <c:size val="5"/>
            <c:spPr>
              <a:solidFill>
                <a:srgbClr val="66FF33"/>
              </a:solidFill>
              <a:ln w="9525">
                <a:solidFill>
                  <a:srgbClr val="66FF33"/>
                </a:solidFill>
              </a:ln>
              <a:effectLst/>
            </c:spPr>
          </c:marker>
          <c:cat>
            <c:numRef>
              <c:f>'Graph 5'!$C$7:$F$7</c:f>
              <c:numCache>
                <c:formatCode>General</c:formatCode>
                <c:ptCount val="4"/>
                <c:pt idx="0">
                  <c:v>2015</c:v>
                </c:pt>
                <c:pt idx="1">
                  <c:v>2016</c:v>
                </c:pt>
                <c:pt idx="2">
                  <c:v>2017</c:v>
                </c:pt>
                <c:pt idx="3">
                  <c:v>2018</c:v>
                </c:pt>
              </c:numCache>
            </c:numRef>
          </c:cat>
          <c:val>
            <c:numRef>
              <c:f>'Graph 5'!$C$21:$F$21</c:f>
              <c:numCache>
                <c:formatCode>0%</c:formatCode>
                <c:ptCount val="4"/>
                <c:pt idx="0">
                  <c:v>0.91</c:v>
                </c:pt>
                <c:pt idx="1">
                  <c:v>0.94</c:v>
                </c:pt>
                <c:pt idx="2">
                  <c:v>0.94</c:v>
                </c:pt>
                <c:pt idx="3">
                  <c:v>0.94</c:v>
                </c:pt>
              </c:numCache>
            </c:numRef>
          </c:val>
          <c:smooth val="0"/>
          <c:extLst>
            <c:ext xmlns:c16="http://schemas.microsoft.com/office/drawing/2014/chart" uri="{C3380CC4-5D6E-409C-BE32-E72D297353CC}">
              <c16:uniqueId val="{0000000D-E777-4332-B58A-572EF7657BDE}"/>
            </c:ext>
          </c:extLst>
        </c:ser>
        <c:dLbls>
          <c:showLegendKey val="0"/>
          <c:showVal val="0"/>
          <c:showCatName val="0"/>
          <c:showSerName val="0"/>
          <c:showPercent val="0"/>
          <c:showBubbleSize val="0"/>
        </c:dLbls>
        <c:marker val="1"/>
        <c:smooth val="0"/>
        <c:axId val="302216528"/>
        <c:axId val="302216200"/>
      </c:lineChart>
      <c:catAx>
        <c:axId val="30221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216200"/>
        <c:crosses val="autoZero"/>
        <c:auto val="1"/>
        <c:lblAlgn val="ctr"/>
        <c:lblOffset val="100"/>
        <c:noMultiLvlLbl val="0"/>
      </c:catAx>
      <c:valAx>
        <c:axId val="302216200"/>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21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EEBF7"/>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0.05011</cdr:x>
      <cdr:y>0.20749</cdr:y>
    </cdr:from>
    <cdr:to>
      <cdr:x>0.17655</cdr:x>
      <cdr:y>0.27398</cdr:y>
    </cdr:to>
    <cdr:grpSp>
      <cdr:nvGrpSpPr>
        <cdr:cNvPr id="13" name="Group 12">
          <a:extLst xmlns:a="http://schemas.openxmlformats.org/drawingml/2006/main">
            <a:ext uri="{FF2B5EF4-FFF2-40B4-BE49-F238E27FC236}">
              <a16:creationId xmlns:a16="http://schemas.microsoft.com/office/drawing/2014/main" id="{ED3D6AF5-EFD6-4336-B817-CF0A98B7D634}"/>
            </a:ext>
          </a:extLst>
        </cdr:cNvPr>
        <cdr:cNvGrpSpPr/>
      </cdr:nvGrpSpPr>
      <cdr:grpSpPr>
        <a:xfrm xmlns:a="http://schemas.openxmlformats.org/drawingml/2006/main">
          <a:off x="333451" y="901732"/>
          <a:ext cx="841379" cy="288959"/>
          <a:chOff x="0" y="0"/>
          <a:chExt cx="1233662" cy="357885"/>
        </a:xfrm>
      </cdr:grpSpPr>
      <cdr:sp macro="" textlink="">
        <cdr:nvSpPr>
          <cdr:cNvPr id="14" name="Star: 5 Points 13">
            <a:extLst xmlns:a="http://schemas.openxmlformats.org/drawingml/2006/main">
              <a:ext uri="{FF2B5EF4-FFF2-40B4-BE49-F238E27FC236}">
                <a16:creationId xmlns:a16="http://schemas.microsoft.com/office/drawing/2014/main" id="{D828E9F4-E835-4B35-805F-2F154229C26B}"/>
              </a:ext>
            </a:extLst>
          </cdr:cNvPr>
          <cdr:cNvSpPr/>
        </cdr:nvSpPr>
        <cdr:spPr>
          <a:xfrm xmlns:a="http://schemas.openxmlformats.org/drawingml/2006/main">
            <a:off x="0" y="0"/>
            <a:ext cx="288133" cy="35788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15" name="Star: 5 Points 14">
            <a:extLst xmlns:a="http://schemas.openxmlformats.org/drawingml/2006/main">
              <a:ext uri="{FF2B5EF4-FFF2-40B4-BE49-F238E27FC236}">
                <a16:creationId xmlns:a16="http://schemas.microsoft.com/office/drawing/2014/main" id="{B33C3729-9C7D-4E55-8ADB-F5C46EEA991B}"/>
              </a:ext>
            </a:extLst>
          </cdr:cNvPr>
          <cdr:cNvSpPr/>
        </cdr:nvSpPr>
        <cdr:spPr>
          <a:xfrm xmlns:a="http://schemas.openxmlformats.org/drawingml/2006/main">
            <a:off x="349990" y="0"/>
            <a:ext cx="288133" cy="35788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16" name="Star: 5 Points 15">
            <a:extLst xmlns:a="http://schemas.openxmlformats.org/drawingml/2006/main">
              <a:ext uri="{FF2B5EF4-FFF2-40B4-BE49-F238E27FC236}">
                <a16:creationId xmlns:a16="http://schemas.microsoft.com/office/drawing/2014/main" id="{45E5E041-F5C5-43EF-BB66-E0EB923D7472}"/>
              </a:ext>
            </a:extLst>
          </cdr:cNvPr>
          <cdr:cNvSpPr/>
        </cdr:nvSpPr>
        <cdr:spPr>
          <a:xfrm xmlns:a="http://schemas.openxmlformats.org/drawingml/2006/main">
            <a:off x="644867" y="0"/>
            <a:ext cx="288133" cy="35788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17" name="Star: 5 Points 16">
            <a:extLst xmlns:a="http://schemas.openxmlformats.org/drawingml/2006/main">
              <a:ext uri="{FF2B5EF4-FFF2-40B4-BE49-F238E27FC236}">
                <a16:creationId xmlns:a16="http://schemas.microsoft.com/office/drawing/2014/main" id="{A6A28C0D-870E-46A5-B3AC-A6967AD955AE}"/>
              </a:ext>
            </a:extLst>
          </cdr:cNvPr>
          <cdr:cNvSpPr/>
        </cdr:nvSpPr>
        <cdr:spPr>
          <a:xfrm xmlns:a="http://schemas.openxmlformats.org/drawingml/2006/main">
            <a:off x="945529" y="0"/>
            <a:ext cx="288133" cy="35788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grpSp>
  </cdr:relSizeAnchor>
  <cdr:relSizeAnchor xmlns:cdr="http://schemas.openxmlformats.org/drawingml/2006/chartDrawing">
    <cdr:from>
      <cdr:x>0.87036</cdr:x>
      <cdr:y>0.19186</cdr:y>
    </cdr:from>
    <cdr:to>
      <cdr:x>0.98852</cdr:x>
      <cdr:y>0.26416</cdr:y>
    </cdr:to>
    <cdr:grpSp>
      <cdr:nvGrpSpPr>
        <cdr:cNvPr id="18" name="Group 17">
          <a:extLst xmlns:a="http://schemas.openxmlformats.org/drawingml/2006/main">
            <a:ext uri="{FF2B5EF4-FFF2-40B4-BE49-F238E27FC236}">
              <a16:creationId xmlns:a16="http://schemas.microsoft.com/office/drawing/2014/main" id="{7ED5DA74-6999-427E-9D7D-E821259BB423}"/>
            </a:ext>
          </a:extLst>
        </cdr:cNvPr>
        <cdr:cNvGrpSpPr/>
      </cdr:nvGrpSpPr>
      <cdr:grpSpPr>
        <a:xfrm xmlns:a="http://schemas.openxmlformats.org/drawingml/2006/main">
          <a:off x="5791700" y="833805"/>
          <a:ext cx="786281" cy="314209"/>
          <a:chOff x="0" y="0"/>
          <a:chExt cx="1743071" cy="523905"/>
        </a:xfrm>
      </cdr:grpSpPr>
      <cdr:sp macro="" textlink="">
        <cdr:nvSpPr>
          <cdr:cNvPr id="19" name="Star: 5 Points 18">
            <a:extLst xmlns:a="http://schemas.openxmlformats.org/drawingml/2006/main">
              <a:ext uri="{FF2B5EF4-FFF2-40B4-BE49-F238E27FC236}">
                <a16:creationId xmlns:a16="http://schemas.microsoft.com/office/drawing/2014/main" id="{202F9C4B-0B42-4614-AA2E-0908C68152D5}"/>
              </a:ext>
            </a:extLst>
          </cdr:cNvPr>
          <cdr:cNvSpPr/>
        </cdr:nvSpPr>
        <cdr:spPr>
          <a:xfrm xmlns:a="http://schemas.openxmlformats.org/drawingml/2006/main">
            <a:off x="0" y="0"/>
            <a:ext cx="407110" cy="52390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20" name="Star: 5 Points 19">
            <a:extLst xmlns:a="http://schemas.openxmlformats.org/drawingml/2006/main">
              <a:ext uri="{FF2B5EF4-FFF2-40B4-BE49-F238E27FC236}">
                <a16:creationId xmlns:a16="http://schemas.microsoft.com/office/drawing/2014/main" id="{2E5B6323-7C28-400A-A905-C9191109FB57}"/>
              </a:ext>
            </a:extLst>
          </cdr:cNvPr>
          <cdr:cNvSpPr/>
        </cdr:nvSpPr>
        <cdr:spPr>
          <a:xfrm xmlns:a="http://schemas.openxmlformats.org/drawingml/2006/main">
            <a:off x="494509" y="0"/>
            <a:ext cx="407110" cy="52390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21" name="Star: 5 Points 20">
            <a:extLst xmlns:a="http://schemas.openxmlformats.org/drawingml/2006/main">
              <a:ext uri="{FF2B5EF4-FFF2-40B4-BE49-F238E27FC236}">
                <a16:creationId xmlns:a16="http://schemas.microsoft.com/office/drawing/2014/main" id="{CE27C497-46E3-47BA-9D81-F377EBCC9ADD}"/>
              </a:ext>
            </a:extLst>
          </cdr:cNvPr>
          <cdr:cNvSpPr/>
        </cdr:nvSpPr>
        <cdr:spPr>
          <a:xfrm xmlns:a="http://schemas.openxmlformats.org/drawingml/2006/main">
            <a:off x="911148" y="0"/>
            <a:ext cx="407110" cy="52390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sp macro="" textlink="">
        <cdr:nvSpPr>
          <cdr:cNvPr id="22" name="Star: 5 Points 21">
            <a:extLst xmlns:a="http://schemas.openxmlformats.org/drawingml/2006/main">
              <a:ext uri="{FF2B5EF4-FFF2-40B4-BE49-F238E27FC236}">
                <a16:creationId xmlns:a16="http://schemas.microsoft.com/office/drawing/2014/main" id="{9039FBD9-D638-4332-987E-04173AE88B8B}"/>
              </a:ext>
            </a:extLst>
          </cdr:cNvPr>
          <cdr:cNvSpPr/>
        </cdr:nvSpPr>
        <cdr:spPr>
          <a:xfrm xmlns:a="http://schemas.openxmlformats.org/drawingml/2006/main">
            <a:off x="1335961" y="0"/>
            <a:ext cx="407110" cy="523905"/>
          </a:xfrm>
          <a:prstGeom xmlns:a="http://schemas.openxmlformats.org/drawingml/2006/main" prst="star5">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35A71-BC68-4F0D-A0B2-C2DC30E560E6}" type="datetimeFigureOut">
              <a:rPr lang="en-US" smtClean="0"/>
              <a:t>9/8/2019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AACE3-3E5E-4D18-ADAE-A274C6A2B9B1}" type="slidenum">
              <a:rPr lang="en-US" smtClean="0"/>
              <a:t>‹#›</a:t>
            </a:fld>
            <a:endParaRPr lang="en-US"/>
          </a:p>
        </p:txBody>
      </p:sp>
    </p:spTree>
    <p:extLst>
      <p:ext uri="{BB962C8B-B14F-4D97-AF65-F5344CB8AC3E}">
        <p14:creationId xmlns:p14="http://schemas.microsoft.com/office/powerpoint/2010/main" val="54027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cut-off points were chosen to allow for the greatest time frame and numbers in hopes of spotting patterns and trends.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to calculate population virally suppressed, the estimated number of PLHIV was used as the denominator.</a:t>
            </a:r>
          </a:p>
          <a:p>
            <a:endParaRPr lang="en-US" dirty="0"/>
          </a:p>
        </p:txBody>
      </p:sp>
      <p:sp>
        <p:nvSpPr>
          <p:cNvPr id="4" name="Slide Number Placeholder 3"/>
          <p:cNvSpPr>
            <a:spLocks noGrp="1"/>
          </p:cNvSpPr>
          <p:nvPr>
            <p:ph type="sldNum" sz="quarter" idx="5"/>
          </p:nvPr>
        </p:nvSpPr>
        <p:spPr/>
        <p:txBody>
          <a:bodyPr/>
          <a:lstStyle/>
          <a:p>
            <a:fld id="{4F7AACE3-3E5E-4D18-ADAE-A274C6A2B9B1}" type="slidenum">
              <a:rPr lang="en-US" smtClean="0"/>
              <a:t>11</a:t>
            </a:fld>
            <a:endParaRPr lang="en-US"/>
          </a:p>
        </p:txBody>
      </p:sp>
    </p:spTree>
    <p:extLst>
      <p:ext uri="{BB962C8B-B14F-4D97-AF65-F5344CB8AC3E}">
        <p14:creationId xmlns:p14="http://schemas.microsoft.com/office/powerpoint/2010/main" val="381470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AACE3-3E5E-4D18-ADAE-A274C6A2B9B1}" type="slidenum">
              <a:rPr lang="en-US" smtClean="0"/>
              <a:t>18</a:t>
            </a:fld>
            <a:endParaRPr lang="en-US"/>
          </a:p>
        </p:txBody>
      </p:sp>
    </p:spTree>
    <p:extLst>
      <p:ext uri="{BB962C8B-B14F-4D97-AF65-F5344CB8AC3E}">
        <p14:creationId xmlns:p14="http://schemas.microsoft.com/office/powerpoint/2010/main" val="348923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AACE3-3E5E-4D18-ADAE-A274C6A2B9B1}" type="slidenum">
              <a:rPr lang="en-US" smtClean="0"/>
              <a:t>21</a:t>
            </a:fld>
            <a:endParaRPr lang="en-US"/>
          </a:p>
        </p:txBody>
      </p:sp>
    </p:spTree>
    <p:extLst>
      <p:ext uri="{BB962C8B-B14F-4D97-AF65-F5344CB8AC3E}">
        <p14:creationId xmlns:p14="http://schemas.microsoft.com/office/powerpoint/2010/main" val="219845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BF20-1780-49F8-9BB0-60F0BC2140F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60E68E-CFAA-4EAC-A899-6A231270FE1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213F88-9981-454C-9435-E3C58544C3E0}"/>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47EBD57E-B2D0-4541-8C07-8DFF9C181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7AB2A-15F0-4A9C-B044-CE3050C09FEE}"/>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7" name="Picture 6" descr="Footer 1.ai">
            <a:extLst>
              <a:ext uri="{FF2B5EF4-FFF2-40B4-BE49-F238E27FC236}">
                <a16:creationId xmlns:a16="http://schemas.microsoft.com/office/drawing/2014/main" id="{94B76A14-EC49-416F-AF6E-1FA8F2AB1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8" name="Picture 7" descr="FTC-2019-London-final.ai">
            <a:extLst>
              <a:ext uri="{FF2B5EF4-FFF2-40B4-BE49-F238E27FC236}">
                <a16:creationId xmlns:a16="http://schemas.microsoft.com/office/drawing/2014/main" id="{976ECFE6-AEBC-4E29-857B-59937C2E5B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30127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00B8-F54A-49EB-B596-45051C56D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443F48-A7B7-45B9-B60E-5D0817463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E0044-4DCB-40A5-BE57-3AA8C309B397}"/>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0B718BF9-38B6-4396-ACC4-27264CA01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D9DE6-F7AC-42C4-BB72-464885D0D0AA}"/>
              </a:ext>
            </a:extLst>
          </p:cNvPr>
          <p:cNvSpPr>
            <a:spLocks noGrp="1"/>
          </p:cNvSpPr>
          <p:nvPr>
            <p:ph type="sldNum" sz="quarter" idx="12"/>
          </p:nvPr>
        </p:nvSpPr>
        <p:spPr/>
        <p:txBody>
          <a:bodyPr/>
          <a:lstStyle/>
          <a:p>
            <a:fld id="{CA7BD3C6-6E26-412A-AC3E-839F0F523D73}" type="slidenum">
              <a:rPr lang="en-US" smtClean="0"/>
              <a:t>‹#›</a:t>
            </a:fld>
            <a:endParaRPr lang="en-US"/>
          </a:p>
        </p:txBody>
      </p:sp>
    </p:spTree>
    <p:extLst>
      <p:ext uri="{BB962C8B-B14F-4D97-AF65-F5344CB8AC3E}">
        <p14:creationId xmlns:p14="http://schemas.microsoft.com/office/powerpoint/2010/main" val="374507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1EF72-0482-4B0C-A411-F3007C56FE1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92B7B-4C55-4EA1-B86E-4C7A38930DB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40C18-6C5A-4370-8104-FA2CA87BE142}"/>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877275B9-60CF-45B1-88AA-C74C64F14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11A9E-9550-4CDE-896F-F05EBBB98891}"/>
              </a:ext>
            </a:extLst>
          </p:cNvPr>
          <p:cNvSpPr>
            <a:spLocks noGrp="1"/>
          </p:cNvSpPr>
          <p:nvPr>
            <p:ph type="sldNum" sz="quarter" idx="12"/>
          </p:nvPr>
        </p:nvSpPr>
        <p:spPr/>
        <p:txBody>
          <a:bodyPr/>
          <a:lstStyle/>
          <a:p>
            <a:fld id="{CA7BD3C6-6E26-412A-AC3E-839F0F523D73}" type="slidenum">
              <a:rPr lang="en-US" smtClean="0"/>
              <a:t>‹#›</a:t>
            </a:fld>
            <a:endParaRPr lang="en-US"/>
          </a:p>
        </p:txBody>
      </p:sp>
    </p:spTree>
    <p:extLst>
      <p:ext uri="{BB962C8B-B14F-4D97-AF65-F5344CB8AC3E}">
        <p14:creationId xmlns:p14="http://schemas.microsoft.com/office/powerpoint/2010/main" val="314496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2F44-2604-4ABC-A702-17112BAF0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95784-16A0-4D52-AC5C-FD2CEE172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94290-1D46-4E50-BFC1-4C1FF9BCB063}"/>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CA2DDDD7-E129-4913-960B-DD509A8DC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48BC7-48CB-47C7-948C-F5CCA6506E0C}"/>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7" name="Picture 6" descr="Footer 1.ai">
            <a:extLst>
              <a:ext uri="{FF2B5EF4-FFF2-40B4-BE49-F238E27FC236}">
                <a16:creationId xmlns:a16="http://schemas.microsoft.com/office/drawing/2014/main" id="{0ADA669B-21CD-4A91-B1F2-B6CC72667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8" name="Picture 7" descr="FTC-2019-London-final.ai">
            <a:extLst>
              <a:ext uri="{FF2B5EF4-FFF2-40B4-BE49-F238E27FC236}">
                <a16:creationId xmlns:a16="http://schemas.microsoft.com/office/drawing/2014/main" id="{482CA972-4185-4FFD-8E8A-5A88BD7D13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96015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E69B-05B9-47BC-BFEE-75C9E643A35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A7A2B1-565B-4EF4-A438-FA18D940BA1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57AD2-910B-4176-9C2E-EFC0611F5697}"/>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5EB35D48-D2D9-4C63-BF52-BE59BCDE7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49E1E-D0C7-4522-BB0A-BBB101201637}"/>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7" name="Picture 6" descr="Footer 1.ai">
            <a:extLst>
              <a:ext uri="{FF2B5EF4-FFF2-40B4-BE49-F238E27FC236}">
                <a16:creationId xmlns:a16="http://schemas.microsoft.com/office/drawing/2014/main" id="{CAD696F7-1FD1-45CC-9938-5534F4F0C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8" name="Picture 7" descr="FTC-2019-London-final.ai">
            <a:extLst>
              <a:ext uri="{FF2B5EF4-FFF2-40B4-BE49-F238E27FC236}">
                <a16:creationId xmlns:a16="http://schemas.microsoft.com/office/drawing/2014/main" id="{8D9DBBF3-AE6E-4F8E-B5B4-1753970F7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268641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695D-8D0A-42A2-8D38-4C5EECA37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67891-84C0-4C95-9D74-3A7B127AC6E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154B4-BE7D-48FE-9C3C-9272989B76A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F2988-8F4E-4AA8-A2BC-C9AE05BEDF92}"/>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6" name="Footer Placeholder 5">
            <a:extLst>
              <a:ext uri="{FF2B5EF4-FFF2-40B4-BE49-F238E27FC236}">
                <a16:creationId xmlns:a16="http://schemas.microsoft.com/office/drawing/2014/main" id="{243136E8-E1C0-47DF-8AAF-1111A06D1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3A1E4-2B4F-4E26-AD9C-71326606FE26}"/>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8" name="Picture 7" descr="Footer 1.ai">
            <a:extLst>
              <a:ext uri="{FF2B5EF4-FFF2-40B4-BE49-F238E27FC236}">
                <a16:creationId xmlns:a16="http://schemas.microsoft.com/office/drawing/2014/main" id="{C4BE08F9-8100-435C-9270-9D73E7EE8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9" name="Picture 8" descr="FTC-2019-London-final.ai">
            <a:extLst>
              <a:ext uri="{FF2B5EF4-FFF2-40B4-BE49-F238E27FC236}">
                <a16:creationId xmlns:a16="http://schemas.microsoft.com/office/drawing/2014/main" id="{2AB6DDA1-2FB3-41C7-80CA-E9AB04FB0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418972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3FFC-E00D-40A6-B891-65A7CD0EA0E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AF360-E06D-4FBA-B4C3-47A1A228479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16640-3F74-45EA-9CC5-DF8C4F31F6A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E1326-3706-44D2-995C-3AD8D179FA0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6215F-E377-4FF6-9DBB-8E0E526D8C2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3D89F6-B6F3-4365-B94C-AD6513596552}"/>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8" name="Footer Placeholder 7">
            <a:extLst>
              <a:ext uri="{FF2B5EF4-FFF2-40B4-BE49-F238E27FC236}">
                <a16:creationId xmlns:a16="http://schemas.microsoft.com/office/drawing/2014/main" id="{1C1E79E8-76F5-429B-A20C-DCD31E1ABA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808C70-B9A9-4ED0-8FC1-5FE381372C58}"/>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10" name="Picture 9" descr="Footer 1.ai">
            <a:extLst>
              <a:ext uri="{FF2B5EF4-FFF2-40B4-BE49-F238E27FC236}">
                <a16:creationId xmlns:a16="http://schemas.microsoft.com/office/drawing/2014/main" id="{26D661D3-CA3D-46D6-AA3F-F9752F435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11" name="Picture 10" descr="FTC-2019-London-final.ai">
            <a:extLst>
              <a:ext uri="{FF2B5EF4-FFF2-40B4-BE49-F238E27FC236}">
                <a16:creationId xmlns:a16="http://schemas.microsoft.com/office/drawing/2014/main" id="{E858C47C-7F40-4014-A5BA-18FC839B5D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192053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536F-1A6F-43BF-955A-D1C071D4E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AF48E3-BABF-4CB9-88D9-452CF54B0627}"/>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4" name="Footer Placeholder 3">
            <a:extLst>
              <a:ext uri="{FF2B5EF4-FFF2-40B4-BE49-F238E27FC236}">
                <a16:creationId xmlns:a16="http://schemas.microsoft.com/office/drawing/2014/main" id="{2BEA4A53-9D00-4AAB-9A2F-56195695CF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AE2F7-AC61-4A6F-B979-E65BDA597F50}"/>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6" name="Picture 5" descr="Footer 1.ai">
            <a:extLst>
              <a:ext uri="{FF2B5EF4-FFF2-40B4-BE49-F238E27FC236}">
                <a16:creationId xmlns:a16="http://schemas.microsoft.com/office/drawing/2014/main" id="{E48198F6-2E68-498F-A0F6-36E02048D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7" name="Picture 6" descr="FTC-2019-London-final.ai">
            <a:extLst>
              <a:ext uri="{FF2B5EF4-FFF2-40B4-BE49-F238E27FC236}">
                <a16:creationId xmlns:a16="http://schemas.microsoft.com/office/drawing/2014/main" id="{499080A5-56D7-47E8-8BE6-CE5EDB4B6C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405126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AA5A5-26E8-4D9D-AAA5-3A3758EF71DD}"/>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3" name="Footer Placeholder 2">
            <a:extLst>
              <a:ext uri="{FF2B5EF4-FFF2-40B4-BE49-F238E27FC236}">
                <a16:creationId xmlns:a16="http://schemas.microsoft.com/office/drawing/2014/main" id="{50775906-6C72-4E9E-A38E-8D724EAE2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E7D71-5B6B-4332-A355-755C3885C253}"/>
              </a:ext>
            </a:extLst>
          </p:cNvPr>
          <p:cNvSpPr>
            <a:spLocks noGrp="1"/>
          </p:cNvSpPr>
          <p:nvPr>
            <p:ph type="sldNum" sz="quarter" idx="12"/>
          </p:nvPr>
        </p:nvSpPr>
        <p:spPr/>
        <p:txBody>
          <a:bodyPr/>
          <a:lstStyle/>
          <a:p>
            <a:fld id="{CA7BD3C6-6E26-412A-AC3E-839F0F523D73}" type="slidenum">
              <a:rPr lang="en-US" smtClean="0"/>
              <a:t>‹#›</a:t>
            </a:fld>
            <a:endParaRPr lang="en-US"/>
          </a:p>
        </p:txBody>
      </p:sp>
    </p:spTree>
    <p:extLst>
      <p:ext uri="{BB962C8B-B14F-4D97-AF65-F5344CB8AC3E}">
        <p14:creationId xmlns:p14="http://schemas.microsoft.com/office/powerpoint/2010/main" val="360505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DDE0-0FC8-4CB0-B83A-3EADBCA6432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442A2-0F43-4A62-AD7A-3733FE32778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958D51-4E38-46E4-B186-BFC6642DCD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9920E4-7867-4823-891C-0E733609D2D6}"/>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6" name="Footer Placeholder 5">
            <a:extLst>
              <a:ext uri="{FF2B5EF4-FFF2-40B4-BE49-F238E27FC236}">
                <a16:creationId xmlns:a16="http://schemas.microsoft.com/office/drawing/2014/main" id="{D512B25C-9BE2-41FB-A06B-AA65E3553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C0A16-F97C-4793-9687-77D45F426B7C}"/>
              </a:ext>
            </a:extLst>
          </p:cNvPr>
          <p:cNvSpPr>
            <a:spLocks noGrp="1"/>
          </p:cNvSpPr>
          <p:nvPr>
            <p:ph type="sldNum" sz="quarter" idx="12"/>
          </p:nvPr>
        </p:nvSpPr>
        <p:spPr/>
        <p:txBody>
          <a:bodyPr/>
          <a:lstStyle/>
          <a:p>
            <a:fld id="{CA7BD3C6-6E26-412A-AC3E-839F0F523D73}" type="slidenum">
              <a:rPr lang="en-US" smtClean="0"/>
              <a:t>‹#›</a:t>
            </a:fld>
            <a:endParaRPr lang="en-US"/>
          </a:p>
        </p:txBody>
      </p:sp>
      <p:pic>
        <p:nvPicPr>
          <p:cNvPr id="8" name="Picture 7" descr="Footer 1.ai">
            <a:extLst>
              <a:ext uri="{FF2B5EF4-FFF2-40B4-BE49-F238E27FC236}">
                <a16:creationId xmlns:a16="http://schemas.microsoft.com/office/drawing/2014/main" id="{5560E90C-441C-454A-BEA2-C3F10F17B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14940"/>
            <a:ext cx="9144000" cy="431800"/>
          </a:xfrm>
          <a:prstGeom prst="rect">
            <a:avLst/>
          </a:prstGeom>
        </p:spPr>
      </p:pic>
      <p:pic>
        <p:nvPicPr>
          <p:cNvPr id="9" name="Picture 8" descr="FTC-2019-London-final.ai">
            <a:extLst>
              <a:ext uri="{FF2B5EF4-FFF2-40B4-BE49-F238E27FC236}">
                <a16:creationId xmlns:a16="http://schemas.microsoft.com/office/drawing/2014/main" id="{0EC71DC9-0A3B-4950-BDBC-64AA1D97D4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838" y="224390"/>
            <a:ext cx="1188962" cy="549139"/>
          </a:xfrm>
          <a:prstGeom prst="rect">
            <a:avLst/>
          </a:prstGeom>
        </p:spPr>
      </p:pic>
    </p:spTree>
    <p:extLst>
      <p:ext uri="{BB962C8B-B14F-4D97-AF65-F5344CB8AC3E}">
        <p14:creationId xmlns:p14="http://schemas.microsoft.com/office/powerpoint/2010/main" val="352494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C809-5B14-49AF-876E-7B2BEF3A94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9EFC44-1662-4314-BA92-3A4F0F961B2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8A5F81-875D-4D09-A305-3E28D5EFF95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5CF359-90C2-46BB-B18B-9E50E43D8949}"/>
              </a:ext>
            </a:extLst>
          </p:cNvPr>
          <p:cNvSpPr>
            <a:spLocks noGrp="1"/>
          </p:cNvSpPr>
          <p:nvPr>
            <p:ph type="dt" sz="half" idx="10"/>
          </p:nvPr>
        </p:nvSpPr>
        <p:spPr/>
        <p:txBody>
          <a:bodyPr/>
          <a:lstStyle/>
          <a:p>
            <a:fld id="{ACA436F3-7B9E-44E7-B092-312D5702ED94}" type="datetimeFigureOut">
              <a:rPr lang="en-US" smtClean="0"/>
              <a:t>9/8/2019</a:t>
            </a:fld>
            <a:endParaRPr lang="en-US"/>
          </a:p>
        </p:txBody>
      </p:sp>
      <p:sp>
        <p:nvSpPr>
          <p:cNvPr id="6" name="Footer Placeholder 5">
            <a:extLst>
              <a:ext uri="{FF2B5EF4-FFF2-40B4-BE49-F238E27FC236}">
                <a16:creationId xmlns:a16="http://schemas.microsoft.com/office/drawing/2014/main" id="{4F5B82C3-8415-45B0-BF08-385269FD5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707A5-4FC9-470F-AD3A-2A522970D361}"/>
              </a:ext>
            </a:extLst>
          </p:cNvPr>
          <p:cNvSpPr>
            <a:spLocks noGrp="1"/>
          </p:cNvSpPr>
          <p:nvPr>
            <p:ph type="sldNum" sz="quarter" idx="12"/>
          </p:nvPr>
        </p:nvSpPr>
        <p:spPr/>
        <p:txBody>
          <a:bodyPr/>
          <a:lstStyle/>
          <a:p>
            <a:fld id="{CA7BD3C6-6E26-412A-AC3E-839F0F523D73}" type="slidenum">
              <a:rPr lang="en-US" smtClean="0"/>
              <a:t>‹#›</a:t>
            </a:fld>
            <a:endParaRPr lang="en-US"/>
          </a:p>
        </p:txBody>
      </p:sp>
    </p:spTree>
    <p:extLst>
      <p:ext uri="{BB962C8B-B14F-4D97-AF65-F5344CB8AC3E}">
        <p14:creationId xmlns:p14="http://schemas.microsoft.com/office/powerpoint/2010/main" val="276499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88FBE2-0566-421F-AABD-A50E2F1F47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6DEF26-3DFB-417C-87A0-3C42AD7C04E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74B52-0B2B-46D6-8426-398DD974894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436F3-7B9E-44E7-B092-312D5702ED94}" type="datetimeFigureOut">
              <a:rPr lang="en-US" smtClean="0"/>
              <a:t>9/8/2019</a:t>
            </a:fld>
            <a:endParaRPr lang="en-US"/>
          </a:p>
        </p:txBody>
      </p:sp>
      <p:sp>
        <p:nvSpPr>
          <p:cNvPr id="5" name="Footer Placeholder 4">
            <a:extLst>
              <a:ext uri="{FF2B5EF4-FFF2-40B4-BE49-F238E27FC236}">
                <a16:creationId xmlns:a16="http://schemas.microsoft.com/office/drawing/2014/main" id="{05B69D9A-DA28-46DB-BAC4-B2CB54B6BC7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8549F-E45B-4E94-B1F2-CE28A637E09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7BD3C6-6E26-412A-AC3E-839F0F523D73}" type="slidenum">
              <a:rPr lang="en-US" smtClean="0"/>
              <a:t>‹#›</a:t>
            </a:fld>
            <a:endParaRPr lang="en-US"/>
          </a:p>
        </p:txBody>
      </p:sp>
    </p:spTree>
    <p:extLst>
      <p:ext uri="{BB962C8B-B14F-4D97-AF65-F5344CB8AC3E}">
        <p14:creationId xmlns:p14="http://schemas.microsoft.com/office/powerpoint/2010/main" val="4044238840"/>
      </p:ext>
    </p:extLst>
  </p:cSld>
  <p:clrMap bg1="lt1" tx1="dk1" bg2="lt2" tx2="dk2" accent1="accent1" accent2="accent2" accent3="accent3" accent4="accent4" accent5="accent5" accent6="accent6" hlink="hlink" folHlink="folHlink"/>
  <p:sldLayoutIdLst>
    <p:sldLayoutId id="2147493501" r:id="rId1"/>
    <p:sldLayoutId id="2147493502" r:id="rId2"/>
    <p:sldLayoutId id="2147493503" r:id="rId3"/>
    <p:sldLayoutId id="2147493504" r:id="rId4"/>
    <p:sldLayoutId id="2147493505" r:id="rId5"/>
    <p:sldLayoutId id="2147493506" r:id="rId6"/>
    <p:sldLayoutId id="2147493507" r:id="rId7"/>
    <p:sldLayoutId id="2147493508" r:id="rId8"/>
    <p:sldLayoutId id="2147493509" r:id="rId9"/>
    <p:sldLayoutId id="2147493510" r:id="rId10"/>
    <p:sldLayoutId id="21474935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williamsbg@me.com" TargetMode="External"/><Relationship Id="rId2" Type="http://schemas.openxmlformats.org/officeDocument/2006/relationships/hyperlink" Target="mailto:sravishankar@iapa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9 Logos 4.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401" y="4351830"/>
            <a:ext cx="2997198" cy="50952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67939" cy="5143500"/>
          </a:xfrm>
          <a:prstGeom prst="rect">
            <a:avLst/>
          </a:prstGeom>
        </p:spPr>
      </p:pic>
      <p:sp>
        <p:nvSpPr>
          <p:cNvPr id="5" name="TextBox 4"/>
          <p:cNvSpPr txBox="1"/>
          <p:nvPr/>
        </p:nvSpPr>
        <p:spPr>
          <a:xfrm>
            <a:off x="-4061" y="1107764"/>
            <a:ext cx="4572000" cy="1815882"/>
          </a:xfrm>
          <a:prstGeom prst="rect">
            <a:avLst/>
          </a:prstGeom>
          <a:noFill/>
        </p:spPr>
        <p:txBody>
          <a:bodyPr wrap="square" rtlCol="0">
            <a:spAutoFit/>
          </a:bodyPr>
          <a:lstStyle/>
          <a:p>
            <a:pPr algn="ctr"/>
            <a:r>
              <a:rPr lang="en-US" sz="2800" b="1" spc="100" dirty="0">
                <a:solidFill>
                  <a:schemeClr val="bg1"/>
                </a:solidFill>
                <a:latin typeface="Arial Narrow"/>
                <a:cs typeface="Arial Narrow"/>
              </a:rPr>
              <a:t>90-90-90 Trends and Modeling Implications for Getting to Zero in City and Municipal HIV Responses</a:t>
            </a:r>
          </a:p>
        </p:txBody>
      </p:sp>
      <p:sp>
        <p:nvSpPr>
          <p:cNvPr id="6" name="TextBox 5"/>
          <p:cNvSpPr txBox="1"/>
          <p:nvPr/>
        </p:nvSpPr>
        <p:spPr>
          <a:xfrm>
            <a:off x="0" y="3264505"/>
            <a:ext cx="4572000" cy="923330"/>
          </a:xfrm>
          <a:prstGeom prst="rect">
            <a:avLst/>
          </a:prstGeom>
          <a:noFill/>
        </p:spPr>
        <p:txBody>
          <a:bodyPr wrap="square" rtlCol="0">
            <a:spAutoFit/>
          </a:bodyPr>
          <a:lstStyle/>
          <a:p>
            <a:pPr algn="ctr"/>
            <a:r>
              <a:rPr lang="en-US" b="1" spc="100" dirty="0">
                <a:solidFill>
                  <a:schemeClr val="bg1"/>
                </a:solidFill>
                <a:latin typeface="Arial Narrow"/>
                <a:cs typeface="Arial Narrow"/>
              </a:rPr>
              <a:t>Sindhu Ravishankar, MPhil </a:t>
            </a:r>
          </a:p>
          <a:p>
            <a:pPr algn="ctr"/>
            <a:r>
              <a:rPr lang="en-US" b="1" spc="100" dirty="0">
                <a:solidFill>
                  <a:schemeClr val="bg1"/>
                </a:solidFill>
                <a:latin typeface="Arial Narrow"/>
                <a:cs typeface="Arial Narrow"/>
              </a:rPr>
              <a:t>Senior Director, Technical Programs</a:t>
            </a:r>
          </a:p>
          <a:p>
            <a:pPr algn="ctr"/>
            <a:r>
              <a:rPr lang="en-US" b="1" spc="100" dirty="0">
                <a:solidFill>
                  <a:schemeClr val="bg1"/>
                </a:solidFill>
                <a:latin typeface="Arial Narrow"/>
                <a:cs typeface="Arial Narrow"/>
              </a:rPr>
              <a:t>Fast-Track Cities, IAPAC</a:t>
            </a:r>
          </a:p>
        </p:txBody>
      </p:sp>
      <p:pic>
        <p:nvPicPr>
          <p:cNvPr id="11" name="Picture 10" descr="FTC-2019-London-final2.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400" y="1511905"/>
            <a:ext cx="2997200" cy="1752600"/>
          </a:xfrm>
          <a:prstGeom prst="rect">
            <a:avLst/>
          </a:prstGeom>
        </p:spPr>
      </p:pic>
    </p:spTree>
    <p:extLst>
      <p:ext uri="{BB962C8B-B14F-4D97-AF65-F5344CB8AC3E}">
        <p14:creationId xmlns:p14="http://schemas.microsoft.com/office/powerpoint/2010/main" val="17582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153CFE-ACF1-4A26-95A8-9EE73A8DC191}"/>
              </a:ext>
            </a:extLst>
          </p:cNvPr>
          <p:cNvSpPr txBox="1"/>
          <p:nvPr/>
        </p:nvSpPr>
        <p:spPr>
          <a:xfrm>
            <a:off x="328613" y="4449727"/>
            <a:ext cx="6548163" cy="246221"/>
          </a:xfrm>
          <a:prstGeom prst="rect">
            <a:avLst/>
          </a:prstGeom>
          <a:noFill/>
        </p:spPr>
        <p:txBody>
          <a:bodyPr wrap="square" rtlCol="0">
            <a:spAutoFit/>
          </a:bodyPr>
          <a:lstStyle/>
          <a:p>
            <a:r>
              <a:rPr lang="en-US" sz="1000" dirty="0"/>
              <a:t>*Includes cities reporting 3-4 years of trend data from a 2015 baseline (start of FTC initiative) </a:t>
            </a:r>
          </a:p>
        </p:txBody>
      </p:sp>
      <p:sp>
        <p:nvSpPr>
          <p:cNvPr id="5" name="TextBox 4">
            <a:extLst>
              <a:ext uri="{FF2B5EF4-FFF2-40B4-BE49-F238E27FC236}">
                <a16:creationId xmlns:a16="http://schemas.microsoft.com/office/drawing/2014/main" id="{587EA8EC-A5E0-4CC2-A658-80204A830DBF}"/>
              </a:ext>
            </a:extLst>
          </p:cNvPr>
          <p:cNvSpPr txBox="1"/>
          <p:nvPr/>
        </p:nvSpPr>
        <p:spPr>
          <a:xfrm>
            <a:off x="6800370" y="937451"/>
            <a:ext cx="219763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10 of 14 cities have shown improvements in their third 90 </a:t>
            </a:r>
          </a:p>
          <a:p>
            <a:pPr marL="285750" indent="-285750">
              <a:buFont typeface="Arial" panose="020B0604020202020204" pitchFamily="34" charset="0"/>
              <a:buChar char="•"/>
            </a:pPr>
            <a:r>
              <a:rPr lang="en-US" sz="1600" dirty="0"/>
              <a:t>3 of 10 cities have had ≥5 percentage point increase </a:t>
            </a:r>
          </a:p>
          <a:p>
            <a:pPr marL="285750" indent="-285750">
              <a:buFont typeface="Arial" panose="020B0604020202020204" pitchFamily="34" charset="0"/>
              <a:buChar char="•"/>
            </a:pPr>
            <a:r>
              <a:rPr lang="en-US" sz="1600" dirty="0"/>
              <a:t>3 of 3 cities have had ≥10 percentage point increase </a:t>
            </a:r>
          </a:p>
        </p:txBody>
      </p:sp>
      <p:graphicFrame>
        <p:nvGraphicFramePr>
          <p:cNvPr id="7" name="Chart 6">
            <a:extLst>
              <a:ext uri="{FF2B5EF4-FFF2-40B4-BE49-F238E27FC236}">
                <a16:creationId xmlns:a16="http://schemas.microsoft.com/office/drawing/2014/main" id="{7E344814-B8C5-4CB9-9734-54FEF86491D2}"/>
              </a:ext>
            </a:extLst>
          </p:cNvPr>
          <p:cNvGraphicFramePr>
            <a:graphicFrameLocks/>
          </p:cNvGraphicFramePr>
          <p:nvPr>
            <p:extLst>
              <p:ext uri="{D42A27DB-BD31-4B8C-83A1-F6EECF244321}">
                <p14:modId xmlns:p14="http://schemas.microsoft.com/office/powerpoint/2010/main" val="1109455430"/>
              </p:ext>
            </p:extLst>
          </p:nvPr>
        </p:nvGraphicFramePr>
        <p:xfrm>
          <a:off x="145997" y="103822"/>
          <a:ext cx="6654373" cy="434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06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0EDF26-F841-4748-BED5-C94A78E6F2D2}"/>
              </a:ext>
            </a:extLst>
          </p:cNvPr>
          <p:cNvSpPr txBox="1"/>
          <p:nvPr/>
        </p:nvSpPr>
        <p:spPr>
          <a:xfrm>
            <a:off x="6065043" y="1034818"/>
            <a:ext cx="3014664"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It is necessary to look at 90-90-90, and particularly the 3</a:t>
            </a:r>
            <a:r>
              <a:rPr lang="en-US" sz="1400" baseline="30000" dirty="0"/>
              <a:t>rd</a:t>
            </a:r>
            <a:r>
              <a:rPr lang="en-US" sz="1400" dirty="0"/>
              <a:t> 90, in the context of AIDS mortality (and HIV incidence)</a:t>
            </a:r>
          </a:p>
          <a:p>
            <a:pPr marL="285750" indent="-285750">
              <a:buFont typeface="Arial" panose="020B0604020202020204" pitchFamily="34" charset="0"/>
              <a:buChar char="•"/>
            </a:pPr>
            <a:r>
              <a:rPr lang="en-US" sz="1400" dirty="0"/>
              <a:t>Mortality and incidence can help validate whether upward 90-90-90 trends are accurate and assess if we are moving towards ending urban epidemics </a:t>
            </a:r>
          </a:p>
          <a:p>
            <a:pPr marL="285750" indent="-285750">
              <a:buFont typeface="Arial" panose="020B0604020202020204" pitchFamily="34" charset="0"/>
              <a:buChar char="•"/>
            </a:pPr>
            <a:r>
              <a:rPr lang="en-US" sz="1400" dirty="0"/>
              <a:t>More data points are needed to accurately denote association/trends over time; as Fast-Track Cities continue to provide these data, this graph can provide better insight into these metrics</a:t>
            </a:r>
          </a:p>
        </p:txBody>
      </p:sp>
      <p:sp>
        <p:nvSpPr>
          <p:cNvPr id="8" name="TextBox 7">
            <a:extLst>
              <a:ext uri="{FF2B5EF4-FFF2-40B4-BE49-F238E27FC236}">
                <a16:creationId xmlns:a16="http://schemas.microsoft.com/office/drawing/2014/main" id="{C6D22F38-354B-4541-B241-BBE120DD71EB}"/>
              </a:ext>
            </a:extLst>
          </p:cNvPr>
          <p:cNvSpPr txBox="1"/>
          <p:nvPr/>
        </p:nvSpPr>
        <p:spPr>
          <a:xfrm>
            <a:off x="377019" y="4509160"/>
            <a:ext cx="6031968" cy="230832"/>
          </a:xfrm>
          <a:prstGeom prst="rect">
            <a:avLst/>
          </a:prstGeom>
          <a:noFill/>
        </p:spPr>
        <p:txBody>
          <a:bodyPr wrap="square" rtlCol="0">
            <a:spAutoFit/>
          </a:bodyPr>
          <a:lstStyle/>
          <a:p>
            <a:r>
              <a:rPr lang="en-US" sz="900" dirty="0"/>
              <a:t>*Inclusion criteria: &gt;3 years of continuum of care data, &gt;2 years mortality  data. &gt;75 AIDS-related deaths.  </a:t>
            </a:r>
          </a:p>
        </p:txBody>
      </p:sp>
      <p:pic>
        <p:nvPicPr>
          <p:cNvPr id="2" name="Picture 1">
            <a:extLst>
              <a:ext uri="{FF2B5EF4-FFF2-40B4-BE49-F238E27FC236}">
                <a16:creationId xmlns:a16="http://schemas.microsoft.com/office/drawing/2014/main" id="{AFA8294B-FFBD-4E35-A1F8-A17FB3135E0E}"/>
              </a:ext>
            </a:extLst>
          </p:cNvPr>
          <p:cNvPicPr>
            <a:picLocks noChangeAspect="1"/>
          </p:cNvPicPr>
          <p:nvPr/>
        </p:nvPicPr>
        <p:blipFill>
          <a:blip r:embed="rId3"/>
          <a:stretch>
            <a:fillRect/>
          </a:stretch>
        </p:blipFill>
        <p:spPr>
          <a:xfrm>
            <a:off x="0" y="0"/>
            <a:ext cx="6065043" cy="4509160"/>
          </a:xfrm>
          <a:prstGeom prst="rect">
            <a:avLst/>
          </a:prstGeom>
        </p:spPr>
      </p:pic>
    </p:spTree>
    <p:extLst>
      <p:ext uri="{BB962C8B-B14F-4D97-AF65-F5344CB8AC3E}">
        <p14:creationId xmlns:p14="http://schemas.microsoft.com/office/powerpoint/2010/main" val="74710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BC0D8-886D-4F66-82A5-4692B3CAECFD}"/>
              </a:ext>
            </a:extLst>
          </p:cNvPr>
          <p:cNvPicPr>
            <a:picLocks noChangeAspect="1"/>
          </p:cNvPicPr>
          <p:nvPr/>
        </p:nvPicPr>
        <p:blipFill>
          <a:blip r:embed="rId2"/>
          <a:stretch>
            <a:fillRect/>
          </a:stretch>
        </p:blipFill>
        <p:spPr>
          <a:xfrm>
            <a:off x="675861" y="132437"/>
            <a:ext cx="4996277" cy="4279537"/>
          </a:xfrm>
          <a:prstGeom prst="rect">
            <a:avLst/>
          </a:prstGeom>
        </p:spPr>
      </p:pic>
      <p:sp>
        <p:nvSpPr>
          <p:cNvPr id="5" name="TextBox 4">
            <a:extLst>
              <a:ext uri="{FF2B5EF4-FFF2-40B4-BE49-F238E27FC236}">
                <a16:creationId xmlns:a16="http://schemas.microsoft.com/office/drawing/2014/main" id="{C8035512-3594-46DB-ACBE-D84B53E6FFB0}"/>
              </a:ext>
            </a:extLst>
          </p:cNvPr>
          <p:cNvSpPr txBox="1"/>
          <p:nvPr/>
        </p:nvSpPr>
        <p:spPr>
          <a:xfrm>
            <a:off x="5824497" y="896183"/>
            <a:ext cx="3242663" cy="4247317"/>
          </a:xfrm>
          <a:prstGeom prst="rect">
            <a:avLst/>
          </a:prstGeom>
          <a:noFill/>
        </p:spPr>
        <p:txBody>
          <a:bodyPr wrap="square" rtlCol="0">
            <a:spAutoFit/>
          </a:bodyPr>
          <a:lstStyle/>
          <a:p>
            <a:r>
              <a:rPr lang="en-US" dirty="0"/>
              <a:t>Baseline 2014: 66-57-76</a:t>
            </a:r>
          </a:p>
          <a:p>
            <a:r>
              <a:rPr lang="en-US" dirty="0"/>
              <a:t>Current 2018: 92-78-76</a:t>
            </a:r>
          </a:p>
          <a:p>
            <a:endParaRPr lang="en-US" dirty="0"/>
          </a:p>
          <a:p>
            <a:pPr marL="285750" indent="-285750">
              <a:buFont typeface="Arial" panose="020B0604020202020204" pitchFamily="34" charset="0"/>
              <a:buChar char="•"/>
            </a:pPr>
            <a:r>
              <a:rPr lang="en-US" dirty="0"/>
              <a:t>Development of FTC committee and a FTC Road Map </a:t>
            </a:r>
          </a:p>
          <a:p>
            <a:pPr marL="285750" indent="-285750">
              <a:buFont typeface="Arial" panose="020B0604020202020204" pitchFamily="34" charset="0"/>
              <a:buChar char="•"/>
            </a:pPr>
            <a:r>
              <a:rPr lang="en-US" dirty="0"/>
              <a:t>Improvement in HIV and KP estimation methodologies </a:t>
            </a:r>
          </a:p>
          <a:p>
            <a:pPr marL="285750" indent="-285750">
              <a:buFont typeface="Arial" panose="020B0604020202020204" pitchFamily="34" charset="0"/>
              <a:buChar char="•"/>
            </a:pPr>
            <a:r>
              <a:rPr lang="en-US" dirty="0"/>
              <a:t>Key population led services </a:t>
            </a:r>
          </a:p>
          <a:p>
            <a:pPr marL="285750" indent="-285750">
              <a:buFont typeface="Arial" panose="020B0604020202020204" pitchFamily="34" charset="0"/>
              <a:buChar char="•"/>
            </a:pPr>
            <a:r>
              <a:rPr lang="en-US" dirty="0"/>
              <a:t>Innovations to reach KPs and youth</a:t>
            </a:r>
          </a:p>
          <a:p>
            <a:pPr marL="285750" indent="-285750">
              <a:buFont typeface="Arial" panose="020B0604020202020204" pitchFamily="34" charset="0"/>
              <a:buChar char="•"/>
            </a:pPr>
            <a:r>
              <a:rPr lang="en-US" dirty="0"/>
              <a:t>Increased domestic funding for KP and CBOs </a:t>
            </a:r>
          </a:p>
          <a:p>
            <a:endParaRPr lang="en-US" dirty="0"/>
          </a:p>
          <a:p>
            <a:endParaRPr lang="en-US" dirty="0"/>
          </a:p>
        </p:txBody>
      </p:sp>
      <p:sp>
        <p:nvSpPr>
          <p:cNvPr id="2" name="TextBox 1">
            <a:extLst>
              <a:ext uri="{FF2B5EF4-FFF2-40B4-BE49-F238E27FC236}">
                <a16:creationId xmlns:a16="http://schemas.microsoft.com/office/drawing/2014/main" id="{6B575F7F-7535-44BB-8C15-95332EE642F8}"/>
              </a:ext>
            </a:extLst>
          </p:cNvPr>
          <p:cNvSpPr txBox="1"/>
          <p:nvPr/>
        </p:nvSpPr>
        <p:spPr>
          <a:xfrm>
            <a:off x="675861" y="4518212"/>
            <a:ext cx="5555890" cy="276999"/>
          </a:xfrm>
          <a:prstGeom prst="rect">
            <a:avLst/>
          </a:prstGeom>
          <a:noFill/>
        </p:spPr>
        <p:txBody>
          <a:bodyPr wrap="square" rtlCol="0">
            <a:spAutoFit/>
          </a:bodyPr>
          <a:lstStyle/>
          <a:p>
            <a:r>
              <a:rPr lang="en-US" sz="1200" dirty="0"/>
              <a:t>*Targets calculated based on converted care continuum proportions 90%-81%-72.9%</a:t>
            </a:r>
          </a:p>
        </p:txBody>
      </p:sp>
    </p:spTree>
    <p:extLst>
      <p:ext uri="{BB962C8B-B14F-4D97-AF65-F5344CB8AC3E}">
        <p14:creationId xmlns:p14="http://schemas.microsoft.com/office/powerpoint/2010/main" val="329249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B5887-F858-49A1-BCC8-8DABBFE4395E}"/>
              </a:ext>
            </a:extLst>
          </p:cNvPr>
          <p:cNvPicPr>
            <a:picLocks noChangeAspect="1"/>
          </p:cNvPicPr>
          <p:nvPr/>
        </p:nvPicPr>
        <p:blipFill>
          <a:blip r:embed="rId2"/>
          <a:stretch>
            <a:fillRect/>
          </a:stretch>
        </p:blipFill>
        <p:spPr>
          <a:xfrm>
            <a:off x="683879" y="169048"/>
            <a:ext cx="4981860" cy="4255063"/>
          </a:xfrm>
          <a:prstGeom prst="rect">
            <a:avLst/>
          </a:prstGeom>
        </p:spPr>
      </p:pic>
      <p:sp>
        <p:nvSpPr>
          <p:cNvPr id="4" name="TextBox 3">
            <a:extLst>
              <a:ext uri="{FF2B5EF4-FFF2-40B4-BE49-F238E27FC236}">
                <a16:creationId xmlns:a16="http://schemas.microsoft.com/office/drawing/2014/main" id="{656B62BE-C89A-4359-A423-FB3263B6F680}"/>
              </a:ext>
            </a:extLst>
          </p:cNvPr>
          <p:cNvSpPr txBox="1"/>
          <p:nvPr/>
        </p:nvSpPr>
        <p:spPr>
          <a:xfrm>
            <a:off x="5816813" y="852928"/>
            <a:ext cx="3242663" cy="3693319"/>
          </a:xfrm>
          <a:prstGeom prst="rect">
            <a:avLst/>
          </a:prstGeom>
          <a:noFill/>
        </p:spPr>
        <p:txBody>
          <a:bodyPr wrap="square" rtlCol="0">
            <a:spAutoFit/>
          </a:bodyPr>
          <a:lstStyle/>
          <a:p>
            <a:r>
              <a:rPr lang="en-US" dirty="0"/>
              <a:t>Baseline 2015: 51-44-85</a:t>
            </a:r>
          </a:p>
          <a:p>
            <a:r>
              <a:rPr lang="en-US" dirty="0"/>
              <a:t>Current 2018: 73-73-96</a:t>
            </a:r>
          </a:p>
          <a:p>
            <a:endParaRPr lang="en-US" dirty="0"/>
          </a:p>
          <a:p>
            <a:pPr marL="285750" indent="-285750">
              <a:buFont typeface="Arial" panose="020B0604020202020204" pitchFamily="34" charset="0"/>
              <a:buChar char="•"/>
            </a:pPr>
            <a:r>
              <a:rPr lang="en-US" dirty="0"/>
              <a:t>Strong political advocacy </a:t>
            </a:r>
          </a:p>
          <a:p>
            <a:pPr marL="285750" indent="-285750">
              <a:buFont typeface="Arial" panose="020B0604020202020204" pitchFamily="34" charset="0"/>
              <a:buChar char="•"/>
            </a:pPr>
            <a:r>
              <a:rPr lang="en-US" dirty="0"/>
              <a:t>Decentralized ART and testing </a:t>
            </a:r>
          </a:p>
          <a:p>
            <a:pPr marL="285750" indent="-285750">
              <a:buFont typeface="Arial" panose="020B0604020202020204" pitchFamily="34" charset="0"/>
              <a:buChar char="•"/>
            </a:pPr>
            <a:r>
              <a:rPr lang="en-US" dirty="0"/>
              <a:t>Increased public/private partnerships </a:t>
            </a:r>
          </a:p>
          <a:p>
            <a:pPr marL="285750" indent="-285750">
              <a:buFont typeface="Arial" panose="020B0604020202020204" pitchFamily="34" charset="0"/>
              <a:buChar char="•"/>
            </a:pPr>
            <a:r>
              <a:rPr lang="en-US" dirty="0"/>
              <a:t>Increased intersectoral partnerships </a:t>
            </a:r>
          </a:p>
          <a:p>
            <a:pPr marL="285750" indent="-285750">
              <a:buFont typeface="Arial" panose="020B0604020202020204" pitchFamily="34" charset="0"/>
              <a:buChar char="•"/>
            </a:pPr>
            <a:r>
              <a:rPr lang="en-US" dirty="0" err="1"/>
              <a:t>PrEP</a:t>
            </a:r>
            <a:r>
              <a:rPr lang="en-US" dirty="0"/>
              <a:t> roll out and increased OST and other prevention programs </a:t>
            </a:r>
          </a:p>
        </p:txBody>
      </p:sp>
    </p:spTree>
    <p:extLst>
      <p:ext uri="{BB962C8B-B14F-4D97-AF65-F5344CB8AC3E}">
        <p14:creationId xmlns:p14="http://schemas.microsoft.com/office/powerpoint/2010/main" val="2361550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E0D4B-F599-4F4F-A70E-693EAE858C68}"/>
              </a:ext>
            </a:extLst>
          </p:cNvPr>
          <p:cNvPicPr>
            <a:picLocks noChangeAspect="1"/>
          </p:cNvPicPr>
          <p:nvPr/>
        </p:nvPicPr>
        <p:blipFill>
          <a:blip r:embed="rId2"/>
          <a:stretch>
            <a:fillRect/>
          </a:stretch>
        </p:blipFill>
        <p:spPr>
          <a:xfrm>
            <a:off x="645459" y="145997"/>
            <a:ext cx="5125250" cy="4338239"/>
          </a:xfrm>
          <a:prstGeom prst="rect">
            <a:avLst/>
          </a:prstGeom>
        </p:spPr>
      </p:pic>
      <p:sp>
        <p:nvSpPr>
          <p:cNvPr id="4" name="TextBox 3">
            <a:extLst>
              <a:ext uri="{FF2B5EF4-FFF2-40B4-BE49-F238E27FC236}">
                <a16:creationId xmlns:a16="http://schemas.microsoft.com/office/drawing/2014/main" id="{ECDB4E95-7FF6-4FEA-96DD-1F1C75A11EC3}"/>
              </a:ext>
            </a:extLst>
          </p:cNvPr>
          <p:cNvSpPr txBox="1"/>
          <p:nvPr/>
        </p:nvSpPr>
        <p:spPr>
          <a:xfrm>
            <a:off x="5770709" y="769649"/>
            <a:ext cx="3242663" cy="4524315"/>
          </a:xfrm>
          <a:prstGeom prst="rect">
            <a:avLst/>
          </a:prstGeom>
          <a:noFill/>
        </p:spPr>
        <p:txBody>
          <a:bodyPr wrap="square" rtlCol="0">
            <a:spAutoFit/>
          </a:bodyPr>
          <a:lstStyle/>
          <a:p>
            <a:r>
              <a:rPr lang="en-US" dirty="0"/>
              <a:t>Baseline (2017): 77-96-55 </a:t>
            </a:r>
          </a:p>
          <a:p>
            <a:r>
              <a:rPr lang="en-US" dirty="0"/>
              <a:t>Current (2019): 79-99-92</a:t>
            </a:r>
          </a:p>
          <a:p>
            <a:endParaRPr lang="en-US" dirty="0"/>
          </a:p>
          <a:p>
            <a:pPr marL="285750" indent="-285750">
              <a:buFont typeface="Arial" panose="020B0604020202020204" pitchFamily="34" charset="0"/>
              <a:buChar char="•"/>
            </a:pPr>
            <a:r>
              <a:rPr lang="en-US" dirty="0"/>
              <a:t>Focused efforts for adolescents, Key Populations, populations in informal settings, girls and young women</a:t>
            </a:r>
          </a:p>
          <a:p>
            <a:pPr marL="285750" indent="-285750">
              <a:buFont typeface="Arial" panose="020B0604020202020204" pitchFamily="34" charset="0"/>
              <a:buChar char="•"/>
            </a:pPr>
            <a:r>
              <a:rPr lang="en-US" dirty="0" err="1"/>
              <a:t>PrEP</a:t>
            </a:r>
            <a:r>
              <a:rPr lang="en-US" dirty="0"/>
              <a:t> and HIV self testing rollout</a:t>
            </a:r>
          </a:p>
          <a:p>
            <a:pPr marL="285750" indent="-285750">
              <a:buFont typeface="Arial" panose="020B0604020202020204" pitchFamily="34" charset="0"/>
              <a:buChar char="•"/>
            </a:pPr>
            <a:r>
              <a:rPr lang="en-US" dirty="0"/>
              <a:t>Granulated HIV and TB data by facility </a:t>
            </a:r>
          </a:p>
          <a:p>
            <a:pPr marL="285750" indent="-285750">
              <a:buFont typeface="Arial" panose="020B0604020202020204" pitchFamily="34" charset="0"/>
              <a:buChar char="•"/>
            </a:pPr>
            <a:r>
              <a:rPr lang="en-US" dirty="0"/>
              <a:t>Improved EMR systems for data management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7069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14871"/>
            <a:ext cx="8229600" cy="1513757"/>
          </a:xfrm>
        </p:spPr>
        <p:txBody>
          <a:bodyPr>
            <a:normAutofit fontScale="92500" lnSpcReduction="10000"/>
          </a:bodyPr>
          <a:lstStyle/>
          <a:p>
            <a:pPr marL="0" indent="0" algn="ctr">
              <a:buNone/>
            </a:pPr>
            <a:r>
              <a:rPr lang="en-US" sz="6500" dirty="0"/>
              <a:t>WHERE WE’RE GOING</a:t>
            </a:r>
          </a:p>
          <a:p>
            <a:pPr marL="0" indent="0" algn="ctr">
              <a:buNone/>
            </a:pPr>
            <a:r>
              <a:rPr lang="en-US" sz="4300" dirty="0">
                <a:solidFill>
                  <a:srgbClr val="E21937"/>
                </a:solidFill>
              </a:rPr>
              <a:t>Ending Urban HIV Epidemics by 2030</a:t>
            </a:r>
          </a:p>
          <a:p>
            <a:pPr marL="0" indent="0" algn="ctr">
              <a:buNone/>
            </a:pPr>
            <a:endParaRPr lang="en-US" sz="4000" dirty="0"/>
          </a:p>
        </p:txBody>
      </p:sp>
    </p:spTree>
    <p:extLst>
      <p:ext uri="{BB962C8B-B14F-4D97-AF65-F5344CB8AC3E}">
        <p14:creationId xmlns:p14="http://schemas.microsoft.com/office/powerpoint/2010/main" val="29324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F8B3-A822-4CC9-8A08-431C110AC9A2}"/>
              </a:ext>
            </a:extLst>
          </p:cNvPr>
          <p:cNvSpPr>
            <a:spLocks noGrp="1"/>
          </p:cNvSpPr>
          <p:nvPr>
            <p:ph type="title"/>
          </p:nvPr>
        </p:nvSpPr>
        <p:spPr>
          <a:xfrm>
            <a:off x="628650" y="510777"/>
            <a:ext cx="7886700" cy="994172"/>
          </a:xfrm>
        </p:spPr>
        <p:txBody>
          <a:bodyPr>
            <a:normAutofit/>
          </a:bodyPr>
          <a:lstStyle/>
          <a:p>
            <a:r>
              <a:rPr lang="en-US" dirty="0"/>
              <a:t>Ending HIV Epidemics in Fast-Track Cities </a:t>
            </a:r>
          </a:p>
        </p:txBody>
      </p:sp>
      <p:sp>
        <p:nvSpPr>
          <p:cNvPr id="3" name="Content Placeholder 2">
            <a:extLst>
              <a:ext uri="{FF2B5EF4-FFF2-40B4-BE49-F238E27FC236}">
                <a16:creationId xmlns:a16="http://schemas.microsoft.com/office/drawing/2014/main" id="{4E9EFED3-C18E-4138-A6F2-0BB5B5DBC0CA}"/>
              </a:ext>
            </a:extLst>
          </p:cNvPr>
          <p:cNvSpPr>
            <a:spLocks noGrp="1"/>
          </p:cNvSpPr>
          <p:nvPr>
            <p:ph idx="1"/>
          </p:nvPr>
        </p:nvSpPr>
        <p:spPr/>
        <p:txBody>
          <a:bodyPr/>
          <a:lstStyle/>
          <a:p>
            <a:r>
              <a:rPr lang="en-US" dirty="0"/>
              <a:t>We reviewed epidemiological trends in select cities with respect to the HIV and incidence, AIDS-related mortality, and antiretroviral therapy (ART) coverage</a:t>
            </a:r>
          </a:p>
          <a:p>
            <a:r>
              <a:rPr lang="en-US" dirty="0"/>
              <a:t>Our aim was to better understand progress in ending urban HIV epidemics and what needs to be done in terms of ART scale-up to achieve this objective </a:t>
            </a:r>
          </a:p>
          <a:p>
            <a:pPr marL="0" indent="0">
              <a:buNone/>
            </a:pPr>
            <a:endParaRPr lang="en-US" dirty="0"/>
          </a:p>
          <a:p>
            <a:pPr marL="0" indent="0">
              <a:buNone/>
            </a:pPr>
            <a:r>
              <a:rPr lang="en-US" b="1" dirty="0">
                <a:solidFill>
                  <a:srgbClr val="FF0000"/>
                </a:solidFill>
              </a:rPr>
              <a:t>“Ending HIV Epidemics” defined: </a:t>
            </a:r>
            <a:r>
              <a:rPr lang="en-US" dirty="0">
                <a:solidFill>
                  <a:srgbClr val="FF0000"/>
                </a:solidFill>
              </a:rPr>
              <a:t>Less than one new HIV infection and one AIDS death per thousand adults</a:t>
            </a:r>
          </a:p>
        </p:txBody>
      </p:sp>
    </p:spTree>
    <p:extLst>
      <p:ext uri="{BB962C8B-B14F-4D97-AF65-F5344CB8AC3E}">
        <p14:creationId xmlns:p14="http://schemas.microsoft.com/office/powerpoint/2010/main" val="243018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93C3E-31E7-478B-B945-A697CDC46DBB}"/>
              </a:ext>
            </a:extLst>
          </p:cNvPr>
          <p:cNvPicPr>
            <a:picLocks noChangeAspect="1"/>
          </p:cNvPicPr>
          <p:nvPr/>
        </p:nvPicPr>
        <p:blipFill>
          <a:blip r:embed="rId2"/>
          <a:stretch>
            <a:fillRect/>
          </a:stretch>
        </p:blipFill>
        <p:spPr>
          <a:xfrm>
            <a:off x="679145" y="486777"/>
            <a:ext cx="4185749" cy="4038160"/>
          </a:xfrm>
          <a:prstGeom prst="rect">
            <a:avLst/>
          </a:prstGeom>
        </p:spPr>
      </p:pic>
      <p:sp>
        <p:nvSpPr>
          <p:cNvPr id="7" name="TextBox 6">
            <a:extLst>
              <a:ext uri="{FF2B5EF4-FFF2-40B4-BE49-F238E27FC236}">
                <a16:creationId xmlns:a16="http://schemas.microsoft.com/office/drawing/2014/main" id="{FA6CE3EB-DB8B-4186-8E77-A8DB46B6F1AC}"/>
              </a:ext>
            </a:extLst>
          </p:cNvPr>
          <p:cNvSpPr txBox="1"/>
          <p:nvPr/>
        </p:nvSpPr>
        <p:spPr>
          <a:xfrm>
            <a:off x="5103332" y="1205240"/>
            <a:ext cx="3840644" cy="3416320"/>
          </a:xfrm>
          <a:prstGeom prst="rect">
            <a:avLst/>
          </a:prstGeom>
          <a:noFill/>
        </p:spPr>
        <p:txBody>
          <a:bodyPr wrap="square" rtlCol="0">
            <a:spAutoFit/>
          </a:bodyPr>
          <a:lstStyle/>
          <a:p>
            <a:r>
              <a:rPr lang="en-US" b="1" dirty="0"/>
              <a:t>Current ART Coverage Levels Maintained </a:t>
            </a:r>
          </a:p>
          <a:p>
            <a:endParaRPr lang="en-US" dirty="0"/>
          </a:p>
          <a:p>
            <a:pPr marL="285750" indent="-285750">
              <a:buFont typeface="Arial" panose="020B0604020202020204" pitchFamily="34" charset="0"/>
              <a:buChar char="•"/>
            </a:pPr>
            <a:r>
              <a:rPr lang="en-US" sz="1600" dirty="0"/>
              <a:t>Considerable progress has been made</a:t>
            </a:r>
          </a:p>
          <a:p>
            <a:r>
              <a:rPr lang="en-US" sz="1600" dirty="0"/>
              <a:t> </a:t>
            </a:r>
          </a:p>
          <a:p>
            <a:pPr marL="285750" indent="-285750">
              <a:buFont typeface="Arial" panose="020B0604020202020204" pitchFamily="34" charset="0"/>
              <a:buChar char="•"/>
            </a:pPr>
            <a:r>
              <a:rPr lang="en-US" sz="1600" dirty="0"/>
              <a:t>HIV incidence (E) and AIDS-related mortality (D), as well as the number of people starting ART each year, will continue to decrease slowly</a:t>
            </a:r>
          </a:p>
          <a:p>
            <a:endParaRPr lang="en-US" sz="1600" dirty="0"/>
          </a:p>
          <a:p>
            <a:pPr marL="285750" indent="-285750">
              <a:buFont typeface="Arial" panose="020B0604020202020204" pitchFamily="34" charset="0"/>
              <a:buChar char="•"/>
            </a:pPr>
            <a:r>
              <a:rPr lang="en-US" sz="1600" dirty="0"/>
              <a:t>Nairobi’s HIV epidemic could end by ~2050 (C to F)</a:t>
            </a:r>
          </a:p>
          <a:p>
            <a:endParaRPr lang="en-US" dirty="0"/>
          </a:p>
        </p:txBody>
      </p:sp>
      <p:sp>
        <p:nvSpPr>
          <p:cNvPr id="2" name="Title 1">
            <a:extLst>
              <a:ext uri="{FF2B5EF4-FFF2-40B4-BE49-F238E27FC236}">
                <a16:creationId xmlns:a16="http://schemas.microsoft.com/office/drawing/2014/main" id="{B361E5BF-CA19-437A-BA2D-9CC55FD158B7}"/>
              </a:ext>
            </a:extLst>
          </p:cNvPr>
          <p:cNvSpPr>
            <a:spLocks noGrp="1"/>
          </p:cNvSpPr>
          <p:nvPr>
            <p:ph type="title"/>
          </p:nvPr>
        </p:nvSpPr>
        <p:spPr>
          <a:xfrm>
            <a:off x="571500" y="76650"/>
            <a:ext cx="7886700" cy="469106"/>
          </a:xfrm>
        </p:spPr>
        <p:txBody>
          <a:bodyPr>
            <a:normAutofit fontScale="90000"/>
          </a:bodyPr>
          <a:lstStyle/>
          <a:p>
            <a:r>
              <a:rPr lang="en-US" b="1" dirty="0"/>
              <a:t>Nairobi County</a:t>
            </a:r>
            <a:endParaRPr lang="en-US" dirty="0"/>
          </a:p>
        </p:txBody>
      </p:sp>
      <p:sp>
        <p:nvSpPr>
          <p:cNvPr id="3" name="TextBox 2">
            <a:extLst>
              <a:ext uri="{FF2B5EF4-FFF2-40B4-BE49-F238E27FC236}">
                <a16:creationId xmlns:a16="http://schemas.microsoft.com/office/drawing/2014/main" id="{0FA02507-CBE2-451E-9B76-FA1808FD0858}"/>
              </a:ext>
            </a:extLst>
          </p:cNvPr>
          <p:cNvSpPr txBox="1"/>
          <p:nvPr/>
        </p:nvSpPr>
        <p:spPr>
          <a:xfrm>
            <a:off x="868296" y="4436894"/>
            <a:ext cx="2358998" cy="307777"/>
          </a:xfrm>
          <a:prstGeom prst="rect">
            <a:avLst/>
          </a:prstGeom>
          <a:noFill/>
        </p:spPr>
        <p:txBody>
          <a:bodyPr wrap="square" rtlCol="0">
            <a:spAutoFit/>
          </a:bodyPr>
          <a:lstStyle/>
          <a:p>
            <a:r>
              <a:rPr lang="en-US" sz="1400" i="1" dirty="0"/>
              <a:t>Source: Spectrum 2018</a:t>
            </a:r>
          </a:p>
        </p:txBody>
      </p:sp>
    </p:spTree>
    <p:extLst>
      <p:ext uri="{BB962C8B-B14F-4D97-AF65-F5344CB8AC3E}">
        <p14:creationId xmlns:p14="http://schemas.microsoft.com/office/powerpoint/2010/main" val="72911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24BD4-377D-4B99-BE59-62E17C97DFA6}"/>
              </a:ext>
            </a:extLst>
          </p:cNvPr>
          <p:cNvPicPr>
            <a:picLocks noChangeAspect="1"/>
          </p:cNvPicPr>
          <p:nvPr/>
        </p:nvPicPr>
        <p:blipFill>
          <a:blip r:embed="rId3"/>
          <a:stretch>
            <a:fillRect/>
          </a:stretch>
        </p:blipFill>
        <p:spPr>
          <a:xfrm>
            <a:off x="721519" y="488014"/>
            <a:ext cx="4237095" cy="3997584"/>
          </a:xfrm>
          <a:prstGeom prst="rect">
            <a:avLst/>
          </a:prstGeom>
        </p:spPr>
      </p:pic>
      <p:sp>
        <p:nvSpPr>
          <p:cNvPr id="5" name="TextBox 4">
            <a:extLst>
              <a:ext uri="{FF2B5EF4-FFF2-40B4-BE49-F238E27FC236}">
                <a16:creationId xmlns:a16="http://schemas.microsoft.com/office/drawing/2014/main" id="{4B6E871F-275A-4507-AFE7-FF4C2B0415FD}"/>
              </a:ext>
            </a:extLst>
          </p:cNvPr>
          <p:cNvSpPr txBox="1"/>
          <p:nvPr/>
        </p:nvSpPr>
        <p:spPr>
          <a:xfrm>
            <a:off x="5144352" y="1201379"/>
            <a:ext cx="3742474" cy="3631763"/>
          </a:xfrm>
          <a:prstGeom prst="rect">
            <a:avLst/>
          </a:prstGeom>
          <a:noFill/>
        </p:spPr>
        <p:txBody>
          <a:bodyPr wrap="square" rtlCol="0">
            <a:spAutoFit/>
          </a:bodyPr>
          <a:lstStyle/>
          <a:p>
            <a:r>
              <a:rPr lang="en-US" b="1" dirty="0"/>
              <a:t>Aggressive ART Scale-Up*</a:t>
            </a:r>
          </a:p>
          <a:p>
            <a:endParaRPr lang="en-US" dirty="0"/>
          </a:p>
          <a:p>
            <a:pPr marL="285750" indent="-285750">
              <a:buFont typeface="Arial" panose="020B0604020202020204" pitchFamily="34" charset="0"/>
              <a:buChar char="•"/>
            </a:pPr>
            <a:r>
              <a:rPr lang="en-US" sz="1600" dirty="0"/>
              <a:t>Scaling up ART now (F) will decrease HIV incidence (E) and AIDS-related mortality (D) as well as the number of people starting ART each (F) year</a:t>
            </a:r>
          </a:p>
          <a:p>
            <a:endParaRPr lang="en-US" sz="1600" dirty="0"/>
          </a:p>
          <a:p>
            <a:pPr marL="285750" indent="-285750">
              <a:buFont typeface="Arial" panose="020B0604020202020204" pitchFamily="34" charset="0"/>
              <a:buChar char="•"/>
            </a:pPr>
            <a:r>
              <a:rPr lang="en-US" sz="1600" dirty="0"/>
              <a:t>Nairobi’s HIV epidemic could end by ~2024 (compared to 2050)</a:t>
            </a:r>
          </a:p>
          <a:p>
            <a:pPr marL="285750" indent="-285750">
              <a:buFont typeface="Arial" panose="020B0604020202020204" pitchFamily="34" charset="0"/>
              <a:buChar char="•"/>
            </a:pPr>
            <a:endParaRPr lang="en-US" sz="1600" dirty="0"/>
          </a:p>
          <a:p>
            <a:endParaRPr lang="en-US" dirty="0"/>
          </a:p>
          <a:p>
            <a:endParaRPr lang="en-US" sz="2400" dirty="0"/>
          </a:p>
          <a:p>
            <a:r>
              <a:rPr lang="en-US" sz="1200" i="1" dirty="0"/>
              <a:t>*aggressive ART scale up defined as annual testing for anyone at risk followed by immediate ART </a:t>
            </a:r>
          </a:p>
        </p:txBody>
      </p:sp>
      <p:sp>
        <p:nvSpPr>
          <p:cNvPr id="2" name="Title 1">
            <a:extLst>
              <a:ext uri="{FF2B5EF4-FFF2-40B4-BE49-F238E27FC236}">
                <a16:creationId xmlns:a16="http://schemas.microsoft.com/office/drawing/2014/main" id="{E92C6AD8-0579-46F0-8988-9E6DBF52FBA1}"/>
              </a:ext>
            </a:extLst>
          </p:cNvPr>
          <p:cNvSpPr>
            <a:spLocks noGrp="1"/>
          </p:cNvSpPr>
          <p:nvPr>
            <p:ph type="title"/>
          </p:nvPr>
        </p:nvSpPr>
        <p:spPr>
          <a:xfrm>
            <a:off x="628650" y="239045"/>
            <a:ext cx="7886700" cy="160922"/>
          </a:xfrm>
        </p:spPr>
        <p:txBody>
          <a:bodyPr>
            <a:normAutofit fontScale="90000"/>
          </a:bodyPr>
          <a:lstStyle/>
          <a:p>
            <a:r>
              <a:rPr lang="en-US" b="1" dirty="0"/>
              <a:t>Nairobi County</a:t>
            </a:r>
            <a:endParaRPr lang="en-US" dirty="0"/>
          </a:p>
        </p:txBody>
      </p:sp>
      <p:sp>
        <p:nvSpPr>
          <p:cNvPr id="6" name="TextBox 5">
            <a:extLst>
              <a:ext uri="{FF2B5EF4-FFF2-40B4-BE49-F238E27FC236}">
                <a16:creationId xmlns:a16="http://schemas.microsoft.com/office/drawing/2014/main" id="{09127730-A655-43FC-B0EE-7333BCD88FD0}"/>
              </a:ext>
            </a:extLst>
          </p:cNvPr>
          <p:cNvSpPr txBox="1"/>
          <p:nvPr/>
        </p:nvSpPr>
        <p:spPr>
          <a:xfrm>
            <a:off x="868296" y="4436894"/>
            <a:ext cx="2358998" cy="307777"/>
          </a:xfrm>
          <a:prstGeom prst="rect">
            <a:avLst/>
          </a:prstGeom>
          <a:noFill/>
        </p:spPr>
        <p:txBody>
          <a:bodyPr wrap="square" rtlCol="0">
            <a:spAutoFit/>
          </a:bodyPr>
          <a:lstStyle/>
          <a:p>
            <a:r>
              <a:rPr lang="en-US" sz="1400" i="1" dirty="0"/>
              <a:t>Source: Spectrum 2018</a:t>
            </a:r>
          </a:p>
        </p:txBody>
      </p:sp>
    </p:spTree>
    <p:extLst>
      <p:ext uri="{BB962C8B-B14F-4D97-AF65-F5344CB8AC3E}">
        <p14:creationId xmlns:p14="http://schemas.microsoft.com/office/powerpoint/2010/main" val="206748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352A0A-DF15-4A6E-B6ED-FB2D535BF824}"/>
              </a:ext>
            </a:extLst>
          </p:cNvPr>
          <p:cNvPicPr>
            <a:picLocks noChangeAspect="1"/>
          </p:cNvPicPr>
          <p:nvPr/>
        </p:nvPicPr>
        <p:blipFill>
          <a:blip r:embed="rId2"/>
          <a:stretch>
            <a:fillRect/>
          </a:stretch>
        </p:blipFill>
        <p:spPr>
          <a:xfrm>
            <a:off x="909139" y="480721"/>
            <a:ext cx="3821096" cy="4049599"/>
          </a:xfrm>
          <a:prstGeom prst="rect">
            <a:avLst/>
          </a:prstGeom>
        </p:spPr>
      </p:pic>
      <p:sp>
        <p:nvSpPr>
          <p:cNvPr id="5" name="TextBox 4">
            <a:extLst>
              <a:ext uri="{FF2B5EF4-FFF2-40B4-BE49-F238E27FC236}">
                <a16:creationId xmlns:a16="http://schemas.microsoft.com/office/drawing/2014/main" id="{8277CA60-78F7-4915-87E5-9076DC7FB8F6}"/>
              </a:ext>
            </a:extLst>
          </p:cNvPr>
          <p:cNvSpPr txBox="1"/>
          <p:nvPr/>
        </p:nvSpPr>
        <p:spPr>
          <a:xfrm>
            <a:off x="5207840" y="1278312"/>
            <a:ext cx="3604901" cy="2862322"/>
          </a:xfrm>
          <a:prstGeom prst="rect">
            <a:avLst/>
          </a:prstGeom>
          <a:noFill/>
        </p:spPr>
        <p:txBody>
          <a:bodyPr wrap="square" rtlCol="0">
            <a:spAutoFit/>
          </a:bodyPr>
          <a:lstStyle/>
          <a:p>
            <a:r>
              <a:rPr lang="en-US" b="1" dirty="0"/>
              <a:t>Current Levels of ART Coverage Maintained </a:t>
            </a:r>
          </a:p>
          <a:p>
            <a:endParaRPr lang="en-US" dirty="0"/>
          </a:p>
          <a:p>
            <a:pPr marL="285750" indent="-285750">
              <a:buFont typeface="Arial" panose="020B0604020202020204" pitchFamily="34" charset="0"/>
              <a:buChar char="•"/>
            </a:pPr>
            <a:r>
              <a:rPr lang="en-US" sz="1400" dirty="0"/>
              <a:t>Considerable progress has been made</a:t>
            </a:r>
          </a:p>
          <a:p>
            <a:endParaRPr lang="en-US" sz="1400" dirty="0"/>
          </a:p>
          <a:p>
            <a:pPr marL="285750" indent="-285750">
              <a:buFont typeface="Arial" panose="020B0604020202020204" pitchFamily="34" charset="0"/>
              <a:buChar char="•"/>
            </a:pPr>
            <a:r>
              <a:rPr lang="en-US" sz="1400" dirty="0"/>
              <a:t>HIV incidence (E) and AIDS-related mortality (D), as well as the number of people starting ART each year, will continue to decrease slowly</a:t>
            </a:r>
          </a:p>
          <a:p>
            <a:endParaRPr lang="en-US" sz="1400" dirty="0"/>
          </a:p>
          <a:p>
            <a:pPr marL="285750" indent="-285750">
              <a:buFont typeface="Arial" panose="020B0604020202020204" pitchFamily="34" charset="0"/>
              <a:buChar char="•"/>
            </a:pPr>
            <a:r>
              <a:rPr lang="en-US" sz="1400" dirty="0"/>
              <a:t>Lusaka’s HIV epidemic could end by ~2050 (C to F)</a:t>
            </a:r>
          </a:p>
        </p:txBody>
      </p:sp>
      <p:sp>
        <p:nvSpPr>
          <p:cNvPr id="6" name="Title 5">
            <a:extLst>
              <a:ext uri="{FF2B5EF4-FFF2-40B4-BE49-F238E27FC236}">
                <a16:creationId xmlns:a16="http://schemas.microsoft.com/office/drawing/2014/main" id="{D29D4419-1AF1-451B-AF69-9C410F59C00D}"/>
              </a:ext>
            </a:extLst>
          </p:cNvPr>
          <p:cNvSpPr>
            <a:spLocks noGrp="1"/>
          </p:cNvSpPr>
          <p:nvPr>
            <p:ph type="title"/>
          </p:nvPr>
        </p:nvSpPr>
        <p:spPr>
          <a:xfrm>
            <a:off x="628650" y="158584"/>
            <a:ext cx="7886700" cy="319087"/>
          </a:xfrm>
        </p:spPr>
        <p:txBody>
          <a:bodyPr>
            <a:normAutofit fontScale="90000"/>
          </a:bodyPr>
          <a:lstStyle/>
          <a:p>
            <a:r>
              <a:rPr lang="en-US" b="1" dirty="0"/>
              <a:t>Lusaka</a:t>
            </a:r>
            <a:endParaRPr lang="en-US" dirty="0"/>
          </a:p>
        </p:txBody>
      </p:sp>
      <p:sp>
        <p:nvSpPr>
          <p:cNvPr id="7" name="TextBox 6">
            <a:extLst>
              <a:ext uri="{FF2B5EF4-FFF2-40B4-BE49-F238E27FC236}">
                <a16:creationId xmlns:a16="http://schemas.microsoft.com/office/drawing/2014/main" id="{57B90464-6DAD-4D7B-A540-17ED9AD6778B}"/>
              </a:ext>
            </a:extLst>
          </p:cNvPr>
          <p:cNvSpPr txBox="1"/>
          <p:nvPr/>
        </p:nvSpPr>
        <p:spPr>
          <a:xfrm>
            <a:off x="868296" y="4436894"/>
            <a:ext cx="2358998" cy="307777"/>
          </a:xfrm>
          <a:prstGeom prst="rect">
            <a:avLst/>
          </a:prstGeom>
          <a:noFill/>
        </p:spPr>
        <p:txBody>
          <a:bodyPr wrap="square" rtlCol="0">
            <a:spAutoFit/>
          </a:bodyPr>
          <a:lstStyle/>
          <a:p>
            <a:r>
              <a:rPr lang="en-US" sz="1400" i="1" dirty="0"/>
              <a:t>Source: Spectrum 2018</a:t>
            </a:r>
          </a:p>
        </p:txBody>
      </p:sp>
    </p:spTree>
    <p:extLst>
      <p:ext uri="{BB962C8B-B14F-4D97-AF65-F5344CB8AC3E}">
        <p14:creationId xmlns:p14="http://schemas.microsoft.com/office/powerpoint/2010/main" val="70077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14871"/>
            <a:ext cx="8229600" cy="1513757"/>
          </a:xfrm>
        </p:spPr>
        <p:txBody>
          <a:bodyPr>
            <a:normAutofit fontScale="92500" lnSpcReduction="10000"/>
          </a:bodyPr>
          <a:lstStyle/>
          <a:p>
            <a:pPr marL="0" indent="0" algn="ctr">
              <a:buNone/>
            </a:pPr>
            <a:r>
              <a:rPr lang="en-US" sz="6500" dirty="0"/>
              <a:t>WHERE WE WERE</a:t>
            </a:r>
          </a:p>
          <a:p>
            <a:pPr marL="0" indent="0" algn="ctr">
              <a:buNone/>
            </a:pPr>
            <a:r>
              <a:rPr lang="en-US" sz="4300" dirty="0">
                <a:solidFill>
                  <a:srgbClr val="E21937"/>
                </a:solidFill>
              </a:rPr>
              <a:t>World AIDS Day 2014</a:t>
            </a:r>
          </a:p>
          <a:p>
            <a:pPr marL="0" indent="0" algn="ctr">
              <a:buNone/>
            </a:pPr>
            <a:endParaRPr lang="en-US" sz="4000" dirty="0"/>
          </a:p>
        </p:txBody>
      </p:sp>
    </p:spTree>
    <p:extLst>
      <p:ext uri="{BB962C8B-B14F-4D97-AF65-F5344CB8AC3E}">
        <p14:creationId xmlns:p14="http://schemas.microsoft.com/office/powerpoint/2010/main" val="32906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1025C-F81D-4A47-8C8B-44872DD925A8}"/>
              </a:ext>
            </a:extLst>
          </p:cNvPr>
          <p:cNvPicPr>
            <a:picLocks noChangeAspect="1"/>
          </p:cNvPicPr>
          <p:nvPr/>
        </p:nvPicPr>
        <p:blipFill>
          <a:blip r:embed="rId2"/>
          <a:stretch>
            <a:fillRect/>
          </a:stretch>
        </p:blipFill>
        <p:spPr>
          <a:xfrm>
            <a:off x="864395" y="539894"/>
            <a:ext cx="3812998" cy="4031074"/>
          </a:xfrm>
          <a:prstGeom prst="rect">
            <a:avLst/>
          </a:prstGeom>
        </p:spPr>
      </p:pic>
      <p:sp>
        <p:nvSpPr>
          <p:cNvPr id="5" name="TextBox 4">
            <a:extLst>
              <a:ext uri="{FF2B5EF4-FFF2-40B4-BE49-F238E27FC236}">
                <a16:creationId xmlns:a16="http://schemas.microsoft.com/office/drawing/2014/main" id="{D469FD57-71CC-4173-B20B-F582E9EB7D92}"/>
              </a:ext>
            </a:extLst>
          </p:cNvPr>
          <p:cNvSpPr txBox="1"/>
          <p:nvPr/>
        </p:nvSpPr>
        <p:spPr>
          <a:xfrm>
            <a:off x="5200720" y="1307723"/>
            <a:ext cx="3464648" cy="2154436"/>
          </a:xfrm>
          <a:prstGeom prst="rect">
            <a:avLst/>
          </a:prstGeom>
          <a:noFill/>
        </p:spPr>
        <p:txBody>
          <a:bodyPr wrap="square" rtlCol="0">
            <a:spAutoFit/>
          </a:bodyPr>
          <a:lstStyle/>
          <a:p>
            <a:r>
              <a:rPr lang="en-US" b="1" dirty="0"/>
              <a:t>Aggressive ART Scale-Up</a:t>
            </a:r>
          </a:p>
          <a:p>
            <a:endParaRPr lang="en-US" dirty="0"/>
          </a:p>
          <a:p>
            <a:pPr marL="285750" indent="-285750">
              <a:buFont typeface="Arial" panose="020B0604020202020204" pitchFamily="34" charset="0"/>
              <a:buChar char="•"/>
            </a:pPr>
            <a:r>
              <a:rPr lang="en-US" sz="1400" dirty="0"/>
              <a:t>Scaling up ART now (F) will decrease HIV incidence (E) and AIDS-related mortality (D), as well as the number of people starting ART each (F) year </a:t>
            </a:r>
          </a:p>
          <a:p>
            <a:endParaRPr lang="en-US" sz="1400" dirty="0"/>
          </a:p>
          <a:p>
            <a:pPr marL="285750" indent="-285750">
              <a:buFont typeface="Arial" panose="020B0604020202020204" pitchFamily="34" charset="0"/>
              <a:buChar char="•"/>
            </a:pPr>
            <a:r>
              <a:rPr lang="en-US" sz="1400" dirty="0"/>
              <a:t>Lusaka’s HIV epidemic could end by ~2020</a:t>
            </a:r>
          </a:p>
        </p:txBody>
      </p:sp>
      <p:sp>
        <p:nvSpPr>
          <p:cNvPr id="2" name="Title 1">
            <a:extLst>
              <a:ext uri="{FF2B5EF4-FFF2-40B4-BE49-F238E27FC236}">
                <a16:creationId xmlns:a16="http://schemas.microsoft.com/office/drawing/2014/main" id="{3D13D2A9-C5A5-460B-8A60-A950BC7B377B}"/>
              </a:ext>
            </a:extLst>
          </p:cNvPr>
          <p:cNvSpPr>
            <a:spLocks noGrp="1"/>
          </p:cNvSpPr>
          <p:nvPr>
            <p:ph type="title"/>
          </p:nvPr>
        </p:nvSpPr>
        <p:spPr>
          <a:xfrm>
            <a:off x="628650" y="160468"/>
            <a:ext cx="7886700" cy="302915"/>
          </a:xfrm>
        </p:spPr>
        <p:txBody>
          <a:bodyPr>
            <a:normAutofit fontScale="90000"/>
          </a:bodyPr>
          <a:lstStyle/>
          <a:p>
            <a:r>
              <a:rPr lang="en-US" b="1" dirty="0"/>
              <a:t>Lusaka</a:t>
            </a:r>
            <a:endParaRPr lang="en-US" dirty="0"/>
          </a:p>
        </p:txBody>
      </p:sp>
      <p:sp>
        <p:nvSpPr>
          <p:cNvPr id="6" name="TextBox 5">
            <a:extLst>
              <a:ext uri="{FF2B5EF4-FFF2-40B4-BE49-F238E27FC236}">
                <a16:creationId xmlns:a16="http://schemas.microsoft.com/office/drawing/2014/main" id="{51C0D582-AED8-4753-9934-5AA3E183D017}"/>
              </a:ext>
            </a:extLst>
          </p:cNvPr>
          <p:cNvSpPr txBox="1"/>
          <p:nvPr/>
        </p:nvSpPr>
        <p:spPr>
          <a:xfrm>
            <a:off x="868296" y="4436894"/>
            <a:ext cx="2358998" cy="307777"/>
          </a:xfrm>
          <a:prstGeom prst="rect">
            <a:avLst/>
          </a:prstGeom>
          <a:noFill/>
        </p:spPr>
        <p:txBody>
          <a:bodyPr wrap="square" rtlCol="0">
            <a:spAutoFit/>
          </a:bodyPr>
          <a:lstStyle/>
          <a:p>
            <a:r>
              <a:rPr lang="en-US" sz="1400" i="1" dirty="0"/>
              <a:t>Source: Spectrum 2018</a:t>
            </a:r>
          </a:p>
        </p:txBody>
      </p:sp>
    </p:spTree>
    <p:extLst>
      <p:ext uri="{BB962C8B-B14F-4D97-AF65-F5344CB8AC3E}">
        <p14:creationId xmlns:p14="http://schemas.microsoft.com/office/powerpoint/2010/main" val="4053425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EAFE-CF19-4F9C-89AB-D65A091A4A08}"/>
              </a:ext>
            </a:extLst>
          </p:cNvPr>
          <p:cNvSpPr>
            <a:spLocks noGrp="1"/>
          </p:cNvSpPr>
          <p:nvPr>
            <p:ph type="title"/>
          </p:nvPr>
        </p:nvSpPr>
        <p:spPr/>
        <p:txBody>
          <a:bodyPr>
            <a:normAutofit/>
          </a:bodyPr>
          <a:lstStyle/>
          <a:p>
            <a:r>
              <a:rPr lang="en-US" b="1" dirty="0"/>
              <a:t>Limitations to the Model</a:t>
            </a:r>
          </a:p>
        </p:txBody>
      </p:sp>
      <p:sp>
        <p:nvSpPr>
          <p:cNvPr id="3" name="Content Placeholder 2">
            <a:extLst>
              <a:ext uri="{FF2B5EF4-FFF2-40B4-BE49-F238E27FC236}">
                <a16:creationId xmlns:a16="http://schemas.microsoft.com/office/drawing/2014/main" id="{7C318C3F-02C9-4F98-89ED-1E1C4C309E78}"/>
              </a:ext>
            </a:extLst>
          </p:cNvPr>
          <p:cNvSpPr>
            <a:spLocks noGrp="1"/>
          </p:cNvSpPr>
          <p:nvPr>
            <p:ph idx="1"/>
          </p:nvPr>
        </p:nvSpPr>
        <p:spPr/>
        <p:txBody>
          <a:bodyPr/>
          <a:lstStyle/>
          <a:p>
            <a:r>
              <a:rPr lang="en-US" dirty="0"/>
              <a:t>PrEP uptake and other HIV prevention data are not taken into consideration since several years of temporal data were not available</a:t>
            </a:r>
          </a:p>
          <a:p>
            <a:r>
              <a:rPr lang="en-US" dirty="0"/>
              <a:t>The early data, at the start of the epidemic, are important because they determine the underlying dynamics which in turn determines the impact of control. Improved trend data increases the accuracy of the model</a:t>
            </a:r>
          </a:p>
          <a:p>
            <a:r>
              <a:rPr lang="en-US" dirty="0"/>
              <a:t>Where possible data on particular risk groups are important because the dynamics and impact of control are very different </a:t>
            </a:r>
            <a:endParaRPr lang="en-US" dirty="0">
              <a:highlight>
                <a:srgbClr val="FFFF00"/>
              </a:highlight>
            </a:endParaRPr>
          </a:p>
        </p:txBody>
      </p:sp>
    </p:spTree>
    <p:extLst>
      <p:ext uri="{BB962C8B-B14F-4D97-AF65-F5344CB8AC3E}">
        <p14:creationId xmlns:p14="http://schemas.microsoft.com/office/powerpoint/2010/main" val="277247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A724-692D-47BD-A273-6E7C439E2050}"/>
              </a:ext>
            </a:extLst>
          </p:cNvPr>
          <p:cNvSpPr>
            <a:spLocks noGrp="1"/>
          </p:cNvSpPr>
          <p:nvPr>
            <p:ph type="title"/>
          </p:nvPr>
        </p:nvSpPr>
        <p:spPr/>
        <p:txBody>
          <a:bodyPr/>
          <a:lstStyle/>
          <a:p>
            <a:r>
              <a:rPr lang="en-US" b="1" dirty="0"/>
              <a:t>Conclusions </a:t>
            </a:r>
          </a:p>
        </p:txBody>
      </p:sp>
      <p:sp>
        <p:nvSpPr>
          <p:cNvPr id="3" name="Content Placeholder 2">
            <a:extLst>
              <a:ext uri="{FF2B5EF4-FFF2-40B4-BE49-F238E27FC236}">
                <a16:creationId xmlns:a16="http://schemas.microsoft.com/office/drawing/2014/main" id="{96D4FE5C-B51C-4BB3-BF3B-AE029756C6CC}"/>
              </a:ext>
            </a:extLst>
          </p:cNvPr>
          <p:cNvSpPr>
            <a:spLocks noGrp="1"/>
          </p:cNvSpPr>
          <p:nvPr>
            <p:ph idx="1"/>
          </p:nvPr>
        </p:nvSpPr>
        <p:spPr/>
        <p:txBody>
          <a:bodyPr>
            <a:normAutofit lnSpcReduction="10000"/>
          </a:bodyPr>
          <a:lstStyle/>
          <a:p>
            <a:r>
              <a:rPr lang="en-US" dirty="0"/>
              <a:t>Fast-Track Cities have made considerable progress towards 90-90-90 targets with many cities having surpassed one or more of the 90s</a:t>
            </a:r>
          </a:p>
          <a:p>
            <a:r>
              <a:rPr lang="en-US" dirty="0"/>
              <a:t>Ending the Epidemic and Getting to Zero requires that we cannot consider 90-90-90 in a silo and must jointly focus on HIV mortality and incidence trends </a:t>
            </a:r>
          </a:p>
          <a:p>
            <a:r>
              <a:rPr lang="en-US" dirty="0"/>
              <a:t>Sustained efforts of treatment scale up have seen improvements in lowering incidence and mortality in Lusaka and Nairobi, but an aggressive scale up could be necessary in many cities to meet the 2030 deadline </a:t>
            </a:r>
          </a:p>
          <a:p>
            <a:r>
              <a:rPr lang="en-US" dirty="0"/>
              <a:t>Now is not the time to be complacent </a:t>
            </a:r>
          </a:p>
        </p:txBody>
      </p:sp>
    </p:spTree>
    <p:extLst>
      <p:ext uri="{BB962C8B-B14F-4D97-AF65-F5344CB8AC3E}">
        <p14:creationId xmlns:p14="http://schemas.microsoft.com/office/powerpoint/2010/main" val="400057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58AA-8F96-4D73-8D66-29430AA47BA6}"/>
              </a:ext>
            </a:extLst>
          </p:cNvPr>
          <p:cNvSpPr>
            <a:spLocks noGrp="1"/>
          </p:cNvSpPr>
          <p:nvPr>
            <p:ph type="title"/>
          </p:nvPr>
        </p:nvSpPr>
        <p:spPr/>
        <p:txBody>
          <a:bodyPr/>
          <a:lstStyle/>
          <a:p>
            <a:r>
              <a:rPr lang="en-US" b="1" dirty="0"/>
              <a:t>Acknowledgements</a:t>
            </a:r>
            <a:r>
              <a:rPr lang="en-US" dirty="0"/>
              <a:t> </a:t>
            </a:r>
          </a:p>
        </p:txBody>
      </p:sp>
      <p:sp>
        <p:nvSpPr>
          <p:cNvPr id="3" name="Content Placeholder 2">
            <a:extLst>
              <a:ext uri="{FF2B5EF4-FFF2-40B4-BE49-F238E27FC236}">
                <a16:creationId xmlns:a16="http://schemas.microsoft.com/office/drawing/2014/main" id="{66F9AC74-DA37-4B88-A927-D43EFFE11B7F}"/>
              </a:ext>
            </a:extLst>
          </p:cNvPr>
          <p:cNvSpPr>
            <a:spLocks noGrp="1"/>
          </p:cNvSpPr>
          <p:nvPr>
            <p:ph idx="1"/>
          </p:nvPr>
        </p:nvSpPr>
        <p:spPr>
          <a:xfrm>
            <a:off x="564055" y="1438375"/>
            <a:ext cx="8015889" cy="3263504"/>
          </a:xfrm>
        </p:spPr>
        <p:txBody>
          <a:bodyPr>
            <a:normAutofit lnSpcReduction="10000"/>
          </a:bodyPr>
          <a:lstStyle/>
          <a:p>
            <a:pPr marL="0" indent="0">
              <a:buNone/>
            </a:pPr>
            <a:r>
              <a:rPr lang="en-US" dirty="0"/>
              <a:t>Brian Williams</a:t>
            </a:r>
            <a:r>
              <a:rPr lang="en-US"/>
              <a:t>, SACEMA</a:t>
            </a:r>
            <a:endParaRPr lang="en-US" dirty="0"/>
          </a:p>
          <a:p>
            <a:pPr marL="0" indent="0">
              <a:buNone/>
            </a:pPr>
            <a:r>
              <a:rPr lang="en-US" dirty="0"/>
              <a:t>Eleanor Gouws, UNAIDS</a:t>
            </a:r>
          </a:p>
          <a:p>
            <a:pPr marL="0" indent="0">
              <a:buNone/>
            </a:pPr>
            <a:r>
              <a:rPr lang="en-US" dirty="0" err="1"/>
              <a:t>Sonal</a:t>
            </a:r>
            <a:r>
              <a:rPr lang="en-US" dirty="0"/>
              <a:t> Pathak, </a:t>
            </a:r>
            <a:r>
              <a:rPr lang="en-US" dirty="0" err="1"/>
              <a:t>DataRev</a:t>
            </a:r>
            <a:endParaRPr lang="en-US" dirty="0"/>
          </a:p>
          <a:p>
            <a:pPr marL="0" indent="0">
              <a:buNone/>
            </a:pPr>
            <a:r>
              <a:rPr lang="en-US" dirty="0"/>
              <a:t>José M. Zuniga, IAPAC </a:t>
            </a:r>
          </a:p>
          <a:p>
            <a:pPr marL="0" indent="0">
              <a:buNone/>
            </a:pPr>
            <a:r>
              <a:rPr lang="en-US" dirty="0"/>
              <a:t>Molly Pezzulo, IAPAC </a:t>
            </a:r>
          </a:p>
          <a:p>
            <a:pPr marL="0" indent="0">
              <a:buNone/>
            </a:pPr>
            <a:r>
              <a:rPr lang="en-US" dirty="0"/>
              <a:t>Chris Duncombe, IAPAC </a:t>
            </a:r>
          </a:p>
          <a:p>
            <a:pPr marL="0" indent="0">
              <a:buNone/>
            </a:pPr>
            <a:r>
              <a:rPr lang="en-US" dirty="0"/>
              <a:t>Imane </a:t>
            </a:r>
            <a:r>
              <a:rPr lang="en-US" dirty="0" err="1"/>
              <a:t>Sidibé</a:t>
            </a:r>
            <a:r>
              <a:rPr lang="en-US" dirty="0"/>
              <a:t>, IAPAC  </a:t>
            </a:r>
          </a:p>
          <a:p>
            <a:pPr marL="0" indent="0">
              <a:buNone/>
            </a:pPr>
            <a:endParaRPr lang="en-US" dirty="0"/>
          </a:p>
          <a:p>
            <a:pPr marL="0" indent="0">
              <a:buNone/>
            </a:pPr>
            <a:r>
              <a:rPr lang="en-US" b="1" dirty="0"/>
              <a:t>All the Fast-Track Cities that contributed data </a:t>
            </a:r>
          </a:p>
          <a:p>
            <a:pPr marL="0" indent="0">
              <a:buNone/>
            </a:pPr>
            <a:endParaRPr lang="en-US" dirty="0"/>
          </a:p>
        </p:txBody>
      </p:sp>
    </p:spTree>
    <p:extLst>
      <p:ext uri="{BB962C8B-B14F-4D97-AF65-F5344CB8AC3E}">
        <p14:creationId xmlns:p14="http://schemas.microsoft.com/office/powerpoint/2010/main" val="62026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51C4-7412-41FE-9C4F-484184CD4A0F}"/>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BCE4A84C-D64E-4066-8858-3CBB7FC967AE}"/>
              </a:ext>
            </a:extLst>
          </p:cNvPr>
          <p:cNvSpPr>
            <a:spLocks noGrp="1"/>
          </p:cNvSpPr>
          <p:nvPr>
            <p:ph idx="1"/>
          </p:nvPr>
        </p:nvSpPr>
        <p:spPr/>
        <p:txBody>
          <a:bodyPr/>
          <a:lstStyle/>
          <a:p>
            <a:pPr marL="0" indent="0">
              <a:buNone/>
            </a:pPr>
            <a:r>
              <a:rPr lang="en-US" sz="2000" dirty="0"/>
              <a:t>For more information on the presentation, data reported by Fast-Track Cities, or the FTC initiative, contact me at: </a:t>
            </a:r>
            <a:r>
              <a:rPr lang="en-US" sz="2000" dirty="0">
                <a:hlinkClick r:id="rId2"/>
              </a:rPr>
              <a:t>sravishankar@iapac.org</a:t>
            </a:r>
            <a:r>
              <a:rPr lang="en-US" sz="2000" dirty="0"/>
              <a:t> </a:t>
            </a:r>
          </a:p>
          <a:p>
            <a:pPr marL="0" indent="0">
              <a:buNone/>
            </a:pPr>
            <a:endParaRPr lang="en-US" sz="2000" dirty="0"/>
          </a:p>
          <a:p>
            <a:pPr marL="0" indent="0">
              <a:buNone/>
            </a:pPr>
            <a:r>
              <a:rPr lang="en-US" sz="2000" dirty="0"/>
              <a:t>For more information on the modelling contact Brian Williams at: </a:t>
            </a:r>
            <a:r>
              <a:rPr lang="en-US" sz="2000" dirty="0">
                <a:hlinkClick r:id="rId3"/>
              </a:rPr>
              <a:t>williamsbg@me.com</a:t>
            </a:r>
            <a:r>
              <a:rPr lang="en-US" sz="2000" dirty="0"/>
              <a:t> </a:t>
            </a:r>
          </a:p>
          <a:p>
            <a:pPr marL="0" indent="0">
              <a:buNone/>
            </a:pPr>
            <a:endParaRPr lang="en-US" dirty="0"/>
          </a:p>
        </p:txBody>
      </p:sp>
    </p:spTree>
    <p:extLst>
      <p:ext uri="{BB962C8B-B14F-4D97-AF65-F5344CB8AC3E}">
        <p14:creationId xmlns:p14="http://schemas.microsoft.com/office/powerpoint/2010/main" val="125430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EFF4A2-0512-4F55-9BCC-CCBBBAD67697}"/>
              </a:ext>
            </a:extLst>
          </p:cNvPr>
          <p:cNvSpPr>
            <a:spLocks noGrp="1"/>
          </p:cNvSpPr>
          <p:nvPr>
            <p:ph sz="half" idx="2"/>
          </p:nvPr>
        </p:nvSpPr>
        <p:spPr>
          <a:xfrm>
            <a:off x="457200" y="507147"/>
            <a:ext cx="4040188" cy="4107794"/>
          </a:xfrm>
        </p:spPr>
        <p:txBody>
          <a:bodyPr>
            <a:normAutofit/>
          </a:bodyPr>
          <a:lstStyle/>
          <a:p>
            <a:pPr marL="0" indent="0">
              <a:buNone/>
            </a:pPr>
            <a:r>
              <a:rPr lang="en-US" altLang="en-US" b="1" dirty="0">
                <a:solidFill>
                  <a:srgbClr val="E21937"/>
                </a:solidFill>
              </a:rPr>
              <a:t>Fast-Track Cities</a:t>
            </a:r>
            <a:r>
              <a:rPr lang="en-US" altLang="en-US" dirty="0">
                <a:solidFill>
                  <a:srgbClr val="E21937"/>
                </a:solidFill>
              </a:rPr>
              <a:t> was launched</a:t>
            </a:r>
            <a:r>
              <a:rPr lang="en-US" altLang="en-US" dirty="0">
                <a:solidFill>
                  <a:srgbClr val="E21937"/>
                </a:solidFill>
                <a:cs typeface="Arial" panose="020B0604020202020204" pitchFamily="34" charset="0"/>
              </a:rPr>
              <a:t> </a:t>
            </a:r>
            <a:r>
              <a:rPr lang="en-US" altLang="en-US" b="1" dirty="0">
                <a:solidFill>
                  <a:srgbClr val="E21937"/>
                </a:solidFill>
                <a:cs typeface="Arial" panose="020B0604020202020204" pitchFamily="34" charset="0"/>
              </a:rPr>
              <a:t>World AIDS Day 2014</a:t>
            </a:r>
            <a:r>
              <a:rPr lang="en-US" altLang="en-US" dirty="0">
                <a:solidFill>
                  <a:srgbClr val="E21937"/>
                </a:solidFill>
                <a:cs typeface="Arial" panose="020B0604020202020204" pitchFamily="34" charset="0"/>
              </a:rPr>
              <a:t> in the </a:t>
            </a:r>
            <a:r>
              <a:rPr lang="en-US" altLang="en-US" b="1" dirty="0">
                <a:solidFill>
                  <a:srgbClr val="E21937"/>
                </a:solidFill>
                <a:cs typeface="Arial" panose="020B0604020202020204" pitchFamily="34" charset="0"/>
              </a:rPr>
              <a:t>City of Paris </a:t>
            </a:r>
            <a:r>
              <a:rPr lang="en-US" altLang="en-US" dirty="0">
                <a:solidFill>
                  <a:srgbClr val="E21937"/>
                </a:solidFill>
                <a:cs typeface="Arial" panose="020B0604020202020204" pitchFamily="34" charset="0"/>
              </a:rPr>
              <a:t>where</a:t>
            </a:r>
            <a:r>
              <a:rPr lang="en-US" altLang="en-US" b="1" dirty="0">
                <a:solidFill>
                  <a:srgbClr val="E21937"/>
                </a:solidFill>
                <a:cs typeface="Arial" panose="020B0604020202020204" pitchFamily="34" charset="0"/>
              </a:rPr>
              <a:t> 26</a:t>
            </a:r>
            <a:r>
              <a:rPr lang="en-US" altLang="en-US" dirty="0">
                <a:solidFill>
                  <a:srgbClr val="E21937"/>
                </a:solidFill>
                <a:cs typeface="Arial" panose="020B0604020202020204" pitchFamily="34" charset="0"/>
              </a:rPr>
              <a:t> original cities signed </a:t>
            </a:r>
            <a:r>
              <a:rPr lang="en-US" altLang="en-US" b="1" i="1" dirty="0">
                <a:solidFill>
                  <a:srgbClr val="E21937"/>
                </a:solidFill>
                <a:cs typeface="Arial" panose="020B0604020202020204" pitchFamily="34" charset="0"/>
              </a:rPr>
              <a:t>Paris Declaration on Fast-Track Cities</a:t>
            </a:r>
          </a:p>
          <a:p>
            <a:r>
              <a:rPr lang="en-US" altLang="en-US" i="1" dirty="0">
                <a:cs typeface="Arial" panose="020B0604020202020204" pitchFamily="34" charset="0"/>
              </a:rPr>
              <a:t>Engagement of Mayors for the creation of political will around 90-90-90 and zero stigma and discrimination </a:t>
            </a:r>
          </a:p>
          <a:p>
            <a:r>
              <a:rPr lang="en-US" altLang="en-US" i="1" dirty="0">
                <a:cs typeface="Arial" panose="020B0604020202020204" pitchFamily="34" charset="0"/>
              </a:rPr>
              <a:t>Most cities and many countries were not reporting baseline 90-90-90 data, many cities did not report baseline care continua </a:t>
            </a:r>
          </a:p>
          <a:p>
            <a:endParaRPr lang="en-US" altLang="en-US" i="1" dirty="0">
              <a:cs typeface="Arial" panose="020B0604020202020204" pitchFamily="34" charset="0"/>
            </a:endParaRPr>
          </a:p>
          <a:p>
            <a:pPr marL="0" indent="0">
              <a:buNone/>
            </a:pPr>
            <a:endParaRPr lang="en-US" dirty="0"/>
          </a:p>
        </p:txBody>
      </p:sp>
      <p:pic>
        <p:nvPicPr>
          <p:cNvPr id="2" name="Picture 1">
            <a:extLst>
              <a:ext uri="{FF2B5EF4-FFF2-40B4-BE49-F238E27FC236}">
                <a16:creationId xmlns:a16="http://schemas.microsoft.com/office/drawing/2014/main" id="{9CCD20AC-9D77-4055-98AE-34C2E38076B2}"/>
              </a:ext>
            </a:extLst>
          </p:cNvPr>
          <p:cNvPicPr>
            <a:picLocks noChangeAspect="1"/>
          </p:cNvPicPr>
          <p:nvPr/>
        </p:nvPicPr>
        <p:blipFill>
          <a:blip r:embed="rId2"/>
          <a:stretch>
            <a:fillRect/>
          </a:stretch>
        </p:blipFill>
        <p:spPr>
          <a:xfrm>
            <a:off x="4439684" y="918801"/>
            <a:ext cx="4524398" cy="2915723"/>
          </a:xfrm>
          <a:prstGeom prst="rect">
            <a:avLst/>
          </a:prstGeom>
        </p:spPr>
      </p:pic>
    </p:spTree>
    <p:extLst>
      <p:ext uri="{BB962C8B-B14F-4D97-AF65-F5344CB8AC3E}">
        <p14:creationId xmlns:p14="http://schemas.microsoft.com/office/powerpoint/2010/main" val="262470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14871"/>
            <a:ext cx="8229600" cy="1513757"/>
          </a:xfrm>
        </p:spPr>
        <p:txBody>
          <a:bodyPr>
            <a:normAutofit fontScale="92500" lnSpcReduction="10000"/>
          </a:bodyPr>
          <a:lstStyle/>
          <a:p>
            <a:pPr marL="0" indent="0" algn="ctr">
              <a:buNone/>
            </a:pPr>
            <a:r>
              <a:rPr lang="en-US" sz="6500" dirty="0"/>
              <a:t>WHERE WE ARE</a:t>
            </a:r>
          </a:p>
          <a:p>
            <a:pPr marL="0" indent="0" algn="ctr">
              <a:buNone/>
            </a:pPr>
            <a:r>
              <a:rPr lang="en-US" sz="4300" i="1" dirty="0">
                <a:solidFill>
                  <a:srgbClr val="E21937"/>
                </a:solidFill>
              </a:rPr>
              <a:t>Fast-Track Cities 2019 </a:t>
            </a:r>
            <a:r>
              <a:rPr lang="en-US" sz="4300" dirty="0">
                <a:solidFill>
                  <a:srgbClr val="E21937"/>
                </a:solidFill>
              </a:rPr>
              <a:t>Conference</a:t>
            </a:r>
          </a:p>
          <a:p>
            <a:pPr marL="0" indent="0" algn="ctr">
              <a:buNone/>
            </a:pPr>
            <a:endParaRPr lang="en-US" sz="4000" dirty="0"/>
          </a:p>
        </p:txBody>
      </p:sp>
    </p:spTree>
    <p:extLst>
      <p:ext uri="{BB962C8B-B14F-4D97-AF65-F5344CB8AC3E}">
        <p14:creationId xmlns:p14="http://schemas.microsoft.com/office/powerpoint/2010/main" val="182063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519A8F-FC13-427D-A0CF-62DFAF395CCB}"/>
              </a:ext>
            </a:extLst>
          </p:cNvPr>
          <p:cNvSpPr>
            <a:spLocks noGrp="1"/>
          </p:cNvSpPr>
          <p:nvPr>
            <p:ph sz="half" idx="2"/>
          </p:nvPr>
        </p:nvSpPr>
        <p:spPr>
          <a:xfrm>
            <a:off x="629841" y="975872"/>
            <a:ext cx="8306689" cy="3666376"/>
          </a:xfrm>
        </p:spPr>
        <p:txBody>
          <a:bodyPr>
            <a:normAutofit fontScale="92500" lnSpcReduction="10000"/>
          </a:bodyPr>
          <a:lstStyle/>
          <a:p>
            <a:r>
              <a:rPr lang="en-US" altLang="en-US" sz="2800" dirty="0">
                <a:cs typeface="Arial" panose="020B0604020202020204" pitchFamily="34" charset="0"/>
              </a:rPr>
              <a:t>300+ municipalities have joined the network in every region</a:t>
            </a:r>
          </a:p>
          <a:p>
            <a:r>
              <a:rPr lang="en-US" altLang="en-US" sz="2800" dirty="0">
                <a:cs typeface="Arial" panose="020B0604020202020204" pitchFamily="34" charset="0"/>
              </a:rPr>
              <a:t>Countries including Brazil, France, South Africa, Ireland, Portugal, Spain, UK, USA, have a critical mass of Fast-Track Cities</a:t>
            </a:r>
          </a:p>
          <a:p>
            <a:r>
              <a:rPr lang="en-US" altLang="en-US" sz="2800" dirty="0">
                <a:cs typeface="Arial" panose="020B0604020202020204" pitchFamily="34" charset="0"/>
              </a:rPr>
              <a:t>Many cities have Fast-Track City steering committees and strategic municipal implementation plans </a:t>
            </a:r>
          </a:p>
          <a:p>
            <a:r>
              <a:rPr lang="en-US" altLang="en-US" sz="2800" dirty="0">
                <a:cs typeface="Arial" panose="020B0604020202020204" pitchFamily="34" charset="0"/>
              </a:rPr>
              <a:t>Several ~40 cities are reporting 90-90-90, care continuum, and other locally relevant data on Fast-Track City dashboards </a:t>
            </a:r>
          </a:p>
          <a:p>
            <a:endParaRPr lang="en-US" altLang="en-US" dirty="0">
              <a:cs typeface="Arial" panose="020B0604020202020204" pitchFamily="34" charset="0"/>
            </a:endParaRPr>
          </a:p>
          <a:p>
            <a:endParaRPr lang="en-US" dirty="0"/>
          </a:p>
        </p:txBody>
      </p:sp>
    </p:spTree>
    <p:extLst>
      <p:ext uri="{BB962C8B-B14F-4D97-AF65-F5344CB8AC3E}">
        <p14:creationId xmlns:p14="http://schemas.microsoft.com/office/powerpoint/2010/main" val="268757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7F219-53F0-4084-8D0F-BE9031C4E448}"/>
              </a:ext>
            </a:extLst>
          </p:cNvPr>
          <p:cNvSpPr>
            <a:spLocks noGrp="1"/>
          </p:cNvSpPr>
          <p:nvPr>
            <p:ph type="title"/>
          </p:nvPr>
        </p:nvSpPr>
        <p:spPr>
          <a:xfrm>
            <a:off x="628650" y="106111"/>
            <a:ext cx="7886700" cy="994172"/>
          </a:xfrm>
        </p:spPr>
        <p:txBody>
          <a:bodyPr/>
          <a:lstStyle/>
          <a:p>
            <a:pPr algn="l">
              <a:defRPr/>
            </a:pPr>
            <a:r>
              <a:rPr lang="en-US" sz="2800" b="1" dirty="0">
                <a:solidFill>
                  <a:schemeClr val="accent6">
                    <a:lumMod val="75000"/>
                  </a:schemeClr>
                </a:solidFill>
              </a:rPr>
              <a:t>PARIS DECLARATION 2.0 </a:t>
            </a:r>
            <a:endParaRPr lang="en-US" sz="2800" dirty="0"/>
          </a:p>
        </p:txBody>
      </p:sp>
      <p:sp>
        <p:nvSpPr>
          <p:cNvPr id="5" name="Content Placeholder 5">
            <a:extLst>
              <a:ext uri="{FF2B5EF4-FFF2-40B4-BE49-F238E27FC236}">
                <a16:creationId xmlns:a16="http://schemas.microsoft.com/office/drawing/2014/main" id="{90379240-D43B-4A16-B38C-BEBF7ACA2E35}"/>
              </a:ext>
            </a:extLst>
          </p:cNvPr>
          <p:cNvSpPr txBox="1">
            <a:spLocks/>
          </p:cNvSpPr>
          <p:nvPr/>
        </p:nvSpPr>
        <p:spPr>
          <a:xfrm>
            <a:off x="457200" y="782577"/>
            <a:ext cx="4114800" cy="3598101"/>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dirty="0"/>
              <a:t>90-90-90 as an entry point for: </a:t>
            </a:r>
          </a:p>
          <a:p>
            <a:pPr>
              <a:buFont typeface="Wingdings" panose="05000000000000000000" pitchFamily="2" charset="2"/>
              <a:buChar char="§"/>
            </a:pPr>
            <a:r>
              <a:rPr lang="en-US" altLang="en-US" sz="1800" dirty="0"/>
              <a:t>Getting to zero</a:t>
            </a:r>
          </a:p>
          <a:p>
            <a:pPr>
              <a:buFont typeface="Wingdings" panose="05000000000000000000" pitchFamily="2" charset="2"/>
              <a:buChar char="§"/>
            </a:pPr>
            <a:r>
              <a:rPr lang="en-US" altLang="en-US" sz="1800" dirty="0"/>
              <a:t>U=U, MIPA, GIPA</a:t>
            </a:r>
          </a:p>
          <a:p>
            <a:pPr>
              <a:buFont typeface="Wingdings" panose="05000000000000000000" pitchFamily="2" charset="2"/>
              <a:buChar char="§"/>
            </a:pPr>
            <a:r>
              <a:rPr lang="en-US" altLang="en-US" sz="1800" dirty="0"/>
              <a:t>HIV prevention</a:t>
            </a:r>
          </a:p>
          <a:p>
            <a:pPr lvl="1">
              <a:buFont typeface="Courier New" panose="02070309020205020404" pitchFamily="49" charset="0"/>
              <a:buChar char="o"/>
            </a:pPr>
            <a:r>
              <a:rPr lang="en-US" altLang="en-US" sz="1600" dirty="0"/>
              <a:t>Primary HIV prevention</a:t>
            </a:r>
          </a:p>
          <a:p>
            <a:pPr lvl="1">
              <a:buFont typeface="Courier New" panose="02070309020205020404" pitchFamily="49" charset="0"/>
              <a:buChar char="o"/>
            </a:pPr>
            <a:r>
              <a:rPr lang="en-US" altLang="en-US" sz="1600" dirty="0"/>
              <a:t>Biomedical (PrEP)</a:t>
            </a:r>
          </a:p>
          <a:p>
            <a:pPr>
              <a:buFont typeface="Wingdings" panose="05000000000000000000" pitchFamily="2" charset="2"/>
              <a:buChar char="§"/>
            </a:pPr>
            <a:r>
              <a:rPr lang="en-US" altLang="en-US" sz="1800" dirty="0" err="1"/>
              <a:t>Syndemic</a:t>
            </a:r>
            <a:r>
              <a:rPr lang="en-US" altLang="en-US" sz="1800" dirty="0"/>
              <a:t> conditions</a:t>
            </a:r>
          </a:p>
          <a:p>
            <a:pPr lvl="1">
              <a:buFont typeface="Courier New" panose="02070309020205020404" pitchFamily="49" charset="0"/>
              <a:buChar char="o"/>
            </a:pPr>
            <a:r>
              <a:rPr lang="en-US" altLang="en-US" sz="1600" dirty="0"/>
              <a:t>Mental health</a:t>
            </a:r>
          </a:p>
          <a:p>
            <a:pPr lvl="1">
              <a:buFont typeface="Courier New" panose="02070309020205020404" pitchFamily="49" charset="0"/>
              <a:buChar char="o"/>
            </a:pPr>
            <a:r>
              <a:rPr lang="en-US" altLang="en-US" sz="1600" dirty="0"/>
              <a:t>Substance use</a:t>
            </a:r>
          </a:p>
          <a:p>
            <a:pPr>
              <a:buFont typeface="Wingdings" panose="05000000000000000000" pitchFamily="2" charset="2"/>
              <a:buChar char="§"/>
            </a:pPr>
            <a:r>
              <a:rPr lang="en-US" altLang="en-US" sz="1800" dirty="0"/>
              <a:t>Comorbidities associated with aging </a:t>
            </a:r>
          </a:p>
          <a:p>
            <a:pPr>
              <a:buFont typeface="Wingdings" panose="05000000000000000000" pitchFamily="2" charset="2"/>
              <a:buChar char="§"/>
            </a:pPr>
            <a:r>
              <a:rPr lang="en-US" altLang="en-US" sz="1800" dirty="0"/>
              <a:t>Viral hepatitis</a:t>
            </a:r>
          </a:p>
          <a:p>
            <a:pPr lvl="1">
              <a:buFont typeface="Courier New" panose="02070309020205020404" pitchFamily="49" charset="0"/>
              <a:buChar char="o"/>
            </a:pPr>
            <a:r>
              <a:rPr lang="en-US" altLang="en-US" sz="1600" dirty="0"/>
              <a:t>HBV &amp; HCV elimination</a:t>
            </a:r>
          </a:p>
          <a:p>
            <a:endParaRPr lang="en-US" altLang="en-US" dirty="0"/>
          </a:p>
        </p:txBody>
      </p:sp>
      <p:pic>
        <p:nvPicPr>
          <p:cNvPr id="6" name="Content Placeholder 5">
            <a:extLst>
              <a:ext uri="{FF2B5EF4-FFF2-40B4-BE49-F238E27FC236}">
                <a16:creationId xmlns:a16="http://schemas.microsoft.com/office/drawing/2014/main" id="{1B5501B8-35D8-4895-BEF8-9892BD9B86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95701" y="1100283"/>
            <a:ext cx="2282129" cy="3259695"/>
          </a:xfrm>
          <a:prstGeom prst="rect">
            <a:avLst/>
          </a:prstGeom>
          <a:ln>
            <a:solidFill>
              <a:schemeClr val="tx1"/>
            </a:solidFill>
            <a:miter lim="800000"/>
            <a:headEnd/>
            <a:tailEnd/>
          </a:ln>
        </p:spPr>
      </p:pic>
    </p:spTree>
    <p:extLst>
      <p:ext uri="{BB962C8B-B14F-4D97-AF65-F5344CB8AC3E}">
        <p14:creationId xmlns:p14="http://schemas.microsoft.com/office/powerpoint/2010/main" val="86258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A38CEE-7912-402B-AC8F-E5B57A53D8DC}"/>
              </a:ext>
            </a:extLst>
          </p:cNvPr>
          <p:cNvSpPr>
            <a:spLocks noGrp="1"/>
          </p:cNvSpPr>
          <p:nvPr>
            <p:ph type="body" idx="1"/>
          </p:nvPr>
        </p:nvSpPr>
        <p:spPr>
          <a:xfrm>
            <a:off x="558279" y="623562"/>
            <a:ext cx="7886699" cy="617934"/>
          </a:xfrm>
        </p:spPr>
        <p:txBody>
          <a:bodyPr>
            <a:normAutofit fontScale="92500" lnSpcReduction="10000"/>
          </a:bodyPr>
          <a:lstStyle/>
          <a:p>
            <a:pPr marL="285750" indent="-285750">
              <a:buFont typeface="Arial" panose="020B0604020202020204" pitchFamily="34" charset="0"/>
              <a:buChar char="•"/>
            </a:pPr>
            <a:r>
              <a:rPr lang="en-US" dirty="0"/>
              <a:t>61 cities have reported partial/full 90-90-90 data* </a:t>
            </a:r>
          </a:p>
          <a:p>
            <a:pPr marL="285750" indent="-285750">
              <a:buFont typeface="Arial" panose="020B0604020202020204" pitchFamily="34" charset="0"/>
              <a:buChar char="•"/>
            </a:pPr>
            <a:r>
              <a:rPr lang="en-US" dirty="0"/>
              <a:t>41 cities have reported full 90-90-90 data*</a:t>
            </a:r>
          </a:p>
        </p:txBody>
      </p:sp>
      <p:graphicFrame>
        <p:nvGraphicFramePr>
          <p:cNvPr id="9" name="Table 8">
            <a:extLst>
              <a:ext uri="{FF2B5EF4-FFF2-40B4-BE49-F238E27FC236}">
                <a16:creationId xmlns:a16="http://schemas.microsoft.com/office/drawing/2014/main" id="{860EC950-943B-47AA-B921-C16CD643B9A0}"/>
              </a:ext>
            </a:extLst>
          </p:cNvPr>
          <p:cNvGraphicFramePr>
            <a:graphicFrameLocks noGrp="1"/>
          </p:cNvGraphicFramePr>
          <p:nvPr>
            <p:extLst>
              <p:ext uri="{D42A27DB-BD31-4B8C-83A1-F6EECF244321}">
                <p14:modId xmlns:p14="http://schemas.microsoft.com/office/powerpoint/2010/main" val="2166003532"/>
              </p:ext>
            </p:extLst>
          </p:nvPr>
        </p:nvGraphicFramePr>
        <p:xfrm>
          <a:off x="627460" y="1372351"/>
          <a:ext cx="7885507" cy="3034319"/>
        </p:xfrm>
        <a:graphic>
          <a:graphicData uri="http://schemas.openxmlformats.org/drawingml/2006/table">
            <a:tbl>
              <a:tblPr>
                <a:tableStyleId>{5C22544A-7EE6-4342-B048-85BDC9FD1C3A}</a:tableStyleId>
              </a:tblPr>
              <a:tblGrid>
                <a:gridCol w="2385427">
                  <a:extLst>
                    <a:ext uri="{9D8B030D-6E8A-4147-A177-3AD203B41FA5}">
                      <a16:colId xmlns:a16="http://schemas.microsoft.com/office/drawing/2014/main" val="152448607"/>
                    </a:ext>
                  </a:extLst>
                </a:gridCol>
                <a:gridCol w="1371930">
                  <a:extLst>
                    <a:ext uri="{9D8B030D-6E8A-4147-A177-3AD203B41FA5}">
                      <a16:colId xmlns:a16="http://schemas.microsoft.com/office/drawing/2014/main" val="3147916189"/>
                    </a:ext>
                  </a:extLst>
                </a:gridCol>
                <a:gridCol w="4128150">
                  <a:extLst>
                    <a:ext uri="{9D8B030D-6E8A-4147-A177-3AD203B41FA5}">
                      <a16:colId xmlns:a16="http://schemas.microsoft.com/office/drawing/2014/main" val="2179398551"/>
                    </a:ext>
                  </a:extLst>
                </a:gridCol>
              </a:tblGrid>
              <a:tr h="744687">
                <a:tc>
                  <a:txBody>
                    <a:bodyPr/>
                    <a:lstStyle/>
                    <a:p>
                      <a:pPr algn="l" fontAlgn="ctr"/>
                      <a:r>
                        <a:rPr lang="en-US" sz="1600" b="1" u="none" strike="noStrike" dirty="0">
                          <a:effectLst/>
                        </a:rPr>
                        <a:t>Cities reaching first 90</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ctr"/>
                      <a:r>
                        <a:rPr lang="en-US" sz="1600" b="1" u="none" strike="noStrike" dirty="0">
                          <a:effectLst/>
                        </a:rPr>
                        <a:t>14</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l" fontAlgn="ctr"/>
                      <a:r>
                        <a:rPr lang="en-US" sz="1100" b="1" u="none" strike="noStrike" dirty="0">
                          <a:effectLst/>
                        </a:rPr>
                        <a:t>Amsterdam; Austin; Bangkok; Brighton and Hove; eThekwini; Glasgow; Kigali Kingston/St. Andrew; London; Lusaka; Manchester; New York City; Providence; San Francisco</a:t>
                      </a:r>
                      <a:endParaRPr lang="en-US" sz="1100" b="1"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2999307651"/>
                  </a:ext>
                </a:extLst>
              </a:tr>
              <a:tr h="674488">
                <a:tc>
                  <a:txBody>
                    <a:bodyPr/>
                    <a:lstStyle/>
                    <a:p>
                      <a:pPr algn="l" fontAlgn="ctr"/>
                      <a:r>
                        <a:rPr lang="en-US" sz="1600" b="1" u="none" strike="noStrike">
                          <a:effectLst/>
                        </a:rPr>
                        <a:t>Cities reaching second 90 </a:t>
                      </a:r>
                      <a:endParaRPr lang="en-US" sz="1600" b="1"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1600" b="1" u="none" strike="noStrike" dirty="0">
                          <a:effectLst/>
                        </a:rPr>
                        <a:t>16</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l" fontAlgn="ctr"/>
                      <a:r>
                        <a:rPr lang="en-US" sz="1100" b="1" u="none" strike="noStrike" dirty="0">
                          <a:effectLst/>
                        </a:rPr>
                        <a:t>Amsterdam; Berlin; Brighton and Hove; Casablanca; Kampala; Lagos; London; Lubumbashi; Manchester; Melbourne/Victoria; Milan; Montreal; Nairobi; Paris; Seville; Taipei</a:t>
                      </a:r>
                      <a:endParaRPr lang="en-US" sz="1100" b="1"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92789953"/>
                  </a:ext>
                </a:extLst>
              </a:tr>
              <a:tr h="827754">
                <a:tc>
                  <a:txBody>
                    <a:bodyPr/>
                    <a:lstStyle/>
                    <a:p>
                      <a:pPr algn="l" fontAlgn="ctr"/>
                      <a:r>
                        <a:rPr lang="en-US" sz="1600" b="1" u="none" strike="noStrike">
                          <a:effectLst/>
                        </a:rPr>
                        <a:t>Cities reaching third 90 </a:t>
                      </a:r>
                      <a:endParaRPr lang="en-US" sz="1600" b="1"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1600" b="1" u="none" strike="noStrike" dirty="0">
                          <a:effectLst/>
                        </a:rPr>
                        <a:t>23</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l" fontAlgn="ctr"/>
                      <a:r>
                        <a:rPr lang="en-US" sz="1100" b="1" u="none" strike="noStrike" dirty="0">
                          <a:effectLst/>
                        </a:rPr>
                        <a:t>Amsterdam; Berlin; Brighton and Hove; Brussels; Denver; eThekwini; Kyiv; London; Manchester; Melbourne/Victoria; Milan; Montreal; Nairobi; New York City; Odesa; Paris; Phoenix; Providence; Quezon City; Salvador de Bahia; San Francisco; São Paulo; Seville; Taipei</a:t>
                      </a:r>
                      <a:endParaRPr lang="en-US" sz="1100" b="1"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88383619"/>
                  </a:ext>
                </a:extLst>
              </a:tr>
              <a:tr h="393695">
                <a:tc>
                  <a:txBody>
                    <a:bodyPr/>
                    <a:lstStyle/>
                    <a:p>
                      <a:pPr algn="l" fontAlgn="ctr"/>
                      <a:r>
                        <a:rPr lang="en-US" sz="1600" b="1" u="none" strike="noStrike">
                          <a:effectLst/>
                        </a:rPr>
                        <a:t>Cities surpassing 90-90-90 </a:t>
                      </a:r>
                      <a:endParaRPr lang="en-US" sz="1600" b="1"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1600" b="1" u="none" strike="noStrike">
                          <a:effectLst/>
                        </a:rPr>
                        <a:t>4</a:t>
                      </a:r>
                      <a:endParaRPr lang="en-US" sz="1600" b="1" i="0" u="none" strike="noStrike">
                        <a:solidFill>
                          <a:srgbClr val="000000"/>
                        </a:solidFill>
                        <a:effectLst/>
                        <a:latin typeface="Calibri" panose="020F0502020204030204" pitchFamily="34" charset="0"/>
                      </a:endParaRPr>
                    </a:p>
                  </a:txBody>
                  <a:tcPr marL="6181" marR="6181" marT="6181" marB="0" anchor="ctr"/>
                </a:tc>
                <a:tc>
                  <a:txBody>
                    <a:bodyPr/>
                    <a:lstStyle/>
                    <a:p>
                      <a:pPr algn="l" fontAlgn="ctr"/>
                      <a:r>
                        <a:rPr lang="en-US" sz="1100" b="1" u="none" strike="noStrike" dirty="0">
                          <a:effectLst/>
                        </a:rPr>
                        <a:t>Amsterdam; Brighton and Hove; London</a:t>
                      </a:r>
                      <a:r>
                        <a:rPr lang="en-US" sz="1100" b="1" u="none" strike="noStrike">
                          <a:effectLst/>
                        </a:rPr>
                        <a:t>; Manchester</a:t>
                      </a:r>
                      <a:endParaRPr lang="en-US" sz="1100" b="1"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47501630"/>
                  </a:ext>
                </a:extLst>
              </a:tr>
              <a:tr h="393695">
                <a:tc>
                  <a:txBody>
                    <a:bodyPr/>
                    <a:lstStyle/>
                    <a:p>
                      <a:pPr algn="l" fontAlgn="ctr"/>
                      <a:r>
                        <a:rPr lang="en-US" sz="1600" b="1" u="none" strike="noStrike" dirty="0">
                          <a:effectLst/>
                        </a:rPr>
                        <a:t>Cities surpassing 95-95-95</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ctr"/>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6181" marR="6181" marT="6181" marB="0" anchor="ctr"/>
                </a:tc>
                <a:tc>
                  <a:txBody>
                    <a:bodyPr/>
                    <a:lstStyle/>
                    <a:p>
                      <a:pPr algn="l" fontAlgn="ctr"/>
                      <a:r>
                        <a:rPr lang="en-US" sz="1100" b="1" u="none" strike="noStrike" dirty="0">
                          <a:effectLst/>
                        </a:rPr>
                        <a:t>London </a:t>
                      </a:r>
                      <a:endParaRPr lang="en-US" sz="1100" b="1"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1173870473"/>
                  </a:ext>
                </a:extLst>
              </a:tr>
            </a:tbl>
          </a:graphicData>
        </a:graphic>
      </p:graphicFrame>
      <p:sp>
        <p:nvSpPr>
          <p:cNvPr id="10" name="TextBox 9">
            <a:extLst>
              <a:ext uri="{FF2B5EF4-FFF2-40B4-BE49-F238E27FC236}">
                <a16:creationId xmlns:a16="http://schemas.microsoft.com/office/drawing/2014/main" id="{7B291539-B937-47DB-96B8-F7E0D27E55F8}"/>
              </a:ext>
            </a:extLst>
          </p:cNvPr>
          <p:cNvSpPr txBox="1"/>
          <p:nvPr/>
        </p:nvSpPr>
        <p:spPr>
          <a:xfrm>
            <a:off x="631033" y="4406670"/>
            <a:ext cx="7983711" cy="261610"/>
          </a:xfrm>
          <a:prstGeom prst="rect">
            <a:avLst/>
          </a:prstGeom>
          <a:noFill/>
        </p:spPr>
        <p:txBody>
          <a:bodyPr wrap="square" rtlCol="0">
            <a:spAutoFit/>
          </a:bodyPr>
          <a:lstStyle/>
          <a:p>
            <a:r>
              <a:rPr lang="en-US" sz="1100" dirty="0"/>
              <a:t>*Reported publicly, on FTC dashboard, or shared by city with IAPAC; additional cities may also be reporting 90-90-90 </a:t>
            </a:r>
          </a:p>
        </p:txBody>
      </p:sp>
    </p:spTree>
    <p:extLst>
      <p:ext uri="{BB962C8B-B14F-4D97-AF65-F5344CB8AC3E}">
        <p14:creationId xmlns:p14="http://schemas.microsoft.com/office/powerpoint/2010/main" val="12929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235F08-2003-45E8-BF2C-A07C9DDAC5E2}"/>
              </a:ext>
            </a:extLst>
          </p:cNvPr>
          <p:cNvSpPr txBox="1"/>
          <p:nvPr/>
        </p:nvSpPr>
        <p:spPr>
          <a:xfrm>
            <a:off x="6800370" y="937451"/>
            <a:ext cx="2105091"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11 of 19 cities have shown improvements in their first 90 </a:t>
            </a:r>
          </a:p>
          <a:p>
            <a:pPr marL="285750" indent="-285750">
              <a:buFont typeface="Arial" panose="020B0604020202020204" pitchFamily="34" charset="0"/>
              <a:buChar char="•"/>
            </a:pPr>
            <a:r>
              <a:rPr lang="en-US" sz="1600" dirty="0"/>
              <a:t>4 of 11 cities have had ≥5 percentage point increases </a:t>
            </a:r>
          </a:p>
          <a:p>
            <a:pPr marL="285750" indent="-285750">
              <a:buFont typeface="Arial" panose="020B0604020202020204" pitchFamily="34" charset="0"/>
              <a:buChar char="•"/>
            </a:pPr>
            <a:r>
              <a:rPr lang="en-US" sz="1600" dirty="0"/>
              <a:t>3 of 4 cities have had ≥10 percentage point increase </a:t>
            </a:r>
          </a:p>
        </p:txBody>
      </p:sp>
      <p:sp>
        <p:nvSpPr>
          <p:cNvPr id="5" name="TextBox 4">
            <a:extLst>
              <a:ext uri="{FF2B5EF4-FFF2-40B4-BE49-F238E27FC236}">
                <a16:creationId xmlns:a16="http://schemas.microsoft.com/office/drawing/2014/main" id="{9B0E5426-D9AB-4F5A-9992-5C8DAFACE1A5}"/>
              </a:ext>
            </a:extLst>
          </p:cNvPr>
          <p:cNvSpPr txBox="1"/>
          <p:nvPr/>
        </p:nvSpPr>
        <p:spPr>
          <a:xfrm>
            <a:off x="645458" y="4471388"/>
            <a:ext cx="6548163" cy="276999"/>
          </a:xfrm>
          <a:prstGeom prst="rect">
            <a:avLst/>
          </a:prstGeom>
          <a:noFill/>
        </p:spPr>
        <p:txBody>
          <a:bodyPr wrap="square" rtlCol="0">
            <a:spAutoFit/>
          </a:bodyPr>
          <a:lstStyle/>
          <a:p>
            <a:r>
              <a:rPr lang="en-US" sz="1200" dirty="0"/>
              <a:t>*Includes cities reporting 3-4 years of trend data from a 2015 baseline (start of FTC initiative) </a:t>
            </a:r>
          </a:p>
        </p:txBody>
      </p:sp>
      <p:pic>
        <p:nvPicPr>
          <p:cNvPr id="3" name="Picture 2">
            <a:extLst>
              <a:ext uri="{FF2B5EF4-FFF2-40B4-BE49-F238E27FC236}">
                <a16:creationId xmlns:a16="http://schemas.microsoft.com/office/drawing/2014/main" id="{88C378EF-0216-4624-B1F5-32262B027069}"/>
              </a:ext>
            </a:extLst>
          </p:cNvPr>
          <p:cNvPicPr>
            <a:picLocks noChangeAspect="1"/>
          </p:cNvPicPr>
          <p:nvPr/>
        </p:nvPicPr>
        <p:blipFill>
          <a:blip r:embed="rId2"/>
          <a:stretch>
            <a:fillRect/>
          </a:stretch>
        </p:blipFill>
        <p:spPr>
          <a:xfrm>
            <a:off x="114300" y="88900"/>
            <a:ext cx="6686070" cy="4382487"/>
          </a:xfrm>
          <a:prstGeom prst="rect">
            <a:avLst/>
          </a:prstGeom>
        </p:spPr>
      </p:pic>
    </p:spTree>
    <p:extLst>
      <p:ext uri="{BB962C8B-B14F-4D97-AF65-F5344CB8AC3E}">
        <p14:creationId xmlns:p14="http://schemas.microsoft.com/office/powerpoint/2010/main" val="363261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EF8F9-E20B-4EED-907F-32AB75A0E480}"/>
              </a:ext>
            </a:extLst>
          </p:cNvPr>
          <p:cNvSpPr txBox="1"/>
          <p:nvPr/>
        </p:nvSpPr>
        <p:spPr>
          <a:xfrm>
            <a:off x="6800370" y="937451"/>
            <a:ext cx="219763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12 of 15 cities have shown improvements in their second 90 </a:t>
            </a:r>
          </a:p>
          <a:p>
            <a:pPr marL="285750" indent="-285750">
              <a:buFont typeface="Arial" panose="020B0604020202020204" pitchFamily="34" charset="0"/>
              <a:buChar char="•"/>
            </a:pPr>
            <a:r>
              <a:rPr lang="en-US" sz="1600" dirty="0"/>
              <a:t>9 of 12 cities have had ≥5 percentage point increase </a:t>
            </a:r>
          </a:p>
          <a:p>
            <a:pPr marL="285750" indent="-285750">
              <a:buFont typeface="Arial" panose="020B0604020202020204" pitchFamily="34" charset="0"/>
              <a:buChar char="•"/>
            </a:pPr>
            <a:r>
              <a:rPr lang="en-US" sz="1600" dirty="0"/>
              <a:t>5 of 9 cities have had ≥10 percentage point increase </a:t>
            </a:r>
          </a:p>
        </p:txBody>
      </p:sp>
      <p:sp>
        <p:nvSpPr>
          <p:cNvPr id="5" name="TextBox 4">
            <a:extLst>
              <a:ext uri="{FF2B5EF4-FFF2-40B4-BE49-F238E27FC236}">
                <a16:creationId xmlns:a16="http://schemas.microsoft.com/office/drawing/2014/main" id="{B961CAFF-87A2-4977-AF7E-7AA243D18397}"/>
              </a:ext>
            </a:extLst>
          </p:cNvPr>
          <p:cNvSpPr txBox="1"/>
          <p:nvPr/>
        </p:nvSpPr>
        <p:spPr>
          <a:xfrm>
            <a:off x="415654" y="4364906"/>
            <a:ext cx="6548163" cy="276999"/>
          </a:xfrm>
          <a:prstGeom prst="rect">
            <a:avLst/>
          </a:prstGeom>
          <a:noFill/>
        </p:spPr>
        <p:txBody>
          <a:bodyPr wrap="square" rtlCol="0">
            <a:spAutoFit/>
          </a:bodyPr>
          <a:lstStyle/>
          <a:p>
            <a:r>
              <a:rPr lang="en-US" sz="1200" dirty="0"/>
              <a:t>*Includes cities reporting 3-4 years of trend data from a 2015 baseline (start of FTC initiative) </a:t>
            </a:r>
          </a:p>
        </p:txBody>
      </p:sp>
      <p:graphicFrame>
        <p:nvGraphicFramePr>
          <p:cNvPr id="6" name="Chart 5">
            <a:extLst>
              <a:ext uri="{FF2B5EF4-FFF2-40B4-BE49-F238E27FC236}">
                <a16:creationId xmlns:a16="http://schemas.microsoft.com/office/drawing/2014/main" id="{A87FBF10-F8D2-4EB2-B447-353115800327}"/>
              </a:ext>
            </a:extLst>
          </p:cNvPr>
          <p:cNvGraphicFramePr>
            <a:graphicFrameLocks/>
          </p:cNvGraphicFramePr>
          <p:nvPr>
            <p:extLst>
              <p:ext uri="{D42A27DB-BD31-4B8C-83A1-F6EECF244321}">
                <p14:modId xmlns:p14="http://schemas.microsoft.com/office/powerpoint/2010/main" val="2145700784"/>
              </p:ext>
            </p:extLst>
          </p:nvPr>
        </p:nvGraphicFramePr>
        <p:xfrm>
          <a:off x="145997" y="70663"/>
          <a:ext cx="6654373" cy="433863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335DA886-815B-4779-AE74-C359077D13A8}"/>
              </a:ext>
            </a:extLst>
          </p:cNvPr>
          <p:cNvGrpSpPr/>
          <p:nvPr/>
        </p:nvGrpSpPr>
        <p:grpSpPr>
          <a:xfrm>
            <a:off x="516570" y="937451"/>
            <a:ext cx="841381" cy="288959"/>
            <a:chOff x="0" y="0"/>
            <a:chExt cx="1233662" cy="357885"/>
          </a:xfrm>
        </p:grpSpPr>
        <p:sp>
          <p:nvSpPr>
            <p:cNvPr id="8" name="Star: 5 Points 7">
              <a:extLst>
                <a:ext uri="{FF2B5EF4-FFF2-40B4-BE49-F238E27FC236}">
                  <a16:creationId xmlns:a16="http://schemas.microsoft.com/office/drawing/2014/main" id="{9DF28D6F-C137-41FE-ABFD-215F36FC3617}"/>
                </a:ext>
              </a:extLst>
            </p:cNvPr>
            <p:cNvSpPr/>
            <p:nvPr/>
          </p:nvSpPr>
          <p:spPr>
            <a:xfrm>
              <a:off x="0"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Star: 5 Points 8">
              <a:extLst>
                <a:ext uri="{FF2B5EF4-FFF2-40B4-BE49-F238E27FC236}">
                  <a16:creationId xmlns:a16="http://schemas.microsoft.com/office/drawing/2014/main" id="{3C241292-8B33-4448-B546-14DA1ED7337F}"/>
                </a:ext>
              </a:extLst>
            </p:cNvPr>
            <p:cNvSpPr/>
            <p:nvPr/>
          </p:nvSpPr>
          <p:spPr>
            <a:xfrm>
              <a:off x="349990"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Star: 5 Points 9">
              <a:extLst>
                <a:ext uri="{FF2B5EF4-FFF2-40B4-BE49-F238E27FC236}">
                  <a16:creationId xmlns:a16="http://schemas.microsoft.com/office/drawing/2014/main" id="{B38FA10E-3B97-4E32-8383-C5D0207A26B2}"/>
                </a:ext>
              </a:extLst>
            </p:cNvPr>
            <p:cNvSpPr/>
            <p:nvPr/>
          </p:nvSpPr>
          <p:spPr>
            <a:xfrm>
              <a:off x="644867"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Star: 5 Points 10">
              <a:extLst>
                <a:ext uri="{FF2B5EF4-FFF2-40B4-BE49-F238E27FC236}">
                  <a16:creationId xmlns:a16="http://schemas.microsoft.com/office/drawing/2014/main" id="{AC28ACBD-CF10-4322-A1B3-4BBD22EDEA1D}"/>
                </a:ext>
              </a:extLst>
            </p:cNvPr>
            <p:cNvSpPr/>
            <p:nvPr/>
          </p:nvSpPr>
          <p:spPr>
            <a:xfrm>
              <a:off x="945529"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6499B079-266A-4273-BB3A-596C9EF0B45F}"/>
              </a:ext>
            </a:extLst>
          </p:cNvPr>
          <p:cNvGrpSpPr/>
          <p:nvPr/>
        </p:nvGrpSpPr>
        <p:grpSpPr>
          <a:xfrm>
            <a:off x="5958989" y="937450"/>
            <a:ext cx="841381" cy="288959"/>
            <a:chOff x="0" y="0"/>
            <a:chExt cx="1233662" cy="357885"/>
          </a:xfrm>
        </p:grpSpPr>
        <p:sp>
          <p:nvSpPr>
            <p:cNvPr id="13" name="Star: 5 Points 12">
              <a:extLst>
                <a:ext uri="{FF2B5EF4-FFF2-40B4-BE49-F238E27FC236}">
                  <a16:creationId xmlns:a16="http://schemas.microsoft.com/office/drawing/2014/main" id="{B2E17443-C19B-4515-8AFE-55A8F91698A1}"/>
                </a:ext>
              </a:extLst>
            </p:cNvPr>
            <p:cNvSpPr/>
            <p:nvPr/>
          </p:nvSpPr>
          <p:spPr>
            <a:xfrm>
              <a:off x="0"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4" name="Star: 5 Points 13">
              <a:extLst>
                <a:ext uri="{FF2B5EF4-FFF2-40B4-BE49-F238E27FC236}">
                  <a16:creationId xmlns:a16="http://schemas.microsoft.com/office/drawing/2014/main" id="{2F850185-D752-4620-8DB4-17EB868FC4BF}"/>
                </a:ext>
              </a:extLst>
            </p:cNvPr>
            <p:cNvSpPr/>
            <p:nvPr/>
          </p:nvSpPr>
          <p:spPr>
            <a:xfrm>
              <a:off x="349990"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Star: 5 Points 14">
              <a:extLst>
                <a:ext uri="{FF2B5EF4-FFF2-40B4-BE49-F238E27FC236}">
                  <a16:creationId xmlns:a16="http://schemas.microsoft.com/office/drawing/2014/main" id="{34371E21-EBC9-4A2A-8818-52663AB75A28}"/>
                </a:ext>
              </a:extLst>
            </p:cNvPr>
            <p:cNvSpPr/>
            <p:nvPr/>
          </p:nvSpPr>
          <p:spPr>
            <a:xfrm>
              <a:off x="644867"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6" name="Star: 5 Points 15">
              <a:extLst>
                <a:ext uri="{FF2B5EF4-FFF2-40B4-BE49-F238E27FC236}">
                  <a16:creationId xmlns:a16="http://schemas.microsoft.com/office/drawing/2014/main" id="{D4C4A64B-7C05-408D-84F8-CB1E7B9B85B0}"/>
                </a:ext>
              </a:extLst>
            </p:cNvPr>
            <p:cNvSpPr/>
            <p:nvPr/>
          </p:nvSpPr>
          <p:spPr>
            <a:xfrm>
              <a:off x="945529" y="0"/>
              <a:ext cx="288133" cy="3578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433104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sharepoint/v3/field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1567</TotalTime>
  <Words>1443</Words>
  <Application>Microsoft Office PowerPoint</Application>
  <PresentationFormat>On-screen Show (16:9)</PresentationFormat>
  <Paragraphs>162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PARIS DECLARATION 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Ending HIV Epidemics in Fast-Track Cities </vt:lpstr>
      <vt:lpstr>Nairobi County</vt:lpstr>
      <vt:lpstr>Nairobi County</vt:lpstr>
      <vt:lpstr>Lusaka</vt:lpstr>
      <vt:lpstr>Lusaka</vt:lpstr>
      <vt:lpstr>Limitations to the Model</vt:lpstr>
      <vt:lpstr>Conclusions </vt:lpstr>
      <vt:lpstr>Acknowledgements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Sindhu Ravishankar</cp:lastModifiedBy>
  <cp:revision>127</cp:revision>
  <dcterms:created xsi:type="dcterms:W3CDTF">2010-04-12T23:12:02Z</dcterms:created>
  <dcterms:modified xsi:type="dcterms:W3CDTF">2019-09-08T15:46:41Z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